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9"/>
  </p:notesMasterIdLst>
  <p:sldIdLst>
    <p:sldId id="256" r:id="rId2"/>
    <p:sldId id="488" r:id="rId3"/>
    <p:sldId id="489" r:id="rId4"/>
    <p:sldId id="490" r:id="rId5"/>
    <p:sldId id="491" r:id="rId6"/>
    <p:sldId id="492" r:id="rId7"/>
    <p:sldId id="493" r:id="rId8"/>
    <p:sldId id="494" r:id="rId9"/>
    <p:sldId id="495" r:id="rId10"/>
    <p:sldId id="496" r:id="rId11"/>
    <p:sldId id="497" r:id="rId12"/>
    <p:sldId id="498" r:id="rId13"/>
    <p:sldId id="499" r:id="rId14"/>
    <p:sldId id="500" r:id="rId15"/>
    <p:sldId id="501" r:id="rId16"/>
    <p:sldId id="502" r:id="rId17"/>
    <p:sldId id="503" r:id="rId18"/>
    <p:sldId id="504" r:id="rId19"/>
    <p:sldId id="505" r:id="rId20"/>
    <p:sldId id="506" r:id="rId21"/>
    <p:sldId id="507" r:id="rId22"/>
    <p:sldId id="508" r:id="rId23"/>
    <p:sldId id="509" r:id="rId24"/>
    <p:sldId id="510" r:id="rId25"/>
    <p:sldId id="278" r:id="rId26"/>
    <p:sldId id="511" r:id="rId27"/>
    <p:sldId id="512" r:id="rId28"/>
    <p:sldId id="513" r:id="rId29"/>
    <p:sldId id="514" r:id="rId30"/>
    <p:sldId id="515" r:id="rId31"/>
    <p:sldId id="516" r:id="rId32"/>
    <p:sldId id="517" r:id="rId33"/>
    <p:sldId id="518" r:id="rId34"/>
    <p:sldId id="519" r:id="rId35"/>
    <p:sldId id="520" r:id="rId36"/>
    <p:sldId id="521" r:id="rId37"/>
    <p:sldId id="522" r:id="rId38"/>
    <p:sldId id="523" r:id="rId39"/>
    <p:sldId id="524" r:id="rId40"/>
    <p:sldId id="525" r:id="rId41"/>
    <p:sldId id="526" r:id="rId42"/>
    <p:sldId id="527" r:id="rId43"/>
    <p:sldId id="528" r:id="rId44"/>
    <p:sldId id="529" r:id="rId45"/>
    <p:sldId id="530" r:id="rId46"/>
    <p:sldId id="531" r:id="rId47"/>
    <p:sldId id="532" r:id="rId48"/>
    <p:sldId id="533" r:id="rId49"/>
    <p:sldId id="534" r:id="rId50"/>
    <p:sldId id="535" r:id="rId51"/>
    <p:sldId id="536" r:id="rId52"/>
    <p:sldId id="537" r:id="rId53"/>
    <p:sldId id="538" r:id="rId54"/>
    <p:sldId id="539" r:id="rId55"/>
    <p:sldId id="540" r:id="rId56"/>
    <p:sldId id="541" r:id="rId57"/>
    <p:sldId id="542" r:id="rId58"/>
    <p:sldId id="543" r:id="rId59"/>
    <p:sldId id="544" r:id="rId60"/>
    <p:sldId id="545" r:id="rId61"/>
    <p:sldId id="546" r:id="rId62"/>
    <p:sldId id="547" r:id="rId63"/>
    <p:sldId id="548" r:id="rId64"/>
    <p:sldId id="549" r:id="rId65"/>
    <p:sldId id="550" r:id="rId66"/>
    <p:sldId id="551" r:id="rId67"/>
    <p:sldId id="552" r:id="rId68"/>
    <p:sldId id="553" r:id="rId69"/>
    <p:sldId id="554" r:id="rId70"/>
    <p:sldId id="555" r:id="rId71"/>
    <p:sldId id="556" r:id="rId72"/>
    <p:sldId id="557" r:id="rId73"/>
    <p:sldId id="558" r:id="rId74"/>
    <p:sldId id="559" r:id="rId75"/>
    <p:sldId id="560" r:id="rId76"/>
    <p:sldId id="561" r:id="rId77"/>
    <p:sldId id="562" r:id="rId78"/>
    <p:sldId id="563" r:id="rId79"/>
    <p:sldId id="564" r:id="rId80"/>
    <p:sldId id="565" r:id="rId81"/>
    <p:sldId id="566" r:id="rId82"/>
    <p:sldId id="567" r:id="rId83"/>
    <p:sldId id="568" r:id="rId84"/>
    <p:sldId id="569" r:id="rId85"/>
    <p:sldId id="570" r:id="rId86"/>
    <p:sldId id="571" r:id="rId87"/>
    <p:sldId id="572" r:id="rId88"/>
    <p:sldId id="573" r:id="rId89"/>
    <p:sldId id="574" r:id="rId90"/>
    <p:sldId id="575" r:id="rId91"/>
    <p:sldId id="576" r:id="rId92"/>
    <p:sldId id="577" r:id="rId93"/>
    <p:sldId id="578" r:id="rId94"/>
    <p:sldId id="579" r:id="rId95"/>
    <p:sldId id="580" r:id="rId96"/>
    <p:sldId id="581" r:id="rId97"/>
    <p:sldId id="582" r:id="rId98"/>
    <p:sldId id="583" r:id="rId99"/>
    <p:sldId id="584" r:id="rId100"/>
    <p:sldId id="585" r:id="rId101"/>
    <p:sldId id="586" r:id="rId102"/>
    <p:sldId id="587" r:id="rId103"/>
    <p:sldId id="588" r:id="rId104"/>
    <p:sldId id="589" r:id="rId105"/>
    <p:sldId id="590" r:id="rId106"/>
    <p:sldId id="591" r:id="rId107"/>
    <p:sldId id="592" r:id="rId108"/>
  </p:sldIdLst>
  <p:sldSz cx="9144000" cy="5143500" type="screen16x9"/>
  <p:notesSz cx="6858000" cy="9144000"/>
  <p:embeddedFontLst>
    <p:embeddedFont>
      <p:font typeface="Calibri" panose="020F0502020204030204" pitchFamily="34" charset="0"/>
      <p:regular r:id="rId110"/>
      <p:bold r:id="rId111"/>
      <p:italic r:id="rId112"/>
      <p:boldItalic r:id="rId113"/>
    </p:embeddedFont>
    <p:embeddedFont>
      <p:font typeface="Migraffiti" panose="02010600030101010101" charset="-122"/>
      <p:regular r:id="rId114"/>
    </p:embeddedFont>
    <p:embeddedFont>
      <p:font typeface="Segoe Script" panose="030B0504020000000003" pitchFamily="66" charset="0"/>
      <p:regular r:id="rId115"/>
      <p:bold r:id="rId11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6970"/>
    <a:srgbClr val="53C780"/>
    <a:srgbClr val="67D993"/>
    <a:srgbClr val="F2A849"/>
    <a:srgbClr val="F8F8F8"/>
    <a:srgbClr val="054487"/>
    <a:srgbClr val="1173B0"/>
    <a:srgbClr val="080808"/>
    <a:srgbClr val="333333"/>
    <a:srgbClr val="EC8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658" y="-67"/>
      </p:cViewPr>
      <p:guideLst>
        <p:guide orient="horz" pos="158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3.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font" Target="fonts/font1.fntdata"/><Relationship Id="rId115"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font" Target="fonts/font4.fntdata"/><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font" Target="fonts/font5.fntdata"/><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5" Type="http://schemas.openxmlformats.org/officeDocument/2006/relationships/image" Target="../media/image59.wmf"/><Relationship Id="rId4" Type="http://schemas.openxmlformats.org/officeDocument/2006/relationships/image" Target="../media/image5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6.wmf"/><Relationship Id="rId1" Type="http://schemas.openxmlformats.org/officeDocument/2006/relationships/image" Target="../media/image55.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 Id="rId4" Type="http://schemas.openxmlformats.org/officeDocument/2006/relationships/image" Target="../media/image101.e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 Id="rId4" Type="http://schemas.openxmlformats.org/officeDocument/2006/relationships/image" Target="../media/image108.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 Id="rId5" Type="http://schemas.openxmlformats.org/officeDocument/2006/relationships/image" Target="../media/image117.wmf"/><Relationship Id="rId4" Type="http://schemas.openxmlformats.org/officeDocument/2006/relationships/image" Target="../media/image116.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6" Type="http://schemas.openxmlformats.org/officeDocument/2006/relationships/image" Target="../media/image123.wmf"/><Relationship Id="rId5" Type="http://schemas.openxmlformats.org/officeDocument/2006/relationships/image" Target="../media/image122.wmf"/><Relationship Id="rId4" Type="http://schemas.openxmlformats.org/officeDocument/2006/relationships/image" Target="../media/image121.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 Id="rId4" Type="http://schemas.openxmlformats.org/officeDocument/2006/relationships/image" Target="../media/image131.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 Id="rId5" Type="http://schemas.openxmlformats.org/officeDocument/2006/relationships/image" Target="../media/image136.wmf"/><Relationship Id="rId4" Type="http://schemas.openxmlformats.org/officeDocument/2006/relationships/image" Target="../media/image135.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 Id="rId4" Type="http://schemas.openxmlformats.org/officeDocument/2006/relationships/image" Target="../media/image140.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142.wmf"/><Relationship Id="rId1" Type="http://schemas.openxmlformats.org/officeDocument/2006/relationships/image" Target="../media/image141.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144.wmf"/><Relationship Id="rId1" Type="http://schemas.openxmlformats.org/officeDocument/2006/relationships/image" Target="../media/image143.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image" Target="../media/image145.wmf"/><Relationship Id="rId4" Type="http://schemas.openxmlformats.org/officeDocument/2006/relationships/image" Target="../media/image148.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150.wmf"/><Relationship Id="rId1" Type="http://schemas.openxmlformats.org/officeDocument/2006/relationships/image" Target="../media/image149.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51.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52.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5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155.wmf"/><Relationship Id="rId1" Type="http://schemas.openxmlformats.org/officeDocument/2006/relationships/image" Target="../media/image154.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4.wmf"/></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159.emf"/><Relationship Id="rId1" Type="http://schemas.openxmlformats.org/officeDocument/2006/relationships/image" Target="../media/image158.e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162.emf"/><Relationship Id="rId2" Type="http://schemas.openxmlformats.org/officeDocument/2006/relationships/image" Target="../media/image161.emf"/><Relationship Id="rId1" Type="http://schemas.openxmlformats.org/officeDocument/2006/relationships/image" Target="../media/image160.wmf"/><Relationship Id="rId4" Type="http://schemas.openxmlformats.org/officeDocument/2006/relationships/image" Target="../media/image163.e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166.emf"/><Relationship Id="rId2" Type="http://schemas.openxmlformats.org/officeDocument/2006/relationships/image" Target="../media/image165.emf"/><Relationship Id="rId1" Type="http://schemas.openxmlformats.org/officeDocument/2006/relationships/image" Target="../media/image164.wmf"/><Relationship Id="rId4" Type="http://schemas.openxmlformats.org/officeDocument/2006/relationships/image" Target="../media/image167.e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 Id="rId4" Type="http://schemas.openxmlformats.org/officeDocument/2006/relationships/image" Target="../media/image171.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174.emf"/><Relationship Id="rId2" Type="http://schemas.openxmlformats.org/officeDocument/2006/relationships/image" Target="../media/image173.emf"/><Relationship Id="rId1" Type="http://schemas.openxmlformats.org/officeDocument/2006/relationships/image" Target="../media/image172.emf"/><Relationship Id="rId5" Type="http://schemas.openxmlformats.org/officeDocument/2006/relationships/image" Target="../media/image176.emf"/><Relationship Id="rId4" Type="http://schemas.openxmlformats.org/officeDocument/2006/relationships/image" Target="../media/image175.emf"/></Relationships>
</file>

<file path=ppt/drawings/_rels/vmlDrawing67.vml.rels><?xml version="1.0" encoding="UTF-8" standalone="yes"?>
<Relationships xmlns="http://schemas.openxmlformats.org/package/2006/relationships"><Relationship Id="rId8" Type="http://schemas.openxmlformats.org/officeDocument/2006/relationships/image" Target="../media/image184.emf"/><Relationship Id="rId3" Type="http://schemas.openxmlformats.org/officeDocument/2006/relationships/image" Target="../media/image179.emf"/><Relationship Id="rId7" Type="http://schemas.openxmlformats.org/officeDocument/2006/relationships/image" Target="../media/image183.emf"/><Relationship Id="rId2" Type="http://schemas.openxmlformats.org/officeDocument/2006/relationships/image" Target="../media/image178.emf"/><Relationship Id="rId1" Type="http://schemas.openxmlformats.org/officeDocument/2006/relationships/image" Target="../media/image177.emf"/><Relationship Id="rId6" Type="http://schemas.openxmlformats.org/officeDocument/2006/relationships/image" Target="../media/image182.emf"/><Relationship Id="rId5" Type="http://schemas.openxmlformats.org/officeDocument/2006/relationships/image" Target="../media/image181.emf"/><Relationship Id="rId4" Type="http://schemas.openxmlformats.org/officeDocument/2006/relationships/image" Target="../media/image180.e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187.wmf"/><Relationship Id="rId2" Type="http://schemas.openxmlformats.org/officeDocument/2006/relationships/image" Target="../media/image186.wmf"/><Relationship Id="rId1" Type="http://schemas.openxmlformats.org/officeDocument/2006/relationships/image" Target="../media/image185.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188.wmf"/><Relationship Id="rId2" Type="http://schemas.openxmlformats.org/officeDocument/2006/relationships/image" Target="../media/image186.wmf"/><Relationship Id="rId1" Type="http://schemas.openxmlformats.org/officeDocument/2006/relationships/image" Target="../media/image18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54178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23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26</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28</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29</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30</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31</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32</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33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34</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35</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36</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37</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38</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39</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40</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41</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42</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43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5</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44</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45</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46</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47</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48</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49</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50</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51</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52</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solidFill>
                  <a:prstClr val="black"/>
                </a:solidFill>
              </a:rPr>
              <a:t>53</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7</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56</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57</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58</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59</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60</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61</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62</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64</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65</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66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8</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67</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68</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69</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70</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71</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72</a:t>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73</a:t>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74</a:t>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75</a:t>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76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9</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77</a:t>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78</a:t>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79</a:t>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80</a:t>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solidFill>
                  <a:prstClr val="black"/>
                </a:solidFill>
              </a:rPr>
              <a:t>81</a:t>
            </a:fld>
            <a:endParaRPr lang="zh-CN" altLang="en-US">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83</a:t>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solidFill>
                  <a:prstClr val="black"/>
                </a:solidFill>
              </a:rPr>
              <a:t>84</a:t>
            </a:fld>
            <a:endParaRPr lang="zh-CN" altLang="en-US">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86</a:t>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87</a:t>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88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10</a:t>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89</a:t>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90</a:t>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91</a:t>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92</a:t>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93</a:t>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94</a:t>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95</a:t>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96</a:t>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97</a:t>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98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11</a:t>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99</a:t>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100</a:t>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101</a:t>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102</a:t>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103</a:t>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104</a:t>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t>105</a:t>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C57BED-A662-4F98-B7E0-8B7BC2A10D20}" type="slidenum">
              <a:rPr lang="zh-CN" altLang="en-US" smtClean="0">
                <a:solidFill>
                  <a:prstClr val="black"/>
                </a:solidFill>
              </a:rPr>
              <a:t>106</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674D2DF-EA40-424B-9200-EEB89F240BBC}" type="datetimeFigureOut">
              <a:rPr lang="zh-CN" altLang="en-US" smtClean="0"/>
              <a:t>2020/2/23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00C422-8648-4504-BD31-0470E17558F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674D2DF-EA40-424B-9200-EEB89F240BBC}" type="datetimeFigureOut">
              <a:rPr lang="zh-CN" altLang="en-US" smtClean="0"/>
              <a:t>2020/2/23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00C422-8648-4504-BD31-0470E17558F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674D2DF-EA40-424B-9200-EEB89F240BBC}" type="datetimeFigureOut">
              <a:rPr lang="zh-CN" altLang="en-US" smtClean="0"/>
              <a:t>2020/2/23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00C422-8648-4504-BD31-0470E17558F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674D2DF-EA40-424B-9200-EEB89F240BBC}" type="datetimeFigureOut">
              <a:rPr lang="zh-CN" altLang="en-US" smtClean="0"/>
              <a:t>2020/2/23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00C422-8648-4504-BD31-0470E17558F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674D2DF-EA40-424B-9200-EEB89F240BBC}" type="datetimeFigureOut">
              <a:rPr lang="zh-CN" altLang="en-US" smtClean="0"/>
              <a:t>2020/2/23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00C422-8648-4504-BD31-0470E17558F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674D2DF-EA40-424B-9200-EEB89F240BBC}" type="datetimeFigureOut">
              <a:rPr lang="zh-CN" altLang="en-US" smtClean="0"/>
              <a:t>2020/2/23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00C422-8648-4504-BD31-0470E17558F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674D2DF-EA40-424B-9200-EEB89F240BBC}" type="datetimeFigureOut">
              <a:rPr lang="zh-CN" altLang="en-US" smtClean="0"/>
              <a:t>2020/2/23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700C422-8648-4504-BD31-0470E17558F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674D2DF-EA40-424B-9200-EEB89F240BBC}" type="datetimeFigureOut">
              <a:rPr lang="zh-CN" altLang="en-US" smtClean="0"/>
              <a:t>2020/2/23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700C422-8648-4504-BD31-0470E17558F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74D2DF-EA40-424B-9200-EEB89F240BBC}" type="datetimeFigureOut">
              <a:rPr lang="zh-CN" altLang="en-US" smtClean="0"/>
              <a:t>2020/2/23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700C422-8648-4504-BD31-0470E17558F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74D2DF-EA40-424B-9200-EEB89F240BBC}" type="datetimeFigureOut">
              <a:rPr lang="zh-CN" altLang="en-US" smtClean="0"/>
              <a:t>2020/2/23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00C422-8648-4504-BD31-0470E17558F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74D2DF-EA40-424B-9200-EEB89F240BBC}" type="datetimeFigureOut">
              <a:rPr lang="zh-CN" altLang="en-US" smtClean="0"/>
              <a:t>2020/2/23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00C422-8648-4504-BD31-0470E17558F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74D2DF-EA40-424B-9200-EEB89F240BBC}" type="datetimeFigureOut">
              <a:rPr lang="zh-CN" altLang="en-US" smtClean="0"/>
              <a:t>2020/2/23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00C422-8648-4504-BD31-0470E17558F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oleObject" Target="../embeddings/oleObject163.bin"/><Relationship Id="rId3" Type="http://schemas.openxmlformats.org/officeDocument/2006/relationships/notesSlide" Target="../notesSlides/notesSlide91.xml"/><Relationship Id="rId7" Type="http://schemas.openxmlformats.org/officeDocument/2006/relationships/image" Target="../media/image169.wmf"/><Relationship Id="rId2" Type="http://schemas.openxmlformats.org/officeDocument/2006/relationships/slideLayout" Target="../slideLayouts/slideLayout2.xml"/><Relationship Id="rId1" Type="http://schemas.openxmlformats.org/officeDocument/2006/relationships/vmlDrawing" Target="../drawings/vmlDrawing65.vml"/><Relationship Id="rId6" Type="http://schemas.openxmlformats.org/officeDocument/2006/relationships/oleObject" Target="../embeddings/oleObject162.bin"/><Relationship Id="rId11" Type="http://schemas.openxmlformats.org/officeDocument/2006/relationships/image" Target="../media/image171.wmf"/><Relationship Id="rId5" Type="http://schemas.openxmlformats.org/officeDocument/2006/relationships/image" Target="../media/image168.wmf"/><Relationship Id="rId10" Type="http://schemas.openxmlformats.org/officeDocument/2006/relationships/oleObject" Target="../embeddings/oleObject164.bin"/><Relationship Id="rId4" Type="http://schemas.openxmlformats.org/officeDocument/2006/relationships/oleObject" Target="../embeddings/oleObject161.bin"/><Relationship Id="rId9" Type="http://schemas.openxmlformats.org/officeDocument/2006/relationships/image" Target="../media/image170.wmf"/></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oleObject" Target="../embeddings/oleObject167.bin"/><Relationship Id="rId13" Type="http://schemas.openxmlformats.org/officeDocument/2006/relationships/image" Target="../media/image176.emf"/><Relationship Id="rId3" Type="http://schemas.openxmlformats.org/officeDocument/2006/relationships/notesSlide" Target="../notesSlides/notesSlide93.xml"/><Relationship Id="rId7" Type="http://schemas.openxmlformats.org/officeDocument/2006/relationships/image" Target="../media/image173.emf"/><Relationship Id="rId12" Type="http://schemas.openxmlformats.org/officeDocument/2006/relationships/oleObject" Target="../embeddings/oleObject169.bin"/><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oleObject" Target="../embeddings/oleObject166.bin"/><Relationship Id="rId11" Type="http://schemas.openxmlformats.org/officeDocument/2006/relationships/image" Target="../media/image175.emf"/><Relationship Id="rId5" Type="http://schemas.openxmlformats.org/officeDocument/2006/relationships/image" Target="../media/image172.emf"/><Relationship Id="rId10" Type="http://schemas.openxmlformats.org/officeDocument/2006/relationships/oleObject" Target="../embeddings/oleObject168.bin"/><Relationship Id="rId4" Type="http://schemas.openxmlformats.org/officeDocument/2006/relationships/oleObject" Target="../embeddings/oleObject165.bin"/><Relationship Id="rId9" Type="http://schemas.openxmlformats.org/officeDocument/2006/relationships/image" Target="../media/image174.emf"/></Relationships>
</file>

<file path=ppt/slides/_rels/slide103.xml.rels><?xml version="1.0" encoding="UTF-8" standalone="yes"?>
<Relationships xmlns="http://schemas.openxmlformats.org/package/2006/relationships"><Relationship Id="rId8" Type="http://schemas.openxmlformats.org/officeDocument/2006/relationships/oleObject" Target="../embeddings/oleObject172.bin"/><Relationship Id="rId13" Type="http://schemas.openxmlformats.org/officeDocument/2006/relationships/image" Target="../media/image181.emf"/><Relationship Id="rId18" Type="http://schemas.openxmlformats.org/officeDocument/2006/relationships/oleObject" Target="../embeddings/oleObject177.bin"/><Relationship Id="rId3" Type="http://schemas.openxmlformats.org/officeDocument/2006/relationships/notesSlide" Target="../notesSlides/notesSlide94.xml"/><Relationship Id="rId7" Type="http://schemas.openxmlformats.org/officeDocument/2006/relationships/image" Target="../media/image178.emf"/><Relationship Id="rId12" Type="http://schemas.openxmlformats.org/officeDocument/2006/relationships/oleObject" Target="../embeddings/oleObject174.bin"/><Relationship Id="rId17" Type="http://schemas.openxmlformats.org/officeDocument/2006/relationships/image" Target="../media/image183.emf"/><Relationship Id="rId2" Type="http://schemas.openxmlformats.org/officeDocument/2006/relationships/slideLayout" Target="../slideLayouts/slideLayout2.xml"/><Relationship Id="rId16" Type="http://schemas.openxmlformats.org/officeDocument/2006/relationships/oleObject" Target="../embeddings/oleObject176.bin"/><Relationship Id="rId1" Type="http://schemas.openxmlformats.org/officeDocument/2006/relationships/vmlDrawing" Target="../drawings/vmlDrawing67.vml"/><Relationship Id="rId6" Type="http://schemas.openxmlformats.org/officeDocument/2006/relationships/oleObject" Target="../embeddings/oleObject171.bin"/><Relationship Id="rId11" Type="http://schemas.openxmlformats.org/officeDocument/2006/relationships/image" Target="../media/image180.emf"/><Relationship Id="rId5" Type="http://schemas.openxmlformats.org/officeDocument/2006/relationships/image" Target="../media/image177.emf"/><Relationship Id="rId15" Type="http://schemas.openxmlformats.org/officeDocument/2006/relationships/image" Target="../media/image182.emf"/><Relationship Id="rId10" Type="http://schemas.openxmlformats.org/officeDocument/2006/relationships/oleObject" Target="../embeddings/oleObject173.bin"/><Relationship Id="rId19" Type="http://schemas.openxmlformats.org/officeDocument/2006/relationships/image" Target="../media/image184.emf"/><Relationship Id="rId4" Type="http://schemas.openxmlformats.org/officeDocument/2006/relationships/oleObject" Target="../embeddings/oleObject170.bin"/><Relationship Id="rId9" Type="http://schemas.openxmlformats.org/officeDocument/2006/relationships/image" Target="../media/image179.emf"/><Relationship Id="rId14" Type="http://schemas.openxmlformats.org/officeDocument/2006/relationships/oleObject" Target="../embeddings/oleObject175.bin"/></Relationships>
</file>

<file path=ppt/slides/_rels/slide104.xml.rels><?xml version="1.0" encoding="UTF-8" standalone="yes"?>
<Relationships xmlns="http://schemas.openxmlformats.org/package/2006/relationships"><Relationship Id="rId8" Type="http://schemas.openxmlformats.org/officeDocument/2006/relationships/oleObject" Target="../embeddings/oleObject180.bin"/><Relationship Id="rId3" Type="http://schemas.openxmlformats.org/officeDocument/2006/relationships/notesSlide" Target="../notesSlides/notesSlide95.xml"/><Relationship Id="rId7" Type="http://schemas.openxmlformats.org/officeDocument/2006/relationships/image" Target="../media/image186.wmf"/><Relationship Id="rId2" Type="http://schemas.openxmlformats.org/officeDocument/2006/relationships/slideLayout" Target="../slideLayouts/slideLayout2.xml"/><Relationship Id="rId1" Type="http://schemas.openxmlformats.org/officeDocument/2006/relationships/vmlDrawing" Target="../drawings/vmlDrawing68.vml"/><Relationship Id="rId6" Type="http://schemas.openxmlformats.org/officeDocument/2006/relationships/oleObject" Target="../embeddings/oleObject179.bin"/><Relationship Id="rId5" Type="http://schemas.openxmlformats.org/officeDocument/2006/relationships/image" Target="../media/image185.wmf"/><Relationship Id="rId4" Type="http://schemas.openxmlformats.org/officeDocument/2006/relationships/oleObject" Target="../embeddings/oleObject178.bin"/><Relationship Id="rId9" Type="http://schemas.openxmlformats.org/officeDocument/2006/relationships/image" Target="../media/image187.wmf"/></Relationships>
</file>

<file path=ppt/slides/_rels/slide105.xml.rels><?xml version="1.0" encoding="UTF-8" standalone="yes"?>
<Relationships xmlns="http://schemas.openxmlformats.org/package/2006/relationships"><Relationship Id="rId8" Type="http://schemas.openxmlformats.org/officeDocument/2006/relationships/oleObject" Target="../embeddings/oleObject183.bin"/><Relationship Id="rId3" Type="http://schemas.openxmlformats.org/officeDocument/2006/relationships/notesSlide" Target="../notesSlides/notesSlide96.xml"/><Relationship Id="rId7" Type="http://schemas.openxmlformats.org/officeDocument/2006/relationships/image" Target="../media/image186.wmf"/><Relationship Id="rId2" Type="http://schemas.openxmlformats.org/officeDocument/2006/relationships/slideLayout" Target="../slideLayouts/slideLayout2.xml"/><Relationship Id="rId1" Type="http://schemas.openxmlformats.org/officeDocument/2006/relationships/vmlDrawing" Target="../drawings/vmlDrawing69.vml"/><Relationship Id="rId6" Type="http://schemas.openxmlformats.org/officeDocument/2006/relationships/oleObject" Target="../embeddings/oleObject182.bin"/><Relationship Id="rId5" Type="http://schemas.openxmlformats.org/officeDocument/2006/relationships/image" Target="../media/image185.wmf"/><Relationship Id="rId4" Type="http://schemas.openxmlformats.org/officeDocument/2006/relationships/oleObject" Target="../embeddings/oleObject181.bin"/><Relationship Id="rId9" Type="http://schemas.openxmlformats.org/officeDocument/2006/relationships/image" Target="../media/image188.wmf"/></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9.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0.wmf"/><Relationship Id="rId4" Type="http://schemas.openxmlformats.org/officeDocument/2006/relationships/oleObject" Target="../embeddings/oleObject6.bin"/><Relationship Id="rId9" Type="http://schemas.openxmlformats.org/officeDocument/2006/relationships/image" Target="../media/image12.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0.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3.wmf"/><Relationship Id="rId4" Type="http://schemas.openxmlformats.org/officeDocument/2006/relationships/oleObject" Target="../embeddings/oleObject9.bin"/><Relationship Id="rId9"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image" Target="../media/image18.w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0.wmf"/><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1.wmf"/><Relationship Id="rId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9.bin"/><Relationship Id="rId5" Type="http://schemas.openxmlformats.org/officeDocument/2006/relationships/image" Target="../media/image22.w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16.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image" Target="../media/image24.wmf"/><Relationship Id="rId4" Type="http://schemas.openxmlformats.org/officeDocument/2006/relationships/oleObject" Target="../embeddings/oleObject20.bin"/><Relationship Id="rId9" Type="http://schemas.openxmlformats.org/officeDocument/2006/relationships/image" Target="../media/image26.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image" Target="../media/image27.w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6.bin"/><Relationship Id="rId5" Type="http://schemas.openxmlformats.org/officeDocument/2006/relationships/image" Target="../media/image29.wmf"/><Relationship Id="rId4" Type="http://schemas.openxmlformats.org/officeDocument/2006/relationships/oleObject" Target="../embeddings/oleObject2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8.bin"/><Relationship Id="rId5" Type="http://schemas.openxmlformats.org/officeDocument/2006/relationships/image" Target="../media/image31.wmf"/><Relationship Id="rId4" Type="http://schemas.openxmlformats.org/officeDocument/2006/relationships/oleObject" Target="../embeddings/oleObject27.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3.wmf"/><Relationship Id="rId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26.xml"/><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1.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36.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38.wmf"/><Relationship Id="rId4" Type="http://schemas.openxmlformats.org/officeDocument/2006/relationships/oleObject" Target="../embeddings/oleObject3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6.bin"/><Relationship Id="rId5" Type="http://schemas.openxmlformats.org/officeDocument/2006/relationships/image" Target="../media/image39.wmf"/><Relationship Id="rId4" Type="http://schemas.openxmlformats.org/officeDocument/2006/relationships/oleObject" Target="../embeddings/oleObject3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41.wmf"/><Relationship Id="rId4" Type="http://schemas.openxmlformats.org/officeDocument/2006/relationships/oleObject" Target="../embeddings/oleObject37.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39.bin"/><Relationship Id="rId5" Type="http://schemas.openxmlformats.org/officeDocument/2006/relationships/image" Target="../media/image42.wmf"/><Relationship Id="rId4" Type="http://schemas.openxmlformats.org/officeDocument/2006/relationships/oleObject" Target="../embeddings/oleObject38.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44.wmf"/><Relationship Id="rId4" Type="http://schemas.openxmlformats.org/officeDocument/2006/relationships/oleObject" Target="../embeddings/oleObject40.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45.wmf"/><Relationship Id="rId4" Type="http://schemas.openxmlformats.org/officeDocument/2006/relationships/oleObject" Target="../embeddings/oleObject4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43.bin"/><Relationship Id="rId5" Type="http://schemas.openxmlformats.org/officeDocument/2006/relationships/image" Target="../media/image46.wmf"/><Relationship Id="rId4" Type="http://schemas.openxmlformats.org/officeDocument/2006/relationships/oleObject" Target="../embeddings/oleObject4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45.bin"/><Relationship Id="rId5" Type="http://schemas.openxmlformats.org/officeDocument/2006/relationships/image" Target="../media/image48.emf"/><Relationship Id="rId4" Type="http://schemas.openxmlformats.org/officeDocument/2006/relationships/oleObject" Target="../embeddings/oleObject4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notesSlide" Target="../notesSlides/notesSlide36.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47.bin"/><Relationship Id="rId5" Type="http://schemas.openxmlformats.org/officeDocument/2006/relationships/image" Target="../media/image50.wmf"/><Relationship Id="rId4" Type="http://schemas.openxmlformats.org/officeDocument/2006/relationships/oleObject" Target="../embeddings/oleObject46.bin"/><Relationship Id="rId9" Type="http://schemas.openxmlformats.org/officeDocument/2006/relationships/image" Target="../media/image52.wmf"/></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59.wmf"/><Relationship Id="rId3" Type="http://schemas.openxmlformats.org/officeDocument/2006/relationships/notesSlide" Target="../notesSlides/notesSlide39.xml"/><Relationship Id="rId7" Type="http://schemas.openxmlformats.org/officeDocument/2006/relationships/image" Target="../media/image56.wmf"/><Relationship Id="rId12"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50.bin"/><Relationship Id="rId11" Type="http://schemas.openxmlformats.org/officeDocument/2006/relationships/image" Target="../media/image58.wmf"/><Relationship Id="rId5" Type="http://schemas.openxmlformats.org/officeDocument/2006/relationships/image" Target="../media/image55.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57.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notesSlide" Target="../notesSlides/notesSlide40.xml"/><Relationship Id="rId7"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55.bin"/><Relationship Id="rId5" Type="http://schemas.openxmlformats.org/officeDocument/2006/relationships/image" Target="../media/image55.wmf"/><Relationship Id="rId4" Type="http://schemas.openxmlformats.org/officeDocument/2006/relationships/oleObject" Target="../embeddings/oleObject54.bin"/><Relationship Id="rId9" Type="http://schemas.openxmlformats.org/officeDocument/2006/relationships/image" Target="../media/image60.w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61.wmf"/><Relationship Id="rId4" Type="http://schemas.openxmlformats.org/officeDocument/2006/relationships/oleObject" Target="../embeddings/oleObject57.bin"/></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46.xml"/><Relationship Id="rId7"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59.bin"/><Relationship Id="rId5" Type="http://schemas.openxmlformats.org/officeDocument/2006/relationships/image" Target="../media/image66.wmf"/><Relationship Id="rId4" Type="http://schemas.openxmlformats.org/officeDocument/2006/relationships/oleObject" Target="../embeddings/oleObject58.bin"/><Relationship Id="rId9" Type="http://schemas.openxmlformats.org/officeDocument/2006/relationships/image" Target="../media/image68.wmf"/></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notesSlide" Target="../notesSlides/notesSlide50.xml"/><Relationship Id="rId7"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62.bin"/><Relationship Id="rId5" Type="http://schemas.openxmlformats.org/officeDocument/2006/relationships/image" Target="../media/image70.wmf"/><Relationship Id="rId4" Type="http://schemas.openxmlformats.org/officeDocument/2006/relationships/oleObject" Target="../embeddings/oleObject61.bin"/><Relationship Id="rId9" Type="http://schemas.openxmlformats.org/officeDocument/2006/relationships/image" Target="../media/image72.wmf"/></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notesSlide" Target="../notesSlides/notesSlide51.xml"/><Relationship Id="rId7"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65.bin"/><Relationship Id="rId11" Type="http://schemas.openxmlformats.org/officeDocument/2006/relationships/image" Target="../media/image76.wmf"/><Relationship Id="rId5" Type="http://schemas.openxmlformats.org/officeDocument/2006/relationships/image" Target="../media/image73.wmf"/><Relationship Id="rId10" Type="http://schemas.openxmlformats.org/officeDocument/2006/relationships/oleObject" Target="../embeddings/oleObject67.bin"/><Relationship Id="rId4" Type="http://schemas.openxmlformats.org/officeDocument/2006/relationships/oleObject" Target="../embeddings/oleObject64.bin"/><Relationship Id="rId9" Type="http://schemas.openxmlformats.org/officeDocument/2006/relationships/image" Target="../media/image75.w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notesSlide" Target="../notesSlides/notesSlide52.xml"/><Relationship Id="rId7"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69.bin"/><Relationship Id="rId5" Type="http://schemas.openxmlformats.org/officeDocument/2006/relationships/image" Target="../media/image77.wmf"/><Relationship Id="rId4" Type="http://schemas.openxmlformats.org/officeDocument/2006/relationships/oleObject" Target="../embeddings/oleObject68.bin"/><Relationship Id="rId9" Type="http://schemas.openxmlformats.org/officeDocument/2006/relationships/image" Target="../media/image79.wmf"/></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80.wmf"/><Relationship Id="rId4" Type="http://schemas.openxmlformats.org/officeDocument/2006/relationships/oleObject" Target="../embeddings/oleObject7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81.wmf"/><Relationship Id="rId4" Type="http://schemas.openxmlformats.org/officeDocument/2006/relationships/oleObject" Target="../embeddings/oleObject72.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notesSlide" Target="../notesSlides/notesSlide55.xml"/><Relationship Id="rId7" Type="http://schemas.openxmlformats.org/officeDocument/2006/relationships/image" Target="../media/image83.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74.bin"/><Relationship Id="rId5" Type="http://schemas.openxmlformats.org/officeDocument/2006/relationships/image" Target="../media/image82.wmf"/><Relationship Id="rId4" Type="http://schemas.openxmlformats.org/officeDocument/2006/relationships/oleObject" Target="../embeddings/oleObject73.bin"/><Relationship Id="rId9" Type="http://schemas.openxmlformats.org/officeDocument/2006/relationships/image" Target="../media/image84.w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notesSlide" Target="../notesSlides/notesSlide56.xml"/><Relationship Id="rId7" Type="http://schemas.openxmlformats.org/officeDocument/2006/relationships/image" Target="../media/image86.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77.bin"/><Relationship Id="rId5" Type="http://schemas.openxmlformats.org/officeDocument/2006/relationships/image" Target="../media/image85.wmf"/><Relationship Id="rId4" Type="http://schemas.openxmlformats.org/officeDocument/2006/relationships/oleObject" Target="../embeddings/oleObject76.bin"/><Relationship Id="rId9" Type="http://schemas.openxmlformats.org/officeDocument/2006/relationships/image" Target="../media/image87.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88.wmf"/><Relationship Id="rId4" Type="http://schemas.openxmlformats.org/officeDocument/2006/relationships/oleObject" Target="../embeddings/oleObject79.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90.wmf"/><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embeddings/oleObject81.bin"/><Relationship Id="rId5" Type="http://schemas.openxmlformats.org/officeDocument/2006/relationships/image" Target="../media/image89.wmf"/><Relationship Id="rId4" Type="http://schemas.openxmlformats.org/officeDocument/2006/relationships/oleObject" Target="../embeddings/oleObject80.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image" Target="../media/image91.wmf"/><Relationship Id="rId4" Type="http://schemas.openxmlformats.org/officeDocument/2006/relationships/oleObject" Target="../embeddings/oleObject82.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notesSlide" Target="../notesSlides/notesSlide60.xml"/><Relationship Id="rId7" Type="http://schemas.openxmlformats.org/officeDocument/2006/relationships/image" Target="../media/image93.w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84.bin"/><Relationship Id="rId5" Type="http://schemas.openxmlformats.org/officeDocument/2006/relationships/image" Target="../media/image92.wmf"/><Relationship Id="rId4" Type="http://schemas.openxmlformats.org/officeDocument/2006/relationships/oleObject" Target="../embeddings/oleObject83.bin"/><Relationship Id="rId9" Type="http://schemas.openxmlformats.org/officeDocument/2006/relationships/image" Target="../media/image94.wmf"/></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notesSlide" Target="../notesSlides/notesSlide61.xml"/><Relationship Id="rId7" Type="http://schemas.openxmlformats.org/officeDocument/2006/relationships/image" Target="../media/image96.wmf"/><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87.bin"/><Relationship Id="rId5" Type="http://schemas.openxmlformats.org/officeDocument/2006/relationships/image" Target="../media/image95.wmf"/><Relationship Id="rId4" Type="http://schemas.openxmlformats.org/officeDocument/2006/relationships/oleObject" Target="../embeddings/oleObject86.bin"/><Relationship Id="rId9" Type="http://schemas.openxmlformats.org/officeDocument/2006/relationships/image" Target="../media/image97.wmf"/></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91.bin"/><Relationship Id="rId3" Type="http://schemas.openxmlformats.org/officeDocument/2006/relationships/notesSlide" Target="../notesSlides/notesSlide62.xml"/><Relationship Id="rId7" Type="http://schemas.openxmlformats.org/officeDocument/2006/relationships/image" Target="../media/image99.wmf"/><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90.bin"/><Relationship Id="rId11" Type="http://schemas.openxmlformats.org/officeDocument/2006/relationships/image" Target="../media/image101.emf"/><Relationship Id="rId5" Type="http://schemas.openxmlformats.org/officeDocument/2006/relationships/image" Target="../media/image98.wmf"/><Relationship Id="rId10" Type="http://schemas.openxmlformats.org/officeDocument/2006/relationships/oleObject" Target="../embeddings/oleObject92.bin"/><Relationship Id="rId4" Type="http://schemas.openxmlformats.org/officeDocument/2006/relationships/oleObject" Target="../embeddings/oleObject89.bin"/><Relationship Id="rId9" Type="http://schemas.openxmlformats.org/officeDocument/2006/relationships/image" Target="../media/image100.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95.bin"/><Relationship Id="rId3" Type="http://schemas.openxmlformats.org/officeDocument/2006/relationships/notesSlide" Target="../notesSlides/notesSlide63.xml"/><Relationship Id="rId7"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94.bin"/><Relationship Id="rId5" Type="http://schemas.openxmlformats.org/officeDocument/2006/relationships/image" Target="../media/image102.wmf"/><Relationship Id="rId4" Type="http://schemas.openxmlformats.org/officeDocument/2006/relationships/oleObject" Target="../embeddings/oleObject93.bin"/><Relationship Id="rId9" Type="http://schemas.openxmlformats.org/officeDocument/2006/relationships/image" Target="../media/image104.wmf"/></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98.bin"/><Relationship Id="rId3" Type="http://schemas.openxmlformats.org/officeDocument/2006/relationships/notesSlide" Target="../notesSlides/notesSlide64.xml"/><Relationship Id="rId7" Type="http://schemas.openxmlformats.org/officeDocument/2006/relationships/image" Target="../media/image106.wmf"/><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97.bin"/><Relationship Id="rId11" Type="http://schemas.openxmlformats.org/officeDocument/2006/relationships/image" Target="../media/image108.wmf"/><Relationship Id="rId5" Type="http://schemas.openxmlformats.org/officeDocument/2006/relationships/image" Target="../media/image105.wmf"/><Relationship Id="rId10" Type="http://schemas.openxmlformats.org/officeDocument/2006/relationships/oleObject" Target="../embeddings/oleObject99.bin"/><Relationship Id="rId4" Type="http://schemas.openxmlformats.org/officeDocument/2006/relationships/oleObject" Target="../embeddings/oleObject96.bin"/><Relationship Id="rId9" Type="http://schemas.openxmlformats.org/officeDocument/2006/relationships/image" Target="../media/image107.wmf"/></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102.bin"/><Relationship Id="rId3" Type="http://schemas.openxmlformats.org/officeDocument/2006/relationships/notesSlide" Target="../notesSlides/notesSlide65.xml"/><Relationship Id="rId7" Type="http://schemas.openxmlformats.org/officeDocument/2006/relationships/image" Target="../media/image110.wmf"/><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oleObject" Target="../embeddings/oleObject101.bin"/><Relationship Id="rId5" Type="http://schemas.openxmlformats.org/officeDocument/2006/relationships/image" Target="../media/image109.wmf"/><Relationship Id="rId4" Type="http://schemas.openxmlformats.org/officeDocument/2006/relationships/oleObject" Target="../embeddings/oleObject100.bin"/><Relationship Id="rId9" Type="http://schemas.openxmlformats.org/officeDocument/2006/relationships/image" Target="../media/image111.wmf"/></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45.vml"/><Relationship Id="rId5" Type="http://schemas.openxmlformats.org/officeDocument/2006/relationships/image" Target="../media/image112.wmf"/><Relationship Id="rId4" Type="http://schemas.openxmlformats.org/officeDocument/2006/relationships/oleObject" Target="../embeddings/oleObject103.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image" Target="../media/image117.wmf"/><Relationship Id="rId3" Type="http://schemas.openxmlformats.org/officeDocument/2006/relationships/notesSlide" Target="../notesSlides/notesSlide67.xml"/><Relationship Id="rId7" Type="http://schemas.openxmlformats.org/officeDocument/2006/relationships/image" Target="../media/image114.wmf"/><Relationship Id="rId12" Type="http://schemas.openxmlformats.org/officeDocument/2006/relationships/oleObject" Target="../embeddings/oleObject108.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oleObject" Target="../embeddings/oleObject105.bin"/><Relationship Id="rId11" Type="http://schemas.openxmlformats.org/officeDocument/2006/relationships/image" Target="../media/image116.wmf"/><Relationship Id="rId5" Type="http://schemas.openxmlformats.org/officeDocument/2006/relationships/image" Target="../media/image113.wmf"/><Relationship Id="rId10" Type="http://schemas.openxmlformats.org/officeDocument/2006/relationships/oleObject" Target="../embeddings/oleObject107.bin"/><Relationship Id="rId4" Type="http://schemas.openxmlformats.org/officeDocument/2006/relationships/oleObject" Target="../embeddings/oleObject104.bin"/><Relationship Id="rId9" Type="http://schemas.openxmlformats.org/officeDocument/2006/relationships/image" Target="../media/image115.wmf"/></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111.bin"/><Relationship Id="rId13" Type="http://schemas.openxmlformats.org/officeDocument/2006/relationships/image" Target="../media/image122.wmf"/><Relationship Id="rId3" Type="http://schemas.openxmlformats.org/officeDocument/2006/relationships/notesSlide" Target="../notesSlides/notesSlide68.xml"/><Relationship Id="rId7" Type="http://schemas.openxmlformats.org/officeDocument/2006/relationships/image" Target="../media/image119.wmf"/><Relationship Id="rId12"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110.bin"/><Relationship Id="rId11" Type="http://schemas.openxmlformats.org/officeDocument/2006/relationships/image" Target="../media/image121.wmf"/><Relationship Id="rId5" Type="http://schemas.openxmlformats.org/officeDocument/2006/relationships/image" Target="../media/image118.wmf"/><Relationship Id="rId15" Type="http://schemas.openxmlformats.org/officeDocument/2006/relationships/image" Target="../media/image123.wmf"/><Relationship Id="rId10" Type="http://schemas.openxmlformats.org/officeDocument/2006/relationships/oleObject" Target="../embeddings/oleObject112.bin"/><Relationship Id="rId4" Type="http://schemas.openxmlformats.org/officeDocument/2006/relationships/oleObject" Target="../embeddings/oleObject109.bin"/><Relationship Id="rId9" Type="http://schemas.openxmlformats.org/officeDocument/2006/relationships/image" Target="../media/image120.wmf"/><Relationship Id="rId14" Type="http://schemas.openxmlformats.org/officeDocument/2006/relationships/oleObject" Target="../embeddings/oleObject114.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125.wmf"/><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embeddings/oleObject116.bin"/><Relationship Id="rId5" Type="http://schemas.openxmlformats.org/officeDocument/2006/relationships/image" Target="../media/image124.wmf"/><Relationship Id="rId4" Type="http://schemas.openxmlformats.org/officeDocument/2006/relationships/oleObject" Target="../embeddings/oleObject115.bin"/></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119.bin"/><Relationship Id="rId3" Type="http://schemas.openxmlformats.org/officeDocument/2006/relationships/notesSlide" Target="../notesSlides/notesSlide70.xml"/><Relationship Id="rId7" Type="http://schemas.openxmlformats.org/officeDocument/2006/relationships/image" Target="../media/image126.wmf"/><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118.bin"/><Relationship Id="rId5" Type="http://schemas.openxmlformats.org/officeDocument/2006/relationships/image" Target="../media/image124.wmf"/><Relationship Id="rId4" Type="http://schemas.openxmlformats.org/officeDocument/2006/relationships/oleObject" Target="../embeddings/oleObject117.bin"/><Relationship Id="rId9" Type="http://schemas.openxmlformats.org/officeDocument/2006/relationships/image" Target="../media/image127.wmf"/></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122.bin"/><Relationship Id="rId3" Type="http://schemas.openxmlformats.org/officeDocument/2006/relationships/notesSlide" Target="../notesSlides/notesSlide71.xml"/><Relationship Id="rId7" Type="http://schemas.openxmlformats.org/officeDocument/2006/relationships/image" Target="../media/image129.wmf"/><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121.bin"/><Relationship Id="rId11" Type="http://schemas.openxmlformats.org/officeDocument/2006/relationships/image" Target="../media/image131.wmf"/><Relationship Id="rId5" Type="http://schemas.openxmlformats.org/officeDocument/2006/relationships/image" Target="../media/image128.wmf"/><Relationship Id="rId10" Type="http://schemas.openxmlformats.org/officeDocument/2006/relationships/oleObject" Target="../embeddings/oleObject123.bin"/><Relationship Id="rId4" Type="http://schemas.openxmlformats.org/officeDocument/2006/relationships/oleObject" Target="../embeddings/oleObject120.bin"/><Relationship Id="rId9" Type="http://schemas.openxmlformats.org/officeDocument/2006/relationships/image" Target="../media/image130.wmf"/></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126.bin"/><Relationship Id="rId13" Type="http://schemas.openxmlformats.org/officeDocument/2006/relationships/image" Target="../media/image136.wmf"/><Relationship Id="rId3" Type="http://schemas.openxmlformats.org/officeDocument/2006/relationships/notesSlide" Target="../notesSlides/notesSlide72.xml"/><Relationship Id="rId7" Type="http://schemas.openxmlformats.org/officeDocument/2006/relationships/image" Target="../media/image133.wmf"/><Relationship Id="rId12"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oleObject" Target="../embeddings/oleObject125.bin"/><Relationship Id="rId11" Type="http://schemas.openxmlformats.org/officeDocument/2006/relationships/image" Target="../media/image135.wmf"/><Relationship Id="rId5" Type="http://schemas.openxmlformats.org/officeDocument/2006/relationships/image" Target="../media/image132.wmf"/><Relationship Id="rId10" Type="http://schemas.openxmlformats.org/officeDocument/2006/relationships/oleObject" Target="../embeddings/oleObject127.bin"/><Relationship Id="rId4" Type="http://schemas.openxmlformats.org/officeDocument/2006/relationships/oleObject" Target="../embeddings/oleObject124.bin"/><Relationship Id="rId9" Type="http://schemas.openxmlformats.org/officeDocument/2006/relationships/image" Target="../media/image134.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 Id="rId9" Type="http://schemas.openxmlformats.org/officeDocument/2006/relationships/image" Target="../media/image7.wmf"/></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131.bin"/><Relationship Id="rId3" Type="http://schemas.openxmlformats.org/officeDocument/2006/relationships/notesSlide" Target="../notesSlides/notesSlide73.xml"/><Relationship Id="rId7" Type="http://schemas.openxmlformats.org/officeDocument/2006/relationships/image" Target="../media/image138.wmf"/><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embeddings/oleObject130.bin"/><Relationship Id="rId11" Type="http://schemas.openxmlformats.org/officeDocument/2006/relationships/image" Target="../media/image140.wmf"/><Relationship Id="rId5" Type="http://schemas.openxmlformats.org/officeDocument/2006/relationships/image" Target="../media/image137.wmf"/><Relationship Id="rId10" Type="http://schemas.openxmlformats.org/officeDocument/2006/relationships/oleObject" Target="../embeddings/oleObject132.bin"/><Relationship Id="rId4" Type="http://schemas.openxmlformats.org/officeDocument/2006/relationships/oleObject" Target="../embeddings/oleObject129.bin"/><Relationship Id="rId9" Type="http://schemas.openxmlformats.org/officeDocument/2006/relationships/image" Target="../media/image139.wmf"/></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6.xml"/><Relationship Id="rId4" Type="http://schemas.openxmlformats.org/officeDocument/2006/relationships/slide" Target="slide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7.xml"/><Relationship Id="rId7" Type="http://schemas.openxmlformats.org/officeDocument/2006/relationships/image" Target="../media/image142.wmf"/><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oleObject" Target="../embeddings/oleObject134.bin"/><Relationship Id="rId5" Type="http://schemas.openxmlformats.org/officeDocument/2006/relationships/image" Target="../media/image141.wmf"/><Relationship Id="rId4" Type="http://schemas.openxmlformats.org/officeDocument/2006/relationships/oleObject" Target="../embeddings/oleObject133.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8.xml"/><Relationship Id="rId7" Type="http://schemas.openxmlformats.org/officeDocument/2006/relationships/image" Target="../media/image144.wmf"/><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oleObject" Target="../embeddings/oleObject136.bin"/><Relationship Id="rId5" Type="http://schemas.openxmlformats.org/officeDocument/2006/relationships/image" Target="../media/image143.wmf"/><Relationship Id="rId4" Type="http://schemas.openxmlformats.org/officeDocument/2006/relationships/oleObject" Target="../embeddings/oleObject135.bin"/></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139.bin"/><Relationship Id="rId3" Type="http://schemas.openxmlformats.org/officeDocument/2006/relationships/notesSlide" Target="../notesSlides/notesSlide80.xml"/><Relationship Id="rId7" Type="http://schemas.openxmlformats.org/officeDocument/2006/relationships/image" Target="../media/image146.wmf"/><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oleObject" Target="../embeddings/oleObject138.bin"/><Relationship Id="rId11" Type="http://schemas.openxmlformats.org/officeDocument/2006/relationships/image" Target="../media/image148.wmf"/><Relationship Id="rId5" Type="http://schemas.openxmlformats.org/officeDocument/2006/relationships/image" Target="../media/image145.wmf"/><Relationship Id="rId10" Type="http://schemas.openxmlformats.org/officeDocument/2006/relationships/oleObject" Target="../embeddings/oleObject140.bin"/><Relationship Id="rId4" Type="http://schemas.openxmlformats.org/officeDocument/2006/relationships/oleObject" Target="../embeddings/oleObject137.bin"/><Relationship Id="rId9" Type="http://schemas.openxmlformats.org/officeDocument/2006/relationships/image" Target="../media/image147.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8.wmf"/><Relationship Id="rId4" Type="http://schemas.openxmlformats.org/officeDocument/2006/relationships/oleObject" Target="../embeddings/oleObject4.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1.xml"/><Relationship Id="rId7" Type="http://schemas.openxmlformats.org/officeDocument/2006/relationships/image" Target="../media/image150.wmf"/><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oleObject" Target="../embeddings/oleObject142.bin"/><Relationship Id="rId5" Type="http://schemas.openxmlformats.org/officeDocument/2006/relationships/image" Target="../media/image149.wmf"/><Relationship Id="rId4" Type="http://schemas.openxmlformats.org/officeDocument/2006/relationships/oleObject" Target="../embeddings/oleObject141.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57.vml"/><Relationship Id="rId5" Type="http://schemas.openxmlformats.org/officeDocument/2006/relationships/image" Target="../media/image151.wmf"/><Relationship Id="rId4" Type="http://schemas.openxmlformats.org/officeDocument/2006/relationships/oleObject" Target="../embeddings/oleObject143.bin"/></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vmlDrawing" Target="../drawings/vmlDrawing58.vml"/><Relationship Id="rId5" Type="http://schemas.openxmlformats.org/officeDocument/2006/relationships/image" Target="../media/image152.wmf"/><Relationship Id="rId4" Type="http://schemas.openxmlformats.org/officeDocument/2006/relationships/oleObject" Target="../embeddings/oleObject144.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vmlDrawing" Target="../drawings/vmlDrawing59.vml"/><Relationship Id="rId5" Type="http://schemas.openxmlformats.org/officeDocument/2006/relationships/image" Target="../media/image153.wmf"/><Relationship Id="rId4" Type="http://schemas.openxmlformats.org/officeDocument/2006/relationships/oleObject" Target="../embeddings/oleObject145.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6.xml"/><Relationship Id="rId7" Type="http://schemas.openxmlformats.org/officeDocument/2006/relationships/image" Target="../media/image155.wmf"/><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oleObject" Target="../embeddings/oleObject147.bin"/><Relationship Id="rId5" Type="http://schemas.openxmlformats.org/officeDocument/2006/relationships/image" Target="../media/image154.wmf"/><Relationship Id="rId4" Type="http://schemas.openxmlformats.org/officeDocument/2006/relationships/oleObject" Target="../embeddings/oleObject146.bin"/></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150.bin"/><Relationship Id="rId3" Type="http://schemas.openxmlformats.org/officeDocument/2006/relationships/notesSlide" Target="../notesSlides/notesSlide87.xml"/><Relationship Id="rId7" Type="http://schemas.openxmlformats.org/officeDocument/2006/relationships/image" Target="../media/image156.wmf"/><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oleObject" Target="../embeddings/oleObject149.bin"/><Relationship Id="rId5" Type="http://schemas.openxmlformats.org/officeDocument/2006/relationships/image" Target="../media/image154.wmf"/><Relationship Id="rId4" Type="http://schemas.openxmlformats.org/officeDocument/2006/relationships/oleObject" Target="../embeddings/oleObject148.bin"/><Relationship Id="rId9" Type="http://schemas.openxmlformats.org/officeDocument/2006/relationships/image" Target="../media/image157.wmf"/></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8.xml"/><Relationship Id="rId7" Type="http://schemas.openxmlformats.org/officeDocument/2006/relationships/image" Target="../media/image159.emf"/><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oleObject" Target="../embeddings/oleObject152.bin"/><Relationship Id="rId5" Type="http://schemas.openxmlformats.org/officeDocument/2006/relationships/image" Target="../media/image158.emf"/><Relationship Id="rId4" Type="http://schemas.openxmlformats.org/officeDocument/2006/relationships/oleObject" Target="../embeddings/oleObject151.bin"/></Relationships>
</file>

<file path=ppt/slides/_rels/slide98.xml.rels><?xml version="1.0" encoding="UTF-8" standalone="yes"?>
<Relationships xmlns="http://schemas.openxmlformats.org/package/2006/relationships"><Relationship Id="rId8" Type="http://schemas.openxmlformats.org/officeDocument/2006/relationships/oleObject" Target="../embeddings/oleObject155.bin"/><Relationship Id="rId3" Type="http://schemas.openxmlformats.org/officeDocument/2006/relationships/notesSlide" Target="../notesSlides/notesSlide89.xml"/><Relationship Id="rId7" Type="http://schemas.openxmlformats.org/officeDocument/2006/relationships/image" Target="../media/image161.emf"/><Relationship Id="rId2" Type="http://schemas.openxmlformats.org/officeDocument/2006/relationships/slideLayout" Target="../slideLayouts/slideLayout2.xml"/><Relationship Id="rId1" Type="http://schemas.openxmlformats.org/officeDocument/2006/relationships/vmlDrawing" Target="../drawings/vmlDrawing63.vml"/><Relationship Id="rId6" Type="http://schemas.openxmlformats.org/officeDocument/2006/relationships/oleObject" Target="../embeddings/oleObject154.bin"/><Relationship Id="rId11" Type="http://schemas.openxmlformats.org/officeDocument/2006/relationships/image" Target="../media/image163.emf"/><Relationship Id="rId5" Type="http://schemas.openxmlformats.org/officeDocument/2006/relationships/image" Target="../media/image160.wmf"/><Relationship Id="rId10" Type="http://schemas.openxmlformats.org/officeDocument/2006/relationships/oleObject" Target="../embeddings/oleObject156.bin"/><Relationship Id="rId4" Type="http://schemas.openxmlformats.org/officeDocument/2006/relationships/oleObject" Target="../embeddings/oleObject153.bin"/><Relationship Id="rId9" Type="http://schemas.openxmlformats.org/officeDocument/2006/relationships/image" Target="../media/image162.emf"/></Relationships>
</file>

<file path=ppt/slides/_rels/slide99.xml.rels><?xml version="1.0" encoding="UTF-8" standalone="yes"?>
<Relationships xmlns="http://schemas.openxmlformats.org/package/2006/relationships"><Relationship Id="rId8" Type="http://schemas.openxmlformats.org/officeDocument/2006/relationships/oleObject" Target="../embeddings/oleObject159.bin"/><Relationship Id="rId3" Type="http://schemas.openxmlformats.org/officeDocument/2006/relationships/notesSlide" Target="../notesSlides/notesSlide90.xml"/><Relationship Id="rId7" Type="http://schemas.openxmlformats.org/officeDocument/2006/relationships/image" Target="../media/image165.emf"/><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oleObject" Target="../embeddings/oleObject158.bin"/><Relationship Id="rId11" Type="http://schemas.openxmlformats.org/officeDocument/2006/relationships/image" Target="../media/image167.emf"/><Relationship Id="rId5" Type="http://schemas.openxmlformats.org/officeDocument/2006/relationships/image" Target="../media/image164.wmf"/><Relationship Id="rId10" Type="http://schemas.openxmlformats.org/officeDocument/2006/relationships/oleObject" Target="../embeddings/oleObject160.bin"/><Relationship Id="rId4" Type="http://schemas.openxmlformats.org/officeDocument/2006/relationships/oleObject" Target="../embeddings/oleObject157.bin"/><Relationship Id="rId9" Type="http://schemas.openxmlformats.org/officeDocument/2006/relationships/image" Target="../media/image16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915774"/>
            <a:ext cx="5344788" cy="3314700"/>
          </a:xfrm>
          <a:prstGeom prst="rect">
            <a:avLst/>
          </a:prstGeom>
        </p:spPr>
      </p:pic>
      <p:sp>
        <p:nvSpPr>
          <p:cNvPr id="5" name="TextBox 4"/>
          <p:cNvSpPr txBox="1"/>
          <p:nvPr/>
        </p:nvSpPr>
        <p:spPr>
          <a:xfrm>
            <a:off x="2983270" y="1421698"/>
            <a:ext cx="6048672" cy="762000"/>
          </a:xfrm>
          <a:prstGeom prst="rect">
            <a:avLst/>
          </a:prstGeom>
          <a:noFill/>
        </p:spPr>
        <p:txBody>
          <a:bodyPr wrap="square" rtlCol="0">
            <a:spAutoFit/>
          </a:bodyPr>
          <a:lstStyle/>
          <a:p>
            <a:r>
              <a:rPr lang="zh-CN" altLang="en-US" sz="4400" b="1" dirty="0">
                <a:solidFill>
                  <a:schemeClr val="tx1">
                    <a:lumMod val="75000"/>
                    <a:lumOff val="25000"/>
                  </a:schemeClr>
                </a:solidFill>
                <a:latin typeface="Adobe Gothic Std B" pitchFamily="34" charset="-128"/>
              </a:rPr>
              <a:t>信号与系统</a:t>
            </a:r>
          </a:p>
        </p:txBody>
      </p:sp>
      <p:sp>
        <p:nvSpPr>
          <p:cNvPr id="6" name="矩形 5"/>
          <p:cNvSpPr/>
          <p:nvPr/>
        </p:nvSpPr>
        <p:spPr>
          <a:xfrm>
            <a:off x="2411760" y="2500363"/>
            <a:ext cx="701457" cy="701457"/>
          </a:xfrm>
          <a:prstGeom prst="rect">
            <a:avLst/>
          </a:prstGeom>
          <a:solidFill>
            <a:srgbClr val="F2A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形 6"/>
          <p:cNvSpPr/>
          <p:nvPr/>
        </p:nvSpPr>
        <p:spPr>
          <a:xfrm>
            <a:off x="5003634" y="2491051"/>
            <a:ext cx="720080" cy="720080"/>
          </a:xfrm>
          <a:prstGeom prst="plus">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689695" y="2482361"/>
            <a:ext cx="737461" cy="737461"/>
          </a:xfrm>
          <a:prstGeom prst="ellipse">
            <a:avLst/>
          </a:prstGeom>
          <a:solidFill>
            <a:srgbClr val="6B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6300192" y="2509674"/>
            <a:ext cx="792088" cy="682834"/>
          </a:xfrm>
          <a:prstGeom prst="triangle">
            <a:avLst/>
          </a:prstGeom>
          <a:solidFill>
            <a:srgbClr val="FA9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4"/>
          <p:cNvSpPr txBox="1"/>
          <p:nvPr/>
        </p:nvSpPr>
        <p:spPr>
          <a:xfrm>
            <a:off x="7020560" y="4083685"/>
            <a:ext cx="1651000" cy="701040"/>
          </a:xfrm>
          <a:prstGeom prst="rect">
            <a:avLst/>
          </a:prstGeom>
          <a:noFill/>
        </p:spPr>
        <p:txBody>
          <a:bodyPr wrap="square" rtlCol="0">
            <a:spAutoFit/>
          </a:bodyPr>
          <a:lstStyle/>
          <a:p>
            <a:r>
              <a:rPr lang="zh-CN" altLang="en-US" sz="2000" dirty="0">
                <a:solidFill>
                  <a:schemeClr val="tx1">
                    <a:lumMod val="75000"/>
                    <a:lumOff val="25000"/>
                  </a:schemeClr>
                </a:solidFill>
                <a:latin typeface="Adobe Gothic Std B" pitchFamily="34" charset="-128"/>
              </a:rPr>
              <a:t>主讲：李军</a:t>
            </a:r>
          </a:p>
          <a:p>
            <a:r>
              <a:rPr lang="en-US" altLang="zh-CN" sz="2000" smtClean="0">
                <a:solidFill>
                  <a:schemeClr val="tx1">
                    <a:lumMod val="75000"/>
                    <a:lumOff val="25000"/>
                  </a:schemeClr>
                </a:solidFill>
                <a:latin typeface="Adobe Gothic Std B" pitchFamily="34" charset="-128"/>
              </a:rPr>
              <a:t>2020.03</a:t>
            </a:r>
            <a:endParaRPr lang="zh-CN" altLang="en-US" sz="2000" dirty="0">
              <a:solidFill>
                <a:schemeClr val="tx1">
                  <a:lumMod val="75000"/>
                  <a:lumOff val="25000"/>
                </a:schemeClr>
              </a:solidFill>
              <a:latin typeface="Adobe Gothic Std B"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2538" y="196232"/>
            <a:ext cx="7684437" cy="914400"/>
          </a:xfrm>
          <a:prstGeom prst="rect">
            <a:avLst/>
          </a:prstGeom>
        </p:spPr>
        <p:txBody>
          <a:bodyPr wrap="square">
            <a:spAutoFit/>
          </a:bodyPr>
          <a:lstStyle/>
          <a:p>
            <a:pPr algn="ctr">
              <a:lnSpc>
                <a:spcPct val="150000"/>
              </a:lnSpc>
              <a:buFont typeface="Wingdings" pitchFamily="2" charset="2"/>
              <a:buNone/>
            </a:pPr>
            <a:r>
              <a:rPr lang="zh-CN" altLang="en-US" sz="3600" dirty="0">
                <a:latin typeface="Adobe 黑体 Std R" pitchFamily="34" charset="-122"/>
                <a:ea typeface="Adobe 黑体 Std R" pitchFamily="34" charset="-122"/>
              </a:rPr>
              <a:t>二、收敛域 </a:t>
            </a:r>
          </a:p>
        </p:txBody>
      </p:sp>
      <p:sp>
        <p:nvSpPr>
          <p:cNvPr id="26" name="Rectangle 4"/>
          <p:cNvSpPr>
            <a:spLocks noChangeArrowheads="1"/>
          </p:cNvSpPr>
          <p:nvPr/>
        </p:nvSpPr>
        <p:spPr bwMode="auto">
          <a:xfrm>
            <a:off x="612536" y="1228308"/>
            <a:ext cx="8062906"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50000"/>
              </a:lnSpc>
              <a:spcBef>
                <a:spcPct val="0"/>
              </a:spcBef>
              <a:spcAft>
                <a:spcPct val="0"/>
              </a:spcAft>
            </a:pPr>
            <a:r>
              <a:rPr kumimoji="1" lang="zh-CN" altLang="en-US" sz="2800" dirty="0" smtClean="0">
                <a:solidFill>
                  <a:srgbClr val="000000"/>
                </a:solidFill>
                <a:latin typeface="Adobe 黑体 Std R" pitchFamily="34" charset="-122"/>
                <a:ea typeface="Adobe 黑体 Std R" pitchFamily="34" charset="-122"/>
              </a:rPr>
              <a:t>　　只有</a:t>
            </a:r>
            <a:r>
              <a:rPr kumimoji="1" lang="zh-CN" altLang="en-US" sz="2800" dirty="0">
                <a:solidFill>
                  <a:srgbClr val="000000"/>
                </a:solidFill>
                <a:latin typeface="Adobe 黑体 Std R" pitchFamily="34" charset="-122"/>
                <a:ea typeface="Adobe 黑体 Std R" pitchFamily="34" charset="-122"/>
              </a:rPr>
              <a:t>选择适当</a:t>
            </a:r>
            <a:r>
              <a:rPr kumimoji="1" lang="zh-CN" altLang="en-US" sz="2800" dirty="0" smtClean="0">
                <a:solidFill>
                  <a:srgbClr val="000000"/>
                </a:solidFill>
                <a:latin typeface="Adobe 黑体 Std R" pitchFamily="34" charset="-122"/>
                <a:ea typeface="Adobe 黑体 Std R" pitchFamily="34" charset="-122"/>
              </a:rPr>
              <a:t>的</a:t>
            </a:r>
            <a:r>
              <a:rPr kumimoji="1" lang="zh-CN" altLang="en-US" sz="2800" b="1" dirty="0">
                <a:solidFill>
                  <a:srgbClr val="000000"/>
                </a:solidFill>
                <a:sym typeface="Symbol" pitchFamily="18" charset="2"/>
              </a:rPr>
              <a:t></a:t>
            </a:r>
            <a:r>
              <a:rPr kumimoji="1" lang="zh-CN" altLang="en-US" sz="2800" dirty="0" smtClean="0">
                <a:solidFill>
                  <a:srgbClr val="000000"/>
                </a:solidFill>
                <a:latin typeface="Adobe 黑体 Std R" pitchFamily="34" charset="-122"/>
                <a:ea typeface="Adobe 黑体 Std R" pitchFamily="34" charset="-122"/>
              </a:rPr>
              <a:t>值</a:t>
            </a:r>
            <a:r>
              <a:rPr kumimoji="1" lang="zh-CN" altLang="en-US" sz="2800" dirty="0">
                <a:solidFill>
                  <a:srgbClr val="000000"/>
                </a:solidFill>
                <a:latin typeface="Adobe 黑体 Std R" pitchFamily="34" charset="-122"/>
                <a:ea typeface="Adobe 黑体 Std R" pitchFamily="34" charset="-122"/>
              </a:rPr>
              <a:t>才能使积分收敛，信号</a:t>
            </a:r>
            <a:r>
              <a:rPr kumimoji="1" lang="en-US" altLang="zh-CN" sz="2800" dirty="0">
                <a:solidFill>
                  <a:srgbClr val="000000"/>
                </a:solidFill>
                <a:latin typeface="Adobe 黑体 Std R" pitchFamily="34" charset="-122"/>
                <a:ea typeface="Adobe 黑体 Std R" pitchFamily="34" charset="-122"/>
              </a:rPr>
              <a:t>f(t)</a:t>
            </a:r>
            <a:r>
              <a:rPr kumimoji="1" lang="zh-CN" altLang="en-US" sz="2800" dirty="0">
                <a:solidFill>
                  <a:srgbClr val="000000"/>
                </a:solidFill>
                <a:latin typeface="Adobe 黑体 Std R" pitchFamily="34" charset="-122"/>
                <a:ea typeface="Adobe 黑体 Std R" pitchFamily="34" charset="-122"/>
              </a:rPr>
              <a:t>的双边拉普拉斯变换存在。</a:t>
            </a:r>
          </a:p>
          <a:p>
            <a:pPr fontAlgn="base">
              <a:lnSpc>
                <a:spcPct val="150000"/>
              </a:lnSpc>
              <a:spcBef>
                <a:spcPct val="0"/>
              </a:spcBef>
              <a:spcAft>
                <a:spcPct val="0"/>
              </a:spcAft>
            </a:pPr>
            <a:r>
              <a:rPr kumimoji="1" lang="zh-CN" altLang="en-US" sz="2800" dirty="0" smtClean="0">
                <a:solidFill>
                  <a:srgbClr val="000000"/>
                </a:solidFill>
                <a:latin typeface="Adobe 黑体 Std R" pitchFamily="34" charset="-122"/>
                <a:ea typeface="Adobe 黑体 Std R" pitchFamily="34" charset="-122"/>
              </a:rPr>
              <a:t>　　使 </a:t>
            </a:r>
            <a:r>
              <a:rPr kumimoji="1" lang="en-US" altLang="zh-CN" sz="2800" dirty="0">
                <a:solidFill>
                  <a:srgbClr val="000000"/>
                </a:solidFill>
                <a:latin typeface="Adobe 黑体 Std R" pitchFamily="34" charset="-122"/>
                <a:ea typeface="Adobe 黑体 Std R" pitchFamily="34" charset="-122"/>
              </a:rPr>
              <a:t>f(t)</a:t>
            </a:r>
            <a:r>
              <a:rPr kumimoji="1" lang="zh-CN" altLang="en-US" sz="2800" dirty="0">
                <a:solidFill>
                  <a:srgbClr val="000000"/>
                </a:solidFill>
                <a:latin typeface="Adobe 黑体 Std R" pitchFamily="34" charset="-122"/>
                <a:ea typeface="Adobe 黑体 Std R" pitchFamily="34" charset="-122"/>
              </a:rPr>
              <a:t>拉氏变换</a:t>
            </a:r>
            <a:r>
              <a:rPr kumimoji="1" lang="zh-CN" altLang="en-US" sz="2800" dirty="0" smtClean="0">
                <a:solidFill>
                  <a:srgbClr val="000000"/>
                </a:solidFill>
                <a:latin typeface="Adobe 黑体 Std R" pitchFamily="34" charset="-122"/>
                <a:ea typeface="Adobe 黑体 Std R" pitchFamily="34" charset="-122"/>
              </a:rPr>
              <a:t>存在</a:t>
            </a:r>
            <a:r>
              <a:rPr kumimoji="1" lang="zh-CN" altLang="en-US" sz="2800" b="1" dirty="0">
                <a:solidFill>
                  <a:srgbClr val="000000"/>
                </a:solidFill>
                <a:sym typeface="Symbol" pitchFamily="18" charset="2"/>
              </a:rPr>
              <a:t></a:t>
            </a:r>
            <a:r>
              <a:rPr kumimoji="1" lang="zh-CN" altLang="en-US" sz="2800" dirty="0" smtClean="0">
                <a:solidFill>
                  <a:srgbClr val="000000"/>
                </a:solidFill>
                <a:latin typeface="Adobe 黑体 Std R" pitchFamily="34" charset="-122"/>
                <a:ea typeface="Adobe 黑体 Std R" pitchFamily="34" charset="-122"/>
              </a:rPr>
              <a:t>的</a:t>
            </a:r>
            <a:r>
              <a:rPr kumimoji="1" lang="zh-CN" altLang="en-US" sz="2800" dirty="0">
                <a:solidFill>
                  <a:srgbClr val="000000"/>
                </a:solidFill>
                <a:latin typeface="Adobe 黑体 Std R" pitchFamily="34" charset="-122"/>
                <a:ea typeface="Adobe 黑体 Std R" pitchFamily="34" charset="-122"/>
              </a:rPr>
              <a:t>取值范围</a:t>
            </a:r>
            <a:r>
              <a:rPr kumimoji="1" lang="zh-CN" altLang="en-US" sz="2800" dirty="0" smtClean="0">
                <a:solidFill>
                  <a:srgbClr val="000000"/>
                </a:solidFill>
                <a:latin typeface="Adobe 黑体 Std R" pitchFamily="34" charset="-122"/>
                <a:ea typeface="Adobe 黑体 Std R" pitchFamily="34" charset="-122"/>
              </a:rPr>
              <a:t>称为</a:t>
            </a:r>
            <a:r>
              <a:rPr kumimoji="1" lang="en-US" altLang="zh-CN" sz="2800" dirty="0">
                <a:solidFill>
                  <a:srgbClr val="000000"/>
                </a:solidFill>
                <a:latin typeface="Adobe 黑体 Std R" pitchFamily="34" charset="-122"/>
                <a:ea typeface="Adobe 黑体 Std R" pitchFamily="34" charset="-122"/>
                <a:sym typeface="Symbol" pitchFamily="18" charset="2"/>
              </a:rPr>
              <a:t>F</a:t>
            </a:r>
            <a:r>
              <a:rPr kumimoji="1" lang="en-US" altLang="zh-CN" sz="2800" baseline="-30000" dirty="0">
                <a:solidFill>
                  <a:srgbClr val="000000"/>
                </a:solidFill>
                <a:latin typeface="Adobe 黑体 Std R" pitchFamily="34" charset="-122"/>
                <a:ea typeface="Adobe 黑体 Std R" pitchFamily="34" charset="-122"/>
                <a:sym typeface="Symbol" pitchFamily="18" charset="2"/>
              </a:rPr>
              <a:t>b </a:t>
            </a:r>
            <a:r>
              <a:rPr kumimoji="1" lang="en-US" altLang="zh-CN" sz="2800" dirty="0" smtClean="0">
                <a:solidFill>
                  <a:srgbClr val="000000"/>
                </a:solidFill>
                <a:latin typeface="Adobe 黑体 Std R" pitchFamily="34" charset="-122"/>
                <a:ea typeface="Adobe 黑体 Std R" pitchFamily="34" charset="-122"/>
              </a:rPr>
              <a:t>(</a:t>
            </a:r>
            <a:r>
              <a:rPr kumimoji="1" lang="en-US" altLang="zh-CN" sz="2800" dirty="0">
                <a:solidFill>
                  <a:srgbClr val="000000"/>
                </a:solidFill>
                <a:latin typeface="Adobe 黑体 Std R" pitchFamily="34" charset="-122"/>
                <a:ea typeface="Adobe 黑体 Std R" pitchFamily="34" charset="-122"/>
              </a:rPr>
              <a:t>s)</a:t>
            </a:r>
            <a:r>
              <a:rPr kumimoji="1" lang="zh-CN" altLang="en-US" sz="2800" dirty="0">
                <a:solidFill>
                  <a:srgbClr val="000000"/>
                </a:solidFill>
                <a:latin typeface="Adobe 黑体 Std R" pitchFamily="34" charset="-122"/>
                <a:ea typeface="Adobe 黑体 Std R" pitchFamily="34" charset="-122"/>
              </a:rPr>
              <a:t>的收敛域。</a:t>
            </a:r>
          </a:p>
          <a:p>
            <a:pPr fontAlgn="base">
              <a:lnSpc>
                <a:spcPct val="150000"/>
              </a:lnSpc>
              <a:spcBef>
                <a:spcPct val="0"/>
              </a:spcBef>
              <a:spcAft>
                <a:spcPct val="0"/>
              </a:spcAft>
            </a:pPr>
            <a:r>
              <a:rPr kumimoji="1" lang="zh-CN" altLang="en-US" sz="2800" dirty="0" smtClean="0">
                <a:solidFill>
                  <a:srgbClr val="000000"/>
                </a:solidFill>
                <a:latin typeface="Adobe 黑体 Std R" pitchFamily="34" charset="-122"/>
                <a:ea typeface="Adobe 黑体 Std R" pitchFamily="34" charset="-122"/>
              </a:rPr>
              <a:t>　　下面举例说明</a:t>
            </a:r>
            <a:r>
              <a:rPr kumimoji="1" lang="en-US" altLang="zh-CN" sz="2800" dirty="0">
                <a:solidFill>
                  <a:srgbClr val="000000"/>
                </a:solidFill>
                <a:latin typeface="Adobe 黑体 Std R" pitchFamily="34" charset="-122"/>
                <a:ea typeface="Adobe 黑体 Std R" pitchFamily="34" charset="-122"/>
                <a:sym typeface="Symbol" pitchFamily="18" charset="2"/>
              </a:rPr>
              <a:t>F</a:t>
            </a:r>
            <a:r>
              <a:rPr kumimoji="1" lang="en-US" altLang="zh-CN" sz="2800" baseline="-30000" dirty="0">
                <a:solidFill>
                  <a:srgbClr val="000000"/>
                </a:solidFill>
                <a:latin typeface="Adobe 黑体 Std R" pitchFamily="34" charset="-122"/>
                <a:ea typeface="Adobe 黑体 Std R" pitchFamily="34" charset="-122"/>
                <a:sym typeface="Symbol" pitchFamily="18" charset="2"/>
              </a:rPr>
              <a:t>b </a:t>
            </a:r>
            <a:r>
              <a:rPr kumimoji="1" lang="en-US" altLang="zh-CN" sz="2800" dirty="0" smtClean="0">
                <a:solidFill>
                  <a:srgbClr val="000000"/>
                </a:solidFill>
                <a:latin typeface="Adobe 黑体 Std R" pitchFamily="34" charset="-122"/>
                <a:ea typeface="Adobe 黑体 Std R" pitchFamily="34" charset="-122"/>
              </a:rPr>
              <a:t>(</a:t>
            </a:r>
            <a:r>
              <a:rPr kumimoji="1" lang="en-US" altLang="zh-CN" sz="2800" dirty="0">
                <a:solidFill>
                  <a:srgbClr val="000000"/>
                </a:solidFill>
                <a:latin typeface="Adobe 黑体 Std R" pitchFamily="34" charset="-122"/>
                <a:ea typeface="Adobe 黑体 Std R" pitchFamily="34" charset="-122"/>
              </a:rPr>
              <a:t>s)</a:t>
            </a:r>
            <a:r>
              <a:rPr kumimoji="1" lang="zh-CN" altLang="en-US" sz="2800" dirty="0">
                <a:solidFill>
                  <a:srgbClr val="000000"/>
                </a:solidFill>
                <a:latin typeface="Adobe 黑体 Std R" pitchFamily="34" charset="-122"/>
                <a:ea typeface="Adobe 黑体 Std R" pitchFamily="34" charset="-122"/>
              </a:rPr>
              <a:t>收敛域的问题。</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fade">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fade">
                                      <p:cBhvr>
                                        <p:cTn id="22"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828508" y="628173"/>
            <a:ext cx="4494690" cy="304725"/>
          </a:xfrm>
        </p:spPr>
        <p:txBody>
          <a:bodyPr>
            <a:noAutofit/>
          </a:bodyPr>
          <a:lstStyle/>
          <a:p>
            <a:r>
              <a:rPr lang="en-US" altLang="zh-CN" sz="2800" dirty="0">
                <a:latin typeface="Adobe 黑体 Std R" pitchFamily="34" charset="-122"/>
                <a:ea typeface="Adobe 黑体 Std R" pitchFamily="34" charset="-122"/>
              </a:rPr>
              <a:t>4</a:t>
            </a:r>
            <a:r>
              <a:rPr lang="zh-CN" altLang="en-US" sz="2800" dirty="0">
                <a:latin typeface="Adobe 黑体 Std R" pitchFamily="34" charset="-122"/>
                <a:ea typeface="Adobe 黑体 Std R" pitchFamily="34" charset="-122"/>
              </a:rPr>
              <a:t>、</a:t>
            </a:r>
            <a:r>
              <a:rPr lang="en-US" altLang="zh-CN" sz="2800" dirty="0">
                <a:latin typeface="Adobe 黑体 Std R" pitchFamily="34" charset="-122"/>
                <a:ea typeface="Adobe 黑体 Std R" pitchFamily="34" charset="-122"/>
              </a:rPr>
              <a:t>KCL</a:t>
            </a:r>
            <a:r>
              <a:rPr lang="zh-CN" altLang="en-US" sz="2800" dirty="0">
                <a:latin typeface="Adobe 黑体 Std R" pitchFamily="34" charset="-122"/>
                <a:ea typeface="Adobe 黑体 Std R" pitchFamily="34" charset="-122"/>
              </a:rPr>
              <a:t>、</a:t>
            </a:r>
            <a:r>
              <a:rPr lang="en-US" altLang="zh-CN" sz="2800" dirty="0">
                <a:latin typeface="Adobe 黑体 Std R" pitchFamily="34" charset="-122"/>
                <a:ea typeface="Adobe 黑体 Std R" pitchFamily="34" charset="-122"/>
              </a:rPr>
              <a:t>KVL</a:t>
            </a:r>
            <a:r>
              <a:rPr lang="zh-CN" altLang="en-US" sz="2800" dirty="0">
                <a:latin typeface="Adobe 黑体 Std R" pitchFamily="34" charset="-122"/>
                <a:ea typeface="Adobe 黑体 Std R" pitchFamily="34" charset="-122"/>
              </a:rPr>
              <a:t>方程</a:t>
            </a:r>
          </a:p>
        </p:txBody>
      </p:sp>
      <p:graphicFrame>
        <p:nvGraphicFramePr>
          <p:cNvPr id="11" name="Object 3"/>
          <p:cNvGraphicFramePr>
            <a:graphicFrameLocks noChangeAspect="1"/>
          </p:cNvGraphicFramePr>
          <p:nvPr/>
        </p:nvGraphicFramePr>
        <p:xfrm>
          <a:off x="1678852" y="1821034"/>
          <a:ext cx="1661703" cy="526920"/>
        </p:xfrm>
        <a:graphic>
          <a:graphicData uri="http://schemas.openxmlformats.org/presentationml/2006/ole">
            <mc:AlternateContent xmlns:mc="http://schemas.openxmlformats.org/markup-compatibility/2006">
              <mc:Choice xmlns:v="urn:schemas-microsoft-com:vml" Requires="v">
                <p:oleObj spid="_x0000_s238597" name="公式" r:id="rId4" imgW="19202400" imgH="6096000" progId="Equation.3">
                  <p:embed/>
                </p:oleObj>
              </mc:Choice>
              <mc:Fallback>
                <p:oleObj name="公式" r:id="rId4" imgW="19202400" imgH="6096000" progId="Equation.3">
                  <p:embed/>
                  <p:pic>
                    <p:nvPicPr>
                      <p:cNvPr id="0" name="图片 200747"/>
                      <p:cNvPicPr>
                        <a:picLocks noChangeAspect="1" noChangeArrowheads="1"/>
                      </p:cNvPicPr>
                      <p:nvPr/>
                    </p:nvPicPr>
                    <p:blipFill>
                      <a:blip r:embed="rId5"/>
                      <a:srcRect/>
                      <a:stretch>
                        <a:fillRect/>
                      </a:stretch>
                    </p:blipFill>
                    <p:spPr bwMode="auto">
                      <a:xfrm>
                        <a:off x="1678852" y="1821034"/>
                        <a:ext cx="1661703" cy="526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4"/>
          <p:cNvGraphicFramePr>
            <a:graphicFrameLocks noChangeAspect="1"/>
          </p:cNvGraphicFramePr>
          <p:nvPr/>
        </p:nvGraphicFramePr>
        <p:xfrm>
          <a:off x="1646761" y="2462548"/>
          <a:ext cx="1661702" cy="526920"/>
        </p:xfrm>
        <a:graphic>
          <a:graphicData uri="http://schemas.openxmlformats.org/presentationml/2006/ole">
            <mc:AlternateContent xmlns:mc="http://schemas.openxmlformats.org/markup-compatibility/2006">
              <mc:Choice xmlns:v="urn:schemas-microsoft-com:vml" Requires="v">
                <p:oleObj spid="_x0000_s238598" name="公式" r:id="rId6" imgW="19202400" imgH="6096000" progId="Equation.3">
                  <p:embed/>
                </p:oleObj>
              </mc:Choice>
              <mc:Fallback>
                <p:oleObj name="公式" r:id="rId6" imgW="19202400" imgH="6096000" progId="Equation.3">
                  <p:embed/>
                  <p:pic>
                    <p:nvPicPr>
                      <p:cNvPr id="0" name="图片 200748"/>
                      <p:cNvPicPr>
                        <a:picLocks noChangeAspect="1" noChangeArrowheads="1"/>
                      </p:cNvPicPr>
                      <p:nvPr/>
                    </p:nvPicPr>
                    <p:blipFill>
                      <a:blip r:embed="rId7"/>
                      <a:srcRect/>
                      <a:stretch>
                        <a:fillRect/>
                      </a:stretch>
                    </p:blipFill>
                    <p:spPr bwMode="auto">
                      <a:xfrm>
                        <a:off x="1646761" y="2462548"/>
                        <a:ext cx="1661702" cy="526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AutoShape 5"/>
          <p:cNvSpPr>
            <a:spLocks noChangeArrowheads="1"/>
          </p:cNvSpPr>
          <p:nvPr/>
        </p:nvSpPr>
        <p:spPr bwMode="auto">
          <a:xfrm>
            <a:off x="3351687" y="2233682"/>
            <a:ext cx="1599805" cy="228544"/>
          </a:xfrm>
          <a:prstGeom prst="rightArrow">
            <a:avLst>
              <a:gd name="adj1" fmla="val 50000"/>
              <a:gd name="adj2" fmla="val 175000"/>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CN" altLang="en-US" sz="2800">
              <a:solidFill>
                <a:srgbClr val="0000FF"/>
              </a:solidFill>
              <a:latin typeface="Adobe 黑体 Std R" pitchFamily="34" charset="-122"/>
              <a:ea typeface="Adobe 黑体 Std R" pitchFamily="34" charset="-122"/>
            </a:endParaRPr>
          </a:p>
        </p:txBody>
      </p:sp>
      <p:graphicFrame>
        <p:nvGraphicFramePr>
          <p:cNvPr id="14" name="Object 6"/>
          <p:cNvGraphicFramePr>
            <a:graphicFrameLocks noChangeAspect="1"/>
          </p:cNvGraphicFramePr>
          <p:nvPr/>
        </p:nvGraphicFramePr>
        <p:xfrm>
          <a:off x="5147922" y="1853098"/>
          <a:ext cx="1741057" cy="526920"/>
        </p:xfrm>
        <a:graphic>
          <a:graphicData uri="http://schemas.openxmlformats.org/presentationml/2006/ole">
            <mc:AlternateContent xmlns:mc="http://schemas.openxmlformats.org/markup-compatibility/2006">
              <mc:Choice xmlns:v="urn:schemas-microsoft-com:vml" Requires="v">
                <p:oleObj spid="_x0000_s238599" name="公式" r:id="rId8" imgW="20116800" imgH="6096000" progId="Equation.3">
                  <p:embed/>
                </p:oleObj>
              </mc:Choice>
              <mc:Fallback>
                <p:oleObj name="公式" r:id="rId8" imgW="20116800" imgH="6096000" progId="Equation.3">
                  <p:embed/>
                  <p:pic>
                    <p:nvPicPr>
                      <p:cNvPr id="0" name="图片 200749"/>
                      <p:cNvPicPr>
                        <a:picLocks noChangeAspect="1" noChangeArrowheads="1"/>
                      </p:cNvPicPr>
                      <p:nvPr/>
                    </p:nvPicPr>
                    <p:blipFill>
                      <a:blip r:embed="rId9"/>
                      <a:srcRect/>
                      <a:stretch>
                        <a:fillRect/>
                      </a:stretch>
                    </p:blipFill>
                    <p:spPr bwMode="auto">
                      <a:xfrm>
                        <a:off x="5147922" y="1853098"/>
                        <a:ext cx="1741057" cy="526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7"/>
          <p:cNvGraphicFramePr>
            <a:graphicFrameLocks noChangeAspect="1"/>
          </p:cNvGraphicFramePr>
          <p:nvPr/>
        </p:nvGraphicFramePr>
        <p:xfrm>
          <a:off x="5147922" y="2462226"/>
          <a:ext cx="1741058" cy="526920"/>
        </p:xfrm>
        <a:graphic>
          <a:graphicData uri="http://schemas.openxmlformats.org/presentationml/2006/ole">
            <mc:AlternateContent xmlns:mc="http://schemas.openxmlformats.org/markup-compatibility/2006">
              <mc:Choice xmlns:v="urn:schemas-microsoft-com:vml" Requires="v">
                <p:oleObj spid="_x0000_s238600" name="公式" r:id="rId10" imgW="20116800" imgH="6096000" progId="Equation.3">
                  <p:embed/>
                </p:oleObj>
              </mc:Choice>
              <mc:Fallback>
                <p:oleObj name="公式" r:id="rId10" imgW="20116800" imgH="6096000" progId="Equation.3">
                  <p:embed/>
                  <p:pic>
                    <p:nvPicPr>
                      <p:cNvPr id="0" name="图片 200750"/>
                      <p:cNvPicPr>
                        <a:picLocks noChangeAspect="1" noChangeArrowheads="1"/>
                      </p:cNvPicPr>
                      <p:nvPr/>
                    </p:nvPicPr>
                    <p:blipFill>
                      <a:blip r:embed="rId11"/>
                      <a:srcRect/>
                      <a:stretch>
                        <a:fillRect/>
                      </a:stretch>
                    </p:blipFill>
                    <p:spPr bwMode="auto">
                      <a:xfrm>
                        <a:off x="5147922" y="2462226"/>
                        <a:ext cx="1741058" cy="526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bldLvl="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612538" y="613120"/>
            <a:ext cx="23164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a:solidFill>
                  <a:srgbClr val="000000"/>
                </a:solidFill>
                <a:latin typeface="Adobe 黑体 Std R" pitchFamily="34" charset="-122"/>
                <a:ea typeface="Adobe 黑体 Std R" pitchFamily="34" charset="-122"/>
              </a:rPr>
              <a:t>求响应的步骤</a:t>
            </a:r>
          </a:p>
        </p:txBody>
      </p:sp>
      <p:sp>
        <p:nvSpPr>
          <p:cNvPr id="7" name="Text Box 9"/>
          <p:cNvSpPr txBox="1">
            <a:spLocks noChangeArrowheads="1"/>
          </p:cNvSpPr>
          <p:nvPr/>
        </p:nvSpPr>
        <p:spPr bwMode="auto">
          <a:xfrm>
            <a:off x="828384" y="1136764"/>
            <a:ext cx="792988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gn="l">
              <a:defRPr kumimoji="1" sz="2400">
                <a:solidFill>
                  <a:schemeClr val="tx1"/>
                </a:solidFill>
                <a:latin typeface="Times New Roman" pitchFamily="18" charset="0"/>
                <a:ea typeface="宋体" pitchFamily="2" charset="-122"/>
              </a:defRPr>
            </a:lvl1pPr>
            <a:lvl2pPr marL="914400" indent="-457200" algn="l">
              <a:defRPr kumimoji="1" sz="2400">
                <a:solidFill>
                  <a:schemeClr val="tx1"/>
                </a:solidFill>
                <a:latin typeface="Times New Roman" pitchFamily="18" charset="0"/>
                <a:ea typeface="宋体" pitchFamily="2" charset="-122"/>
              </a:defRPr>
            </a:lvl2pPr>
            <a:lvl3pPr marL="1371600" indent="-457200" algn="l">
              <a:defRPr kumimoji="1" sz="2400">
                <a:solidFill>
                  <a:schemeClr val="tx1"/>
                </a:solidFill>
                <a:latin typeface="Times New Roman" pitchFamily="18" charset="0"/>
                <a:ea typeface="宋体" pitchFamily="2" charset="-122"/>
              </a:defRPr>
            </a:lvl3pPr>
            <a:lvl4pPr marL="1828800" indent="-457200" algn="l">
              <a:defRPr kumimoji="1" sz="2400">
                <a:solidFill>
                  <a:schemeClr val="tx1"/>
                </a:solidFill>
                <a:latin typeface="Times New Roman" pitchFamily="18" charset="0"/>
                <a:ea typeface="宋体" pitchFamily="2" charset="-122"/>
              </a:defRPr>
            </a:lvl4pPr>
            <a:lvl5pPr marL="2286000" indent="-457200" algn="l">
              <a:defRPr kumimoji="1" sz="2400">
                <a:solidFill>
                  <a:schemeClr val="tx1"/>
                </a:solidFill>
                <a:latin typeface="Times New Roman" pitchFamily="18" charset="0"/>
                <a:ea typeface="宋体" pitchFamily="2" charset="-122"/>
              </a:defRPr>
            </a:lvl5pPr>
            <a:lvl6pPr marL="2743200" indent="-457200" fontAlgn="base">
              <a:spcBef>
                <a:spcPct val="0"/>
              </a:spcBef>
              <a:spcAft>
                <a:spcPct val="0"/>
              </a:spcAft>
              <a:defRPr kumimoji="1" sz="2400">
                <a:solidFill>
                  <a:schemeClr val="tx1"/>
                </a:solidFill>
                <a:latin typeface="Times New Roman" pitchFamily="18" charset="0"/>
                <a:ea typeface="宋体" pitchFamily="2" charset="-122"/>
              </a:defRPr>
            </a:lvl6pPr>
            <a:lvl7pPr marL="3200400" indent="-457200" fontAlgn="base">
              <a:spcBef>
                <a:spcPct val="0"/>
              </a:spcBef>
              <a:spcAft>
                <a:spcPct val="0"/>
              </a:spcAft>
              <a:defRPr kumimoji="1" sz="2400">
                <a:solidFill>
                  <a:schemeClr val="tx1"/>
                </a:solidFill>
                <a:latin typeface="Times New Roman" pitchFamily="18" charset="0"/>
                <a:ea typeface="宋体" pitchFamily="2" charset="-122"/>
              </a:defRPr>
            </a:lvl7pPr>
            <a:lvl8pPr marL="3657600" indent="-457200" fontAlgn="base">
              <a:spcBef>
                <a:spcPct val="0"/>
              </a:spcBef>
              <a:spcAft>
                <a:spcPct val="0"/>
              </a:spcAft>
              <a:defRPr kumimoji="1" sz="2400">
                <a:solidFill>
                  <a:schemeClr val="tx1"/>
                </a:solidFill>
                <a:latin typeface="Times New Roman" pitchFamily="18" charset="0"/>
                <a:ea typeface="宋体" pitchFamily="2" charset="-122"/>
              </a:defRPr>
            </a:lvl8pPr>
            <a:lvl9pPr marL="4114800" indent="-457200" fontAlgn="base">
              <a:spcBef>
                <a:spcPct val="0"/>
              </a:spcBef>
              <a:spcAft>
                <a:spcPct val="0"/>
              </a:spcAft>
              <a:defRPr kumimoji="1" sz="2400">
                <a:solidFill>
                  <a:schemeClr val="tx1"/>
                </a:solidFill>
                <a:latin typeface="Times New Roman" pitchFamily="18" charset="0"/>
                <a:ea typeface="宋体" pitchFamily="2" charset="-122"/>
              </a:defRPr>
            </a:lvl9pPr>
          </a:lstStyle>
          <a:p>
            <a:pPr fontAlgn="base">
              <a:lnSpc>
                <a:spcPct val="150000"/>
              </a:lnSpc>
              <a:spcBef>
                <a:spcPct val="0"/>
              </a:spcBef>
              <a:spcAft>
                <a:spcPct val="0"/>
              </a:spcAft>
              <a:buFontTx/>
              <a:buChar char="•"/>
            </a:pPr>
            <a:r>
              <a:rPr lang="zh-CN" altLang="en-US" sz="2800" dirty="0">
                <a:solidFill>
                  <a:srgbClr val="CC6600"/>
                </a:solidFill>
                <a:latin typeface="Adobe 黑体 Std R" pitchFamily="34" charset="-122"/>
                <a:ea typeface="Adobe 黑体 Std R" pitchFamily="34" charset="-122"/>
              </a:rPr>
              <a:t>画</a:t>
            </a:r>
            <a:r>
              <a:rPr lang="en-US" altLang="zh-CN" sz="2800" dirty="0">
                <a:solidFill>
                  <a:srgbClr val="CC6600"/>
                </a:solidFill>
                <a:latin typeface="Adobe 黑体 Std R" pitchFamily="34" charset="-122"/>
                <a:ea typeface="Adobe 黑体 Std R" pitchFamily="34" charset="-122"/>
              </a:rPr>
              <a:t>0</a:t>
            </a:r>
            <a:r>
              <a:rPr lang="en-US" altLang="zh-CN" sz="2800" baseline="-25000" dirty="0">
                <a:solidFill>
                  <a:srgbClr val="CC6600"/>
                </a:solidFill>
                <a:latin typeface="Adobe 黑体 Std R" pitchFamily="34" charset="-122"/>
                <a:ea typeface="Adobe 黑体 Std R" pitchFamily="34" charset="-122"/>
              </a:rPr>
              <a:t>-</a:t>
            </a:r>
            <a:r>
              <a:rPr lang="zh-CN" altLang="en-US" sz="2800" dirty="0">
                <a:solidFill>
                  <a:srgbClr val="CC6600"/>
                </a:solidFill>
                <a:latin typeface="Adobe 黑体 Std R" pitchFamily="34" charset="-122"/>
                <a:ea typeface="Adobe 黑体 Std R" pitchFamily="34" charset="-122"/>
              </a:rPr>
              <a:t>等效电路，求初始状态；</a:t>
            </a:r>
          </a:p>
          <a:p>
            <a:pPr fontAlgn="base">
              <a:lnSpc>
                <a:spcPct val="150000"/>
              </a:lnSpc>
              <a:spcBef>
                <a:spcPct val="0"/>
              </a:spcBef>
              <a:spcAft>
                <a:spcPct val="0"/>
              </a:spcAft>
              <a:buFontTx/>
              <a:buChar char="•"/>
            </a:pPr>
            <a:r>
              <a:rPr lang="zh-CN" altLang="en-US" sz="2800" dirty="0">
                <a:solidFill>
                  <a:srgbClr val="CC6600"/>
                </a:solidFill>
                <a:latin typeface="Adobe 黑体 Std R" pitchFamily="34" charset="-122"/>
                <a:ea typeface="Adobe 黑体 Std R" pitchFamily="34" charset="-122"/>
              </a:rPr>
              <a:t>画</a:t>
            </a:r>
            <a:r>
              <a:rPr lang="en-US" altLang="zh-CN" sz="2800" i="1" dirty="0">
                <a:solidFill>
                  <a:srgbClr val="CC6600"/>
                </a:solidFill>
                <a:latin typeface="Adobe 黑体 Std R" pitchFamily="34" charset="-122"/>
                <a:ea typeface="Adobe 黑体 Std R" pitchFamily="34" charset="-122"/>
              </a:rPr>
              <a:t>s</a:t>
            </a:r>
            <a:r>
              <a:rPr lang="zh-CN" altLang="en-US" sz="2800" dirty="0">
                <a:solidFill>
                  <a:srgbClr val="CC6600"/>
                </a:solidFill>
                <a:latin typeface="Adobe 黑体 Std R" pitchFamily="34" charset="-122"/>
                <a:ea typeface="Adobe 黑体 Std R" pitchFamily="34" charset="-122"/>
              </a:rPr>
              <a:t>域等效模型；</a:t>
            </a:r>
          </a:p>
          <a:p>
            <a:pPr fontAlgn="base">
              <a:lnSpc>
                <a:spcPct val="150000"/>
              </a:lnSpc>
              <a:spcBef>
                <a:spcPct val="0"/>
              </a:spcBef>
              <a:spcAft>
                <a:spcPct val="0"/>
              </a:spcAft>
              <a:buFontTx/>
              <a:buChar char="•"/>
            </a:pPr>
            <a:r>
              <a:rPr lang="zh-CN" altLang="en-US" sz="2800" dirty="0">
                <a:solidFill>
                  <a:srgbClr val="CC6600"/>
                </a:solidFill>
                <a:latin typeface="Adobe 黑体 Std R" pitchFamily="34" charset="-122"/>
                <a:ea typeface="Adobe 黑体 Std R" pitchFamily="34" charset="-122"/>
              </a:rPr>
              <a:t>列</a:t>
            </a:r>
            <a:r>
              <a:rPr lang="en-US" altLang="zh-CN" sz="2800" i="1" dirty="0">
                <a:solidFill>
                  <a:srgbClr val="CC6600"/>
                </a:solidFill>
                <a:latin typeface="Adobe 黑体 Std R" pitchFamily="34" charset="-122"/>
                <a:ea typeface="Adobe 黑体 Std R" pitchFamily="34" charset="-122"/>
              </a:rPr>
              <a:t>s</a:t>
            </a:r>
            <a:r>
              <a:rPr lang="zh-CN" altLang="en-US" sz="2800" dirty="0">
                <a:solidFill>
                  <a:srgbClr val="CC6600"/>
                </a:solidFill>
                <a:latin typeface="Adobe 黑体 Std R" pitchFamily="34" charset="-122"/>
                <a:ea typeface="Adobe 黑体 Std R" pitchFamily="34" charset="-122"/>
              </a:rPr>
              <a:t>域方程（代数方程）；</a:t>
            </a:r>
          </a:p>
          <a:p>
            <a:pPr fontAlgn="base">
              <a:lnSpc>
                <a:spcPct val="150000"/>
              </a:lnSpc>
              <a:spcBef>
                <a:spcPct val="0"/>
              </a:spcBef>
              <a:spcAft>
                <a:spcPct val="0"/>
              </a:spcAft>
              <a:buFontTx/>
              <a:buChar char="•"/>
            </a:pPr>
            <a:r>
              <a:rPr lang="zh-CN" altLang="en-US" sz="2800" dirty="0">
                <a:solidFill>
                  <a:srgbClr val="CC6600"/>
                </a:solidFill>
                <a:latin typeface="Adobe 黑体 Std R" pitchFamily="34" charset="-122"/>
                <a:ea typeface="Adobe 黑体 Std R" pitchFamily="34" charset="-122"/>
              </a:rPr>
              <a:t>解</a:t>
            </a:r>
            <a:r>
              <a:rPr lang="en-US" altLang="zh-CN" sz="2800" i="1" dirty="0">
                <a:solidFill>
                  <a:srgbClr val="CC6600"/>
                </a:solidFill>
                <a:latin typeface="Adobe 黑体 Std R" pitchFamily="34" charset="-122"/>
                <a:ea typeface="Adobe 黑体 Std R" pitchFamily="34" charset="-122"/>
              </a:rPr>
              <a:t>s</a:t>
            </a:r>
            <a:r>
              <a:rPr lang="zh-CN" altLang="en-US" sz="2800" dirty="0">
                <a:solidFill>
                  <a:srgbClr val="CC6600"/>
                </a:solidFill>
                <a:latin typeface="Adobe 黑体 Std R" pitchFamily="34" charset="-122"/>
                <a:ea typeface="Adobe 黑体 Std R" pitchFamily="34" charset="-122"/>
              </a:rPr>
              <a:t>域方程，求出响应的拉氏变换</a:t>
            </a:r>
            <a:r>
              <a:rPr lang="en-US" altLang="zh-CN" sz="2800" i="1" dirty="0">
                <a:solidFill>
                  <a:srgbClr val="CC6600"/>
                </a:solidFill>
                <a:latin typeface="Adobe 黑体 Std R" pitchFamily="34" charset="-122"/>
                <a:ea typeface="Adobe 黑体 Std R" pitchFamily="34" charset="-122"/>
              </a:rPr>
              <a:t>U</a:t>
            </a:r>
            <a:r>
              <a:rPr lang="en-US" altLang="zh-CN" sz="2800" dirty="0">
                <a:solidFill>
                  <a:srgbClr val="CC6600"/>
                </a:solidFill>
                <a:latin typeface="Adobe 黑体 Std R" pitchFamily="34" charset="-122"/>
                <a:ea typeface="Adobe 黑体 Std R" pitchFamily="34" charset="-122"/>
              </a:rPr>
              <a:t>(</a:t>
            </a:r>
            <a:r>
              <a:rPr lang="en-US" altLang="zh-CN" sz="2800" i="1" dirty="0">
                <a:solidFill>
                  <a:srgbClr val="CC6600"/>
                </a:solidFill>
                <a:latin typeface="Adobe 黑体 Std R" pitchFamily="34" charset="-122"/>
                <a:ea typeface="Adobe 黑体 Std R" pitchFamily="34" charset="-122"/>
              </a:rPr>
              <a:t>s</a:t>
            </a:r>
            <a:r>
              <a:rPr lang="en-US" altLang="zh-CN" sz="2800" dirty="0">
                <a:solidFill>
                  <a:srgbClr val="CC6600"/>
                </a:solidFill>
                <a:latin typeface="Adobe 黑体 Std R" pitchFamily="34" charset="-122"/>
                <a:ea typeface="Adobe 黑体 Std R" pitchFamily="34" charset="-122"/>
              </a:rPr>
              <a:t>)</a:t>
            </a:r>
            <a:r>
              <a:rPr lang="zh-CN" altLang="en-US" sz="2800" dirty="0">
                <a:solidFill>
                  <a:srgbClr val="CC6600"/>
                </a:solidFill>
                <a:latin typeface="Adobe 黑体 Std R" pitchFamily="34" charset="-122"/>
                <a:ea typeface="Adobe 黑体 Std R" pitchFamily="34" charset="-122"/>
              </a:rPr>
              <a:t>或</a:t>
            </a:r>
            <a:r>
              <a:rPr lang="en-US" altLang="zh-CN" sz="2800" i="1" dirty="0">
                <a:solidFill>
                  <a:srgbClr val="CC6600"/>
                </a:solidFill>
                <a:latin typeface="Adobe 黑体 Std R" pitchFamily="34" charset="-122"/>
                <a:ea typeface="Adobe 黑体 Std R" pitchFamily="34" charset="-122"/>
              </a:rPr>
              <a:t>I</a:t>
            </a:r>
            <a:r>
              <a:rPr lang="en-US" altLang="zh-CN" sz="2800" dirty="0">
                <a:solidFill>
                  <a:srgbClr val="CC6600"/>
                </a:solidFill>
                <a:latin typeface="Adobe 黑体 Std R" pitchFamily="34" charset="-122"/>
                <a:ea typeface="Adobe 黑体 Std R" pitchFamily="34" charset="-122"/>
              </a:rPr>
              <a:t>(</a:t>
            </a:r>
            <a:r>
              <a:rPr lang="en-US" altLang="zh-CN" sz="2800" i="1" dirty="0">
                <a:solidFill>
                  <a:srgbClr val="CC6600"/>
                </a:solidFill>
                <a:latin typeface="Adobe 黑体 Std R" pitchFamily="34" charset="-122"/>
                <a:ea typeface="Adobe 黑体 Std R" pitchFamily="34" charset="-122"/>
              </a:rPr>
              <a:t>s</a:t>
            </a:r>
            <a:r>
              <a:rPr lang="en-US" altLang="zh-CN" sz="2800" dirty="0">
                <a:solidFill>
                  <a:srgbClr val="CC6600"/>
                </a:solidFill>
                <a:latin typeface="Adobe 黑体 Std R" pitchFamily="34" charset="-122"/>
                <a:ea typeface="Adobe 黑体 Std R" pitchFamily="34" charset="-122"/>
              </a:rPr>
              <a:t>)</a:t>
            </a:r>
            <a:r>
              <a:rPr lang="zh-CN" altLang="en-US" sz="2800" dirty="0">
                <a:solidFill>
                  <a:srgbClr val="CC6600"/>
                </a:solidFill>
                <a:latin typeface="Adobe 黑体 Std R" pitchFamily="34" charset="-122"/>
                <a:ea typeface="Adobe 黑体 Std R" pitchFamily="34" charset="-122"/>
              </a:rPr>
              <a:t>；</a:t>
            </a:r>
          </a:p>
          <a:p>
            <a:pPr fontAlgn="base">
              <a:lnSpc>
                <a:spcPct val="150000"/>
              </a:lnSpc>
              <a:spcBef>
                <a:spcPct val="0"/>
              </a:spcBef>
              <a:spcAft>
                <a:spcPct val="0"/>
              </a:spcAft>
              <a:buFontTx/>
              <a:buChar char="•"/>
            </a:pPr>
            <a:r>
              <a:rPr lang="zh-CN" altLang="en-US" sz="2800" dirty="0">
                <a:solidFill>
                  <a:srgbClr val="CC6600"/>
                </a:solidFill>
                <a:latin typeface="Adobe 黑体 Std R" pitchFamily="34" charset="-122"/>
                <a:ea typeface="Adobe 黑体 Std R" pitchFamily="34" charset="-122"/>
              </a:rPr>
              <a:t>拉氏反变换求</a:t>
            </a:r>
            <a:r>
              <a:rPr lang="en-US" altLang="zh-CN" sz="2800" i="1" dirty="0">
                <a:solidFill>
                  <a:srgbClr val="CC6600"/>
                </a:solidFill>
                <a:latin typeface="Adobe 黑体 Std R" pitchFamily="34" charset="-122"/>
                <a:ea typeface="Adobe 黑体 Std R" pitchFamily="34" charset="-122"/>
              </a:rPr>
              <a:t>u</a:t>
            </a:r>
            <a:r>
              <a:rPr lang="en-US" altLang="zh-CN" sz="2800" dirty="0">
                <a:solidFill>
                  <a:srgbClr val="CC6600"/>
                </a:solidFill>
                <a:latin typeface="Adobe 黑体 Std R" pitchFamily="34" charset="-122"/>
                <a:ea typeface="Adobe 黑体 Std R" pitchFamily="34" charset="-122"/>
              </a:rPr>
              <a:t>(</a:t>
            </a:r>
            <a:r>
              <a:rPr lang="en-US" altLang="zh-CN" sz="2800" i="1" dirty="0">
                <a:solidFill>
                  <a:srgbClr val="CC6600"/>
                </a:solidFill>
                <a:latin typeface="Adobe 黑体 Std R" pitchFamily="34" charset="-122"/>
                <a:ea typeface="Adobe 黑体 Std R" pitchFamily="34" charset="-122"/>
              </a:rPr>
              <a:t>t</a:t>
            </a:r>
            <a:r>
              <a:rPr lang="en-US" altLang="zh-CN" sz="2800" dirty="0">
                <a:solidFill>
                  <a:srgbClr val="CC6600"/>
                </a:solidFill>
                <a:latin typeface="Adobe 黑体 Std R" pitchFamily="34" charset="-122"/>
                <a:ea typeface="Adobe 黑体 Std R" pitchFamily="34" charset="-122"/>
              </a:rPr>
              <a:t>)</a:t>
            </a:r>
            <a:r>
              <a:rPr lang="zh-CN" altLang="en-US" sz="2800" dirty="0">
                <a:solidFill>
                  <a:srgbClr val="CC6600"/>
                </a:solidFill>
                <a:latin typeface="Adobe 黑体 Std R" pitchFamily="34" charset="-122"/>
                <a:ea typeface="Adobe 黑体 Std R" pitchFamily="34" charset="-122"/>
              </a:rPr>
              <a:t>或</a:t>
            </a:r>
            <a:r>
              <a:rPr lang="en-US" altLang="zh-CN" sz="2800" i="1" dirty="0" err="1">
                <a:solidFill>
                  <a:srgbClr val="CC6600"/>
                </a:solidFill>
                <a:latin typeface="Adobe 黑体 Std R" pitchFamily="34" charset="-122"/>
                <a:ea typeface="Adobe 黑体 Std R" pitchFamily="34" charset="-122"/>
              </a:rPr>
              <a:t>i</a:t>
            </a:r>
            <a:r>
              <a:rPr lang="en-US" altLang="zh-CN" sz="2800" dirty="0">
                <a:solidFill>
                  <a:srgbClr val="CC6600"/>
                </a:solidFill>
                <a:latin typeface="Adobe 黑体 Std R" pitchFamily="34" charset="-122"/>
                <a:ea typeface="Adobe 黑体 Std R" pitchFamily="34" charset="-122"/>
              </a:rPr>
              <a:t>(</a:t>
            </a:r>
            <a:r>
              <a:rPr lang="en-US" altLang="zh-CN" sz="2800" i="1" dirty="0">
                <a:solidFill>
                  <a:srgbClr val="CC6600"/>
                </a:solidFill>
                <a:latin typeface="Adobe 黑体 Std R" pitchFamily="34" charset="-122"/>
                <a:ea typeface="Adobe 黑体 Std R" pitchFamily="34" charset="-122"/>
              </a:rPr>
              <a:t>t</a:t>
            </a:r>
            <a:r>
              <a:rPr lang="en-US" altLang="zh-CN" sz="2800" dirty="0">
                <a:solidFill>
                  <a:srgbClr val="CC6600"/>
                </a:solidFill>
                <a:latin typeface="Adobe 黑体 Std R" pitchFamily="34" charset="-122"/>
                <a:ea typeface="Adobe 黑体 Std R" pitchFamily="34" charset="-122"/>
              </a:rPr>
              <a:t>)</a:t>
            </a:r>
            <a:r>
              <a:rPr lang="zh-CN" altLang="en-US" sz="2800" dirty="0">
                <a:solidFill>
                  <a:srgbClr val="CC6600"/>
                </a:solidFill>
                <a:latin typeface="Adobe 黑体 Std R" pitchFamily="34" charset="-122"/>
                <a:ea typeface="Adobe 黑体 Std R" pitchFamily="34" charset="-122"/>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left)">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003047" y="412202"/>
            <a:ext cx="2046502" cy="304750"/>
          </a:xfrm>
        </p:spPr>
        <p:txBody>
          <a:bodyPr>
            <a:noAutofit/>
          </a:bodyPr>
          <a:lstStyle/>
          <a:p>
            <a:r>
              <a:rPr lang="zh-CN" altLang="en-US" sz="2800" dirty="0">
                <a:latin typeface="Adobe 黑体 Std R" pitchFamily="34" charset="-122"/>
                <a:ea typeface="Adobe 黑体 Std R" pitchFamily="34" charset="-122"/>
              </a:rPr>
              <a:t>例</a:t>
            </a:r>
            <a:r>
              <a:rPr lang="en-US" altLang="zh-CN" sz="2800" dirty="0">
                <a:latin typeface="Adobe 黑体 Std R" pitchFamily="34" charset="-122"/>
                <a:ea typeface="Adobe 黑体 Std R" pitchFamily="34" charset="-122"/>
              </a:rPr>
              <a:t>1</a:t>
            </a:r>
          </a:p>
        </p:txBody>
      </p:sp>
      <p:graphicFrame>
        <p:nvGraphicFramePr>
          <p:cNvPr id="11" name="Object 3"/>
          <p:cNvGraphicFramePr>
            <a:graphicFrameLocks noChangeAspect="1"/>
          </p:cNvGraphicFramePr>
          <p:nvPr/>
        </p:nvGraphicFramePr>
        <p:xfrm>
          <a:off x="1143942" y="1418984"/>
          <a:ext cx="2564175" cy="1676385"/>
        </p:xfrm>
        <a:graphic>
          <a:graphicData uri="http://schemas.openxmlformats.org/presentationml/2006/ole">
            <mc:AlternateContent xmlns:mc="http://schemas.openxmlformats.org/markup-compatibility/2006">
              <mc:Choice xmlns:v="urn:schemas-microsoft-com:vml" Requires="v">
                <p:oleObj spid="_x0000_s239622" name="Visio" r:id="rId4" imgW="1403350" imgH="923290" progId="Visio.Drawing.6">
                  <p:embed/>
                </p:oleObj>
              </mc:Choice>
              <mc:Fallback>
                <p:oleObj name="Visio" r:id="rId4" imgW="1403350" imgH="923290" progId="Visio.Drawing.6">
                  <p:embed/>
                  <p:pic>
                    <p:nvPicPr>
                      <p:cNvPr id="0" name="图片 2017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942" y="1418984"/>
                        <a:ext cx="2564175" cy="1676385"/>
                      </a:xfrm>
                      <a:prstGeom prst="rect">
                        <a:avLst/>
                      </a:prstGeom>
                      <a:noFill/>
                    </p:spPr>
                  </p:pic>
                </p:oleObj>
              </mc:Fallback>
            </mc:AlternateContent>
          </a:graphicData>
        </a:graphic>
      </p:graphicFrame>
      <p:graphicFrame>
        <p:nvGraphicFramePr>
          <p:cNvPr id="12" name="Object 4"/>
          <p:cNvGraphicFramePr>
            <a:graphicFrameLocks noChangeAspect="1"/>
          </p:cNvGraphicFramePr>
          <p:nvPr/>
        </p:nvGraphicFramePr>
        <p:xfrm>
          <a:off x="5003941" y="1262375"/>
          <a:ext cx="2490204" cy="1813466"/>
        </p:xfrm>
        <a:graphic>
          <a:graphicData uri="http://schemas.openxmlformats.org/presentationml/2006/ole">
            <mc:AlternateContent xmlns:mc="http://schemas.openxmlformats.org/markup-compatibility/2006">
              <mc:Choice xmlns:v="urn:schemas-microsoft-com:vml" Requires="v">
                <p:oleObj spid="_x0000_s239623" name="Visio" r:id="rId6" imgW="1403350" imgH="1031875" progId="Visio.Drawing.6">
                  <p:embed/>
                </p:oleObj>
              </mc:Choice>
              <mc:Fallback>
                <p:oleObj name="Visio" r:id="rId6" imgW="1403350" imgH="1031875" progId="Visio.Drawing.6">
                  <p:embed/>
                  <p:pic>
                    <p:nvPicPr>
                      <p:cNvPr id="0" name="图片 20179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3941" y="1262375"/>
                        <a:ext cx="2490204" cy="1813466"/>
                      </a:xfrm>
                      <a:prstGeom prst="rect">
                        <a:avLst/>
                      </a:prstGeom>
                      <a:noFill/>
                    </p:spPr>
                  </p:pic>
                </p:oleObj>
              </mc:Fallback>
            </mc:AlternateContent>
          </a:graphicData>
        </a:graphic>
      </p:graphicFrame>
      <p:sp>
        <p:nvSpPr>
          <p:cNvPr id="13" name="Rectangle 5"/>
          <p:cNvSpPr>
            <a:spLocks noChangeArrowheads="1"/>
          </p:cNvSpPr>
          <p:nvPr/>
        </p:nvSpPr>
        <p:spPr bwMode="auto">
          <a:xfrm>
            <a:off x="229980" y="3294277"/>
            <a:ext cx="7162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800" dirty="0">
                <a:solidFill>
                  <a:srgbClr val="000000"/>
                </a:solidFill>
                <a:latin typeface="Adobe 黑体 Std R" pitchFamily="34" charset="-122"/>
                <a:ea typeface="Adobe 黑体 Std R" pitchFamily="34" charset="-122"/>
              </a:rPr>
              <a:t>(1)</a:t>
            </a:r>
          </a:p>
        </p:txBody>
      </p:sp>
      <p:graphicFrame>
        <p:nvGraphicFramePr>
          <p:cNvPr id="14" name="Object 6"/>
          <p:cNvGraphicFramePr>
            <a:graphicFrameLocks noChangeAspect="1"/>
          </p:cNvGraphicFramePr>
          <p:nvPr/>
        </p:nvGraphicFramePr>
        <p:xfrm>
          <a:off x="756518" y="3291811"/>
          <a:ext cx="6623002" cy="591991"/>
        </p:xfrm>
        <a:graphic>
          <a:graphicData uri="http://schemas.openxmlformats.org/presentationml/2006/ole">
            <mc:AlternateContent xmlns:mc="http://schemas.openxmlformats.org/markup-compatibility/2006">
              <mc:Choice xmlns:v="urn:schemas-microsoft-com:vml" Requires="v">
                <p:oleObj spid="_x0000_s239624" name="公式" r:id="rId8" imgW="2164080" imgH="189865" progId="Equation.3">
                  <p:embed/>
                </p:oleObj>
              </mc:Choice>
              <mc:Fallback>
                <p:oleObj name="公式" r:id="rId8" imgW="2164080" imgH="189865" progId="Equation.3">
                  <p:embed/>
                  <p:pic>
                    <p:nvPicPr>
                      <p:cNvPr id="0" name="图片 20179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6518" y="3291811"/>
                        <a:ext cx="6623002" cy="5919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7"/>
          <p:cNvSpPr>
            <a:spLocks noChangeArrowheads="1"/>
          </p:cNvSpPr>
          <p:nvPr/>
        </p:nvSpPr>
        <p:spPr bwMode="auto">
          <a:xfrm>
            <a:off x="228374" y="3990210"/>
            <a:ext cx="7162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800" dirty="0">
                <a:solidFill>
                  <a:srgbClr val="000000"/>
                </a:solidFill>
                <a:latin typeface="Adobe 黑体 Std R" pitchFamily="34" charset="-122"/>
                <a:ea typeface="Adobe 黑体 Std R" pitchFamily="34" charset="-122"/>
              </a:rPr>
              <a:t>(2)</a:t>
            </a:r>
          </a:p>
        </p:txBody>
      </p:sp>
      <p:graphicFrame>
        <p:nvGraphicFramePr>
          <p:cNvPr id="16" name="Object 8"/>
          <p:cNvGraphicFramePr>
            <a:graphicFrameLocks noChangeAspect="1"/>
          </p:cNvGraphicFramePr>
          <p:nvPr/>
        </p:nvGraphicFramePr>
        <p:xfrm>
          <a:off x="847305" y="3902522"/>
          <a:ext cx="3062876" cy="541425"/>
        </p:xfrm>
        <a:graphic>
          <a:graphicData uri="http://schemas.openxmlformats.org/presentationml/2006/ole">
            <mc:AlternateContent xmlns:mc="http://schemas.openxmlformats.org/markup-compatibility/2006">
              <mc:Choice xmlns:v="urn:schemas-microsoft-com:vml" Requires="v">
                <p:oleObj spid="_x0000_s239625" name="公式" r:id="rId10" imgW="1022985" imgH="180975" progId="Equation.3">
                  <p:embed/>
                </p:oleObj>
              </mc:Choice>
              <mc:Fallback>
                <p:oleObj name="公式" r:id="rId10" imgW="1022985" imgH="180975" progId="Equation.3">
                  <p:embed/>
                  <p:pic>
                    <p:nvPicPr>
                      <p:cNvPr id="0" name="图片 20179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7305" y="3902522"/>
                        <a:ext cx="3062876" cy="541425"/>
                      </a:xfrm>
                      <a:prstGeom prst="rect">
                        <a:avLst/>
                      </a:prstGeom>
                      <a:noFill/>
                    </p:spPr>
                  </p:pic>
                </p:oleObj>
              </mc:Fallback>
            </mc:AlternateContent>
          </a:graphicData>
        </a:graphic>
      </p:graphicFrame>
      <p:sp>
        <p:nvSpPr>
          <p:cNvPr id="17" name="Rectangle 9"/>
          <p:cNvSpPr>
            <a:spLocks noChangeArrowheads="1"/>
          </p:cNvSpPr>
          <p:nvPr/>
        </p:nvSpPr>
        <p:spPr bwMode="auto">
          <a:xfrm>
            <a:off x="228374" y="4566331"/>
            <a:ext cx="19608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800" dirty="0">
                <a:solidFill>
                  <a:srgbClr val="000000"/>
                </a:solidFill>
                <a:latin typeface="Adobe 黑体 Std R" pitchFamily="34" charset="-122"/>
                <a:ea typeface="Adobe 黑体 Std R" pitchFamily="34" charset="-122"/>
              </a:rPr>
              <a:t>(3) </a:t>
            </a:r>
            <a:r>
              <a:rPr lang="zh-CN" altLang="en-US" sz="2800" dirty="0">
                <a:solidFill>
                  <a:srgbClr val="000000"/>
                </a:solidFill>
                <a:latin typeface="Adobe 黑体 Std R" pitchFamily="34" charset="-122"/>
                <a:ea typeface="Adobe 黑体 Std R" pitchFamily="34" charset="-122"/>
              </a:rPr>
              <a:t>列方程</a:t>
            </a:r>
          </a:p>
        </p:txBody>
      </p:sp>
      <p:graphicFrame>
        <p:nvGraphicFramePr>
          <p:cNvPr id="18" name="Object 10"/>
          <p:cNvGraphicFramePr>
            <a:graphicFrameLocks noChangeAspect="1"/>
          </p:cNvGraphicFramePr>
          <p:nvPr/>
        </p:nvGraphicFramePr>
        <p:xfrm>
          <a:off x="2124332" y="4359039"/>
          <a:ext cx="3783075" cy="784779"/>
        </p:xfrm>
        <a:graphic>
          <a:graphicData uri="http://schemas.openxmlformats.org/presentationml/2006/ole">
            <mc:AlternateContent xmlns:mc="http://schemas.openxmlformats.org/markup-compatibility/2006">
              <mc:Choice xmlns:v="urn:schemas-microsoft-com:vml" Requires="v">
                <p:oleObj spid="_x0000_s239626" name="公式" r:id="rId12" imgW="1629410" imgH="335280" progId="Equation.3">
                  <p:embed/>
                </p:oleObj>
              </mc:Choice>
              <mc:Fallback>
                <p:oleObj name="公式" r:id="rId12" imgW="1629410" imgH="335280" progId="Equation.3">
                  <p:embed/>
                  <p:pic>
                    <p:nvPicPr>
                      <p:cNvPr id="0" name="图片 20179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24332" y="4359039"/>
                        <a:ext cx="3783075" cy="784779"/>
                      </a:xfrm>
                      <a:prstGeom prst="rect">
                        <a:avLst/>
                      </a:prstGeom>
                      <a:noFill/>
                    </p:spPr>
                  </p:pic>
                </p:oleObj>
              </mc:Fallback>
            </mc:AlternateContent>
          </a:graphicData>
        </a:graphic>
      </p:graphicFrame>
      <p:sp>
        <p:nvSpPr>
          <p:cNvPr id="19" name="Rectangle 11"/>
          <p:cNvSpPr>
            <a:spLocks noChangeArrowheads="1"/>
          </p:cNvSpPr>
          <p:nvPr/>
        </p:nvSpPr>
        <p:spPr bwMode="auto">
          <a:xfrm>
            <a:off x="396566" y="1405214"/>
            <a:ext cx="901477"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800" dirty="0">
                <a:solidFill>
                  <a:srgbClr val="000000"/>
                </a:solidFill>
                <a:latin typeface="Adobe 黑体 Std R" pitchFamily="34" charset="-122"/>
                <a:ea typeface="Adobe 黑体 Std R" pitchFamily="34" charset="-122"/>
              </a:rPr>
              <a:t>解：</a:t>
            </a:r>
          </a:p>
        </p:txBody>
      </p:sp>
      <p:sp>
        <p:nvSpPr>
          <p:cNvPr id="20" name="Rectangle 12"/>
          <p:cNvSpPr>
            <a:spLocks noChangeArrowheads="1"/>
          </p:cNvSpPr>
          <p:nvPr/>
        </p:nvSpPr>
        <p:spPr bwMode="auto">
          <a:xfrm>
            <a:off x="169361" y="863715"/>
            <a:ext cx="92506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800" dirty="0">
                <a:solidFill>
                  <a:srgbClr val="CC6600"/>
                </a:solidFill>
                <a:latin typeface="Adobe 黑体 Std R" pitchFamily="34" charset="-122"/>
                <a:ea typeface="Adobe 黑体 Std R" pitchFamily="34" charset="-122"/>
              </a:rPr>
              <a:t>如图电路，初始状态为</a:t>
            </a:r>
            <a:r>
              <a:rPr lang="en-US" altLang="zh-CN" sz="2800" dirty="0">
                <a:solidFill>
                  <a:srgbClr val="CC6600"/>
                </a:solidFill>
                <a:latin typeface="Adobe 黑体 Std R" pitchFamily="34" charset="-122"/>
                <a:ea typeface="Adobe 黑体 Std R" pitchFamily="34" charset="-122"/>
              </a:rPr>
              <a:t>0</a:t>
            </a:r>
            <a:r>
              <a:rPr lang="zh-CN" altLang="en-US" sz="2800" dirty="0">
                <a:solidFill>
                  <a:srgbClr val="CC6600"/>
                </a:solidFill>
                <a:latin typeface="Adobe 黑体 Std R" pitchFamily="34" charset="-122"/>
                <a:ea typeface="Adobe 黑体 Std R" pitchFamily="34" charset="-122"/>
              </a:rPr>
              <a:t>，</a:t>
            </a:r>
            <a:r>
              <a:rPr lang="en-US" altLang="zh-CN" sz="2800" i="1" dirty="0">
                <a:solidFill>
                  <a:srgbClr val="CC6600"/>
                </a:solidFill>
                <a:latin typeface="Adobe 黑体 Std R" pitchFamily="34" charset="-122"/>
                <a:ea typeface="Adobe 黑体 Std R" pitchFamily="34" charset="-122"/>
              </a:rPr>
              <a:t>t</a:t>
            </a:r>
            <a:r>
              <a:rPr lang="en-US" altLang="zh-CN" sz="2800" dirty="0">
                <a:solidFill>
                  <a:srgbClr val="CC6600"/>
                </a:solidFill>
                <a:latin typeface="Adobe 黑体 Std R" pitchFamily="34" charset="-122"/>
                <a:ea typeface="Adobe 黑体 Std R" pitchFamily="34" charset="-122"/>
              </a:rPr>
              <a:t>=0</a:t>
            </a:r>
            <a:r>
              <a:rPr lang="zh-CN" altLang="en-US" sz="2800" dirty="0">
                <a:solidFill>
                  <a:srgbClr val="CC6600"/>
                </a:solidFill>
                <a:latin typeface="Adobe 黑体 Std R" pitchFamily="34" charset="-122"/>
                <a:ea typeface="Adobe 黑体 Std R" pitchFamily="34" charset="-122"/>
              </a:rPr>
              <a:t>时开关</a:t>
            </a:r>
            <a:r>
              <a:rPr lang="en-US" altLang="zh-CN" sz="2800" dirty="0">
                <a:solidFill>
                  <a:srgbClr val="CC6600"/>
                </a:solidFill>
                <a:latin typeface="Adobe 黑体 Std R" pitchFamily="34" charset="-122"/>
                <a:ea typeface="Adobe 黑体 Std R" pitchFamily="34" charset="-122"/>
              </a:rPr>
              <a:t>S</a:t>
            </a:r>
            <a:r>
              <a:rPr lang="zh-CN" altLang="en-US" sz="2800" dirty="0">
                <a:solidFill>
                  <a:srgbClr val="CC6600"/>
                </a:solidFill>
                <a:latin typeface="Adobe 黑体 Std R" pitchFamily="34" charset="-122"/>
                <a:ea typeface="Adobe 黑体 Std R" pitchFamily="34" charset="-122"/>
              </a:rPr>
              <a:t>闭合，求电流</a:t>
            </a:r>
            <a:r>
              <a:rPr lang="en-US" altLang="zh-CN" sz="2800" i="1" dirty="0" err="1">
                <a:solidFill>
                  <a:srgbClr val="CC6600"/>
                </a:solidFill>
                <a:latin typeface="Adobe 黑体 Std R" pitchFamily="34" charset="-122"/>
                <a:ea typeface="Adobe 黑体 Std R" pitchFamily="34" charset="-122"/>
              </a:rPr>
              <a:t>i</a:t>
            </a:r>
            <a:r>
              <a:rPr lang="en-US" altLang="zh-CN" sz="2800" dirty="0">
                <a:solidFill>
                  <a:srgbClr val="CC6600"/>
                </a:solidFill>
                <a:latin typeface="Adobe 黑体 Std R" pitchFamily="34" charset="-122"/>
                <a:ea typeface="Adobe 黑体 Std R" pitchFamily="34" charset="-122"/>
              </a:rPr>
              <a:t>(</a:t>
            </a:r>
            <a:r>
              <a:rPr lang="en-US" altLang="zh-CN" sz="2800" i="1" dirty="0">
                <a:solidFill>
                  <a:srgbClr val="CC6600"/>
                </a:solidFill>
                <a:latin typeface="Adobe 黑体 Std R" pitchFamily="34" charset="-122"/>
                <a:ea typeface="Adobe 黑体 Std R" pitchFamily="34" charset="-122"/>
              </a:rPr>
              <a:t>t</a:t>
            </a:r>
            <a:r>
              <a:rPr lang="en-US" altLang="zh-CN" sz="2800" dirty="0">
                <a:solidFill>
                  <a:srgbClr val="CC6600"/>
                </a:solidFill>
                <a:latin typeface="Adobe 黑体 Std R" pitchFamily="34" charset="-122"/>
                <a:ea typeface="Adobe 黑体 Std R" pitchFamily="34" charset="-122"/>
              </a:rPr>
              <a:t>)</a:t>
            </a:r>
            <a:r>
              <a:rPr lang="zh-CN" altLang="en-US" sz="2800" dirty="0">
                <a:solidFill>
                  <a:srgbClr val="CC6600"/>
                </a:solidFill>
                <a:latin typeface="Adobe 黑体 Std R" pitchFamily="34" charset="-122"/>
                <a:ea typeface="Adobe 黑体 Std R" pitchFamily="34" charset="-122"/>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bldLvl="0" animBg="1"/>
      <p:bldP spid="15" grpId="0" bldLvl="0" animBg="1"/>
      <p:bldP spid="17" grpId="0" bldLvl="0" animBg="1"/>
      <p:bldP spid="19" grpId="0" bldLvl="0" animBg="1"/>
      <p:bldP spid="20" grpId="0" bldLvl="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p:cNvGraphicFramePr>
            <a:graphicFrameLocks noChangeAspect="1"/>
          </p:cNvGraphicFramePr>
          <p:nvPr/>
        </p:nvGraphicFramePr>
        <p:xfrm>
          <a:off x="2412293" y="124241"/>
          <a:ext cx="3814234" cy="798985"/>
        </p:xfrm>
        <a:graphic>
          <a:graphicData uri="http://schemas.openxmlformats.org/presentationml/2006/ole">
            <mc:AlternateContent xmlns:mc="http://schemas.openxmlformats.org/markup-compatibility/2006">
              <mc:Choice xmlns:v="urn:schemas-microsoft-com:vml" Requires="v">
                <p:oleObj spid="_x0000_s240649" name="公式" r:id="rId4" imgW="1629410" imgH="335280" progId="Equation.3">
                  <p:embed/>
                </p:oleObj>
              </mc:Choice>
              <mc:Fallback>
                <p:oleObj name="公式" r:id="rId4" imgW="1629410" imgH="335280" progId="Equation.3">
                  <p:embed/>
                  <p:pic>
                    <p:nvPicPr>
                      <p:cNvPr id="0" name="图片 1997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2293" y="124241"/>
                        <a:ext cx="3814234" cy="798985"/>
                      </a:xfrm>
                      <a:prstGeom prst="rect">
                        <a:avLst/>
                      </a:prstGeom>
                      <a:noFill/>
                    </p:spPr>
                  </p:pic>
                </p:oleObj>
              </mc:Fallback>
            </mc:AlternateContent>
          </a:graphicData>
        </a:graphic>
      </p:graphicFrame>
      <p:graphicFrame>
        <p:nvGraphicFramePr>
          <p:cNvPr id="7" name="Object 4"/>
          <p:cNvGraphicFramePr>
            <a:graphicFrameLocks noChangeAspect="1"/>
          </p:cNvGraphicFramePr>
          <p:nvPr/>
        </p:nvGraphicFramePr>
        <p:xfrm>
          <a:off x="2196323" y="844144"/>
          <a:ext cx="5109686" cy="1162264"/>
        </p:xfrm>
        <a:graphic>
          <a:graphicData uri="http://schemas.openxmlformats.org/presentationml/2006/ole">
            <mc:AlternateContent xmlns:mc="http://schemas.openxmlformats.org/markup-compatibility/2006">
              <mc:Choice xmlns:v="urn:schemas-microsoft-com:vml" Requires="v">
                <p:oleObj spid="_x0000_s240650" name="公式" r:id="rId6" imgW="2281555" imgH="516255" progId="Equation.3">
                  <p:embed/>
                </p:oleObj>
              </mc:Choice>
              <mc:Fallback>
                <p:oleObj name="公式" r:id="rId6" imgW="2281555" imgH="516255" progId="Equation.3">
                  <p:embed/>
                  <p:pic>
                    <p:nvPicPr>
                      <p:cNvPr id="0" name="图片 1997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6323" y="844144"/>
                        <a:ext cx="5109686" cy="1162264"/>
                      </a:xfrm>
                      <a:prstGeom prst="rect">
                        <a:avLst/>
                      </a:prstGeom>
                      <a:noFill/>
                    </p:spPr>
                  </p:pic>
                </p:oleObj>
              </mc:Fallback>
            </mc:AlternateContent>
          </a:graphicData>
        </a:graphic>
      </p:graphicFrame>
      <p:graphicFrame>
        <p:nvGraphicFramePr>
          <p:cNvPr id="8" name="Object 5"/>
          <p:cNvGraphicFramePr>
            <a:graphicFrameLocks noChangeAspect="1"/>
          </p:cNvGraphicFramePr>
          <p:nvPr/>
        </p:nvGraphicFramePr>
        <p:xfrm>
          <a:off x="290684" y="1708026"/>
          <a:ext cx="2145770" cy="528507"/>
        </p:xfrm>
        <a:graphic>
          <a:graphicData uri="http://schemas.openxmlformats.org/presentationml/2006/ole">
            <mc:AlternateContent xmlns:mc="http://schemas.openxmlformats.org/markup-compatibility/2006">
              <mc:Choice xmlns:v="urn:schemas-microsoft-com:vml" Requires="v">
                <p:oleObj spid="_x0000_s240651" name="公式" r:id="rId8" imgW="787400" imgH="189865" progId="Equation.3">
                  <p:embed/>
                </p:oleObj>
              </mc:Choice>
              <mc:Fallback>
                <p:oleObj name="公式" r:id="rId8" imgW="787400" imgH="189865" progId="Equation.3">
                  <p:embed/>
                  <p:pic>
                    <p:nvPicPr>
                      <p:cNvPr id="0" name="图片 19978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684" y="1708026"/>
                        <a:ext cx="2145770" cy="528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nvGraphicFramePr>
        <p:xfrm>
          <a:off x="614454" y="2306469"/>
          <a:ext cx="3453614" cy="990581"/>
        </p:xfrm>
        <a:graphic>
          <a:graphicData uri="http://schemas.openxmlformats.org/presentationml/2006/ole">
            <mc:AlternateContent xmlns:mc="http://schemas.openxmlformats.org/markup-compatibility/2006">
              <mc:Choice xmlns:v="urn:schemas-microsoft-com:vml" Requires="v">
                <p:oleObj spid="_x0000_s240652" name="Equation" r:id="rId10" imgW="1729105" imgH="497840" progId="Equation.3">
                  <p:embed/>
                </p:oleObj>
              </mc:Choice>
              <mc:Fallback>
                <p:oleObj name="Equation" r:id="rId10" imgW="1729105" imgH="497840" progId="Equation.3">
                  <p:embed/>
                  <p:pic>
                    <p:nvPicPr>
                      <p:cNvPr id="0" name="图片 19978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454" y="2306469"/>
                        <a:ext cx="3453614" cy="990581"/>
                      </a:xfrm>
                      <a:prstGeom prst="rect">
                        <a:avLst/>
                      </a:prstGeom>
                      <a:noFill/>
                    </p:spPr>
                  </p:pic>
                </p:oleObj>
              </mc:Fallback>
            </mc:AlternateContent>
          </a:graphicData>
        </a:graphic>
      </p:graphicFrame>
      <p:graphicFrame>
        <p:nvGraphicFramePr>
          <p:cNvPr id="10" name="Object 7"/>
          <p:cNvGraphicFramePr>
            <a:graphicFrameLocks noChangeAspect="1"/>
          </p:cNvGraphicFramePr>
          <p:nvPr/>
        </p:nvGraphicFramePr>
        <p:xfrm>
          <a:off x="4861556" y="2306469"/>
          <a:ext cx="3525926" cy="1011323"/>
        </p:xfrm>
        <a:graphic>
          <a:graphicData uri="http://schemas.openxmlformats.org/presentationml/2006/ole">
            <mc:AlternateContent xmlns:mc="http://schemas.openxmlformats.org/markup-compatibility/2006">
              <mc:Choice xmlns:v="urn:schemas-microsoft-com:vml" Requires="v">
                <p:oleObj spid="_x0000_s240653" name="Equation" r:id="rId12" imgW="1729105" imgH="497840" progId="Equation.3">
                  <p:embed/>
                </p:oleObj>
              </mc:Choice>
              <mc:Fallback>
                <p:oleObj name="Equation" r:id="rId12" imgW="1729105" imgH="497840" progId="Equation.3">
                  <p:embed/>
                  <p:pic>
                    <p:nvPicPr>
                      <p:cNvPr id="0" name="图片 19978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61556" y="2306469"/>
                        <a:ext cx="3525926" cy="1011323"/>
                      </a:xfrm>
                      <a:prstGeom prst="rect">
                        <a:avLst/>
                      </a:prstGeom>
                      <a:noFill/>
                    </p:spPr>
                  </p:pic>
                </p:oleObj>
              </mc:Fallback>
            </mc:AlternateContent>
          </a:graphicData>
        </a:graphic>
      </p:graphicFrame>
      <p:sp>
        <p:nvSpPr>
          <p:cNvPr id="11" name="Rectangle 8"/>
          <p:cNvSpPr>
            <a:spLocks noChangeArrowheads="1"/>
          </p:cNvSpPr>
          <p:nvPr/>
        </p:nvSpPr>
        <p:spPr bwMode="auto">
          <a:xfrm>
            <a:off x="177703" y="3271646"/>
            <a:ext cx="755463"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zh-CN" altLang="en-US" sz="2800" dirty="0">
                <a:solidFill>
                  <a:srgbClr val="000000"/>
                </a:solidFill>
                <a:latin typeface="Adobe 黑体 Std R" pitchFamily="34" charset="-122"/>
                <a:ea typeface="Adobe 黑体 Std R" pitchFamily="34" charset="-122"/>
              </a:rPr>
              <a:t>故　　　　　　</a:t>
            </a:r>
          </a:p>
        </p:txBody>
      </p:sp>
      <p:graphicFrame>
        <p:nvGraphicFramePr>
          <p:cNvPr id="12" name="Object 9"/>
          <p:cNvGraphicFramePr>
            <a:graphicFrameLocks noChangeAspect="1"/>
          </p:cNvGraphicFramePr>
          <p:nvPr/>
        </p:nvGraphicFramePr>
        <p:xfrm>
          <a:off x="933166" y="3354777"/>
          <a:ext cx="3101295" cy="870883"/>
        </p:xfrm>
        <a:graphic>
          <a:graphicData uri="http://schemas.openxmlformats.org/presentationml/2006/ole">
            <mc:AlternateContent xmlns:mc="http://schemas.openxmlformats.org/markup-compatibility/2006">
              <mc:Choice xmlns:v="urn:schemas-microsoft-com:vml" Requires="v">
                <p:oleObj spid="_x0000_s240654" name="公式" r:id="rId14" imgW="1294765" imgH="361950" progId="Equation.3">
                  <p:embed/>
                </p:oleObj>
              </mc:Choice>
              <mc:Fallback>
                <p:oleObj name="公式" r:id="rId14" imgW="1294765" imgH="361950" progId="Equation.3">
                  <p:embed/>
                  <p:pic>
                    <p:nvPicPr>
                      <p:cNvPr id="0" name="图片 19978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3166" y="3354777"/>
                        <a:ext cx="3101295" cy="870883"/>
                      </a:xfrm>
                      <a:prstGeom prst="rect">
                        <a:avLst/>
                      </a:prstGeom>
                      <a:noFill/>
                    </p:spPr>
                  </p:pic>
                </p:oleObj>
              </mc:Fallback>
            </mc:AlternateContent>
          </a:graphicData>
        </a:graphic>
      </p:graphicFrame>
      <p:graphicFrame>
        <p:nvGraphicFramePr>
          <p:cNvPr id="14" name="Object 11"/>
          <p:cNvGraphicFramePr>
            <a:graphicFrameLocks noChangeAspect="1"/>
          </p:cNvGraphicFramePr>
          <p:nvPr/>
        </p:nvGraphicFramePr>
        <p:xfrm>
          <a:off x="3996078" y="3358277"/>
          <a:ext cx="3872769" cy="863883"/>
        </p:xfrm>
        <a:graphic>
          <a:graphicData uri="http://schemas.openxmlformats.org/presentationml/2006/ole">
            <mc:AlternateContent xmlns:mc="http://schemas.openxmlformats.org/markup-compatibility/2006">
              <mc:Choice xmlns:v="urn:schemas-microsoft-com:vml" Requires="v">
                <p:oleObj spid="_x0000_s240655" name="公式" r:id="rId16" imgW="1783715" imgH="398145" progId="Equation.3">
                  <p:embed/>
                </p:oleObj>
              </mc:Choice>
              <mc:Fallback>
                <p:oleObj name="公式" r:id="rId16" imgW="1783715" imgH="398145" progId="Equation.3">
                  <p:embed/>
                  <p:pic>
                    <p:nvPicPr>
                      <p:cNvPr id="0" name="图片 19978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96078" y="3358277"/>
                        <a:ext cx="3872769" cy="863883"/>
                      </a:xfrm>
                      <a:prstGeom prst="rect">
                        <a:avLst/>
                      </a:prstGeom>
                      <a:noFill/>
                    </p:spPr>
                  </p:pic>
                </p:oleObj>
              </mc:Fallback>
            </mc:AlternateContent>
          </a:graphicData>
        </a:graphic>
      </p:graphicFrame>
      <p:sp>
        <p:nvSpPr>
          <p:cNvPr id="15" name="Rectangle 12"/>
          <p:cNvSpPr>
            <a:spLocks noChangeArrowheads="1"/>
          </p:cNvSpPr>
          <p:nvPr/>
        </p:nvSpPr>
        <p:spPr bwMode="auto">
          <a:xfrm>
            <a:off x="290684" y="4556606"/>
            <a:ext cx="3606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800">
                <a:solidFill>
                  <a:srgbClr val="000000"/>
                </a:solidFill>
                <a:latin typeface="Adobe 黑体 Std R" pitchFamily="34" charset="-122"/>
                <a:ea typeface="Adobe 黑体 Std R" pitchFamily="34" charset="-122"/>
              </a:rPr>
              <a:t> </a:t>
            </a:r>
          </a:p>
        </p:txBody>
      </p:sp>
      <p:graphicFrame>
        <p:nvGraphicFramePr>
          <p:cNvPr id="16" name="Object 13"/>
          <p:cNvGraphicFramePr>
            <a:graphicFrameLocks noGrp="1" noChangeAspect="1"/>
          </p:cNvGraphicFramePr>
          <p:nvPr>
            <p:ph idx="1"/>
          </p:nvPr>
        </p:nvGraphicFramePr>
        <p:xfrm>
          <a:off x="1044479" y="4201260"/>
          <a:ext cx="3327809" cy="875972"/>
        </p:xfrm>
        <a:graphic>
          <a:graphicData uri="http://schemas.openxmlformats.org/presentationml/2006/ole">
            <mc:AlternateContent xmlns:mc="http://schemas.openxmlformats.org/markup-compatibility/2006">
              <mc:Choice xmlns:v="urn:schemas-microsoft-com:vml" Requires="v">
                <p:oleObj spid="_x0000_s240656" name="公式" r:id="rId18" imgW="1376045" imgH="361950" progId="Equation.3">
                  <p:embed/>
                </p:oleObj>
              </mc:Choice>
              <mc:Fallback>
                <p:oleObj name="公式" r:id="rId18" imgW="1376045" imgH="361950" progId="Equation.3">
                  <p:embed/>
                  <p:pic>
                    <p:nvPicPr>
                      <p:cNvPr id="0" name="图片 199788"/>
                      <p:cNvPicPr>
                        <a:picLocks noGrp="1"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44479" y="4201260"/>
                        <a:ext cx="3327809" cy="875972"/>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612538" y="484192"/>
            <a:ext cx="8151387" cy="137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例</a:t>
            </a:r>
            <a:r>
              <a:rPr kumimoji="1" lang="en-US" altLang="zh-CN" sz="2800" dirty="0">
                <a:solidFill>
                  <a:srgbClr val="CC6600"/>
                </a:solidFill>
                <a:latin typeface="Adobe 黑体 Std R" pitchFamily="34" charset="-122"/>
                <a:ea typeface="Adobe 黑体 Std R" pitchFamily="34" charset="-122"/>
              </a:rPr>
              <a:t>4 </a:t>
            </a:r>
            <a:r>
              <a:rPr kumimoji="1" lang="zh-CN" altLang="en-US" sz="2800" dirty="0">
                <a:latin typeface="Adobe 黑体 Std R" pitchFamily="34" charset="-122"/>
                <a:ea typeface="Adobe 黑体 Std R" pitchFamily="34" charset="-122"/>
              </a:rPr>
              <a:t>如图所示电路，已知</a:t>
            </a:r>
            <a:r>
              <a:rPr kumimoji="1" lang="en-US" altLang="zh-CN" sz="2800" i="1" dirty="0" err="1">
                <a:latin typeface="Adobe 黑体 Std R" pitchFamily="34" charset="-122"/>
                <a:ea typeface="Adobe 黑体 Std R" pitchFamily="34" charset="-122"/>
              </a:rPr>
              <a:t>u</a:t>
            </a:r>
            <a:r>
              <a:rPr kumimoji="1" lang="en-US" altLang="zh-CN" sz="2800" baseline="-30000" dirty="0" err="1">
                <a:latin typeface="Adobe 黑体 Std R" pitchFamily="34" charset="-122"/>
                <a:ea typeface="Adobe 黑体 Std R" pitchFamily="34" charset="-122"/>
              </a:rPr>
              <a:t>S</a:t>
            </a:r>
            <a:r>
              <a:rPr kumimoji="1" lang="en-US" altLang="zh-CN" sz="2800" dirty="0">
                <a:latin typeface="Adobe 黑体 Std R" pitchFamily="34" charset="-122"/>
                <a:ea typeface="Adobe 黑体 Std R" pitchFamily="34" charset="-122"/>
              </a:rPr>
              <a:t>(t) = </a:t>
            </a:r>
            <a:r>
              <a:rPr kumimoji="1" lang="en-US" altLang="zh-CN" sz="2800" i="1" dirty="0">
                <a:latin typeface="Adobe 黑体 Std R" pitchFamily="34" charset="-122"/>
                <a:ea typeface="Adobe 黑体 Std R" pitchFamily="34" charset="-122"/>
                <a:sym typeface="Symbol" pitchFamily="18" charset="2"/>
              </a:rPr>
              <a:t></a:t>
            </a:r>
            <a:r>
              <a:rPr kumimoji="1" lang="en-US" altLang="zh-CN" sz="2800" dirty="0">
                <a:latin typeface="Adobe 黑体 Std R" pitchFamily="34" charset="-122"/>
                <a:ea typeface="Adobe 黑体 Std R" pitchFamily="34" charset="-122"/>
              </a:rPr>
              <a:t>(t) V</a:t>
            </a:r>
            <a:r>
              <a:rPr kumimoji="1" lang="zh-CN" altLang="en-US" sz="2800" dirty="0">
                <a:latin typeface="Adobe 黑体 Std R" pitchFamily="34" charset="-122"/>
                <a:ea typeface="Adobe 黑体 Std R" pitchFamily="34" charset="-122"/>
              </a:rPr>
              <a:t>，</a:t>
            </a:r>
            <a:r>
              <a:rPr kumimoji="1" lang="en-US" altLang="zh-CN" sz="2800" i="1" dirty="0" err="1">
                <a:latin typeface="Adobe 黑体 Std R" pitchFamily="34" charset="-122"/>
                <a:ea typeface="Adobe 黑体 Std R" pitchFamily="34" charset="-122"/>
              </a:rPr>
              <a:t>i</a:t>
            </a:r>
            <a:r>
              <a:rPr kumimoji="1" lang="en-US" altLang="zh-CN" sz="2800" baseline="-30000" dirty="0" err="1">
                <a:latin typeface="Adobe 黑体 Std R" pitchFamily="34" charset="-122"/>
                <a:ea typeface="Adobe 黑体 Std R" pitchFamily="34" charset="-122"/>
              </a:rPr>
              <a:t>S</a:t>
            </a:r>
            <a:r>
              <a:rPr kumimoji="1" lang="en-US" altLang="zh-CN" sz="2800" dirty="0">
                <a:latin typeface="Adobe 黑体 Std R" pitchFamily="34" charset="-122"/>
                <a:ea typeface="Adobe 黑体 Std R" pitchFamily="34" charset="-122"/>
              </a:rPr>
              <a:t>(t) =</a:t>
            </a:r>
            <a:r>
              <a:rPr kumimoji="1" lang="en-US" altLang="zh-CN" sz="2800" i="1" dirty="0">
                <a:latin typeface="Adobe 黑体 Std R" pitchFamily="34" charset="-122"/>
                <a:ea typeface="Adobe 黑体 Std R" pitchFamily="34" charset="-122"/>
              </a:rPr>
              <a:t>δ</a:t>
            </a:r>
            <a:r>
              <a:rPr kumimoji="1" lang="en-US" altLang="zh-CN" sz="2800" dirty="0">
                <a:latin typeface="Adobe 黑体 Std R" pitchFamily="34" charset="-122"/>
                <a:ea typeface="Adobe 黑体 Std R" pitchFamily="34" charset="-122"/>
              </a:rPr>
              <a:t>(t)</a:t>
            </a:r>
            <a:r>
              <a:rPr kumimoji="1" lang="zh-CN" altLang="en-US" sz="2800" dirty="0">
                <a:latin typeface="Adobe 黑体 Std R" pitchFamily="34" charset="-122"/>
                <a:ea typeface="Adobe 黑体 Std R" pitchFamily="34" charset="-122"/>
              </a:rPr>
              <a:t>，起始状态</a:t>
            </a:r>
            <a:r>
              <a:rPr kumimoji="1" lang="en-US" altLang="zh-CN" sz="2800" i="1" dirty="0" err="1">
                <a:latin typeface="Adobe 黑体 Std R" pitchFamily="34" charset="-122"/>
                <a:ea typeface="Adobe 黑体 Std R" pitchFamily="34" charset="-122"/>
              </a:rPr>
              <a:t>u</a:t>
            </a:r>
            <a:r>
              <a:rPr kumimoji="1" lang="en-US" altLang="zh-CN" sz="2800" baseline="-30000" dirty="0" err="1">
                <a:latin typeface="Adobe 黑体 Std R" pitchFamily="34" charset="-122"/>
                <a:ea typeface="Adobe 黑体 Std R" pitchFamily="34" charset="-122"/>
              </a:rPr>
              <a:t>C</a:t>
            </a:r>
            <a:r>
              <a:rPr kumimoji="1" lang="en-US" altLang="zh-CN" sz="2800" dirty="0">
                <a:latin typeface="Adobe 黑体 Std R" pitchFamily="34" charset="-122"/>
                <a:ea typeface="Adobe 黑体 Std R" pitchFamily="34" charset="-122"/>
              </a:rPr>
              <a:t>(0-) =1V</a:t>
            </a:r>
            <a:r>
              <a:rPr kumimoji="1" lang="zh-CN" altLang="en-US" sz="2800" dirty="0">
                <a:latin typeface="Adobe 黑体 Std R" pitchFamily="34" charset="-122"/>
                <a:ea typeface="Adobe 黑体 Std R" pitchFamily="34" charset="-122"/>
              </a:rPr>
              <a:t>，</a:t>
            </a:r>
            <a:r>
              <a:rPr kumimoji="1" lang="en-US" altLang="zh-CN" sz="2800" i="1" dirty="0" err="1">
                <a:latin typeface="Adobe 黑体 Std R" pitchFamily="34" charset="-122"/>
                <a:ea typeface="Adobe 黑体 Std R" pitchFamily="34" charset="-122"/>
              </a:rPr>
              <a:t>i</a:t>
            </a:r>
            <a:r>
              <a:rPr kumimoji="1" lang="en-US" altLang="zh-CN" sz="2800" baseline="-30000" dirty="0" err="1">
                <a:latin typeface="Adobe 黑体 Std R" pitchFamily="34" charset="-122"/>
                <a:ea typeface="Adobe 黑体 Std R" pitchFamily="34" charset="-122"/>
              </a:rPr>
              <a:t>L</a:t>
            </a:r>
            <a:r>
              <a:rPr kumimoji="1" lang="en-US" altLang="zh-CN" sz="2800" dirty="0">
                <a:latin typeface="Adobe 黑体 Std R" pitchFamily="34" charset="-122"/>
                <a:ea typeface="Adobe 黑体 Std R" pitchFamily="34" charset="-122"/>
              </a:rPr>
              <a:t>(0-) = 2A</a:t>
            </a:r>
            <a:r>
              <a:rPr kumimoji="1" lang="zh-CN" altLang="en-US" sz="2800" dirty="0">
                <a:latin typeface="Adobe 黑体 Std R" pitchFamily="34" charset="-122"/>
                <a:ea typeface="Adobe 黑体 Std R" pitchFamily="34" charset="-122"/>
              </a:rPr>
              <a:t>，求电压</a:t>
            </a:r>
            <a:r>
              <a:rPr kumimoji="1" lang="en-US" altLang="zh-CN" sz="2800" i="1" dirty="0">
                <a:latin typeface="Adobe 黑体 Std R" pitchFamily="34" charset="-122"/>
                <a:ea typeface="Adobe 黑体 Std R" pitchFamily="34" charset="-122"/>
              </a:rPr>
              <a:t>u</a:t>
            </a:r>
            <a:r>
              <a:rPr kumimoji="1" lang="en-US" altLang="zh-CN" sz="2800" dirty="0">
                <a:latin typeface="Adobe 黑体 Std R" pitchFamily="34" charset="-122"/>
                <a:ea typeface="Adobe 黑体 Std R" pitchFamily="34" charset="-122"/>
              </a:rPr>
              <a:t>(t)</a:t>
            </a:r>
            <a:r>
              <a:rPr kumimoji="1" lang="zh-CN" altLang="en-US" sz="2800" dirty="0">
                <a:latin typeface="Adobe 黑体 Std R" pitchFamily="34" charset="-122"/>
                <a:ea typeface="Adobe 黑体 Std R" pitchFamily="34" charset="-122"/>
              </a:rPr>
              <a:t>。 </a:t>
            </a:r>
          </a:p>
        </p:txBody>
      </p:sp>
      <p:graphicFrame>
        <p:nvGraphicFramePr>
          <p:cNvPr id="11" name="Object 5"/>
          <p:cNvGraphicFramePr>
            <a:graphicFrameLocks noChangeAspect="1"/>
          </p:cNvGraphicFramePr>
          <p:nvPr/>
        </p:nvGraphicFramePr>
        <p:xfrm>
          <a:off x="304606" y="1430109"/>
          <a:ext cx="4113784" cy="1785497"/>
        </p:xfrm>
        <a:graphic>
          <a:graphicData uri="http://schemas.openxmlformats.org/presentationml/2006/ole">
            <mc:AlternateContent xmlns:mc="http://schemas.openxmlformats.org/markup-compatibility/2006">
              <mc:Choice xmlns:v="urn:schemas-microsoft-com:vml" Requires="v">
                <p:oleObj spid="_x0000_s241668" name="VISIO" r:id="rId4" imgW="2663825" imgH="1156970" progId="Visio.Drawing.5">
                  <p:embed/>
                </p:oleObj>
              </mc:Choice>
              <mc:Fallback>
                <p:oleObj name="VISIO" r:id="rId4" imgW="2663825" imgH="1156970" progId="Visio.Drawing.5">
                  <p:embed/>
                  <p:pic>
                    <p:nvPicPr>
                      <p:cNvPr id="0" name="图片 2027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606" y="1430109"/>
                        <a:ext cx="4113784" cy="1785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6"/>
          <p:cNvGraphicFramePr>
            <a:graphicFrameLocks noChangeAspect="1"/>
          </p:cNvGraphicFramePr>
          <p:nvPr/>
        </p:nvGraphicFramePr>
        <p:xfrm>
          <a:off x="4495819" y="1430109"/>
          <a:ext cx="4647053" cy="1885484"/>
        </p:xfrm>
        <a:graphic>
          <a:graphicData uri="http://schemas.openxmlformats.org/presentationml/2006/ole">
            <mc:AlternateContent xmlns:mc="http://schemas.openxmlformats.org/markup-compatibility/2006">
              <mc:Choice xmlns:v="urn:schemas-microsoft-com:vml" Requires="v">
                <p:oleObj spid="_x0000_s241669" name="VISIO" r:id="rId6" imgW="3220085" imgH="1306195" progId="Visio.Drawing.5">
                  <p:embed/>
                </p:oleObj>
              </mc:Choice>
              <mc:Fallback>
                <p:oleObj name="VISIO" r:id="rId6" imgW="3220085" imgH="1306195" progId="Visio.Drawing.5">
                  <p:embed/>
                  <p:pic>
                    <p:nvPicPr>
                      <p:cNvPr id="0" name="图片 2027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19" y="1430109"/>
                        <a:ext cx="4647053" cy="188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7"/>
          <p:cNvSpPr>
            <a:spLocks noChangeArrowheads="1"/>
          </p:cNvSpPr>
          <p:nvPr/>
        </p:nvSpPr>
        <p:spPr bwMode="auto">
          <a:xfrm>
            <a:off x="180596" y="3282375"/>
            <a:ext cx="37388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解</a:t>
            </a:r>
            <a:r>
              <a:rPr kumimoji="1" lang="zh-CN" altLang="en-US" sz="2800" dirty="0">
                <a:latin typeface="Adobe 黑体 Std R" pitchFamily="34" charset="-122"/>
                <a:ea typeface="Adobe 黑体 Std R" pitchFamily="34" charset="-122"/>
              </a:rPr>
              <a:t> 画出电路的</a:t>
            </a:r>
            <a:r>
              <a:rPr kumimoji="1" lang="en-US" altLang="zh-CN" sz="2800" dirty="0">
                <a:latin typeface="Adobe 黑体 Std R" pitchFamily="34" charset="-122"/>
                <a:ea typeface="Adobe 黑体 Std R" pitchFamily="34" charset="-122"/>
              </a:rPr>
              <a:t>s</a:t>
            </a:r>
            <a:r>
              <a:rPr kumimoji="1" lang="zh-CN" altLang="en-US" sz="2800" dirty="0">
                <a:latin typeface="Adobe 黑体 Std R" pitchFamily="34" charset="-122"/>
                <a:ea typeface="Adobe 黑体 Std R" pitchFamily="34" charset="-122"/>
              </a:rPr>
              <a:t>域模型</a:t>
            </a:r>
          </a:p>
        </p:txBody>
      </p:sp>
      <p:sp>
        <p:nvSpPr>
          <p:cNvPr id="14" name="Rectangle 8"/>
          <p:cNvSpPr>
            <a:spLocks noChangeArrowheads="1"/>
          </p:cNvSpPr>
          <p:nvPr/>
        </p:nvSpPr>
        <p:spPr bwMode="auto">
          <a:xfrm>
            <a:off x="3996078" y="3282375"/>
            <a:ext cx="3692456"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kumimoji="1" lang="en-US" altLang="zh-CN" sz="2800" i="1" dirty="0">
                <a:latin typeface="Adobe 黑体 Std R" pitchFamily="34" charset="-122"/>
                <a:ea typeface="Adobe 黑体 Std R" pitchFamily="34" charset="-122"/>
              </a:rPr>
              <a:t>U</a:t>
            </a:r>
            <a:r>
              <a:rPr kumimoji="1" lang="en-US" altLang="zh-CN" sz="2800" baseline="-25000" dirty="0">
                <a:latin typeface="Adobe 黑体 Std R" pitchFamily="34" charset="-122"/>
                <a:ea typeface="Adobe 黑体 Std R" pitchFamily="34" charset="-122"/>
              </a:rPr>
              <a:t>s</a:t>
            </a:r>
            <a:r>
              <a:rPr kumimoji="1" lang="en-US" altLang="zh-CN" sz="2800" dirty="0">
                <a:latin typeface="Adobe 黑体 Std R" pitchFamily="34" charset="-122"/>
                <a:ea typeface="Adobe 黑体 Std R" pitchFamily="34" charset="-122"/>
              </a:rPr>
              <a:t>(s)=1/s</a:t>
            </a:r>
            <a:r>
              <a:rPr kumimoji="1" lang="zh-CN" altLang="en-US" sz="2800" dirty="0">
                <a:latin typeface="Adobe 黑体 Std R" pitchFamily="34" charset="-122"/>
                <a:ea typeface="Adobe 黑体 Std R" pitchFamily="34" charset="-122"/>
              </a:rPr>
              <a:t>， </a:t>
            </a:r>
            <a:r>
              <a:rPr kumimoji="1" lang="en-US" altLang="zh-CN" sz="2800" i="1" dirty="0">
                <a:latin typeface="Adobe 黑体 Std R" pitchFamily="34" charset="-122"/>
                <a:ea typeface="Adobe 黑体 Std R" pitchFamily="34" charset="-122"/>
              </a:rPr>
              <a:t>I</a:t>
            </a:r>
            <a:r>
              <a:rPr kumimoji="1" lang="en-US" altLang="zh-CN" sz="2800" baseline="-25000" dirty="0">
                <a:latin typeface="Adobe 黑体 Std R" pitchFamily="34" charset="-122"/>
                <a:ea typeface="Adobe 黑体 Std R" pitchFamily="34" charset="-122"/>
              </a:rPr>
              <a:t>s</a:t>
            </a:r>
            <a:r>
              <a:rPr kumimoji="1" lang="en-US" altLang="zh-CN" sz="2800" dirty="0">
                <a:latin typeface="Adobe 黑体 Std R" pitchFamily="34" charset="-122"/>
                <a:ea typeface="Adobe 黑体 Std R" pitchFamily="34" charset="-122"/>
              </a:rPr>
              <a:t>(s)=1</a:t>
            </a:r>
          </a:p>
        </p:txBody>
      </p:sp>
      <p:graphicFrame>
        <p:nvGraphicFramePr>
          <p:cNvPr id="15" name="Object 9"/>
          <p:cNvGraphicFramePr>
            <a:graphicFrameLocks noChangeAspect="1"/>
          </p:cNvGraphicFramePr>
          <p:nvPr/>
        </p:nvGraphicFramePr>
        <p:xfrm>
          <a:off x="975617" y="3941989"/>
          <a:ext cx="4570871" cy="747528"/>
        </p:xfrm>
        <a:graphic>
          <a:graphicData uri="http://schemas.openxmlformats.org/presentationml/2006/ole">
            <mc:AlternateContent xmlns:mc="http://schemas.openxmlformats.org/markup-compatibility/2006">
              <mc:Choice xmlns:v="urn:schemas-microsoft-com:vml" Requires="v">
                <p:oleObj spid="_x0000_s241670" name="Equation" r:id="rId8" imgW="2641600" imgH="431800" progId="Equation.3">
                  <p:embed/>
                </p:oleObj>
              </mc:Choice>
              <mc:Fallback>
                <p:oleObj name="Equation" r:id="rId8" imgW="2641600" imgH="431800" progId="Equation.3">
                  <p:embed/>
                  <p:pic>
                    <p:nvPicPr>
                      <p:cNvPr id="0" name="图片 20279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5617" y="3941989"/>
                        <a:ext cx="4570871" cy="747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3" grpId="0" bldLvl="0" animBg="1" autoUpdateAnimBg="0"/>
      <p:bldP spid="14" grpId="0" bldLvl="0" animBg="1"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612538" y="484192"/>
            <a:ext cx="8151387" cy="137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例</a:t>
            </a:r>
            <a:r>
              <a:rPr kumimoji="1" lang="en-US" altLang="zh-CN" sz="2800" dirty="0">
                <a:solidFill>
                  <a:srgbClr val="CC6600"/>
                </a:solidFill>
                <a:latin typeface="Adobe 黑体 Std R" pitchFamily="34" charset="-122"/>
                <a:ea typeface="Adobe 黑体 Std R" pitchFamily="34" charset="-122"/>
              </a:rPr>
              <a:t>4 </a:t>
            </a:r>
            <a:r>
              <a:rPr kumimoji="1" lang="zh-CN" altLang="en-US" sz="2800" dirty="0">
                <a:latin typeface="Adobe 黑体 Std R" pitchFamily="34" charset="-122"/>
                <a:ea typeface="Adobe 黑体 Std R" pitchFamily="34" charset="-122"/>
              </a:rPr>
              <a:t>如图所示电路，已知</a:t>
            </a:r>
            <a:r>
              <a:rPr kumimoji="1" lang="en-US" altLang="zh-CN" sz="2800" i="1" dirty="0" err="1">
                <a:latin typeface="Adobe 黑体 Std R" pitchFamily="34" charset="-122"/>
                <a:ea typeface="Adobe 黑体 Std R" pitchFamily="34" charset="-122"/>
              </a:rPr>
              <a:t>u</a:t>
            </a:r>
            <a:r>
              <a:rPr kumimoji="1" lang="en-US" altLang="zh-CN" sz="2800" baseline="-30000" dirty="0" err="1">
                <a:latin typeface="Adobe 黑体 Std R" pitchFamily="34" charset="-122"/>
                <a:ea typeface="Adobe 黑体 Std R" pitchFamily="34" charset="-122"/>
              </a:rPr>
              <a:t>S</a:t>
            </a:r>
            <a:r>
              <a:rPr kumimoji="1" lang="en-US" altLang="zh-CN" sz="2800" dirty="0">
                <a:latin typeface="Adobe 黑体 Std R" pitchFamily="34" charset="-122"/>
                <a:ea typeface="Adobe 黑体 Std R" pitchFamily="34" charset="-122"/>
              </a:rPr>
              <a:t>(t) = </a:t>
            </a:r>
            <a:r>
              <a:rPr kumimoji="1" lang="en-US" altLang="zh-CN" sz="2800" i="1" dirty="0">
                <a:latin typeface="Adobe 黑体 Std R" pitchFamily="34" charset="-122"/>
                <a:ea typeface="Adobe 黑体 Std R" pitchFamily="34" charset="-122"/>
                <a:sym typeface="Symbol" pitchFamily="18" charset="2"/>
              </a:rPr>
              <a:t></a:t>
            </a:r>
            <a:r>
              <a:rPr kumimoji="1" lang="en-US" altLang="zh-CN" sz="2800" dirty="0">
                <a:latin typeface="Adobe 黑体 Std R" pitchFamily="34" charset="-122"/>
                <a:ea typeface="Adobe 黑体 Std R" pitchFamily="34" charset="-122"/>
              </a:rPr>
              <a:t>(t) V</a:t>
            </a:r>
            <a:r>
              <a:rPr kumimoji="1" lang="zh-CN" altLang="en-US" sz="2800" dirty="0">
                <a:latin typeface="Adobe 黑体 Std R" pitchFamily="34" charset="-122"/>
                <a:ea typeface="Adobe 黑体 Std R" pitchFamily="34" charset="-122"/>
              </a:rPr>
              <a:t>，</a:t>
            </a:r>
            <a:r>
              <a:rPr kumimoji="1" lang="en-US" altLang="zh-CN" sz="2800" i="1" dirty="0" err="1">
                <a:latin typeface="Adobe 黑体 Std R" pitchFamily="34" charset="-122"/>
                <a:ea typeface="Adobe 黑体 Std R" pitchFamily="34" charset="-122"/>
              </a:rPr>
              <a:t>i</a:t>
            </a:r>
            <a:r>
              <a:rPr kumimoji="1" lang="en-US" altLang="zh-CN" sz="2800" baseline="-30000" dirty="0" err="1">
                <a:latin typeface="Adobe 黑体 Std R" pitchFamily="34" charset="-122"/>
                <a:ea typeface="Adobe 黑体 Std R" pitchFamily="34" charset="-122"/>
              </a:rPr>
              <a:t>S</a:t>
            </a:r>
            <a:r>
              <a:rPr kumimoji="1" lang="en-US" altLang="zh-CN" sz="2800" dirty="0">
                <a:latin typeface="Adobe 黑体 Std R" pitchFamily="34" charset="-122"/>
                <a:ea typeface="Adobe 黑体 Std R" pitchFamily="34" charset="-122"/>
              </a:rPr>
              <a:t>(t) =</a:t>
            </a:r>
            <a:r>
              <a:rPr kumimoji="1" lang="en-US" altLang="zh-CN" sz="2800" i="1" dirty="0">
                <a:latin typeface="Adobe 黑体 Std R" pitchFamily="34" charset="-122"/>
                <a:ea typeface="Adobe 黑体 Std R" pitchFamily="34" charset="-122"/>
              </a:rPr>
              <a:t>δ</a:t>
            </a:r>
            <a:r>
              <a:rPr kumimoji="1" lang="en-US" altLang="zh-CN" sz="2800" dirty="0">
                <a:latin typeface="Adobe 黑体 Std R" pitchFamily="34" charset="-122"/>
                <a:ea typeface="Adobe 黑体 Std R" pitchFamily="34" charset="-122"/>
              </a:rPr>
              <a:t>(t)</a:t>
            </a:r>
            <a:r>
              <a:rPr kumimoji="1" lang="zh-CN" altLang="en-US" sz="2800" dirty="0">
                <a:latin typeface="Adobe 黑体 Std R" pitchFamily="34" charset="-122"/>
                <a:ea typeface="Adobe 黑体 Std R" pitchFamily="34" charset="-122"/>
              </a:rPr>
              <a:t>，起始状态</a:t>
            </a:r>
            <a:r>
              <a:rPr kumimoji="1" lang="en-US" altLang="zh-CN" sz="2800" i="1" dirty="0" err="1">
                <a:latin typeface="Adobe 黑体 Std R" pitchFamily="34" charset="-122"/>
                <a:ea typeface="Adobe 黑体 Std R" pitchFamily="34" charset="-122"/>
              </a:rPr>
              <a:t>u</a:t>
            </a:r>
            <a:r>
              <a:rPr kumimoji="1" lang="en-US" altLang="zh-CN" sz="2800" baseline="-30000" dirty="0" err="1">
                <a:latin typeface="Adobe 黑体 Std R" pitchFamily="34" charset="-122"/>
                <a:ea typeface="Adobe 黑体 Std R" pitchFamily="34" charset="-122"/>
              </a:rPr>
              <a:t>C</a:t>
            </a:r>
            <a:r>
              <a:rPr kumimoji="1" lang="en-US" altLang="zh-CN" sz="2800" dirty="0">
                <a:latin typeface="Adobe 黑体 Std R" pitchFamily="34" charset="-122"/>
                <a:ea typeface="Adobe 黑体 Std R" pitchFamily="34" charset="-122"/>
              </a:rPr>
              <a:t>(0-) =1V</a:t>
            </a:r>
            <a:r>
              <a:rPr kumimoji="1" lang="zh-CN" altLang="en-US" sz="2800" dirty="0">
                <a:latin typeface="Adobe 黑体 Std R" pitchFamily="34" charset="-122"/>
                <a:ea typeface="Adobe 黑体 Std R" pitchFamily="34" charset="-122"/>
              </a:rPr>
              <a:t>，</a:t>
            </a:r>
            <a:r>
              <a:rPr kumimoji="1" lang="en-US" altLang="zh-CN" sz="2800" i="1" dirty="0" err="1">
                <a:latin typeface="Adobe 黑体 Std R" pitchFamily="34" charset="-122"/>
                <a:ea typeface="Adobe 黑体 Std R" pitchFamily="34" charset="-122"/>
              </a:rPr>
              <a:t>i</a:t>
            </a:r>
            <a:r>
              <a:rPr kumimoji="1" lang="en-US" altLang="zh-CN" sz="2800" baseline="-30000" dirty="0" err="1">
                <a:latin typeface="Adobe 黑体 Std R" pitchFamily="34" charset="-122"/>
                <a:ea typeface="Adobe 黑体 Std R" pitchFamily="34" charset="-122"/>
              </a:rPr>
              <a:t>L</a:t>
            </a:r>
            <a:r>
              <a:rPr kumimoji="1" lang="en-US" altLang="zh-CN" sz="2800" dirty="0">
                <a:latin typeface="Adobe 黑体 Std R" pitchFamily="34" charset="-122"/>
                <a:ea typeface="Adobe 黑体 Std R" pitchFamily="34" charset="-122"/>
              </a:rPr>
              <a:t>(0-) = 2A</a:t>
            </a:r>
            <a:r>
              <a:rPr kumimoji="1" lang="zh-CN" altLang="en-US" sz="2800" dirty="0">
                <a:latin typeface="Adobe 黑体 Std R" pitchFamily="34" charset="-122"/>
                <a:ea typeface="Adobe 黑体 Std R" pitchFamily="34" charset="-122"/>
              </a:rPr>
              <a:t>，求电压</a:t>
            </a:r>
            <a:r>
              <a:rPr kumimoji="1" lang="en-US" altLang="zh-CN" sz="2800" i="1" dirty="0">
                <a:latin typeface="Adobe 黑体 Std R" pitchFamily="34" charset="-122"/>
                <a:ea typeface="Adobe 黑体 Std R" pitchFamily="34" charset="-122"/>
              </a:rPr>
              <a:t>u</a:t>
            </a:r>
            <a:r>
              <a:rPr kumimoji="1" lang="en-US" altLang="zh-CN" sz="2800" dirty="0">
                <a:latin typeface="Adobe 黑体 Std R" pitchFamily="34" charset="-122"/>
                <a:ea typeface="Adobe 黑体 Std R" pitchFamily="34" charset="-122"/>
              </a:rPr>
              <a:t>(t)</a:t>
            </a:r>
            <a:r>
              <a:rPr kumimoji="1" lang="zh-CN" altLang="en-US" sz="2800" dirty="0">
                <a:latin typeface="Adobe 黑体 Std R" pitchFamily="34" charset="-122"/>
                <a:ea typeface="Adobe 黑体 Std R" pitchFamily="34" charset="-122"/>
              </a:rPr>
              <a:t>。 </a:t>
            </a:r>
          </a:p>
        </p:txBody>
      </p:sp>
      <p:graphicFrame>
        <p:nvGraphicFramePr>
          <p:cNvPr id="11" name="Object 5"/>
          <p:cNvGraphicFramePr>
            <a:graphicFrameLocks noChangeAspect="1"/>
          </p:cNvGraphicFramePr>
          <p:nvPr/>
        </p:nvGraphicFramePr>
        <p:xfrm>
          <a:off x="304606" y="1430109"/>
          <a:ext cx="4113784" cy="1785497"/>
        </p:xfrm>
        <a:graphic>
          <a:graphicData uri="http://schemas.openxmlformats.org/presentationml/2006/ole">
            <mc:AlternateContent xmlns:mc="http://schemas.openxmlformats.org/markup-compatibility/2006">
              <mc:Choice xmlns:v="urn:schemas-microsoft-com:vml" Requires="v">
                <p:oleObj spid="_x0000_s242692" name="VISIO" r:id="rId4" imgW="2663825" imgH="1156970" progId="Visio.Drawing.5">
                  <p:embed/>
                </p:oleObj>
              </mc:Choice>
              <mc:Fallback>
                <p:oleObj name="VISIO" r:id="rId4" imgW="2663825" imgH="1156970" progId="Visio.Drawing.5">
                  <p:embed/>
                  <p:pic>
                    <p:nvPicPr>
                      <p:cNvPr id="0" name="图片 2160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606" y="1430109"/>
                        <a:ext cx="4113784" cy="1785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6"/>
          <p:cNvGraphicFramePr>
            <a:graphicFrameLocks noChangeAspect="1"/>
          </p:cNvGraphicFramePr>
          <p:nvPr/>
        </p:nvGraphicFramePr>
        <p:xfrm>
          <a:off x="4495819" y="1430109"/>
          <a:ext cx="4647053" cy="1885484"/>
        </p:xfrm>
        <a:graphic>
          <a:graphicData uri="http://schemas.openxmlformats.org/presentationml/2006/ole">
            <mc:AlternateContent xmlns:mc="http://schemas.openxmlformats.org/markup-compatibility/2006">
              <mc:Choice xmlns:v="urn:schemas-microsoft-com:vml" Requires="v">
                <p:oleObj spid="_x0000_s242693" name="VISIO" r:id="rId6" imgW="3220085" imgH="1306195" progId="Visio.Drawing.5">
                  <p:embed/>
                </p:oleObj>
              </mc:Choice>
              <mc:Fallback>
                <p:oleObj name="VISIO" r:id="rId6" imgW="3220085" imgH="1306195" progId="Visio.Drawing.5">
                  <p:embed/>
                  <p:pic>
                    <p:nvPicPr>
                      <p:cNvPr id="0" name="图片 2160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19" y="1430109"/>
                        <a:ext cx="4647053" cy="188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7"/>
          <p:cNvSpPr>
            <a:spLocks noChangeArrowheads="1"/>
          </p:cNvSpPr>
          <p:nvPr/>
        </p:nvSpPr>
        <p:spPr bwMode="auto">
          <a:xfrm>
            <a:off x="180596" y="3282375"/>
            <a:ext cx="5384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smtClean="0">
                <a:solidFill>
                  <a:srgbClr val="CC6600"/>
                </a:solidFill>
                <a:latin typeface="Adobe 黑体 Std R" pitchFamily="34" charset="-122"/>
                <a:ea typeface="Adobe 黑体 Std R" pitchFamily="34" charset="-122"/>
              </a:rPr>
              <a:t>解</a:t>
            </a:r>
            <a:endParaRPr kumimoji="1" lang="zh-CN" altLang="en-US" sz="2800" dirty="0">
              <a:latin typeface="Adobe 黑体 Std R" pitchFamily="34" charset="-122"/>
              <a:ea typeface="Adobe 黑体 Std R" pitchFamily="34" charset="-122"/>
            </a:endParaRPr>
          </a:p>
        </p:txBody>
      </p:sp>
      <p:graphicFrame>
        <p:nvGraphicFramePr>
          <p:cNvPr id="16" name="Object 10"/>
          <p:cNvGraphicFramePr>
            <a:graphicFrameLocks noChangeAspect="1"/>
          </p:cNvGraphicFramePr>
          <p:nvPr/>
        </p:nvGraphicFramePr>
        <p:xfrm>
          <a:off x="1188459" y="3543920"/>
          <a:ext cx="3732878" cy="730070"/>
        </p:xfrm>
        <a:graphic>
          <a:graphicData uri="http://schemas.openxmlformats.org/presentationml/2006/ole">
            <mc:AlternateContent xmlns:mc="http://schemas.openxmlformats.org/markup-compatibility/2006">
              <mc:Choice xmlns:v="urn:schemas-microsoft-com:vml" Requires="v">
                <p:oleObj spid="_x0000_s242694" name="Equation" r:id="rId8" imgW="2209800" imgH="431800" progId="Equation.3">
                  <p:embed/>
                </p:oleObj>
              </mc:Choice>
              <mc:Fallback>
                <p:oleObj name="Equation" r:id="rId8" imgW="2209800" imgH="431800" progId="Equation.3">
                  <p:embed/>
                  <p:pic>
                    <p:nvPicPr>
                      <p:cNvPr id="0" name="图片 2160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8459" y="3543920"/>
                        <a:ext cx="3732878" cy="730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Rectangle 11"/>
          <p:cNvSpPr>
            <a:spLocks noChangeArrowheads="1"/>
          </p:cNvSpPr>
          <p:nvPr/>
        </p:nvSpPr>
        <p:spPr bwMode="auto">
          <a:xfrm>
            <a:off x="996047" y="4417763"/>
            <a:ext cx="5455920"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i="1">
                <a:latin typeface="Adobe 黑体 Std R" pitchFamily="34" charset="-122"/>
                <a:ea typeface="Adobe 黑体 Std R" pitchFamily="34" charset="-122"/>
              </a:rPr>
              <a:t>u</a:t>
            </a:r>
            <a:r>
              <a:rPr kumimoji="1" lang="en-US" altLang="zh-CN" sz="2800">
                <a:latin typeface="Adobe 黑体 Std R" pitchFamily="34" charset="-122"/>
                <a:ea typeface="Adobe 黑体 Std R" pitchFamily="34" charset="-122"/>
              </a:rPr>
              <a:t>(t) = e</a:t>
            </a:r>
            <a:r>
              <a:rPr kumimoji="1" lang="en-US" altLang="zh-CN" sz="2800" baseline="30000">
                <a:latin typeface="Adobe 黑体 Std R" pitchFamily="34" charset="-122"/>
                <a:ea typeface="Adobe 黑体 Std R" pitchFamily="34" charset="-122"/>
              </a:rPr>
              <a:t>–t</a:t>
            </a:r>
            <a:r>
              <a:rPr kumimoji="1" lang="en-US" altLang="zh-CN" sz="2800" i="1">
                <a:latin typeface="Adobe 黑体 Std R" pitchFamily="34" charset="-122"/>
                <a:ea typeface="Adobe 黑体 Std R" pitchFamily="34" charset="-122"/>
                <a:sym typeface="Symbol" pitchFamily="18" charset="2"/>
              </a:rPr>
              <a:t></a:t>
            </a:r>
            <a:r>
              <a:rPr kumimoji="1" lang="en-US" altLang="zh-CN" sz="2800">
                <a:latin typeface="Adobe 黑体 Std R" pitchFamily="34" charset="-122"/>
                <a:ea typeface="Adobe 黑体 Std R" pitchFamily="34" charset="-122"/>
                <a:sym typeface="Symbol" pitchFamily="18" charset="2"/>
              </a:rPr>
              <a:t>(t) – 3t</a:t>
            </a:r>
            <a:r>
              <a:rPr kumimoji="1" lang="en-US" altLang="zh-CN" sz="2800">
                <a:latin typeface="Adobe 黑体 Std R" pitchFamily="34" charset="-122"/>
                <a:ea typeface="Adobe 黑体 Std R" pitchFamily="34" charset="-122"/>
              </a:rPr>
              <a:t>e</a:t>
            </a:r>
            <a:r>
              <a:rPr kumimoji="1" lang="en-US" altLang="zh-CN" sz="2800" baseline="30000">
                <a:latin typeface="Adobe 黑体 Std R" pitchFamily="34" charset="-122"/>
                <a:ea typeface="Adobe 黑体 Std R" pitchFamily="34" charset="-122"/>
              </a:rPr>
              <a:t>–t</a:t>
            </a:r>
            <a:r>
              <a:rPr kumimoji="1" lang="en-US" altLang="zh-CN" sz="2800" i="1">
                <a:latin typeface="Adobe 黑体 Std R" pitchFamily="34" charset="-122"/>
                <a:ea typeface="Adobe 黑体 Std R" pitchFamily="34" charset="-122"/>
                <a:sym typeface="Symbol" pitchFamily="18" charset="2"/>
              </a:rPr>
              <a:t></a:t>
            </a:r>
            <a:r>
              <a:rPr kumimoji="1" lang="en-US" altLang="zh-CN" sz="2800">
                <a:latin typeface="Adobe 黑体 Std R" pitchFamily="34" charset="-122"/>
                <a:ea typeface="Adobe 黑体 Std R" pitchFamily="34" charset="-122"/>
                <a:sym typeface="Symbol" pitchFamily="18" charset="2"/>
              </a:rPr>
              <a:t>(t) V </a:t>
            </a:r>
          </a:p>
        </p:txBody>
      </p:sp>
      <p:sp>
        <p:nvSpPr>
          <p:cNvPr id="18" name="AutoShape 12"/>
          <p:cNvSpPr>
            <a:spLocks noChangeArrowheads="1"/>
          </p:cNvSpPr>
          <p:nvPr/>
        </p:nvSpPr>
        <p:spPr bwMode="auto">
          <a:xfrm>
            <a:off x="5346441" y="3310287"/>
            <a:ext cx="3732878" cy="1107476"/>
          </a:xfrm>
          <a:prstGeom prst="cloudCallout">
            <a:avLst>
              <a:gd name="adj1" fmla="val -50401"/>
              <a:gd name="adj2" fmla="val 70086"/>
            </a:avLst>
          </a:prstGeom>
          <a:solidFill>
            <a:srgbClr val="FFFF66"/>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kumimoji="1" lang="zh-CN" altLang="en-US" sz="2800" dirty="0">
                <a:latin typeface="Adobe 黑体 Std R" pitchFamily="34" charset="-122"/>
                <a:ea typeface="Adobe 黑体 Std R" pitchFamily="34" charset="-122"/>
              </a:rPr>
              <a:t>若求</a:t>
            </a:r>
            <a:r>
              <a:rPr kumimoji="1" lang="en-US" altLang="zh-CN" sz="2800" i="1" dirty="0" err="1">
                <a:latin typeface="Adobe 黑体 Std R" pitchFamily="34" charset="-122"/>
                <a:ea typeface="Adobe 黑体 Std R" pitchFamily="34" charset="-122"/>
              </a:rPr>
              <a:t>u</a:t>
            </a:r>
            <a:r>
              <a:rPr kumimoji="1" lang="en-US" altLang="zh-CN" sz="2800" baseline="-25000" dirty="0" err="1">
                <a:latin typeface="Adobe 黑体 Std R" pitchFamily="34" charset="-122"/>
                <a:ea typeface="Adobe 黑体 Std R" pitchFamily="34" charset="-122"/>
              </a:rPr>
              <a:t>x</a:t>
            </a:r>
            <a:r>
              <a:rPr kumimoji="1" lang="en-US" altLang="zh-CN" sz="2800" dirty="0">
                <a:latin typeface="Adobe 黑体 Std R" pitchFamily="34" charset="-122"/>
                <a:ea typeface="Adobe 黑体 Std R" pitchFamily="34" charset="-122"/>
              </a:rPr>
              <a:t>(t)</a:t>
            </a:r>
            <a:r>
              <a:rPr kumimoji="1" lang="zh-CN" altLang="en-US" sz="2800" dirty="0">
                <a:latin typeface="Adobe 黑体 Std R" pitchFamily="34" charset="-122"/>
                <a:ea typeface="Adobe 黑体 Std R" pitchFamily="34" charset="-122"/>
              </a:rPr>
              <a:t>和</a:t>
            </a:r>
            <a:r>
              <a:rPr kumimoji="1" lang="en-US" altLang="zh-CN" sz="2800" i="1" dirty="0" err="1">
                <a:latin typeface="Adobe 黑体 Std R" pitchFamily="34" charset="-122"/>
                <a:ea typeface="Adobe 黑体 Std R" pitchFamily="34" charset="-122"/>
              </a:rPr>
              <a:t>u</a:t>
            </a:r>
            <a:r>
              <a:rPr kumimoji="1" lang="en-US" altLang="zh-CN" sz="2800" baseline="-25000" dirty="0" err="1">
                <a:latin typeface="Adobe 黑体 Std R" pitchFamily="34" charset="-122"/>
                <a:ea typeface="Adobe 黑体 Std R" pitchFamily="34" charset="-122"/>
              </a:rPr>
              <a:t>f</a:t>
            </a:r>
            <a:r>
              <a:rPr kumimoji="1" lang="en-US" altLang="zh-CN" sz="2800" dirty="0">
                <a:latin typeface="Adobe 黑体 Std R" pitchFamily="34" charset="-122"/>
                <a:ea typeface="Adobe 黑体 Std R" pitchFamily="34" charset="-122"/>
              </a:rPr>
              <a:t>(t)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750" fill="hold"/>
                                        <p:tgtEl>
                                          <p:spTgt spid="18"/>
                                        </p:tgtEl>
                                        <p:attrNameLst>
                                          <p:attrName>ppt_w</p:attrName>
                                        </p:attrNameLst>
                                      </p:cBhvr>
                                      <p:tavLst>
                                        <p:tav tm="0">
                                          <p:val>
                                            <p:fltVal val="0"/>
                                          </p:val>
                                        </p:tav>
                                        <p:tav tm="100000">
                                          <p:val>
                                            <p:strVal val="#ppt_w"/>
                                          </p:val>
                                        </p:tav>
                                      </p:tavLst>
                                    </p:anim>
                                    <p:anim calcmode="lin" valueType="num">
                                      <p:cBhvr>
                                        <p:cTn id="18" dur="750" fill="hold"/>
                                        <p:tgtEl>
                                          <p:spTgt spid="18"/>
                                        </p:tgtEl>
                                        <p:attrNameLst>
                                          <p:attrName>ppt_h</p:attrName>
                                        </p:attrNameLst>
                                      </p:cBhvr>
                                      <p:tavLst>
                                        <p:tav tm="0">
                                          <p:val>
                                            <p:fltVal val="0"/>
                                          </p:val>
                                        </p:tav>
                                        <p:tav tm="100000">
                                          <p:val>
                                            <p:strVal val="#ppt_h"/>
                                          </p:val>
                                        </p:tav>
                                      </p:tavLst>
                                    </p:anim>
                                    <p:anim calcmode="lin" valueType="num">
                                      <p:cBhvr>
                                        <p:cTn id="19" dur="750" fill="hold"/>
                                        <p:tgtEl>
                                          <p:spTgt spid="18"/>
                                        </p:tgtEl>
                                        <p:attrNameLst>
                                          <p:attrName>ppt_x</p:attrName>
                                        </p:attrNameLst>
                                      </p:cBhvr>
                                      <p:tavLst>
                                        <p:tav tm="0" fmla="#ppt_x+(cos(-2*pi*(1-$))*-#ppt_x-sin(-2*pi*(1-$))*(1-#ppt_y))*(1-$)">
                                          <p:val>
                                            <p:fltVal val="0"/>
                                          </p:val>
                                        </p:tav>
                                        <p:tav tm="100000">
                                          <p:val>
                                            <p:fltVal val="1"/>
                                          </p:val>
                                        </p:tav>
                                      </p:tavLst>
                                    </p:anim>
                                    <p:anim calcmode="lin" valueType="num">
                                      <p:cBhvr>
                                        <p:cTn id="20" dur="75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autoUpdateAnimBg="0"/>
      <p:bldP spid="18" grpId="0" bldLvl="0" animBg="1"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6518" y="844144"/>
            <a:ext cx="4570871" cy="2011680"/>
          </a:xfrm>
          <a:prstGeom prst="rect">
            <a:avLst/>
          </a:prstGeom>
        </p:spPr>
        <p:txBody>
          <a:bodyPr>
            <a:spAutoFit/>
          </a:bodyPr>
          <a:lstStyle/>
          <a:p>
            <a:pPr fontAlgn="base">
              <a:lnSpc>
                <a:spcPct val="150000"/>
              </a:lnSpc>
              <a:spcBef>
                <a:spcPct val="0"/>
              </a:spcBef>
              <a:spcAft>
                <a:spcPct val="0"/>
              </a:spcAft>
            </a:pPr>
            <a:r>
              <a:rPr kumimoji="1" lang="zh-CN" altLang="en-US" sz="2800" dirty="0">
                <a:solidFill>
                  <a:prstClr val="black"/>
                </a:solidFill>
                <a:latin typeface="Adobe 黑体 Std R" pitchFamily="34" charset="-122"/>
                <a:ea typeface="Adobe 黑体 Std R" pitchFamily="34" charset="-122"/>
              </a:rPr>
              <a:t>作业：</a:t>
            </a:r>
          </a:p>
          <a:p>
            <a:pPr fontAlgn="base">
              <a:lnSpc>
                <a:spcPct val="150000"/>
              </a:lnSpc>
              <a:spcBef>
                <a:spcPct val="0"/>
              </a:spcBef>
              <a:spcAft>
                <a:spcPct val="0"/>
              </a:spcAft>
            </a:pPr>
            <a:r>
              <a:rPr kumimoji="1" lang="en-US" altLang="zh-CN" sz="2800" dirty="0" smtClean="0">
                <a:solidFill>
                  <a:prstClr val="black"/>
                </a:solidFill>
                <a:latin typeface="Adobe 黑体 Std R" pitchFamily="34" charset="-122"/>
                <a:ea typeface="Adobe 黑体 Std R" pitchFamily="34" charset="-122"/>
              </a:rPr>
              <a:t>5.11(1),(2)</a:t>
            </a:r>
            <a:r>
              <a:rPr kumimoji="1" lang="zh-CN" altLang="en-US" sz="2800" dirty="0" smtClean="0">
                <a:solidFill>
                  <a:prstClr val="black"/>
                </a:solidFill>
                <a:latin typeface="Adobe 黑体 Std R" pitchFamily="34" charset="-122"/>
                <a:ea typeface="Adobe 黑体 Std R" pitchFamily="34" charset="-122"/>
              </a:rPr>
              <a:t>、</a:t>
            </a:r>
            <a:r>
              <a:rPr kumimoji="1" lang="en-US" altLang="zh-CN" sz="2800" dirty="0" smtClean="0">
                <a:solidFill>
                  <a:prstClr val="black"/>
                </a:solidFill>
                <a:latin typeface="Adobe 黑体 Std R" pitchFamily="34" charset="-122"/>
                <a:ea typeface="Adobe 黑体 Std R" pitchFamily="34" charset="-122"/>
              </a:rPr>
              <a:t>5.21(a)</a:t>
            </a:r>
            <a:r>
              <a:rPr kumimoji="1" lang="zh-CN" altLang="en-US" sz="2800" dirty="0" smtClean="0">
                <a:solidFill>
                  <a:prstClr val="black"/>
                </a:solidFill>
                <a:latin typeface="Adobe 黑体 Std R" pitchFamily="34" charset="-122"/>
                <a:ea typeface="Adobe 黑体 Std R" pitchFamily="34" charset="-122"/>
              </a:rPr>
              <a:t>、</a:t>
            </a:r>
            <a:r>
              <a:rPr kumimoji="1" lang="en-US" altLang="zh-CN" sz="2800" dirty="0" smtClean="0">
                <a:solidFill>
                  <a:prstClr val="black"/>
                </a:solidFill>
                <a:latin typeface="Adobe 黑体 Std R" pitchFamily="34" charset="-122"/>
                <a:ea typeface="Adobe 黑体 Std R" pitchFamily="34" charset="-122"/>
              </a:rPr>
              <a:t>5.36</a:t>
            </a:r>
            <a:endParaRPr kumimoji="1" lang="en-US" altLang="zh-CN" sz="2800" dirty="0">
              <a:solidFill>
                <a:prstClr val="black"/>
              </a:solidFill>
              <a:latin typeface="Adobe 黑体 Std R" pitchFamily="34" charset="-122"/>
              <a:ea typeface="Adobe 黑体 Std R"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7480" y="1617345"/>
            <a:ext cx="3834765" cy="1152525"/>
          </a:xfrm>
          <a:prstGeom prst="rect">
            <a:avLst/>
          </a:prstGeom>
          <a:noFill/>
        </p:spPr>
        <p:txBody>
          <a:bodyPr wrap="square" rtlCol="0">
            <a:spAutoFit/>
          </a:bodyPr>
          <a:lstStyle/>
          <a:p>
            <a:r>
              <a:rPr lang="en-US" altLang="zh-CN" sz="6000" b="1" dirty="0" smtClean="0">
                <a:solidFill>
                  <a:srgbClr val="F46970"/>
                </a:solidFill>
                <a:latin typeface="Segoe Script" charset="0"/>
                <a:ea typeface="Migraffiti" charset="0"/>
              </a:rPr>
              <a:t>THANKS</a:t>
            </a:r>
          </a:p>
        </p:txBody>
      </p:sp>
      <p:grpSp>
        <p:nvGrpSpPr>
          <p:cNvPr id="7" name="组合 6"/>
          <p:cNvGrpSpPr/>
          <p:nvPr/>
        </p:nvGrpSpPr>
        <p:grpSpPr>
          <a:xfrm>
            <a:off x="2699792" y="2921341"/>
            <a:ext cx="4179497" cy="658520"/>
            <a:chOff x="2411760" y="2842401"/>
            <a:chExt cx="4680520" cy="737461"/>
          </a:xfrm>
        </p:grpSpPr>
        <p:sp>
          <p:nvSpPr>
            <p:cNvPr id="3" name="矩形 2"/>
            <p:cNvSpPr/>
            <p:nvPr/>
          </p:nvSpPr>
          <p:spPr>
            <a:xfrm>
              <a:off x="2411760" y="2860403"/>
              <a:ext cx="701457" cy="701457"/>
            </a:xfrm>
            <a:prstGeom prst="rect">
              <a:avLst/>
            </a:prstGeom>
            <a:solidFill>
              <a:srgbClr val="F2A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十字形 3"/>
            <p:cNvSpPr/>
            <p:nvPr/>
          </p:nvSpPr>
          <p:spPr>
            <a:xfrm>
              <a:off x="5003634" y="2851091"/>
              <a:ext cx="720080" cy="720080"/>
            </a:xfrm>
            <a:prstGeom prst="plus">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689695" y="2842401"/>
              <a:ext cx="737461" cy="737461"/>
            </a:xfrm>
            <a:prstGeom prst="ellipse">
              <a:avLst/>
            </a:prstGeom>
            <a:solidFill>
              <a:srgbClr val="6B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6300192" y="2869714"/>
              <a:ext cx="792088" cy="682834"/>
            </a:xfrm>
            <a:prstGeom prst="triangle">
              <a:avLst/>
            </a:prstGeom>
            <a:solidFill>
              <a:srgbClr val="FA9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a:spLocks noChangeArrowheads="1"/>
          </p:cNvSpPr>
          <p:nvPr/>
        </p:nvSpPr>
        <p:spPr bwMode="auto">
          <a:xfrm>
            <a:off x="686759" y="484192"/>
            <a:ext cx="8832850"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例</a:t>
            </a:r>
            <a:r>
              <a:rPr kumimoji="1" lang="en-US" altLang="zh-CN" sz="2800" dirty="0">
                <a:solidFill>
                  <a:srgbClr val="CC6600"/>
                </a:solidFill>
                <a:latin typeface="Adobe 黑体 Std R" pitchFamily="34" charset="-122"/>
                <a:ea typeface="Adobe 黑体 Std R" pitchFamily="34" charset="-122"/>
              </a:rPr>
              <a:t>1 </a:t>
            </a:r>
            <a:r>
              <a:rPr kumimoji="1" lang="zh-CN" altLang="en-US" sz="2800" dirty="0">
                <a:solidFill>
                  <a:srgbClr val="CC6600"/>
                </a:solidFill>
                <a:latin typeface="Adobe 黑体 Std R" pitchFamily="34" charset="-122"/>
                <a:ea typeface="Adobe 黑体 Std R" pitchFamily="34" charset="-122"/>
              </a:rPr>
              <a:t>因果信号</a:t>
            </a:r>
            <a:r>
              <a:rPr kumimoji="1" lang="en-US" altLang="zh-CN" sz="2800" dirty="0">
                <a:solidFill>
                  <a:srgbClr val="CC6600"/>
                </a:solidFill>
                <a:latin typeface="Adobe 黑体 Std R" pitchFamily="34" charset="-122"/>
                <a:ea typeface="Adobe 黑体 Std R" pitchFamily="34" charset="-122"/>
              </a:rPr>
              <a:t>f</a:t>
            </a:r>
            <a:r>
              <a:rPr kumimoji="1" lang="en-US" altLang="zh-CN" sz="2800" baseline="-30000" dirty="0">
                <a:solidFill>
                  <a:srgbClr val="CC6600"/>
                </a:solidFill>
                <a:latin typeface="Adobe 黑体 Std R" pitchFamily="34" charset="-122"/>
                <a:ea typeface="Adobe 黑体 Std R" pitchFamily="34" charset="-122"/>
              </a:rPr>
              <a:t>1</a:t>
            </a:r>
            <a:r>
              <a:rPr kumimoji="1" lang="en-US" altLang="zh-CN" sz="2800" dirty="0">
                <a:solidFill>
                  <a:srgbClr val="CC6600"/>
                </a:solidFill>
                <a:latin typeface="Adobe 黑体 Std R" pitchFamily="34" charset="-122"/>
                <a:ea typeface="Adobe 黑体 Std R" pitchFamily="34" charset="-122"/>
              </a:rPr>
              <a:t>(t)= </a:t>
            </a:r>
            <a:r>
              <a:rPr kumimoji="1" lang="en-US" altLang="zh-CN" sz="2800" dirty="0" err="1">
                <a:solidFill>
                  <a:srgbClr val="CC6600"/>
                </a:solidFill>
                <a:latin typeface="Adobe 黑体 Std R" pitchFamily="34" charset="-122"/>
                <a:ea typeface="Adobe 黑体 Std R" pitchFamily="34" charset="-122"/>
              </a:rPr>
              <a:t>e</a:t>
            </a:r>
            <a:r>
              <a:rPr kumimoji="1" lang="en-US" altLang="zh-CN" sz="2800" baseline="30000" dirty="0" err="1">
                <a:solidFill>
                  <a:srgbClr val="CC6600"/>
                </a:solidFill>
                <a:latin typeface="Adobe 黑体 Std R" pitchFamily="34" charset="-122"/>
                <a:ea typeface="Adobe 黑体 Std R" pitchFamily="34" charset="-122"/>
                <a:sym typeface="Symbol" pitchFamily="18" charset="2"/>
              </a:rPr>
              <a:t></a:t>
            </a:r>
            <a:r>
              <a:rPr kumimoji="1" lang="en-US" altLang="zh-CN" sz="2800" baseline="30000" dirty="0" err="1">
                <a:solidFill>
                  <a:srgbClr val="CC6600"/>
                </a:solidFill>
                <a:latin typeface="Adobe 黑体 Std R" pitchFamily="34" charset="-122"/>
                <a:ea typeface="Adobe 黑体 Std R" pitchFamily="34" charset="-122"/>
              </a:rPr>
              <a:t>t</a:t>
            </a:r>
            <a:r>
              <a:rPr kumimoji="1" lang="en-US" altLang="zh-CN" sz="2800" baseline="30000" dirty="0">
                <a:solidFill>
                  <a:srgbClr val="CC6600"/>
                </a:solidFill>
                <a:latin typeface="Adobe 黑体 Std R" pitchFamily="34" charset="-122"/>
                <a:ea typeface="Adobe 黑体 Std R" pitchFamily="34" charset="-122"/>
              </a:rPr>
              <a:t> </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dirty="0">
                <a:solidFill>
                  <a:srgbClr val="CC6600"/>
                </a:solidFill>
                <a:latin typeface="Adobe 黑体 Std R" pitchFamily="34" charset="-122"/>
                <a:ea typeface="Adobe 黑体 Std R" pitchFamily="34" charset="-122"/>
              </a:rPr>
              <a:t>(t) </a:t>
            </a:r>
            <a:r>
              <a:rPr kumimoji="1" lang="zh-CN" altLang="en-US" sz="2800" dirty="0">
                <a:solidFill>
                  <a:srgbClr val="CC6600"/>
                </a:solidFill>
                <a:latin typeface="Adobe 黑体 Std R" pitchFamily="34" charset="-122"/>
                <a:ea typeface="Adobe 黑体 Std R" pitchFamily="34" charset="-122"/>
              </a:rPr>
              <a:t>，求其拉普拉斯变换。 </a:t>
            </a:r>
            <a:r>
              <a:rPr kumimoji="1" lang="zh-CN" altLang="en-US" sz="2800" dirty="0">
                <a:solidFill>
                  <a:srgbClr val="CC6600"/>
                </a:solidFill>
                <a:latin typeface="Adobe 黑体 Std R" pitchFamily="34" charset="-122"/>
                <a:ea typeface="Adobe 黑体 Std R" pitchFamily="34" charset="-122"/>
                <a:sym typeface="Symbol" pitchFamily="18" charset="2"/>
              </a:rPr>
              <a:t> </a:t>
            </a:r>
          </a:p>
        </p:txBody>
      </p:sp>
      <p:sp>
        <p:nvSpPr>
          <p:cNvPr id="7" name="Rectangle 18"/>
          <p:cNvSpPr>
            <a:spLocks noChangeArrowheads="1"/>
          </p:cNvSpPr>
          <p:nvPr/>
        </p:nvSpPr>
        <p:spPr bwMode="auto">
          <a:xfrm>
            <a:off x="305853" y="1142718"/>
            <a:ext cx="761812"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解 </a:t>
            </a:r>
          </a:p>
        </p:txBody>
      </p:sp>
      <p:graphicFrame>
        <p:nvGraphicFramePr>
          <p:cNvPr id="8" name="Object 25"/>
          <p:cNvGraphicFramePr>
            <a:graphicFrameLocks noChangeAspect="1"/>
          </p:cNvGraphicFramePr>
          <p:nvPr/>
        </p:nvGraphicFramePr>
        <p:xfrm>
          <a:off x="1067665" y="1168118"/>
          <a:ext cx="7516544" cy="828470"/>
        </p:xfrm>
        <a:graphic>
          <a:graphicData uri="http://schemas.openxmlformats.org/presentationml/2006/ole">
            <mc:AlternateContent xmlns:mc="http://schemas.openxmlformats.org/markup-compatibility/2006">
              <mc:Choice xmlns:v="urn:schemas-microsoft-com:vml" Requires="v">
                <p:oleObj spid="_x0000_s172089" name="Equation" r:id="rId4" imgW="4064000" imgH="444500" progId="Equation.3">
                  <p:embed/>
                </p:oleObj>
              </mc:Choice>
              <mc:Fallback>
                <p:oleObj name="Equation" r:id="rId4" imgW="4064000" imgH="444500" progId="Equation.3">
                  <p:embed/>
                  <p:pic>
                    <p:nvPicPr>
                      <p:cNvPr id="0" name="图片 1720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665" y="1168118"/>
                        <a:ext cx="7516544" cy="8284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8"/>
          <p:cNvGraphicFramePr>
            <a:graphicFrameLocks noChangeAspect="1"/>
          </p:cNvGraphicFramePr>
          <p:nvPr/>
        </p:nvGraphicFramePr>
        <p:xfrm>
          <a:off x="1764381" y="1923997"/>
          <a:ext cx="3182152" cy="1755342"/>
        </p:xfrm>
        <a:graphic>
          <a:graphicData uri="http://schemas.openxmlformats.org/presentationml/2006/ole">
            <mc:AlternateContent xmlns:mc="http://schemas.openxmlformats.org/markup-compatibility/2006">
              <mc:Choice xmlns:v="urn:schemas-microsoft-com:vml" Requires="v">
                <p:oleObj spid="_x0000_s172090" name="公式" r:id="rId6" imgW="1739900" imgH="965200" progId="Equation.3">
                  <p:embed/>
                </p:oleObj>
              </mc:Choice>
              <mc:Fallback>
                <p:oleObj name="公式" r:id="rId6" imgW="1739900" imgH="965200" progId="Equation.3">
                  <p:embed/>
                  <p:pic>
                    <p:nvPicPr>
                      <p:cNvPr id="0" name="图片 1720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4381" y="1923997"/>
                        <a:ext cx="3182152" cy="1755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30"/>
          <p:cNvSpPr>
            <a:spLocks noChangeArrowheads="1"/>
          </p:cNvSpPr>
          <p:nvPr/>
        </p:nvSpPr>
        <p:spPr bwMode="auto">
          <a:xfrm>
            <a:off x="278436" y="3651762"/>
            <a:ext cx="48755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dirty="0" smtClean="0">
                <a:solidFill>
                  <a:srgbClr val="000000"/>
                </a:solidFill>
                <a:latin typeface="Adobe 黑体 Std R" pitchFamily="34" charset="-122"/>
                <a:ea typeface="Adobe 黑体 Std R" pitchFamily="34" charset="-122"/>
              </a:rPr>
              <a:t>　　可见</a:t>
            </a:r>
            <a:r>
              <a:rPr kumimoji="1" lang="zh-CN" altLang="en-US" sz="2800" dirty="0">
                <a:solidFill>
                  <a:srgbClr val="000000"/>
                </a:solidFill>
                <a:latin typeface="Adobe 黑体 Std R" pitchFamily="34" charset="-122"/>
                <a:ea typeface="Adobe 黑体 Std R" pitchFamily="34" charset="-122"/>
              </a:rPr>
              <a:t>，对于因果信号，仅当</a:t>
            </a:r>
            <a:r>
              <a:rPr kumimoji="1" lang="en-US" altLang="zh-CN" sz="2800" dirty="0">
                <a:solidFill>
                  <a:srgbClr val="000000"/>
                </a:solidFill>
                <a:latin typeface="Adobe 黑体 Std R" pitchFamily="34" charset="-122"/>
                <a:ea typeface="Adobe 黑体 Std R" pitchFamily="34" charset="-122"/>
              </a:rPr>
              <a:t>Re[s]=</a:t>
            </a:r>
            <a:r>
              <a:rPr kumimoji="1" lang="en-US" altLang="zh-CN" sz="2800" dirty="0">
                <a:solidFill>
                  <a:srgbClr val="000000"/>
                </a:solidFill>
                <a:latin typeface="Adobe 黑体 Std R" pitchFamily="34" charset="-122"/>
                <a:ea typeface="Adobe 黑体 Std R" pitchFamily="34" charset="-122"/>
                <a:sym typeface="Symbol" pitchFamily="18" charset="2"/>
              </a:rPr>
              <a:t></a:t>
            </a:r>
            <a:r>
              <a:rPr kumimoji="1" lang="en-US" altLang="zh-CN" sz="2800" dirty="0">
                <a:solidFill>
                  <a:srgbClr val="000000"/>
                </a:solidFill>
                <a:latin typeface="Adobe 黑体 Std R" pitchFamily="34" charset="-122"/>
                <a:ea typeface="Adobe 黑体 Std R" pitchFamily="34" charset="-122"/>
              </a:rPr>
              <a:t>&gt;</a:t>
            </a:r>
            <a:r>
              <a:rPr kumimoji="1" lang="en-US" altLang="zh-CN" sz="2800" dirty="0">
                <a:solidFill>
                  <a:srgbClr val="000000"/>
                </a:solidFill>
                <a:latin typeface="Adobe 黑体 Std R" pitchFamily="34" charset="-122"/>
                <a:ea typeface="Adobe 黑体 Std R" pitchFamily="34" charset="-122"/>
                <a:sym typeface="Symbol" pitchFamily="18" charset="2"/>
              </a:rPr>
              <a:t></a:t>
            </a:r>
            <a:r>
              <a:rPr kumimoji="1" lang="zh-CN" altLang="en-US" sz="2800" dirty="0">
                <a:solidFill>
                  <a:srgbClr val="000000"/>
                </a:solidFill>
                <a:latin typeface="Adobe 黑体 Std R" pitchFamily="34" charset="-122"/>
                <a:ea typeface="Adobe 黑体 Std R" pitchFamily="34" charset="-122"/>
              </a:rPr>
              <a:t>时，其拉氏变换存在。 收敛域如图所示。</a:t>
            </a:r>
          </a:p>
        </p:txBody>
      </p:sp>
      <p:graphicFrame>
        <p:nvGraphicFramePr>
          <p:cNvPr id="12" name="Object 31"/>
          <p:cNvGraphicFramePr>
            <a:graphicFrameLocks noChangeAspect="1"/>
          </p:cNvGraphicFramePr>
          <p:nvPr/>
        </p:nvGraphicFramePr>
        <p:xfrm>
          <a:off x="5947268" y="1923997"/>
          <a:ext cx="2619711" cy="1881781"/>
        </p:xfrm>
        <a:graphic>
          <a:graphicData uri="http://schemas.openxmlformats.org/presentationml/2006/ole">
            <mc:AlternateContent xmlns:mc="http://schemas.openxmlformats.org/markup-compatibility/2006">
              <mc:Choice xmlns:v="urn:schemas-microsoft-com:vml" Requires="v">
                <p:oleObj spid="_x0000_s172091" name="VISIO" r:id="rId8" imgW="1860550" imgH="1336675" progId="Visio.Drawing.5">
                  <p:embed/>
                </p:oleObj>
              </mc:Choice>
              <mc:Fallback>
                <p:oleObj name="VISIO" r:id="rId8" imgW="1860550" imgH="1336675" progId="Visio.Drawing.5">
                  <p:embed/>
                  <p:pic>
                    <p:nvPicPr>
                      <p:cNvPr id="0" name="图片 1720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7268" y="1923997"/>
                        <a:ext cx="2619711" cy="1881781"/>
                      </a:xfrm>
                      <a:prstGeom prst="rect">
                        <a:avLst/>
                      </a:prstGeom>
                      <a:noFill/>
                      <a:ln>
                        <a:noFill/>
                      </a:ln>
                      <a:effectLst/>
                    </p:spPr>
                  </p:pic>
                </p:oleObj>
              </mc:Fallback>
            </mc:AlternateContent>
          </a:graphicData>
        </a:graphic>
      </p:graphicFrame>
      <p:sp>
        <p:nvSpPr>
          <p:cNvPr id="13" name="AutoShape 32"/>
          <p:cNvSpPr>
            <a:spLocks noChangeArrowheads="1"/>
          </p:cNvSpPr>
          <p:nvPr/>
        </p:nvSpPr>
        <p:spPr bwMode="auto">
          <a:xfrm>
            <a:off x="7523599" y="3960980"/>
            <a:ext cx="1418319" cy="543004"/>
          </a:xfrm>
          <a:prstGeom prst="wedgeEllipseCallout">
            <a:avLst>
              <a:gd name="adj1" fmla="val -40750"/>
              <a:gd name="adj2" fmla="val -151458"/>
            </a:avLst>
          </a:prstGeom>
          <a:solidFill>
            <a:srgbClr val="CCEC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kumimoji="1" lang="zh-CN" altLang="en-US" sz="2400" spc="-300" dirty="0">
                <a:solidFill>
                  <a:srgbClr val="FF0000"/>
                </a:solidFill>
                <a:latin typeface="Adobe 黑体 Std R" pitchFamily="34" charset="-122"/>
                <a:ea typeface="Adobe 黑体 Std R" pitchFamily="34" charset="-122"/>
              </a:rPr>
              <a:t>收敛域</a:t>
            </a:r>
          </a:p>
        </p:txBody>
      </p:sp>
      <p:sp>
        <p:nvSpPr>
          <p:cNvPr id="14" name="AutoShape 33"/>
          <p:cNvSpPr>
            <a:spLocks noChangeArrowheads="1"/>
          </p:cNvSpPr>
          <p:nvPr/>
        </p:nvSpPr>
        <p:spPr bwMode="auto">
          <a:xfrm>
            <a:off x="5507873" y="4074819"/>
            <a:ext cx="1814583" cy="526736"/>
          </a:xfrm>
          <a:prstGeom prst="wedgeEllipseCallout">
            <a:avLst>
              <a:gd name="adj1" fmla="val 47917"/>
              <a:gd name="adj2" fmla="val -178125"/>
            </a:avLst>
          </a:prstGeom>
          <a:solidFill>
            <a:srgbClr val="CCEC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zh-CN" altLang="en-US" sz="2400" spc="-300" dirty="0">
                <a:solidFill>
                  <a:srgbClr val="FF0000"/>
                </a:solidFill>
                <a:latin typeface="Adobe 黑体 Std R" pitchFamily="34" charset="-122"/>
                <a:ea typeface="Adobe 黑体 Std R" pitchFamily="34" charset="-122"/>
              </a:rPr>
              <a:t>收敛边界</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750" fill="hold"/>
                                        <p:tgtEl>
                                          <p:spTgt spid="13"/>
                                        </p:tgtEl>
                                        <p:attrNameLst>
                                          <p:attrName>ppt_w</p:attrName>
                                        </p:attrNameLst>
                                      </p:cBhvr>
                                      <p:tavLst>
                                        <p:tav tm="0">
                                          <p:val>
                                            <p:fltVal val="0"/>
                                          </p:val>
                                        </p:tav>
                                        <p:tav tm="100000">
                                          <p:val>
                                            <p:strVal val="#ppt_w"/>
                                          </p:val>
                                        </p:tav>
                                      </p:tavLst>
                                    </p:anim>
                                    <p:anim calcmode="lin" valueType="num">
                                      <p:cBhvr>
                                        <p:cTn id="40" dur="750" fill="hold"/>
                                        <p:tgtEl>
                                          <p:spTgt spid="13"/>
                                        </p:tgtEl>
                                        <p:attrNameLst>
                                          <p:attrName>ppt_h</p:attrName>
                                        </p:attrNameLst>
                                      </p:cBhvr>
                                      <p:tavLst>
                                        <p:tav tm="0">
                                          <p:val>
                                            <p:fltVal val="0"/>
                                          </p:val>
                                        </p:tav>
                                        <p:tav tm="100000">
                                          <p:val>
                                            <p:strVal val="#ppt_h"/>
                                          </p:val>
                                        </p:tav>
                                      </p:tavLst>
                                    </p:anim>
                                    <p:anim calcmode="lin" valueType="num">
                                      <p:cBhvr>
                                        <p:cTn id="41" dur="750" fill="hold"/>
                                        <p:tgtEl>
                                          <p:spTgt spid="13"/>
                                        </p:tgtEl>
                                        <p:attrNameLst>
                                          <p:attrName>ppt_x</p:attrName>
                                        </p:attrNameLst>
                                      </p:cBhvr>
                                      <p:tavLst>
                                        <p:tav tm="0" fmla="#ppt_x+(cos(-2*pi*(1-$))*-#ppt_x-sin(-2*pi*(1-$))*(1-#ppt_y))*(1-$)">
                                          <p:val>
                                            <p:fltVal val="0"/>
                                          </p:val>
                                        </p:tav>
                                        <p:tav tm="100000">
                                          <p:val>
                                            <p:fltVal val="1"/>
                                          </p:val>
                                        </p:tav>
                                      </p:tavLst>
                                    </p:anim>
                                    <p:anim calcmode="lin" valueType="num">
                                      <p:cBhvr>
                                        <p:cTn id="42" dur="75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750" fill="hold"/>
                                        <p:tgtEl>
                                          <p:spTgt spid="14"/>
                                        </p:tgtEl>
                                        <p:attrNameLst>
                                          <p:attrName>ppt_w</p:attrName>
                                        </p:attrNameLst>
                                      </p:cBhvr>
                                      <p:tavLst>
                                        <p:tav tm="0">
                                          <p:val>
                                            <p:fltVal val="0"/>
                                          </p:val>
                                        </p:tav>
                                        <p:tav tm="100000">
                                          <p:val>
                                            <p:strVal val="#ppt_w"/>
                                          </p:val>
                                        </p:tav>
                                      </p:tavLst>
                                    </p:anim>
                                    <p:anim calcmode="lin" valueType="num">
                                      <p:cBhvr>
                                        <p:cTn id="48" dur="750" fill="hold"/>
                                        <p:tgtEl>
                                          <p:spTgt spid="14"/>
                                        </p:tgtEl>
                                        <p:attrNameLst>
                                          <p:attrName>ppt_h</p:attrName>
                                        </p:attrNameLst>
                                      </p:cBhvr>
                                      <p:tavLst>
                                        <p:tav tm="0">
                                          <p:val>
                                            <p:fltVal val="0"/>
                                          </p:val>
                                        </p:tav>
                                        <p:tav tm="100000">
                                          <p:val>
                                            <p:strVal val="#ppt_h"/>
                                          </p:val>
                                        </p:tav>
                                      </p:tavLst>
                                    </p:anim>
                                    <p:anim calcmode="lin" valueType="num">
                                      <p:cBhvr>
                                        <p:cTn id="49" dur="750" fill="hold"/>
                                        <p:tgtEl>
                                          <p:spTgt spid="14"/>
                                        </p:tgtEl>
                                        <p:attrNameLst>
                                          <p:attrName>ppt_x</p:attrName>
                                        </p:attrNameLst>
                                      </p:cBhvr>
                                      <p:tavLst>
                                        <p:tav tm="0" fmla="#ppt_x+(cos(-2*pi*(1-$))*-#ppt_x-sin(-2*pi*(1-$))*(1-#ppt_y))*(1-$)">
                                          <p:val>
                                            <p:fltVal val="0"/>
                                          </p:val>
                                        </p:tav>
                                        <p:tav tm="100000">
                                          <p:val>
                                            <p:fltVal val="1"/>
                                          </p:val>
                                        </p:tav>
                                      </p:tavLst>
                                    </p:anim>
                                    <p:anim calcmode="lin" valueType="num">
                                      <p:cBhvr>
                                        <p:cTn id="50" dur="75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autoUpdateAnimBg="0"/>
      <p:bldP spid="10" grpId="0" bldLvl="0" animBg="1" autoUpdateAnimBg="0"/>
      <p:bldP spid="13" grpId="0" bldLvl="0" animBg="1" autoUpdateAnimBg="0"/>
      <p:bldP spid="14" grpId="0" bldLvl="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ChangeArrowheads="1"/>
          </p:cNvSpPr>
          <p:nvPr/>
        </p:nvSpPr>
        <p:spPr bwMode="auto">
          <a:xfrm>
            <a:off x="686759" y="484192"/>
            <a:ext cx="8205349"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例</a:t>
            </a:r>
            <a:r>
              <a:rPr kumimoji="1" lang="en-US" altLang="zh-CN" sz="2800" dirty="0">
                <a:solidFill>
                  <a:srgbClr val="CC6600"/>
                </a:solidFill>
                <a:latin typeface="Adobe 黑体 Std R" pitchFamily="34" charset="-122"/>
                <a:ea typeface="Adobe 黑体 Std R" pitchFamily="34" charset="-122"/>
              </a:rPr>
              <a:t>2 </a:t>
            </a:r>
            <a:r>
              <a:rPr kumimoji="1" lang="zh-CN" altLang="en-US" sz="2800" dirty="0">
                <a:solidFill>
                  <a:srgbClr val="CC6600"/>
                </a:solidFill>
                <a:latin typeface="Adobe 黑体 Std R" pitchFamily="34" charset="-122"/>
                <a:ea typeface="Adobe 黑体 Std R" pitchFamily="34" charset="-122"/>
                <a:sym typeface="Symbol" pitchFamily="18" charset="2"/>
              </a:rPr>
              <a:t>反因果信号</a:t>
            </a:r>
            <a:r>
              <a:rPr kumimoji="1" lang="en-US" altLang="zh-CN" sz="2800" dirty="0">
                <a:solidFill>
                  <a:srgbClr val="CC6600"/>
                </a:solidFill>
                <a:latin typeface="Adobe 黑体 Std R" pitchFamily="34" charset="-122"/>
                <a:ea typeface="Adobe 黑体 Std R" pitchFamily="34" charset="-122"/>
                <a:sym typeface="Symbol" pitchFamily="18" charset="2"/>
              </a:rPr>
              <a:t>f</a:t>
            </a:r>
            <a:r>
              <a:rPr kumimoji="1" lang="en-US" altLang="zh-CN" sz="2800" baseline="-30000" dirty="0">
                <a:solidFill>
                  <a:srgbClr val="CC6600"/>
                </a:solidFill>
                <a:latin typeface="Adobe 黑体 Std R" pitchFamily="34" charset="-122"/>
                <a:ea typeface="Adobe 黑体 Std R" pitchFamily="34" charset="-122"/>
                <a:sym typeface="Symbol" pitchFamily="18" charset="2"/>
              </a:rPr>
              <a:t>2</a:t>
            </a:r>
            <a:r>
              <a:rPr kumimoji="1" lang="en-US" altLang="zh-CN" sz="2800" dirty="0">
                <a:solidFill>
                  <a:srgbClr val="CC6600"/>
                </a:solidFill>
                <a:latin typeface="Adobe 黑体 Std R" pitchFamily="34" charset="-122"/>
                <a:ea typeface="Adobe 黑体 Std R" pitchFamily="34" charset="-122"/>
                <a:sym typeface="Symbol" pitchFamily="18" charset="2"/>
              </a:rPr>
              <a:t>(t)= </a:t>
            </a:r>
            <a:r>
              <a:rPr kumimoji="1" lang="en-US" altLang="zh-CN" sz="2800" dirty="0" err="1">
                <a:solidFill>
                  <a:srgbClr val="CC6600"/>
                </a:solidFill>
                <a:latin typeface="Adobe 黑体 Std R" pitchFamily="34" charset="-122"/>
                <a:ea typeface="Adobe 黑体 Std R" pitchFamily="34" charset="-122"/>
                <a:sym typeface="Symbol" pitchFamily="18" charset="2"/>
              </a:rPr>
              <a:t>e</a:t>
            </a:r>
            <a:r>
              <a:rPr kumimoji="1" lang="en-US" altLang="zh-CN" sz="2800" baseline="30000" dirty="0" err="1">
                <a:solidFill>
                  <a:srgbClr val="CC6600"/>
                </a:solidFill>
                <a:latin typeface="Adobe 黑体 Std R" pitchFamily="34" charset="-122"/>
                <a:ea typeface="Adobe 黑体 Std R" pitchFamily="34" charset="-122"/>
                <a:sym typeface="Symbol" pitchFamily="18" charset="2"/>
              </a:rPr>
              <a:t>t</a:t>
            </a:r>
            <a:r>
              <a:rPr kumimoji="1" lang="en-US" altLang="zh-CN" sz="2800" dirty="0">
                <a:solidFill>
                  <a:srgbClr val="CC6600"/>
                </a:solidFill>
                <a:latin typeface="Adobe 黑体 Std R" pitchFamily="34" charset="-122"/>
                <a:ea typeface="Adobe 黑体 Std R" pitchFamily="34" charset="-122"/>
                <a:sym typeface="Symbol" pitchFamily="18" charset="2"/>
              </a:rPr>
              <a:t>(-t) </a:t>
            </a:r>
            <a:r>
              <a:rPr kumimoji="1" lang="zh-CN" altLang="en-US" sz="2800" dirty="0">
                <a:solidFill>
                  <a:srgbClr val="CC6600"/>
                </a:solidFill>
                <a:latin typeface="Adobe 黑体 Std R" pitchFamily="34" charset="-122"/>
                <a:ea typeface="Adobe 黑体 Std R" pitchFamily="34" charset="-122"/>
                <a:sym typeface="Symbol" pitchFamily="18" charset="2"/>
              </a:rPr>
              <a:t>，求其拉普拉斯变换。 </a:t>
            </a:r>
          </a:p>
        </p:txBody>
      </p:sp>
      <p:sp>
        <p:nvSpPr>
          <p:cNvPr id="4" name="Rectangle 14"/>
          <p:cNvSpPr>
            <a:spLocks noChangeArrowheads="1"/>
          </p:cNvSpPr>
          <p:nvPr/>
        </p:nvSpPr>
        <p:spPr bwMode="auto">
          <a:xfrm>
            <a:off x="330478" y="980050"/>
            <a:ext cx="761812"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a:solidFill>
                  <a:srgbClr val="000000"/>
                </a:solidFill>
                <a:latin typeface="Adobe 黑体 Std R" pitchFamily="34" charset="-122"/>
                <a:ea typeface="Adobe 黑体 Std R" pitchFamily="34" charset="-122"/>
              </a:rPr>
              <a:t>解 </a:t>
            </a:r>
          </a:p>
        </p:txBody>
      </p:sp>
      <p:graphicFrame>
        <p:nvGraphicFramePr>
          <p:cNvPr id="5" name="Object 15"/>
          <p:cNvGraphicFramePr>
            <a:graphicFrameLocks noChangeAspect="1"/>
          </p:cNvGraphicFramePr>
          <p:nvPr/>
        </p:nvGraphicFramePr>
        <p:xfrm>
          <a:off x="468557" y="1284775"/>
          <a:ext cx="8218046" cy="861800"/>
        </p:xfrm>
        <a:graphic>
          <a:graphicData uri="http://schemas.openxmlformats.org/presentationml/2006/ole">
            <mc:AlternateContent xmlns:mc="http://schemas.openxmlformats.org/markup-compatibility/2006">
              <mc:Choice xmlns:v="urn:schemas-microsoft-com:vml" Requires="v">
                <p:oleObj spid="_x0000_s182318" name="Equation" r:id="rId4" imgW="4267200" imgH="444500" progId="Equation.3">
                  <p:embed/>
                </p:oleObj>
              </mc:Choice>
              <mc:Fallback>
                <p:oleObj name="Equation" r:id="rId4" imgW="4267200" imgH="444500" progId="Equation.3">
                  <p:embed/>
                  <p:pic>
                    <p:nvPicPr>
                      <p:cNvPr id="0" name="图片 1823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557" y="1284775"/>
                        <a:ext cx="8218046" cy="86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7"/>
          <p:cNvGraphicFramePr>
            <a:graphicFrameLocks noChangeAspect="1"/>
          </p:cNvGraphicFramePr>
          <p:nvPr/>
        </p:nvGraphicFramePr>
        <p:xfrm>
          <a:off x="1260450" y="2067977"/>
          <a:ext cx="3088512" cy="1549018"/>
        </p:xfrm>
        <a:graphic>
          <a:graphicData uri="http://schemas.openxmlformats.org/presentationml/2006/ole">
            <mc:AlternateContent xmlns:mc="http://schemas.openxmlformats.org/markup-compatibility/2006">
              <mc:Choice xmlns:v="urn:schemas-microsoft-com:vml" Requires="v">
                <p:oleObj spid="_x0000_s182319" name="Equation" r:id="rId6" imgW="2032000" imgH="1016000" progId="Equation.3">
                  <p:embed/>
                </p:oleObj>
              </mc:Choice>
              <mc:Fallback>
                <p:oleObj name="Equation" r:id="rId6" imgW="2032000" imgH="1016000" progId="Equation.3">
                  <p:embed/>
                  <p:pic>
                    <p:nvPicPr>
                      <p:cNvPr id="0" name="图片 1823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0450" y="2067977"/>
                        <a:ext cx="3088512" cy="15490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19"/>
          <p:cNvSpPr>
            <a:spLocks noChangeArrowheads="1"/>
          </p:cNvSpPr>
          <p:nvPr/>
        </p:nvSpPr>
        <p:spPr bwMode="auto">
          <a:xfrm>
            <a:off x="330478" y="3764902"/>
            <a:ext cx="5027959"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可见，对于反因果信号，仅当</a:t>
            </a:r>
            <a:r>
              <a:rPr kumimoji="1" lang="en-US" altLang="zh-CN" sz="2800" dirty="0">
                <a:solidFill>
                  <a:srgbClr val="000000"/>
                </a:solidFill>
                <a:latin typeface="Adobe 黑体 Std R" pitchFamily="34" charset="-122"/>
                <a:ea typeface="Adobe 黑体 Std R" pitchFamily="34" charset="-122"/>
              </a:rPr>
              <a:t>Re[s]=</a:t>
            </a:r>
            <a:r>
              <a:rPr kumimoji="1" lang="en-US" altLang="zh-CN" sz="2800" dirty="0">
                <a:solidFill>
                  <a:srgbClr val="000000"/>
                </a:solidFill>
                <a:latin typeface="Adobe 黑体 Std R" pitchFamily="34" charset="-122"/>
                <a:ea typeface="Adobe 黑体 Std R" pitchFamily="34" charset="-122"/>
                <a:sym typeface="Symbol" pitchFamily="18" charset="2"/>
              </a:rPr>
              <a:t></a:t>
            </a:r>
            <a:r>
              <a:rPr kumimoji="1" lang="en-US" altLang="zh-CN" sz="2800" dirty="0">
                <a:solidFill>
                  <a:srgbClr val="000000"/>
                </a:solidFill>
                <a:latin typeface="Adobe 黑体 Std R" pitchFamily="34" charset="-122"/>
                <a:ea typeface="Adobe 黑体 Std R" pitchFamily="34" charset="-122"/>
              </a:rPr>
              <a:t>&lt;</a:t>
            </a:r>
            <a:r>
              <a:rPr kumimoji="1" lang="en-US" altLang="zh-CN" sz="2800" dirty="0">
                <a:solidFill>
                  <a:srgbClr val="000000"/>
                </a:solidFill>
                <a:latin typeface="Adobe 黑体 Std R" pitchFamily="34" charset="-122"/>
                <a:ea typeface="Adobe 黑体 Std R" pitchFamily="34" charset="-122"/>
                <a:sym typeface="Symbol" pitchFamily="18" charset="2"/>
              </a:rPr>
              <a:t></a:t>
            </a:r>
            <a:r>
              <a:rPr kumimoji="1" lang="zh-CN" altLang="en-US" sz="2800" dirty="0">
                <a:solidFill>
                  <a:srgbClr val="000000"/>
                </a:solidFill>
                <a:latin typeface="Adobe 黑体 Std R" pitchFamily="34" charset="-122"/>
                <a:ea typeface="Adobe 黑体 Std R" pitchFamily="34" charset="-122"/>
              </a:rPr>
              <a:t>时，其拉氏变换存在。 收敛域如图所示。</a:t>
            </a:r>
          </a:p>
        </p:txBody>
      </p:sp>
      <p:graphicFrame>
        <p:nvGraphicFramePr>
          <p:cNvPr id="8" name="Object 20"/>
          <p:cNvGraphicFramePr>
            <a:graphicFrameLocks noChangeAspect="1"/>
          </p:cNvGraphicFramePr>
          <p:nvPr/>
        </p:nvGraphicFramePr>
        <p:xfrm>
          <a:off x="5939814" y="2211958"/>
          <a:ext cx="2351206" cy="2127933"/>
        </p:xfrm>
        <a:graphic>
          <a:graphicData uri="http://schemas.openxmlformats.org/presentationml/2006/ole">
            <mc:AlternateContent xmlns:mc="http://schemas.openxmlformats.org/markup-compatibility/2006">
              <mc:Choice xmlns:v="urn:schemas-microsoft-com:vml" Requires="v">
                <p:oleObj spid="_x0000_s182320" name="VISIO" r:id="rId8" imgW="1736090" imgH="1570990" progId="Visio.Drawing.5">
                  <p:embed/>
                </p:oleObj>
              </mc:Choice>
              <mc:Fallback>
                <p:oleObj name="VISIO" r:id="rId8" imgW="1736090" imgH="1570990" progId="Visio.Drawing.5">
                  <p:embed/>
                  <p:pic>
                    <p:nvPicPr>
                      <p:cNvPr id="0" name="图片 1823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9814" y="2211958"/>
                        <a:ext cx="2351206" cy="2127933"/>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autoUpdateAnimBg="0"/>
      <p:bldP spid="7" grpId="0" bldLvl="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9"/>
          <p:cNvGraphicFramePr>
            <a:graphicFrameLocks noChangeAspect="1"/>
          </p:cNvGraphicFramePr>
          <p:nvPr/>
        </p:nvGraphicFramePr>
        <p:xfrm>
          <a:off x="1256551" y="916134"/>
          <a:ext cx="4777195" cy="1125260"/>
        </p:xfrm>
        <a:graphic>
          <a:graphicData uri="http://schemas.openxmlformats.org/presentationml/2006/ole">
            <mc:AlternateContent xmlns:mc="http://schemas.openxmlformats.org/markup-compatibility/2006">
              <mc:Choice xmlns:v="urn:schemas-microsoft-com:vml" Requires="v">
                <p:oleObj spid="_x0000_s131173" name="Equation" r:id="rId4" imgW="2171700" imgH="508000" progId="Equation.3">
                  <p:embed/>
                </p:oleObj>
              </mc:Choice>
              <mc:Fallback>
                <p:oleObj name="Equation" r:id="rId4" imgW="2171700" imgH="508000" progId="Equation.3">
                  <p:embed/>
                  <p:pic>
                    <p:nvPicPr>
                      <p:cNvPr id="0" name="图片 1311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6551" y="916134"/>
                        <a:ext cx="4777195" cy="1125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1"/>
          <p:cNvSpPr>
            <a:spLocks noChangeArrowheads="1"/>
          </p:cNvSpPr>
          <p:nvPr/>
        </p:nvSpPr>
        <p:spPr bwMode="auto">
          <a:xfrm>
            <a:off x="655007" y="1780016"/>
            <a:ext cx="33832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sym typeface="Symbol" pitchFamily="18" charset="2"/>
              </a:rPr>
              <a:t>求其拉普拉斯变换。</a:t>
            </a:r>
          </a:p>
        </p:txBody>
      </p:sp>
      <p:sp>
        <p:nvSpPr>
          <p:cNvPr id="7" name="Rectangle 22"/>
          <p:cNvSpPr>
            <a:spLocks noChangeArrowheads="1"/>
          </p:cNvSpPr>
          <p:nvPr/>
        </p:nvSpPr>
        <p:spPr bwMode="auto">
          <a:xfrm>
            <a:off x="382035" y="2352980"/>
            <a:ext cx="761812"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a:solidFill>
                  <a:srgbClr val="000000"/>
                </a:solidFill>
                <a:latin typeface="Adobe 黑体 Std R" pitchFamily="34" charset="-122"/>
                <a:ea typeface="Adobe 黑体 Std R" pitchFamily="34" charset="-122"/>
              </a:rPr>
              <a:t>解 </a:t>
            </a:r>
          </a:p>
        </p:txBody>
      </p:sp>
      <p:sp>
        <p:nvSpPr>
          <p:cNvPr id="8" name="Rectangle 24"/>
          <p:cNvSpPr>
            <a:spLocks noChangeArrowheads="1"/>
          </p:cNvSpPr>
          <p:nvPr/>
        </p:nvSpPr>
        <p:spPr bwMode="auto">
          <a:xfrm>
            <a:off x="1067665" y="2451381"/>
            <a:ext cx="6359543" cy="9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其双边拉普拉斯变换 </a:t>
            </a:r>
            <a:r>
              <a:rPr kumimoji="1" lang="en-US" altLang="zh-CN" sz="2800" dirty="0">
                <a:solidFill>
                  <a:srgbClr val="000000"/>
                </a:solidFill>
                <a:latin typeface="Adobe 黑体 Std R" pitchFamily="34" charset="-122"/>
                <a:ea typeface="Adobe 黑体 Std R" pitchFamily="34" charset="-122"/>
              </a:rPr>
              <a:t>F</a:t>
            </a:r>
            <a:r>
              <a:rPr kumimoji="1" lang="en-US" altLang="zh-CN" sz="2800" baseline="-30000" dirty="0">
                <a:solidFill>
                  <a:srgbClr val="000000"/>
                </a:solidFill>
                <a:latin typeface="Adobe 黑体 Std R" pitchFamily="34" charset="-122"/>
                <a:ea typeface="Adobe 黑体 Std R" pitchFamily="34" charset="-122"/>
              </a:rPr>
              <a:t>b</a:t>
            </a:r>
            <a:r>
              <a:rPr kumimoji="1" lang="en-US" altLang="zh-CN" sz="2800" dirty="0">
                <a:solidFill>
                  <a:srgbClr val="000000"/>
                </a:solidFill>
                <a:latin typeface="Adobe 黑体 Std R" pitchFamily="34" charset="-122"/>
                <a:ea typeface="Adobe 黑体 Std R" pitchFamily="34" charset="-122"/>
              </a:rPr>
              <a:t>(s)=F</a:t>
            </a:r>
            <a:r>
              <a:rPr kumimoji="1" lang="en-US" altLang="zh-CN" sz="2800" baseline="-30000" dirty="0">
                <a:solidFill>
                  <a:srgbClr val="000000"/>
                </a:solidFill>
                <a:latin typeface="Adobe 黑体 Std R" pitchFamily="34" charset="-122"/>
                <a:ea typeface="Adobe 黑体 Std R" pitchFamily="34" charset="-122"/>
              </a:rPr>
              <a:t>b1</a:t>
            </a:r>
            <a:r>
              <a:rPr kumimoji="1" lang="en-US" altLang="zh-CN" sz="2800" dirty="0">
                <a:solidFill>
                  <a:srgbClr val="000000"/>
                </a:solidFill>
                <a:latin typeface="Adobe 黑体 Std R" pitchFamily="34" charset="-122"/>
                <a:ea typeface="Adobe 黑体 Std R" pitchFamily="34" charset="-122"/>
              </a:rPr>
              <a:t>(s)+F</a:t>
            </a:r>
            <a:r>
              <a:rPr kumimoji="1" lang="en-US" altLang="zh-CN" sz="2800" baseline="-30000" dirty="0">
                <a:solidFill>
                  <a:srgbClr val="000000"/>
                </a:solidFill>
                <a:latin typeface="Adobe 黑体 Std R" pitchFamily="34" charset="-122"/>
                <a:ea typeface="Adobe 黑体 Std R" pitchFamily="34" charset="-122"/>
              </a:rPr>
              <a:t>b2</a:t>
            </a:r>
            <a:r>
              <a:rPr kumimoji="1" lang="en-US" altLang="zh-CN" sz="2800" dirty="0">
                <a:solidFill>
                  <a:srgbClr val="000000"/>
                </a:solidFill>
                <a:latin typeface="Adobe 黑体 Std R" pitchFamily="34" charset="-122"/>
                <a:ea typeface="Adobe 黑体 Std R" pitchFamily="34" charset="-122"/>
              </a:rPr>
              <a:t>(s) </a:t>
            </a:r>
          </a:p>
        </p:txBody>
      </p:sp>
      <p:sp>
        <p:nvSpPr>
          <p:cNvPr id="9" name="Rectangle 26"/>
          <p:cNvSpPr>
            <a:spLocks noChangeArrowheads="1"/>
          </p:cNvSpPr>
          <p:nvPr/>
        </p:nvSpPr>
        <p:spPr bwMode="auto">
          <a:xfrm>
            <a:off x="382035" y="3147831"/>
            <a:ext cx="4405936" cy="137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仅当</a:t>
            </a:r>
            <a:r>
              <a:rPr kumimoji="1" lang="zh-CN" altLang="en-US" sz="2800" dirty="0">
                <a:solidFill>
                  <a:srgbClr val="000000"/>
                </a:solidFill>
                <a:latin typeface="Adobe 黑体 Std R" pitchFamily="34" charset="-122"/>
                <a:ea typeface="Adobe 黑体 Std R" pitchFamily="34" charset="-122"/>
                <a:sym typeface="Symbol" pitchFamily="18" charset="2"/>
              </a:rPr>
              <a:t></a:t>
            </a:r>
            <a:r>
              <a:rPr kumimoji="1" lang="en-US" altLang="zh-CN" sz="2800" dirty="0">
                <a:solidFill>
                  <a:srgbClr val="000000"/>
                </a:solidFill>
                <a:latin typeface="Adobe 黑体 Std R" pitchFamily="34" charset="-122"/>
                <a:ea typeface="Adobe 黑体 Std R" pitchFamily="34" charset="-122"/>
              </a:rPr>
              <a:t>&gt;</a:t>
            </a:r>
            <a:r>
              <a:rPr kumimoji="1" lang="en-US" altLang="zh-CN" sz="2800" dirty="0">
                <a:solidFill>
                  <a:srgbClr val="000000"/>
                </a:solidFill>
                <a:latin typeface="Adobe 黑体 Std R" pitchFamily="34" charset="-122"/>
                <a:ea typeface="Adobe 黑体 Std R" pitchFamily="34" charset="-122"/>
                <a:sym typeface="Symbol" pitchFamily="18" charset="2"/>
              </a:rPr>
              <a:t></a:t>
            </a:r>
            <a:r>
              <a:rPr kumimoji="1" lang="zh-CN" altLang="en-US" sz="2800" dirty="0">
                <a:solidFill>
                  <a:srgbClr val="000000"/>
                </a:solidFill>
                <a:latin typeface="Adobe 黑体 Std R" pitchFamily="34" charset="-122"/>
                <a:ea typeface="Adobe 黑体 Std R" pitchFamily="34" charset="-122"/>
              </a:rPr>
              <a:t>时，其收敛域为  </a:t>
            </a:r>
            <a:r>
              <a:rPr kumimoji="1" lang="zh-CN" altLang="en-US" sz="2800" dirty="0">
                <a:solidFill>
                  <a:srgbClr val="000000"/>
                </a:solidFill>
                <a:latin typeface="Adobe 黑体 Std R" pitchFamily="34" charset="-122"/>
                <a:ea typeface="Adobe 黑体 Std R" pitchFamily="34" charset="-122"/>
                <a:sym typeface="Symbol" pitchFamily="18" charset="2"/>
              </a:rPr>
              <a:t></a:t>
            </a:r>
            <a:r>
              <a:rPr kumimoji="1" lang="en-US" altLang="zh-CN" sz="2800" dirty="0">
                <a:solidFill>
                  <a:srgbClr val="000000"/>
                </a:solidFill>
                <a:latin typeface="Adobe 黑体 Std R" pitchFamily="34" charset="-122"/>
                <a:ea typeface="Adobe 黑体 Std R" pitchFamily="34" charset="-122"/>
              </a:rPr>
              <a:t>&lt;Re[s]&lt;</a:t>
            </a:r>
            <a:r>
              <a:rPr kumimoji="1" lang="en-US" altLang="zh-CN" sz="2800" dirty="0">
                <a:solidFill>
                  <a:srgbClr val="000000"/>
                </a:solidFill>
                <a:latin typeface="Adobe 黑体 Std R" pitchFamily="34" charset="-122"/>
                <a:ea typeface="Adobe 黑体 Std R" pitchFamily="34" charset="-122"/>
                <a:sym typeface="Symbol" pitchFamily="18" charset="2"/>
              </a:rPr>
              <a:t></a:t>
            </a:r>
            <a:r>
              <a:rPr kumimoji="1" lang="zh-CN" altLang="en-US" sz="2800" dirty="0">
                <a:solidFill>
                  <a:srgbClr val="000000"/>
                </a:solidFill>
                <a:latin typeface="Adobe 黑体 Std R" pitchFamily="34" charset="-122"/>
                <a:ea typeface="Adobe 黑体 Std R" pitchFamily="34" charset="-122"/>
              </a:rPr>
              <a:t>的一个带状区域，如图所示。  </a:t>
            </a:r>
          </a:p>
        </p:txBody>
      </p:sp>
      <p:graphicFrame>
        <p:nvGraphicFramePr>
          <p:cNvPr id="10" name="Object 27"/>
          <p:cNvGraphicFramePr>
            <a:graphicFrameLocks noChangeAspect="1"/>
          </p:cNvGraphicFramePr>
          <p:nvPr/>
        </p:nvGraphicFramePr>
        <p:xfrm>
          <a:off x="5075932" y="2842225"/>
          <a:ext cx="2423267" cy="2153232"/>
        </p:xfrm>
        <a:graphic>
          <a:graphicData uri="http://schemas.openxmlformats.org/presentationml/2006/ole">
            <mc:AlternateContent xmlns:mc="http://schemas.openxmlformats.org/markup-compatibility/2006">
              <mc:Choice xmlns:v="urn:schemas-microsoft-com:vml" Requires="v">
                <p:oleObj spid="_x0000_s131174" name="VISIO" r:id="rId6" imgW="1767840" imgH="1570990" progId="Visio.Drawing.5">
                  <p:embed/>
                </p:oleObj>
              </mc:Choice>
              <mc:Fallback>
                <p:oleObj name="VISIO" r:id="rId6" imgW="1767840" imgH="1570990" progId="Visio.Drawing.5">
                  <p:embed/>
                  <p:pic>
                    <p:nvPicPr>
                      <p:cNvPr id="0" name="图片 1311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5932" y="2842225"/>
                        <a:ext cx="2423267" cy="2153232"/>
                      </a:xfrm>
                      <a:prstGeom prst="rect">
                        <a:avLst/>
                      </a:prstGeom>
                      <a:noFill/>
                      <a:ln>
                        <a:noFill/>
                      </a:ln>
                      <a:effectLst/>
                    </p:spPr>
                  </p:pic>
                </p:oleObj>
              </mc:Fallback>
            </mc:AlternateContent>
          </a:graphicData>
        </a:graphic>
      </p:graphicFrame>
      <p:sp>
        <p:nvSpPr>
          <p:cNvPr id="2" name="矩形 1"/>
          <p:cNvSpPr/>
          <p:nvPr/>
        </p:nvSpPr>
        <p:spPr>
          <a:xfrm>
            <a:off x="972489" y="492002"/>
            <a:ext cx="5694680" cy="518160"/>
          </a:xfrm>
          <a:prstGeom prst="rect">
            <a:avLst/>
          </a:prstGeom>
        </p:spPr>
        <p:txBody>
          <a:bodyPr wrap="none">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例</a:t>
            </a:r>
            <a:r>
              <a:rPr kumimoji="1" lang="en-US" altLang="zh-CN" sz="2800" dirty="0">
                <a:solidFill>
                  <a:srgbClr val="CC6600"/>
                </a:solidFill>
                <a:latin typeface="Adobe 黑体 Std R" pitchFamily="34" charset="-122"/>
                <a:ea typeface="Adobe 黑体 Std R" pitchFamily="34" charset="-122"/>
              </a:rPr>
              <a:t>3 </a:t>
            </a:r>
            <a:r>
              <a:rPr kumimoji="1" lang="zh-CN" altLang="en-US" sz="2800" dirty="0">
                <a:solidFill>
                  <a:srgbClr val="CC6600"/>
                </a:solidFill>
                <a:latin typeface="Adobe 黑体 Std R" pitchFamily="34" charset="-122"/>
                <a:ea typeface="Adobe 黑体 Std R" pitchFamily="34" charset="-122"/>
                <a:sym typeface="Symbol" pitchFamily="18" charset="2"/>
              </a:rPr>
              <a:t>双边信号求其拉普拉斯变换。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500"/>
                            </p:stCondLst>
                            <p:childTnLst>
                              <p:par>
                                <p:cTn id="31" presetID="14" presetClass="entr" presetSubtype="1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autoUpdateAnimBg="0"/>
      <p:bldP spid="8" grpId="0" bldLvl="0" animBg="1"/>
      <p:bldP spid="9" grpId="0" bldLvl="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
          <p:cNvSpPr>
            <a:spLocks noChangeArrowheads="1"/>
          </p:cNvSpPr>
          <p:nvPr/>
        </p:nvSpPr>
        <p:spPr bwMode="auto">
          <a:xfrm>
            <a:off x="1223902" y="124241"/>
            <a:ext cx="6551582"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50000"/>
              </a:lnSpc>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例</a:t>
            </a:r>
            <a:r>
              <a:rPr kumimoji="1" lang="en-US" altLang="zh-CN" sz="2800" dirty="0">
                <a:solidFill>
                  <a:srgbClr val="CC6600"/>
                </a:solidFill>
                <a:latin typeface="Adobe 黑体 Std R" pitchFamily="34" charset="-122"/>
                <a:ea typeface="Adobe 黑体 Std R" pitchFamily="34" charset="-122"/>
              </a:rPr>
              <a:t>4 </a:t>
            </a:r>
            <a:r>
              <a:rPr kumimoji="1" lang="zh-CN" altLang="en-US" sz="2800" dirty="0">
                <a:solidFill>
                  <a:srgbClr val="CC6600"/>
                </a:solidFill>
                <a:latin typeface="Adobe 黑体 Std R" pitchFamily="34" charset="-122"/>
                <a:ea typeface="Adobe 黑体 Std R" pitchFamily="34" charset="-122"/>
              </a:rPr>
              <a:t>求下列</a:t>
            </a:r>
            <a:r>
              <a:rPr kumimoji="1" lang="zh-CN" altLang="en-US" sz="2800" dirty="0">
                <a:solidFill>
                  <a:srgbClr val="CC6600"/>
                </a:solidFill>
                <a:latin typeface="Adobe 黑体 Std R" pitchFamily="34" charset="-122"/>
                <a:ea typeface="Adobe 黑体 Std R" pitchFamily="34" charset="-122"/>
                <a:sym typeface="Symbol" pitchFamily="18" charset="2"/>
              </a:rPr>
              <a:t>信号的双边拉氏变换。</a:t>
            </a:r>
          </a:p>
          <a:p>
            <a:pPr fontAlgn="base">
              <a:lnSpc>
                <a:spcPct val="150000"/>
              </a:lnSpc>
              <a:spcBef>
                <a:spcPct val="0"/>
              </a:spcBef>
              <a:spcAft>
                <a:spcPct val="0"/>
              </a:spcAft>
            </a:pPr>
            <a:r>
              <a:rPr kumimoji="1" lang="zh-CN" altLang="en-US" sz="2800" dirty="0">
                <a:solidFill>
                  <a:srgbClr val="CC6600"/>
                </a:solidFill>
                <a:latin typeface="Adobe 黑体 Std R" pitchFamily="34" charset="-122"/>
                <a:ea typeface="Adobe 黑体 Std R" pitchFamily="34" charset="-122"/>
                <a:sym typeface="Symbol" pitchFamily="18" charset="2"/>
              </a:rPr>
              <a:t> </a:t>
            </a:r>
            <a:r>
              <a:rPr kumimoji="1" lang="zh-CN" altLang="en-US" sz="2800" dirty="0" smtClean="0">
                <a:solidFill>
                  <a:srgbClr val="CC6600"/>
                </a:solidFill>
                <a:latin typeface="Adobe 黑体 Std R" pitchFamily="34" charset="-122"/>
                <a:ea typeface="Adobe 黑体 Std R" pitchFamily="34" charset="-122"/>
                <a:sym typeface="Symbol" pitchFamily="18" charset="2"/>
              </a:rPr>
              <a:t>　　</a:t>
            </a:r>
            <a:r>
              <a:rPr kumimoji="1" lang="en-US" altLang="zh-CN" sz="2800" dirty="0" smtClean="0">
                <a:solidFill>
                  <a:srgbClr val="CC6600"/>
                </a:solidFill>
                <a:latin typeface="Adobe 黑体 Std R" pitchFamily="34" charset="-122"/>
                <a:ea typeface="Adobe 黑体 Std R" pitchFamily="34" charset="-122"/>
              </a:rPr>
              <a:t>f</a:t>
            </a:r>
            <a:r>
              <a:rPr kumimoji="1" lang="en-US" altLang="zh-CN" sz="2800" baseline="-30000" dirty="0" smtClean="0">
                <a:solidFill>
                  <a:srgbClr val="CC6600"/>
                </a:solidFill>
                <a:latin typeface="Adobe 黑体 Std R" pitchFamily="34" charset="-122"/>
                <a:ea typeface="Adobe 黑体 Std R" pitchFamily="34" charset="-122"/>
              </a:rPr>
              <a:t>1</a:t>
            </a:r>
            <a:r>
              <a:rPr kumimoji="1" lang="en-US" altLang="zh-CN" sz="2800" dirty="0" smtClean="0">
                <a:solidFill>
                  <a:srgbClr val="CC6600"/>
                </a:solidFill>
                <a:latin typeface="Adobe 黑体 Std R" pitchFamily="34" charset="-122"/>
                <a:ea typeface="Adobe 黑体 Std R" pitchFamily="34" charset="-122"/>
              </a:rPr>
              <a:t>(t</a:t>
            </a:r>
            <a:r>
              <a:rPr kumimoji="1" lang="en-US" altLang="zh-CN" sz="2800" dirty="0">
                <a:solidFill>
                  <a:srgbClr val="CC6600"/>
                </a:solidFill>
                <a:latin typeface="Adobe 黑体 Std R" pitchFamily="34" charset="-122"/>
                <a:ea typeface="Adobe 黑体 Std R" pitchFamily="34" charset="-122"/>
              </a:rPr>
              <a:t>)= e</a:t>
            </a:r>
            <a:r>
              <a:rPr kumimoji="1" lang="en-US" altLang="zh-CN" sz="2800" baseline="30000" dirty="0">
                <a:solidFill>
                  <a:srgbClr val="CC6600"/>
                </a:solidFill>
                <a:latin typeface="Adobe 黑体 Std R" pitchFamily="34" charset="-122"/>
                <a:ea typeface="Adobe 黑体 Std R" pitchFamily="34" charset="-122"/>
                <a:sym typeface="Symbol" pitchFamily="18" charset="2"/>
              </a:rPr>
              <a:t>-3</a:t>
            </a:r>
            <a:r>
              <a:rPr kumimoji="1" lang="en-US" altLang="zh-CN" sz="2800" baseline="30000" dirty="0">
                <a:solidFill>
                  <a:srgbClr val="CC6600"/>
                </a:solidFill>
                <a:latin typeface="Adobe 黑体 Std R" pitchFamily="34" charset="-122"/>
                <a:ea typeface="Adobe 黑体 Std R" pitchFamily="34" charset="-122"/>
              </a:rPr>
              <a:t>t </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dirty="0">
                <a:solidFill>
                  <a:srgbClr val="CC6600"/>
                </a:solidFill>
                <a:latin typeface="Adobe 黑体 Std R" pitchFamily="34" charset="-122"/>
                <a:ea typeface="Adobe 黑体 Std R" pitchFamily="34" charset="-122"/>
              </a:rPr>
              <a:t>(t) + e</a:t>
            </a:r>
            <a:r>
              <a:rPr kumimoji="1" lang="en-US" altLang="zh-CN" sz="2800" baseline="30000" dirty="0">
                <a:solidFill>
                  <a:srgbClr val="CC6600"/>
                </a:solidFill>
                <a:latin typeface="Adobe 黑体 Std R" pitchFamily="34" charset="-122"/>
                <a:ea typeface="Adobe 黑体 Std R" pitchFamily="34" charset="-122"/>
                <a:sym typeface="Symbol" pitchFamily="18" charset="2"/>
              </a:rPr>
              <a:t>-2</a:t>
            </a:r>
            <a:r>
              <a:rPr kumimoji="1" lang="en-US" altLang="zh-CN" sz="2800" baseline="30000" dirty="0">
                <a:solidFill>
                  <a:srgbClr val="CC6600"/>
                </a:solidFill>
                <a:latin typeface="Adobe 黑体 Std R" pitchFamily="34" charset="-122"/>
                <a:ea typeface="Adobe 黑体 Std R" pitchFamily="34" charset="-122"/>
              </a:rPr>
              <a:t>t </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dirty="0">
                <a:solidFill>
                  <a:srgbClr val="CC6600"/>
                </a:solidFill>
                <a:latin typeface="Adobe 黑体 Std R" pitchFamily="34" charset="-122"/>
                <a:ea typeface="Adobe 黑体 Std R" pitchFamily="34" charset="-122"/>
              </a:rPr>
              <a:t>(t) </a:t>
            </a:r>
          </a:p>
          <a:p>
            <a:pPr fontAlgn="base">
              <a:lnSpc>
                <a:spcPct val="150000"/>
              </a:lnSpc>
              <a:spcBef>
                <a:spcPct val="0"/>
              </a:spcBef>
              <a:spcAft>
                <a:spcPct val="0"/>
              </a:spcAft>
            </a:pPr>
            <a:r>
              <a:rPr kumimoji="1" lang="zh-CN" altLang="en-US" sz="2800" dirty="0" smtClean="0">
                <a:solidFill>
                  <a:srgbClr val="CC6600"/>
                </a:solidFill>
                <a:latin typeface="Adobe 黑体 Std R" pitchFamily="34" charset="-122"/>
                <a:ea typeface="Adobe 黑体 Std R" pitchFamily="34" charset="-122"/>
              </a:rPr>
              <a:t>　　</a:t>
            </a:r>
            <a:r>
              <a:rPr kumimoji="1" lang="en-US" altLang="zh-CN" sz="2800" dirty="0" smtClean="0">
                <a:solidFill>
                  <a:srgbClr val="CC6600"/>
                </a:solidFill>
                <a:latin typeface="Adobe 黑体 Std R" pitchFamily="34" charset="-122"/>
                <a:ea typeface="Adobe 黑体 Std R" pitchFamily="34" charset="-122"/>
              </a:rPr>
              <a:t> </a:t>
            </a:r>
            <a:r>
              <a:rPr kumimoji="1" lang="en-US" altLang="zh-CN" sz="2800" dirty="0">
                <a:solidFill>
                  <a:srgbClr val="CC6600"/>
                </a:solidFill>
                <a:latin typeface="Adobe 黑体 Std R" pitchFamily="34" charset="-122"/>
                <a:ea typeface="Adobe 黑体 Std R" pitchFamily="34" charset="-122"/>
              </a:rPr>
              <a:t>f</a:t>
            </a:r>
            <a:r>
              <a:rPr kumimoji="1" lang="en-US" altLang="zh-CN" sz="2800" baseline="-30000" dirty="0">
                <a:solidFill>
                  <a:srgbClr val="CC6600"/>
                </a:solidFill>
                <a:latin typeface="Adobe 黑体 Std R" pitchFamily="34" charset="-122"/>
                <a:ea typeface="Adobe 黑体 Std R" pitchFamily="34" charset="-122"/>
              </a:rPr>
              <a:t>2</a:t>
            </a:r>
            <a:r>
              <a:rPr kumimoji="1" lang="en-US" altLang="zh-CN" sz="2800" dirty="0">
                <a:solidFill>
                  <a:srgbClr val="CC6600"/>
                </a:solidFill>
                <a:latin typeface="Adobe 黑体 Std R" pitchFamily="34" charset="-122"/>
                <a:ea typeface="Adobe 黑体 Std R" pitchFamily="34" charset="-122"/>
              </a:rPr>
              <a:t>(t)= – e </a:t>
            </a:r>
            <a:r>
              <a:rPr kumimoji="1" lang="en-US" altLang="zh-CN" sz="2800" baseline="30000" dirty="0">
                <a:solidFill>
                  <a:srgbClr val="CC6600"/>
                </a:solidFill>
                <a:latin typeface="Adobe 黑体 Std R" pitchFamily="34" charset="-122"/>
                <a:ea typeface="Adobe 黑体 Std R" pitchFamily="34" charset="-122"/>
                <a:sym typeface="Symbol" pitchFamily="18" charset="2"/>
              </a:rPr>
              <a:t>-3</a:t>
            </a:r>
            <a:r>
              <a:rPr kumimoji="1" lang="en-US" altLang="zh-CN" sz="2800" baseline="30000" dirty="0">
                <a:solidFill>
                  <a:srgbClr val="CC6600"/>
                </a:solidFill>
                <a:latin typeface="Adobe 黑体 Std R" pitchFamily="34" charset="-122"/>
                <a:ea typeface="Adobe 黑体 Std R" pitchFamily="34" charset="-122"/>
              </a:rPr>
              <a:t>t </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dirty="0">
                <a:solidFill>
                  <a:srgbClr val="CC6600"/>
                </a:solidFill>
                <a:latin typeface="Adobe 黑体 Std R" pitchFamily="34" charset="-122"/>
                <a:ea typeface="Adobe 黑体 Std R" pitchFamily="34" charset="-122"/>
              </a:rPr>
              <a:t>(–t) – e</a:t>
            </a:r>
            <a:r>
              <a:rPr kumimoji="1" lang="en-US" altLang="zh-CN" sz="2800" baseline="30000" dirty="0">
                <a:solidFill>
                  <a:srgbClr val="CC6600"/>
                </a:solidFill>
                <a:latin typeface="Adobe 黑体 Std R" pitchFamily="34" charset="-122"/>
                <a:ea typeface="Adobe 黑体 Std R" pitchFamily="34" charset="-122"/>
                <a:sym typeface="Symbol" pitchFamily="18" charset="2"/>
              </a:rPr>
              <a:t>-2</a:t>
            </a:r>
            <a:r>
              <a:rPr kumimoji="1" lang="en-US" altLang="zh-CN" sz="2800" baseline="30000" dirty="0">
                <a:solidFill>
                  <a:srgbClr val="CC6600"/>
                </a:solidFill>
                <a:latin typeface="Adobe 黑体 Std R" pitchFamily="34" charset="-122"/>
                <a:ea typeface="Adobe 黑体 Std R" pitchFamily="34" charset="-122"/>
              </a:rPr>
              <a:t>t </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dirty="0">
                <a:solidFill>
                  <a:srgbClr val="CC6600"/>
                </a:solidFill>
                <a:latin typeface="Adobe 黑体 Std R" pitchFamily="34" charset="-122"/>
                <a:ea typeface="Adobe 黑体 Std R" pitchFamily="34" charset="-122"/>
              </a:rPr>
              <a:t>(–t)</a:t>
            </a:r>
          </a:p>
          <a:p>
            <a:pPr fontAlgn="base">
              <a:lnSpc>
                <a:spcPct val="150000"/>
              </a:lnSpc>
              <a:spcBef>
                <a:spcPct val="0"/>
              </a:spcBef>
              <a:spcAft>
                <a:spcPct val="0"/>
              </a:spcAft>
            </a:pPr>
            <a:r>
              <a:rPr kumimoji="1" lang="en-US" altLang="zh-CN" sz="2800" dirty="0">
                <a:solidFill>
                  <a:srgbClr val="CC6600"/>
                </a:solidFill>
                <a:latin typeface="Adobe 黑体 Std R" pitchFamily="34" charset="-122"/>
                <a:ea typeface="Adobe 黑体 Std R" pitchFamily="34" charset="-122"/>
              </a:rPr>
              <a:t> </a:t>
            </a:r>
            <a:r>
              <a:rPr kumimoji="1" lang="zh-CN" altLang="en-US" sz="2800" dirty="0" smtClean="0">
                <a:solidFill>
                  <a:srgbClr val="CC6600"/>
                </a:solidFill>
                <a:latin typeface="Adobe 黑体 Std R" pitchFamily="34" charset="-122"/>
                <a:ea typeface="Adobe 黑体 Std R" pitchFamily="34" charset="-122"/>
              </a:rPr>
              <a:t>　　</a:t>
            </a:r>
            <a:r>
              <a:rPr kumimoji="1" lang="en-US" altLang="zh-CN" sz="2800" dirty="0" smtClean="0">
                <a:solidFill>
                  <a:srgbClr val="CC6600"/>
                </a:solidFill>
                <a:latin typeface="Adobe 黑体 Std R" pitchFamily="34" charset="-122"/>
                <a:ea typeface="Adobe 黑体 Std R" pitchFamily="34" charset="-122"/>
              </a:rPr>
              <a:t>f</a:t>
            </a:r>
            <a:r>
              <a:rPr kumimoji="1" lang="en-US" altLang="zh-CN" sz="2800" baseline="-30000" dirty="0" smtClean="0">
                <a:solidFill>
                  <a:srgbClr val="CC6600"/>
                </a:solidFill>
                <a:latin typeface="Adobe 黑体 Std R" pitchFamily="34" charset="-122"/>
                <a:ea typeface="Adobe 黑体 Std R" pitchFamily="34" charset="-122"/>
              </a:rPr>
              <a:t>3</a:t>
            </a:r>
            <a:r>
              <a:rPr kumimoji="1" lang="en-US" altLang="zh-CN" sz="2800" dirty="0" smtClean="0">
                <a:solidFill>
                  <a:srgbClr val="CC6600"/>
                </a:solidFill>
                <a:latin typeface="Adobe 黑体 Std R" pitchFamily="34" charset="-122"/>
                <a:ea typeface="Adobe 黑体 Std R" pitchFamily="34" charset="-122"/>
              </a:rPr>
              <a:t>(t</a:t>
            </a:r>
            <a:r>
              <a:rPr kumimoji="1" lang="en-US" altLang="zh-CN" sz="2800" dirty="0">
                <a:solidFill>
                  <a:srgbClr val="CC6600"/>
                </a:solidFill>
                <a:latin typeface="Adobe 黑体 Std R" pitchFamily="34" charset="-122"/>
                <a:ea typeface="Adobe 黑体 Std R" pitchFamily="34" charset="-122"/>
              </a:rPr>
              <a:t>)= e </a:t>
            </a:r>
            <a:r>
              <a:rPr kumimoji="1" lang="en-US" altLang="zh-CN" sz="2800" baseline="30000" dirty="0">
                <a:solidFill>
                  <a:srgbClr val="CC6600"/>
                </a:solidFill>
                <a:latin typeface="Adobe 黑体 Std R" pitchFamily="34" charset="-122"/>
                <a:ea typeface="Adobe 黑体 Std R" pitchFamily="34" charset="-122"/>
                <a:sym typeface="Symbol" pitchFamily="18" charset="2"/>
              </a:rPr>
              <a:t>-3</a:t>
            </a:r>
            <a:r>
              <a:rPr kumimoji="1" lang="en-US" altLang="zh-CN" sz="2800" baseline="30000" dirty="0">
                <a:solidFill>
                  <a:srgbClr val="CC6600"/>
                </a:solidFill>
                <a:latin typeface="Adobe 黑体 Std R" pitchFamily="34" charset="-122"/>
                <a:ea typeface="Adobe 黑体 Std R" pitchFamily="34" charset="-122"/>
              </a:rPr>
              <a:t>t </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dirty="0">
                <a:solidFill>
                  <a:srgbClr val="CC6600"/>
                </a:solidFill>
                <a:latin typeface="Adobe 黑体 Std R" pitchFamily="34" charset="-122"/>
                <a:ea typeface="Adobe 黑体 Std R" pitchFamily="34" charset="-122"/>
              </a:rPr>
              <a:t>(t) – e</a:t>
            </a:r>
            <a:r>
              <a:rPr kumimoji="1" lang="en-US" altLang="zh-CN" sz="2800" baseline="30000" dirty="0">
                <a:solidFill>
                  <a:srgbClr val="CC6600"/>
                </a:solidFill>
                <a:latin typeface="Adobe 黑体 Std R" pitchFamily="34" charset="-122"/>
                <a:ea typeface="Adobe 黑体 Std R" pitchFamily="34" charset="-122"/>
                <a:sym typeface="Symbol" pitchFamily="18" charset="2"/>
              </a:rPr>
              <a:t>-2</a:t>
            </a:r>
            <a:r>
              <a:rPr kumimoji="1" lang="en-US" altLang="zh-CN" sz="2800" baseline="30000" dirty="0">
                <a:solidFill>
                  <a:srgbClr val="CC6600"/>
                </a:solidFill>
                <a:latin typeface="Adobe 黑体 Std R" pitchFamily="34" charset="-122"/>
                <a:ea typeface="Adobe 黑体 Std R" pitchFamily="34" charset="-122"/>
              </a:rPr>
              <a:t>t </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dirty="0">
                <a:solidFill>
                  <a:srgbClr val="CC6600"/>
                </a:solidFill>
                <a:latin typeface="Adobe 黑体 Std R" pitchFamily="34" charset="-122"/>
                <a:ea typeface="Adobe 黑体 Std R" pitchFamily="34" charset="-122"/>
              </a:rPr>
              <a:t>(– t) </a:t>
            </a:r>
          </a:p>
        </p:txBody>
      </p:sp>
      <p:sp>
        <p:nvSpPr>
          <p:cNvPr id="8" name="Rectangle 21"/>
          <p:cNvSpPr>
            <a:spLocks noChangeArrowheads="1"/>
          </p:cNvSpPr>
          <p:nvPr/>
        </p:nvSpPr>
        <p:spPr bwMode="auto">
          <a:xfrm>
            <a:off x="462090" y="3030438"/>
            <a:ext cx="761812"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a:solidFill>
                  <a:srgbClr val="000000"/>
                </a:solidFill>
                <a:latin typeface="Adobe 黑体 Std R" pitchFamily="34" charset="-122"/>
                <a:ea typeface="Adobe 黑体 Std R" pitchFamily="34" charset="-122"/>
              </a:rPr>
              <a:t>解 </a:t>
            </a:r>
          </a:p>
        </p:txBody>
      </p:sp>
      <p:graphicFrame>
        <p:nvGraphicFramePr>
          <p:cNvPr id="9" name="Object 22"/>
          <p:cNvGraphicFramePr>
            <a:graphicFrameLocks noChangeAspect="1"/>
          </p:cNvGraphicFramePr>
          <p:nvPr/>
        </p:nvGraphicFramePr>
        <p:xfrm>
          <a:off x="1452445" y="2878075"/>
          <a:ext cx="4161397" cy="837993"/>
        </p:xfrm>
        <a:graphic>
          <a:graphicData uri="http://schemas.openxmlformats.org/presentationml/2006/ole">
            <mc:AlternateContent xmlns:mc="http://schemas.openxmlformats.org/markup-compatibility/2006">
              <mc:Choice xmlns:v="urn:schemas-microsoft-com:vml" Requires="v">
                <p:oleObj spid="_x0000_s173106" name="Equation" r:id="rId4" imgW="1955800" imgH="393700" progId="Equation.3">
                  <p:embed/>
                </p:oleObj>
              </mc:Choice>
              <mc:Fallback>
                <p:oleObj name="Equation" r:id="rId4" imgW="1955800" imgH="393700" progId="Equation.3">
                  <p:embed/>
                  <p:pic>
                    <p:nvPicPr>
                      <p:cNvPr id="0" name="图片 1731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445" y="2878075"/>
                        <a:ext cx="4161397" cy="83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23"/>
          <p:cNvSpPr>
            <a:spLocks noChangeArrowheads="1"/>
          </p:cNvSpPr>
          <p:nvPr/>
        </p:nvSpPr>
        <p:spPr bwMode="auto">
          <a:xfrm>
            <a:off x="6099498" y="3030438"/>
            <a:ext cx="2886710"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solidFill>
                  <a:srgbClr val="000000"/>
                </a:solidFill>
                <a:latin typeface="Adobe 黑体 Std R" pitchFamily="34" charset="-122"/>
                <a:ea typeface="Adobe 黑体 Std R" pitchFamily="34" charset="-122"/>
              </a:rPr>
              <a:t>Re[s]= </a:t>
            </a:r>
            <a:r>
              <a:rPr kumimoji="1" lang="en-US" altLang="zh-CN" sz="2800">
                <a:solidFill>
                  <a:srgbClr val="000000"/>
                </a:solidFill>
                <a:latin typeface="Adobe 黑体 Std R" pitchFamily="34" charset="-122"/>
                <a:ea typeface="Adobe 黑体 Std R" pitchFamily="34" charset="-122"/>
                <a:sym typeface="Symbol" pitchFamily="18" charset="2"/>
              </a:rPr>
              <a:t> </a:t>
            </a:r>
            <a:r>
              <a:rPr kumimoji="1" lang="en-US" altLang="zh-CN" sz="2800">
                <a:solidFill>
                  <a:srgbClr val="000000"/>
                </a:solidFill>
                <a:latin typeface="Adobe 黑体 Std R" pitchFamily="34" charset="-122"/>
                <a:ea typeface="Adobe 黑体 Std R" pitchFamily="34" charset="-122"/>
              </a:rPr>
              <a:t>&gt; – </a:t>
            </a:r>
            <a:r>
              <a:rPr kumimoji="1" lang="en-US" altLang="zh-CN" sz="2800">
                <a:solidFill>
                  <a:srgbClr val="000000"/>
                </a:solidFill>
                <a:latin typeface="Adobe 黑体 Std R" pitchFamily="34" charset="-122"/>
                <a:ea typeface="Adobe 黑体 Std R" pitchFamily="34" charset="-122"/>
                <a:sym typeface="Symbol" pitchFamily="18" charset="2"/>
              </a:rPr>
              <a:t>2</a:t>
            </a:r>
          </a:p>
        </p:txBody>
      </p:sp>
      <p:graphicFrame>
        <p:nvGraphicFramePr>
          <p:cNvPr id="12" name="Object 24"/>
          <p:cNvGraphicFramePr>
            <a:graphicFrameLocks noChangeAspect="1"/>
          </p:cNvGraphicFramePr>
          <p:nvPr/>
        </p:nvGraphicFramePr>
        <p:xfrm>
          <a:off x="1425465" y="3830340"/>
          <a:ext cx="4215359" cy="837993"/>
        </p:xfrm>
        <a:graphic>
          <a:graphicData uri="http://schemas.openxmlformats.org/presentationml/2006/ole">
            <mc:AlternateContent xmlns:mc="http://schemas.openxmlformats.org/markup-compatibility/2006">
              <mc:Choice xmlns:v="urn:schemas-microsoft-com:vml" Requires="v">
                <p:oleObj spid="_x0000_s173107" name="Equation" r:id="rId6" imgW="1981200" imgH="393700" progId="Equation.3">
                  <p:embed/>
                </p:oleObj>
              </mc:Choice>
              <mc:Fallback>
                <p:oleObj name="Equation" r:id="rId6" imgW="1981200" imgH="393700" progId="Equation.3">
                  <p:embed/>
                  <p:pic>
                    <p:nvPicPr>
                      <p:cNvPr id="0" name="图片 1731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5465" y="3830340"/>
                        <a:ext cx="4215359" cy="83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25"/>
          <p:cNvSpPr>
            <a:spLocks noChangeArrowheads="1"/>
          </p:cNvSpPr>
          <p:nvPr/>
        </p:nvSpPr>
        <p:spPr bwMode="auto">
          <a:xfrm>
            <a:off x="6099498" y="3989051"/>
            <a:ext cx="2886710"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solidFill>
                  <a:srgbClr val="000000"/>
                </a:solidFill>
                <a:latin typeface="Adobe 黑体 Std R" pitchFamily="34" charset="-122"/>
                <a:ea typeface="Adobe 黑体 Std R" pitchFamily="34" charset="-122"/>
              </a:rPr>
              <a:t>Re[s]= </a:t>
            </a:r>
            <a:r>
              <a:rPr kumimoji="1" lang="en-US" altLang="zh-CN" sz="2800">
                <a:solidFill>
                  <a:srgbClr val="000000"/>
                </a:solidFill>
                <a:latin typeface="Adobe 黑体 Std R" pitchFamily="34" charset="-122"/>
                <a:ea typeface="Adobe 黑体 Std R" pitchFamily="34" charset="-122"/>
                <a:sym typeface="Symbol" pitchFamily="18" charset="2"/>
              </a:rPr>
              <a:t> </a:t>
            </a:r>
            <a:r>
              <a:rPr kumimoji="1" lang="en-US" altLang="zh-CN" sz="2800">
                <a:solidFill>
                  <a:srgbClr val="000000"/>
                </a:solidFill>
                <a:latin typeface="Adobe 黑体 Std R" pitchFamily="34" charset="-122"/>
                <a:ea typeface="Adobe 黑体 Std R" pitchFamily="34" charset="-122"/>
              </a:rPr>
              <a:t>&lt; – </a:t>
            </a:r>
            <a:r>
              <a:rPr kumimoji="1" lang="en-US" altLang="zh-CN" sz="2800">
                <a:solidFill>
                  <a:srgbClr val="000000"/>
                </a:solidFill>
                <a:latin typeface="Adobe 黑体 Std R" pitchFamily="34" charset="-122"/>
                <a:ea typeface="Adobe 黑体 Std R" pitchFamily="34" charset="-122"/>
                <a:sym typeface="Symbol" pitchFamily="18" charset="2"/>
              </a:rPr>
              <a:t>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ldLvl="0" animBg="1" autoUpdateAnimBg="0"/>
      <p:bldP spid="10" grpId="0" bldLvl="0" animBg="1" autoUpdateAnimBg="0"/>
      <p:bldP spid="13" grpId="0" bldLvl="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
          <p:cNvSpPr>
            <a:spLocks noChangeArrowheads="1"/>
          </p:cNvSpPr>
          <p:nvPr/>
        </p:nvSpPr>
        <p:spPr bwMode="auto">
          <a:xfrm>
            <a:off x="1223902" y="124241"/>
            <a:ext cx="6551582"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50000"/>
              </a:lnSpc>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例</a:t>
            </a:r>
            <a:r>
              <a:rPr kumimoji="1" lang="en-US" altLang="zh-CN" sz="2800" dirty="0">
                <a:solidFill>
                  <a:srgbClr val="CC6600"/>
                </a:solidFill>
                <a:latin typeface="Adobe 黑体 Std R" pitchFamily="34" charset="-122"/>
                <a:ea typeface="Adobe 黑体 Std R" pitchFamily="34" charset="-122"/>
              </a:rPr>
              <a:t>4 </a:t>
            </a:r>
            <a:r>
              <a:rPr kumimoji="1" lang="zh-CN" altLang="en-US" sz="2800" dirty="0">
                <a:solidFill>
                  <a:srgbClr val="CC6600"/>
                </a:solidFill>
                <a:latin typeface="Adobe 黑体 Std R" pitchFamily="34" charset="-122"/>
                <a:ea typeface="Adobe 黑体 Std R" pitchFamily="34" charset="-122"/>
              </a:rPr>
              <a:t>求下列</a:t>
            </a:r>
            <a:r>
              <a:rPr kumimoji="1" lang="zh-CN" altLang="en-US" sz="2800" dirty="0">
                <a:solidFill>
                  <a:srgbClr val="CC6600"/>
                </a:solidFill>
                <a:latin typeface="Adobe 黑体 Std R" pitchFamily="34" charset="-122"/>
                <a:ea typeface="Adobe 黑体 Std R" pitchFamily="34" charset="-122"/>
                <a:sym typeface="Symbol" pitchFamily="18" charset="2"/>
              </a:rPr>
              <a:t>信号的双边拉氏变换。</a:t>
            </a:r>
          </a:p>
          <a:p>
            <a:pPr fontAlgn="base">
              <a:lnSpc>
                <a:spcPct val="150000"/>
              </a:lnSpc>
              <a:spcBef>
                <a:spcPct val="0"/>
              </a:spcBef>
              <a:spcAft>
                <a:spcPct val="0"/>
              </a:spcAft>
            </a:pPr>
            <a:r>
              <a:rPr kumimoji="1" lang="zh-CN" altLang="en-US" sz="2800" dirty="0">
                <a:solidFill>
                  <a:srgbClr val="CC6600"/>
                </a:solidFill>
                <a:latin typeface="Adobe 黑体 Std R" pitchFamily="34" charset="-122"/>
                <a:ea typeface="Adobe 黑体 Std R" pitchFamily="34" charset="-122"/>
                <a:sym typeface="Symbol" pitchFamily="18" charset="2"/>
              </a:rPr>
              <a:t> </a:t>
            </a:r>
            <a:r>
              <a:rPr kumimoji="1" lang="zh-CN" altLang="en-US" sz="2800" dirty="0" smtClean="0">
                <a:solidFill>
                  <a:srgbClr val="CC6600"/>
                </a:solidFill>
                <a:latin typeface="Adobe 黑体 Std R" pitchFamily="34" charset="-122"/>
                <a:ea typeface="Adobe 黑体 Std R" pitchFamily="34" charset="-122"/>
                <a:sym typeface="Symbol" pitchFamily="18" charset="2"/>
              </a:rPr>
              <a:t>　　</a:t>
            </a:r>
            <a:r>
              <a:rPr kumimoji="1" lang="en-US" altLang="zh-CN" sz="2800" dirty="0" smtClean="0">
                <a:solidFill>
                  <a:srgbClr val="CC6600"/>
                </a:solidFill>
                <a:latin typeface="Adobe 黑体 Std R" pitchFamily="34" charset="-122"/>
                <a:ea typeface="Adobe 黑体 Std R" pitchFamily="34" charset="-122"/>
              </a:rPr>
              <a:t>f</a:t>
            </a:r>
            <a:r>
              <a:rPr kumimoji="1" lang="en-US" altLang="zh-CN" sz="2800" baseline="-30000" dirty="0" smtClean="0">
                <a:solidFill>
                  <a:srgbClr val="CC6600"/>
                </a:solidFill>
                <a:latin typeface="Adobe 黑体 Std R" pitchFamily="34" charset="-122"/>
                <a:ea typeface="Adobe 黑体 Std R" pitchFamily="34" charset="-122"/>
              </a:rPr>
              <a:t>1</a:t>
            </a:r>
            <a:r>
              <a:rPr kumimoji="1" lang="en-US" altLang="zh-CN" sz="2800" dirty="0" smtClean="0">
                <a:solidFill>
                  <a:srgbClr val="CC6600"/>
                </a:solidFill>
                <a:latin typeface="Adobe 黑体 Std R" pitchFamily="34" charset="-122"/>
                <a:ea typeface="Adobe 黑体 Std R" pitchFamily="34" charset="-122"/>
              </a:rPr>
              <a:t>(t</a:t>
            </a:r>
            <a:r>
              <a:rPr kumimoji="1" lang="en-US" altLang="zh-CN" sz="2800" dirty="0">
                <a:solidFill>
                  <a:srgbClr val="CC6600"/>
                </a:solidFill>
                <a:latin typeface="Adobe 黑体 Std R" pitchFamily="34" charset="-122"/>
                <a:ea typeface="Adobe 黑体 Std R" pitchFamily="34" charset="-122"/>
              </a:rPr>
              <a:t>)= e</a:t>
            </a:r>
            <a:r>
              <a:rPr kumimoji="1" lang="en-US" altLang="zh-CN" sz="2800" baseline="30000" dirty="0">
                <a:solidFill>
                  <a:srgbClr val="CC6600"/>
                </a:solidFill>
                <a:latin typeface="Adobe 黑体 Std R" pitchFamily="34" charset="-122"/>
                <a:ea typeface="Adobe 黑体 Std R" pitchFamily="34" charset="-122"/>
                <a:sym typeface="Symbol" pitchFamily="18" charset="2"/>
              </a:rPr>
              <a:t>-3</a:t>
            </a:r>
            <a:r>
              <a:rPr kumimoji="1" lang="en-US" altLang="zh-CN" sz="2800" baseline="30000" dirty="0">
                <a:solidFill>
                  <a:srgbClr val="CC6600"/>
                </a:solidFill>
                <a:latin typeface="Adobe 黑体 Std R" pitchFamily="34" charset="-122"/>
                <a:ea typeface="Adobe 黑体 Std R" pitchFamily="34" charset="-122"/>
              </a:rPr>
              <a:t>t </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dirty="0">
                <a:solidFill>
                  <a:srgbClr val="CC6600"/>
                </a:solidFill>
                <a:latin typeface="Adobe 黑体 Std R" pitchFamily="34" charset="-122"/>
                <a:ea typeface="Adobe 黑体 Std R" pitchFamily="34" charset="-122"/>
              </a:rPr>
              <a:t>(t) + e</a:t>
            </a:r>
            <a:r>
              <a:rPr kumimoji="1" lang="en-US" altLang="zh-CN" sz="2800" baseline="30000" dirty="0">
                <a:solidFill>
                  <a:srgbClr val="CC6600"/>
                </a:solidFill>
                <a:latin typeface="Adobe 黑体 Std R" pitchFamily="34" charset="-122"/>
                <a:ea typeface="Adobe 黑体 Std R" pitchFamily="34" charset="-122"/>
                <a:sym typeface="Symbol" pitchFamily="18" charset="2"/>
              </a:rPr>
              <a:t>-2</a:t>
            </a:r>
            <a:r>
              <a:rPr kumimoji="1" lang="en-US" altLang="zh-CN" sz="2800" baseline="30000" dirty="0">
                <a:solidFill>
                  <a:srgbClr val="CC6600"/>
                </a:solidFill>
                <a:latin typeface="Adobe 黑体 Std R" pitchFamily="34" charset="-122"/>
                <a:ea typeface="Adobe 黑体 Std R" pitchFamily="34" charset="-122"/>
              </a:rPr>
              <a:t>t </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dirty="0">
                <a:solidFill>
                  <a:srgbClr val="CC6600"/>
                </a:solidFill>
                <a:latin typeface="Adobe 黑体 Std R" pitchFamily="34" charset="-122"/>
                <a:ea typeface="Adobe 黑体 Std R" pitchFamily="34" charset="-122"/>
              </a:rPr>
              <a:t>(t) </a:t>
            </a:r>
          </a:p>
          <a:p>
            <a:pPr fontAlgn="base">
              <a:lnSpc>
                <a:spcPct val="150000"/>
              </a:lnSpc>
              <a:spcBef>
                <a:spcPct val="0"/>
              </a:spcBef>
              <a:spcAft>
                <a:spcPct val="0"/>
              </a:spcAft>
            </a:pPr>
            <a:r>
              <a:rPr kumimoji="1" lang="en-US" altLang="zh-CN" sz="2800" dirty="0">
                <a:solidFill>
                  <a:srgbClr val="CC6600"/>
                </a:solidFill>
                <a:latin typeface="Adobe 黑体 Std R" pitchFamily="34" charset="-122"/>
                <a:ea typeface="Adobe 黑体 Std R" pitchFamily="34" charset="-122"/>
              </a:rPr>
              <a:t> </a:t>
            </a:r>
            <a:r>
              <a:rPr kumimoji="1" lang="zh-CN" altLang="en-US" sz="2800" dirty="0" smtClean="0">
                <a:solidFill>
                  <a:srgbClr val="CC6600"/>
                </a:solidFill>
                <a:latin typeface="Adobe 黑体 Std R" pitchFamily="34" charset="-122"/>
                <a:ea typeface="Adobe 黑体 Std R" pitchFamily="34" charset="-122"/>
              </a:rPr>
              <a:t>　　</a:t>
            </a:r>
            <a:r>
              <a:rPr kumimoji="1" lang="en-US" altLang="zh-CN" sz="2800" dirty="0" smtClean="0">
                <a:solidFill>
                  <a:srgbClr val="CC6600"/>
                </a:solidFill>
                <a:latin typeface="Adobe 黑体 Std R" pitchFamily="34" charset="-122"/>
                <a:ea typeface="Adobe 黑体 Std R" pitchFamily="34" charset="-122"/>
              </a:rPr>
              <a:t>f</a:t>
            </a:r>
            <a:r>
              <a:rPr kumimoji="1" lang="en-US" altLang="zh-CN" sz="2800" baseline="-30000" dirty="0" smtClean="0">
                <a:solidFill>
                  <a:srgbClr val="CC6600"/>
                </a:solidFill>
                <a:latin typeface="Adobe 黑体 Std R" pitchFamily="34" charset="-122"/>
                <a:ea typeface="Adobe 黑体 Std R" pitchFamily="34" charset="-122"/>
              </a:rPr>
              <a:t>2</a:t>
            </a:r>
            <a:r>
              <a:rPr kumimoji="1" lang="en-US" altLang="zh-CN" sz="2800" dirty="0" smtClean="0">
                <a:solidFill>
                  <a:srgbClr val="CC6600"/>
                </a:solidFill>
                <a:latin typeface="Adobe 黑体 Std R" pitchFamily="34" charset="-122"/>
                <a:ea typeface="Adobe 黑体 Std R" pitchFamily="34" charset="-122"/>
              </a:rPr>
              <a:t>(t</a:t>
            </a:r>
            <a:r>
              <a:rPr kumimoji="1" lang="en-US" altLang="zh-CN" sz="2800" dirty="0">
                <a:solidFill>
                  <a:srgbClr val="CC6600"/>
                </a:solidFill>
                <a:latin typeface="Adobe 黑体 Std R" pitchFamily="34" charset="-122"/>
                <a:ea typeface="Adobe 黑体 Std R" pitchFamily="34" charset="-122"/>
              </a:rPr>
              <a:t>)= – e </a:t>
            </a:r>
            <a:r>
              <a:rPr kumimoji="1" lang="en-US" altLang="zh-CN" sz="2800" baseline="30000" dirty="0">
                <a:solidFill>
                  <a:srgbClr val="CC6600"/>
                </a:solidFill>
                <a:latin typeface="Adobe 黑体 Std R" pitchFamily="34" charset="-122"/>
                <a:ea typeface="Adobe 黑体 Std R" pitchFamily="34" charset="-122"/>
                <a:sym typeface="Symbol" pitchFamily="18" charset="2"/>
              </a:rPr>
              <a:t>-3</a:t>
            </a:r>
            <a:r>
              <a:rPr kumimoji="1" lang="en-US" altLang="zh-CN" sz="2800" baseline="30000" dirty="0">
                <a:solidFill>
                  <a:srgbClr val="CC6600"/>
                </a:solidFill>
                <a:latin typeface="Adobe 黑体 Std R" pitchFamily="34" charset="-122"/>
                <a:ea typeface="Adobe 黑体 Std R" pitchFamily="34" charset="-122"/>
              </a:rPr>
              <a:t>t </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dirty="0">
                <a:solidFill>
                  <a:srgbClr val="CC6600"/>
                </a:solidFill>
                <a:latin typeface="Adobe 黑体 Std R" pitchFamily="34" charset="-122"/>
                <a:ea typeface="Adobe 黑体 Std R" pitchFamily="34" charset="-122"/>
              </a:rPr>
              <a:t>(–t) – e</a:t>
            </a:r>
            <a:r>
              <a:rPr kumimoji="1" lang="en-US" altLang="zh-CN" sz="2800" baseline="30000" dirty="0">
                <a:solidFill>
                  <a:srgbClr val="CC6600"/>
                </a:solidFill>
                <a:latin typeface="Adobe 黑体 Std R" pitchFamily="34" charset="-122"/>
                <a:ea typeface="Adobe 黑体 Std R" pitchFamily="34" charset="-122"/>
                <a:sym typeface="Symbol" pitchFamily="18" charset="2"/>
              </a:rPr>
              <a:t>-2</a:t>
            </a:r>
            <a:r>
              <a:rPr kumimoji="1" lang="en-US" altLang="zh-CN" sz="2800" baseline="30000" dirty="0">
                <a:solidFill>
                  <a:srgbClr val="CC6600"/>
                </a:solidFill>
                <a:latin typeface="Adobe 黑体 Std R" pitchFamily="34" charset="-122"/>
                <a:ea typeface="Adobe 黑体 Std R" pitchFamily="34" charset="-122"/>
              </a:rPr>
              <a:t>t </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dirty="0">
                <a:solidFill>
                  <a:srgbClr val="CC6600"/>
                </a:solidFill>
                <a:latin typeface="Adobe 黑体 Std R" pitchFamily="34" charset="-122"/>
                <a:ea typeface="Adobe 黑体 Std R" pitchFamily="34" charset="-122"/>
              </a:rPr>
              <a:t>(–t)</a:t>
            </a:r>
          </a:p>
          <a:p>
            <a:pPr fontAlgn="base">
              <a:lnSpc>
                <a:spcPct val="150000"/>
              </a:lnSpc>
              <a:spcBef>
                <a:spcPct val="0"/>
              </a:spcBef>
              <a:spcAft>
                <a:spcPct val="0"/>
              </a:spcAft>
            </a:pPr>
            <a:r>
              <a:rPr kumimoji="1" lang="en-US" altLang="zh-CN" sz="2800" dirty="0">
                <a:solidFill>
                  <a:srgbClr val="CC6600"/>
                </a:solidFill>
                <a:latin typeface="Adobe 黑体 Std R" pitchFamily="34" charset="-122"/>
                <a:ea typeface="Adobe 黑体 Std R" pitchFamily="34" charset="-122"/>
              </a:rPr>
              <a:t> </a:t>
            </a:r>
            <a:r>
              <a:rPr kumimoji="1" lang="zh-CN" altLang="en-US" sz="2800" dirty="0" smtClean="0">
                <a:solidFill>
                  <a:srgbClr val="CC6600"/>
                </a:solidFill>
                <a:latin typeface="Adobe 黑体 Std R" pitchFamily="34" charset="-122"/>
                <a:ea typeface="Adobe 黑体 Std R" pitchFamily="34" charset="-122"/>
              </a:rPr>
              <a:t>　　</a:t>
            </a:r>
            <a:r>
              <a:rPr kumimoji="1" lang="en-US" altLang="zh-CN" sz="2800" dirty="0" smtClean="0">
                <a:solidFill>
                  <a:srgbClr val="CC6600"/>
                </a:solidFill>
                <a:latin typeface="Adobe 黑体 Std R" pitchFamily="34" charset="-122"/>
                <a:ea typeface="Adobe 黑体 Std R" pitchFamily="34" charset="-122"/>
              </a:rPr>
              <a:t>f</a:t>
            </a:r>
            <a:r>
              <a:rPr kumimoji="1" lang="en-US" altLang="zh-CN" sz="2800" baseline="-30000" dirty="0" smtClean="0">
                <a:solidFill>
                  <a:srgbClr val="CC6600"/>
                </a:solidFill>
                <a:latin typeface="Adobe 黑体 Std R" pitchFamily="34" charset="-122"/>
                <a:ea typeface="Adobe 黑体 Std R" pitchFamily="34" charset="-122"/>
              </a:rPr>
              <a:t>3</a:t>
            </a:r>
            <a:r>
              <a:rPr kumimoji="1" lang="en-US" altLang="zh-CN" sz="2800" dirty="0" smtClean="0">
                <a:solidFill>
                  <a:srgbClr val="CC6600"/>
                </a:solidFill>
                <a:latin typeface="Adobe 黑体 Std R" pitchFamily="34" charset="-122"/>
                <a:ea typeface="Adobe 黑体 Std R" pitchFamily="34" charset="-122"/>
              </a:rPr>
              <a:t>(t</a:t>
            </a:r>
            <a:r>
              <a:rPr kumimoji="1" lang="en-US" altLang="zh-CN" sz="2800" dirty="0">
                <a:solidFill>
                  <a:srgbClr val="CC6600"/>
                </a:solidFill>
                <a:latin typeface="Adobe 黑体 Std R" pitchFamily="34" charset="-122"/>
                <a:ea typeface="Adobe 黑体 Std R" pitchFamily="34" charset="-122"/>
              </a:rPr>
              <a:t>)= e </a:t>
            </a:r>
            <a:r>
              <a:rPr kumimoji="1" lang="en-US" altLang="zh-CN" sz="2800" baseline="30000" dirty="0">
                <a:solidFill>
                  <a:srgbClr val="CC6600"/>
                </a:solidFill>
                <a:latin typeface="Adobe 黑体 Std R" pitchFamily="34" charset="-122"/>
                <a:ea typeface="Adobe 黑体 Std R" pitchFamily="34" charset="-122"/>
                <a:sym typeface="Symbol" pitchFamily="18" charset="2"/>
              </a:rPr>
              <a:t>-3</a:t>
            </a:r>
            <a:r>
              <a:rPr kumimoji="1" lang="en-US" altLang="zh-CN" sz="2800" baseline="30000" dirty="0">
                <a:solidFill>
                  <a:srgbClr val="CC6600"/>
                </a:solidFill>
                <a:latin typeface="Adobe 黑体 Std R" pitchFamily="34" charset="-122"/>
                <a:ea typeface="Adobe 黑体 Std R" pitchFamily="34" charset="-122"/>
              </a:rPr>
              <a:t>t </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dirty="0">
                <a:solidFill>
                  <a:srgbClr val="CC6600"/>
                </a:solidFill>
                <a:latin typeface="Adobe 黑体 Std R" pitchFamily="34" charset="-122"/>
                <a:ea typeface="Adobe 黑体 Std R" pitchFamily="34" charset="-122"/>
              </a:rPr>
              <a:t>(t) – e</a:t>
            </a:r>
            <a:r>
              <a:rPr kumimoji="1" lang="en-US" altLang="zh-CN" sz="2800" baseline="30000" dirty="0">
                <a:solidFill>
                  <a:srgbClr val="CC6600"/>
                </a:solidFill>
                <a:latin typeface="Adobe 黑体 Std R" pitchFamily="34" charset="-122"/>
                <a:ea typeface="Adobe 黑体 Std R" pitchFamily="34" charset="-122"/>
                <a:sym typeface="Symbol" pitchFamily="18" charset="2"/>
              </a:rPr>
              <a:t>-2</a:t>
            </a:r>
            <a:r>
              <a:rPr kumimoji="1" lang="en-US" altLang="zh-CN" sz="2800" baseline="30000" dirty="0">
                <a:solidFill>
                  <a:srgbClr val="CC6600"/>
                </a:solidFill>
                <a:latin typeface="Adobe 黑体 Std R" pitchFamily="34" charset="-122"/>
                <a:ea typeface="Adobe 黑体 Std R" pitchFamily="34" charset="-122"/>
              </a:rPr>
              <a:t>t </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dirty="0">
                <a:solidFill>
                  <a:srgbClr val="CC6600"/>
                </a:solidFill>
                <a:latin typeface="Adobe 黑体 Std R" pitchFamily="34" charset="-122"/>
                <a:ea typeface="Adobe 黑体 Std R" pitchFamily="34" charset="-122"/>
              </a:rPr>
              <a:t>(– t) </a:t>
            </a:r>
          </a:p>
        </p:txBody>
      </p:sp>
      <p:sp>
        <p:nvSpPr>
          <p:cNvPr id="8" name="Rectangle 21"/>
          <p:cNvSpPr>
            <a:spLocks noChangeArrowheads="1"/>
          </p:cNvSpPr>
          <p:nvPr/>
        </p:nvSpPr>
        <p:spPr bwMode="auto">
          <a:xfrm>
            <a:off x="462090" y="3030438"/>
            <a:ext cx="761812"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a:solidFill>
                  <a:srgbClr val="000000"/>
                </a:solidFill>
                <a:latin typeface="Adobe 黑体 Std R" pitchFamily="34" charset="-122"/>
                <a:ea typeface="Adobe 黑体 Std R" pitchFamily="34" charset="-122"/>
              </a:rPr>
              <a:t>解 </a:t>
            </a:r>
          </a:p>
        </p:txBody>
      </p:sp>
      <p:graphicFrame>
        <p:nvGraphicFramePr>
          <p:cNvPr id="14" name="Object 26"/>
          <p:cNvGraphicFramePr>
            <a:graphicFrameLocks noChangeAspect="1"/>
          </p:cNvGraphicFramePr>
          <p:nvPr/>
        </p:nvGraphicFramePr>
        <p:xfrm>
          <a:off x="1223902" y="3012324"/>
          <a:ext cx="4188379" cy="837993"/>
        </p:xfrm>
        <a:graphic>
          <a:graphicData uri="http://schemas.openxmlformats.org/presentationml/2006/ole">
            <mc:AlternateContent xmlns:mc="http://schemas.openxmlformats.org/markup-compatibility/2006">
              <mc:Choice xmlns:v="urn:schemas-microsoft-com:vml" Requires="v">
                <p:oleObj spid="_x0000_s183314" name="Equation" r:id="rId4" imgW="1968500" imgH="393700" progId="Equation.3">
                  <p:embed/>
                </p:oleObj>
              </mc:Choice>
              <mc:Fallback>
                <p:oleObj name="Equation" r:id="rId4" imgW="1968500" imgH="393700" progId="Equation.3">
                  <p:embed/>
                  <p:pic>
                    <p:nvPicPr>
                      <p:cNvPr id="0" name="图片 1833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902" y="3012324"/>
                        <a:ext cx="4188379" cy="83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27"/>
          <p:cNvSpPr>
            <a:spLocks noChangeArrowheads="1"/>
          </p:cNvSpPr>
          <p:nvPr/>
        </p:nvSpPr>
        <p:spPr bwMode="auto">
          <a:xfrm>
            <a:off x="6010620" y="3240868"/>
            <a:ext cx="2886710"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solidFill>
                  <a:srgbClr val="000000"/>
                </a:solidFill>
                <a:latin typeface="Adobe 黑体 Std R" pitchFamily="34" charset="-122"/>
                <a:ea typeface="Adobe 黑体 Std R" pitchFamily="34" charset="-122"/>
              </a:rPr>
              <a:t>– </a:t>
            </a:r>
            <a:r>
              <a:rPr kumimoji="1" lang="en-US" altLang="zh-CN" sz="2800">
                <a:solidFill>
                  <a:srgbClr val="000000"/>
                </a:solidFill>
                <a:latin typeface="Adobe 黑体 Std R" pitchFamily="34" charset="-122"/>
                <a:ea typeface="Adobe 黑体 Std R" pitchFamily="34" charset="-122"/>
                <a:sym typeface="Symbol" pitchFamily="18" charset="2"/>
              </a:rPr>
              <a:t>3 &lt;  </a:t>
            </a:r>
            <a:r>
              <a:rPr kumimoji="1" lang="en-US" altLang="zh-CN" sz="2800">
                <a:solidFill>
                  <a:srgbClr val="000000"/>
                </a:solidFill>
                <a:latin typeface="Adobe 黑体 Std R" pitchFamily="34" charset="-122"/>
                <a:ea typeface="Adobe 黑体 Std R" pitchFamily="34" charset="-122"/>
              </a:rPr>
              <a:t>&lt; – </a:t>
            </a:r>
            <a:r>
              <a:rPr kumimoji="1" lang="en-US" altLang="zh-CN" sz="2800">
                <a:solidFill>
                  <a:srgbClr val="000000"/>
                </a:solidFill>
                <a:latin typeface="Adobe 黑体 Std R" pitchFamily="34" charset="-122"/>
                <a:ea typeface="Adobe 黑体 Std R" pitchFamily="34" charset="-122"/>
                <a:sym typeface="Symbol" pitchFamily="18" charset="2"/>
              </a:rPr>
              <a:t>2</a:t>
            </a:r>
          </a:p>
        </p:txBody>
      </p:sp>
      <p:sp>
        <p:nvSpPr>
          <p:cNvPr id="16" name="Rectangle 28"/>
          <p:cNvSpPr>
            <a:spLocks noChangeArrowheads="1"/>
          </p:cNvSpPr>
          <p:nvPr/>
        </p:nvSpPr>
        <p:spPr bwMode="auto">
          <a:xfrm>
            <a:off x="462090" y="3970697"/>
            <a:ext cx="8456112" cy="9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dirty="0" smtClean="0">
                <a:solidFill>
                  <a:srgbClr val="000000"/>
                </a:solidFill>
                <a:latin typeface="Adobe 黑体 Std R" pitchFamily="34" charset="-122"/>
                <a:ea typeface="Adobe 黑体 Std R" pitchFamily="34" charset="-122"/>
              </a:rPr>
              <a:t>　　可见</a:t>
            </a:r>
            <a:r>
              <a:rPr kumimoji="1" lang="zh-CN" altLang="en-US" sz="2800" dirty="0">
                <a:solidFill>
                  <a:srgbClr val="000000"/>
                </a:solidFill>
                <a:latin typeface="Adobe 黑体 Std R" pitchFamily="34" charset="-122"/>
                <a:ea typeface="Adobe 黑体 Std R" pitchFamily="34" charset="-122"/>
              </a:rPr>
              <a:t>，象函数相同，但收敛域不同。</a:t>
            </a:r>
            <a:r>
              <a:rPr kumimoji="1" lang="zh-CN" altLang="en-US" sz="2800" dirty="0">
                <a:solidFill>
                  <a:srgbClr val="CC6600"/>
                </a:solidFill>
                <a:latin typeface="Adobe 黑体 Std R" pitchFamily="34" charset="-122"/>
                <a:ea typeface="Adobe 黑体 Std R" pitchFamily="34" charset="-122"/>
                <a:sym typeface="Symbol" pitchFamily="18" charset="2"/>
              </a:rPr>
              <a:t>双边拉氏变换必须标出收敛域。</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autoUpdateAnimBg="0"/>
      <p:bldP spid="16" grpId="0" bldLvl="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7"/>
          <p:cNvSpPr>
            <a:spLocks noChangeArrowheads="1"/>
          </p:cNvSpPr>
          <p:nvPr/>
        </p:nvSpPr>
        <p:spPr bwMode="auto">
          <a:xfrm>
            <a:off x="549749" y="340212"/>
            <a:ext cx="8373780"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50000"/>
              </a:lnSpc>
              <a:spcBef>
                <a:spcPct val="0"/>
              </a:spcBef>
              <a:spcAft>
                <a:spcPct val="0"/>
              </a:spcAft>
            </a:pPr>
            <a:r>
              <a:rPr kumimoji="1" lang="zh-CN" altLang="en-US" sz="2800" dirty="0" smtClean="0">
                <a:solidFill>
                  <a:srgbClr val="000000"/>
                </a:solidFill>
                <a:latin typeface="Adobe 黑体 Std R" pitchFamily="34" charset="-122"/>
                <a:ea typeface="Adobe 黑体 Std R" pitchFamily="34" charset="-122"/>
              </a:rPr>
              <a:t>        通常</a:t>
            </a:r>
            <a:r>
              <a:rPr kumimoji="1" lang="zh-CN" altLang="en-US" sz="2800" dirty="0">
                <a:solidFill>
                  <a:srgbClr val="000000"/>
                </a:solidFill>
                <a:latin typeface="Adobe 黑体 Std R" pitchFamily="34" charset="-122"/>
                <a:ea typeface="Adobe 黑体 Std R" pitchFamily="34" charset="-122"/>
              </a:rPr>
              <a:t>遇到的信号都有初始时刻，不妨设其初始时刻为坐标原点。这样，</a:t>
            </a:r>
            <a:r>
              <a:rPr kumimoji="1" lang="en-US" altLang="zh-CN" sz="2800" dirty="0">
                <a:solidFill>
                  <a:srgbClr val="000000"/>
                </a:solidFill>
                <a:latin typeface="Adobe 黑体 Std R" pitchFamily="34" charset="-122"/>
                <a:ea typeface="Adobe 黑体 Std R" pitchFamily="34" charset="-122"/>
              </a:rPr>
              <a:t>t&lt;0</a:t>
            </a:r>
            <a:r>
              <a:rPr kumimoji="1" lang="zh-CN" altLang="en-US" sz="2800" dirty="0">
                <a:solidFill>
                  <a:srgbClr val="000000"/>
                </a:solidFill>
                <a:latin typeface="Adobe 黑体 Std R" pitchFamily="34" charset="-122"/>
                <a:ea typeface="Adobe 黑体 Std R" pitchFamily="34" charset="-122"/>
              </a:rPr>
              <a:t>时，</a:t>
            </a:r>
            <a:r>
              <a:rPr kumimoji="1" lang="en-US" altLang="zh-CN" sz="2800" dirty="0">
                <a:solidFill>
                  <a:srgbClr val="000000"/>
                </a:solidFill>
                <a:latin typeface="Adobe 黑体 Std R" pitchFamily="34" charset="-122"/>
                <a:ea typeface="Adobe 黑体 Std R" pitchFamily="34" charset="-122"/>
              </a:rPr>
              <a:t>f(t)=0</a:t>
            </a:r>
            <a:r>
              <a:rPr kumimoji="1" lang="zh-CN" altLang="en-US" sz="2800" dirty="0">
                <a:solidFill>
                  <a:srgbClr val="000000"/>
                </a:solidFill>
                <a:latin typeface="Adobe 黑体 Std R" pitchFamily="34" charset="-122"/>
                <a:ea typeface="Adobe 黑体 Std R" pitchFamily="34" charset="-122"/>
              </a:rPr>
              <a:t>。从而拉氏变换式写为 </a:t>
            </a:r>
          </a:p>
        </p:txBody>
      </p:sp>
      <p:graphicFrame>
        <p:nvGraphicFramePr>
          <p:cNvPr id="10" name="Object 18"/>
          <p:cNvGraphicFramePr>
            <a:graphicFrameLocks noChangeAspect="1"/>
          </p:cNvGraphicFramePr>
          <p:nvPr/>
        </p:nvGraphicFramePr>
        <p:xfrm>
          <a:off x="2340303" y="1708026"/>
          <a:ext cx="4461360" cy="1044317"/>
        </p:xfrm>
        <a:graphic>
          <a:graphicData uri="http://schemas.openxmlformats.org/presentationml/2006/ole">
            <mc:AlternateContent xmlns:mc="http://schemas.openxmlformats.org/markup-compatibility/2006">
              <mc:Choice xmlns:v="urn:schemas-microsoft-com:vml" Requires="v">
                <p:oleObj spid="_x0000_s174106" name="公式" r:id="rId4" imgW="35661600" imgH="8229600" progId="Equation.3">
                  <p:embed/>
                </p:oleObj>
              </mc:Choice>
              <mc:Fallback>
                <p:oleObj name="公式" r:id="rId4" imgW="35661600" imgH="8229600" progId="Equation.3">
                  <p:embed/>
                  <p:pic>
                    <p:nvPicPr>
                      <p:cNvPr id="0" name="图片 174102"/>
                      <p:cNvPicPr>
                        <a:picLocks noChangeAspect="1" noChangeArrowheads="1"/>
                      </p:cNvPicPr>
                      <p:nvPr/>
                    </p:nvPicPr>
                    <p:blipFill>
                      <a:blip r:embed="rId5"/>
                      <a:srcRect/>
                      <a:stretch>
                        <a:fillRect/>
                      </a:stretch>
                    </p:blipFill>
                    <p:spPr bwMode="auto">
                      <a:xfrm>
                        <a:off x="2340303" y="1708026"/>
                        <a:ext cx="4461360" cy="10443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9"/>
          <p:cNvSpPr>
            <a:spLocks noChangeArrowheads="1"/>
          </p:cNvSpPr>
          <p:nvPr/>
        </p:nvSpPr>
        <p:spPr bwMode="auto">
          <a:xfrm>
            <a:off x="549749" y="2643899"/>
            <a:ext cx="8305981"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50000"/>
              </a:lnSpc>
              <a:spcBef>
                <a:spcPct val="0"/>
              </a:spcBef>
              <a:spcAft>
                <a:spcPct val="0"/>
              </a:spcAft>
            </a:pPr>
            <a:r>
              <a:rPr kumimoji="1" lang="zh-CN" altLang="en-US" sz="2800" dirty="0" smtClean="0">
                <a:solidFill>
                  <a:srgbClr val="000000"/>
                </a:solidFill>
                <a:latin typeface="Adobe 黑体 Std R" pitchFamily="34" charset="-122"/>
                <a:ea typeface="Adobe 黑体 Std R" pitchFamily="34" charset="-122"/>
              </a:rPr>
              <a:t>　　称为</a:t>
            </a:r>
            <a:r>
              <a:rPr kumimoji="1" lang="zh-CN" altLang="en-US" sz="2800" dirty="0">
                <a:solidFill>
                  <a:srgbClr val="CC6600"/>
                </a:solidFill>
                <a:latin typeface="Adobe 黑体 Std R" pitchFamily="34" charset="-122"/>
                <a:ea typeface="Adobe 黑体 Std R" pitchFamily="34" charset="-122"/>
              </a:rPr>
              <a:t>单边拉氏变换</a:t>
            </a:r>
            <a:r>
              <a:rPr kumimoji="1" lang="zh-CN" altLang="en-US" sz="2800" dirty="0">
                <a:solidFill>
                  <a:srgbClr val="000000"/>
                </a:solidFill>
                <a:latin typeface="Adobe 黑体 Std R" pitchFamily="34" charset="-122"/>
                <a:ea typeface="Adobe 黑体 Std R" pitchFamily="34" charset="-122"/>
              </a:rPr>
              <a:t>。简称</a:t>
            </a:r>
            <a:r>
              <a:rPr kumimoji="1" lang="zh-CN" altLang="en-US" sz="2800" dirty="0">
                <a:solidFill>
                  <a:srgbClr val="CC6600"/>
                </a:solidFill>
                <a:latin typeface="Adobe 黑体 Std R" pitchFamily="34" charset="-122"/>
                <a:ea typeface="Adobe 黑体 Std R" pitchFamily="34" charset="-122"/>
              </a:rPr>
              <a:t>拉氏变换</a:t>
            </a:r>
            <a:r>
              <a:rPr kumimoji="1" lang="zh-CN" altLang="en-US" sz="2800" dirty="0">
                <a:solidFill>
                  <a:srgbClr val="000000"/>
                </a:solidFill>
                <a:latin typeface="Adobe 黑体 Std R" pitchFamily="34" charset="-122"/>
                <a:ea typeface="Adobe 黑体 Std R" pitchFamily="34" charset="-122"/>
              </a:rPr>
              <a:t>。其收敛域一定是</a:t>
            </a:r>
            <a:r>
              <a:rPr kumimoji="1" lang="en-US" altLang="zh-CN" sz="2800" dirty="0">
                <a:solidFill>
                  <a:srgbClr val="000000"/>
                </a:solidFill>
                <a:latin typeface="Adobe 黑体 Std R" pitchFamily="34" charset="-122"/>
                <a:ea typeface="Adobe 黑体 Std R" pitchFamily="34" charset="-122"/>
              </a:rPr>
              <a:t>Re[s]&gt;</a:t>
            </a:r>
            <a:r>
              <a:rPr kumimoji="1" lang="en-US" altLang="zh-CN" sz="2800" dirty="0">
                <a:solidFill>
                  <a:srgbClr val="000000"/>
                </a:solidFill>
                <a:latin typeface="Adobe 黑体 Std R" pitchFamily="34" charset="-122"/>
                <a:ea typeface="Adobe 黑体 Std R" pitchFamily="34" charset="-122"/>
                <a:sym typeface="Symbol" pitchFamily="18" charset="2"/>
              </a:rPr>
              <a:t></a:t>
            </a:r>
            <a:r>
              <a:rPr kumimoji="1" lang="en-US" altLang="zh-CN" sz="2800" dirty="0">
                <a:solidFill>
                  <a:srgbClr val="000000"/>
                </a:solidFill>
                <a:latin typeface="Adobe 黑体 Std R" pitchFamily="34" charset="-122"/>
                <a:ea typeface="Adobe 黑体 Std R" pitchFamily="34" charset="-122"/>
              </a:rPr>
              <a:t>  </a:t>
            </a:r>
            <a:r>
              <a:rPr kumimoji="1" lang="zh-CN" altLang="en-US" sz="2800" dirty="0">
                <a:solidFill>
                  <a:srgbClr val="000000"/>
                </a:solidFill>
                <a:latin typeface="Adobe 黑体 Std R" pitchFamily="34" charset="-122"/>
                <a:ea typeface="Adobe 黑体 Std R" pitchFamily="34" charset="-122"/>
              </a:rPr>
              <a:t>，可以省略。本课程主要讨论单边拉氏变换。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2"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2538" y="196232"/>
            <a:ext cx="7684437" cy="914400"/>
          </a:xfrm>
          <a:prstGeom prst="rect">
            <a:avLst/>
          </a:prstGeom>
        </p:spPr>
        <p:txBody>
          <a:bodyPr wrap="square">
            <a:spAutoFit/>
          </a:bodyPr>
          <a:lstStyle/>
          <a:p>
            <a:pPr algn="ctr">
              <a:lnSpc>
                <a:spcPct val="150000"/>
              </a:lnSpc>
              <a:buFont typeface="Wingdings" pitchFamily="2" charset="2"/>
              <a:buNone/>
            </a:pPr>
            <a:r>
              <a:rPr lang="zh-CN" altLang="en-US" sz="3600" dirty="0">
                <a:latin typeface="Adobe 黑体 Std R" pitchFamily="34" charset="-122"/>
                <a:ea typeface="Adobe 黑体 Std R" pitchFamily="34" charset="-122"/>
              </a:rPr>
              <a:t>三、单边拉氏变换 </a:t>
            </a:r>
          </a:p>
        </p:txBody>
      </p:sp>
      <p:graphicFrame>
        <p:nvGraphicFramePr>
          <p:cNvPr id="4" name="Object 21"/>
          <p:cNvGraphicFramePr>
            <a:graphicFrameLocks noChangeAspect="1"/>
          </p:cNvGraphicFramePr>
          <p:nvPr/>
        </p:nvGraphicFramePr>
        <p:xfrm>
          <a:off x="1188459" y="1132104"/>
          <a:ext cx="3472593" cy="920523"/>
        </p:xfrm>
        <a:graphic>
          <a:graphicData uri="http://schemas.openxmlformats.org/presentationml/2006/ole">
            <mc:AlternateContent xmlns:mc="http://schemas.openxmlformats.org/markup-compatibility/2006">
              <mc:Choice xmlns:v="urn:schemas-microsoft-com:vml" Requires="v">
                <p:oleObj spid="_x0000_s184352" name="Equation" r:id="rId4" imgW="1333500" imgH="355600" progId="Equation.3">
                  <p:embed/>
                </p:oleObj>
              </mc:Choice>
              <mc:Fallback>
                <p:oleObj name="Equation" r:id="rId4" imgW="1333500" imgH="355600" progId="Equation.3">
                  <p:embed/>
                  <p:pic>
                    <p:nvPicPr>
                      <p:cNvPr id="0" name="图片 1843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8459" y="1132104"/>
                        <a:ext cx="3472593" cy="9205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23"/>
          <p:cNvGraphicFramePr>
            <a:graphicFrameLocks noChangeAspect="1"/>
          </p:cNvGraphicFramePr>
          <p:nvPr/>
        </p:nvGraphicFramePr>
        <p:xfrm>
          <a:off x="1260450" y="2211958"/>
          <a:ext cx="5110488" cy="1153828"/>
        </p:xfrm>
        <a:graphic>
          <a:graphicData uri="http://schemas.openxmlformats.org/presentationml/2006/ole">
            <mc:AlternateContent xmlns:mc="http://schemas.openxmlformats.org/markup-compatibility/2006">
              <mc:Choice xmlns:v="urn:schemas-microsoft-com:vml" Requires="v">
                <p:oleObj spid="_x0000_s184353" name="Equation" r:id="rId6" imgW="2032000" imgH="457200" progId="Equation.3">
                  <p:embed/>
                </p:oleObj>
              </mc:Choice>
              <mc:Fallback>
                <p:oleObj name="Equation" r:id="rId6" imgW="2032000" imgH="457200" progId="Equation.3">
                  <p:embed/>
                  <p:pic>
                    <p:nvPicPr>
                      <p:cNvPr id="0" name="图片 1843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0450" y="2211958"/>
                        <a:ext cx="5110488" cy="11538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5"/>
          <p:cNvSpPr>
            <a:spLocks noChangeArrowheads="1"/>
          </p:cNvSpPr>
          <p:nvPr/>
        </p:nvSpPr>
        <p:spPr bwMode="auto">
          <a:xfrm>
            <a:off x="1188459" y="3525117"/>
            <a:ext cx="7271013"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50000"/>
              </a:lnSpc>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简记为</a:t>
            </a:r>
            <a:r>
              <a:rPr kumimoji="1" lang="en-US" altLang="zh-CN" sz="2800" dirty="0">
                <a:solidFill>
                  <a:srgbClr val="000000"/>
                </a:solidFill>
                <a:latin typeface="Adobe 黑体 Std R" pitchFamily="34" charset="-122"/>
                <a:ea typeface="Adobe 黑体 Std R" pitchFamily="34" charset="-122"/>
              </a:rPr>
              <a:t>F(s)=£[f(t</a:t>
            </a:r>
            <a:r>
              <a:rPr kumimoji="1" lang="en-US" altLang="zh-CN" sz="2800" dirty="0" smtClean="0">
                <a:solidFill>
                  <a:srgbClr val="000000"/>
                </a:solidFill>
                <a:latin typeface="Adobe 黑体 Std R" pitchFamily="34" charset="-122"/>
                <a:ea typeface="Adobe 黑体 Std R" pitchFamily="34" charset="-122"/>
              </a:rPr>
              <a:t>)]              </a:t>
            </a:r>
          </a:p>
          <a:p>
            <a:pPr fontAlgn="base">
              <a:lnSpc>
                <a:spcPct val="150000"/>
              </a:lnSpc>
              <a:spcBef>
                <a:spcPct val="0"/>
              </a:spcBef>
              <a:spcAft>
                <a:spcPct val="0"/>
              </a:spcAft>
            </a:pPr>
            <a:r>
              <a:rPr kumimoji="1" lang="zh-CN" altLang="en-US" sz="2800" dirty="0" smtClean="0">
                <a:solidFill>
                  <a:srgbClr val="000000"/>
                </a:solidFill>
                <a:latin typeface="Adobe 黑体 Std R" pitchFamily="34" charset="-122"/>
                <a:ea typeface="Adobe 黑体 Std R" pitchFamily="34" charset="-122"/>
              </a:rPr>
              <a:t>　　</a:t>
            </a:r>
            <a:r>
              <a:rPr kumimoji="1" lang="en-US" altLang="zh-CN" sz="2800" dirty="0" smtClean="0">
                <a:solidFill>
                  <a:srgbClr val="000000"/>
                </a:solidFill>
                <a:latin typeface="Adobe 黑体 Std R" pitchFamily="34" charset="-122"/>
                <a:ea typeface="Adobe 黑体 Std R" pitchFamily="34" charset="-122"/>
              </a:rPr>
              <a:t>f(t</a:t>
            </a:r>
            <a:r>
              <a:rPr kumimoji="1" lang="en-US" altLang="zh-CN" sz="2800" dirty="0">
                <a:solidFill>
                  <a:srgbClr val="000000"/>
                </a:solidFill>
                <a:latin typeface="Adobe 黑体 Std R" pitchFamily="34" charset="-122"/>
                <a:ea typeface="Adobe 黑体 Std R" pitchFamily="34" charset="-122"/>
              </a:rPr>
              <a:t>)=£ </a:t>
            </a:r>
            <a:r>
              <a:rPr kumimoji="1" lang="en-US" altLang="zh-CN" sz="2800" baseline="30000" dirty="0">
                <a:solidFill>
                  <a:srgbClr val="000000"/>
                </a:solidFill>
                <a:latin typeface="Adobe 黑体 Std R" pitchFamily="34" charset="-122"/>
                <a:ea typeface="Adobe 黑体 Std R" pitchFamily="34" charset="-122"/>
              </a:rPr>
              <a:t>-1</a:t>
            </a:r>
            <a:r>
              <a:rPr kumimoji="1" lang="en-US" altLang="zh-CN" sz="2800" dirty="0">
                <a:solidFill>
                  <a:srgbClr val="000000"/>
                </a:solidFill>
                <a:latin typeface="Adobe 黑体 Std R" pitchFamily="34" charset="-122"/>
                <a:ea typeface="Adobe 黑体 Std R" pitchFamily="34" charset="-122"/>
              </a:rPr>
              <a:t>[F(s)] </a:t>
            </a:r>
            <a:r>
              <a:rPr kumimoji="1" lang="zh-CN" altLang="en-US" sz="2800" dirty="0" smtClean="0">
                <a:solidFill>
                  <a:srgbClr val="000000"/>
                </a:solidFill>
                <a:latin typeface="Adobe 黑体 Std R" pitchFamily="34" charset="-122"/>
                <a:ea typeface="Adobe 黑体 Std R" pitchFamily="34" charset="-122"/>
              </a:rPr>
              <a:t>     或       </a:t>
            </a:r>
            <a:r>
              <a:rPr kumimoji="1" lang="en-US" altLang="zh-CN" sz="2800" dirty="0">
                <a:solidFill>
                  <a:srgbClr val="000000"/>
                </a:solidFill>
                <a:latin typeface="Adobe 黑体 Std R" pitchFamily="34" charset="-122"/>
                <a:ea typeface="Adobe 黑体 Std R" pitchFamily="34" charset="-122"/>
              </a:rPr>
              <a:t>f(t)←→ F(s)</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up)">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up)">
                                      <p:cBhvr>
                                        <p:cTn id="2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2538" y="196232"/>
            <a:ext cx="7684437" cy="914400"/>
          </a:xfrm>
          <a:prstGeom prst="rect">
            <a:avLst/>
          </a:prstGeom>
        </p:spPr>
        <p:txBody>
          <a:bodyPr wrap="square">
            <a:spAutoFit/>
          </a:bodyPr>
          <a:lstStyle/>
          <a:p>
            <a:pPr algn="ctr">
              <a:lnSpc>
                <a:spcPct val="150000"/>
              </a:lnSpc>
              <a:buFont typeface="Wingdings" pitchFamily="2" charset="2"/>
              <a:buNone/>
            </a:pPr>
            <a:r>
              <a:rPr lang="zh-CN" altLang="en-US" sz="3600" dirty="0">
                <a:latin typeface="Adobe 黑体 Std R" pitchFamily="34" charset="-122"/>
                <a:ea typeface="Adobe 黑体 Std R" pitchFamily="34" charset="-122"/>
              </a:rPr>
              <a:t>四、常见函数的拉普拉斯变换 </a:t>
            </a:r>
          </a:p>
        </p:txBody>
      </p:sp>
      <p:sp>
        <p:nvSpPr>
          <p:cNvPr id="7" name="Rectangle 23"/>
          <p:cNvSpPr>
            <a:spLocks noChangeArrowheads="1"/>
          </p:cNvSpPr>
          <p:nvPr/>
        </p:nvSpPr>
        <p:spPr bwMode="auto">
          <a:xfrm>
            <a:off x="507472" y="1165795"/>
            <a:ext cx="3951605"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solidFill>
                  <a:srgbClr val="000000"/>
                </a:solidFill>
                <a:latin typeface="Adobe 黑体 Std R" pitchFamily="34" charset="-122"/>
                <a:ea typeface="Adobe 黑体 Std R" pitchFamily="34" charset="-122"/>
              </a:rPr>
              <a:t>1</a:t>
            </a:r>
            <a:r>
              <a:rPr kumimoji="1" lang="zh-CN" altLang="en-US" sz="2800">
                <a:solidFill>
                  <a:srgbClr val="000000"/>
                </a:solidFill>
                <a:latin typeface="Adobe 黑体 Std R" pitchFamily="34" charset="-122"/>
                <a:ea typeface="Adobe 黑体 Std R" pitchFamily="34" charset="-122"/>
              </a:rPr>
              <a:t>、</a:t>
            </a:r>
            <a:r>
              <a:rPr kumimoji="1" lang="zh-CN" altLang="en-US" sz="2800">
                <a:solidFill>
                  <a:srgbClr val="000000"/>
                </a:solidFill>
                <a:latin typeface="Adobe 黑体 Std R" pitchFamily="34" charset="-122"/>
                <a:ea typeface="Adobe 黑体 Std R" pitchFamily="34" charset="-122"/>
                <a:sym typeface="Symbol" pitchFamily="18" charset="2"/>
              </a:rPr>
              <a:t></a:t>
            </a:r>
            <a:r>
              <a:rPr kumimoji="1" lang="en-US" altLang="zh-CN" sz="2800">
                <a:solidFill>
                  <a:srgbClr val="000000"/>
                </a:solidFill>
                <a:latin typeface="Adobe 黑体 Std R" pitchFamily="34" charset="-122"/>
                <a:ea typeface="Adobe 黑体 Std R" pitchFamily="34" charset="-122"/>
              </a:rPr>
              <a:t>(t) ←→1</a:t>
            </a:r>
            <a:r>
              <a:rPr kumimoji="1" lang="zh-CN" altLang="en-US" sz="2800">
                <a:solidFill>
                  <a:srgbClr val="000000"/>
                </a:solidFill>
                <a:latin typeface="Adobe 黑体 Std R" pitchFamily="34" charset="-122"/>
                <a:ea typeface="Adobe 黑体 Std R" pitchFamily="34" charset="-122"/>
              </a:rPr>
              <a:t>，</a:t>
            </a:r>
            <a:r>
              <a:rPr kumimoji="1" lang="zh-CN" altLang="en-US" sz="2800">
                <a:solidFill>
                  <a:srgbClr val="000000"/>
                </a:solidFill>
                <a:latin typeface="Adobe 黑体 Std R" pitchFamily="34" charset="-122"/>
                <a:ea typeface="Adobe 黑体 Std R" pitchFamily="34" charset="-122"/>
                <a:sym typeface="Symbol" pitchFamily="18" charset="2"/>
              </a:rPr>
              <a:t></a:t>
            </a:r>
            <a:r>
              <a:rPr kumimoji="1" lang="en-US" altLang="zh-CN" sz="2800">
                <a:solidFill>
                  <a:srgbClr val="000000"/>
                </a:solidFill>
                <a:latin typeface="Adobe 黑体 Std R" pitchFamily="34" charset="-122"/>
                <a:ea typeface="Adobe 黑体 Std R" pitchFamily="34" charset="-122"/>
              </a:rPr>
              <a:t>&gt; -∞</a:t>
            </a:r>
          </a:p>
        </p:txBody>
      </p:sp>
      <p:sp>
        <p:nvSpPr>
          <p:cNvPr id="8" name="Rectangle 24"/>
          <p:cNvSpPr>
            <a:spLocks noChangeArrowheads="1"/>
          </p:cNvSpPr>
          <p:nvPr/>
        </p:nvSpPr>
        <p:spPr bwMode="auto">
          <a:xfrm>
            <a:off x="507472" y="1759374"/>
            <a:ext cx="4643120"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solidFill>
                  <a:srgbClr val="000000"/>
                </a:solidFill>
                <a:latin typeface="Adobe 黑体 Std R" pitchFamily="34" charset="-122"/>
                <a:ea typeface="Adobe 黑体 Std R" pitchFamily="34" charset="-122"/>
              </a:rPr>
              <a:t>2</a:t>
            </a:r>
            <a:r>
              <a:rPr kumimoji="1" lang="zh-CN" altLang="en-US" sz="2800">
                <a:solidFill>
                  <a:srgbClr val="000000"/>
                </a:solidFill>
                <a:latin typeface="Adobe 黑体 Std R" pitchFamily="34" charset="-122"/>
                <a:ea typeface="Adobe 黑体 Std R" pitchFamily="34" charset="-122"/>
              </a:rPr>
              <a:t>、</a:t>
            </a:r>
            <a:r>
              <a:rPr kumimoji="1" lang="zh-CN" altLang="en-US" sz="2800">
                <a:solidFill>
                  <a:srgbClr val="000000"/>
                </a:solidFill>
                <a:latin typeface="Adobe 黑体 Std R" pitchFamily="34" charset="-122"/>
                <a:ea typeface="Adobe 黑体 Std R" pitchFamily="34" charset="-122"/>
                <a:sym typeface="Symbol" pitchFamily="18" charset="2"/>
              </a:rPr>
              <a:t></a:t>
            </a:r>
            <a:r>
              <a:rPr kumimoji="1" lang="en-US" altLang="zh-CN" sz="2800">
                <a:solidFill>
                  <a:srgbClr val="000000"/>
                </a:solidFill>
                <a:latin typeface="Adobe 黑体 Std R" pitchFamily="34" charset="-122"/>
                <a:ea typeface="Adobe 黑体 Std R" pitchFamily="34" charset="-122"/>
              </a:rPr>
              <a:t>(t)</a:t>
            </a:r>
            <a:r>
              <a:rPr kumimoji="1" lang="zh-CN" altLang="en-US" sz="2800">
                <a:solidFill>
                  <a:srgbClr val="000000"/>
                </a:solidFill>
                <a:latin typeface="Adobe 黑体 Std R" pitchFamily="34" charset="-122"/>
                <a:ea typeface="Adobe 黑体 Std R" pitchFamily="34" charset="-122"/>
              </a:rPr>
              <a:t>或</a:t>
            </a:r>
            <a:r>
              <a:rPr kumimoji="1" lang="en-US" altLang="zh-CN" sz="2800">
                <a:solidFill>
                  <a:srgbClr val="000000"/>
                </a:solidFill>
                <a:latin typeface="Adobe 黑体 Std R" pitchFamily="34" charset="-122"/>
                <a:ea typeface="Adobe 黑体 Std R" pitchFamily="34" charset="-122"/>
              </a:rPr>
              <a:t>1 ←→1/s </a:t>
            </a:r>
            <a:r>
              <a:rPr kumimoji="1" lang="zh-CN" altLang="en-US" sz="2800">
                <a:solidFill>
                  <a:srgbClr val="000000"/>
                </a:solidFill>
                <a:latin typeface="Adobe 黑体 Std R" pitchFamily="34" charset="-122"/>
                <a:ea typeface="Adobe 黑体 Std R" pitchFamily="34" charset="-122"/>
              </a:rPr>
              <a:t>，</a:t>
            </a:r>
            <a:r>
              <a:rPr kumimoji="1" lang="zh-CN" altLang="en-US" sz="2800">
                <a:solidFill>
                  <a:srgbClr val="000000"/>
                </a:solidFill>
                <a:latin typeface="Adobe 黑体 Std R" pitchFamily="34" charset="-122"/>
                <a:ea typeface="Adobe 黑体 Std R" pitchFamily="34" charset="-122"/>
                <a:sym typeface="Symbol" pitchFamily="18" charset="2"/>
              </a:rPr>
              <a:t></a:t>
            </a:r>
            <a:r>
              <a:rPr kumimoji="1" lang="en-US" altLang="zh-CN" sz="2800">
                <a:solidFill>
                  <a:srgbClr val="000000"/>
                </a:solidFill>
                <a:latin typeface="Adobe 黑体 Std R" pitchFamily="34" charset="-122"/>
                <a:ea typeface="Adobe 黑体 Std R" pitchFamily="34" charset="-122"/>
              </a:rPr>
              <a:t>&gt; 0</a:t>
            </a:r>
          </a:p>
        </p:txBody>
      </p:sp>
      <p:sp>
        <p:nvSpPr>
          <p:cNvPr id="9" name="Rectangle 25"/>
          <p:cNvSpPr>
            <a:spLocks noChangeArrowheads="1"/>
          </p:cNvSpPr>
          <p:nvPr/>
        </p:nvSpPr>
        <p:spPr bwMode="auto">
          <a:xfrm>
            <a:off x="507472" y="2451353"/>
            <a:ext cx="366776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solidFill>
                  <a:srgbClr val="000000"/>
                </a:solidFill>
                <a:latin typeface="Adobe 黑体 Std R" pitchFamily="34" charset="-122"/>
                <a:ea typeface="Adobe 黑体 Std R" pitchFamily="34" charset="-122"/>
              </a:rPr>
              <a:t>3</a:t>
            </a:r>
            <a:r>
              <a:rPr kumimoji="1" lang="zh-CN" altLang="en-US" sz="2800">
                <a:solidFill>
                  <a:srgbClr val="000000"/>
                </a:solidFill>
                <a:latin typeface="Adobe 黑体 Std R" pitchFamily="34" charset="-122"/>
                <a:ea typeface="Adobe 黑体 Std R" pitchFamily="34" charset="-122"/>
              </a:rPr>
              <a:t>、指数函数</a:t>
            </a:r>
            <a:r>
              <a:rPr kumimoji="1" lang="en-US" altLang="zh-CN" sz="2800">
                <a:solidFill>
                  <a:srgbClr val="000000"/>
                </a:solidFill>
                <a:latin typeface="Adobe 黑体 Std R" pitchFamily="34" charset="-122"/>
                <a:ea typeface="Adobe 黑体 Std R" pitchFamily="34" charset="-122"/>
              </a:rPr>
              <a:t>e</a:t>
            </a:r>
            <a:r>
              <a:rPr kumimoji="1" lang="en-US" altLang="zh-CN" sz="2800" baseline="30000">
                <a:solidFill>
                  <a:srgbClr val="000000"/>
                </a:solidFill>
                <a:latin typeface="Adobe 黑体 Std R" pitchFamily="34" charset="-122"/>
                <a:ea typeface="Adobe 黑体 Std R" pitchFamily="34" charset="-122"/>
              </a:rPr>
              <a:t>-s0t</a:t>
            </a:r>
            <a:r>
              <a:rPr kumimoji="1" lang="en-US" altLang="zh-CN" sz="2800">
                <a:solidFill>
                  <a:srgbClr val="000000"/>
                </a:solidFill>
                <a:latin typeface="Adobe 黑体 Std R" pitchFamily="34" charset="-122"/>
                <a:ea typeface="Adobe 黑体 Std R" pitchFamily="34" charset="-122"/>
              </a:rPr>
              <a:t> ←→</a:t>
            </a:r>
          </a:p>
        </p:txBody>
      </p:sp>
      <p:graphicFrame>
        <p:nvGraphicFramePr>
          <p:cNvPr id="10" name="Object 26"/>
          <p:cNvGraphicFramePr>
            <a:graphicFrameLocks noChangeAspect="1"/>
          </p:cNvGraphicFramePr>
          <p:nvPr/>
        </p:nvGraphicFramePr>
        <p:xfrm>
          <a:off x="4011158" y="2255811"/>
          <a:ext cx="887194" cy="914174"/>
        </p:xfrm>
        <a:graphic>
          <a:graphicData uri="http://schemas.openxmlformats.org/presentationml/2006/ole">
            <mc:AlternateContent xmlns:mc="http://schemas.openxmlformats.org/markup-compatibility/2006">
              <mc:Choice xmlns:v="urn:schemas-microsoft-com:vml" Requires="v">
                <p:oleObj spid="_x0000_s185390" name="Equation" r:id="rId4" imgW="419100" imgH="431800" progId="Equation.3">
                  <p:embed/>
                </p:oleObj>
              </mc:Choice>
              <mc:Fallback>
                <p:oleObj name="Equation" r:id="rId4" imgW="419100" imgH="431800" progId="Equation.3">
                  <p:embed/>
                  <p:pic>
                    <p:nvPicPr>
                      <p:cNvPr id="0" name="图片 1853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1158" y="2255811"/>
                        <a:ext cx="887194" cy="91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27"/>
          <p:cNvSpPr>
            <a:spLocks noChangeArrowheads="1"/>
          </p:cNvSpPr>
          <p:nvPr/>
        </p:nvSpPr>
        <p:spPr bwMode="auto">
          <a:xfrm>
            <a:off x="5043161" y="2430457"/>
            <a:ext cx="1935480"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solidFill>
                  <a:srgbClr val="000000"/>
                </a:solidFill>
                <a:latin typeface="Adobe 黑体 Std R" pitchFamily="34" charset="-122"/>
                <a:ea typeface="Adobe 黑体 Std R" pitchFamily="34" charset="-122"/>
                <a:sym typeface="Symbol" pitchFamily="18" charset="2"/>
              </a:rPr>
              <a:t></a:t>
            </a:r>
            <a:r>
              <a:rPr kumimoji="1" lang="en-US" altLang="zh-CN" sz="2800" dirty="0">
                <a:solidFill>
                  <a:srgbClr val="000000"/>
                </a:solidFill>
                <a:latin typeface="Adobe 黑体 Std R" pitchFamily="34" charset="-122"/>
                <a:ea typeface="Adobe 黑体 Std R" pitchFamily="34" charset="-122"/>
              </a:rPr>
              <a:t>&gt; -Re[s</a:t>
            </a:r>
            <a:r>
              <a:rPr kumimoji="1" lang="en-US" altLang="zh-CN" sz="2800" baseline="-25000" dirty="0">
                <a:solidFill>
                  <a:srgbClr val="000000"/>
                </a:solidFill>
                <a:latin typeface="Adobe 黑体 Std R" pitchFamily="34" charset="-122"/>
                <a:ea typeface="Adobe 黑体 Std R" pitchFamily="34" charset="-122"/>
              </a:rPr>
              <a:t>0</a:t>
            </a:r>
            <a:r>
              <a:rPr kumimoji="1" lang="en-US" altLang="zh-CN" sz="2800" dirty="0">
                <a:solidFill>
                  <a:srgbClr val="000000"/>
                </a:solidFill>
                <a:latin typeface="Adobe 黑体 Std R" pitchFamily="34" charset="-122"/>
                <a:ea typeface="Adobe 黑体 Std R" pitchFamily="34" charset="-122"/>
              </a:rPr>
              <a:t>]</a:t>
            </a:r>
          </a:p>
        </p:txBody>
      </p:sp>
      <p:sp>
        <p:nvSpPr>
          <p:cNvPr id="12" name="Rectangle 28"/>
          <p:cNvSpPr>
            <a:spLocks noChangeArrowheads="1"/>
          </p:cNvSpPr>
          <p:nvPr/>
        </p:nvSpPr>
        <p:spPr bwMode="auto">
          <a:xfrm>
            <a:off x="1338838" y="3262404"/>
            <a:ext cx="5402580"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solidFill>
                  <a:srgbClr val="000000"/>
                </a:solidFill>
                <a:latin typeface="Adobe 黑体 Std R" pitchFamily="34" charset="-122"/>
                <a:ea typeface="Adobe 黑体 Std R" pitchFamily="34" charset="-122"/>
              </a:rPr>
              <a:t>cos</a:t>
            </a:r>
            <a:r>
              <a:rPr kumimoji="1" lang="en-US" altLang="zh-CN" sz="2800" dirty="0">
                <a:solidFill>
                  <a:srgbClr val="000000"/>
                </a:solidFill>
                <a:latin typeface="Adobe 黑体 Std R" pitchFamily="34" charset="-122"/>
                <a:ea typeface="Adobe 黑体 Std R" pitchFamily="34" charset="-122"/>
                <a:sym typeface="Symbol" pitchFamily="18" charset="2"/>
              </a:rPr>
              <a:t></a:t>
            </a:r>
            <a:r>
              <a:rPr kumimoji="1" lang="en-US" altLang="zh-CN" sz="2800" baseline="-30000" dirty="0">
                <a:solidFill>
                  <a:srgbClr val="000000"/>
                </a:solidFill>
                <a:latin typeface="Adobe 黑体 Std R" pitchFamily="34" charset="-122"/>
                <a:ea typeface="Adobe 黑体 Std R" pitchFamily="34" charset="-122"/>
              </a:rPr>
              <a:t>0</a:t>
            </a:r>
            <a:r>
              <a:rPr kumimoji="1" lang="en-US" altLang="zh-CN" sz="2800" dirty="0">
                <a:solidFill>
                  <a:srgbClr val="000000"/>
                </a:solidFill>
                <a:latin typeface="Adobe 黑体 Std R" pitchFamily="34" charset="-122"/>
                <a:ea typeface="Adobe 黑体 Std R" pitchFamily="34" charset="-122"/>
              </a:rPr>
              <a:t>t = (e</a:t>
            </a:r>
            <a:r>
              <a:rPr kumimoji="1" lang="en-US" altLang="zh-CN" sz="2800" baseline="30000" dirty="0">
                <a:solidFill>
                  <a:srgbClr val="000000"/>
                </a:solidFill>
                <a:latin typeface="Adobe 黑体 Std R" pitchFamily="34" charset="-122"/>
                <a:ea typeface="Adobe 黑体 Std R" pitchFamily="34" charset="-122"/>
              </a:rPr>
              <a:t>j</a:t>
            </a:r>
            <a:r>
              <a:rPr kumimoji="1" lang="en-US" altLang="zh-CN" sz="2800" baseline="30000" dirty="0">
                <a:solidFill>
                  <a:srgbClr val="000000"/>
                </a:solidFill>
                <a:latin typeface="Adobe 黑体 Std R" pitchFamily="34" charset="-122"/>
                <a:ea typeface="Adobe 黑体 Std R" pitchFamily="34" charset="-122"/>
                <a:sym typeface="Symbol" pitchFamily="18" charset="2"/>
              </a:rPr>
              <a:t></a:t>
            </a:r>
            <a:r>
              <a:rPr kumimoji="1" lang="en-US" altLang="zh-CN" sz="2800" baseline="30000" dirty="0">
                <a:solidFill>
                  <a:srgbClr val="000000"/>
                </a:solidFill>
                <a:latin typeface="Adobe 黑体 Std R" pitchFamily="34" charset="-122"/>
                <a:ea typeface="Adobe 黑体 Std R" pitchFamily="34" charset="-122"/>
              </a:rPr>
              <a:t>0t</a:t>
            </a:r>
            <a:r>
              <a:rPr kumimoji="1" lang="en-US" altLang="zh-CN" sz="2800" dirty="0">
                <a:solidFill>
                  <a:srgbClr val="000000"/>
                </a:solidFill>
                <a:latin typeface="Adobe 黑体 Std R" pitchFamily="34" charset="-122"/>
                <a:ea typeface="Adobe 黑体 Std R" pitchFamily="34" charset="-122"/>
              </a:rPr>
              <a:t>+ e</a:t>
            </a:r>
            <a:r>
              <a:rPr kumimoji="1" lang="en-US" altLang="zh-CN" sz="2800" baseline="30000" dirty="0">
                <a:solidFill>
                  <a:srgbClr val="000000"/>
                </a:solidFill>
                <a:latin typeface="Adobe 黑体 Std R" pitchFamily="34" charset="-122"/>
                <a:ea typeface="Adobe 黑体 Std R" pitchFamily="34" charset="-122"/>
              </a:rPr>
              <a:t>-j</a:t>
            </a:r>
            <a:r>
              <a:rPr kumimoji="1" lang="en-US" altLang="zh-CN" sz="2800" baseline="30000" dirty="0">
                <a:solidFill>
                  <a:srgbClr val="000000"/>
                </a:solidFill>
                <a:latin typeface="Adobe 黑体 Std R" pitchFamily="34" charset="-122"/>
                <a:ea typeface="Adobe 黑体 Std R" pitchFamily="34" charset="-122"/>
                <a:sym typeface="Symbol" pitchFamily="18" charset="2"/>
              </a:rPr>
              <a:t></a:t>
            </a:r>
            <a:r>
              <a:rPr kumimoji="1" lang="en-US" altLang="zh-CN" sz="2800" baseline="30000" dirty="0">
                <a:solidFill>
                  <a:srgbClr val="000000"/>
                </a:solidFill>
                <a:latin typeface="Adobe 黑体 Std R" pitchFamily="34" charset="-122"/>
                <a:ea typeface="Adobe 黑体 Std R" pitchFamily="34" charset="-122"/>
              </a:rPr>
              <a:t>0t</a:t>
            </a:r>
            <a:r>
              <a:rPr kumimoji="1" lang="en-US" altLang="zh-CN" sz="2800" dirty="0">
                <a:solidFill>
                  <a:srgbClr val="000000"/>
                </a:solidFill>
                <a:latin typeface="Adobe 黑体 Std R" pitchFamily="34" charset="-122"/>
                <a:ea typeface="Adobe 黑体 Std R" pitchFamily="34" charset="-122"/>
              </a:rPr>
              <a:t> )/2 ←→</a:t>
            </a:r>
          </a:p>
        </p:txBody>
      </p:sp>
      <p:graphicFrame>
        <p:nvGraphicFramePr>
          <p:cNvPr id="13" name="Object 29"/>
          <p:cNvGraphicFramePr>
            <a:graphicFrameLocks noChangeAspect="1"/>
          </p:cNvGraphicFramePr>
          <p:nvPr/>
        </p:nvGraphicFramePr>
        <p:xfrm>
          <a:off x="6019503" y="2991671"/>
          <a:ext cx="1367814" cy="1081354"/>
        </p:xfrm>
        <a:graphic>
          <a:graphicData uri="http://schemas.openxmlformats.org/presentationml/2006/ole">
            <mc:AlternateContent xmlns:mc="http://schemas.openxmlformats.org/markup-compatibility/2006">
              <mc:Choice xmlns:v="urn:schemas-microsoft-com:vml" Requires="v">
                <p:oleObj spid="_x0000_s185391" name="Equation" r:id="rId6" imgW="546100" imgH="431800" progId="Equation.3">
                  <p:embed/>
                </p:oleObj>
              </mc:Choice>
              <mc:Fallback>
                <p:oleObj name="Equation" r:id="rId6" imgW="546100" imgH="431800" progId="Equation.3">
                  <p:embed/>
                  <p:pic>
                    <p:nvPicPr>
                      <p:cNvPr id="0" name="图片 1853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503" y="2991671"/>
                        <a:ext cx="1367814" cy="1081354"/>
                      </a:xfrm>
                      <a:prstGeom prst="rect">
                        <a:avLst/>
                      </a:prstGeom>
                      <a:noFill/>
                      <a:ln>
                        <a:noFill/>
                      </a:ln>
                      <a:effectLst/>
                    </p:spPr>
                  </p:pic>
                </p:oleObj>
              </mc:Fallback>
            </mc:AlternateContent>
          </a:graphicData>
        </a:graphic>
      </p:graphicFrame>
      <p:sp>
        <p:nvSpPr>
          <p:cNvPr id="14" name="Rectangle 30"/>
          <p:cNvSpPr>
            <a:spLocks noChangeArrowheads="1"/>
          </p:cNvSpPr>
          <p:nvPr/>
        </p:nvSpPr>
        <p:spPr bwMode="auto">
          <a:xfrm>
            <a:off x="1338838" y="4237113"/>
            <a:ext cx="5758180"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solidFill>
                  <a:srgbClr val="000000"/>
                </a:solidFill>
                <a:latin typeface="Adobe 黑体 Std R" pitchFamily="34" charset="-122"/>
                <a:ea typeface="Adobe 黑体 Std R" pitchFamily="34" charset="-122"/>
              </a:rPr>
              <a:t>sin</a:t>
            </a:r>
            <a:r>
              <a:rPr kumimoji="1" lang="en-US" altLang="zh-CN" sz="2800" dirty="0">
                <a:solidFill>
                  <a:srgbClr val="000000"/>
                </a:solidFill>
                <a:latin typeface="Adobe 黑体 Std R" pitchFamily="34" charset="-122"/>
                <a:ea typeface="Adobe 黑体 Std R" pitchFamily="34" charset="-122"/>
                <a:sym typeface="Symbol" pitchFamily="18" charset="2"/>
              </a:rPr>
              <a:t></a:t>
            </a:r>
            <a:r>
              <a:rPr kumimoji="1" lang="en-US" altLang="zh-CN" sz="2800" baseline="-30000" dirty="0">
                <a:solidFill>
                  <a:srgbClr val="000000"/>
                </a:solidFill>
                <a:latin typeface="Adobe 黑体 Std R" pitchFamily="34" charset="-122"/>
                <a:ea typeface="Adobe 黑体 Std R" pitchFamily="34" charset="-122"/>
              </a:rPr>
              <a:t>0</a:t>
            </a:r>
            <a:r>
              <a:rPr kumimoji="1" lang="en-US" altLang="zh-CN" sz="2800" dirty="0">
                <a:solidFill>
                  <a:srgbClr val="000000"/>
                </a:solidFill>
                <a:latin typeface="Adobe 黑体 Std R" pitchFamily="34" charset="-122"/>
                <a:ea typeface="Adobe 黑体 Std R" pitchFamily="34" charset="-122"/>
              </a:rPr>
              <a:t>t = (e</a:t>
            </a:r>
            <a:r>
              <a:rPr kumimoji="1" lang="en-US" altLang="zh-CN" sz="2800" baseline="30000" dirty="0">
                <a:solidFill>
                  <a:srgbClr val="000000"/>
                </a:solidFill>
                <a:latin typeface="Adobe 黑体 Std R" pitchFamily="34" charset="-122"/>
                <a:ea typeface="Adobe 黑体 Std R" pitchFamily="34" charset="-122"/>
              </a:rPr>
              <a:t>j</a:t>
            </a:r>
            <a:r>
              <a:rPr kumimoji="1" lang="en-US" altLang="zh-CN" sz="2800" baseline="30000" dirty="0">
                <a:solidFill>
                  <a:srgbClr val="000000"/>
                </a:solidFill>
                <a:latin typeface="Adobe 黑体 Std R" pitchFamily="34" charset="-122"/>
                <a:ea typeface="Adobe 黑体 Std R" pitchFamily="34" charset="-122"/>
                <a:sym typeface="Symbol" pitchFamily="18" charset="2"/>
              </a:rPr>
              <a:t></a:t>
            </a:r>
            <a:r>
              <a:rPr kumimoji="1" lang="en-US" altLang="zh-CN" sz="2800" baseline="30000" dirty="0">
                <a:solidFill>
                  <a:srgbClr val="000000"/>
                </a:solidFill>
                <a:latin typeface="Adobe 黑体 Std R" pitchFamily="34" charset="-122"/>
                <a:ea typeface="Adobe 黑体 Std R" pitchFamily="34" charset="-122"/>
              </a:rPr>
              <a:t>0t</a:t>
            </a:r>
            <a:r>
              <a:rPr kumimoji="1" lang="en-US" altLang="zh-CN" sz="2800" dirty="0">
                <a:solidFill>
                  <a:srgbClr val="000000"/>
                </a:solidFill>
                <a:latin typeface="Adobe 黑体 Std R" pitchFamily="34" charset="-122"/>
                <a:ea typeface="Adobe 黑体 Std R" pitchFamily="34" charset="-122"/>
              </a:rPr>
              <a:t>– e</a:t>
            </a:r>
            <a:r>
              <a:rPr kumimoji="1" lang="en-US" altLang="zh-CN" sz="2800" baseline="30000" dirty="0">
                <a:solidFill>
                  <a:srgbClr val="000000"/>
                </a:solidFill>
                <a:latin typeface="Adobe 黑体 Std R" pitchFamily="34" charset="-122"/>
                <a:ea typeface="Adobe 黑体 Std R" pitchFamily="34" charset="-122"/>
              </a:rPr>
              <a:t>-j</a:t>
            </a:r>
            <a:r>
              <a:rPr kumimoji="1" lang="en-US" altLang="zh-CN" sz="2800" baseline="30000" dirty="0">
                <a:solidFill>
                  <a:srgbClr val="000000"/>
                </a:solidFill>
                <a:latin typeface="Adobe 黑体 Std R" pitchFamily="34" charset="-122"/>
                <a:ea typeface="Adobe 黑体 Std R" pitchFamily="34" charset="-122"/>
                <a:sym typeface="Symbol" pitchFamily="18" charset="2"/>
              </a:rPr>
              <a:t></a:t>
            </a:r>
            <a:r>
              <a:rPr kumimoji="1" lang="en-US" altLang="zh-CN" sz="2800" baseline="30000" dirty="0">
                <a:solidFill>
                  <a:srgbClr val="000000"/>
                </a:solidFill>
                <a:latin typeface="Adobe 黑体 Std R" pitchFamily="34" charset="-122"/>
                <a:ea typeface="Adobe 黑体 Std R" pitchFamily="34" charset="-122"/>
              </a:rPr>
              <a:t>0t</a:t>
            </a:r>
            <a:r>
              <a:rPr kumimoji="1" lang="en-US" altLang="zh-CN" sz="2800" dirty="0">
                <a:solidFill>
                  <a:srgbClr val="000000"/>
                </a:solidFill>
                <a:latin typeface="Adobe 黑体 Std R" pitchFamily="34" charset="-122"/>
                <a:ea typeface="Adobe 黑体 Std R" pitchFamily="34" charset="-122"/>
              </a:rPr>
              <a:t> )/2j ←→</a:t>
            </a:r>
          </a:p>
        </p:txBody>
      </p:sp>
      <p:graphicFrame>
        <p:nvGraphicFramePr>
          <p:cNvPr id="15" name="Object 31"/>
          <p:cNvGraphicFramePr>
            <a:graphicFrameLocks noChangeAspect="1"/>
          </p:cNvGraphicFramePr>
          <p:nvPr/>
        </p:nvGraphicFramePr>
        <p:xfrm>
          <a:off x="6266683" y="3949152"/>
          <a:ext cx="1398217" cy="1139117"/>
        </p:xfrm>
        <a:graphic>
          <a:graphicData uri="http://schemas.openxmlformats.org/presentationml/2006/ole">
            <mc:AlternateContent xmlns:mc="http://schemas.openxmlformats.org/markup-compatibility/2006">
              <mc:Choice xmlns:v="urn:schemas-microsoft-com:vml" Requires="v">
                <p:oleObj spid="_x0000_s185392" name="Equation" r:id="rId8" imgW="546100" imgH="444500" progId="Equation.3">
                  <p:embed/>
                </p:oleObj>
              </mc:Choice>
              <mc:Fallback>
                <p:oleObj name="Equation" r:id="rId8" imgW="546100" imgH="444500" progId="Equation.3">
                  <p:embed/>
                  <p:pic>
                    <p:nvPicPr>
                      <p:cNvPr id="0" name="图片 18538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6683" y="3949152"/>
                        <a:ext cx="1398217" cy="1139117"/>
                      </a:xfrm>
                      <a:prstGeom prst="rect">
                        <a:avLst/>
                      </a:prstGeom>
                      <a:noFill/>
                      <a:ln>
                        <a:noFill/>
                      </a:ln>
                      <a:effectLst/>
                    </p:spPr>
                  </p:pic>
                </p:oleObj>
              </mc:Fallback>
            </mc:AlternateContent>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1000"/>
                            </p:stCondLst>
                            <p:childTnLst>
                              <p:par>
                                <p:cTn id="31" presetID="15"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 calcmode="lin" valueType="num">
                                      <p:cBhvr>
                                        <p:cTn id="35" dur="750" fill="hold"/>
                                        <p:tgtEl>
                                          <p:spTgt spid="11"/>
                                        </p:tgtEl>
                                        <p:attrNameLst>
                                          <p:attrName>ppt_x</p:attrName>
                                        </p:attrNameLst>
                                      </p:cBhvr>
                                      <p:tavLst>
                                        <p:tav tm="0" fmla="#ppt_x+(cos(-2*pi*(1-$))*-#ppt_x-sin(-2*pi*(1-$))*(1-#ppt_y))*(1-$)">
                                          <p:val>
                                            <p:fltVal val="0"/>
                                          </p:val>
                                        </p:tav>
                                        <p:tav tm="100000">
                                          <p:val>
                                            <p:fltVal val="1"/>
                                          </p:val>
                                        </p:tav>
                                      </p:tavLst>
                                    </p:anim>
                                    <p:anim calcmode="lin" valueType="num">
                                      <p:cBhvr>
                                        <p:cTn id="36" dur="75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2" presetClass="entr" presetSubtype="1"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0-#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ldLvl="0" animBg="1" autoUpdateAnimBg="0"/>
      <p:bldP spid="8" grpId="0" bldLvl="0" animBg="1" autoUpdateAnimBg="0"/>
      <p:bldP spid="9" grpId="0" bldLvl="0" animBg="1" autoUpdateAnimBg="0"/>
      <p:bldP spid="11" grpId="0" bldLvl="0" animBg="1" autoUpdateAnimBg="0"/>
      <p:bldP spid="12" grpId="0" bldLvl="0" animBg="1" autoUpdateAnimBg="0"/>
      <p:bldP spid="14" grpId="0" bldLvl="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0"/>
          <p:cNvSpPr>
            <a:spLocks noChangeArrowheads="1"/>
          </p:cNvSpPr>
          <p:nvPr/>
        </p:nvSpPr>
        <p:spPr bwMode="auto">
          <a:xfrm>
            <a:off x="468557" y="628173"/>
            <a:ext cx="314325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solidFill>
                  <a:srgbClr val="000000"/>
                </a:solidFill>
                <a:latin typeface="Adobe 黑体 Std R" pitchFamily="34" charset="-122"/>
                <a:ea typeface="Adobe 黑体 Std R" pitchFamily="34" charset="-122"/>
              </a:rPr>
              <a:t>4</a:t>
            </a:r>
            <a:r>
              <a:rPr kumimoji="1" lang="zh-CN" altLang="en-US" sz="2800">
                <a:solidFill>
                  <a:srgbClr val="000000"/>
                </a:solidFill>
                <a:latin typeface="Adobe 黑体 Std R" pitchFamily="34" charset="-122"/>
                <a:ea typeface="Adobe 黑体 Std R" pitchFamily="34" charset="-122"/>
              </a:rPr>
              <a:t>、周期信号</a:t>
            </a:r>
            <a:r>
              <a:rPr kumimoji="1" lang="en-US" altLang="zh-CN" sz="2800">
                <a:solidFill>
                  <a:srgbClr val="000000"/>
                </a:solidFill>
                <a:latin typeface="Adobe 黑体 Std R" pitchFamily="34" charset="-122"/>
                <a:ea typeface="Adobe 黑体 Std R" pitchFamily="34" charset="-122"/>
              </a:rPr>
              <a:t>f</a:t>
            </a:r>
            <a:r>
              <a:rPr kumimoji="1" lang="en-US" altLang="zh-CN" sz="2800" baseline="-30000">
                <a:solidFill>
                  <a:srgbClr val="000000"/>
                </a:solidFill>
                <a:latin typeface="Adobe 黑体 Std R" pitchFamily="34" charset="-122"/>
                <a:ea typeface="Adobe 黑体 Std R" pitchFamily="34" charset="-122"/>
              </a:rPr>
              <a:t>T</a:t>
            </a:r>
            <a:r>
              <a:rPr kumimoji="1" lang="en-US" altLang="zh-CN" sz="2800">
                <a:solidFill>
                  <a:srgbClr val="000000"/>
                </a:solidFill>
                <a:latin typeface="Adobe 黑体 Std R" pitchFamily="34" charset="-122"/>
                <a:ea typeface="Adobe 黑体 Std R" pitchFamily="34" charset="-122"/>
              </a:rPr>
              <a:t>(t) </a:t>
            </a:r>
          </a:p>
        </p:txBody>
      </p:sp>
      <p:graphicFrame>
        <p:nvGraphicFramePr>
          <p:cNvPr id="20" name="Object 21"/>
          <p:cNvGraphicFramePr>
            <a:graphicFrameLocks noChangeAspect="1"/>
          </p:cNvGraphicFramePr>
          <p:nvPr/>
        </p:nvGraphicFramePr>
        <p:xfrm>
          <a:off x="622507" y="1231275"/>
          <a:ext cx="8196916" cy="1703545"/>
        </p:xfrm>
        <a:graphic>
          <a:graphicData uri="http://schemas.openxmlformats.org/presentationml/2006/ole">
            <mc:AlternateContent xmlns:mc="http://schemas.openxmlformats.org/markup-compatibility/2006">
              <mc:Choice xmlns:v="urn:schemas-microsoft-com:vml" Requires="v">
                <p:oleObj spid="_x0000_s175176" name="Equation" r:id="rId4" imgW="3759200" imgH="787400" progId="Equation.3">
                  <p:embed/>
                </p:oleObj>
              </mc:Choice>
              <mc:Fallback>
                <p:oleObj name="Equation" r:id="rId4" imgW="3759200" imgH="787400" progId="Equation.3">
                  <p:embed/>
                  <p:pic>
                    <p:nvPicPr>
                      <p:cNvPr id="0" name="图片 1751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507" y="1231275"/>
                        <a:ext cx="8196916" cy="1703545"/>
                      </a:xfrm>
                      <a:prstGeom prst="rect">
                        <a:avLst/>
                      </a:prstGeom>
                      <a:noFill/>
                    </p:spPr>
                  </p:pic>
                </p:oleObj>
              </mc:Fallback>
            </mc:AlternateContent>
          </a:graphicData>
        </a:graphic>
      </p:graphicFrame>
      <p:graphicFrame>
        <p:nvGraphicFramePr>
          <p:cNvPr id="21" name="Object 23"/>
          <p:cNvGraphicFramePr>
            <a:graphicFrameLocks noChangeAspect="1"/>
          </p:cNvGraphicFramePr>
          <p:nvPr/>
        </p:nvGraphicFramePr>
        <p:xfrm>
          <a:off x="900499" y="3075841"/>
          <a:ext cx="7364182" cy="857038"/>
        </p:xfrm>
        <a:graphic>
          <a:graphicData uri="http://schemas.openxmlformats.org/presentationml/2006/ole">
            <mc:AlternateContent xmlns:mc="http://schemas.openxmlformats.org/markup-compatibility/2006">
              <mc:Choice xmlns:v="urn:schemas-microsoft-com:vml" Requires="v">
                <p:oleObj spid="_x0000_s175177" name="Equation" r:id="rId6" imgW="3683000" imgH="431800" progId="Equation.3">
                  <p:embed/>
                </p:oleObj>
              </mc:Choice>
              <mc:Fallback>
                <p:oleObj name="Equation" r:id="rId6" imgW="3683000" imgH="431800" progId="Equation.3">
                  <p:embed/>
                  <p:pic>
                    <p:nvPicPr>
                      <p:cNvPr id="0" name="图片 1751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499" y="3075841"/>
                        <a:ext cx="7364182" cy="85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6"/>
          <p:cNvSpPr>
            <a:spLocks noChangeArrowheads="1"/>
          </p:cNvSpPr>
          <p:nvPr/>
        </p:nvSpPr>
        <p:spPr bwMode="auto">
          <a:xfrm>
            <a:off x="468557" y="4299674"/>
            <a:ext cx="5621655"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FF0000"/>
                </a:solidFill>
                <a:latin typeface="Adobe 黑体 Std R" pitchFamily="34" charset="-122"/>
                <a:ea typeface="Adobe 黑体 Std R" pitchFamily="34" charset="-122"/>
              </a:rPr>
              <a:t>特例</a:t>
            </a:r>
            <a:r>
              <a:rPr kumimoji="1" lang="zh-CN" altLang="en-US" sz="2800" dirty="0">
                <a:solidFill>
                  <a:srgbClr val="000000"/>
                </a:solidFill>
                <a:latin typeface="Adobe 黑体 Std R" pitchFamily="34" charset="-122"/>
                <a:ea typeface="Adobe 黑体 Std R" pitchFamily="34" charset="-122"/>
              </a:rPr>
              <a:t>：</a:t>
            </a:r>
            <a:r>
              <a:rPr kumimoji="1" lang="zh-CN" altLang="en-US" sz="2800" dirty="0">
                <a:solidFill>
                  <a:srgbClr val="000000"/>
                </a:solidFill>
                <a:latin typeface="Adobe 黑体 Std R" pitchFamily="34" charset="-122"/>
                <a:ea typeface="Adobe 黑体 Std R" pitchFamily="34" charset="-122"/>
                <a:sym typeface="Symbol" pitchFamily="18" charset="2"/>
              </a:rPr>
              <a:t></a:t>
            </a:r>
            <a:r>
              <a:rPr kumimoji="1" lang="en-US" altLang="zh-CN" sz="2800" baseline="-30000" dirty="0">
                <a:solidFill>
                  <a:srgbClr val="000000"/>
                </a:solidFill>
                <a:latin typeface="Adobe 黑体 Std R" pitchFamily="34" charset="-122"/>
                <a:ea typeface="Adobe 黑体 Std R" pitchFamily="34" charset="-122"/>
              </a:rPr>
              <a:t>T</a:t>
            </a:r>
            <a:r>
              <a:rPr kumimoji="1" lang="en-US" altLang="zh-CN" sz="2800" dirty="0">
                <a:solidFill>
                  <a:srgbClr val="000000"/>
                </a:solidFill>
                <a:latin typeface="Adobe 黑体 Std R" pitchFamily="34" charset="-122"/>
                <a:ea typeface="Adobe 黑体 Std R" pitchFamily="34" charset="-122"/>
              </a:rPr>
              <a:t>(t)  ←→ 1/(1 – e</a:t>
            </a:r>
            <a:r>
              <a:rPr kumimoji="1" lang="en-US" altLang="zh-CN" sz="2800" baseline="30000" dirty="0">
                <a:solidFill>
                  <a:srgbClr val="000000"/>
                </a:solidFill>
                <a:latin typeface="Adobe 黑体 Std R" pitchFamily="34" charset="-122"/>
                <a:ea typeface="Adobe 黑体 Std R" pitchFamily="34" charset="-122"/>
              </a:rPr>
              <a:t>-</a:t>
            </a:r>
            <a:r>
              <a:rPr kumimoji="1" lang="en-US" altLang="zh-CN" sz="2800" baseline="30000" dirty="0" err="1">
                <a:solidFill>
                  <a:srgbClr val="000000"/>
                </a:solidFill>
                <a:latin typeface="Adobe 黑体 Std R" pitchFamily="34" charset="-122"/>
                <a:ea typeface="Adobe 黑体 Std R" pitchFamily="34" charset="-122"/>
              </a:rPr>
              <a:t>sT</a:t>
            </a:r>
            <a:r>
              <a:rPr kumimoji="1" lang="en-US" altLang="zh-CN" sz="2800" dirty="0">
                <a:solidFill>
                  <a:srgbClr val="000000"/>
                </a:solidFill>
                <a:latin typeface="Adobe 黑体 Std R" pitchFamily="34" charset="-122"/>
                <a:ea typeface="Adobe 黑体 Std R" pitchFamily="34" charset="-122"/>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autoUpdateAnimBg="0"/>
      <p:bldP spid="2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4528" y="1923997"/>
            <a:ext cx="7884753" cy="994234"/>
          </a:xfrm>
        </p:spPr>
        <p:txBody>
          <a:bodyPr>
            <a:normAutofit/>
          </a:bodyPr>
          <a:lstStyle/>
          <a:p>
            <a:pPr algn="ctr"/>
            <a:r>
              <a:rPr kumimoji="1" lang="zh-CN" altLang="en-US" sz="4800" b="1" dirty="0">
                <a:ln w="0"/>
                <a:solidFill>
                  <a:srgbClr val="4C6968"/>
                </a:solidFill>
                <a:effectLst>
                  <a:reflection blurRad="6350" stA="60000" endA="900" endPos="60000" dist="60007" dir="5400000" sy="-100000" algn="bl" rotWithShape="0"/>
                </a:effectLst>
                <a:latin typeface="造字工房悦黑体验版常规体" pitchFamily="50" charset="-122"/>
                <a:ea typeface="造字工房悦黑体验版常规体"/>
              </a:rPr>
              <a:t>第五章 连续系统的</a:t>
            </a:r>
            <a:r>
              <a:rPr kumimoji="1" lang="en-US" altLang="zh-CN" sz="4800" b="1" dirty="0">
                <a:ln w="0"/>
                <a:solidFill>
                  <a:srgbClr val="4C6968"/>
                </a:solidFill>
                <a:effectLst>
                  <a:reflection blurRad="6350" stA="60000" endA="900" endPos="60000" dist="60007" dir="5400000" sy="-100000" algn="bl" rotWithShape="0"/>
                </a:effectLst>
                <a:latin typeface="造字工房悦黑体验版常规体" pitchFamily="50" charset="-122"/>
                <a:ea typeface="造字工房悦黑体验版常规体"/>
              </a:rPr>
              <a:t>s</a:t>
            </a:r>
            <a:r>
              <a:rPr kumimoji="1" lang="zh-CN" altLang="en-US" sz="4800" b="1" dirty="0">
                <a:ln w="0"/>
                <a:solidFill>
                  <a:srgbClr val="4C6968"/>
                </a:solidFill>
                <a:effectLst>
                  <a:reflection blurRad="6350" stA="60000" endA="900" endPos="60000" dist="60007" dir="5400000" sy="-100000" algn="bl" rotWithShape="0"/>
                </a:effectLst>
                <a:latin typeface="造字工房悦黑体验版常规体" pitchFamily="50" charset="-122"/>
                <a:ea typeface="造字工房悦黑体验版常规体"/>
              </a:rPr>
              <a:t>域分析</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6754" y="268222"/>
            <a:ext cx="8891196" cy="914400"/>
          </a:xfrm>
          <a:prstGeom prst="rect">
            <a:avLst/>
          </a:prstGeom>
        </p:spPr>
        <p:txBody>
          <a:bodyPr wrap="square">
            <a:spAutoFit/>
          </a:bodyPr>
          <a:lstStyle/>
          <a:p>
            <a:pPr algn="ctr">
              <a:lnSpc>
                <a:spcPct val="150000"/>
              </a:lnSpc>
              <a:buFont typeface="Wingdings" pitchFamily="2" charset="2"/>
              <a:buNone/>
            </a:pPr>
            <a:r>
              <a:rPr lang="zh-CN" altLang="en-US" sz="3600" spc="-150" dirty="0">
                <a:latin typeface="Adobe 黑体 Std R" pitchFamily="34" charset="-122"/>
                <a:ea typeface="Adobe 黑体 Std R" pitchFamily="34" charset="-122"/>
              </a:rPr>
              <a:t>五、单边拉氏变换与傅里叶变换的关系 </a:t>
            </a:r>
          </a:p>
        </p:txBody>
      </p:sp>
      <p:graphicFrame>
        <p:nvGraphicFramePr>
          <p:cNvPr id="13" name="Object 22"/>
          <p:cNvGraphicFramePr>
            <a:graphicFrameLocks noChangeAspect="1"/>
          </p:cNvGraphicFramePr>
          <p:nvPr/>
        </p:nvGraphicFramePr>
        <p:xfrm>
          <a:off x="1840912" y="1478268"/>
          <a:ext cx="2847272" cy="722135"/>
        </p:xfrm>
        <a:graphic>
          <a:graphicData uri="http://schemas.openxmlformats.org/presentationml/2006/ole">
            <mc:AlternateContent xmlns:mc="http://schemas.openxmlformats.org/markup-compatibility/2006">
              <mc:Choice xmlns:v="urn:schemas-microsoft-com:vml" Requires="v">
                <p:oleObj spid="_x0000_s151672" name="Equation" r:id="rId4" imgW="1320165" imgH="330200" progId="Equation.3">
                  <p:embed/>
                </p:oleObj>
              </mc:Choice>
              <mc:Fallback>
                <p:oleObj name="Equation" r:id="rId4" imgW="1320165" imgH="330200" progId="Equation.3">
                  <p:embed/>
                  <p:pic>
                    <p:nvPicPr>
                      <p:cNvPr id="0" name="图片 1516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0912" y="1478268"/>
                        <a:ext cx="2847272" cy="7221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24"/>
          <p:cNvSpPr>
            <a:spLocks noChangeArrowheads="1"/>
          </p:cNvSpPr>
          <p:nvPr/>
        </p:nvSpPr>
        <p:spPr bwMode="auto">
          <a:xfrm>
            <a:off x="4978625" y="1570320"/>
            <a:ext cx="1601393"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a:solidFill>
                  <a:srgbClr val="000000"/>
                </a:solidFill>
                <a:latin typeface="Adobe 黑体 Std R" pitchFamily="34" charset="-122"/>
                <a:ea typeface="Adobe 黑体 Std R" pitchFamily="34" charset="-122"/>
              </a:rPr>
              <a:t>Re[s]&gt;</a:t>
            </a:r>
            <a:r>
              <a:rPr kumimoji="1" lang="en-US" altLang="zh-CN" sz="2800">
                <a:solidFill>
                  <a:srgbClr val="000000"/>
                </a:solidFill>
                <a:latin typeface="Adobe 黑体 Std R" pitchFamily="34" charset="-122"/>
                <a:ea typeface="Adobe 黑体 Std R" pitchFamily="34" charset="-122"/>
                <a:sym typeface="Symbol" pitchFamily="18" charset="2"/>
              </a:rPr>
              <a:t></a:t>
            </a:r>
            <a:r>
              <a:rPr kumimoji="1" lang="en-US" altLang="zh-CN" sz="2800" baseline="-30000">
                <a:solidFill>
                  <a:srgbClr val="000000"/>
                </a:solidFill>
                <a:latin typeface="Adobe 黑体 Std R" pitchFamily="34" charset="-122"/>
                <a:ea typeface="Adobe 黑体 Std R" pitchFamily="34" charset="-122"/>
              </a:rPr>
              <a:t>0</a:t>
            </a:r>
            <a:r>
              <a:rPr kumimoji="1" lang="en-US" altLang="zh-CN" sz="2800">
                <a:solidFill>
                  <a:srgbClr val="000000"/>
                </a:solidFill>
                <a:latin typeface="Adobe 黑体 Std R" pitchFamily="34" charset="-122"/>
                <a:ea typeface="Adobe 黑体 Std R" pitchFamily="34" charset="-122"/>
              </a:rPr>
              <a:t> </a:t>
            </a:r>
          </a:p>
        </p:txBody>
      </p:sp>
      <p:graphicFrame>
        <p:nvGraphicFramePr>
          <p:cNvPr id="15" name="Object 25"/>
          <p:cNvGraphicFramePr>
            <a:graphicFrameLocks noChangeAspect="1"/>
          </p:cNvGraphicFramePr>
          <p:nvPr/>
        </p:nvGraphicFramePr>
        <p:xfrm>
          <a:off x="1836371" y="2355938"/>
          <a:ext cx="3656697" cy="798316"/>
        </p:xfrm>
        <a:graphic>
          <a:graphicData uri="http://schemas.openxmlformats.org/presentationml/2006/ole">
            <mc:AlternateContent xmlns:mc="http://schemas.openxmlformats.org/markup-compatibility/2006">
              <mc:Choice xmlns:v="urn:schemas-microsoft-com:vml" Requires="v">
                <p:oleObj spid="_x0000_s151673" name="Equation" r:id="rId6" imgW="1524000" imgH="330200" progId="Equation.3">
                  <p:embed/>
                </p:oleObj>
              </mc:Choice>
              <mc:Fallback>
                <p:oleObj name="Equation" r:id="rId6" imgW="1524000" imgH="330200" progId="Equation.3">
                  <p:embed/>
                  <p:pic>
                    <p:nvPicPr>
                      <p:cNvPr id="0" name="图片 1516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6371" y="2355938"/>
                        <a:ext cx="3656697" cy="7983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27"/>
          <p:cNvSpPr>
            <a:spLocks noChangeArrowheads="1"/>
          </p:cNvSpPr>
          <p:nvPr/>
        </p:nvSpPr>
        <p:spPr bwMode="auto">
          <a:xfrm>
            <a:off x="1631414" y="3447328"/>
            <a:ext cx="64058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要讨论其关系，</a:t>
            </a:r>
            <a:r>
              <a:rPr kumimoji="1" lang="en-US" altLang="zh-CN" sz="2800" dirty="0">
                <a:solidFill>
                  <a:srgbClr val="000000"/>
                </a:solidFill>
                <a:latin typeface="Adobe 黑体 Std R" pitchFamily="34" charset="-122"/>
                <a:ea typeface="Adobe 黑体 Std R" pitchFamily="34" charset="-122"/>
              </a:rPr>
              <a:t>f(t)</a:t>
            </a:r>
            <a:r>
              <a:rPr kumimoji="1" lang="zh-CN" altLang="en-US" sz="2800" dirty="0">
                <a:solidFill>
                  <a:srgbClr val="000000"/>
                </a:solidFill>
                <a:latin typeface="Adobe 黑体 Std R" pitchFamily="34" charset="-122"/>
                <a:ea typeface="Adobe 黑体 Std R" pitchFamily="34" charset="-122"/>
              </a:rPr>
              <a:t>必须为因果信号。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ldLvl="0" animBg="1" autoUpdateAnimBg="0"/>
      <p:bldP spid="16" grpId="0" bldLvl="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8"/>
          <p:cNvSpPr>
            <a:spLocks noChangeArrowheads="1"/>
          </p:cNvSpPr>
          <p:nvPr/>
        </p:nvSpPr>
        <p:spPr bwMode="auto">
          <a:xfrm>
            <a:off x="396567" y="412202"/>
            <a:ext cx="844158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50000"/>
              </a:lnSpc>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根据收敛坐标</a:t>
            </a:r>
            <a:r>
              <a:rPr kumimoji="1" lang="zh-CN" altLang="en-US" sz="2800" dirty="0">
                <a:solidFill>
                  <a:srgbClr val="000000"/>
                </a:solidFill>
                <a:latin typeface="Adobe 黑体 Std R" pitchFamily="34" charset="-122"/>
                <a:ea typeface="Adobe 黑体 Std R" pitchFamily="34" charset="-122"/>
                <a:sym typeface="Symbol" pitchFamily="18" charset="2"/>
              </a:rPr>
              <a:t></a:t>
            </a:r>
            <a:r>
              <a:rPr kumimoji="1" lang="en-US" altLang="zh-CN" sz="2800" baseline="-30000" dirty="0">
                <a:solidFill>
                  <a:srgbClr val="000000"/>
                </a:solidFill>
                <a:latin typeface="Adobe 黑体 Std R" pitchFamily="34" charset="-122"/>
                <a:ea typeface="Adobe 黑体 Std R" pitchFamily="34" charset="-122"/>
              </a:rPr>
              <a:t>0</a:t>
            </a:r>
            <a:r>
              <a:rPr kumimoji="1" lang="zh-CN" altLang="en-US" sz="2800" dirty="0">
                <a:solidFill>
                  <a:srgbClr val="000000"/>
                </a:solidFill>
                <a:latin typeface="Adobe 黑体 Std R" pitchFamily="34" charset="-122"/>
                <a:ea typeface="Adobe 黑体 Std R" pitchFamily="34" charset="-122"/>
              </a:rPr>
              <a:t>的值可分为以下三种情况： </a:t>
            </a:r>
          </a:p>
          <a:p>
            <a:pPr fontAlgn="base">
              <a:lnSpc>
                <a:spcPct val="150000"/>
              </a:lnSpc>
              <a:spcBef>
                <a:spcPct val="0"/>
              </a:spcBef>
              <a:spcAft>
                <a:spcPct val="0"/>
              </a:spcAft>
            </a:pPr>
            <a:r>
              <a:rPr kumimoji="1" lang="zh-CN" altLang="en-US" sz="2800" dirty="0" smtClean="0">
                <a:solidFill>
                  <a:srgbClr val="000000"/>
                </a:solidFill>
                <a:latin typeface="Adobe 黑体 Std R" pitchFamily="34" charset="-122"/>
                <a:ea typeface="Adobe 黑体 Std R" pitchFamily="34" charset="-122"/>
              </a:rPr>
              <a:t>    （</a:t>
            </a:r>
            <a:r>
              <a:rPr kumimoji="1" lang="en-US" altLang="zh-CN" sz="2800" dirty="0" smtClean="0">
                <a:solidFill>
                  <a:srgbClr val="000000"/>
                </a:solidFill>
                <a:latin typeface="Adobe 黑体 Std R" pitchFamily="34" charset="-122"/>
                <a:ea typeface="Adobe 黑体 Std R" pitchFamily="34" charset="-122"/>
              </a:rPr>
              <a:t>1</a:t>
            </a:r>
            <a:r>
              <a:rPr kumimoji="1" lang="zh-CN" altLang="en-US" sz="2800" dirty="0">
                <a:solidFill>
                  <a:srgbClr val="000000"/>
                </a:solidFill>
                <a:latin typeface="Adobe 黑体 Std R" pitchFamily="34" charset="-122"/>
                <a:ea typeface="Adobe 黑体 Std R" pitchFamily="34" charset="-122"/>
              </a:rPr>
              <a:t>）</a:t>
            </a:r>
            <a:r>
              <a:rPr kumimoji="1" lang="zh-CN" altLang="en-US" sz="2800" dirty="0">
                <a:solidFill>
                  <a:srgbClr val="000000"/>
                </a:solidFill>
                <a:latin typeface="Adobe 黑体 Std R" pitchFamily="34" charset="-122"/>
                <a:ea typeface="Adobe 黑体 Std R" pitchFamily="34" charset="-122"/>
                <a:sym typeface="Symbol" pitchFamily="18" charset="2"/>
              </a:rPr>
              <a:t></a:t>
            </a:r>
            <a:r>
              <a:rPr kumimoji="1" lang="en-US" altLang="zh-CN" sz="2800" baseline="-30000" dirty="0">
                <a:solidFill>
                  <a:srgbClr val="000000"/>
                </a:solidFill>
                <a:latin typeface="Adobe 黑体 Std R" pitchFamily="34" charset="-122"/>
                <a:ea typeface="Adobe 黑体 Std R" pitchFamily="34" charset="-122"/>
              </a:rPr>
              <a:t>0</a:t>
            </a:r>
            <a:r>
              <a:rPr kumimoji="1" lang="en-US" altLang="zh-CN" sz="2800" dirty="0">
                <a:solidFill>
                  <a:srgbClr val="000000"/>
                </a:solidFill>
                <a:latin typeface="Adobe 黑体 Std R" pitchFamily="34" charset="-122"/>
                <a:ea typeface="Adobe 黑体 Std R" pitchFamily="34" charset="-122"/>
              </a:rPr>
              <a:t>&lt;0</a:t>
            </a:r>
            <a:r>
              <a:rPr kumimoji="1" lang="zh-CN" altLang="en-US" sz="2800" dirty="0">
                <a:solidFill>
                  <a:srgbClr val="000000"/>
                </a:solidFill>
                <a:latin typeface="Adobe 黑体 Std R" pitchFamily="34" charset="-122"/>
                <a:ea typeface="Adobe 黑体 Std R" pitchFamily="34" charset="-122"/>
              </a:rPr>
              <a:t>，即</a:t>
            </a:r>
            <a:r>
              <a:rPr kumimoji="1" lang="en-US" altLang="zh-CN" sz="2800" dirty="0">
                <a:solidFill>
                  <a:srgbClr val="000000"/>
                </a:solidFill>
                <a:latin typeface="Adobe 黑体 Std R" pitchFamily="34" charset="-122"/>
                <a:ea typeface="Adobe 黑体 Std R" pitchFamily="34" charset="-122"/>
              </a:rPr>
              <a:t>F(s)</a:t>
            </a:r>
            <a:r>
              <a:rPr kumimoji="1" lang="zh-CN" altLang="en-US" sz="2800" dirty="0">
                <a:solidFill>
                  <a:srgbClr val="000000"/>
                </a:solidFill>
                <a:latin typeface="Adobe 黑体 Std R" pitchFamily="34" charset="-122"/>
                <a:ea typeface="Adobe 黑体 Std R" pitchFamily="34" charset="-122"/>
              </a:rPr>
              <a:t>的收敛域包含</a:t>
            </a:r>
            <a:r>
              <a:rPr kumimoji="1" lang="en-US" altLang="zh-CN" sz="2800" dirty="0">
                <a:solidFill>
                  <a:srgbClr val="000000"/>
                </a:solidFill>
                <a:latin typeface="Adobe 黑体 Std R" pitchFamily="34" charset="-122"/>
                <a:ea typeface="Adobe 黑体 Std R" pitchFamily="34" charset="-122"/>
              </a:rPr>
              <a:t>j</a:t>
            </a:r>
            <a:r>
              <a:rPr kumimoji="1" lang="en-US" altLang="zh-CN" sz="2800" dirty="0">
                <a:solidFill>
                  <a:srgbClr val="000000"/>
                </a:solidFill>
                <a:latin typeface="Adobe 黑体 Std R" pitchFamily="34" charset="-122"/>
                <a:ea typeface="Adobe 黑体 Std R" pitchFamily="34" charset="-122"/>
                <a:sym typeface="Symbol" pitchFamily="18" charset="2"/>
              </a:rPr>
              <a:t></a:t>
            </a:r>
            <a:r>
              <a:rPr kumimoji="1" lang="zh-CN" altLang="en-US" sz="2800" dirty="0">
                <a:solidFill>
                  <a:srgbClr val="000000"/>
                </a:solidFill>
                <a:latin typeface="Adobe 黑体 Std R" pitchFamily="34" charset="-122"/>
                <a:ea typeface="Adobe 黑体 Std R" pitchFamily="34" charset="-122"/>
              </a:rPr>
              <a:t>轴，则</a:t>
            </a:r>
            <a:r>
              <a:rPr kumimoji="1" lang="en-US" altLang="zh-CN" sz="2800" dirty="0">
                <a:solidFill>
                  <a:srgbClr val="000000"/>
                </a:solidFill>
                <a:latin typeface="Adobe 黑体 Std R" pitchFamily="34" charset="-122"/>
                <a:ea typeface="Adobe 黑体 Std R" pitchFamily="34" charset="-122"/>
              </a:rPr>
              <a:t>f(t)</a:t>
            </a:r>
            <a:r>
              <a:rPr kumimoji="1" lang="zh-CN" altLang="en-US" sz="2800" dirty="0">
                <a:solidFill>
                  <a:srgbClr val="000000"/>
                </a:solidFill>
                <a:latin typeface="Adobe 黑体 Std R" pitchFamily="34" charset="-122"/>
                <a:ea typeface="Adobe 黑体 Std R" pitchFamily="34" charset="-122"/>
              </a:rPr>
              <a:t>的傅里叶变换存在，并且          </a:t>
            </a:r>
            <a:endParaRPr kumimoji="1" lang="en-US" altLang="zh-CN" sz="2800" dirty="0" smtClean="0">
              <a:solidFill>
                <a:srgbClr val="000000"/>
              </a:solidFill>
              <a:latin typeface="Adobe 黑体 Std R" pitchFamily="34" charset="-122"/>
              <a:ea typeface="Adobe 黑体 Std R" pitchFamily="34" charset="-122"/>
            </a:endParaRPr>
          </a:p>
          <a:p>
            <a:pPr fontAlgn="base">
              <a:lnSpc>
                <a:spcPct val="150000"/>
              </a:lnSpc>
              <a:spcBef>
                <a:spcPct val="0"/>
              </a:spcBef>
              <a:spcAft>
                <a:spcPct val="0"/>
              </a:spcAft>
            </a:pPr>
            <a:r>
              <a:rPr kumimoji="1" lang="en-US" altLang="zh-CN" sz="2800" dirty="0">
                <a:solidFill>
                  <a:srgbClr val="000000"/>
                </a:solidFill>
                <a:latin typeface="Adobe 黑体 Std R" pitchFamily="34" charset="-122"/>
                <a:ea typeface="Adobe 黑体 Std R" pitchFamily="34" charset="-122"/>
              </a:rPr>
              <a:t> </a:t>
            </a:r>
            <a:r>
              <a:rPr kumimoji="1" lang="en-US" altLang="zh-CN" sz="2800" dirty="0" smtClean="0">
                <a:solidFill>
                  <a:srgbClr val="000000"/>
                </a:solidFill>
                <a:latin typeface="Adobe 黑体 Std R" pitchFamily="34" charset="-122"/>
                <a:ea typeface="Adobe 黑体 Std R" pitchFamily="34" charset="-122"/>
              </a:rPr>
              <a:t>                                      </a:t>
            </a:r>
            <a:r>
              <a:rPr kumimoji="1" lang="zh-CN" altLang="en-US" sz="2800" dirty="0" smtClean="0">
                <a:solidFill>
                  <a:srgbClr val="000000"/>
                </a:solidFill>
                <a:latin typeface="Adobe 黑体 Std R" pitchFamily="34" charset="-122"/>
                <a:ea typeface="Adobe 黑体 Std R" pitchFamily="34" charset="-122"/>
              </a:rPr>
              <a:t>  </a:t>
            </a:r>
            <a:r>
              <a:rPr kumimoji="1" lang="en-US" altLang="zh-CN" sz="2800" dirty="0">
                <a:solidFill>
                  <a:srgbClr val="CC6600"/>
                </a:solidFill>
                <a:latin typeface="Adobe 黑体 Std R" pitchFamily="34" charset="-122"/>
                <a:ea typeface="Adobe 黑体 Std R" pitchFamily="34" charset="-122"/>
              </a:rPr>
              <a:t>F(j</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dirty="0">
                <a:solidFill>
                  <a:srgbClr val="CC6600"/>
                </a:solidFill>
                <a:latin typeface="Adobe 黑体 Std R" pitchFamily="34" charset="-122"/>
                <a:ea typeface="Adobe 黑体 Std R" pitchFamily="34" charset="-122"/>
              </a:rPr>
              <a:t>)=F(s)</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baseline="-30000" dirty="0">
                <a:solidFill>
                  <a:srgbClr val="CC6600"/>
                </a:solidFill>
                <a:latin typeface="Adobe 黑体 Std R" pitchFamily="34" charset="-122"/>
                <a:ea typeface="Adobe 黑体 Std R" pitchFamily="34" charset="-122"/>
              </a:rPr>
              <a:t> s=j</a:t>
            </a:r>
            <a:r>
              <a:rPr kumimoji="1" lang="en-US" altLang="zh-CN" sz="2800" baseline="-30000" dirty="0">
                <a:solidFill>
                  <a:srgbClr val="CC6600"/>
                </a:solidFill>
                <a:latin typeface="Adobe 黑体 Std R" pitchFamily="34" charset="-122"/>
                <a:ea typeface="Adobe 黑体 Std R" pitchFamily="34" charset="-122"/>
                <a:sym typeface="Symbol" pitchFamily="18" charset="2"/>
              </a:rPr>
              <a:t></a:t>
            </a:r>
            <a:endParaRPr kumimoji="1" lang="en-US" altLang="zh-CN" sz="2800" dirty="0">
              <a:solidFill>
                <a:srgbClr val="CC6600"/>
              </a:solidFill>
              <a:latin typeface="Adobe 黑体 Std R" pitchFamily="34" charset="-122"/>
              <a:ea typeface="Adobe 黑体 Std R" pitchFamily="34" charset="-122"/>
              <a:sym typeface="Symbol" pitchFamily="18" charset="2"/>
            </a:endParaRPr>
          </a:p>
          <a:p>
            <a:pPr fontAlgn="base">
              <a:lnSpc>
                <a:spcPct val="150000"/>
              </a:lnSpc>
              <a:spcBef>
                <a:spcPct val="0"/>
              </a:spcBef>
              <a:spcAft>
                <a:spcPct val="0"/>
              </a:spcAft>
            </a:pPr>
            <a:r>
              <a:rPr kumimoji="1" lang="zh-CN" altLang="en-US" sz="2800" dirty="0" smtClean="0">
                <a:solidFill>
                  <a:srgbClr val="000000"/>
                </a:solidFill>
                <a:latin typeface="Adobe 黑体 Std R" pitchFamily="34" charset="-122"/>
                <a:ea typeface="Adobe 黑体 Std R" pitchFamily="34" charset="-122"/>
                <a:sym typeface="Symbol" pitchFamily="18" charset="2"/>
              </a:rPr>
              <a:t>　　如</a:t>
            </a:r>
            <a:r>
              <a:rPr kumimoji="1" lang="en-US" altLang="zh-CN" sz="2800" dirty="0">
                <a:solidFill>
                  <a:srgbClr val="000000"/>
                </a:solidFill>
                <a:latin typeface="Adobe 黑体 Std R" pitchFamily="34" charset="-122"/>
                <a:ea typeface="Adobe 黑体 Std R" pitchFamily="34" charset="-122"/>
                <a:sym typeface="Symbol" pitchFamily="18" charset="2"/>
              </a:rPr>
              <a:t>f(t)=e</a:t>
            </a:r>
            <a:r>
              <a:rPr kumimoji="1" lang="en-US" altLang="zh-CN" sz="2800" baseline="30000" dirty="0">
                <a:solidFill>
                  <a:srgbClr val="000000"/>
                </a:solidFill>
                <a:latin typeface="Adobe 黑体 Std R" pitchFamily="34" charset="-122"/>
                <a:ea typeface="Adobe 黑体 Std R" pitchFamily="34" charset="-122"/>
                <a:sym typeface="Symbol" pitchFamily="18" charset="2"/>
              </a:rPr>
              <a:t>-2t</a:t>
            </a:r>
            <a:r>
              <a:rPr kumimoji="1" lang="en-US" altLang="zh-CN" sz="2800" dirty="0">
                <a:solidFill>
                  <a:srgbClr val="000000"/>
                </a:solidFill>
                <a:latin typeface="Adobe 黑体 Std R" pitchFamily="34" charset="-122"/>
                <a:ea typeface="Adobe 黑体 Std R" pitchFamily="34" charset="-122"/>
                <a:sym typeface="Symbol" pitchFamily="18" charset="2"/>
              </a:rPr>
              <a:t>(t) ←→F(s)=1/(s+2)  ,  &gt;-2</a:t>
            </a:r>
            <a:r>
              <a:rPr kumimoji="1" lang="zh-CN" altLang="en-US" sz="2800" dirty="0">
                <a:solidFill>
                  <a:srgbClr val="000000"/>
                </a:solidFill>
                <a:latin typeface="Adobe 黑体 Std R" pitchFamily="34" charset="-122"/>
                <a:ea typeface="Adobe 黑体 Std R" pitchFamily="34" charset="-122"/>
                <a:sym typeface="Symbol" pitchFamily="18" charset="2"/>
              </a:rPr>
              <a:t>；</a:t>
            </a:r>
          </a:p>
          <a:p>
            <a:pPr fontAlgn="base">
              <a:lnSpc>
                <a:spcPct val="150000"/>
              </a:lnSpc>
              <a:spcBef>
                <a:spcPct val="0"/>
              </a:spcBef>
              <a:spcAft>
                <a:spcPct val="0"/>
              </a:spcAft>
            </a:pPr>
            <a:r>
              <a:rPr kumimoji="1" lang="zh-CN" altLang="en-US" sz="2800" dirty="0" smtClean="0">
                <a:solidFill>
                  <a:srgbClr val="000000"/>
                </a:solidFill>
                <a:latin typeface="Adobe 黑体 Std R" pitchFamily="34" charset="-122"/>
                <a:ea typeface="Adobe 黑体 Std R" pitchFamily="34" charset="-122"/>
                <a:sym typeface="Symbol" pitchFamily="18" charset="2"/>
              </a:rPr>
              <a:t>　　则  </a:t>
            </a:r>
            <a:r>
              <a:rPr kumimoji="1" lang="en-US" altLang="zh-CN" sz="2800" dirty="0">
                <a:solidFill>
                  <a:srgbClr val="000000"/>
                </a:solidFill>
                <a:latin typeface="Adobe 黑体 Std R" pitchFamily="34" charset="-122"/>
                <a:ea typeface="Adobe 黑体 Std R" pitchFamily="34" charset="-122"/>
                <a:sym typeface="Symbol" pitchFamily="18" charset="2"/>
              </a:rPr>
              <a:t>F(j)=1/( j+2)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8"/>
          <p:cNvSpPr>
            <a:spLocks noChangeArrowheads="1"/>
          </p:cNvSpPr>
          <p:nvPr/>
        </p:nvSpPr>
        <p:spPr bwMode="auto">
          <a:xfrm>
            <a:off x="396567" y="412202"/>
            <a:ext cx="844158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50000"/>
              </a:lnSpc>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根据收敛坐标</a:t>
            </a:r>
            <a:r>
              <a:rPr kumimoji="1" lang="zh-CN" altLang="en-US" sz="2800" dirty="0">
                <a:solidFill>
                  <a:srgbClr val="000000"/>
                </a:solidFill>
                <a:latin typeface="Adobe 黑体 Std R" pitchFamily="34" charset="-122"/>
                <a:ea typeface="Adobe 黑体 Std R" pitchFamily="34" charset="-122"/>
                <a:sym typeface="Symbol" pitchFamily="18" charset="2"/>
              </a:rPr>
              <a:t></a:t>
            </a:r>
            <a:r>
              <a:rPr kumimoji="1" lang="en-US" altLang="zh-CN" sz="2800" baseline="-30000" dirty="0">
                <a:solidFill>
                  <a:srgbClr val="000000"/>
                </a:solidFill>
                <a:latin typeface="Adobe 黑体 Std R" pitchFamily="34" charset="-122"/>
                <a:ea typeface="Adobe 黑体 Std R" pitchFamily="34" charset="-122"/>
              </a:rPr>
              <a:t>0</a:t>
            </a:r>
            <a:r>
              <a:rPr kumimoji="1" lang="zh-CN" altLang="en-US" sz="2800" dirty="0">
                <a:solidFill>
                  <a:srgbClr val="000000"/>
                </a:solidFill>
                <a:latin typeface="Adobe 黑体 Std R" pitchFamily="34" charset="-122"/>
                <a:ea typeface="Adobe 黑体 Std R" pitchFamily="34" charset="-122"/>
              </a:rPr>
              <a:t>的值可分为以下三种情况： </a:t>
            </a:r>
          </a:p>
          <a:p>
            <a:pPr fontAlgn="base">
              <a:lnSpc>
                <a:spcPct val="150000"/>
              </a:lnSpc>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    </a:t>
            </a:r>
            <a:r>
              <a:rPr kumimoji="1" lang="zh-CN" altLang="en-US" sz="2800" dirty="0" smtClean="0">
                <a:solidFill>
                  <a:srgbClr val="000000"/>
                </a:solidFill>
                <a:latin typeface="Adobe 黑体 Std R" pitchFamily="34" charset="-122"/>
                <a:ea typeface="Adobe 黑体 Std R" pitchFamily="34" charset="-122"/>
              </a:rPr>
              <a:t>  （</a:t>
            </a:r>
            <a:r>
              <a:rPr kumimoji="1" lang="en-US" altLang="zh-CN" sz="2800" dirty="0" smtClean="0">
                <a:solidFill>
                  <a:srgbClr val="000000"/>
                </a:solidFill>
                <a:latin typeface="Adobe 黑体 Std R" pitchFamily="34" charset="-122"/>
                <a:ea typeface="Adobe 黑体 Std R" pitchFamily="34" charset="-122"/>
              </a:rPr>
              <a:t>2</a:t>
            </a:r>
            <a:r>
              <a:rPr kumimoji="1" lang="zh-CN" altLang="en-US" sz="2800" dirty="0" smtClean="0">
                <a:solidFill>
                  <a:srgbClr val="000000"/>
                </a:solidFill>
                <a:latin typeface="Adobe 黑体 Std R" pitchFamily="34" charset="-122"/>
                <a:ea typeface="Adobe 黑体 Std R" pitchFamily="34" charset="-122"/>
              </a:rPr>
              <a:t>）</a:t>
            </a:r>
            <a:r>
              <a:rPr kumimoji="1" lang="zh-CN" altLang="en-US" sz="2800" dirty="0" smtClean="0">
                <a:solidFill>
                  <a:srgbClr val="000000"/>
                </a:solidFill>
                <a:latin typeface="Adobe 黑体 Std R" pitchFamily="34" charset="-122"/>
                <a:ea typeface="Adobe 黑体 Std R" pitchFamily="34" charset="-122"/>
                <a:sym typeface="Symbol" pitchFamily="18" charset="2"/>
              </a:rPr>
              <a:t></a:t>
            </a:r>
            <a:r>
              <a:rPr kumimoji="1" lang="en-US" altLang="zh-CN" sz="2800" baseline="-30000" dirty="0">
                <a:solidFill>
                  <a:srgbClr val="000000"/>
                </a:solidFill>
                <a:latin typeface="Adobe 黑体 Std R" pitchFamily="34" charset="-122"/>
                <a:ea typeface="Adobe 黑体 Std R" pitchFamily="34" charset="-122"/>
              </a:rPr>
              <a:t>0</a:t>
            </a:r>
            <a:r>
              <a:rPr kumimoji="1" lang="en-US" altLang="zh-CN" sz="2800" dirty="0">
                <a:solidFill>
                  <a:srgbClr val="000000"/>
                </a:solidFill>
                <a:latin typeface="Adobe 黑体 Std R" pitchFamily="34" charset="-122"/>
                <a:ea typeface="Adobe 黑体 Std R" pitchFamily="34" charset="-122"/>
              </a:rPr>
              <a:t> =0</a:t>
            </a:r>
            <a:r>
              <a:rPr kumimoji="1" lang="zh-CN" altLang="en-US" sz="2800" dirty="0">
                <a:solidFill>
                  <a:srgbClr val="000000"/>
                </a:solidFill>
                <a:latin typeface="Adobe 黑体 Std R" pitchFamily="34" charset="-122"/>
                <a:ea typeface="Adobe 黑体 Std R" pitchFamily="34" charset="-122"/>
              </a:rPr>
              <a:t>，</a:t>
            </a:r>
            <a:r>
              <a:rPr kumimoji="1" lang="zh-CN" altLang="en-US" sz="2800" dirty="0">
                <a:solidFill>
                  <a:srgbClr val="CC6600"/>
                </a:solidFill>
                <a:latin typeface="Adobe 黑体 Std R" pitchFamily="34" charset="-122"/>
                <a:ea typeface="Adobe 黑体 Std R" pitchFamily="34" charset="-122"/>
                <a:sym typeface="Symbol" pitchFamily="18" charset="2"/>
              </a:rPr>
              <a:t>即</a:t>
            </a:r>
            <a:r>
              <a:rPr kumimoji="1" lang="en-US" altLang="zh-CN" sz="2800" dirty="0">
                <a:solidFill>
                  <a:srgbClr val="CC6600"/>
                </a:solidFill>
                <a:latin typeface="Adobe 黑体 Std R" pitchFamily="34" charset="-122"/>
                <a:ea typeface="Adobe 黑体 Std R" pitchFamily="34" charset="-122"/>
                <a:sym typeface="Symbol" pitchFamily="18" charset="2"/>
              </a:rPr>
              <a:t>F(s)</a:t>
            </a:r>
            <a:r>
              <a:rPr kumimoji="1" lang="zh-CN" altLang="en-US" sz="2800" dirty="0">
                <a:solidFill>
                  <a:srgbClr val="CC6600"/>
                </a:solidFill>
                <a:latin typeface="Adobe 黑体 Std R" pitchFamily="34" charset="-122"/>
                <a:ea typeface="Adobe 黑体 Std R" pitchFamily="34" charset="-122"/>
                <a:sym typeface="Symbol" pitchFamily="18" charset="2"/>
              </a:rPr>
              <a:t>的收敛边界为</a:t>
            </a:r>
            <a:r>
              <a:rPr kumimoji="1" lang="en-US" altLang="zh-CN" sz="2800" dirty="0">
                <a:solidFill>
                  <a:srgbClr val="CC6600"/>
                </a:solidFill>
                <a:latin typeface="Adobe 黑体 Std R" pitchFamily="34" charset="-122"/>
                <a:ea typeface="Adobe 黑体 Std R" pitchFamily="34" charset="-122"/>
                <a:sym typeface="Symbol" pitchFamily="18" charset="2"/>
              </a:rPr>
              <a:t>j</a:t>
            </a:r>
            <a:r>
              <a:rPr kumimoji="1" lang="zh-CN" altLang="en-US" sz="2800" dirty="0">
                <a:solidFill>
                  <a:srgbClr val="CC6600"/>
                </a:solidFill>
                <a:latin typeface="Adobe 黑体 Std R" pitchFamily="34" charset="-122"/>
                <a:ea typeface="Adobe 黑体 Std R" pitchFamily="34" charset="-122"/>
                <a:sym typeface="Symbol" pitchFamily="18" charset="2"/>
              </a:rPr>
              <a:t>轴</a:t>
            </a:r>
            <a:endParaRPr kumimoji="1" lang="zh-CN" altLang="en-US" sz="2800" dirty="0">
              <a:solidFill>
                <a:srgbClr val="CC6600"/>
              </a:solidFill>
              <a:latin typeface="Adobe 黑体 Std R" pitchFamily="34" charset="-122"/>
              <a:ea typeface="Adobe 黑体 Std R" pitchFamily="34" charset="-122"/>
            </a:endParaRPr>
          </a:p>
        </p:txBody>
      </p:sp>
      <p:graphicFrame>
        <p:nvGraphicFramePr>
          <p:cNvPr id="3" name="Object 17"/>
          <p:cNvGraphicFramePr>
            <a:graphicFrameLocks noChangeAspect="1"/>
          </p:cNvGraphicFramePr>
          <p:nvPr/>
        </p:nvGraphicFramePr>
        <p:xfrm>
          <a:off x="1943195" y="1770992"/>
          <a:ext cx="2829813" cy="711024"/>
        </p:xfrm>
        <a:graphic>
          <a:graphicData uri="http://schemas.openxmlformats.org/presentationml/2006/ole">
            <mc:AlternateContent xmlns:mc="http://schemas.openxmlformats.org/markup-compatibility/2006">
              <mc:Choice xmlns:v="urn:schemas-microsoft-com:vml" Requires="v">
                <p:oleObj spid="_x0000_s186398" name="Equation" r:id="rId4" imgW="1091565" imgH="279400" progId="Equation.3">
                  <p:embed/>
                </p:oleObj>
              </mc:Choice>
              <mc:Fallback>
                <p:oleObj name="Equation" r:id="rId4" imgW="1091565" imgH="279400" progId="Equation.3">
                  <p:embed/>
                  <p:pic>
                    <p:nvPicPr>
                      <p:cNvPr id="0" name="图片 1863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3195" y="1770992"/>
                        <a:ext cx="2829813" cy="7110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19"/>
          <p:cNvSpPr>
            <a:spLocks noChangeArrowheads="1"/>
          </p:cNvSpPr>
          <p:nvPr/>
        </p:nvSpPr>
        <p:spPr bwMode="auto">
          <a:xfrm>
            <a:off x="957600" y="2456622"/>
            <a:ext cx="4606290"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a:solidFill>
                  <a:srgbClr val="000000"/>
                </a:solidFill>
                <a:latin typeface="Adobe 黑体 Std R" pitchFamily="34" charset="-122"/>
                <a:ea typeface="Adobe 黑体 Std R" pitchFamily="34" charset="-122"/>
                <a:sym typeface="Symbol" pitchFamily="18" charset="2"/>
              </a:rPr>
              <a:t>如</a:t>
            </a:r>
            <a:r>
              <a:rPr kumimoji="1" lang="en-US" altLang="zh-CN" sz="2800">
                <a:solidFill>
                  <a:srgbClr val="000000"/>
                </a:solidFill>
                <a:latin typeface="Adobe 黑体 Std R" pitchFamily="34" charset="-122"/>
                <a:ea typeface="Adobe 黑体 Std R" pitchFamily="34" charset="-122"/>
                <a:sym typeface="Symbol" pitchFamily="18" charset="2"/>
              </a:rPr>
              <a:t>f(t)= (t)←→F(s)=1/s </a:t>
            </a:r>
          </a:p>
        </p:txBody>
      </p:sp>
      <p:graphicFrame>
        <p:nvGraphicFramePr>
          <p:cNvPr id="5" name="Object 20"/>
          <p:cNvGraphicFramePr>
            <a:graphicFrameLocks noChangeAspect="1"/>
          </p:cNvGraphicFramePr>
          <p:nvPr/>
        </p:nvGraphicFramePr>
        <p:xfrm>
          <a:off x="1414688" y="3066072"/>
          <a:ext cx="6057992" cy="818948"/>
        </p:xfrm>
        <a:graphic>
          <a:graphicData uri="http://schemas.openxmlformats.org/presentationml/2006/ole">
            <mc:AlternateContent xmlns:mc="http://schemas.openxmlformats.org/markup-compatibility/2006">
              <mc:Choice xmlns:v="urn:schemas-microsoft-com:vml" Requires="v">
                <p:oleObj spid="_x0000_s186399" name="Equation" r:id="rId6" imgW="3098800" imgH="419100" progId="Equation.3">
                  <p:embed/>
                </p:oleObj>
              </mc:Choice>
              <mc:Fallback>
                <p:oleObj name="Equation" r:id="rId6" imgW="3098800" imgH="419100" progId="Equation.3">
                  <p:embed/>
                  <p:pic>
                    <p:nvPicPr>
                      <p:cNvPr id="0" name="图片 1863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4688" y="3066072"/>
                        <a:ext cx="6057992" cy="8189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2"/>
          <p:cNvSpPr>
            <a:spLocks noChangeArrowheads="1"/>
          </p:cNvSpPr>
          <p:nvPr/>
        </p:nvSpPr>
        <p:spPr bwMode="auto">
          <a:xfrm>
            <a:off x="2100318" y="4010402"/>
            <a:ext cx="2997200"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solidFill>
                  <a:srgbClr val="000000"/>
                </a:solidFill>
                <a:latin typeface="Adobe 黑体 Std R" pitchFamily="34" charset="-122"/>
                <a:ea typeface="Adobe 黑体 Std R" pitchFamily="34" charset="-122"/>
                <a:sym typeface="Symbol" pitchFamily="18" charset="2"/>
              </a:rPr>
              <a:t>= () + 1/j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utoUpdateAnimBg="0"/>
      <p:bldP spid="4" grpId="0" bldLvl="0" animBg="1" autoUpdateAnimBg="0"/>
      <p:bldP spid="6" grpId="0" bldLvl="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8"/>
          <p:cNvSpPr>
            <a:spLocks noChangeArrowheads="1"/>
          </p:cNvSpPr>
          <p:nvPr/>
        </p:nvSpPr>
        <p:spPr bwMode="auto">
          <a:xfrm>
            <a:off x="396567" y="412202"/>
            <a:ext cx="8441580" cy="414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50000"/>
              </a:lnSpc>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根据收敛坐标</a:t>
            </a:r>
            <a:r>
              <a:rPr kumimoji="1" lang="zh-CN" altLang="en-US" sz="2800" dirty="0">
                <a:solidFill>
                  <a:srgbClr val="000000"/>
                </a:solidFill>
                <a:latin typeface="Adobe 黑体 Std R" pitchFamily="34" charset="-122"/>
                <a:ea typeface="Adobe 黑体 Std R" pitchFamily="34" charset="-122"/>
                <a:sym typeface="Symbol" pitchFamily="18" charset="2"/>
              </a:rPr>
              <a:t></a:t>
            </a:r>
            <a:r>
              <a:rPr kumimoji="1" lang="en-US" altLang="zh-CN" sz="2800" baseline="-30000" dirty="0">
                <a:solidFill>
                  <a:srgbClr val="000000"/>
                </a:solidFill>
                <a:latin typeface="Adobe 黑体 Std R" pitchFamily="34" charset="-122"/>
                <a:ea typeface="Adobe 黑体 Std R" pitchFamily="34" charset="-122"/>
              </a:rPr>
              <a:t>0</a:t>
            </a:r>
            <a:r>
              <a:rPr kumimoji="1" lang="zh-CN" altLang="en-US" sz="2800" dirty="0">
                <a:solidFill>
                  <a:srgbClr val="000000"/>
                </a:solidFill>
                <a:latin typeface="Adobe 黑体 Std R" pitchFamily="34" charset="-122"/>
                <a:ea typeface="Adobe 黑体 Std R" pitchFamily="34" charset="-122"/>
              </a:rPr>
              <a:t>的值可分为以下三种情况： </a:t>
            </a:r>
          </a:p>
          <a:p>
            <a:pPr fontAlgn="base">
              <a:lnSpc>
                <a:spcPct val="200000"/>
              </a:lnSpc>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      </a:t>
            </a:r>
            <a:r>
              <a:rPr kumimoji="1" lang="zh-CN" altLang="en-US" sz="2800" dirty="0" smtClean="0">
                <a:solidFill>
                  <a:srgbClr val="000000"/>
                </a:solidFill>
                <a:latin typeface="Adobe 黑体 Std R" pitchFamily="34" charset="-122"/>
                <a:ea typeface="Adobe 黑体 Std R" pitchFamily="34" charset="-122"/>
              </a:rPr>
              <a:t>（</a:t>
            </a:r>
            <a:r>
              <a:rPr kumimoji="1" lang="en-US" altLang="zh-CN" sz="2800" dirty="0">
                <a:solidFill>
                  <a:srgbClr val="000000"/>
                </a:solidFill>
                <a:latin typeface="Adobe 黑体 Std R" pitchFamily="34" charset="-122"/>
                <a:ea typeface="Adobe 黑体 Std R" pitchFamily="34" charset="-122"/>
              </a:rPr>
              <a:t>3</a:t>
            </a:r>
            <a:r>
              <a:rPr kumimoji="1" lang="zh-CN" altLang="en-US" sz="2800" dirty="0" smtClean="0">
                <a:solidFill>
                  <a:srgbClr val="000000"/>
                </a:solidFill>
                <a:latin typeface="Adobe 黑体 Std R" pitchFamily="34" charset="-122"/>
                <a:ea typeface="Adobe 黑体 Std R" pitchFamily="34" charset="-122"/>
              </a:rPr>
              <a:t>）</a:t>
            </a:r>
            <a:r>
              <a:rPr kumimoji="1" lang="zh-CN" altLang="en-US" sz="2800" dirty="0" smtClean="0">
                <a:solidFill>
                  <a:srgbClr val="000000"/>
                </a:solidFill>
                <a:latin typeface="Adobe 黑体 Std R" pitchFamily="34" charset="-122"/>
                <a:ea typeface="Adobe 黑体 Std R" pitchFamily="34" charset="-122"/>
                <a:sym typeface="Symbol" pitchFamily="18" charset="2"/>
              </a:rPr>
              <a:t></a:t>
            </a:r>
            <a:r>
              <a:rPr kumimoji="1" lang="en-US" altLang="zh-CN" sz="2800" baseline="-30000" dirty="0">
                <a:solidFill>
                  <a:srgbClr val="000000"/>
                </a:solidFill>
                <a:latin typeface="Adobe 黑体 Std R" pitchFamily="34" charset="-122"/>
                <a:ea typeface="Adobe 黑体 Std R" pitchFamily="34" charset="-122"/>
              </a:rPr>
              <a:t>0</a:t>
            </a:r>
            <a:r>
              <a:rPr kumimoji="1" lang="en-US" altLang="zh-CN" sz="2800" dirty="0">
                <a:solidFill>
                  <a:srgbClr val="000000"/>
                </a:solidFill>
                <a:latin typeface="Adobe 黑体 Std R" pitchFamily="34" charset="-122"/>
                <a:ea typeface="Adobe 黑体 Std R" pitchFamily="34" charset="-122"/>
              </a:rPr>
              <a:t> &gt;0</a:t>
            </a:r>
            <a:r>
              <a:rPr kumimoji="1" lang="zh-CN" altLang="en-US" sz="2800" dirty="0">
                <a:solidFill>
                  <a:srgbClr val="000000"/>
                </a:solidFill>
                <a:latin typeface="Adobe 黑体 Std R" pitchFamily="34" charset="-122"/>
                <a:ea typeface="Adobe 黑体 Std R" pitchFamily="34" charset="-122"/>
              </a:rPr>
              <a:t>，</a:t>
            </a:r>
            <a:r>
              <a:rPr kumimoji="1" lang="en-US" altLang="zh-CN" sz="2800" dirty="0">
                <a:solidFill>
                  <a:srgbClr val="000000"/>
                </a:solidFill>
                <a:latin typeface="Adobe 黑体 Std R" pitchFamily="34" charset="-122"/>
                <a:ea typeface="Adobe 黑体 Std R" pitchFamily="34" charset="-122"/>
              </a:rPr>
              <a:t>F(j</a:t>
            </a:r>
            <a:r>
              <a:rPr kumimoji="1" lang="en-US" altLang="zh-CN" sz="2800" dirty="0">
                <a:solidFill>
                  <a:srgbClr val="000000"/>
                </a:solidFill>
                <a:latin typeface="Adobe 黑体 Std R" pitchFamily="34" charset="-122"/>
                <a:ea typeface="Adobe 黑体 Std R" pitchFamily="34" charset="-122"/>
                <a:sym typeface="Symbol" pitchFamily="18" charset="2"/>
              </a:rPr>
              <a:t></a:t>
            </a:r>
            <a:r>
              <a:rPr kumimoji="1" lang="en-US" altLang="zh-CN" sz="2800" dirty="0">
                <a:solidFill>
                  <a:srgbClr val="000000"/>
                </a:solidFill>
                <a:latin typeface="Adobe 黑体 Std R" pitchFamily="34" charset="-122"/>
                <a:ea typeface="Adobe 黑体 Std R" pitchFamily="34" charset="-122"/>
              </a:rPr>
              <a:t>)</a:t>
            </a:r>
            <a:r>
              <a:rPr kumimoji="1" lang="zh-CN" altLang="en-US" sz="2800" dirty="0">
                <a:solidFill>
                  <a:srgbClr val="000000"/>
                </a:solidFill>
                <a:latin typeface="Adobe 黑体 Std R" pitchFamily="34" charset="-122"/>
                <a:ea typeface="Adobe 黑体 Std R" pitchFamily="34" charset="-122"/>
              </a:rPr>
              <a:t>不存在。 </a:t>
            </a:r>
          </a:p>
          <a:p>
            <a:pPr fontAlgn="base">
              <a:lnSpc>
                <a:spcPct val="200000"/>
              </a:lnSpc>
              <a:spcBef>
                <a:spcPct val="0"/>
              </a:spcBef>
              <a:spcAft>
                <a:spcPct val="0"/>
              </a:spcAft>
            </a:pPr>
            <a:r>
              <a:rPr kumimoji="1" lang="zh-CN" altLang="en-US" sz="2800" dirty="0" smtClean="0">
                <a:solidFill>
                  <a:srgbClr val="000000"/>
                </a:solidFill>
                <a:latin typeface="Adobe 黑体 Std R" pitchFamily="34" charset="-122"/>
                <a:ea typeface="Adobe 黑体 Std R" pitchFamily="34" charset="-122"/>
              </a:rPr>
              <a:t>         例</a:t>
            </a:r>
            <a:r>
              <a:rPr kumimoji="1" lang="en-US" altLang="zh-CN" sz="2800" dirty="0">
                <a:solidFill>
                  <a:srgbClr val="000000"/>
                </a:solidFill>
                <a:latin typeface="Adobe 黑体 Std R" pitchFamily="34" charset="-122"/>
                <a:ea typeface="Adobe 黑体 Std R" pitchFamily="34" charset="-122"/>
                <a:sym typeface="Symbol" pitchFamily="18" charset="2"/>
              </a:rPr>
              <a:t>f(t)=e</a:t>
            </a:r>
            <a:r>
              <a:rPr kumimoji="1" lang="en-US" altLang="zh-CN" sz="2800" baseline="30000" dirty="0">
                <a:solidFill>
                  <a:srgbClr val="000000"/>
                </a:solidFill>
                <a:latin typeface="Adobe 黑体 Std R" pitchFamily="34" charset="-122"/>
                <a:ea typeface="Adobe 黑体 Std R" pitchFamily="34" charset="-122"/>
                <a:sym typeface="Symbol" pitchFamily="18" charset="2"/>
              </a:rPr>
              <a:t>2t</a:t>
            </a:r>
            <a:r>
              <a:rPr kumimoji="1" lang="en-US" altLang="zh-CN" sz="2800" dirty="0">
                <a:solidFill>
                  <a:srgbClr val="000000"/>
                </a:solidFill>
                <a:latin typeface="Adobe 黑体 Std R" pitchFamily="34" charset="-122"/>
                <a:ea typeface="Adobe 黑体 Std R" pitchFamily="34" charset="-122"/>
                <a:sym typeface="Symbol" pitchFamily="18" charset="2"/>
              </a:rPr>
              <a:t>(t) ←→F(s)=1/(s –2)  ,   &gt;2</a:t>
            </a:r>
            <a:r>
              <a:rPr kumimoji="1" lang="zh-CN" altLang="en-US" sz="2800" dirty="0" smtClean="0">
                <a:solidFill>
                  <a:srgbClr val="000000"/>
                </a:solidFill>
                <a:latin typeface="Adobe 黑体 Std R" pitchFamily="34" charset="-122"/>
                <a:ea typeface="Adobe 黑体 Std R" pitchFamily="34" charset="-122"/>
                <a:sym typeface="Symbol" pitchFamily="18" charset="2"/>
              </a:rPr>
              <a:t>；</a:t>
            </a:r>
            <a:endParaRPr kumimoji="1" lang="en-US" altLang="zh-CN" sz="2800" dirty="0" smtClean="0">
              <a:solidFill>
                <a:srgbClr val="000000"/>
              </a:solidFill>
              <a:latin typeface="Adobe 黑体 Std R" pitchFamily="34" charset="-122"/>
              <a:ea typeface="Adobe 黑体 Std R" pitchFamily="34" charset="-122"/>
              <a:sym typeface="Symbol" pitchFamily="18" charset="2"/>
            </a:endParaRPr>
          </a:p>
          <a:p>
            <a:pPr fontAlgn="base">
              <a:lnSpc>
                <a:spcPct val="200000"/>
              </a:lnSpc>
              <a:spcBef>
                <a:spcPct val="0"/>
              </a:spcBef>
              <a:spcAft>
                <a:spcPct val="0"/>
              </a:spcAft>
            </a:pPr>
            <a:r>
              <a:rPr kumimoji="1" lang="en-US" altLang="zh-CN" sz="2800" dirty="0">
                <a:solidFill>
                  <a:srgbClr val="000000"/>
                </a:solidFill>
                <a:latin typeface="Adobe 黑体 Std R" pitchFamily="34" charset="-122"/>
                <a:ea typeface="Adobe 黑体 Std R" pitchFamily="34" charset="-122"/>
                <a:sym typeface="Symbol" pitchFamily="18" charset="2"/>
              </a:rPr>
              <a:t> </a:t>
            </a:r>
            <a:r>
              <a:rPr kumimoji="1" lang="en-US" altLang="zh-CN" sz="2800" dirty="0" smtClean="0">
                <a:solidFill>
                  <a:srgbClr val="000000"/>
                </a:solidFill>
                <a:latin typeface="Adobe 黑体 Std R" pitchFamily="34" charset="-122"/>
                <a:ea typeface="Adobe 黑体 Std R" pitchFamily="34" charset="-122"/>
                <a:sym typeface="Symbol" pitchFamily="18" charset="2"/>
              </a:rPr>
              <a:t>                  </a:t>
            </a:r>
            <a:r>
              <a:rPr kumimoji="1" lang="zh-CN" altLang="en-US" sz="2800" dirty="0" smtClean="0">
                <a:solidFill>
                  <a:srgbClr val="000000"/>
                </a:solidFill>
                <a:latin typeface="Adobe 黑体 Std R" pitchFamily="34" charset="-122"/>
                <a:ea typeface="Adobe 黑体 Std R" pitchFamily="34" charset="-122"/>
                <a:sym typeface="Symbol" pitchFamily="18" charset="2"/>
              </a:rPr>
              <a:t>其</a:t>
            </a:r>
            <a:r>
              <a:rPr kumimoji="1" lang="zh-CN" altLang="en-US" sz="2800" dirty="0">
                <a:solidFill>
                  <a:srgbClr val="000000"/>
                </a:solidFill>
                <a:latin typeface="Adobe 黑体 Std R" pitchFamily="34" charset="-122"/>
                <a:ea typeface="Adobe 黑体 Std R" pitchFamily="34" charset="-122"/>
                <a:sym typeface="Symbol" pitchFamily="18" charset="2"/>
              </a:rPr>
              <a:t>傅里叶变换不存在。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6518" y="844144"/>
            <a:ext cx="4570871" cy="2011680"/>
          </a:xfrm>
          <a:prstGeom prst="rect">
            <a:avLst/>
          </a:prstGeom>
        </p:spPr>
        <p:txBody>
          <a:bodyPr>
            <a:spAutoFit/>
          </a:bodyPr>
          <a:lstStyle/>
          <a:p>
            <a:pPr fontAlgn="base">
              <a:lnSpc>
                <a:spcPct val="150000"/>
              </a:lnSpc>
              <a:spcBef>
                <a:spcPct val="0"/>
              </a:spcBef>
              <a:spcAft>
                <a:spcPct val="0"/>
              </a:spcAft>
            </a:pPr>
            <a:r>
              <a:rPr kumimoji="1" lang="zh-CN" altLang="en-US" sz="2800" dirty="0">
                <a:solidFill>
                  <a:prstClr val="black"/>
                </a:solidFill>
                <a:latin typeface="Adobe 黑体 Std R" pitchFamily="34" charset="-122"/>
                <a:ea typeface="Adobe 黑体 Std R" pitchFamily="34" charset="-122"/>
              </a:rPr>
              <a:t>作业：</a:t>
            </a:r>
          </a:p>
          <a:p>
            <a:pPr fontAlgn="base">
              <a:lnSpc>
                <a:spcPct val="150000"/>
              </a:lnSpc>
              <a:spcBef>
                <a:spcPct val="0"/>
              </a:spcBef>
              <a:spcAft>
                <a:spcPct val="0"/>
              </a:spcAft>
            </a:pPr>
            <a:r>
              <a:rPr kumimoji="1" lang="en-US" altLang="zh-CN" sz="2800" dirty="0" smtClean="0">
                <a:solidFill>
                  <a:prstClr val="black"/>
                </a:solidFill>
                <a:latin typeface="Adobe 黑体 Std R" pitchFamily="34" charset="-122"/>
                <a:ea typeface="Adobe 黑体 Std R" pitchFamily="34" charset="-122"/>
              </a:rPr>
              <a:t>5.1(1),(3),(8)</a:t>
            </a:r>
            <a:r>
              <a:rPr kumimoji="1" lang="zh-CN" altLang="en-US" sz="2800" dirty="0" smtClean="0">
                <a:solidFill>
                  <a:prstClr val="black"/>
                </a:solidFill>
                <a:latin typeface="Adobe 黑体 Std R" pitchFamily="34" charset="-122"/>
                <a:ea typeface="Adobe 黑体 Std R" pitchFamily="34" charset="-122"/>
              </a:rPr>
              <a:t>、</a:t>
            </a:r>
            <a:r>
              <a:rPr kumimoji="1" lang="en-US" altLang="zh-CN" sz="2800" dirty="0" smtClean="0">
                <a:solidFill>
                  <a:prstClr val="black"/>
                </a:solidFill>
                <a:latin typeface="Adobe 黑体 Std R" pitchFamily="34" charset="-122"/>
                <a:ea typeface="Adobe 黑体 Std R" pitchFamily="34" charset="-122"/>
              </a:rPr>
              <a:t>5.2(a),(f)</a:t>
            </a:r>
            <a:endParaRPr kumimoji="1" lang="en-US" altLang="zh-CN" sz="2800" dirty="0">
              <a:solidFill>
                <a:prstClr val="black"/>
              </a:solidFill>
              <a:latin typeface="Adobe 黑体 Std R" pitchFamily="34" charset="-122"/>
              <a:ea typeface="Adobe 黑体 Std R"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7480" y="1617345"/>
            <a:ext cx="3834765" cy="1152525"/>
          </a:xfrm>
          <a:prstGeom prst="rect">
            <a:avLst/>
          </a:prstGeom>
          <a:noFill/>
        </p:spPr>
        <p:txBody>
          <a:bodyPr wrap="square" rtlCol="0">
            <a:spAutoFit/>
          </a:bodyPr>
          <a:lstStyle/>
          <a:p>
            <a:r>
              <a:rPr lang="en-US" altLang="zh-CN" sz="6000" b="1" dirty="0" smtClean="0">
                <a:solidFill>
                  <a:srgbClr val="F46970"/>
                </a:solidFill>
                <a:latin typeface="Segoe Script" charset="0"/>
                <a:ea typeface="Migraffiti" charset="0"/>
              </a:rPr>
              <a:t>THANKS</a:t>
            </a:r>
          </a:p>
        </p:txBody>
      </p:sp>
      <p:grpSp>
        <p:nvGrpSpPr>
          <p:cNvPr id="7" name="组合 6"/>
          <p:cNvGrpSpPr/>
          <p:nvPr/>
        </p:nvGrpSpPr>
        <p:grpSpPr>
          <a:xfrm>
            <a:off x="2699792" y="2921341"/>
            <a:ext cx="4179497" cy="658520"/>
            <a:chOff x="2411760" y="2842401"/>
            <a:chExt cx="4680520" cy="737461"/>
          </a:xfrm>
        </p:grpSpPr>
        <p:sp>
          <p:nvSpPr>
            <p:cNvPr id="3" name="矩形 2"/>
            <p:cNvSpPr/>
            <p:nvPr/>
          </p:nvSpPr>
          <p:spPr>
            <a:xfrm>
              <a:off x="2411760" y="2860403"/>
              <a:ext cx="701457" cy="701457"/>
            </a:xfrm>
            <a:prstGeom prst="rect">
              <a:avLst/>
            </a:prstGeom>
            <a:solidFill>
              <a:srgbClr val="F2A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十字形 3"/>
            <p:cNvSpPr/>
            <p:nvPr/>
          </p:nvSpPr>
          <p:spPr>
            <a:xfrm>
              <a:off x="5003634" y="2851091"/>
              <a:ext cx="720080" cy="720080"/>
            </a:xfrm>
            <a:prstGeom prst="plus">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689695" y="2842401"/>
              <a:ext cx="737461" cy="737461"/>
            </a:xfrm>
            <a:prstGeom prst="ellipse">
              <a:avLst/>
            </a:prstGeom>
            <a:solidFill>
              <a:srgbClr val="6B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6300192" y="2869714"/>
              <a:ext cx="792088" cy="682834"/>
            </a:xfrm>
            <a:prstGeom prst="triangle">
              <a:avLst/>
            </a:prstGeom>
            <a:solidFill>
              <a:srgbClr val="FA9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4528" y="1923997"/>
            <a:ext cx="7884753" cy="994234"/>
          </a:xfrm>
        </p:spPr>
        <p:txBody>
          <a:bodyPr>
            <a:normAutofit/>
          </a:bodyPr>
          <a:lstStyle/>
          <a:p>
            <a:pPr algn="ctr"/>
            <a:r>
              <a:rPr kumimoji="1" lang="zh-CN" altLang="en-US" sz="4800" b="1" dirty="0">
                <a:ln w="0"/>
                <a:solidFill>
                  <a:srgbClr val="4C6968"/>
                </a:solidFill>
                <a:effectLst>
                  <a:reflection blurRad="6350" stA="60000" endA="900" endPos="60000" dist="60007" dir="5400000" sy="-100000" algn="bl" rotWithShape="0"/>
                </a:effectLst>
                <a:latin typeface="造字工房悦黑体验版常规体" pitchFamily="50" charset="-122"/>
                <a:ea typeface="造字工房悦黑体验版常规体"/>
              </a:rPr>
              <a:t>第五章 连续系统的</a:t>
            </a:r>
            <a:r>
              <a:rPr kumimoji="1" lang="en-US" altLang="zh-CN" sz="4800" b="1" dirty="0">
                <a:ln w="0"/>
                <a:solidFill>
                  <a:srgbClr val="4C6968"/>
                </a:solidFill>
                <a:effectLst>
                  <a:reflection blurRad="6350" stA="60000" endA="900" endPos="60000" dist="60007" dir="5400000" sy="-100000" algn="bl" rotWithShape="0"/>
                </a:effectLst>
                <a:latin typeface="造字工房悦黑体验版常规体" pitchFamily="50" charset="-122"/>
                <a:ea typeface="造字工房悦黑体验版常规体"/>
              </a:rPr>
              <a:t>s</a:t>
            </a:r>
            <a:r>
              <a:rPr kumimoji="1" lang="zh-CN" altLang="en-US" sz="4800" b="1" dirty="0">
                <a:ln w="0"/>
                <a:solidFill>
                  <a:srgbClr val="4C6968"/>
                </a:solidFill>
                <a:effectLst>
                  <a:reflection blurRad="6350" stA="60000" endA="900" endPos="60000" dist="60007" dir="5400000" sy="-100000" algn="bl" rotWithShape="0"/>
                </a:effectLst>
                <a:latin typeface="造字工房悦黑体验版常规体" pitchFamily="50" charset="-122"/>
                <a:ea typeface="造字工房悦黑体验版常规体"/>
              </a:rPr>
              <a:t>域分析</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72152" y="1776278"/>
            <a:ext cx="6616700" cy="822960"/>
          </a:xfrm>
          <a:prstGeom prst="rect">
            <a:avLst/>
          </a:prstGeom>
        </p:spPr>
        <p:txBody>
          <a:bodyPr wrap="none">
            <a:spAutoFit/>
          </a:bodyPr>
          <a:lstStyle/>
          <a:p>
            <a:pPr algn="ctr" fontAlgn="base">
              <a:spcBef>
                <a:spcPct val="0"/>
              </a:spcBef>
              <a:spcAft>
                <a:spcPct val="0"/>
              </a:spcAft>
            </a:pPr>
            <a:r>
              <a:rPr kumimoji="1" lang="en-US" altLang="zh-CN" sz="4800" b="1" dirty="0">
                <a:ln w="0"/>
                <a:solidFill>
                  <a:srgbClr val="CC6600"/>
                </a:solidFill>
                <a:effectLst>
                  <a:reflection blurRad="6350" stA="60000" endA="900" endPos="60000" dist="60007" dir="5400000" sy="-100000" algn="bl" rotWithShape="0"/>
                </a:effectLst>
                <a:latin typeface="造字工房悦黑体验版常规体" pitchFamily="50" charset="-122"/>
                <a:ea typeface="造字工房悦黑体验版常规体" pitchFamily="50" charset="-122"/>
              </a:rPr>
              <a:t>5.2  </a:t>
            </a:r>
            <a:r>
              <a:rPr kumimoji="1" lang="zh-CN" altLang="en-US" sz="4800" b="1" dirty="0">
                <a:ln w="0"/>
                <a:solidFill>
                  <a:srgbClr val="CC6600"/>
                </a:solidFill>
                <a:effectLst>
                  <a:reflection blurRad="6350" stA="60000" endA="900" endPos="60000" dist="60007" dir="5400000" sy="-100000" algn="bl" rotWithShape="0"/>
                </a:effectLst>
                <a:latin typeface="造字工房悦黑体验版常规体" pitchFamily="50" charset="-122"/>
                <a:ea typeface="造字工房悦黑体验版常规体" pitchFamily="50" charset="-122"/>
              </a:rPr>
              <a:t>拉普拉斯变换性质</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2538" y="196232"/>
            <a:ext cx="7684437" cy="914400"/>
          </a:xfrm>
          <a:prstGeom prst="rect">
            <a:avLst/>
          </a:prstGeom>
        </p:spPr>
        <p:txBody>
          <a:bodyPr wrap="square">
            <a:spAutoFit/>
          </a:bodyPr>
          <a:lstStyle/>
          <a:p>
            <a:pPr algn="ctr">
              <a:lnSpc>
                <a:spcPct val="150000"/>
              </a:lnSpc>
              <a:buFont typeface="Wingdings" pitchFamily="2" charset="2"/>
              <a:buNone/>
            </a:pPr>
            <a:r>
              <a:rPr lang="zh-CN" altLang="en-US" sz="3600" dirty="0">
                <a:latin typeface="Adobe 黑体 Std R" pitchFamily="34" charset="-122"/>
                <a:ea typeface="Adobe 黑体 Std R" pitchFamily="34" charset="-122"/>
              </a:rPr>
              <a:t>一、线性性质</a:t>
            </a:r>
          </a:p>
        </p:txBody>
      </p:sp>
      <p:sp>
        <p:nvSpPr>
          <p:cNvPr id="4" name="Rectangle 47"/>
          <p:cNvSpPr>
            <a:spLocks noChangeArrowheads="1"/>
          </p:cNvSpPr>
          <p:nvPr/>
        </p:nvSpPr>
        <p:spPr bwMode="auto">
          <a:xfrm>
            <a:off x="415170" y="1204095"/>
            <a:ext cx="8479919"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50000"/>
              </a:lnSpc>
              <a:spcBef>
                <a:spcPct val="0"/>
              </a:spcBef>
              <a:spcAft>
                <a:spcPct val="0"/>
              </a:spcAft>
            </a:pPr>
            <a:r>
              <a:rPr kumimoji="1" lang="zh-CN" altLang="en-US" sz="2800" dirty="0">
                <a:solidFill>
                  <a:srgbClr val="CC6600"/>
                </a:solidFill>
                <a:latin typeface="Adobe 黑体 Std R" pitchFamily="34" charset="-122"/>
                <a:ea typeface="Adobe 黑体 Std R" pitchFamily="34" charset="-122"/>
                <a:sym typeface="Symbol" pitchFamily="18" charset="2"/>
              </a:rPr>
              <a:t>若</a:t>
            </a:r>
            <a:r>
              <a:rPr kumimoji="1" lang="en-US" altLang="zh-CN" sz="2800" dirty="0">
                <a:solidFill>
                  <a:srgbClr val="CC6600"/>
                </a:solidFill>
                <a:latin typeface="Adobe 黑体 Std R" pitchFamily="34" charset="-122"/>
                <a:ea typeface="Adobe 黑体 Std R" pitchFamily="34" charset="-122"/>
                <a:sym typeface="Symbol" pitchFamily="18" charset="2"/>
              </a:rPr>
              <a:t>f</a:t>
            </a:r>
            <a:r>
              <a:rPr kumimoji="1" lang="en-US" altLang="zh-CN" sz="2800" baseline="-30000" dirty="0">
                <a:solidFill>
                  <a:srgbClr val="CC6600"/>
                </a:solidFill>
                <a:latin typeface="Adobe 黑体 Std R" pitchFamily="34" charset="-122"/>
                <a:ea typeface="Adobe 黑体 Std R" pitchFamily="34" charset="-122"/>
                <a:sym typeface="Symbol" pitchFamily="18" charset="2"/>
              </a:rPr>
              <a:t>1</a:t>
            </a:r>
            <a:r>
              <a:rPr kumimoji="1" lang="en-US" altLang="zh-CN" sz="2800" dirty="0">
                <a:solidFill>
                  <a:srgbClr val="CC6600"/>
                </a:solidFill>
                <a:latin typeface="Adobe 黑体 Std R" pitchFamily="34" charset="-122"/>
                <a:ea typeface="Adobe 黑体 Std R" pitchFamily="34" charset="-122"/>
                <a:sym typeface="Symbol" pitchFamily="18" charset="2"/>
              </a:rPr>
              <a:t>(t)←→F</a:t>
            </a:r>
            <a:r>
              <a:rPr kumimoji="1" lang="en-US" altLang="zh-CN" sz="2800" baseline="-30000" dirty="0">
                <a:solidFill>
                  <a:srgbClr val="CC6600"/>
                </a:solidFill>
                <a:latin typeface="Adobe 黑体 Std R" pitchFamily="34" charset="-122"/>
                <a:ea typeface="Adobe 黑体 Std R" pitchFamily="34" charset="-122"/>
                <a:sym typeface="Symbol" pitchFamily="18" charset="2"/>
              </a:rPr>
              <a:t>1</a:t>
            </a:r>
            <a:r>
              <a:rPr kumimoji="1" lang="en-US" altLang="zh-CN" sz="2800" dirty="0">
                <a:solidFill>
                  <a:srgbClr val="CC6600"/>
                </a:solidFill>
                <a:latin typeface="Adobe 黑体 Std R" pitchFamily="34" charset="-122"/>
                <a:ea typeface="Adobe 黑体 Std R" pitchFamily="34" charset="-122"/>
                <a:sym typeface="Symbol" pitchFamily="18" charset="2"/>
              </a:rPr>
              <a:t>(s)   Re[s]&gt;</a:t>
            </a:r>
            <a:r>
              <a:rPr kumimoji="1" lang="en-US" altLang="zh-CN" sz="2800" baseline="-30000" dirty="0">
                <a:solidFill>
                  <a:srgbClr val="CC6600"/>
                </a:solidFill>
                <a:latin typeface="Adobe 黑体 Std R" pitchFamily="34" charset="-122"/>
                <a:ea typeface="Adobe 黑体 Std R" pitchFamily="34" charset="-122"/>
                <a:sym typeface="Symbol" pitchFamily="18" charset="2"/>
              </a:rPr>
              <a:t>1</a:t>
            </a:r>
            <a:r>
              <a:rPr kumimoji="1" lang="en-US" altLang="zh-CN" sz="2800" dirty="0">
                <a:solidFill>
                  <a:srgbClr val="CC6600"/>
                </a:solidFill>
                <a:latin typeface="Adobe 黑体 Std R" pitchFamily="34" charset="-122"/>
                <a:ea typeface="Adobe 黑体 Std R" pitchFamily="34" charset="-122"/>
                <a:sym typeface="Symbol" pitchFamily="18" charset="2"/>
              </a:rPr>
              <a:t> , f</a:t>
            </a:r>
            <a:r>
              <a:rPr kumimoji="1" lang="en-US" altLang="zh-CN" sz="2800" baseline="-30000" dirty="0">
                <a:solidFill>
                  <a:srgbClr val="CC6600"/>
                </a:solidFill>
                <a:latin typeface="Adobe 黑体 Std R" pitchFamily="34" charset="-122"/>
                <a:ea typeface="Adobe 黑体 Std R" pitchFamily="34" charset="-122"/>
                <a:sym typeface="Symbol" pitchFamily="18" charset="2"/>
              </a:rPr>
              <a:t>2</a:t>
            </a:r>
            <a:r>
              <a:rPr kumimoji="1" lang="en-US" altLang="zh-CN" sz="2800" dirty="0">
                <a:solidFill>
                  <a:srgbClr val="CC6600"/>
                </a:solidFill>
                <a:latin typeface="Adobe 黑体 Std R" pitchFamily="34" charset="-122"/>
                <a:ea typeface="Adobe 黑体 Std R" pitchFamily="34" charset="-122"/>
                <a:sym typeface="Symbol" pitchFamily="18" charset="2"/>
              </a:rPr>
              <a:t>(t)←→F</a:t>
            </a:r>
            <a:r>
              <a:rPr kumimoji="1" lang="en-US" altLang="zh-CN" sz="2800" baseline="-30000" dirty="0">
                <a:solidFill>
                  <a:srgbClr val="CC6600"/>
                </a:solidFill>
                <a:latin typeface="Adobe 黑体 Std R" pitchFamily="34" charset="-122"/>
                <a:ea typeface="Adobe 黑体 Std R" pitchFamily="34" charset="-122"/>
                <a:sym typeface="Symbol" pitchFamily="18" charset="2"/>
              </a:rPr>
              <a:t>2</a:t>
            </a:r>
            <a:r>
              <a:rPr kumimoji="1" lang="en-US" altLang="zh-CN" sz="2800" dirty="0">
                <a:solidFill>
                  <a:srgbClr val="CC6600"/>
                </a:solidFill>
                <a:latin typeface="Adobe 黑体 Std R" pitchFamily="34" charset="-122"/>
                <a:ea typeface="Adobe 黑体 Std R" pitchFamily="34" charset="-122"/>
                <a:sym typeface="Symbol" pitchFamily="18" charset="2"/>
              </a:rPr>
              <a:t>(s)   Re[s]&gt;</a:t>
            </a:r>
            <a:r>
              <a:rPr kumimoji="1" lang="en-US" altLang="zh-CN" sz="2800" baseline="-30000" dirty="0">
                <a:solidFill>
                  <a:srgbClr val="CC6600"/>
                </a:solidFill>
                <a:latin typeface="Adobe 黑体 Std R" pitchFamily="34" charset="-122"/>
                <a:ea typeface="Adobe 黑体 Std R" pitchFamily="34" charset="-122"/>
                <a:sym typeface="Symbol" pitchFamily="18" charset="2"/>
              </a:rPr>
              <a:t>2</a:t>
            </a:r>
            <a:endParaRPr kumimoji="1" lang="en-US" altLang="zh-CN" sz="2800" dirty="0">
              <a:solidFill>
                <a:srgbClr val="CC6600"/>
              </a:solidFill>
              <a:latin typeface="Adobe 黑体 Std R" pitchFamily="34" charset="-122"/>
              <a:ea typeface="Adobe 黑体 Std R" pitchFamily="34" charset="-122"/>
              <a:sym typeface="Symbol" pitchFamily="18" charset="2"/>
            </a:endParaRPr>
          </a:p>
          <a:p>
            <a:pPr fontAlgn="base">
              <a:lnSpc>
                <a:spcPct val="150000"/>
              </a:lnSpc>
              <a:spcBef>
                <a:spcPct val="0"/>
              </a:spcBef>
              <a:spcAft>
                <a:spcPct val="0"/>
              </a:spcAft>
            </a:pPr>
            <a:r>
              <a:rPr kumimoji="1" lang="zh-CN" altLang="en-US" sz="2800" dirty="0">
                <a:solidFill>
                  <a:srgbClr val="CC6600"/>
                </a:solidFill>
                <a:latin typeface="Adobe 黑体 Std R" pitchFamily="34" charset="-122"/>
                <a:ea typeface="Adobe 黑体 Std R" pitchFamily="34" charset="-122"/>
                <a:sym typeface="Symbol" pitchFamily="18" charset="2"/>
              </a:rPr>
              <a:t>则 </a:t>
            </a:r>
            <a:r>
              <a:rPr kumimoji="1" lang="en-US" altLang="zh-CN" sz="2800" dirty="0">
                <a:solidFill>
                  <a:srgbClr val="CC6600"/>
                </a:solidFill>
                <a:latin typeface="Adobe 黑体 Std R" pitchFamily="34" charset="-122"/>
                <a:ea typeface="Adobe 黑体 Std R" pitchFamily="34" charset="-122"/>
                <a:sym typeface="Symbol" pitchFamily="18" charset="2"/>
              </a:rPr>
              <a:t>a</a:t>
            </a:r>
            <a:r>
              <a:rPr kumimoji="1" lang="en-US" altLang="zh-CN" sz="2800" baseline="-30000" dirty="0">
                <a:solidFill>
                  <a:srgbClr val="CC6600"/>
                </a:solidFill>
                <a:latin typeface="Adobe 黑体 Std R" pitchFamily="34" charset="-122"/>
                <a:ea typeface="Adobe 黑体 Std R" pitchFamily="34" charset="-122"/>
                <a:sym typeface="Symbol" pitchFamily="18" charset="2"/>
              </a:rPr>
              <a:t>1</a:t>
            </a:r>
            <a:r>
              <a:rPr kumimoji="1" lang="en-US" altLang="zh-CN" sz="2800" dirty="0">
                <a:solidFill>
                  <a:srgbClr val="CC6600"/>
                </a:solidFill>
                <a:latin typeface="Adobe 黑体 Std R" pitchFamily="34" charset="-122"/>
                <a:ea typeface="Adobe 黑体 Std R" pitchFamily="34" charset="-122"/>
                <a:sym typeface="Symbol" pitchFamily="18" charset="2"/>
              </a:rPr>
              <a:t>f</a:t>
            </a:r>
            <a:r>
              <a:rPr kumimoji="1" lang="en-US" altLang="zh-CN" sz="2800" baseline="-30000" dirty="0">
                <a:solidFill>
                  <a:srgbClr val="CC6600"/>
                </a:solidFill>
                <a:latin typeface="Adobe 黑体 Std R" pitchFamily="34" charset="-122"/>
                <a:ea typeface="Adobe 黑体 Std R" pitchFamily="34" charset="-122"/>
                <a:sym typeface="Symbol" pitchFamily="18" charset="2"/>
              </a:rPr>
              <a:t>1</a:t>
            </a:r>
            <a:r>
              <a:rPr kumimoji="1" lang="en-US" altLang="zh-CN" sz="2800" dirty="0">
                <a:solidFill>
                  <a:srgbClr val="CC6600"/>
                </a:solidFill>
                <a:latin typeface="Adobe 黑体 Std R" pitchFamily="34" charset="-122"/>
                <a:ea typeface="Adobe 黑体 Std R" pitchFamily="34" charset="-122"/>
                <a:sym typeface="Symbol" pitchFamily="18" charset="2"/>
              </a:rPr>
              <a:t>(t)+a</a:t>
            </a:r>
            <a:r>
              <a:rPr kumimoji="1" lang="en-US" altLang="zh-CN" sz="2800" baseline="-30000" dirty="0">
                <a:solidFill>
                  <a:srgbClr val="CC6600"/>
                </a:solidFill>
                <a:latin typeface="Adobe 黑体 Std R" pitchFamily="34" charset="-122"/>
                <a:ea typeface="Adobe 黑体 Std R" pitchFamily="34" charset="-122"/>
                <a:sym typeface="Symbol" pitchFamily="18" charset="2"/>
              </a:rPr>
              <a:t>2</a:t>
            </a:r>
            <a:r>
              <a:rPr kumimoji="1" lang="en-US" altLang="zh-CN" sz="2800" dirty="0">
                <a:solidFill>
                  <a:srgbClr val="CC6600"/>
                </a:solidFill>
                <a:latin typeface="Adobe 黑体 Std R" pitchFamily="34" charset="-122"/>
                <a:ea typeface="Adobe 黑体 Std R" pitchFamily="34" charset="-122"/>
                <a:sym typeface="Symbol" pitchFamily="18" charset="2"/>
              </a:rPr>
              <a:t>f</a:t>
            </a:r>
            <a:r>
              <a:rPr kumimoji="1" lang="en-US" altLang="zh-CN" sz="2800" baseline="-30000" dirty="0">
                <a:solidFill>
                  <a:srgbClr val="CC6600"/>
                </a:solidFill>
                <a:latin typeface="Adobe 黑体 Std R" pitchFamily="34" charset="-122"/>
                <a:ea typeface="Adobe 黑体 Std R" pitchFamily="34" charset="-122"/>
                <a:sym typeface="Symbol" pitchFamily="18" charset="2"/>
              </a:rPr>
              <a:t>2</a:t>
            </a:r>
            <a:r>
              <a:rPr kumimoji="1" lang="en-US" altLang="zh-CN" sz="2800" dirty="0">
                <a:solidFill>
                  <a:srgbClr val="CC6600"/>
                </a:solidFill>
                <a:latin typeface="Adobe 黑体 Std R" pitchFamily="34" charset="-122"/>
                <a:ea typeface="Adobe 黑体 Std R" pitchFamily="34" charset="-122"/>
                <a:sym typeface="Symbol" pitchFamily="18" charset="2"/>
              </a:rPr>
              <a:t>(t)←→a</a:t>
            </a:r>
            <a:r>
              <a:rPr kumimoji="1" lang="en-US" altLang="zh-CN" sz="2800" baseline="-30000" dirty="0">
                <a:solidFill>
                  <a:srgbClr val="CC6600"/>
                </a:solidFill>
                <a:latin typeface="Adobe 黑体 Std R" pitchFamily="34" charset="-122"/>
                <a:ea typeface="Adobe 黑体 Std R" pitchFamily="34" charset="-122"/>
                <a:sym typeface="Symbol" pitchFamily="18" charset="2"/>
              </a:rPr>
              <a:t>1</a:t>
            </a:r>
            <a:r>
              <a:rPr kumimoji="1" lang="en-US" altLang="zh-CN" sz="2800" dirty="0">
                <a:solidFill>
                  <a:srgbClr val="CC6600"/>
                </a:solidFill>
                <a:latin typeface="Adobe 黑体 Std R" pitchFamily="34" charset="-122"/>
                <a:ea typeface="Adobe 黑体 Std R" pitchFamily="34" charset="-122"/>
                <a:sym typeface="Symbol" pitchFamily="18" charset="2"/>
              </a:rPr>
              <a:t>F</a:t>
            </a:r>
            <a:r>
              <a:rPr kumimoji="1" lang="en-US" altLang="zh-CN" sz="2800" baseline="-30000" dirty="0">
                <a:solidFill>
                  <a:srgbClr val="CC6600"/>
                </a:solidFill>
                <a:latin typeface="Adobe 黑体 Std R" pitchFamily="34" charset="-122"/>
                <a:ea typeface="Adobe 黑体 Std R" pitchFamily="34" charset="-122"/>
                <a:sym typeface="Symbol" pitchFamily="18" charset="2"/>
              </a:rPr>
              <a:t>1</a:t>
            </a:r>
            <a:r>
              <a:rPr kumimoji="1" lang="en-US" altLang="zh-CN" sz="2800" dirty="0">
                <a:solidFill>
                  <a:srgbClr val="CC6600"/>
                </a:solidFill>
                <a:latin typeface="Adobe 黑体 Std R" pitchFamily="34" charset="-122"/>
                <a:ea typeface="Adobe 黑体 Std R" pitchFamily="34" charset="-122"/>
                <a:sym typeface="Symbol" pitchFamily="18" charset="2"/>
              </a:rPr>
              <a:t>(s)+a</a:t>
            </a:r>
            <a:r>
              <a:rPr kumimoji="1" lang="en-US" altLang="zh-CN" sz="2800" baseline="-30000" dirty="0">
                <a:solidFill>
                  <a:srgbClr val="CC6600"/>
                </a:solidFill>
                <a:latin typeface="Adobe 黑体 Std R" pitchFamily="34" charset="-122"/>
                <a:ea typeface="Adobe 黑体 Std R" pitchFamily="34" charset="-122"/>
                <a:sym typeface="Symbol" pitchFamily="18" charset="2"/>
              </a:rPr>
              <a:t>2</a:t>
            </a:r>
            <a:r>
              <a:rPr kumimoji="1" lang="en-US" altLang="zh-CN" sz="2800" dirty="0">
                <a:solidFill>
                  <a:srgbClr val="CC6600"/>
                </a:solidFill>
                <a:latin typeface="Adobe 黑体 Std R" pitchFamily="34" charset="-122"/>
                <a:ea typeface="Adobe 黑体 Std R" pitchFamily="34" charset="-122"/>
                <a:sym typeface="Symbol" pitchFamily="18" charset="2"/>
              </a:rPr>
              <a:t>F</a:t>
            </a:r>
            <a:r>
              <a:rPr kumimoji="1" lang="en-US" altLang="zh-CN" sz="2800" baseline="-30000" dirty="0">
                <a:solidFill>
                  <a:srgbClr val="CC6600"/>
                </a:solidFill>
                <a:latin typeface="Adobe 黑体 Std R" pitchFamily="34" charset="-122"/>
                <a:ea typeface="Adobe 黑体 Std R" pitchFamily="34" charset="-122"/>
                <a:sym typeface="Symbol" pitchFamily="18" charset="2"/>
              </a:rPr>
              <a:t>2</a:t>
            </a:r>
            <a:r>
              <a:rPr kumimoji="1" lang="en-US" altLang="zh-CN" sz="2800" dirty="0">
                <a:solidFill>
                  <a:srgbClr val="CC6600"/>
                </a:solidFill>
                <a:latin typeface="Adobe 黑体 Std R" pitchFamily="34" charset="-122"/>
                <a:ea typeface="Adobe 黑体 Std R" pitchFamily="34" charset="-122"/>
                <a:sym typeface="Symbol" pitchFamily="18" charset="2"/>
              </a:rPr>
              <a:t>(s)  Re[s]&gt;max(</a:t>
            </a:r>
            <a:r>
              <a:rPr kumimoji="1" lang="en-US" altLang="zh-CN" sz="2800" baseline="-30000" dirty="0">
                <a:solidFill>
                  <a:srgbClr val="CC6600"/>
                </a:solidFill>
                <a:latin typeface="Adobe 黑体 Std R" pitchFamily="34" charset="-122"/>
                <a:ea typeface="Adobe 黑体 Std R" pitchFamily="34" charset="-122"/>
                <a:sym typeface="Symbol" pitchFamily="18" charset="2"/>
              </a:rPr>
              <a:t>1</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baseline="-30000" dirty="0">
                <a:solidFill>
                  <a:srgbClr val="CC6600"/>
                </a:solidFill>
                <a:latin typeface="Adobe 黑体 Std R" pitchFamily="34" charset="-122"/>
                <a:ea typeface="Adobe 黑体 Std R" pitchFamily="34" charset="-122"/>
                <a:sym typeface="Symbol" pitchFamily="18" charset="2"/>
              </a:rPr>
              <a:t>2</a:t>
            </a:r>
            <a:r>
              <a:rPr kumimoji="1" lang="en-US" altLang="zh-CN" sz="2800" dirty="0">
                <a:solidFill>
                  <a:srgbClr val="CC6600"/>
                </a:solidFill>
                <a:latin typeface="Adobe 黑体 Std R" pitchFamily="34" charset="-122"/>
                <a:ea typeface="Adobe 黑体 Std R" pitchFamily="34" charset="-122"/>
                <a:sym typeface="Symbol" pitchFamily="18" charset="2"/>
              </a:rPr>
              <a:t>) </a:t>
            </a:r>
          </a:p>
        </p:txBody>
      </p:sp>
      <p:sp>
        <p:nvSpPr>
          <p:cNvPr id="5" name="Rectangle 48"/>
          <p:cNvSpPr>
            <a:spLocks noChangeArrowheads="1"/>
          </p:cNvSpPr>
          <p:nvPr/>
        </p:nvSpPr>
        <p:spPr bwMode="auto">
          <a:xfrm>
            <a:off x="612538" y="3435792"/>
            <a:ext cx="7486015"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50000"/>
              </a:lnSpc>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例　</a:t>
            </a:r>
            <a:r>
              <a:rPr kumimoji="1" lang="en-US" altLang="zh-CN" sz="2800" dirty="0">
                <a:solidFill>
                  <a:srgbClr val="000000"/>
                </a:solidFill>
                <a:latin typeface="Adobe 黑体 Std R" pitchFamily="34" charset="-122"/>
                <a:ea typeface="Adobe 黑体 Std R" pitchFamily="34" charset="-122"/>
              </a:rPr>
              <a:t>f(t) = </a:t>
            </a:r>
            <a:r>
              <a:rPr kumimoji="1" lang="en-US" altLang="zh-CN" sz="2800" dirty="0">
                <a:solidFill>
                  <a:srgbClr val="000000"/>
                </a:solidFill>
                <a:latin typeface="Adobe 黑体 Std R" pitchFamily="34" charset="-122"/>
                <a:ea typeface="Adobe 黑体 Std R" pitchFamily="34" charset="-122"/>
                <a:sym typeface="Symbol" pitchFamily="18" charset="2"/>
              </a:rPr>
              <a:t></a:t>
            </a:r>
            <a:r>
              <a:rPr kumimoji="1" lang="en-US" altLang="zh-CN" sz="2800" dirty="0">
                <a:solidFill>
                  <a:srgbClr val="000000"/>
                </a:solidFill>
                <a:latin typeface="Adobe 黑体 Std R" pitchFamily="34" charset="-122"/>
                <a:ea typeface="Adobe 黑体 Std R" pitchFamily="34" charset="-122"/>
              </a:rPr>
              <a:t>(t) + </a:t>
            </a:r>
            <a:r>
              <a:rPr kumimoji="1" lang="en-US" altLang="zh-CN" sz="2800" dirty="0">
                <a:solidFill>
                  <a:srgbClr val="000000"/>
                </a:solidFill>
                <a:latin typeface="Adobe 黑体 Std R" pitchFamily="34" charset="-122"/>
                <a:ea typeface="Adobe 黑体 Std R" pitchFamily="34" charset="-122"/>
                <a:sym typeface="Symbol" pitchFamily="18" charset="2"/>
              </a:rPr>
              <a:t></a:t>
            </a:r>
            <a:r>
              <a:rPr kumimoji="1" lang="en-US" altLang="zh-CN" sz="2800" dirty="0">
                <a:solidFill>
                  <a:srgbClr val="000000"/>
                </a:solidFill>
                <a:latin typeface="Adobe 黑体 Std R" pitchFamily="34" charset="-122"/>
                <a:ea typeface="Adobe 黑体 Std R" pitchFamily="34" charset="-122"/>
              </a:rPr>
              <a:t>(t)←→1 + 1/s</a:t>
            </a:r>
            <a:r>
              <a:rPr kumimoji="1" lang="zh-CN" altLang="en-US" sz="2800" dirty="0">
                <a:solidFill>
                  <a:srgbClr val="000000"/>
                </a:solidFill>
                <a:latin typeface="Adobe 黑体 Std R" pitchFamily="34" charset="-122"/>
                <a:ea typeface="Adobe 黑体 Std R" pitchFamily="34" charset="-122"/>
              </a:rPr>
              <a:t>， </a:t>
            </a:r>
            <a:r>
              <a:rPr kumimoji="1" lang="zh-CN" altLang="en-US" sz="2800" dirty="0">
                <a:solidFill>
                  <a:srgbClr val="000000"/>
                </a:solidFill>
                <a:latin typeface="Adobe 黑体 Std R" pitchFamily="34" charset="-122"/>
                <a:ea typeface="Adobe 黑体 Std R" pitchFamily="34" charset="-122"/>
                <a:sym typeface="Symbol" pitchFamily="18" charset="2"/>
              </a:rPr>
              <a:t></a:t>
            </a:r>
            <a:r>
              <a:rPr kumimoji="1" lang="en-US" altLang="zh-CN" sz="2800" dirty="0">
                <a:solidFill>
                  <a:srgbClr val="000000"/>
                </a:solidFill>
                <a:latin typeface="Adobe 黑体 Std R" pitchFamily="34" charset="-122"/>
                <a:ea typeface="Adobe 黑体 Std R" pitchFamily="34" charset="-122"/>
              </a:rPr>
              <a:t>&gt; 0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utoUpdateAnimBg="0"/>
      <p:bldP spid="5" grpId="0" bldLvl="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2538" y="196232"/>
            <a:ext cx="7684437" cy="914400"/>
          </a:xfrm>
          <a:prstGeom prst="rect">
            <a:avLst/>
          </a:prstGeom>
        </p:spPr>
        <p:txBody>
          <a:bodyPr wrap="square">
            <a:spAutoFit/>
          </a:bodyPr>
          <a:lstStyle/>
          <a:p>
            <a:pPr algn="ctr">
              <a:lnSpc>
                <a:spcPct val="150000"/>
              </a:lnSpc>
              <a:buFont typeface="Wingdings" pitchFamily="2" charset="2"/>
              <a:buNone/>
            </a:pPr>
            <a:r>
              <a:rPr lang="zh-CN" altLang="en-US" sz="3600" dirty="0">
                <a:latin typeface="Adobe 黑体 Std R" pitchFamily="34" charset="-122"/>
                <a:ea typeface="Adobe 黑体 Std R" pitchFamily="34" charset="-122"/>
              </a:rPr>
              <a:t>二、尺度变换</a:t>
            </a:r>
          </a:p>
        </p:txBody>
      </p:sp>
      <p:sp>
        <p:nvSpPr>
          <p:cNvPr id="6" name="Rectangle 50"/>
          <p:cNvSpPr>
            <a:spLocks noChangeArrowheads="1"/>
          </p:cNvSpPr>
          <p:nvPr/>
        </p:nvSpPr>
        <p:spPr bwMode="auto">
          <a:xfrm>
            <a:off x="872022" y="1296237"/>
            <a:ext cx="7802880" cy="179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200000"/>
              </a:lnSpc>
              <a:spcBef>
                <a:spcPct val="0"/>
              </a:spcBef>
              <a:spcAft>
                <a:spcPct val="0"/>
              </a:spcAft>
            </a:pPr>
            <a:r>
              <a:rPr kumimoji="1" lang="zh-CN" altLang="en-US" sz="2800" dirty="0">
                <a:solidFill>
                  <a:srgbClr val="CC6600"/>
                </a:solidFill>
                <a:latin typeface="Adobe 黑体 Std R" pitchFamily="34" charset="-122"/>
                <a:ea typeface="Adobe 黑体 Std R" pitchFamily="34" charset="-122"/>
                <a:sym typeface="Symbol" pitchFamily="18" charset="2"/>
              </a:rPr>
              <a:t>若</a:t>
            </a:r>
            <a:r>
              <a:rPr kumimoji="1" lang="en-US" altLang="zh-CN" sz="2800" dirty="0">
                <a:solidFill>
                  <a:srgbClr val="CC6600"/>
                </a:solidFill>
                <a:latin typeface="Adobe 黑体 Std R" pitchFamily="34" charset="-122"/>
                <a:ea typeface="Adobe 黑体 Std R" pitchFamily="34" charset="-122"/>
                <a:sym typeface="Symbol" pitchFamily="18" charset="2"/>
              </a:rPr>
              <a:t>f(t) ←→ F(s) , Re[s]&gt;</a:t>
            </a:r>
            <a:r>
              <a:rPr kumimoji="1" lang="en-US" altLang="zh-CN" sz="2800" baseline="-30000" dirty="0">
                <a:solidFill>
                  <a:srgbClr val="CC6600"/>
                </a:solidFill>
                <a:latin typeface="Adobe 黑体 Std R" pitchFamily="34" charset="-122"/>
                <a:ea typeface="Adobe 黑体 Std R" pitchFamily="34" charset="-122"/>
                <a:sym typeface="Symbol" pitchFamily="18" charset="2"/>
              </a:rPr>
              <a:t>0</a:t>
            </a:r>
            <a:r>
              <a:rPr kumimoji="1" lang="zh-CN" altLang="en-US" sz="2800" dirty="0">
                <a:solidFill>
                  <a:srgbClr val="CC6600"/>
                </a:solidFill>
                <a:latin typeface="Adobe 黑体 Std R" pitchFamily="34" charset="-122"/>
                <a:ea typeface="Adobe 黑体 Std R" pitchFamily="34" charset="-122"/>
                <a:sym typeface="Symbol" pitchFamily="18" charset="2"/>
              </a:rPr>
              <a:t>，且有实数</a:t>
            </a:r>
            <a:r>
              <a:rPr kumimoji="1" lang="en-US" altLang="zh-CN" sz="2800" dirty="0">
                <a:solidFill>
                  <a:srgbClr val="CC6600"/>
                </a:solidFill>
                <a:latin typeface="Adobe 黑体 Std R" pitchFamily="34" charset="-122"/>
                <a:ea typeface="Adobe 黑体 Std R" pitchFamily="34" charset="-122"/>
                <a:sym typeface="Symbol" pitchFamily="18" charset="2"/>
              </a:rPr>
              <a:t>a&gt;0 </a:t>
            </a:r>
            <a:r>
              <a:rPr kumimoji="1" lang="zh-CN" altLang="en-US" sz="2800" dirty="0">
                <a:solidFill>
                  <a:srgbClr val="CC6600"/>
                </a:solidFill>
                <a:latin typeface="Adobe 黑体 Std R" pitchFamily="34" charset="-122"/>
                <a:ea typeface="Adobe 黑体 Std R" pitchFamily="34" charset="-122"/>
                <a:sym typeface="Symbol" pitchFamily="18" charset="2"/>
              </a:rPr>
              <a:t>，</a:t>
            </a:r>
          </a:p>
          <a:p>
            <a:pPr fontAlgn="base">
              <a:lnSpc>
                <a:spcPct val="200000"/>
              </a:lnSpc>
              <a:spcBef>
                <a:spcPct val="0"/>
              </a:spcBef>
              <a:spcAft>
                <a:spcPct val="0"/>
              </a:spcAft>
            </a:pPr>
            <a:r>
              <a:rPr kumimoji="1" lang="zh-CN" altLang="en-US" sz="2800" dirty="0">
                <a:solidFill>
                  <a:srgbClr val="CC6600"/>
                </a:solidFill>
                <a:latin typeface="Adobe 黑体 Std R" pitchFamily="34" charset="-122"/>
                <a:ea typeface="Adobe 黑体 Std R" pitchFamily="34" charset="-122"/>
                <a:sym typeface="Symbol" pitchFamily="18" charset="2"/>
              </a:rPr>
              <a:t>则</a:t>
            </a:r>
            <a:r>
              <a:rPr kumimoji="1" lang="en-US" altLang="zh-CN" sz="2800" dirty="0">
                <a:solidFill>
                  <a:srgbClr val="CC6600"/>
                </a:solidFill>
                <a:latin typeface="Adobe 黑体 Std R" pitchFamily="34" charset="-122"/>
                <a:ea typeface="Adobe 黑体 Std R" pitchFamily="34" charset="-122"/>
                <a:sym typeface="Symbol" pitchFamily="18" charset="2"/>
              </a:rPr>
              <a:t>f(at) ←→ </a:t>
            </a:r>
          </a:p>
        </p:txBody>
      </p:sp>
      <p:graphicFrame>
        <p:nvGraphicFramePr>
          <p:cNvPr id="7" name="Object 51"/>
          <p:cNvGraphicFramePr>
            <a:graphicFrameLocks noChangeAspect="1"/>
          </p:cNvGraphicFramePr>
          <p:nvPr/>
        </p:nvGraphicFramePr>
        <p:xfrm>
          <a:off x="2844235" y="2203954"/>
          <a:ext cx="1151844" cy="914276"/>
        </p:xfrm>
        <a:graphic>
          <a:graphicData uri="http://schemas.openxmlformats.org/presentationml/2006/ole">
            <mc:AlternateContent xmlns:mc="http://schemas.openxmlformats.org/markup-compatibility/2006">
              <mc:Choice xmlns:v="urn:schemas-microsoft-com:vml" Requires="v">
                <p:oleObj spid="_x0000_s187406" name="公式" r:id="rId4" imgW="12192000" imgH="9753600" progId="Equation.3">
                  <p:embed/>
                </p:oleObj>
              </mc:Choice>
              <mc:Fallback>
                <p:oleObj name="公式" r:id="rId4" imgW="12192000" imgH="9753600" progId="Equation.3">
                  <p:embed/>
                  <p:pic>
                    <p:nvPicPr>
                      <p:cNvPr id="0" name="图片 187402"/>
                      <p:cNvPicPr>
                        <a:picLocks noChangeAspect="1" noChangeArrowheads="1"/>
                      </p:cNvPicPr>
                      <p:nvPr/>
                    </p:nvPicPr>
                    <p:blipFill>
                      <a:blip r:embed="rId5"/>
                      <a:srcRect/>
                      <a:stretch>
                        <a:fillRect/>
                      </a:stretch>
                    </p:blipFill>
                    <p:spPr bwMode="auto">
                      <a:xfrm>
                        <a:off x="2844235" y="2203954"/>
                        <a:ext cx="1151844" cy="914276"/>
                      </a:xfrm>
                      <a:prstGeom prst="rect">
                        <a:avLst/>
                      </a:prstGeom>
                      <a:noFill/>
                    </p:spPr>
                  </p:pic>
                </p:oleObj>
              </mc:Fallback>
            </mc:AlternateContent>
          </a:graphicData>
        </a:graphic>
      </p:graphicFrame>
      <p:sp>
        <p:nvSpPr>
          <p:cNvPr id="8" name="Rectangle 53"/>
          <p:cNvSpPr>
            <a:spLocks noChangeArrowheads="1"/>
          </p:cNvSpPr>
          <p:nvPr/>
        </p:nvSpPr>
        <p:spPr bwMode="auto">
          <a:xfrm>
            <a:off x="4385823" y="2203954"/>
            <a:ext cx="1779149" cy="9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200000"/>
              </a:lnSpc>
              <a:spcBef>
                <a:spcPct val="0"/>
              </a:spcBef>
              <a:spcAft>
                <a:spcPct val="0"/>
              </a:spcAft>
            </a:pPr>
            <a:r>
              <a:rPr kumimoji="1" lang="en-US" altLang="zh-CN" sz="2800" dirty="0">
                <a:solidFill>
                  <a:srgbClr val="CC6600"/>
                </a:solidFill>
                <a:latin typeface="Adobe 黑体 Std R" pitchFamily="34" charset="-122"/>
                <a:ea typeface="Adobe 黑体 Std R" pitchFamily="34" charset="-122"/>
                <a:sym typeface="Symbol" pitchFamily="18" charset="2"/>
              </a:rPr>
              <a:t>Re[s]&gt;a</a:t>
            </a:r>
            <a:r>
              <a:rPr kumimoji="1" lang="en-US" altLang="zh-CN" sz="2800" baseline="-30000" dirty="0">
                <a:solidFill>
                  <a:srgbClr val="CC6600"/>
                </a:solidFill>
                <a:latin typeface="Adobe 黑体 Std R" pitchFamily="34" charset="-122"/>
                <a:ea typeface="Adobe 黑体 Std R" pitchFamily="34" charset="-122"/>
                <a:sym typeface="Symbol" pitchFamily="18" charset="2"/>
              </a:rPr>
              <a:t>0</a:t>
            </a:r>
            <a:r>
              <a:rPr kumimoji="1" lang="en-US" altLang="zh-CN" sz="2800" dirty="0">
                <a:solidFill>
                  <a:srgbClr val="CC6600"/>
                </a:solidFill>
                <a:latin typeface="Adobe 黑体 Std R" pitchFamily="34" charset="-122"/>
                <a:ea typeface="Adobe 黑体 Std R" pitchFamily="34" charset="-122"/>
                <a:sym typeface="Symbol" pitchFamily="18" charset="2"/>
              </a:rPr>
              <a:t>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autoUpdateAnimBg="0"/>
      <p:bldP spid="8" grpId="0" bldLvl="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6" y="2433555"/>
            <a:ext cx="1943736" cy="265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73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3181" y="21811"/>
            <a:ext cx="2134555" cy="2856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ChangeArrowheads="1"/>
          </p:cNvSpPr>
          <p:nvPr/>
        </p:nvSpPr>
        <p:spPr bwMode="auto">
          <a:xfrm>
            <a:off x="1418491" y="772153"/>
            <a:ext cx="6393069" cy="324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algn="ctr" fontAlgn="base">
              <a:lnSpc>
                <a:spcPct val="90000"/>
              </a:lnSpc>
              <a:spcBef>
                <a:spcPct val="20000"/>
              </a:spcBef>
              <a:spcAft>
                <a:spcPct val="0"/>
              </a:spcAft>
              <a:buSzPct val="90000"/>
            </a:pPr>
            <a:r>
              <a:rPr lang="en-US" altLang="zh-CN" sz="4000" dirty="0">
                <a:solidFill>
                  <a:srgbClr val="CC6600"/>
                </a:solidFill>
                <a:latin typeface="Adobe 黑体 Std R" pitchFamily="34" charset="-122"/>
                <a:ea typeface="Adobe 黑体 Std R" pitchFamily="34" charset="-122"/>
              </a:rPr>
              <a:t>5.1  </a:t>
            </a:r>
            <a:r>
              <a:rPr lang="zh-CN" altLang="en-US" sz="4000" dirty="0">
                <a:solidFill>
                  <a:srgbClr val="CC6600"/>
                </a:solidFill>
                <a:latin typeface="Adobe 黑体 Std R" pitchFamily="34" charset="-122"/>
                <a:ea typeface="Adobe 黑体 Std R" pitchFamily="34" charset="-122"/>
              </a:rPr>
              <a:t>拉普拉斯变换</a:t>
            </a:r>
          </a:p>
          <a:p>
            <a:pPr fontAlgn="base">
              <a:lnSpc>
                <a:spcPct val="150000"/>
              </a:lnSpc>
              <a:spcBef>
                <a:spcPct val="20000"/>
              </a:spcBef>
              <a:spcAft>
                <a:spcPct val="0"/>
              </a:spcAft>
              <a:buSzPct val="90000"/>
            </a:pPr>
            <a:r>
              <a:rPr lang="zh-CN" altLang="en-US" sz="3200" dirty="0">
                <a:latin typeface="Adobe 黑体 Std R" pitchFamily="34" charset="-122"/>
                <a:ea typeface="Adobe 黑体 Std R" pitchFamily="34" charset="-122"/>
              </a:rPr>
              <a:t>一、从傅里叶变换到拉普拉斯变换</a:t>
            </a:r>
          </a:p>
          <a:p>
            <a:pPr fontAlgn="base">
              <a:lnSpc>
                <a:spcPct val="150000"/>
              </a:lnSpc>
              <a:spcBef>
                <a:spcPct val="20000"/>
              </a:spcBef>
              <a:spcAft>
                <a:spcPct val="0"/>
              </a:spcAft>
              <a:buSzPct val="90000"/>
            </a:pPr>
            <a:r>
              <a:rPr lang="zh-CN" altLang="en-US" sz="3200" dirty="0">
                <a:latin typeface="Adobe 黑体 Std R" pitchFamily="34" charset="-122"/>
                <a:ea typeface="Adobe 黑体 Std R" pitchFamily="34" charset="-122"/>
              </a:rPr>
              <a:t>二、收敛</a:t>
            </a:r>
            <a:r>
              <a:rPr lang="zh-CN" altLang="en-US" sz="3200" dirty="0" smtClean="0">
                <a:latin typeface="Adobe 黑体 Std R" pitchFamily="34" charset="-122"/>
                <a:ea typeface="Adobe 黑体 Std R" pitchFamily="34" charset="-122"/>
              </a:rPr>
              <a:t>域</a:t>
            </a:r>
            <a:endParaRPr lang="en-US" altLang="zh-CN" sz="3200" dirty="0" smtClean="0">
              <a:latin typeface="Adobe 黑体 Std R" pitchFamily="34" charset="-122"/>
              <a:ea typeface="Adobe 黑体 Std R" pitchFamily="34" charset="-122"/>
            </a:endParaRPr>
          </a:p>
          <a:p>
            <a:pPr fontAlgn="base">
              <a:lnSpc>
                <a:spcPct val="150000"/>
              </a:lnSpc>
              <a:spcBef>
                <a:spcPct val="20000"/>
              </a:spcBef>
              <a:spcAft>
                <a:spcPct val="0"/>
              </a:spcAft>
              <a:buSzPct val="90000"/>
            </a:pPr>
            <a:r>
              <a:rPr lang="zh-CN" altLang="en-US" sz="3200" dirty="0" smtClean="0">
                <a:latin typeface="Adobe 黑体 Std R" pitchFamily="34" charset="-122"/>
                <a:ea typeface="Adobe 黑体 Std R" pitchFamily="34" charset="-122"/>
              </a:rPr>
              <a:t>三、</a:t>
            </a:r>
            <a:r>
              <a:rPr lang="en-US" altLang="zh-CN" sz="3200" dirty="0">
                <a:latin typeface="Adobe 黑体 Std R" pitchFamily="34" charset="-122"/>
                <a:ea typeface="Adobe 黑体 Std R" pitchFamily="34" charset="-122"/>
              </a:rPr>
              <a:t>(</a:t>
            </a:r>
            <a:r>
              <a:rPr lang="zh-CN" altLang="en-US" sz="3200" dirty="0">
                <a:latin typeface="Adobe 黑体 Std R" pitchFamily="34" charset="-122"/>
                <a:ea typeface="Adobe 黑体 Std R" pitchFamily="34" charset="-122"/>
              </a:rPr>
              <a:t>单边</a:t>
            </a:r>
            <a:r>
              <a:rPr lang="en-US" altLang="zh-CN" sz="3200" dirty="0">
                <a:latin typeface="Adobe 黑体 Std R" pitchFamily="34" charset="-122"/>
                <a:ea typeface="Adobe 黑体 Std R" pitchFamily="34" charset="-122"/>
              </a:rPr>
              <a:t>)</a:t>
            </a:r>
            <a:r>
              <a:rPr lang="zh-CN" altLang="en-US" sz="3200" dirty="0">
                <a:latin typeface="Adobe 黑体 Std R" pitchFamily="34" charset="-122"/>
                <a:ea typeface="Adobe 黑体 Std R" pitchFamily="34" charset="-122"/>
              </a:rPr>
              <a:t>拉普拉斯变换</a:t>
            </a:r>
          </a:p>
        </p:txBody>
      </p:sp>
      <p:sp>
        <p:nvSpPr>
          <p:cNvPr id="5" name="AutoShape 6">
            <a:hlinkClick r:id="rId5" action="ppaction://hlinksldjump"/>
          </p:cNvPr>
          <p:cNvSpPr>
            <a:spLocks noChangeArrowheads="1"/>
          </p:cNvSpPr>
          <p:nvPr/>
        </p:nvSpPr>
        <p:spPr bwMode="auto">
          <a:xfrm>
            <a:off x="7659198" y="1770748"/>
            <a:ext cx="304725" cy="152362"/>
          </a:xfrm>
          <a:custGeom>
            <a:avLst/>
            <a:gdLst>
              <a:gd name="G0" fmla="+- 13886 0 0"/>
              <a:gd name="G1" fmla="+- 5400 0 0"/>
              <a:gd name="G2" fmla="+- 21600 0 5400"/>
              <a:gd name="G3" fmla="+- 10800 0 5400"/>
              <a:gd name="G4" fmla="+- 21600 0 13886"/>
              <a:gd name="G5" fmla="*/ G4 G3 10800"/>
              <a:gd name="G6" fmla="+- 21600 0 G5"/>
              <a:gd name="T0" fmla="*/ 13886 w 21600"/>
              <a:gd name="T1" fmla="*/ 0 h 21600"/>
              <a:gd name="T2" fmla="*/ 0 w 21600"/>
              <a:gd name="T3" fmla="*/ 10800 h 21600"/>
              <a:gd name="T4" fmla="*/ 1388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886" y="0"/>
                </a:moveTo>
                <a:lnTo>
                  <a:pt x="13886" y="5400"/>
                </a:lnTo>
                <a:lnTo>
                  <a:pt x="3375" y="5400"/>
                </a:lnTo>
                <a:lnTo>
                  <a:pt x="3375" y="16200"/>
                </a:lnTo>
                <a:lnTo>
                  <a:pt x="13886" y="16200"/>
                </a:lnTo>
                <a:lnTo>
                  <a:pt x="13886"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6600"/>
          </a:solidFill>
          <a:ln w="9525">
            <a:solidFill>
              <a:srgbClr val="CC6600"/>
            </a:solidFill>
            <a:miter lim="800000"/>
          </a:ln>
          <a:effectLst>
            <a:outerShdw dist="71842" dir="2700000" algn="ctr" rotWithShape="0">
              <a:schemeClr val="bg2"/>
            </a:outerShdw>
          </a:effectLst>
        </p:spPr>
        <p:txBody>
          <a:bodyPr wrap="none" anchor="ctr"/>
          <a:lstStyle/>
          <a:p>
            <a:pP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6" name="AutoShape 7">
            <a:hlinkClick r:id="rId6" action="ppaction://hlinksldjump"/>
          </p:cNvPr>
          <p:cNvSpPr>
            <a:spLocks noChangeArrowheads="1"/>
          </p:cNvSpPr>
          <p:nvPr/>
        </p:nvSpPr>
        <p:spPr bwMode="auto">
          <a:xfrm>
            <a:off x="3636127" y="2580870"/>
            <a:ext cx="304725" cy="152362"/>
          </a:xfrm>
          <a:custGeom>
            <a:avLst/>
            <a:gdLst>
              <a:gd name="G0" fmla="+- 13886 0 0"/>
              <a:gd name="G1" fmla="+- 5400 0 0"/>
              <a:gd name="G2" fmla="+- 21600 0 5400"/>
              <a:gd name="G3" fmla="+- 10800 0 5400"/>
              <a:gd name="G4" fmla="+- 21600 0 13886"/>
              <a:gd name="G5" fmla="*/ G4 G3 10800"/>
              <a:gd name="G6" fmla="+- 21600 0 G5"/>
              <a:gd name="T0" fmla="*/ 13886 w 21600"/>
              <a:gd name="T1" fmla="*/ 0 h 21600"/>
              <a:gd name="T2" fmla="*/ 0 w 21600"/>
              <a:gd name="T3" fmla="*/ 10800 h 21600"/>
              <a:gd name="T4" fmla="*/ 1388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886" y="0"/>
                </a:moveTo>
                <a:lnTo>
                  <a:pt x="13886" y="5400"/>
                </a:lnTo>
                <a:lnTo>
                  <a:pt x="3375" y="5400"/>
                </a:lnTo>
                <a:lnTo>
                  <a:pt x="3375" y="16200"/>
                </a:lnTo>
                <a:lnTo>
                  <a:pt x="13886" y="16200"/>
                </a:lnTo>
                <a:lnTo>
                  <a:pt x="13886"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6600"/>
          </a:solidFill>
          <a:ln w="9525">
            <a:solidFill>
              <a:srgbClr val="CC6600"/>
            </a:solidFill>
            <a:miter lim="800000"/>
          </a:ln>
          <a:effectLst>
            <a:outerShdw dist="71842" dir="2700000" algn="ctr" rotWithShape="0">
              <a:schemeClr val="bg2"/>
            </a:outerShdw>
          </a:effectLst>
        </p:spPr>
        <p:txBody>
          <a:bodyPr wrap="none" anchor="ctr"/>
          <a:lstStyle/>
          <a:p>
            <a:pP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8" name="AutoShape 9">
            <a:hlinkClick r:id="rId7" action="ppaction://hlinksldjump"/>
          </p:cNvPr>
          <p:cNvSpPr>
            <a:spLocks noChangeArrowheads="1"/>
          </p:cNvSpPr>
          <p:nvPr/>
        </p:nvSpPr>
        <p:spPr bwMode="auto">
          <a:xfrm>
            <a:off x="5939814" y="3460483"/>
            <a:ext cx="304725" cy="152362"/>
          </a:xfrm>
          <a:custGeom>
            <a:avLst/>
            <a:gdLst>
              <a:gd name="G0" fmla="+- 13886 0 0"/>
              <a:gd name="G1" fmla="+- 5400 0 0"/>
              <a:gd name="G2" fmla="+- 21600 0 5400"/>
              <a:gd name="G3" fmla="+- 10800 0 5400"/>
              <a:gd name="G4" fmla="+- 21600 0 13886"/>
              <a:gd name="G5" fmla="*/ G4 G3 10800"/>
              <a:gd name="G6" fmla="+- 21600 0 G5"/>
              <a:gd name="T0" fmla="*/ 13886 w 21600"/>
              <a:gd name="T1" fmla="*/ 0 h 21600"/>
              <a:gd name="T2" fmla="*/ 0 w 21600"/>
              <a:gd name="T3" fmla="*/ 10800 h 21600"/>
              <a:gd name="T4" fmla="*/ 1388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886" y="0"/>
                </a:moveTo>
                <a:lnTo>
                  <a:pt x="13886" y="5400"/>
                </a:lnTo>
                <a:lnTo>
                  <a:pt x="3375" y="5400"/>
                </a:lnTo>
                <a:lnTo>
                  <a:pt x="3375" y="16200"/>
                </a:lnTo>
                <a:lnTo>
                  <a:pt x="13886" y="16200"/>
                </a:lnTo>
                <a:lnTo>
                  <a:pt x="13886"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6600"/>
          </a:solidFill>
          <a:ln w="9525">
            <a:solidFill>
              <a:srgbClr val="CC6600"/>
            </a:solidFill>
            <a:miter lim="800000"/>
          </a:ln>
          <a:effectLst>
            <a:outerShdw dist="71842" dir="2700000" algn="ctr" rotWithShape="0">
              <a:schemeClr val="bg2"/>
            </a:outerShdw>
          </a:effectLst>
        </p:spPr>
        <p:txBody>
          <a:bodyPr wrap="none" anchor="ctr"/>
          <a:lstStyle/>
          <a:p>
            <a:pPr fontAlgn="base">
              <a:spcBef>
                <a:spcPct val="0"/>
              </a:spcBef>
              <a:spcAft>
                <a:spcPct val="0"/>
              </a:spcAft>
            </a:pPr>
            <a:endParaRPr kumimoji="1" lang="zh-CN" altLang="en-US" sz="2800">
              <a:latin typeface="Adobe 黑体 Std R" pitchFamily="34" charset="-122"/>
              <a:ea typeface="Adobe 黑体 Std R" pitchFamily="3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ldLvl="0" animBg="1"/>
      <p:bldP spid="6" grpId="0" bldLvl="0" animBg="1"/>
      <p:bldP spid="8"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
          <p:cNvSpPr>
            <a:spLocks noChangeArrowheads="1"/>
          </p:cNvSpPr>
          <p:nvPr/>
        </p:nvSpPr>
        <p:spPr bwMode="auto">
          <a:xfrm>
            <a:off x="492338" y="587006"/>
            <a:ext cx="58724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例：如图信号</a:t>
            </a:r>
            <a:r>
              <a:rPr kumimoji="1" lang="en-US" altLang="zh-CN" sz="2800" dirty="0">
                <a:solidFill>
                  <a:srgbClr val="000000"/>
                </a:solidFill>
                <a:latin typeface="Adobe 黑体 Std R" pitchFamily="34" charset="-122"/>
                <a:ea typeface="Adobe 黑体 Std R" pitchFamily="34" charset="-122"/>
              </a:rPr>
              <a:t>f(t)</a:t>
            </a:r>
            <a:r>
              <a:rPr kumimoji="1" lang="zh-CN" altLang="en-US" sz="2800" dirty="0">
                <a:solidFill>
                  <a:srgbClr val="000000"/>
                </a:solidFill>
                <a:latin typeface="Adobe 黑体 Std R" pitchFamily="34" charset="-122"/>
                <a:ea typeface="Adobe 黑体 Std R" pitchFamily="34" charset="-122"/>
              </a:rPr>
              <a:t>的拉氏变换</a:t>
            </a:r>
            <a:r>
              <a:rPr kumimoji="1" lang="en-US" altLang="zh-CN" sz="2800" dirty="0">
                <a:solidFill>
                  <a:srgbClr val="000000"/>
                </a:solidFill>
                <a:latin typeface="Adobe 黑体 Std R" pitchFamily="34" charset="-122"/>
                <a:ea typeface="Adobe 黑体 Std R" pitchFamily="34" charset="-122"/>
              </a:rPr>
              <a:t>F(s) =</a:t>
            </a:r>
          </a:p>
        </p:txBody>
      </p:sp>
      <p:graphicFrame>
        <p:nvGraphicFramePr>
          <p:cNvPr id="20" name="Object 8"/>
          <p:cNvGraphicFramePr>
            <a:graphicFrameLocks noChangeAspect="1"/>
          </p:cNvGraphicFramePr>
          <p:nvPr/>
        </p:nvGraphicFramePr>
        <p:xfrm>
          <a:off x="5867824" y="397813"/>
          <a:ext cx="2842510" cy="901477"/>
        </p:xfrm>
        <a:graphic>
          <a:graphicData uri="http://schemas.openxmlformats.org/presentationml/2006/ole">
            <mc:AlternateContent xmlns:mc="http://schemas.openxmlformats.org/markup-compatibility/2006">
              <mc:Choice xmlns:v="urn:schemas-microsoft-com:vml" Requires="v">
                <p:oleObj spid="_x0000_s188421" name="公式" r:id="rId4" imgW="31699200" imgH="10058400" progId="Equation.3">
                  <p:embed/>
                </p:oleObj>
              </mc:Choice>
              <mc:Fallback>
                <p:oleObj name="公式" r:id="rId4" imgW="31699200" imgH="10058400" progId="Equation.3">
                  <p:embed/>
                  <p:pic>
                    <p:nvPicPr>
                      <p:cNvPr id="0" name="图片 180285"/>
                      <p:cNvPicPr>
                        <a:picLocks noChangeAspect="1" noChangeArrowheads="1"/>
                      </p:cNvPicPr>
                      <p:nvPr/>
                    </p:nvPicPr>
                    <p:blipFill>
                      <a:blip r:embed="rId5"/>
                      <a:srcRect/>
                      <a:stretch>
                        <a:fillRect/>
                      </a:stretch>
                    </p:blipFill>
                    <p:spPr bwMode="auto">
                      <a:xfrm>
                        <a:off x="5867824" y="397813"/>
                        <a:ext cx="2842510" cy="901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Rectangle 9"/>
          <p:cNvSpPr>
            <a:spLocks noChangeArrowheads="1"/>
          </p:cNvSpPr>
          <p:nvPr/>
        </p:nvSpPr>
        <p:spPr bwMode="auto">
          <a:xfrm>
            <a:off x="247699" y="1204095"/>
            <a:ext cx="55168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求图中信号</a:t>
            </a:r>
            <a:r>
              <a:rPr kumimoji="1" lang="en-US" altLang="zh-CN" sz="2800" dirty="0">
                <a:solidFill>
                  <a:srgbClr val="000000"/>
                </a:solidFill>
                <a:latin typeface="Adobe 黑体 Std R" pitchFamily="34" charset="-122"/>
                <a:ea typeface="Adobe 黑体 Std R" pitchFamily="34" charset="-122"/>
              </a:rPr>
              <a:t>y(t)</a:t>
            </a:r>
            <a:r>
              <a:rPr kumimoji="1" lang="zh-CN" altLang="en-US" sz="2800" dirty="0">
                <a:solidFill>
                  <a:srgbClr val="000000"/>
                </a:solidFill>
                <a:latin typeface="Adobe 黑体 Std R" pitchFamily="34" charset="-122"/>
                <a:ea typeface="Adobe 黑体 Std R" pitchFamily="34" charset="-122"/>
              </a:rPr>
              <a:t>的拉氏变换</a:t>
            </a:r>
            <a:r>
              <a:rPr kumimoji="1" lang="en-US" altLang="zh-CN" sz="2800" dirty="0">
                <a:solidFill>
                  <a:srgbClr val="000000"/>
                </a:solidFill>
                <a:latin typeface="Adobe 黑体 Std R" pitchFamily="34" charset="-122"/>
                <a:ea typeface="Adobe 黑体 Std R" pitchFamily="34" charset="-122"/>
              </a:rPr>
              <a:t>Y(s)</a:t>
            </a:r>
            <a:r>
              <a:rPr kumimoji="1" lang="zh-CN" altLang="en-US" sz="2800" dirty="0">
                <a:solidFill>
                  <a:srgbClr val="000000"/>
                </a:solidFill>
                <a:latin typeface="Adobe 黑体 Std R" pitchFamily="34" charset="-122"/>
                <a:ea typeface="Adobe 黑体 Std R" pitchFamily="34" charset="-122"/>
              </a:rPr>
              <a:t>。</a:t>
            </a:r>
          </a:p>
        </p:txBody>
      </p:sp>
      <p:graphicFrame>
        <p:nvGraphicFramePr>
          <p:cNvPr id="22" name="Object 10"/>
          <p:cNvGraphicFramePr>
            <a:graphicFrameLocks noChangeAspect="1"/>
          </p:cNvGraphicFramePr>
          <p:nvPr/>
        </p:nvGraphicFramePr>
        <p:xfrm>
          <a:off x="6371756" y="1110199"/>
          <a:ext cx="2447668" cy="3256173"/>
        </p:xfrm>
        <a:graphic>
          <a:graphicData uri="http://schemas.openxmlformats.org/presentationml/2006/ole">
            <mc:AlternateContent xmlns:mc="http://schemas.openxmlformats.org/markup-compatibility/2006">
              <mc:Choice xmlns:v="urn:schemas-microsoft-com:vml" Requires="v">
                <p:oleObj spid="_x0000_s188422" name="VISIO" r:id="rId6" imgW="1548130" imgH="2058670" progId="Visio.Drawing.5">
                  <p:embed/>
                </p:oleObj>
              </mc:Choice>
              <mc:Fallback>
                <p:oleObj name="VISIO" r:id="rId6" imgW="1548130" imgH="2058670" progId="Visio.Drawing.5">
                  <p:embed/>
                  <p:pic>
                    <p:nvPicPr>
                      <p:cNvPr id="0" name="图片 1802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1756" y="1110199"/>
                        <a:ext cx="2447668" cy="3256173"/>
                      </a:xfrm>
                      <a:prstGeom prst="rect">
                        <a:avLst/>
                      </a:prstGeom>
                      <a:noFill/>
                      <a:ln>
                        <a:noFill/>
                      </a:ln>
                      <a:effectLst/>
                    </p:spPr>
                  </p:pic>
                </p:oleObj>
              </mc:Fallback>
            </mc:AlternateContent>
          </a:graphicData>
        </a:graphic>
      </p:graphicFrame>
      <p:sp>
        <p:nvSpPr>
          <p:cNvPr id="23" name="Rectangle 11"/>
          <p:cNvSpPr>
            <a:spLocks noChangeArrowheads="1"/>
          </p:cNvSpPr>
          <p:nvPr/>
        </p:nvSpPr>
        <p:spPr bwMode="auto">
          <a:xfrm>
            <a:off x="564867" y="1731723"/>
            <a:ext cx="8940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解：</a:t>
            </a:r>
          </a:p>
        </p:txBody>
      </p:sp>
      <p:sp>
        <p:nvSpPr>
          <p:cNvPr id="24" name="Rectangle 12"/>
          <p:cNvSpPr>
            <a:spLocks noChangeArrowheads="1"/>
          </p:cNvSpPr>
          <p:nvPr/>
        </p:nvSpPr>
        <p:spPr bwMode="auto">
          <a:xfrm>
            <a:off x="1326679" y="1960267"/>
            <a:ext cx="26720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solidFill>
                  <a:srgbClr val="000000"/>
                </a:solidFill>
                <a:latin typeface="Adobe 黑体 Std R" pitchFamily="34" charset="-122"/>
                <a:ea typeface="Adobe 黑体 Std R" pitchFamily="34" charset="-122"/>
              </a:rPr>
              <a:t>y(t)= 4f(0.5t)</a:t>
            </a:r>
          </a:p>
        </p:txBody>
      </p:sp>
      <p:sp>
        <p:nvSpPr>
          <p:cNvPr id="25" name="Rectangle 13"/>
          <p:cNvSpPr>
            <a:spLocks noChangeArrowheads="1"/>
          </p:cNvSpPr>
          <p:nvPr/>
        </p:nvSpPr>
        <p:spPr bwMode="auto">
          <a:xfrm>
            <a:off x="793411" y="2645898"/>
            <a:ext cx="33832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solidFill>
                  <a:srgbClr val="000000"/>
                </a:solidFill>
                <a:latin typeface="Adobe 黑体 Std R" pitchFamily="34" charset="-122"/>
                <a:ea typeface="Adobe 黑体 Std R" pitchFamily="34" charset="-122"/>
              </a:rPr>
              <a:t>Y(s) = 4×2 F(2s) </a:t>
            </a:r>
          </a:p>
        </p:txBody>
      </p:sp>
      <p:graphicFrame>
        <p:nvGraphicFramePr>
          <p:cNvPr id="26" name="Object 14"/>
          <p:cNvGraphicFramePr>
            <a:graphicFrameLocks noChangeAspect="1"/>
          </p:cNvGraphicFramePr>
          <p:nvPr/>
        </p:nvGraphicFramePr>
        <p:xfrm>
          <a:off x="1527772" y="3168989"/>
          <a:ext cx="3444025" cy="984007"/>
        </p:xfrm>
        <a:graphic>
          <a:graphicData uri="http://schemas.openxmlformats.org/presentationml/2006/ole">
            <mc:AlternateContent xmlns:mc="http://schemas.openxmlformats.org/markup-compatibility/2006">
              <mc:Choice xmlns:v="urn:schemas-microsoft-com:vml" Requires="v">
                <p:oleObj spid="_x0000_s188423" name="Equation" r:id="rId8" imgW="1600200" imgH="457200" progId="Equation.3">
                  <p:embed/>
                </p:oleObj>
              </mc:Choice>
              <mc:Fallback>
                <p:oleObj name="Equation" r:id="rId8" imgW="1600200" imgH="457200" progId="Equation.3">
                  <p:embed/>
                  <p:pic>
                    <p:nvPicPr>
                      <p:cNvPr id="0" name="图片 18028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7772" y="3168989"/>
                        <a:ext cx="3444025" cy="984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15"/>
          <p:cNvGraphicFramePr>
            <a:graphicFrameLocks noChangeAspect="1"/>
          </p:cNvGraphicFramePr>
          <p:nvPr/>
        </p:nvGraphicFramePr>
        <p:xfrm>
          <a:off x="1514281" y="4083704"/>
          <a:ext cx="3471006" cy="901477"/>
        </p:xfrm>
        <a:graphic>
          <a:graphicData uri="http://schemas.openxmlformats.org/presentationml/2006/ole">
            <mc:AlternateContent xmlns:mc="http://schemas.openxmlformats.org/markup-compatibility/2006">
              <mc:Choice xmlns:v="urn:schemas-microsoft-com:vml" Requires="v">
                <p:oleObj spid="_x0000_s188424" name="Equation" r:id="rId10" imgW="1612900" imgH="419100" progId="Equation.3">
                  <p:embed/>
                </p:oleObj>
              </mc:Choice>
              <mc:Fallback>
                <p:oleObj name="Equation" r:id="rId10" imgW="1612900" imgH="419100" progId="Equation.3">
                  <p:embed/>
                  <p:pic>
                    <p:nvPicPr>
                      <p:cNvPr id="0" name="图片 18028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14281" y="4083704"/>
                        <a:ext cx="3471006" cy="901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750" fill="hold"/>
                                        <p:tgtEl>
                                          <p:spTgt spid="23"/>
                                        </p:tgtEl>
                                        <p:attrNameLst>
                                          <p:attrName>ppt_w</p:attrName>
                                        </p:attrNameLst>
                                      </p:cBhvr>
                                      <p:tavLst>
                                        <p:tav tm="0">
                                          <p:val>
                                            <p:fltVal val="0"/>
                                          </p:val>
                                        </p:tav>
                                        <p:tav tm="100000">
                                          <p:val>
                                            <p:strVal val="#ppt_w"/>
                                          </p:val>
                                        </p:tav>
                                      </p:tavLst>
                                    </p:anim>
                                    <p:anim calcmode="lin" valueType="num">
                                      <p:cBhvr>
                                        <p:cTn id="25" dur="750" fill="hold"/>
                                        <p:tgtEl>
                                          <p:spTgt spid="23"/>
                                        </p:tgtEl>
                                        <p:attrNameLst>
                                          <p:attrName>ppt_h</p:attrName>
                                        </p:attrNameLst>
                                      </p:cBhvr>
                                      <p:tavLst>
                                        <p:tav tm="0">
                                          <p:val>
                                            <p:fltVal val="0"/>
                                          </p:val>
                                        </p:tav>
                                        <p:tav tm="100000">
                                          <p:val>
                                            <p:strVal val="#ppt_h"/>
                                          </p:val>
                                        </p:tav>
                                      </p:tavLst>
                                    </p:anim>
                                    <p:anim calcmode="lin" valueType="num">
                                      <p:cBhvr>
                                        <p:cTn id="26" dur="750" fill="hold"/>
                                        <p:tgtEl>
                                          <p:spTgt spid="23"/>
                                        </p:tgtEl>
                                        <p:attrNameLst>
                                          <p:attrName>ppt_x</p:attrName>
                                        </p:attrNameLst>
                                      </p:cBhvr>
                                      <p:tavLst>
                                        <p:tav tm="0" fmla="#ppt_x+(cos(-2*pi*(1-$))*-#ppt_x-sin(-2*pi*(1-$))*(1-#ppt_y))*(1-$)">
                                          <p:val>
                                            <p:fltVal val="0"/>
                                          </p:val>
                                        </p:tav>
                                        <p:tav tm="100000">
                                          <p:val>
                                            <p:fltVal val="1"/>
                                          </p:val>
                                        </p:tav>
                                      </p:tavLst>
                                    </p:anim>
                                    <p:anim calcmode="lin" valueType="num">
                                      <p:cBhvr>
                                        <p:cTn id="27" dur="750" fill="hold"/>
                                        <p:tgtEl>
                                          <p:spTgt spid="23"/>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1000"/>
                            </p:stCondLst>
                            <p:childTnLst>
                              <p:par>
                                <p:cTn id="29" presetID="2" presetClass="entr" presetSubtype="8"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0-#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0-#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0-#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0-#ppt_w/2"/>
                                          </p:val>
                                        </p:tav>
                                        <p:tav tm="100000">
                                          <p:val>
                                            <p:strVal val="#ppt_x"/>
                                          </p:val>
                                        </p:tav>
                                      </p:tavLst>
                                    </p:anim>
                                    <p:anim calcmode="lin" valueType="num">
                                      <p:cBhvr additive="base">
                                        <p:cTn id="5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1" grpId="0" bldLvl="0" animBg="1"/>
      <p:bldP spid="23" grpId="0" bldLvl="0" animBg="1" autoUpdateAnimBg="0"/>
      <p:bldP spid="24" grpId="0" bldLvl="0" animBg="1" autoUpdateAnimBg="0"/>
      <p:bldP spid="25" grpId="0" bldLvl="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2538" y="196232"/>
            <a:ext cx="7684437" cy="914400"/>
          </a:xfrm>
          <a:prstGeom prst="rect">
            <a:avLst/>
          </a:prstGeom>
        </p:spPr>
        <p:txBody>
          <a:bodyPr wrap="square">
            <a:spAutoFit/>
          </a:bodyPr>
          <a:lstStyle/>
          <a:p>
            <a:pPr algn="ctr">
              <a:lnSpc>
                <a:spcPct val="150000"/>
              </a:lnSpc>
              <a:buFont typeface="Wingdings" pitchFamily="2" charset="2"/>
              <a:buNone/>
            </a:pPr>
            <a:r>
              <a:rPr lang="zh-CN" altLang="en-US" sz="3600" dirty="0">
                <a:latin typeface="Adobe 黑体 Std R" pitchFamily="34" charset="-122"/>
                <a:ea typeface="Adobe 黑体 Std R" pitchFamily="34" charset="-122"/>
              </a:rPr>
              <a:t>三、时移（延时）特性 </a:t>
            </a:r>
          </a:p>
        </p:txBody>
      </p:sp>
      <p:sp>
        <p:nvSpPr>
          <p:cNvPr id="9" name="Rectangle 22"/>
          <p:cNvSpPr>
            <a:spLocks noChangeArrowheads="1"/>
          </p:cNvSpPr>
          <p:nvPr/>
        </p:nvSpPr>
        <p:spPr bwMode="auto">
          <a:xfrm>
            <a:off x="551167" y="1199989"/>
            <a:ext cx="84518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50000"/>
              </a:lnSpc>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若</a:t>
            </a:r>
            <a:r>
              <a:rPr kumimoji="1" lang="en-US" altLang="zh-CN" sz="2800" dirty="0">
                <a:solidFill>
                  <a:srgbClr val="CC6600"/>
                </a:solidFill>
                <a:latin typeface="Adobe 黑体 Std R" pitchFamily="34" charset="-122"/>
                <a:ea typeface="Adobe 黑体 Std R" pitchFamily="34" charset="-122"/>
              </a:rPr>
              <a:t>f(t)</a:t>
            </a:r>
            <a:r>
              <a:rPr kumimoji="1" lang="en-US" altLang="zh-CN" sz="2800" dirty="0">
                <a:solidFill>
                  <a:srgbClr val="CC6600"/>
                </a:solidFill>
                <a:latin typeface="Adobe 黑体 Std R" pitchFamily="34" charset="-122"/>
                <a:ea typeface="Adobe 黑体 Std R" pitchFamily="34" charset="-122"/>
                <a:sym typeface="Symbol" pitchFamily="18" charset="2"/>
              </a:rPr>
              <a:t> </a:t>
            </a:r>
            <a:r>
              <a:rPr kumimoji="1" lang="en-US" altLang="zh-CN" sz="2800" dirty="0">
                <a:solidFill>
                  <a:srgbClr val="CC6600"/>
                </a:solidFill>
                <a:latin typeface="Adobe 黑体 Std R" pitchFamily="34" charset="-122"/>
                <a:ea typeface="Adobe 黑体 Std R" pitchFamily="34" charset="-122"/>
              </a:rPr>
              <a:t>&lt;-----&gt;F(s) , Re[s]&gt;</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baseline="-30000" dirty="0">
                <a:solidFill>
                  <a:srgbClr val="CC6600"/>
                </a:solidFill>
                <a:latin typeface="Adobe 黑体 Std R" pitchFamily="34" charset="-122"/>
                <a:ea typeface="Adobe 黑体 Std R" pitchFamily="34" charset="-122"/>
              </a:rPr>
              <a:t>0</a:t>
            </a:r>
            <a:r>
              <a:rPr kumimoji="1" lang="en-US" altLang="zh-CN" sz="2800" dirty="0">
                <a:solidFill>
                  <a:srgbClr val="CC6600"/>
                </a:solidFill>
                <a:latin typeface="Adobe 黑体 Std R" pitchFamily="34" charset="-122"/>
                <a:ea typeface="Adobe 黑体 Std R" pitchFamily="34" charset="-122"/>
              </a:rPr>
              <a:t>, </a:t>
            </a:r>
            <a:r>
              <a:rPr kumimoji="1" lang="zh-CN" altLang="en-US" sz="2800" dirty="0">
                <a:solidFill>
                  <a:srgbClr val="CC6600"/>
                </a:solidFill>
                <a:latin typeface="Adobe 黑体 Std R" pitchFamily="34" charset="-122"/>
                <a:ea typeface="Adobe 黑体 Std R" pitchFamily="34" charset="-122"/>
              </a:rPr>
              <a:t>且有实常数</a:t>
            </a:r>
            <a:r>
              <a:rPr kumimoji="1" lang="en-US" altLang="zh-CN" sz="2800" dirty="0">
                <a:solidFill>
                  <a:srgbClr val="CC6600"/>
                </a:solidFill>
                <a:latin typeface="Adobe 黑体 Std R" pitchFamily="34" charset="-122"/>
                <a:ea typeface="Adobe 黑体 Std R" pitchFamily="34" charset="-122"/>
              </a:rPr>
              <a:t>t</a:t>
            </a:r>
            <a:r>
              <a:rPr kumimoji="1" lang="en-US" altLang="zh-CN" sz="2800" baseline="-30000" dirty="0">
                <a:solidFill>
                  <a:srgbClr val="CC6600"/>
                </a:solidFill>
                <a:latin typeface="Adobe 黑体 Std R" pitchFamily="34" charset="-122"/>
                <a:ea typeface="Adobe 黑体 Std R" pitchFamily="34" charset="-122"/>
              </a:rPr>
              <a:t>0</a:t>
            </a:r>
            <a:r>
              <a:rPr kumimoji="1" lang="en-US" altLang="zh-CN" sz="2800" dirty="0">
                <a:solidFill>
                  <a:srgbClr val="CC6600"/>
                </a:solidFill>
                <a:latin typeface="Adobe 黑体 Std R" pitchFamily="34" charset="-122"/>
                <a:ea typeface="Adobe 黑体 Std R" pitchFamily="34" charset="-122"/>
              </a:rPr>
              <a:t>&gt;0 ,</a:t>
            </a:r>
          </a:p>
          <a:p>
            <a:pPr fontAlgn="base">
              <a:lnSpc>
                <a:spcPct val="150000"/>
              </a:lnSpc>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则</a:t>
            </a:r>
            <a:r>
              <a:rPr kumimoji="1" lang="en-US" altLang="zh-CN" sz="2800" dirty="0">
                <a:solidFill>
                  <a:srgbClr val="CC6600"/>
                </a:solidFill>
                <a:latin typeface="Adobe 黑体 Std R" pitchFamily="34" charset="-122"/>
                <a:ea typeface="Adobe 黑体 Std R" pitchFamily="34" charset="-122"/>
              </a:rPr>
              <a:t>f(t-t</a:t>
            </a:r>
            <a:r>
              <a:rPr kumimoji="1" lang="en-US" altLang="zh-CN" sz="2800" baseline="-30000" dirty="0">
                <a:solidFill>
                  <a:srgbClr val="CC6600"/>
                </a:solidFill>
                <a:latin typeface="Adobe 黑体 Std R" pitchFamily="34" charset="-122"/>
                <a:ea typeface="Adobe 黑体 Std R" pitchFamily="34" charset="-122"/>
              </a:rPr>
              <a:t>0</a:t>
            </a:r>
            <a:r>
              <a:rPr kumimoji="1" lang="en-US" altLang="zh-CN" sz="2800" dirty="0">
                <a:solidFill>
                  <a:srgbClr val="CC6600"/>
                </a:solidFill>
                <a:latin typeface="Adobe 黑体 Std R" pitchFamily="34" charset="-122"/>
                <a:ea typeface="Adobe 黑体 Std R" pitchFamily="34" charset="-122"/>
              </a:rPr>
              <a:t>)</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dirty="0">
                <a:solidFill>
                  <a:srgbClr val="CC6600"/>
                </a:solidFill>
                <a:latin typeface="Adobe 黑体 Std R" pitchFamily="34" charset="-122"/>
                <a:ea typeface="Adobe 黑体 Std R" pitchFamily="34" charset="-122"/>
              </a:rPr>
              <a:t>(t-t</a:t>
            </a:r>
            <a:r>
              <a:rPr kumimoji="1" lang="en-US" altLang="zh-CN" sz="2800" baseline="-30000" dirty="0">
                <a:solidFill>
                  <a:srgbClr val="CC6600"/>
                </a:solidFill>
                <a:latin typeface="Adobe 黑体 Std R" pitchFamily="34" charset="-122"/>
                <a:ea typeface="Adobe 黑体 Std R" pitchFamily="34" charset="-122"/>
              </a:rPr>
              <a:t>0</a:t>
            </a:r>
            <a:r>
              <a:rPr kumimoji="1" lang="en-US" altLang="zh-CN" sz="2800" dirty="0">
                <a:solidFill>
                  <a:srgbClr val="CC6600"/>
                </a:solidFill>
                <a:latin typeface="Adobe 黑体 Std R" pitchFamily="34" charset="-122"/>
                <a:ea typeface="Adobe 黑体 Std R" pitchFamily="34" charset="-122"/>
              </a:rPr>
              <a:t>)&lt;-----&gt;e</a:t>
            </a:r>
            <a:r>
              <a:rPr kumimoji="1" lang="en-US" altLang="zh-CN" sz="2800" baseline="30000" dirty="0">
                <a:solidFill>
                  <a:srgbClr val="CC6600"/>
                </a:solidFill>
                <a:latin typeface="Adobe 黑体 Std R" pitchFamily="34" charset="-122"/>
                <a:ea typeface="Adobe 黑体 Std R" pitchFamily="34" charset="-122"/>
              </a:rPr>
              <a:t>-st</a:t>
            </a:r>
            <a:r>
              <a:rPr kumimoji="1" lang="en-US" altLang="zh-CN" sz="2000" baseline="30000" dirty="0">
                <a:solidFill>
                  <a:srgbClr val="CC6600"/>
                </a:solidFill>
                <a:latin typeface="Adobe 黑体 Std R" pitchFamily="34" charset="-122"/>
                <a:ea typeface="Adobe 黑体 Std R" pitchFamily="34" charset="-122"/>
              </a:rPr>
              <a:t>0</a:t>
            </a:r>
            <a:r>
              <a:rPr kumimoji="1" lang="en-US" altLang="zh-CN" sz="2800" dirty="0">
                <a:solidFill>
                  <a:srgbClr val="CC6600"/>
                </a:solidFill>
                <a:latin typeface="Adobe 黑体 Std R" pitchFamily="34" charset="-122"/>
                <a:ea typeface="Adobe 黑体 Std R" pitchFamily="34" charset="-122"/>
              </a:rPr>
              <a:t>F(s) , Re[s]&gt;</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baseline="-30000" dirty="0">
                <a:solidFill>
                  <a:srgbClr val="CC6600"/>
                </a:solidFill>
                <a:latin typeface="Adobe 黑体 Std R" pitchFamily="34" charset="-122"/>
                <a:ea typeface="Adobe 黑体 Std R" pitchFamily="34" charset="-122"/>
              </a:rPr>
              <a:t>0</a:t>
            </a:r>
            <a:r>
              <a:rPr kumimoji="1" lang="en-US" altLang="zh-CN" sz="2800" dirty="0">
                <a:solidFill>
                  <a:srgbClr val="CC6600"/>
                </a:solidFill>
                <a:latin typeface="Adobe 黑体 Std R" pitchFamily="34" charset="-122"/>
                <a:ea typeface="Adobe 黑体 Std R" pitchFamily="34" charset="-122"/>
              </a:rPr>
              <a:t> </a:t>
            </a:r>
          </a:p>
        </p:txBody>
      </p:sp>
      <p:sp>
        <p:nvSpPr>
          <p:cNvPr id="10" name="Rectangle 23"/>
          <p:cNvSpPr>
            <a:spLocks noChangeArrowheads="1"/>
          </p:cNvSpPr>
          <p:nvPr/>
        </p:nvSpPr>
        <p:spPr bwMode="auto">
          <a:xfrm>
            <a:off x="544201" y="2531148"/>
            <a:ext cx="302768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50000"/>
              </a:lnSpc>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与尺度变换相结合</a:t>
            </a:r>
          </a:p>
        </p:txBody>
      </p:sp>
      <p:sp>
        <p:nvSpPr>
          <p:cNvPr id="11" name="Rectangle 24"/>
          <p:cNvSpPr>
            <a:spLocks noChangeArrowheads="1"/>
          </p:cNvSpPr>
          <p:nvPr/>
        </p:nvSpPr>
        <p:spPr bwMode="auto">
          <a:xfrm>
            <a:off x="551167" y="3363801"/>
            <a:ext cx="359283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50000"/>
              </a:lnSpc>
              <a:spcBef>
                <a:spcPct val="0"/>
              </a:spcBef>
              <a:spcAft>
                <a:spcPct val="0"/>
              </a:spcAft>
            </a:pPr>
            <a:r>
              <a:rPr kumimoji="1" lang="en-US" altLang="zh-CN" sz="2800" dirty="0">
                <a:solidFill>
                  <a:srgbClr val="CC6600"/>
                </a:solidFill>
                <a:latin typeface="Adobe 黑体 Std R" pitchFamily="34" charset="-122"/>
                <a:ea typeface="Adobe 黑体 Std R" pitchFamily="34" charset="-122"/>
              </a:rPr>
              <a:t>f(at-t</a:t>
            </a:r>
            <a:r>
              <a:rPr kumimoji="1" lang="en-US" altLang="zh-CN" sz="2800" baseline="-30000" dirty="0">
                <a:solidFill>
                  <a:srgbClr val="CC6600"/>
                </a:solidFill>
                <a:latin typeface="Adobe 黑体 Std R" pitchFamily="34" charset="-122"/>
                <a:ea typeface="Adobe 黑体 Std R" pitchFamily="34" charset="-122"/>
              </a:rPr>
              <a:t>0</a:t>
            </a:r>
            <a:r>
              <a:rPr kumimoji="1" lang="en-US" altLang="zh-CN" sz="2800" dirty="0">
                <a:solidFill>
                  <a:srgbClr val="CC6600"/>
                </a:solidFill>
                <a:latin typeface="Adobe 黑体 Std R" pitchFamily="34" charset="-122"/>
                <a:ea typeface="Adobe 黑体 Std R" pitchFamily="34" charset="-122"/>
              </a:rPr>
              <a:t>)</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dirty="0">
                <a:solidFill>
                  <a:srgbClr val="CC6600"/>
                </a:solidFill>
                <a:latin typeface="Adobe 黑体 Std R" pitchFamily="34" charset="-122"/>
                <a:ea typeface="Adobe 黑体 Std R" pitchFamily="34" charset="-122"/>
              </a:rPr>
              <a:t>(at-t</a:t>
            </a:r>
            <a:r>
              <a:rPr kumimoji="1" lang="en-US" altLang="zh-CN" sz="2800" baseline="-30000" dirty="0">
                <a:solidFill>
                  <a:srgbClr val="CC6600"/>
                </a:solidFill>
                <a:latin typeface="Adobe 黑体 Std R" pitchFamily="34" charset="-122"/>
                <a:ea typeface="Adobe 黑体 Std R" pitchFamily="34" charset="-122"/>
              </a:rPr>
              <a:t>0</a:t>
            </a:r>
            <a:r>
              <a:rPr kumimoji="1" lang="en-US" altLang="zh-CN" sz="2800" dirty="0">
                <a:solidFill>
                  <a:srgbClr val="CC6600"/>
                </a:solidFill>
                <a:latin typeface="Adobe 黑体 Std R" pitchFamily="34" charset="-122"/>
                <a:ea typeface="Adobe 黑体 Std R" pitchFamily="34" charset="-122"/>
              </a:rPr>
              <a:t>)←→</a:t>
            </a:r>
          </a:p>
        </p:txBody>
      </p:sp>
      <p:graphicFrame>
        <p:nvGraphicFramePr>
          <p:cNvPr id="12" name="Object 25"/>
          <p:cNvGraphicFramePr>
            <a:graphicFrameLocks noChangeAspect="1"/>
          </p:cNvGraphicFramePr>
          <p:nvPr/>
        </p:nvGraphicFramePr>
        <p:xfrm>
          <a:off x="3492147" y="3219623"/>
          <a:ext cx="1764776" cy="958439"/>
        </p:xfrm>
        <a:graphic>
          <a:graphicData uri="http://schemas.openxmlformats.org/presentationml/2006/ole">
            <mc:AlternateContent xmlns:mc="http://schemas.openxmlformats.org/markup-compatibility/2006">
              <mc:Choice xmlns:v="urn:schemas-microsoft-com:vml" Requires="v">
                <p:oleObj spid="_x0000_s189442" name="公式" r:id="rId4" imgW="21336000" imgH="11582400" progId="Equation.3">
                  <p:embed/>
                </p:oleObj>
              </mc:Choice>
              <mc:Fallback>
                <p:oleObj name="公式" r:id="rId4" imgW="21336000" imgH="11582400" progId="Equation.3">
                  <p:embed/>
                  <p:pic>
                    <p:nvPicPr>
                      <p:cNvPr id="0" name="图片 188426"/>
                      <p:cNvPicPr>
                        <a:picLocks noChangeAspect="1" noChangeArrowheads="1"/>
                      </p:cNvPicPr>
                      <p:nvPr/>
                    </p:nvPicPr>
                    <p:blipFill>
                      <a:blip r:embed="rId5"/>
                      <a:srcRect/>
                      <a:stretch>
                        <a:fillRect/>
                      </a:stretch>
                    </p:blipFill>
                    <p:spPr bwMode="auto">
                      <a:xfrm>
                        <a:off x="3492147" y="3219623"/>
                        <a:ext cx="1764776" cy="958439"/>
                      </a:xfrm>
                      <a:prstGeom prst="rect">
                        <a:avLst/>
                      </a:prstGeom>
                      <a:noFill/>
                      <a:ln>
                        <a:noFill/>
                      </a:ln>
                      <a:effectLst/>
                    </p:spPr>
                  </p:pic>
                </p:oleObj>
              </mc:Fallback>
            </mc:AlternateContent>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autoUpdateAnimBg="0"/>
      <p:bldP spid="10" grpId="0" bldLvl="0" animBg="1" autoUpdateAnimBg="0"/>
      <p:bldP spid="11" grpId="0" bldLvl="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6"/>
          <p:cNvSpPr>
            <a:spLocks noChangeArrowheads="1"/>
          </p:cNvSpPr>
          <p:nvPr/>
        </p:nvSpPr>
        <p:spPr bwMode="auto">
          <a:xfrm>
            <a:off x="612538" y="628173"/>
            <a:ext cx="55168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例</a:t>
            </a:r>
            <a:r>
              <a:rPr kumimoji="1" lang="en-US" altLang="zh-CN" sz="2800" dirty="0">
                <a:solidFill>
                  <a:srgbClr val="000000"/>
                </a:solidFill>
                <a:latin typeface="Adobe 黑体 Std R" pitchFamily="34" charset="-122"/>
                <a:ea typeface="Adobe 黑体 Std R" pitchFamily="34" charset="-122"/>
              </a:rPr>
              <a:t>1:</a:t>
            </a:r>
            <a:r>
              <a:rPr kumimoji="1" lang="zh-CN" altLang="en-US" sz="2800" dirty="0">
                <a:solidFill>
                  <a:srgbClr val="000000"/>
                </a:solidFill>
                <a:latin typeface="Adobe 黑体 Std R" pitchFamily="34" charset="-122"/>
                <a:ea typeface="Adobe 黑体 Std R" pitchFamily="34" charset="-122"/>
              </a:rPr>
              <a:t>求如图信号的单边拉氏变换。</a:t>
            </a:r>
          </a:p>
        </p:txBody>
      </p:sp>
      <p:graphicFrame>
        <p:nvGraphicFramePr>
          <p:cNvPr id="14" name="Object 27"/>
          <p:cNvGraphicFramePr>
            <a:graphicFrameLocks noChangeAspect="1"/>
          </p:cNvGraphicFramePr>
          <p:nvPr/>
        </p:nvGraphicFramePr>
        <p:xfrm>
          <a:off x="5651853" y="887665"/>
          <a:ext cx="2677451" cy="3428154"/>
        </p:xfrm>
        <a:graphic>
          <a:graphicData uri="http://schemas.openxmlformats.org/presentationml/2006/ole">
            <mc:AlternateContent xmlns:mc="http://schemas.openxmlformats.org/markup-compatibility/2006">
              <mc:Choice xmlns:v="urn:schemas-microsoft-com:vml" Requires="v">
                <p:oleObj spid="_x0000_s190467" name="VISIO" r:id="rId4" imgW="1609090" imgH="2058670" progId="Visio.Drawing.5">
                  <p:embed/>
                </p:oleObj>
              </mc:Choice>
              <mc:Fallback>
                <p:oleObj name="VISIO" r:id="rId4" imgW="1609090" imgH="2058670" progId="Visio.Drawing.5">
                  <p:embed/>
                  <p:pic>
                    <p:nvPicPr>
                      <p:cNvPr id="0" name="图片 1894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853" y="887665"/>
                        <a:ext cx="2677451" cy="342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28"/>
          <p:cNvSpPr>
            <a:spLocks noChangeArrowheads="1"/>
          </p:cNvSpPr>
          <p:nvPr/>
        </p:nvSpPr>
        <p:spPr bwMode="auto">
          <a:xfrm>
            <a:off x="612538" y="1348075"/>
            <a:ext cx="5767070" cy="116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latin typeface="Adobe 黑体 Std R" pitchFamily="34" charset="-122"/>
                <a:ea typeface="Adobe 黑体 Std R" pitchFamily="34" charset="-122"/>
              </a:rPr>
              <a:t>解：</a:t>
            </a:r>
            <a:r>
              <a:rPr kumimoji="1" lang="en-US" altLang="zh-CN" sz="2800" dirty="0">
                <a:latin typeface="Adobe 黑体 Std R" pitchFamily="34" charset="-122"/>
                <a:ea typeface="Adobe 黑体 Std R" pitchFamily="34" charset="-122"/>
              </a:rPr>
              <a:t>f</a:t>
            </a:r>
            <a:r>
              <a:rPr kumimoji="1" lang="en-US" altLang="zh-CN" sz="2800" baseline="-25000" dirty="0">
                <a:latin typeface="Adobe 黑体 Std R" pitchFamily="34" charset="-122"/>
                <a:ea typeface="Adobe 黑体 Std R" pitchFamily="34" charset="-122"/>
              </a:rPr>
              <a:t>1</a:t>
            </a:r>
            <a:r>
              <a:rPr kumimoji="1" lang="en-US" altLang="zh-CN" sz="2800" dirty="0">
                <a:latin typeface="Adobe 黑体 Std R" pitchFamily="34" charset="-122"/>
                <a:ea typeface="Adobe 黑体 Std R" pitchFamily="34" charset="-122"/>
              </a:rPr>
              <a:t>(t) = </a:t>
            </a:r>
            <a:r>
              <a:rPr kumimoji="1" lang="en-US" altLang="zh-CN" sz="2800" dirty="0">
                <a:latin typeface="Adobe 黑体 Std R" pitchFamily="34" charset="-122"/>
                <a:ea typeface="Adobe 黑体 Std R" pitchFamily="34" charset="-122"/>
                <a:sym typeface="Symbol" pitchFamily="18" charset="2"/>
              </a:rPr>
              <a:t></a:t>
            </a:r>
            <a:r>
              <a:rPr kumimoji="1" lang="en-US" altLang="zh-CN" sz="2800" dirty="0">
                <a:latin typeface="Adobe 黑体 Std R" pitchFamily="34" charset="-122"/>
                <a:ea typeface="Adobe 黑体 Std R" pitchFamily="34" charset="-122"/>
              </a:rPr>
              <a:t>(t) –</a:t>
            </a:r>
            <a:r>
              <a:rPr kumimoji="1" lang="en-US" altLang="zh-CN" sz="2800" dirty="0">
                <a:latin typeface="Adobe 黑体 Std R" pitchFamily="34" charset="-122"/>
                <a:ea typeface="Adobe 黑体 Std R" pitchFamily="34" charset="-122"/>
                <a:sym typeface="Symbol" pitchFamily="18" charset="2"/>
              </a:rPr>
              <a:t></a:t>
            </a:r>
            <a:r>
              <a:rPr kumimoji="1" lang="en-US" altLang="zh-CN" sz="2800" dirty="0">
                <a:latin typeface="Adobe 黑体 Std R" pitchFamily="34" charset="-122"/>
                <a:ea typeface="Adobe 黑体 Std R" pitchFamily="34" charset="-122"/>
              </a:rPr>
              <a:t>(</a:t>
            </a:r>
            <a:r>
              <a:rPr kumimoji="1" lang="en-US" altLang="zh-CN" sz="2800" dirty="0" smtClean="0">
                <a:latin typeface="Adobe 黑体 Std R" pitchFamily="34" charset="-122"/>
                <a:ea typeface="Adobe 黑体 Std R" pitchFamily="34" charset="-122"/>
              </a:rPr>
              <a:t>t-1)</a:t>
            </a:r>
            <a:r>
              <a:rPr kumimoji="1" lang="zh-CN" altLang="en-US" sz="2800" dirty="0" smtClean="0">
                <a:latin typeface="Adobe 黑体 Std R" pitchFamily="34" charset="-122"/>
                <a:ea typeface="Adobe 黑体 Std R" pitchFamily="34" charset="-122"/>
              </a:rPr>
              <a:t>，</a:t>
            </a:r>
            <a:endParaRPr kumimoji="1" lang="en-US" altLang="zh-CN" sz="2800" dirty="0" smtClean="0">
              <a:latin typeface="Adobe 黑体 Std R" pitchFamily="34" charset="-122"/>
              <a:ea typeface="Adobe 黑体 Std R" pitchFamily="34" charset="-122"/>
            </a:endParaRPr>
          </a:p>
          <a:p>
            <a:pPr fontAlgn="base">
              <a:lnSpc>
                <a:spcPct val="150000"/>
              </a:lnSpc>
              <a:spcBef>
                <a:spcPct val="0"/>
              </a:spcBef>
              <a:spcAft>
                <a:spcPct val="0"/>
              </a:spcAft>
            </a:pPr>
            <a:r>
              <a:rPr kumimoji="1" lang="en-US" altLang="zh-CN" sz="2800" dirty="0">
                <a:latin typeface="Adobe 黑体 Std R" pitchFamily="34" charset="-122"/>
                <a:ea typeface="Adobe 黑体 Std R" pitchFamily="34" charset="-122"/>
              </a:rPr>
              <a:t> </a:t>
            </a:r>
            <a:r>
              <a:rPr kumimoji="1" lang="en-US" altLang="zh-CN" sz="2800" dirty="0" smtClean="0">
                <a:latin typeface="Adobe 黑体 Std R" pitchFamily="34" charset="-122"/>
                <a:ea typeface="Adobe 黑体 Std R" pitchFamily="34" charset="-122"/>
              </a:rPr>
              <a:t>        f</a:t>
            </a:r>
            <a:r>
              <a:rPr kumimoji="1" lang="en-US" altLang="zh-CN" sz="2800" baseline="-25000" dirty="0" smtClean="0">
                <a:latin typeface="Adobe 黑体 Std R" pitchFamily="34" charset="-122"/>
                <a:ea typeface="Adobe 黑体 Std R" pitchFamily="34" charset="-122"/>
              </a:rPr>
              <a:t>2</a:t>
            </a:r>
            <a:r>
              <a:rPr kumimoji="1" lang="en-US" altLang="zh-CN" sz="2800" dirty="0" smtClean="0">
                <a:latin typeface="Adobe 黑体 Std R" pitchFamily="34" charset="-122"/>
                <a:ea typeface="Adobe 黑体 Std R" pitchFamily="34" charset="-122"/>
              </a:rPr>
              <a:t>(t</a:t>
            </a:r>
            <a:r>
              <a:rPr kumimoji="1" lang="en-US" altLang="zh-CN" sz="2800" dirty="0">
                <a:latin typeface="Adobe 黑体 Std R" pitchFamily="34" charset="-122"/>
                <a:ea typeface="Adobe 黑体 Std R" pitchFamily="34" charset="-122"/>
              </a:rPr>
              <a:t>) = </a:t>
            </a:r>
            <a:r>
              <a:rPr kumimoji="1" lang="en-US" altLang="zh-CN" sz="2800" dirty="0">
                <a:latin typeface="Adobe 黑体 Std R" pitchFamily="34" charset="-122"/>
                <a:ea typeface="Adobe 黑体 Std R" pitchFamily="34" charset="-122"/>
                <a:sym typeface="Symbol" pitchFamily="18" charset="2"/>
              </a:rPr>
              <a:t></a:t>
            </a:r>
            <a:r>
              <a:rPr kumimoji="1" lang="en-US" altLang="zh-CN" sz="2800" dirty="0">
                <a:latin typeface="Adobe 黑体 Std R" pitchFamily="34" charset="-122"/>
                <a:ea typeface="Adobe 黑体 Std R" pitchFamily="34" charset="-122"/>
              </a:rPr>
              <a:t>(t+1) –</a:t>
            </a:r>
            <a:r>
              <a:rPr kumimoji="1" lang="en-US" altLang="zh-CN" sz="2800" dirty="0">
                <a:latin typeface="Adobe 黑体 Std R" pitchFamily="34" charset="-122"/>
                <a:ea typeface="Adobe 黑体 Std R" pitchFamily="34" charset="-122"/>
                <a:sym typeface="Symbol" pitchFamily="18" charset="2"/>
              </a:rPr>
              <a:t></a:t>
            </a:r>
            <a:r>
              <a:rPr kumimoji="1" lang="en-US" altLang="zh-CN" sz="2800" dirty="0">
                <a:latin typeface="Adobe 黑体 Std R" pitchFamily="34" charset="-122"/>
                <a:ea typeface="Adobe 黑体 Std R" pitchFamily="34" charset="-122"/>
              </a:rPr>
              <a:t>(t-1)</a:t>
            </a:r>
          </a:p>
        </p:txBody>
      </p:sp>
      <p:sp>
        <p:nvSpPr>
          <p:cNvPr id="16" name="Rectangle 29"/>
          <p:cNvSpPr>
            <a:spLocks noChangeArrowheads="1"/>
          </p:cNvSpPr>
          <p:nvPr/>
        </p:nvSpPr>
        <p:spPr bwMode="auto">
          <a:xfrm>
            <a:off x="1346914" y="2669700"/>
            <a:ext cx="118745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latin typeface="Adobe 黑体 Std R" pitchFamily="34" charset="-122"/>
                <a:ea typeface="Adobe 黑体 Std R" pitchFamily="34" charset="-122"/>
              </a:rPr>
              <a:t>F</a:t>
            </a:r>
            <a:r>
              <a:rPr kumimoji="1" lang="en-US" altLang="zh-CN" sz="2800" baseline="-25000">
                <a:latin typeface="Adobe 黑体 Std R" pitchFamily="34" charset="-122"/>
                <a:ea typeface="Adobe 黑体 Std R" pitchFamily="34" charset="-122"/>
              </a:rPr>
              <a:t>1</a:t>
            </a:r>
            <a:r>
              <a:rPr kumimoji="1" lang="en-US" altLang="zh-CN" sz="2800">
                <a:latin typeface="Adobe 黑体 Std R" pitchFamily="34" charset="-122"/>
                <a:ea typeface="Adobe 黑体 Std R" pitchFamily="34" charset="-122"/>
              </a:rPr>
              <a:t>(s)=</a:t>
            </a:r>
          </a:p>
        </p:txBody>
      </p:sp>
      <p:graphicFrame>
        <p:nvGraphicFramePr>
          <p:cNvPr id="17" name="Object 30"/>
          <p:cNvGraphicFramePr>
            <a:graphicFrameLocks noChangeAspect="1"/>
          </p:cNvGraphicFramePr>
          <p:nvPr/>
        </p:nvGraphicFramePr>
        <p:xfrm>
          <a:off x="2452255" y="2477332"/>
          <a:ext cx="1645832" cy="907826"/>
        </p:xfrm>
        <a:graphic>
          <a:graphicData uri="http://schemas.openxmlformats.org/presentationml/2006/ole">
            <mc:AlternateContent xmlns:mc="http://schemas.openxmlformats.org/markup-compatibility/2006">
              <mc:Choice xmlns:v="urn:schemas-microsoft-com:vml" Requires="v">
                <p:oleObj spid="_x0000_s190468" name="公式" r:id="rId6" imgW="17678400" imgH="9753600" progId="Equation.3">
                  <p:embed/>
                </p:oleObj>
              </mc:Choice>
              <mc:Fallback>
                <p:oleObj name="公式" r:id="rId6" imgW="17678400" imgH="9753600" progId="Equation.3">
                  <p:embed/>
                  <p:pic>
                    <p:nvPicPr>
                      <p:cNvPr id="0" name="图片 189460"/>
                      <p:cNvPicPr>
                        <a:picLocks noChangeAspect="1" noChangeArrowheads="1"/>
                      </p:cNvPicPr>
                      <p:nvPr/>
                    </p:nvPicPr>
                    <p:blipFill>
                      <a:blip r:embed="rId7"/>
                      <a:srcRect/>
                      <a:stretch>
                        <a:fillRect/>
                      </a:stretch>
                    </p:blipFill>
                    <p:spPr bwMode="auto">
                      <a:xfrm>
                        <a:off x="2452255" y="2477332"/>
                        <a:ext cx="1645832" cy="907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Rectangle 31"/>
          <p:cNvSpPr>
            <a:spLocks noChangeArrowheads="1"/>
          </p:cNvSpPr>
          <p:nvPr/>
        </p:nvSpPr>
        <p:spPr bwMode="auto">
          <a:xfrm>
            <a:off x="1346914" y="3431512"/>
            <a:ext cx="219202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latin typeface="Adobe 黑体 Std R" pitchFamily="34" charset="-122"/>
                <a:ea typeface="Adobe 黑体 Std R" pitchFamily="34" charset="-122"/>
              </a:rPr>
              <a:t>F</a:t>
            </a:r>
            <a:r>
              <a:rPr kumimoji="1" lang="en-US" altLang="zh-CN" sz="2800" baseline="-25000">
                <a:latin typeface="Adobe 黑体 Std R" pitchFamily="34" charset="-122"/>
                <a:ea typeface="Adobe 黑体 Std R" pitchFamily="34" charset="-122"/>
              </a:rPr>
              <a:t>2</a:t>
            </a:r>
            <a:r>
              <a:rPr kumimoji="1" lang="en-US" altLang="zh-CN" sz="2800">
                <a:latin typeface="Adobe 黑体 Std R" pitchFamily="34" charset="-122"/>
                <a:ea typeface="Adobe 黑体 Std R" pitchFamily="34" charset="-122"/>
              </a:rPr>
              <a:t>(s)= F</a:t>
            </a:r>
            <a:r>
              <a:rPr kumimoji="1" lang="en-US" altLang="zh-CN" sz="2800" baseline="-25000">
                <a:latin typeface="Adobe 黑体 Std R" pitchFamily="34" charset="-122"/>
                <a:ea typeface="Adobe 黑体 Std R" pitchFamily="34" charset="-122"/>
              </a:rPr>
              <a:t>1</a:t>
            </a:r>
            <a:r>
              <a:rPr kumimoji="1" lang="en-US" altLang="zh-CN" sz="2800">
                <a:latin typeface="Adobe 黑体 Std R" pitchFamily="34" charset="-122"/>
                <a:ea typeface="Adobe 黑体 Std R" pitchFamily="34" charset="-122"/>
              </a:rPr>
              <a: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autoUpdateAnimBg="0"/>
      <p:bldP spid="15" grpId="0" bldLvl="0" animBg="1" autoUpdateAnimBg="0"/>
      <p:bldP spid="16" grpId="0" bldLvl="0" animBg="1" autoUpdateAnimBg="0"/>
      <p:bldP spid="18" grpId="0" bldLvl="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1"/>
          <p:cNvSpPr>
            <a:spLocks noChangeArrowheads="1"/>
          </p:cNvSpPr>
          <p:nvPr/>
        </p:nvSpPr>
        <p:spPr bwMode="auto">
          <a:xfrm>
            <a:off x="602335" y="484192"/>
            <a:ext cx="6701102" cy="9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例</a:t>
            </a:r>
            <a:r>
              <a:rPr kumimoji="1" lang="en-US" altLang="zh-CN" sz="2800" dirty="0">
                <a:solidFill>
                  <a:srgbClr val="000000"/>
                </a:solidFill>
                <a:latin typeface="Adobe 黑体 Std R" pitchFamily="34" charset="-122"/>
                <a:ea typeface="Adobe 黑体 Std R" pitchFamily="34" charset="-122"/>
              </a:rPr>
              <a:t>2:</a:t>
            </a:r>
            <a:r>
              <a:rPr kumimoji="1" lang="zh-CN" altLang="en-US" sz="2800" dirty="0">
                <a:solidFill>
                  <a:srgbClr val="000000"/>
                </a:solidFill>
                <a:latin typeface="Adobe 黑体 Std R" pitchFamily="34" charset="-122"/>
                <a:ea typeface="Adobe 黑体 Std R" pitchFamily="34" charset="-122"/>
              </a:rPr>
              <a:t>已知</a:t>
            </a:r>
            <a:r>
              <a:rPr kumimoji="1" lang="en-US" altLang="zh-CN" sz="2800" dirty="0">
                <a:solidFill>
                  <a:srgbClr val="000000"/>
                </a:solidFill>
                <a:latin typeface="Adobe 黑体 Std R" pitchFamily="34" charset="-122"/>
                <a:ea typeface="Adobe 黑体 Std R" pitchFamily="34" charset="-122"/>
              </a:rPr>
              <a:t>f</a:t>
            </a:r>
            <a:r>
              <a:rPr kumimoji="1" lang="en-US" altLang="zh-CN" sz="2800" baseline="-25000" dirty="0">
                <a:solidFill>
                  <a:srgbClr val="000000"/>
                </a:solidFill>
                <a:latin typeface="Adobe 黑体 Std R" pitchFamily="34" charset="-122"/>
                <a:ea typeface="Adobe 黑体 Std R" pitchFamily="34" charset="-122"/>
              </a:rPr>
              <a:t>1</a:t>
            </a:r>
            <a:r>
              <a:rPr kumimoji="1" lang="en-US" altLang="zh-CN" sz="2800" dirty="0">
                <a:solidFill>
                  <a:srgbClr val="000000"/>
                </a:solidFill>
                <a:latin typeface="Adobe 黑体 Std R" pitchFamily="34" charset="-122"/>
                <a:ea typeface="Adobe 黑体 Std R" pitchFamily="34" charset="-122"/>
              </a:rPr>
              <a:t>(t) ←→ F</a:t>
            </a:r>
            <a:r>
              <a:rPr kumimoji="1" lang="en-US" altLang="zh-CN" sz="2800" baseline="-25000" dirty="0">
                <a:solidFill>
                  <a:srgbClr val="000000"/>
                </a:solidFill>
                <a:latin typeface="Adobe 黑体 Std R" pitchFamily="34" charset="-122"/>
                <a:ea typeface="Adobe 黑体 Std R" pitchFamily="34" charset="-122"/>
              </a:rPr>
              <a:t>1</a:t>
            </a:r>
            <a:r>
              <a:rPr kumimoji="1" lang="en-US" altLang="zh-CN" sz="2800" dirty="0">
                <a:solidFill>
                  <a:srgbClr val="000000"/>
                </a:solidFill>
                <a:latin typeface="Adobe 黑体 Std R" pitchFamily="34" charset="-122"/>
                <a:ea typeface="Adobe 黑体 Std R" pitchFamily="34" charset="-122"/>
              </a:rPr>
              <a:t>(s</a:t>
            </a:r>
            <a:r>
              <a:rPr kumimoji="1" lang="en-US" altLang="zh-CN" sz="2800" dirty="0" smtClean="0">
                <a:solidFill>
                  <a:srgbClr val="000000"/>
                </a:solidFill>
                <a:latin typeface="Adobe 黑体 Std R" pitchFamily="34" charset="-122"/>
                <a:ea typeface="Adobe 黑体 Std R" pitchFamily="34" charset="-122"/>
              </a:rPr>
              <a:t>),</a:t>
            </a:r>
            <a:r>
              <a:rPr kumimoji="1" lang="zh-CN" altLang="en-US" sz="2800" dirty="0" smtClean="0">
                <a:solidFill>
                  <a:srgbClr val="000000"/>
                </a:solidFill>
                <a:latin typeface="Adobe 黑体 Std R" pitchFamily="34" charset="-122"/>
                <a:ea typeface="Adobe 黑体 Std R" pitchFamily="34" charset="-122"/>
              </a:rPr>
              <a:t>求</a:t>
            </a:r>
            <a:r>
              <a:rPr kumimoji="1" lang="en-US" altLang="zh-CN" sz="2800" dirty="0">
                <a:solidFill>
                  <a:srgbClr val="000000"/>
                </a:solidFill>
                <a:latin typeface="Adobe 黑体 Std R" pitchFamily="34" charset="-122"/>
                <a:ea typeface="Adobe 黑体 Std R" pitchFamily="34" charset="-122"/>
              </a:rPr>
              <a:t>f</a:t>
            </a:r>
            <a:r>
              <a:rPr kumimoji="1" lang="en-US" altLang="zh-CN" sz="2800" baseline="-25000" dirty="0">
                <a:solidFill>
                  <a:srgbClr val="000000"/>
                </a:solidFill>
                <a:latin typeface="Adobe 黑体 Std R" pitchFamily="34" charset="-122"/>
                <a:ea typeface="Adobe 黑体 Std R" pitchFamily="34" charset="-122"/>
              </a:rPr>
              <a:t>2</a:t>
            </a:r>
            <a:r>
              <a:rPr kumimoji="1" lang="en-US" altLang="zh-CN" sz="2800" dirty="0">
                <a:solidFill>
                  <a:srgbClr val="000000"/>
                </a:solidFill>
                <a:latin typeface="Adobe 黑体 Std R" pitchFamily="34" charset="-122"/>
                <a:ea typeface="Adobe 黑体 Std R" pitchFamily="34" charset="-122"/>
              </a:rPr>
              <a:t>(t)←→ F</a:t>
            </a:r>
            <a:r>
              <a:rPr kumimoji="1" lang="en-US" altLang="zh-CN" sz="2800" baseline="-25000" dirty="0">
                <a:solidFill>
                  <a:srgbClr val="000000"/>
                </a:solidFill>
                <a:latin typeface="Adobe 黑体 Std R" pitchFamily="34" charset="-122"/>
                <a:ea typeface="Adobe 黑体 Std R" pitchFamily="34" charset="-122"/>
              </a:rPr>
              <a:t>2</a:t>
            </a:r>
            <a:r>
              <a:rPr kumimoji="1" lang="en-US" altLang="zh-CN" sz="2800" dirty="0">
                <a:solidFill>
                  <a:srgbClr val="000000"/>
                </a:solidFill>
                <a:latin typeface="Adobe 黑体 Std R" pitchFamily="34" charset="-122"/>
                <a:ea typeface="Adobe 黑体 Std R" pitchFamily="34" charset="-122"/>
              </a:rPr>
              <a:t>(s)</a:t>
            </a:r>
          </a:p>
        </p:txBody>
      </p:sp>
      <p:sp>
        <p:nvSpPr>
          <p:cNvPr id="19" name="Rectangle 23"/>
          <p:cNvSpPr>
            <a:spLocks noChangeArrowheads="1"/>
          </p:cNvSpPr>
          <p:nvPr/>
        </p:nvSpPr>
        <p:spPr bwMode="auto">
          <a:xfrm>
            <a:off x="584990" y="1210760"/>
            <a:ext cx="657479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解： </a:t>
            </a:r>
            <a:r>
              <a:rPr kumimoji="1" lang="en-US" altLang="zh-CN" sz="2800" dirty="0">
                <a:solidFill>
                  <a:srgbClr val="000000"/>
                </a:solidFill>
                <a:latin typeface="Adobe 黑体 Std R" pitchFamily="34" charset="-122"/>
                <a:ea typeface="Adobe 黑体 Std R" pitchFamily="34" charset="-122"/>
              </a:rPr>
              <a:t>f</a:t>
            </a:r>
            <a:r>
              <a:rPr kumimoji="1" lang="en-US" altLang="zh-CN" sz="2800" baseline="-25000" dirty="0">
                <a:solidFill>
                  <a:srgbClr val="000000"/>
                </a:solidFill>
                <a:latin typeface="Adobe 黑体 Std R" pitchFamily="34" charset="-122"/>
                <a:ea typeface="Adobe 黑体 Std R" pitchFamily="34" charset="-122"/>
              </a:rPr>
              <a:t>2</a:t>
            </a:r>
            <a:r>
              <a:rPr kumimoji="1" lang="en-US" altLang="zh-CN" sz="2800" dirty="0">
                <a:solidFill>
                  <a:srgbClr val="000000"/>
                </a:solidFill>
                <a:latin typeface="Adobe 黑体 Std R" pitchFamily="34" charset="-122"/>
                <a:ea typeface="Adobe 黑体 Std R" pitchFamily="34" charset="-122"/>
              </a:rPr>
              <a:t>(t) = f</a:t>
            </a:r>
            <a:r>
              <a:rPr kumimoji="1" lang="en-US" altLang="zh-CN" sz="2800" baseline="-25000" dirty="0">
                <a:solidFill>
                  <a:srgbClr val="000000"/>
                </a:solidFill>
                <a:latin typeface="Adobe 黑体 Std R" pitchFamily="34" charset="-122"/>
                <a:ea typeface="Adobe 黑体 Std R" pitchFamily="34" charset="-122"/>
              </a:rPr>
              <a:t>1</a:t>
            </a:r>
            <a:r>
              <a:rPr kumimoji="1" lang="en-US" altLang="zh-CN" sz="2800" dirty="0">
                <a:solidFill>
                  <a:srgbClr val="000000"/>
                </a:solidFill>
                <a:latin typeface="Adobe 黑体 Std R" pitchFamily="34" charset="-122"/>
                <a:ea typeface="Adobe 黑体 Std R" pitchFamily="34" charset="-122"/>
              </a:rPr>
              <a:t>(0.5t) –f</a:t>
            </a:r>
            <a:r>
              <a:rPr kumimoji="1" lang="en-US" altLang="zh-CN" sz="2800" baseline="-25000" dirty="0">
                <a:solidFill>
                  <a:srgbClr val="000000"/>
                </a:solidFill>
                <a:latin typeface="Adobe 黑体 Std R" pitchFamily="34" charset="-122"/>
                <a:ea typeface="Adobe 黑体 Std R" pitchFamily="34" charset="-122"/>
              </a:rPr>
              <a:t>1</a:t>
            </a:r>
            <a:r>
              <a:rPr kumimoji="1" lang="en-US" altLang="zh-CN" sz="2800" dirty="0">
                <a:solidFill>
                  <a:srgbClr val="000000"/>
                </a:solidFill>
                <a:latin typeface="Adobe 黑体 Std R" pitchFamily="34" charset="-122"/>
                <a:ea typeface="Adobe 黑体 Std R" pitchFamily="34" charset="-122"/>
              </a:rPr>
              <a:t> [0.5(t-2)]</a:t>
            </a:r>
          </a:p>
        </p:txBody>
      </p:sp>
      <p:graphicFrame>
        <p:nvGraphicFramePr>
          <p:cNvPr id="20" name="Object 24"/>
          <p:cNvGraphicFramePr>
            <a:graphicFrameLocks noChangeAspect="1"/>
          </p:cNvGraphicFramePr>
          <p:nvPr/>
        </p:nvGraphicFramePr>
        <p:xfrm>
          <a:off x="6443746" y="631466"/>
          <a:ext cx="2380662" cy="3732878"/>
        </p:xfrm>
        <a:graphic>
          <a:graphicData uri="http://schemas.openxmlformats.org/presentationml/2006/ole">
            <mc:AlternateContent xmlns:mc="http://schemas.openxmlformats.org/markup-compatibility/2006">
              <mc:Choice xmlns:v="urn:schemas-microsoft-com:vml" Requires="v">
                <p:oleObj spid="_x0000_s191490" name="VISIO" r:id="rId4" imgW="1461770" imgH="2292350" progId="Visio.Drawing.5">
                  <p:embed/>
                </p:oleObj>
              </mc:Choice>
              <mc:Fallback>
                <p:oleObj name="VISIO" r:id="rId4" imgW="1461770" imgH="2292350" progId="Visio.Drawing.5">
                  <p:embed/>
                  <p:pic>
                    <p:nvPicPr>
                      <p:cNvPr id="0" name="图片 1812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746" y="631466"/>
                        <a:ext cx="2380662" cy="373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Rectangle 25"/>
          <p:cNvSpPr>
            <a:spLocks noChangeArrowheads="1"/>
          </p:cNvSpPr>
          <p:nvPr/>
        </p:nvSpPr>
        <p:spPr bwMode="auto">
          <a:xfrm>
            <a:off x="1346802" y="1874171"/>
            <a:ext cx="379222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solidFill>
                  <a:srgbClr val="000000"/>
                </a:solidFill>
                <a:latin typeface="Adobe 黑体 Std R" pitchFamily="34" charset="-122"/>
                <a:ea typeface="Adobe 黑体 Std R" pitchFamily="34" charset="-122"/>
              </a:rPr>
              <a:t>f</a:t>
            </a:r>
            <a:r>
              <a:rPr kumimoji="1" lang="en-US" altLang="zh-CN" sz="2800" baseline="-25000">
                <a:solidFill>
                  <a:srgbClr val="000000"/>
                </a:solidFill>
                <a:latin typeface="Adobe 黑体 Std R" pitchFamily="34" charset="-122"/>
                <a:ea typeface="Adobe 黑体 Std R" pitchFamily="34" charset="-122"/>
              </a:rPr>
              <a:t>1</a:t>
            </a:r>
            <a:r>
              <a:rPr kumimoji="1" lang="en-US" altLang="zh-CN" sz="2800">
                <a:solidFill>
                  <a:srgbClr val="000000"/>
                </a:solidFill>
                <a:latin typeface="Adobe 黑体 Std R" pitchFamily="34" charset="-122"/>
                <a:ea typeface="Adobe 黑体 Std R" pitchFamily="34" charset="-122"/>
              </a:rPr>
              <a:t>(0.5t) ←→ 2F</a:t>
            </a:r>
            <a:r>
              <a:rPr kumimoji="1" lang="en-US" altLang="zh-CN" sz="2800" baseline="-25000">
                <a:solidFill>
                  <a:srgbClr val="000000"/>
                </a:solidFill>
                <a:latin typeface="Adobe 黑体 Std R" pitchFamily="34" charset="-122"/>
                <a:ea typeface="Adobe 黑体 Std R" pitchFamily="34" charset="-122"/>
              </a:rPr>
              <a:t>1</a:t>
            </a:r>
            <a:r>
              <a:rPr kumimoji="1" lang="en-US" altLang="zh-CN" sz="2800">
                <a:solidFill>
                  <a:srgbClr val="000000"/>
                </a:solidFill>
                <a:latin typeface="Adobe 黑体 Std R" pitchFamily="34" charset="-122"/>
                <a:ea typeface="Adobe 黑体 Std R" pitchFamily="34" charset="-122"/>
              </a:rPr>
              <a:t>(2s)</a:t>
            </a:r>
          </a:p>
        </p:txBody>
      </p:sp>
      <p:sp>
        <p:nvSpPr>
          <p:cNvPr id="22" name="Rectangle 26"/>
          <p:cNvSpPr>
            <a:spLocks noChangeArrowheads="1"/>
          </p:cNvSpPr>
          <p:nvPr/>
        </p:nvSpPr>
        <p:spPr bwMode="auto">
          <a:xfrm>
            <a:off x="737353" y="2483621"/>
            <a:ext cx="520573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solidFill>
                  <a:srgbClr val="000000"/>
                </a:solidFill>
                <a:latin typeface="Adobe 黑体 Std R" pitchFamily="34" charset="-122"/>
                <a:ea typeface="Adobe 黑体 Std R" pitchFamily="34" charset="-122"/>
              </a:rPr>
              <a:t>f</a:t>
            </a:r>
            <a:r>
              <a:rPr kumimoji="1" lang="en-US" altLang="zh-CN" sz="2800" baseline="-25000">
                <a:solidFill>
                  <a:srgbClr val="000000"/>
                </a:solidFill>
                <a:latin typeface="Adobe 黑体 Std R" pitchFamily="34" charset="-122"/>
                <a:ea typeface="Adobe 黑体 Std R" pitchFamily="34" charset="-122"/>
              </a:rPr>
              <a:t>1</a:t>
            </a:r>
            <a:r>
              <a:rPr kumimoji="1" lang="en-US" altLang="zh-CN" sz="2800">
                <a:solidFill>
                  <a:srgbClr val="000000"/>
                </a:solidFill>
                <a:latin typeface="Adobe 黑体 Std R" pitchFamily="34" charset="-122"/>
                <a:ea typeface="Adobe 黑体 Std R" pitchFamily="34" charset="-122"/>
              </a:rPr>
              <a:t> [0.5(t-2)] ←→ 2F</a:t>
            </a:r>
            <a:r>
              <a:rPr kumimoji="1" lang="en-US" altLang="zh-CN" sz="2800" baseline="-25000">
                <a:solidFill>
                  <a:srgbClr val="000000"/>
                </a:solidFill>
                <a:latin typeface="Adobe 黑体 Std R" pitchFamily="34" charset="-122"/>
                <a:ea typeface="Adobe 黑体 Std R" pitchFamily="34" charset="-122"/>
              </a:rPr>
              <a:t>1</a:t>
            </a:r>
            <a:r>
              <a:rPr kumimoji="1" lang="en-US" altLang="zh-CN" sz="2800">
                <a:solidFill>
                  <a:srgbClr val="000000"/>
                </a:solidFill>
                <a:latin typeface="Adobe 黑体 Std R" pitchFamily="34" charset="-122"/>
                <a:ea typeface="Adobe 黑体 Std R" pitchFamily="34" charset="-122"/>
              </a:rPr>
              <a:t>(2s)e</a:t>
            </a:r>
            <a:r>
              <a:rPr kumimoji="1" lang="en-US" altLang="zh-CN" sz="2800" baseline="30000">
                <a:solidFill>
                  <a:srgbClr val="000000"/>
                </a:solidFill>
                <a:latin typeface="Adobe 黑体 Std R" pitchFamily="34" charset="-122"/>
                <a:ea typeface="Adobe 黑体 Std R" pitchFamily="34" charset="-122"/>
              </a:rPr>
              <a:t>-2s</a:t>
            </a:r>
            <a:endParaRPr kumimoji="1" lang="en-US" altLang="zh-CN" sz="2800">
              <a:solidFill>
                <a:srgbClr val="000000"/>
              </a:solidFill>
              <a:latin typeface="Adobe 黑体 Std R" pitchFamily="34" charset="-122"/>
              <a:ea typeface="Adobe 黑体 Std R" pitchFamily="34" charset="-122"/>
            </a:endParaRPr>
          </a:p>
        </p:txBody>
      </p:sp>
      <p:sp>
        <p:nvSpPr>
          <p:cNvPr id="23" name="Rectangle 27"/>
          <p:cNvSpPr>
            <a:spLocks noChangeArrowheads="1"/>
          </p:cNvSpPr>
          <p:nvPr/>
        </p:nvSpPr>
        <p:spPr bwMode="auto">
          <a:xfrm>
            <a:off x="1118259" y="3107355"/>
            <a:ext cx="485013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solidFill>
                  <a:srgbClr val="000000"/>
                </a:solidFill>
                <a:latin typeface="Adobe 黑体 Std R" pitchFamily="34" charset="-122"/>
                <a:ea typeface="Adobe 黑体 Std R" pitchFamily="34" charset="-122"/>
              </a:rPr>
              <a:t>f</a:t>
            </a:r>
            <a:r>
              <a:rPr kumimoji="1" lang="en-US" altLang="zh-CN" sz="2800" baseline="-25000">
                <a:solidFill>
                  <a:srgbClr val="000000"/>
                </a:solidFill>
                <a:latin typeface="Adobe 黑体 Std R" pitchFamily="34" charset="-122"/>
                <a:ea typeface="Adobe 黑体 Std R" pitchFamily="34" charset="-122"/>
              </a:rPr>
              <a:t>2</a:t>
            </a:r>
            <a:r>
              <a:rPr kumimoji="1" lang="en-US" altLang="zh-CN" sz="2800">
                <a:solidFill>
                  <a:srgbClr val="000000"/>
                </a:solidFill>
                <a:latin typeface="Adobe 黑体 Std R" pitchFamily="34" charset="-122"/>
                <a:ea typeface="Adobe 黑体 Std R" pitchFamily="34" charset="-122"/>
              </a:rPr>
              <a:t>(t) ←→ 2F</a:t>
            </a:r>
            <a:r>
              <a:rPr kumimoji="1" lang="en-US" altLang="zh-CN" sz="2800" baseline="-25000">
                <a:solidFill>
                  <a:srgbClr val="000000"/>
                </a:solidFill>
                <a:latin typeface="Adobe 黑体 Std R" pitchFamily="34" charset="-122"/>
                <a:ea typeface="Adobe 黑体 Std R" pitchFamily="34" charset="-122"/>
              </a:rPr>
              <a:t>1</a:t>
            </a:r>
            <a:r>
              <a:rPr kumimoji="1" lang="en-US" altLang="zh-CN" sz="2800">
                <a:solidFill>
                  <a:srgbClr val="000000"/>
                </a:solidFill>
                <a:latin typeface="Adobe 黑体 Std R" pitchFamily="34" charset="-122"/>
                <a:ea typeface="Adobe 黑体 Std R" pitchFamily="34" charset="-122"/>
              </a:rPr>
              <a:t>(2s)(1 –e</a:t>
            </a:r>
            <a:r>
              <a:rPr kumimoji="1" lang="en-US" altLang="zh-CN" sz="2800" baseline="30000">
                <a:solidFill>
                  <a:srgbClr val="000000"/>
                </a:solidFill>
                <a:latin typeface="Adobe 黑体 Std R" pitchFamily="34" charset="-122"/>
                <a:ea typeface="Adobe 黑体 Std R" pitchFamily="34" charset="-122"/>
              </a:rPr>
              <a:t>-2s</a:t>
            </a:r>
            <a:r>
              <a:rPr kumimoji="1" lang="en-US" altLang="zh-CN" sz="2800">
                <a:solidFill>
                  <a:srgbClr val="000000"/>
                </a:solidFill>
                <a:latin typeface="Adobe 黑体 Std R" pitchFamily="34" charset="-122"/>
                <a:ea typeface="Adobe 黑体 Std R" pitchFamily="34" charset="-122"/>
              </a:rPr>
              <a:t>)</a:t>
            </a:r>
          </a:p>
        </p:txBody>
      </p:sp>
      <p:sp>
        <p:nvSpPr>
          <p:cNvPr id="24" name="Rectangle 28"/>
          <p:cNvSpPr>
            <a:spLocks noChangeArrowheads="1"/>
          </p:cNvSpPr>
          <p:nvPr/>
        </p:nvSpPr>
        <p:spPr bwMode="auto">
          <a:xfrm>
            <a:off x="379856" y="4184069"/>
            <a:ext cx="644144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例</a:t>
            </a:r>
            <a:r>
              <a:rPr kumimoji="1" lang="en-US" altLang="zh-CN" sz="2800" dirty="0">
                <a:solidFill>
                  <a:srgbClr val="000000"/>
                </a:solidFill>
                <a:latin typeface="Adobe 黑体 Std R" pitchFamily="34" charset="-122"/>
                <a:ea typeface="Adobe 黑体 Std R" pitchFamily="34" charset="-122"/>
              </a:rPr>
              <a:t>3:</a:t>
            </a:r>
            <a:r>
              <a:rPr kumimoji="1" lang="zh-CN" altLang="en-US" sz="2800" dirty="0">
                <a:solidFill>
                  <a:srgbClr val="000000"/>
                </a:solidFill>
                <a:latin typeface="Adobe 黑体 Std R" pitchFamily="34" charset="-122"/>
                <a:ea typeface="Adobe 黑体 Std R" pitchFamily="34" charset="-122"/>
              </a:rPr>
              <a:t>求</a:t>
            </a:r>
            <a:r>
              <a:rPr kumimoji="1" lang="en-US" altLang="zh-CN" sz="2800" dirty="0">
                <a:solidFill>
                  <a:srgbClr val="000000"/>
                </a:solidFill>
                <a:latin typeface="Adobe 黑体 Std R" pitchFamily="34" charset="-122"/>
                <a:ea typeface="Adobe 黑体 Std R" pitchFamily="34" charset="-122"/>
              </a:rPr>
              <a:t>f(t)= e</a:t>
            </a:r>
            <a:r>
              <a:rPr kumimoji="1" lang="en-US" altLang="zh-CN" sz="2800" baseline="30000" dirty="0">
                <a:solidFill>
                  <a:srgbClr val="000000"/>
                </a:solidFill>
                <a:latin typeface="Adobe 黑体 Std R" pitchFamily="34" charset="-122"/>
                <a:ea typeface="Adobe 黑体 Std R" pitchFamily="34" charset="-122"/>
              </a:rPr>
              <a:t>-2(t-1)</a:t>
            </a:r>
            <a:r>
              <a:rPr kumimoji="1" lang="en-US" altLang="zh-CN" sz="2800" dirty="0">
                <a:solidFill>
                  <a:srgbClr val="000000"/>
                </a:solidFill>
                <a:latin typeface="Adobe 黑体 Std R" pitchFamily="34" charset="-122"/>
                <a:ea typeface="Adobe 黑体 Std R" pitchFamily="34" charset="-122"/>
              </a:rPr>
              <a:t>ε(t) ←→ F</a:t>
            </a:r>
            <a:r>
              <a:rPr kumimoji="1" lang="en-US" altLang="zh-CN" sz="2800" baseline="-25000" dirty="0">
                <a:solidFill>
                  <a:srgbClr val="000000"/>
                </a:solidFill>
                <a:latin typeface="Adobe 黑体 Std R" pitchFamily="34" charset="-122"/>
                <a:ea typeface="Adobe 黑体 Std R" pitchFamily="34" charset="-122"/>
              </a:rPr>
              <a:t> </a:t>
            </a:r>
            <a:r>
              <a:rPr kumimoji="1" lang="en-US" altLang="zh-CN" sz="2800" dirty="0">
                <a:solidFill>
                  <a:srgbClr val="000000"/>
                </a:solidFill>
                <a:latin typeface="Adobe 黑体 Std R" pitchFamily="34" charset="-122"/>
                <a:ea typeface="Adobe 黑体 Std R" pitchFamily="34" charset="-122"/>
              </a:rPr>
              <a: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0-#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0-#ppt_w/2"/>
                                          </p:val>
                                        </p:tav>
                                        <p:tav tm="100000">
                                          <p:val>
                                            <p:strVal val="#ppt_x"/>
                                          </p:val>
                                        </p:tav>
                                      </p:tavLst>
                                    </p:anim>
                                    <p:anim calcmode="lin" valueType="num">
                                      <p:cBhvr additive="base">
                                        <p:cTn id="35"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9" grpId="0" bldLvl="0" animBg="1" autoUpdateAnimBg="0"/>
      <p:bldP spid="21" grpId="0" bldLvl="0" animBg="1" autoUpdateAnimBg="0"/>
      <p:bldP spid="22" grpId="0" bldLvl="0" animBg="1" autoUpdateAnimBg="0"/>
      <p:bldP spid="23" grpId="0" bldLvl="0" animBg="1" autoUpdateAnimBg="0"/>
      <p:bldP spid="24" grpId="0" bldLvl="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2538" y="196232"/>
            <a:ext cx="7684437" cy="914400"/>
          </a:xfrm>
          <a:prstGeom prst="rect">
            <a:avLst/>
          </a:prstGeom>
        </p:spPr>
        <p:txBody>
          <a:bodyPr wrap="square">
            <a:spAutoFit/>
          </a:bodyPr>
          <a:lstStyle/>
          <a:p>
            <a:pPr algn="ctr">
              <a:lnSpc>
                <a:spcPct val="150000"/>
              </a:lnSpc>
              <a:buFont typeface="Wingdings" pitchFamily="2" charset="2"/>
              <a:buNone/>
            </a:pPr>
            <a:r>
              <a:rPr lang="zh-CN" altLang="en-US" sz="3600" dirty="0">
                <a:latin typeface="Adobe 黑体 Std R" pitchFamily="34" charset="-122"/>
                <a:ea typeface="Adobe 黑体 Std R" pitchFamily="34" charset="-122"/>
              </a:rPr>
              <a:t>四、复频移（</a:t>
            </a:r>
            <a:r>
              <a:rPr lang="en-US" altLang="zh-CN" sz="3600" dirty="0">
                <a:latin typeface="Adobe 黑体 Std R" pitchFamily="34" charset="-122"/>
                <a:ea typeface="Adobe 黑体 Std R" pitchFamily="34" charset="-122"/>
              </a:rPr>
              <a:t>s</a:t>
            </a:r>
            <a:r>
              <a:rPr lang="zh-CN" altLang="en-US" sz="3600" dirty="0">
                <a:latin typeface="Adobe 黑体 Std R" pitchFamily="34" charset="-122"/>
                <a:ea typeface="Adobe 黑体 Std R" pitchFamily="34" charset="-122"/>
              </a:rPr>
              <a:t>域平移）特性 </a:t>
            </a:r>
          </a:p>
        </p:txBody>
      </p:sp>
      <p:sp>
        <p:nvSpPr>
          <p:cNvPr id="26" name="Rectangle 4"/>
          <p:cNvSpPr>
            <a:spLocks noChangeArrowheads="1"/>
          </p:cNvSpPr>
          <p:nvPr/>
        </p:nvSpPr>
        <p:spPr bwMode="auto">
          <a:xfrm>
            <a:off x="618633" y="1492056"/>
            <a:ext cx="8062906"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200000"/>
              </a:lnSpc>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若</a:t>
            </a:r>
            <a:r>
              <a:rPr kumimoji="1" lang="en-US" altLang="zh-CN" sz="2800" dirty="0">
                <a:solidFill>
                  <a:srgbClr val="CC6600"/>
                </a:solidFill>
                <a:latin typeface="Adobe 黑体 Std R" pitchFamily="34" charset="-122"/>
                <a:ea typeface="Adobe 黑体 Std R" pitchFamily="34" charset="-122"/>
              </a:rPr>
              <a:t>f(t) ←→F(s) , Re[s]&gt;</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baseline="-30000" dirty="0">
                <a:solidFill>
                  <a:srgbClr val="CC6600"/>
                </a:solidFill>
                <a:latin typeface="Adobe 黑体 Std R" pitchFamily="34" charset="-122"/>
                <a:ea typeface="Adobe 黑体 Std R" pitchFamily="34" charset="-122"/>
              </a:rPr>
              <a:t>0  </a:t>
            </a:r>
            <a:r>
              <a:rPr kumimoji="1" lang="en-US" altLang="zh-CN" sz="2800" dirty="0">
                <a:solidFill>
                  <a:srgbClr val="CC6600"/>
                </a:solidFill>
                <a:latin typeface="Adobe 黑体 Std R" pitchFamily="34" charset="-122"/>
                <a:ea typeface="Adobe 黑体 Std R" pitchFamily="34" charset="-122"/>
              </a:rPr>
              <a:t>, </a:t>
            </a:r>
            <a:r>
              <a:rPr kumimoji="1" lang="zh-CN" altLang="en-US" sz="2800" dirty="0">
                <a:solidFill>
                  <a:srgbClr val="CC6600"/>
                </a:solidFill>
                <a:latin typeface="Adobe 黑体 Std R" pitchFamily="34" charset="-122"/>
                <a:ea typeface="Adobe 黑体 Std R" pitchFamily="34" charset="-122"/>
              </a:rPr>
              <a:t>且有复常数</a:t>
            </a:r>
            <a:r>
              <a:rPr kumimoji="1" lang="en-US" altLang="zh-CN" sz="2800" dirty="0" err="1">
                <a:solidFill>
                  <a:srgbClr val="CC6600"/>
                </a:solidFill>
                <a:latin typeface="Adobe 黑体 Std R" pitchFamily="34" charset="-122"/>
                <a:ea typeface="Adobe 黑体 Std R" pitchFamily="34" charset="-122"/>
              </a:rPr>
              <a:t>s</a:t>
            </a:r>
            <a:r>
              <a:rPr kumimoji="1" lang="en-US" altLang="zh-CN" sz="2800" baseline="-30000" dirty="0" err="1">
                <a:solidFill>
                  <a:srgbClr val="CC6600"/>
                </a:solidFill>
                <a:latin typeface="Adobe 黑体 Std R" pitchFamily="34" charset="-122"/>
                <a:ea typeface="Adobe 黑体 Std R" pitchFamily="34" charset="-122"/>
              </a:rPr>
              <a:t>a</a:t>
            </a:r>
            <a:r>
              <a:rPr kumimoji="1" lang="en-US" altLang="zh-CN" sz="2800" dirty="0">
                <a:solidFill>
                  <a:srgbClr val="CC6600"/>
                </a:solidFill>
                <a:latin typeface="Adobe 黑体 Std R" pitchFamily="34" charset="-122"/>
                <a:ea typeface="Adobe 黑体 Std R" pitchFamily="34" charset="-122"/>
              </a:rPr>
              <a:t>=</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baseline="-30000" dirty="0" err="1">
                <a:solidFill>
                  <a:srgbClr val="CC6600"/>
                </a:solidFill>
                <a:latin typeface="Adobe 黑体 Std R" pitchFamily="34" charset="-122"/>
                <a:ea typeface="Adobe 黑体 Std R" pitchFamily="34" charset="-122"/>
              </a:rPr>
              <a:t>a</a:t>
            </a:r>
            <a:r>
              <a:rPr kumimoji="1" lang="en-US" altLang="zh-CN" sz="2800" dirty="0" err="1">
                <a:solidFill>
                  <a:srgbClr val="CC6600"/>
                </a:solidFill>
                <a:latin typeface="Adobe 黑体 Std R" pitchFamily="34" charset="-122"/>
                <a:ea typeface="Adobe 黑体 Std R" pitchFamily="34" charset="-122"/>
              </a:rPr>
              <a:t>+j</a:t>
            </a:r>
            <a:r>
              <a:rPr kumimoji="1" lang="en-US" altLang="zh-CN" sz="2800" dirty="0" err="1">
                <a:solidFill>
                  <a:srgbClr val="CC6600"/>
                </a:solidFill>
                <a:latin typeface="Adobe 黑体 Std R" pitchFamily="34" charset="-122"/>
                <a:ea typeface="Adobe 黑体 Std R" pitchFamily="34" charset="-122"/>
                <a:sym typeface="Symbol" pitchFamily="18" charset="2"/>
              </a:rPr>
              <a:t></a:t>
            </a:r>
            <a:r>
              <a:rPr kumimoji="1" lang="en-US" altLang="zh-CN" sz="2800" baseline="-30000" dirty="0" err="1">
                <a:solidFill>
                  <a:srgbClr val="CC6600"/>
                </a:solidFill>
                <a:latin typeface="Adobe 黑体 Std R" pitchFamily="34" charset="-122"/>
                <a:ea typeface="Adobe 黑体 Std R" pitchFamily="34" charset="-122"/>
              </a:rPr>
              <a:t>a</a:t>
            </a:r>
            <a:r>
              <a:rPr kumimoji="1" lang="en-US" altLang="zh-CN" sz="2800" dirty="0">
                <a:solidFill>
                  <a:srgbClr val="CC6600"/>
                </a:solidFill>
                <a:latin typeface="Adobe 黑体 Std R" pitchFamily="34" charset="-122"/>
                <a:ea typeface="Adobe 黑体 Std R" pitchFamily="34" charset="-122"/>
              </a:rPr>
              <a:t>,</a:t>
            </a:r>
          </a:p>
          <a:p>
            <a:pPr fontAlgn="base">
              <a:lnSpc>
                <a:spcPct val="200000"/>
              </a:lnSpc>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则</a:t>
            </a:r>
            <a:r>
              <a:rPr kumimoji="1" lang="en-US" altLang="zh-CN" sz="2800" dirty="0">
                <a:solidFill>
                  <a:srgbClr val="CC6600"/>
                </a:solidFill>
                <a:latin typeface="Adobe 黑体 Std R" pitchFamily="34" charset="-122"/>
                <a:ea typeface="Adobe 黑体 Std R" pitchFamily="34" charset="-122"/>
              </a:rPr>
              <a:t>f(t)</a:t>
            </a:r>
            <a:r>
              <a:rPr kumimoji="1" lang="en-US" altLang="zh-CN" sz="2800" dirty="0" err="1">
                <a:solidFill>
                  <a:srgbClr val="CC6600"/>
                </a:solidFill>
                <a:latin typeface="Adobe 黑体 Std R" pitchFamily="34" charset="-122"/>
                <a:ea typeface="Adobe 黑体 Std R" pitchFamily="34" charset="-122"/>
              </a:rPr>
              <a:t>e</a:t>
            </a:r>
            <a:r>
              <a:rPr kumimoji="1" lang="en-US" altLang="zh-CN" sz="2800" baseline="30000" dirty="0" err="1">
                <a:solidFill>
                  <a:srgbClr val="CC6600"/>
                </a:solidFill>
                <a:latin typeface="Adobe 黑体 Std R" pitchFamily="34" charset="-122"/>
                <a:ea typeface="Adobe 黑体 Std R" pitchFamily="34" charset="-122"/>
              </a:rPr>
              <a:t>sat</a:t>
            </a:r>
            <a:r>
              <a:rPr kumimoji="1" lang="en-US" altLang="zh-CN" sz="2800" baseline="30000" dirty="0">
                <a:solidFill>
                  <a:srgbClr val="CC6600"/>
                </a:solidFill>
                <a:latin typeface="Adobe 黑体 Std R" pitchFamily="34" charset="-122"/>
                <a:ea typeface="Adobe 黑体 Std R" pitchFamily="34" charset="-122"/>
              </a:rPr>
              <a:t> </a:t>
            </a:r>
            <a:r>
              <a:rPr kumimoji="1" lang="en-US" altLang="zh-CN" sz="2800" dirty="0">
                <a:solidFill>
                  <a:srgbClr val="CC6600"/>
                </a:solidFill>
                <a:latin typeface="Adobe 黑体 Std R" pitchFamily="34" charset="-122"/>
                <a:ea typeface="Adobe 黑体 Std R" pitchFamily="34" charset="-122"/>
              </a:rPr>
              <a:t>←→ F(s-</a:t>
            </a:r>
            <a:r>
              <a:rPr kumimoji="1" lang="en-US" altLang="zh-CN" sz="2800" dirty="0" err="1">
                <a:solidFill>
                  <a:srgbClr val="CC6600"/>
                </a:solidFill>
                <a:latin typeface="Adobe 黑体 Std R" pitchFamily="34" charset="-122"/>
                <a:ea typeface="Adobe 黑体 Std R" pitchFamily="34" charset="-122"/>
              </a:rPr>
              <a:t>s</a:t>
            </a:r>
            <a:r>
              <a:rPr kumimoji="1" lang="en-US" altLang="zh-CN" sz="2800" baseline="-30000" dirty="0" err="1">
                <a:solidFill>
                  <a:srgbClr val="CC6600"/>
                </a:solidFill>
                <a:latin typeface="Adobe 黑体 Std R" pitchFamily="34" charset="-122"/>
                <a:ea typeface="Adobe 黑体 Std R" pitchFamily="34" charset="-122"/>
              </a:rPr>
              <a:t>a</a:t>
            </a:r>
            <a:r>
              <a:rPr kumimoji="1" lang="en-US" altLang="zh-CN" sz="2800" dirty="0">
                <a:solidFill>
                  <a:srgbClr val="CC6600"/>
                </a:solidFill>
                <a:latin typeface="Adobe 黑体 Std R" pitchFamily="34" charset="-122"/>
                <a:ea typeface="Adobe 黑体 Std R" pitchFamily="34" charset="-122"/>
              </a:rPr>
              <a:t>) , Re[s]&gt;</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baseline="-30000" dirty="0">
                <a:solidFill>
                  <a:srgbClr val="CC6600"/>
                </a:solidFill>
                <a:latin typeface="Adobe 黑体 Std R" pitchFamily="34" charset="-122"/>
                <a:ea typeface="Adobe 黑体 Std R" pitchFamily="34" charset="-122"/>
              </a:rPr>
              <a:t>0</a:t>
            </a:r>
            <a:r>
              <a:rPr kumimoji="1" lang="en-US" altLang="zh-CN" sz="2800" dirty="0">
                <a:solidFill>
                  <a:srgbClr val="CC6600"/>
                </a:solidFill>
                <a:latin typeface="Adobe 黑体 Std R" pitchFamily="34" charset="-122"/>
                <a:ea typeface="Adobe 黑体 Std R" pitchFamily="34" charset="-122"/>
              </a:rPr>
              <a:t>+</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baseline="-30000" dirty="0">
                <a:solidFill>
                  <a:srgbClr val="CC6600"/>
                </a:solidFill>
                <a:latin typeface="Adobe 黑体 Std R" pitchFamily="34" charset="-122"/>
                <a:ea typeface="Adobe 黑体 Std R" pitchFamily="34" charset="-122"/>
              </a:rPr>
              <a:t>a</a:t>
            </a:r>
            <a:r>
              <a:rPr kumimoji="1" lang="en-US" altLang="zh-CN" sz="2800" dirty="0">
                <a:solidFill>
                  <a:srgbClr val="CC6600"/>
                </a:solidFill>
                <a:latin typeface="Adobe 黑体 Std R" pitchFamily="34" charset="-122"/>
                <a:ea typeface="Adobe 黑体 Std R" pitchFamily="34" charset="-122"/>
              </a:rPr>
              <a:t>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fade">
                                      <p:cBhvr>
                                        <p:cTn id="1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3"/>
          <p:cNvSpPr>
            <a:spLocks noChangeArrowheads="1"/>
          </p:cNvSpPr>
          <p:nvPr/>
        </p:nvSpPr>
        <p:spPr bwMode="auto">
          <a:xfrm>
            <a:off x="824317" y="655755"/>
            <a:ext cx="62280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例</a:t>
            </a:r>
            <a:r>
              <a:rPr kumimoji="1" lang="en-US" altLang="zh-CN" sz="2800" dirty="0">
                <a:solidFill>
                  <a:srgbClr val="000000"/>
                </a:solidFill>
                <a:latin typeface="Adobe 黑体 Std R" pitchFamily="34" charset="-122"/>
                <a:ea typeface="Adobe 黑体 Std R" pitchFamily="34" charset="-122"/>
              </a:rPr>
              <a:t>1:</a:t>
            </a:r>
            <a:r>
              <a:rPr kumimoji="1" lang="zh-CN" altLang="en-US" sz="2800" dirty="0">
                <a:solidFill>
                  <a:srgbClr val="000000"/>
                </a:solidFill>
                <a:latin typeface="Adobe 黑体 Std R" pitchFamily="34" charset="-122"/>
                <a:ea typeface="Adobe 黑体 Std R" pitchFamily="34" charset="-122"/>
              </a:rPr>
              <a:t>已知因果</a:t>
            </a:r>
            <a:r>
              <a:rPr kumimoji="1" lang="zh-CN" altLang="en-US" sz="2800" dirty="0">
                <a:solidFill>
                  <a:srgbClr val="CC6600"/>
                </a:solidFill>
                <a:latin typeface="Adobe 黑体 Std R" pitchFamily="34" charset="-122"/>
                <a:ea typeface="Adobe 黑体 Std R" pitchFamily="34" charset="-122"/>
              </a:rPr>
              <a:t>信号</a:t>
            </a:r>
            <a:r>
              <a:rPr kumimoji="1" lang="en-US" altLang="zh-CN" sz="2800" dirty="0">
                <a:solidFill>
                  <a:srgbClr val="000000"/>
                </a:solidFill>
                <a:latin typeface="Adobe 黑体 Std R" pitchFamily="34" charset="-122"/>
                <a:ea typeface="Adobe 黑体 Std R" pitchFamily="34" charset="-122"/>
              </a:rPr>
              <a:t>f(t)</a:t>
            </a:r>
            <a:r>
              <a:rPr kumimoji="1" lang="zh-CN" altLang="en-US" sz="2800" dirty="0">
                <a:solidFill>
                  <a:srgbClr val="000000"/>
                </a:solidFill>
                <a:latin typeface="Adobe 黑体 Std R" pitchFamily="34" charset="-122"/>
                <a:ea typeface="Adobe 黑体 Std R" pitchFamily="34" charset="-122"/>
              </a:rPr>
              <a:t>的象函数</a:t>
            </a:r>
            <a:r>
              <a:rPr kumimoji="1" lang="en-US" altLang="zh-CN" sz="2800" dirty="0">
                <a:solidFill>
                  <a:srgbClr val="000000"/>
                </a:solidFill>
                <a:latin typeface="Adobe 黑体 Std R" pitchFamily="34" charset="-122"/>
                <a:ea typeface="Adobe 黑体 Std R" pitchFamily="34" charset="-122"/>
              </a:rPr>
              <a:t>F(s)= </a:t>
            </a:r>
          </a:p>
        </p:txBody>
      </p:sp>
      <p:graphicFrame>
        <p:nvGraphicFramePr>
          <p:cNvPr id="16" name="Object 14"/>
          <p:cNvGraphicFramePr>
            <a:graphicFrameLocks noChangeAspect="1"/>
          </p:cNvGraphicFramePr>
          <p:nvPr/>
        </p:nvGraphicFramePr>
        <p:xfrm>
          <a:off x="6537907" y="541482"/>
          <a:ext cx="985693" cy="896084"/>
        </p:xfrm>
        <a:graphic>
          <a:graphicData uri="http://schemas.openxmlformats.org/presentationml/2006/ole">
            <mc:AlternateContent xmlns:mc="http://schemas.openxmlformats.org/markup-compatibility/2006">
              <mc:Choice xmlns:v="urn:schemas-microsoft-com:vml" Requires="v">
                <p:oleObj spid="_x0000_s192515" r:id="rId4" imgW="405765" imgH="393065" progId="Equation.3">
                  <p:embed/>
                </p:oleObj>
              </mc:Choice>
              <mc:Fallback>
                <p:oleObj r:id="rId4" imgW="405765" imgH="393065" progId="Equation.3">
                  <p:embed/>
                  <p:pic>
                    <p:nvPicPr>
                      <p:cNvPr id="0" name="图片 1720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7907" y="541482"/>
                        <a:ext cx="985693" cy="896084"/>
                      </a:xfrm>
                      <a:prstGeom prst="rect">
                        <a:avLst/>
                      </a:prstGeom>
                      <a:noFill/>
                    </p:spPr>
                  </p:pic>
                </p:oleObj>
              </mc:Fallback>
            </mc:AlternateContent>
          </a:graphicData>
        </a:graphic>
      </p:graphicFrame>
      <p:sp>
        <p:nvSpPr>
          <p:cNvPr id="17" name="Rectangle 16"/>
          <p:cNvSpPr>
            <a:spLocks noChangeArrowheads="1"/>
          </p:cNvSpPr>
          <p:nvPr/>
        </p:nvSpPr>
        <p:spPr bwMode="auto">
          <a:xfrm>
            <a:off x="900498" y="1396002"/>
            <a:ext cx="414782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求</a:t>
            </a:r>
            <a:r>
              <a:rPr kumimoji="1" lang="en-US" altLang="zh-CN" sz="2800" dirty="0">
                <a:solidFill>
                  <a:srgbClr val="000000"/>
                </a:solidFill>
                <a:latin typeface="Adobe 黑体 Std R" pitchFamily="34" charset="-122"/>
                <a:ea typeface="Adobe 黑体 Std R" pitchFamily="34" charset="-122"/>
              </a:rPr>
              <a:t>e</a:t>
            </a:r>
            <a:r>
              <a:rPr kumimoji="1" lang="en-US" altLang="zh-CN" sz="2800" baseline="30000" dirty="0">
                <a:solidFill>
                  <a:srgbClr val="000000"/>
                </a:solidFill>
                <a:latin typeface="Adobe 黑体 Std R" pitchFamily="34" charset="-122"/>
                <a:ea typeface="Adobe 黑体 Std R" pitchFamily="34" charset="-122"/>
              </a:rPr>
              <a:t>-</a:t>
            </a:r>
            <a:r>
              <a:rPr kumimoji="1" lang="en-US" altLang="zh-CN" sz="2800" baseline="30000" dirty="0" err="1">
                <a:solidFill>
                  <a:srgbClr val="000000"/>
                </a:solidFill>
                <a:latin typeface="Adobe 黑体 Std R" pitchFamily="34" charset="-122"/>
                <a:ea typeface="Adobe 黑体 Std R" pitchFamily="34" charset="-122"/>
              </a:rPr>
              <a:t>t</a:t>
            </a:r>
            <a:r>
              <a:rPr kumimoji="1" lang="en-US" altLang="zh-CN" sz="2800" dirty="0" err="1">
                <a:solidFill>
                  <a:srgbClr val="000000"/>
                </a:solidFill>
                <a:latin typeface="Adobe 黑体 Std R" pitchFamily="34" charset="-122"/>
                <a:ea typeface="Adobe 黑体 Std R" pitchFamily="34" charset="-122"/>
              </a:rPr>
              <a:t>f</a:t>
            </a:r>
            <a:r>
              <a:rPr kumimoji="1" lang="en-US" altLang="zh-CN" sz="2800" dirty="0">
                <a:solidFill>
                  <a:srgbClr val="000000"/>
                </a:solidFill>
                <a:latin typeface="Adobe 黑体 Std R" pitchFamily="34" charset="-122"/>
                <a:ea typeface="Adobe 黑体 Std R" pitchFamily="34" charset="-122"/>
              </a:rPr>
              <a:t>(3t-2)</a:t>
            </a:r>
            <a:r>
              <a:rPr kumimoji="1" lang="zh-CN" altLang="en-US" sz="2800" dirty="0">
                <a:solidFill>
                  <a:srgbClr val="000000"/>
                </a:solidFill>
                <a:latin typeface="Adobe 黑体 Std R" pitchFamily="34" charset="-122"/>
                <a:ea typeface="Adobe 黑体 Std R" pitchFamily="34" charset="-122"/>
              </a:rPr>
              <a:t>的象函数。 </a:t>
            </a:r>
          </a:p>
        </p:txBody>
      </p:sp>
      <p:sp>
        <p:nvSpPr>
          <p:cNvPr id="18" name="Rectangle 17"/>
          <p:cNvSpPr>
            <a:spLocks noChangeArrowheads="1"/>
          </p:cNvSpPr>
          <p:nvPr/>
        </p:nvSpPr>
        <p:spPr bwMode="auto">
          <a:xfrm>
            <a:off x="975033" y="2587571"/>
            <a:ext cx="361442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latin typeface="Adobe 黑体 Std R" pitchFamily="34" charset="-122"/>
                <a:ea typeface="Adobe 黑体 Std R" pitchFamily="34" charset="-122"/>
              </a:rPr>
              <a:t>解：</a:t>
            </a:r>
            <a:r>
              <a:rPr kumimoji="1" lang="en-US" altLang="zh-CN" sz="2800" dirty="0">
                <a:latin typeface="Adobe 黑体 Std R" pitchFamily="34" charset="-122"/>
                <a:ea typeface="Adobe 黑体 Std R" pitchFamily="34" charset="-122"/>
              </a:rPr>
              <a:t>e</a:t>
            </a:r>
            <a:r>
              <a:rPr kumimoji="1" lang="en-US" altLang="zh-CN" sz="2800" baseline="30000" dirty="0">
                <a:latin typeface="Adobe 黑体 Std R" pitchFamily="34" charset="-122"/>
                <a:ea typeface="Adobe 黑体 Std R" pitchFamily="34" charset="-122"/>
              </a:rPr>
              <a:t>-</a:t>
            </a:r>
            <a:r>
              <a:rPr kumimoji="1" lang="en-US" altLang="zh-CN" sz="2800" baseline="30000" dirty="0" err="1">
                <a:latin typeface="Adobe 黑体 Std R" pitchFamily="34" charset="-122"/>
                <a:ea typeface="Adobe 黑体 Std R" pitchFamily="34" charset="-122"/>
              </a:rPr>
              <a:t>t</a:t>
            </a:r>
            <a:r>
              <a:rPr kumimoji="1" lang="en-US" altLang="zh-CN" sz="2800" dirty="0" err="1">
                <a:latin typeface="Adobe 黑体 Std R" pitchFamily="34" charset="-122"/>
                <a:ea typeface="Adobe 黑体 Std R" pitchFamily="34" charset="-122"/>
              </a:rPr>
              <a:t>f</a:t>
            </a:r>
            <a:r>
              <a:rPr kumimoji="1" lang="en-US" altLang="zh-CN" sz="2800" dirty="0">
                <a:latin typeface="Adobe 黑体 Std R" pitchFamily="34" charset="-122"/>
                <a:ea typeface="Adobe 黑体 Std R" pitchFamily="34" charset="-122"/>
              </a:rPr>
              <a:t>(3t-2) ←→ </a:t>
            </a:r>
          </a:p>
        </p:txBody>
      </p:sp>
      <p:graphicFrame>
        <p:nvGraphicFramePr>
          <p:cNvPr id="19" name="Object 18"/>
          <p:cNvGraphicFramePr>
            <a:graphicFrameLocks noChangeAspect="1"/>
          </p:cNvGraphicFramePr>
          <p:nvPr/>
        </p:nvGraphicFramePr>
        <p:xfrm>
          <a:off x="3936415" y="2387317"/>
          <a:ext cx="2763155" cy="968136"/>
        </p:xfrm>
        <a:graphic>
          <a:graphicData uri="http://schemas.openxmlformats.org/presentationml/2006/ole">
            <mc:AlternateContent xmlns:mc="http://schemas.openxmlformats.org/markup-compatibility/2006">
              <mc:Choice xmlns:v="urn:schemas-microsoft-com:vml" Requires="v">
                <p:oleObj spid="_x0000_s192516" name="公式" r:id="rId6" imgW="31089600" imgH="10972800" progId="Equation.3">
                  <p:embed/>
                </p:oleObj>
              </mc:Choice>
              <mc:Fallback>
                <p:oleObj name="公式" r:id="rId6" imgW="31089600" imgH="10972800" progId="Equation.3">
                  <p:embed/>
                  <p:pic>
                    <p:nvPicPr>
                      <p:cNvPr id="0" name="图片 172085"/>
                      <p:cNvPicPr>
                        <a:picLocks noChangeAspect="1" noChangeArrowheads="1"/>
                      </p:cNvPicPr>
                      <p:nvPr/>
                    </p:nvPicPr>
                    <p:blipFill>
                      <a:blip r:embed="rId7"/>
                      <a:srcRect/>
                      <a:stretch>
                        <a:fillRect/>
                      </a:stretch>
                    </p:blipFill>
                    <p:spPr bwMode="auto">
                      <a:xfrm>
                        <a:off x="3936415" y="2387317"/>
                        <a:ext cx="2763155" cy="968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0-#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autoUpdateAnimBg="0"/>
      <p:bldP spid="17" grpId="0" bldLvl="0" animBg="1" autoUpdateAnimBg="0"/>
      <p:bldP spid="18" grpId="0" bldLvl="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p:cNvSpPr>
            <a:spLocks noChangeArrowheads="1"/>
          </p:cNvSpPr>
          <p:nvPr/>
        </p:nvSpPr>
        <p:spPr bwMode="auto">
          <a:xfrm>
            <a:off x="599125" y="556183"/>
            <a:ext cx="64058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例</a:t>
            </a:r>
            <a:r>
              <a:rPr kumimoji="1" lang="en-US" altLang="zh-CN" sz="2800" dirty="0">
                <a:solidFill>
                  <a:srgbClr val="000000"/>
                </a:solidFill>
                <a:latin typeface="Adobe 黑体 Std R" pitchFamily="34" charset="-122"/>
                <a:ea typeface="Adobe 黑体 Std R" pitchFamily="34" charset="-122"/>
              </a:rPr>
              <a:t>2:f(t)=cos(2t–π/4) </a:t>
            </a:r>
            <a:r>
              <a:rPr kumimoji="1" lang="en-US" altLang="zh-CN" sz="2800" dirty="0">
                <a:solidFill>
                  <a:srgbClr val="CC6600"/>
                </a:solidFill>
                <a:latin typeface="Adobe 黑体 Std R" pitchFamily="34" charset="-122"/>
                <a:ea typeface="Adobe 黑体 Std R" pitchFamily="34" charset="-122"/>
              </a:rPr>
              <a:t>←→</a:t>
            </a:r>
            <a:r>
              <a:rPr kumimoji="1" lang="en-US" altLang="zh-CN" sz="2800" dirty="0">
                <a:solidFill>
                  <a:srgbClr val="3333CC"/>
                </a:solidFill>
                <a:latin typeface="Adobe 黑体 Std R" pitchFamily="34" charset="-122"/>
                <a:ea typeface="Adobe 黑体 Std R" pitchFamily="34" charset="-122"/>
              </a:rPr>
              <a:t> </a:t>
            </a:r>
            <a:r>
              <a:rPr kumimoji="1" lang="en-US" altLang="zh-CN" sz="2800" dirty="0">
                <a:solidFill>
                  <a:srgbClr val="000000"/>
                </a:solidFill>
                <a:latin typeface="Adobe 黑体 Std R" pitchFamily="34" charset="-122"/>
                <a:ea typeface="Adobe 黑体 Std R" pitchFamily="34" charset="-122"/>
              </a:rPr>
              <a:t>F(s)= ?</a:t>
            </a:r>
          </a:p>
        </p:txBody>
      </p:sp>
      <p:sp>
        <p:nvSpPr>
          <p:cNvPr id="10" name="Rectangle 21"/>
          <p:cNvSpPr>
            <a:spLocks noChangeArrowheads="1"/>
          </p:cNvSpPr>
          <p:nvPr/>
        </p:nvSpPr>
        <p:spPr bwMode="auto">
          <a:xfrm>
            <a:off x="756518" y="1079274"/>
            <a:ext cx="7472680"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50000"/>
              </a:lnSpc>
              <a:spcBef>
                <a:spcPct val="0"/>
              </a:spcBef>
              <a:spcAft>
                <a:spcPct val="0"/>
              </a:spcAft>
            </a:pPr>
            <a:r>
              <a:rPr kumimoji="1" lang="zh-CN" altLang="en-US" sz="2800" dirty="0" smtClean="0">
                <a:solidFill>
                  <a:srgbClr val="CC6600"/>
                </a:solidFill>
                <a:latin typeface="Adobe 黑体 Std R" pitchFamily="34" charset="-122"/>
                <a:ea typeface="Adobe 黑体 Std R" pitchFamily="34" charset="-122"/>
              </a:rPr>
              <a:t>解</a:t>
            </a:r>
            <a:endParaRPr kumimoji="1" lang="en-US" altLang="zh-CN" sz="2800" dirty="0" smtClean="0">
              <a:solidFill>
                <a:srgbClr val="CC6600"/>
              </a:solidFill>
              <a:latin typeface="Adobe 黑体 Std R" pitchFamily="34" charset="-122"/>
              <a:ea typeface="Adobe 黑体 Std R" pitchFamily="34" charset="-122"/>
            </a:endParaRPr>
          </a:p>
          <a:p>
            <a:pPr fontAlgn="base">
              <a:lnSpc>
                <a:spcPct val="150000"/>
              </a:lnSpc>
              <a:spcBef>
                <a:spcPct val="0"/>
              </a:spcBef>
              <a:spcAft>
                <a:spcPct val="0"/>
              </a:spcAft>
            </a:pPr>
            <a:r>
              <a:rPr kumimoji="1" lang="en-US" altLang="zh-CN" sz="2800" dirty="0">
                <a:solidFill>
                  <a:srgbClr val="3333CC"/>
                </a:solidFill>
                <a:latin typeface="Adobe 黑体 Std R" pitchFamily="34" charset="-122"/>
                <a:ea typeface="Adobe 黑体 Std R" pitchFamily="34" charset="-122"/>
              </a:rPr>
              <a:t> </a:t>
            </a:r>
            <a:r>
              <a:rPr kumimoji="1" lang="en-US" altLang="zh-CN" sz="2800" dirty="0" smtClean="0">
                <a:solidFill>
                  <a:srgbClr val="3333CC"/>
                </a:solidFill>
                <a:latin typeface="Adobe 黑体 Std R" pitchFamily="34" charset="-122"/>
                <a:ea typeface="Adobe 黑体 Std R" pitchFamily="34" charset="-122"/>
              </a:rPr>
              <a:t>      </a:t>
            </a:r>
            <a:r>
              <a:rPr kumimoji="1" lang="en-US" altLang="zh-CN" sz="2800" dirty="0" smtClean="0">
                <a:solidFill>
                  <a:srgbClr val="000000"/>
                </a:solidFill>
                <a:latin typeface="Adobe 黑体 Std R" pitchFamily="34" charset="-122"/>
                <a:ea typeface="Adobe 黑体 Std R" pitchFamily="34" charset="-122"/>
              </a:rPr>
              <a:t>cos(2t–π/4</a:t>
            </a:r>
            <a:r>
              <a:rPr kumimoji="1" lang="en-US" altLang="zh-CN" sz="2800" dirty="0">
                <a:solidFill>
                  <a:srgbClr val="000000"/>
                </a:solidFill>
                <a:latin typeface="Adobe 黑体 Std R" pitchFamily="34" charset="-122"/>
                <a:ea typeface="Adobe 黑体 Std R" pitchFamily="34" charset="-122"/>
              </a:rPr>
              <a:t>) </a:t>
            </a:r>
            <a:endParaRPr kumimoji="1" lang="en-US" altLang="zh-CN" sz="2800" dirty="0" smtClean="0">
              <a:solidFill>
                <a:srgbClr val="000000"/>
              </a:solidFill>
              <a:latin typeface="Adobe 黑体 Std R" pitchFamily="34" charset="-122"/>
              <a:ea typeface="Adobe 黑体 Std R" pitchFamily="34" charset="-122"/>
            </a:endParaRPr>
          </a:p>
          <a:p>
            <a:pPr fontAlgn="base">
              <a:lnSpc>
                <a:spcPct val="150000"/>
              </a:lnSpc>
              <a:spcBef>
                <a:spcPct val="0"/>
              </a:spcBef>
              <a:spcAft>
                <a:spcPct val="0"/>
              </a:spcAft>
            </a:pPr>
            <a:r>
              <a:rPr kumimoji="1" lang="en-US" altLang="zh-CN" sz="2800" dirty="0">
                <a:solidFill>
                  <a:srgbClr val="000000"/>
                </a:solidFill>
                <a:latin typeface="Adobe 黑体 Std R" pitchFamily="34" charset="-122"/>
                <a:ea typeface="Adobe 黑体 Std R" pitchFamily="34" charset="-122"/>
              </a:rPr>
              <a:t> </a:t>
            </a:r>
            <a:r>
              <a:rPr kumimoji="1" lang="en-US" altLang="zh-CN" sz="2800" dirty="0" smtClean="0">
                <a:solidFill>
                  <a:srgbClr val="000000"/>
                </a:solidFill>
                <a:latin typeface="Adobe 黑体 Std R" pitchFamily="34" charset="-122"/>
                <a:ea typeface="Adobe 黑体 Std R" pitchFamily="34" charset="-122"/>
              </a:rPr>
              <a:t>  =</a:t>
            </a:r>
            <a:r>
              <a:rPr kumimoji="1" lang="en-US" altLang="zh-CN" sz="2800" dirty="0">
                <a:solidFill>
                  <a:srgbClr val="000000"/>
                </a:solidFill>
                <a:latin typeface="Adobe 黑体 Std R" pitchFamily="34" charset="-122"/>
                <a:ea typeface="Adobe 黑体 Std R" pitchFamily="34" charset="-122"/>
              </a:rPr>
              <a:t>cos(2t)cos(π/4) + sin(2t)sin (π/4) </a:t>
            </a:r>
          </a:p>
        </p:txBody>
      </p:sp>
      <p:graphicFrame>
        <p:nvGraphicFramePr>
          <p:cNvPr id="11" name="Object 22"/>
          <p:cNvGraphicFramePr>
            <a:graphicFrameLocks noChangeAspect="1"/>
          </p:cNvGraphicFramePr>
          <p:nvPr/>
        </p:nvGraphicFramePr>
        <p:xfrm>
          <a:off x="1044479" y="3291811"/>
          <a:ext cx="5332683" cy="858626"/>
        </p:xfrm>
        <a:graphic>
          <a:graphicData uri="http://schemas.openxmlformats.org/presentationml/2006/ole">
            <mc:AlternateContent xmlns:mc="http://schemas.openxmlformats.org/markup-compatibility/2006">
              <mc:Choice xmlns:v="urn:schemas-microsoft-com:vml" Requires="v">
                <p:oleObj spid="_x0000_s193538" name="Equation" r:id="rId4" imgW="2679700" imgH="431800" progId="Equation.3">
                  <p:embed/>
                </p:oleObj>
              </mc:Choice>
              <mc:Fallback>
                <p:oleObj name="Equation" r:id="rId4" imgW="2679700" imgH="431800" progId="Equation.3">
                  <p:embed/>
                  <p:pic>
                    <p:nvPicPr>
                      <p:cNvPr id="0" name="图片 1823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479" y="3291811"/>
                        <a:ext cx="5332683" cy="8586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autoUpdateAnimBg="0"/>
      <p:bldP spid="10" grpId="0" bldLvl="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2538" y="196232"/>
            <a:ext cx="7684437" cy="914400"/>
          </a:xfrm>
          <a:prstGeom prst="rect">
            <a:avLst/>
          </a:prstGeom>
        </p:spPr>
        <p:txBody>
          <a:bodyPr wrap="square">
            <a:spAutoFit/>
          </a:bodyPr>
          <a:lstStyle/>
          <a:p>
            <a:pPr algn="ctr">
              <a:lnSpc>
                <a:spcPct val="150000"/>
              </a:lnSpc>
              <a:buFont typeface="Wingdings" pitchFamily="2" charset="2"/>
              <a:buNone/>
            </a:pPr>
            <a:r>
              <a:rPr lang="zh-CN" altLang="en-US" sz="3600" dirty="0">
                <a:latin typeface="Adobe 黑体 Std R" pitchFamily="34" charset="-122"/>
                <a:ea typeface="Adobe 黑体 Std R" pitchFamily="34" charset="-122"/>
              </a:rPr>
              <a:t>五、时域的微分特性（微分定理） </a:t>
            </a:r>
          </a:p>
        </p:txBody>
      </p:sp>
      <p:sp>
        <p:nvSpPr>
          <p:cNvPr id="16" name="Rectangle 47"/>
          <p:cNvSpPr>
            <a:spLocks noChangeArrowheads="1"/>
          </p:cNvSpPr>
          <p:nvPr/>
        </p:nvSpPr>
        <p:spPr bwMode="auto">
          <a:xfrm>
            <a:off x="468405" y="844144"/>
            <a:ext cx="8074025"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50000"/>
              </a:lnSpc>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若</a:t>
            </a:r>
            <a:r>
              <a:rPr kumimoji="1" lang="en-US" altLang="zh-CN" sz="2800" dirty="0">
                <a:solidFill>
                  <a:srgbClr val="CC6600"/>
                </a:solidFill>
                <a:latin typeface="Adobe 黑体 Std R" pitchFamily="34" charset="-122"/>
                <a:ea typeface="Adobe 黑体 Std R" pitchFamily="34" charset="-122"/>
              </a:rPr>
              <a:t>f(t) ←→ F(s) , Re[s]&gt;</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baseline="-30000" dirty="0">
                <a:solidFill>
                  <a:srgbClr val="CC6600"/>
                </a:solidFill>
                <a:latin typeface="Adobe 黑体 Std R" pitchFamily="34" charset="-122"/>
                <a:ea typeface="Adobe 黑体 Std R" pitchFamily="34" charset="-122"/>
              </a:rPr>
              <a:t>0</a:t>
            </a:r>
            <a:r>
              <a:rPr kumimoji="1" lang="en-US" altLang="zh-CN" sz="2800" dirty="0">
                <a:solidFill>
                  <a:srgbClr val="CC6600"/>
                </a:solidFill>
                <a:latin typeface="Adobe 黑体 Std R" pitchFamily="34" charset="-122"/>
                <a:ea typeface="Adobe 黑体 Std R" pitchFamily="34" charset="-122"/>
              </a:rPr>
              <a:t>, </a:t>
            </a:r>
          </a:p>
          <a:p>
            <a:pPr fontAlgn="base">
              <a:lnSpc>
                <a:spcPct val="150000"/>
              </a:lnSpc>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则</a:t>
            </a:r>
            <a:r>
              <a:rPr kumimoji="1" lang="en-US" altLang="zh-CN" sz="2800" dirty="0">
                <a:solidFill>
                  <a:srgbClr val="CC6600"/>
                </a:solidFill>
                <a:latin typeface="Adobe 黑体 Std R" pitchFamily="34" charset="-122"/>
                <a:ea typeface="Adobe 黑体 Std R" pitchFamily="34" charset="-122"/>
              </a:rPr>
              <a:t>f’(t) ←→ </a:t>
            </a:r>
            <a:r>
              <a:rPr kumimoji="1" lang="en-US" altLang="zh-CN" sz="2800" dirty="0" err="1">
                <a:solidFill>
                  <a:srgbClr val="CC6600"/>
                </a:solidFill>
                <a:latin typeface="Adobe 黑体 Std R" pitchFamily="34" charset="-122"/>
                <a:ea typeface="Adobe 黑体 Std R" pitchFamily="34" charset="-122"/>
              </a:rPr>
              <a:t>sF</a:t>
            </a:r>
            <a:r>
              <a:rPr kumimoji="1" lang="en-US" altLang="zh-CN" sz="2800" dirty="0">
                <a:solidFill>
                  <a:srgbClr val="CC6600"/>
                </a:solidFill>
                <a:latin typeface="Adobe 黑体 Std R" pitchFamily="34" charset="-122"/>
                <a:ea typeface="Adobe 黑体 Std R" pitchFamily="34" charset="-122"/>
              </a:rPr>
              <a:t>(s) – f(0</a:t>
            </a:r>
            <a:r>
              <a:rPr kumimoji="1" lang="en-US" altLang="zh-CN" sz="2800" b="1" baseline="-30000" dirty="0">
                <a:solidFill>
                  <a:srgbClr val="CC6600"/>
                </a:solidFill>
                <a:latin typeface="Adobe 黑体 Std R" pitchFamily="34" charset="-122"/>
                <a:ea typeface="Adobe 黑体 Std R" pitchFamily="34" charset="-122"/>
              </a:rPr>
              <a:t>-</a:t>
            </a:r>
            <a:r>
              <a:rPr kumimoji="1" lang="en-US" altLang="zh-CN" sz="2800" dirty="0">
                <a:solidFill>
                  <a:srgbClr val="CC6600"/>
                </a:solidFill>
                <a:latin typeface="Adobe 黑体 Std R" pitchFamily="34" charset="-122"/>
                <a:ea typeface="Adobe 黑体 Std R" pitchFamily="34" charset="-122"/>
              </a:rPr>
              <a:t>)</a:t>
            </a:r>
          </a:p>
          <a:p>
            <a:pPr fontAlgn="base">
              <a:lnSpc>
                <a:spcPct val="150000"/>
              </a:lnSpc>
              <a:spcBef>
                <a:spcPct val="0"/>
              </a:spcBef>
              <a:spcAft>
                <a:spcPct val="0"/>
              </a:spcAft>
            </a:pPr>
            <a:r>
              <a:rPr kumimoji="1" lang="en-US" altLang="zh-CN" sz="2800" dirty="0">
                <a:solidFill>
                  <a:srgbClr val="CC6600"/>
                </a:solidFill>
                <a:latin typeface="Adobe 黑体 Std R" pitchFamily="34" charset="-122"/>
                <a:ea typeface="Adobe 黑体 Std R" pitchFamily="34" charset="-122"/>
              </a:rPr>
              <a:t>    f</a:t>
            </a:r>
            <a:r>
              <a:rPr kumimoji="1" lang="en-US" altLang="zh-CN" sz="2800" spc="-300" dirty="0">
                <a:solidFill>
                  <a:srgbClr val="CC6600"/>
                </a:solidFill>
                <a:latin typeface="Kozuka Gothic Pro B" pitchFamily="34" charset="-128"/>
                <a:ea typeface="Kozuka Gothic Pro B" pitchFamily="34" charset="-128"/>
              </a:rPr>
              <a:t>’’</a:t>
            </a:r>
            <a:r>
              <a:rPr kumimoji="1" lang="en-US" altLang="zh-CN" sz="2800" dirty="0">
                <a:solidFill>
                  <a:srgbClr val="CC6600"/>
                </a:solidFill>
                <a:latin typeface="Adobe 黑体 Std R" pitchFamily="34" charset="-122"/>
                <a:ea typeface="Adobe 黑体 Std R" pitchFamily="34" charset="-122"/>
              </a:rPr>
              <a:t>(t) ←→ s</a:t>
            </a:r>
            <a:r>
              <a:rPr kumimoji="1" lang="en-US" altLang="zh-CN" sz="2800" baseline="30000" dirty="0">
                <a:solidFill>
                  <a:srgbClr val="CC6600"/>
                </a:solidFill>
                <a:latin typeface="Adobe 黑体 Std R" pitchFamily="34" charset="-122"/>
                <a:ea typeface="Adobe 黑体 Std R" pitchFamily="34" charset="-122"/>
              </a:rPr>
              <a:t>2</a:t>
            </a:r>
            <a:r>
              <a:rPr kumimoji="1" lang="en-US" altLang="zh-CN" sz="2800" dirty="0">
                <a:solidFill>
                  <a:srgbClr val="CC6600"/>
                </a:solidFill>
                <a:latin typeface="Adobe 黑体 Std R" pitchFamily="34" charset="-122"/>
                <a:ea typeface="Adobe 黑体 Std R" pitchFamily="34" charset="-122"/>
              </a:rPr>
              <a:t>F(s) – sf(0</a:t>
            </a:r>
            <a:r>
              <a:rPr kumimoji="1" lang="en-US" altLang="zh-CN" sz="2800" b="1" baseline="-30000" dirty="0">
                <a:solidFill>
                  <a:srgbClr val="CC6600"/>
                </a:solidFill>
                <a:latin typeface="Adobe 黑体 Std R" pitchFamily="34" charset="-122"/>
                <a:ea typeface="Adobe 黑体 Std R" pitchFamily="34" charset="-122"/>
              </a:rPr>
              <a:t>-</a:t>
            </a:r>
            <a:r>
              <a:rPr kumimoji="1" lang="en-US" altLang="zh-CN" sz="2800" dirty="0">
                <a:solidFill>
                  <a:srgbClr val="CC6600"/>
                </a:solidFill>
                <a:latin typeface="Adobe 黑体 Std R" pitchFamily="34" charset="-122"/>
                <a:ea typeface="Adobe 黑体 Std R" pitchFamily="34" charset="-122"/>
              </a:rPr>
              <a:t>) –f’(0</a:t>
            </a:r>
            <a:r>
              <a:rPr kumimoji="1" lang="en-US" altLang="zh-CN" sz="2800" b="1" baseline="-30000" dirty="0">
                <a:solidFill>
                  <a:srgbClr val="CC6600"/>
                </a:solidFill>
                <a:latin typeface="Adobe 黑体 Std R" pitchFamily="34" charset="-122"/>
                <a:ea typeface="Adobe 黑体 Std R" pitchFamily="34" charset="-122"/>
              </a:rPr>
              <a:t>-</a:t>
            </a:r>
            <a:r>
              <a:rPr kumimoji="1" lang="en-US" altLang="zh-CN" sz="2800" dirty="0">
                <a:solidFill>
                  <a:srgbClr val="CC6600"/>
                </a:solidFill>
                <a:latin typeface="Adobe 黑体 Std R" pitchFamily="34" charset="-122"/>
                <a:ea typeface="Adobe 黑体 Std R" pitchFamily="34" charset="-122"/>
              </a:rPr>
              <a:t>)     </a:t>
            </a:r>
          </a:p>
        </p:txBody>
      </p:sp>
      <p:sp>
        <p:nvSpPr>
          <p:cNvPr id="17" name="Rectangle 48"/>
          <p:cNvSpPr>
            <a:spLocks noChangeArrowheads="1"/>
          </p:cNvSpPr>
          <p:nvPr/>
        </p:nvSpPr>
        <p:spPr bwMode="auto">
          <a:xfrm>
            <a:off x="402815" y="3150654"/>
            <a:ext cx="384556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latin typeface="Adobe 黑体 Std R" pitchFamily="34" charset="-122"/>
                <a:ea typeface="Adobe 黑体 Std R" pitchFamily="34" charset="-122"/>
              </a:rPr>
              <a:t>f</a:t>
            </a:r>
            <a:r>
              <a:rPr kumimoji="1" lang="en-US" altLang="zh-CN" sz="2800" baseline="30000" dirty="0">
                <a:latin typeface="Adobe 黑体 Std R" pitchFamily="34" charset="-122"/>
                <a:ea typeface="Adobe 黑体 Std R" pitchFamily="34" charset="-122"/>
              </a:rPr>
              <a:t>(n)</a:t>
            </a:r>
            <a:r>
              <a:rPr kumimoji="1" lang="en-US" altLang="zh-CN" sz="2800" dirty="0">
                <a:latin typeface="Adobe 黑体 Std R" pitchFamily="34" charset="-122"/>
                <a:ea typeface="Adobe 黑体 Std R" pitchFamily="34" charset="-122"/>
              </a:rPr>
              <a:t>(t) ←→ </a:t>
            </a:r>
            <a:r>
              <a:rPr kumimoji="1" lang="en-US" altLang="zh-CN" sz="2800" dirty="0" err="1">
                <a:latin typeface="Adobe 黑体 Std R" pitchFamily="34" charset="-122"/>
                <a:ea typeface="Adobe 黑体 Std R" pitchFamily="34" charset="-122"/>
              </a:rPr>
              <a:t>s</a:t>
            </a:r>
            <a:r>
              <a:rPr kumimoji="1" lang="en-US" altLang="zh-CN" sz="2800" baseline="30000" dirty="0" err="1">
                <a:latin typeface="Adobe 黑体 Std R" pitchFamily="34" charset="-122"/>
                <a:ea typeface="Adobe 黑体 Std R" pitchFamily="34" charset="-122"/>
              </a:rPr>
              <a:t>n</a:t>
            </a:r>
            <a:r>
              <a:rPr kumimoji="1" lang="en-US" altLang="zh-CN" sz="2800" dirty="0" err="1">
                <a:latin typeface="Adobe 黑体 Std R" pitchFamily="34" charset="-122"/>
                <a:ea typeface="Adobe 黑体 Std R" pitchFamily="34" charset="-122"/>
              </a:rPr>
              <a:t>F</a:t>
            </a:r>
            <a:r>
              <a:rPr kumimoji="1" lang="en-US" altLang="zh-CN" sz="2800" dirty="0">
                <a:latin typeface="Adobe 黑体 Std R" pitchFamily="34" charset="-122"/>
                <a:ea typeface="Adobe 黑体 Std R" pitchFamily="34" charset="-122"/>
              </a:rPr>
              <a:t>(s) –</a:t>
            </a:r>
          </a:p>
        </p:txBody>
      </p:sp>
      <p:graphicFrame>
        <p:nvGraphicFramePr>
          <p:cNvPr id="18" name="Object 49"/>
          <p:cNvGraphicFramePr>
            <a:graphicFrameLocks noChangeAspect="1"/>
          </p:cNvGraphicFramePr>
          <p:nvPr/>
        </p:nvGraphicFramePr>
        <p:xfrm>
          <a:off x="3395307" y="2810992"/>
          <a:ext cx="2673803" cy="1056741"/>
        </p:xfrm>
        <a:graphic>
          <a:graphicData uri="http://schemas.openxmlformats.org/presentationml/2006/ole">
            <mc:AlternateContent xmlns:mc="http://schemas.openxmlformats.org/markup-compatibility/2006">
              <mc:Choice xmlns:v="urn:schemas-microsoft-com:vml" Requires="v">
                <p:oleObj spid="_x0000_s194562" name="公式" r:id="rId4" imgW="26822400" imgH="10668000" progId="Equation.3">
                  <p:embed/>
                </p:oleObj>
              </mc:Choice>
              <mc:Fallback>
                <p:oleObj name="公式" r:id="rId4" imgW="26822400" imgH="10668000" progId="Equation.3">
                  <p:embed/>
                  <p:pic>
                    <p:nvPicPr>
                      <p:cNvPr id="0" name="图片 185379"/>
                      <p:cNvPicPr>
                        <a:picLocks noChangeAspect="1" noChangeArrowheads="1"/>
                      </p:cNvPicPr>
                      <p:nvPr/>
                    </p:nvPicPr>
                    <p:blipFill>
                      <a:blip r:embed="rId5"/>
                      <a:srcRect/>
                      <a:stretch>
                        <a:fillRect/>
                      </a:stretch>
                    </p:blipFill>
                    <p:spPr bwMode="auto">
                      <a:xfrm>
                        <a:off x="3395307" y="2810992"/>
                        <a:ext cx="2673803" cy="1056741"/>
                      </a:xfrm>
                      <a:prstGeom prst="rect">
                        <a:avLst/>
                      </a:prstGeom>
                      <a:noFill/>
                    </p:spPr>
                  </p:pic>
                </p:oleObj>
              </mc:Fallback>
            </mc:AlternateContent>
          </a:graphicData>
        </a:graphic>
      </p:graphicFrame>
      <p:sp>
        <p:nvSpPr>
          <p:cNvPr id="19" name="Rectangle 51"/>
          <p:cNvSpPr>
            <a:spLocks noChangeArrowheads="1"/>
          </p:cNvSpPr>
          <p:nvPr/>
        </p:nvSpPr>
        <p:spPr bwMode="auto">
          <a:xfrm>
            <a:off x="354617" y="4006208"/>
            <a:ext cx="704596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latin typeface="Adobe 黑体 Std R" pitchFamily="34" charset="-122"/>
                <a:ea typeface="Adobe 黑体 Std R" pitchFamily="34" charset="-122"/>
              </a:rPr>
              <a:t>若</a:t>
            </a:r>
            <a:r>
              <a:rPr kumimoji="1" lang="en-US" altLang="zh-CN" sz="2800" dirty="0">
                <a:latin typeface="Adobe 黑体 Std R" pitchFamily="34" charset="-122"/>
                <a:ea typeface="Adobe 黑体 Std R" pitchFamily="34" charset="-122"/>
              </a:rPr>
              <a:t>f(t)</a:t>
            </a:r>
            <a:r>
              <a:rPr kumimoji="1" lang="zh-CN" altLang="en-US" sz="2800" dirty="0">
                <a:latin typeface="Adobe 黑体 Std R" pitchFamily="34" charset="-122"/>
                <a:ea typeface="Adobe 黑体 Std R" pitchFamily="34" charset="-122"/>
              </a:rPr>
              <a:t>为因果信号，则</a:t>
            </a:r>
            <a:r>
              <a:rPr kumimoji="1" lang="en-US" altLang="zh-CN" sz="2800" dirty="0">
                <a:latin typeface="Adobe 黑体 Std R" pitchFamily="34" charset="-122"/>
                <a:ea typeface="Adobe 黑体 Std R" pitchFamily="34" charset="-122"/>
              </a:rPr>
              <a:t>f</a:t>
            </a:r>
            <a:r>
              <a:rPr kumimoji="1" lang="en-US" altLang="zh-CN" sz="2800" baseline="30000" dirty="0">
                <a:latin typeface="Adobe 黑体 Std R" pitchFamily="34" charset="-122"/>
                <a:ea typeface="Adobe 黑体 Std R" pitchFamily="34" charset="-122"/>
              </a:rPr>
              <a:t>(n)</a:t>
            </a:r>
            <a:r>
              <a:rPr kumimoji="1" lang="en-US" altLang="zh-CN" sz="2800" dirty="0">
                <a:latin typeface="Adobe 黑体 Std R" pitchFamily="34" charset="-122"/>
                <a:ea typeface="Adobe 黑体 Std R" pitchFamily="34" charset="-122"/>
              </a:rPr>
              <a:t>(t) ←→ </a:t>
            </a:r>
            <a:r>
              <a:rPr kumimoji="1" lang="en-US" altLang="zh-CN" sz="2800" dirty="0" err="1">
                <a:latin typeface="Adobe 黑体 Std R" pitchFamily="34" charset="-122"/>
                <a:ea typeface="Adobe 黑体 Std R" pitchFamily="34" charset="-122"/>
              </a:rPr>
              <a:t>s</a:t>
            </a:r>
            <a:r>
              <a:rPr kumimoji="1" lang="en-US" altLang="zh-CN" sz="2800" baseline="30000" dirty="0" err="1">
                <a:latin typeface="Adobe 黑体 Std R" pitchFamily="34" charset="-122"/>
                <a:ea typeface="Adobe 黑体 Std R" pitchFamily="34" charset="-122"/>
              </a:rPr>
              <a:t>n</a:t>
            </a:r>
            <a:r>
              <a:rPr kumimoji="1" lang="en-US" altLang="zh-CN" sz="2800" dirty="0" err="1">
                <a:latin typeface="Adobe 黑体 Std R" pitchFamily="34" charset="-122"/>
                <a:ea typeface="Adobe 黑体 Std R" pitchFamily="34" charset="-122"/>
              </a:rPr>
              <a:t>F</a:t>
            </a:r>
            <a:r>
              <a:rPr kumimoji="1" lang="en-US" altLang="zh-CN" sz="2800" dirty="0">
                <a:latin typeface="Adobe 黑体 Std R" pitchFamily="34" charset="-122"/>
                <a:ea typeface="Adobe 黑体 Std R" pitchFamily="34" charset="-122"/>
              </a:rPr>
              <a:t>(s)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 calcmode="lin" valueType="num">
                                      <p:cBhvr additive="base">
                                        <p:cTn id="18"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anim calcmode="lin" valueType="num">
                                      <p:cBhvr additive="base">
                                        <p:cTn id="24"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uiExpand="1" build="p" autoUpdateAnimBg="0"/>
      <p:bldP spid="17" grpId="0" bldLvl="0" animBg="1" autoUpdateAnimBg="0"/>
      <p:bldP spid="19" grpId="0" bldLvl="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3"/>
          <p:cNvSpPr>
            <a:spLocks noChangeArrowheads="1"/>
          </p:cNvSpPr>
          <p:nvPr/>
        </p:nvSpPr>
        <p:spPr bwMode="auto">
          <a:xfrm>
            <a:off x="977369" y="618943"/>
            <a:ext cx="3194685"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a:latin typeface="Adobe 黑体 Std R" pitchFamily="34" charset="-122"/>
                <a:ea typeface="Adobe 黑体 Std R" pitchFamily="34" charset="-122"/>
              </a:rPr>
              <a:t>例</a:t>
            </a:r>
            <a:r>
              <a:rPr kumimoji="1" lang="en-US" altLang="zh-CN" sz="2800">
                <a:latin typeface="Adobe 黑体 Std R" pitchFamily="34" charset="-122"/>
                <a:ea typeface="Adobe 黑体 Std R" pitchFamily="34" charset="-122"/>
              </a:rPr>
              <a:t>1:</a:t>
            </a:r>
            <a:r>
              <a:rPr kumimoji="1" lang="en-US" altLang="zh-CN" sz="2800">
                <a:latin typeface="Adobe 黑体 Std R" pitchFamily="34" charset="-122"/>
                <a:ea typeface="Adobe 黑体 Std R" pitchFamily="34" charset="-122"/>
                <a:sym typeface="Symbol" pitchFamily="18" charset="2"/>
              </a:rPr>
              <a:t></a:t>
            </a:r>
            <a:r>
              <a:rPr kumimoji="1" lang="en-US" altLang="zh-CN" sz="2800" baseline="30000">
                <a:latin typeface="Adobe 黑体 Std R" pitchFamily="34" charset="-122"/>
                <a:ea typeface="Adobe 黑体 Std R" pitchFamily="34" charset="-122"/>
              </a:rPr>
              <a:t>(n)</a:t>
            </a:r>
            <a:r>
              <a:rPr kumimoji="1" lang="en-US" altLang="zh-CN" sz="2800">
                <a:latin typeface="Adobe 黑体 Std R" pitchFamily="34" charset="-122"/>
                <a:ea typeface="Adobe 黑体 Std R" pitchFamily="34" charset="-122"/>
              </a:rPr>
              <a:t>(t) ←→? </a:t>
            </a:r>
          </a:p>
        </p:txBody>
      </p:sp>
      <p:sp>
        <p:nvSpPr>
          <p:cNvPr id="10" name="Rectangle 54"/>
          <p:cNvSpPr>
            <a:spLocks noChangeArrowheads="1"/>
          </p:cNvSpPr>
          <p:nvPr/>
        </p:nvSpPr>
        <p:spPr bwMode="auto">
          <a:xfrm>
            <a:off x="964987" y="1570394"/>
            <a:ext cx="8940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a:solidFill>
                  <a:srgbClr val="000000"/>
                </a:solidFill>
                <a:latin typeface="Adobe 黑体 Std R" pitchFamily="34" charset="-122"/>
                <a:ea typeface="Adobe 黑体 Std R" pitchFamily="34" charset="-122"/>
              </a:rPr>
              <a:t>例</a:t>
            </a:r>
            <a:r>
              <a:rPr kumimoji="1" lang="en-US" altLang="zh-CN" sz="2800">
                <a:solidFill>
                  <a:srgbClr val="000000"/>
                </a:solidFill>
                <a:latin typeface="Adobe 黑体 Std R" pitchFamily="34" charset="-122"/>
                <a:ea typeface="Adobe 黑体 Std R" pitchFamily="34" charset="-122"/>
              </a:rPr>
              <a:t>2:</a:t>
            </a:r>
            <a:endParaRPr kumimoji="1" lang="en-US" altLang="zh-CN" sz="2800">
              <a:solidFill>
                <a:srgbClr val="3333CC"/>
              </a:solidFill>
              <a:latin typeface="Adobe 黑体 Std R" pitchFamily="34" charset="-122"/>
              <a:ea typeface="Adobe 黑体 Std R" pitchFamily="34" charset="-122"/>
            </a:endParaRPr>
          </a:p>
        </p:txBody>
      </p:sp>
      <p:graphicFrame>
        <p:nvGraphicFramePr>
          <p:cNvPr id="11" name="Object 55"/>
          <p:cNvGraphicFramePr>
            <a:graphicFrameLocks noChangeAspect="1"/>
          </p:cNvGraphicFramePr>
          <p:nvPr/>
        </p:nvGraphicFramePr>
        <p:xfrm>
          <a:off x="1792752" y="2859870"/>
          <a:ext cx="2098157" cy="745941"/>
        </p:xfrm>
        <a:graphic>
          <a:graphicData uri="http://schemas.openxmlformats.org/presentationml/2006/ole">
            <mc:AlternateContent xmlns:mc="http://schemas.openxmlformats.org/markup-compatibility/2006">
              <mc:Choice xmlns:v="urn:schemas-microsoft-com:vml" Requires="v">
                <p:oleObj spid="_x0000_s164934" name="Equation" r:id="rId4" imgW="1104900" imgH="393700" progId="Equation.3">
                  <p:embed/>
                </p:oleObj>
              </mc:Choice>
              <mc:Fallback>
                <p:oleObj name="Equation" r:id="rId4" imgW="1104900" imgH="393700" progId="Equation.3">
                  <p:embed/>
                  <p:pic>
                    <p:nvPicPr>
                      <p:cNvPr id="0" name="图片 1649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752" y="2859870"/>
                        <a:ext cx="2098157" cy="745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Rectangle 56"/>
          <p:cNvSpPr>
            <a:spLocks noChangeArrowheads="1"/>
          </p:cNvSpPr>
          <p:nvPr/>
        </p:nvSpPr>
        <p:spPr bwMode="auto">
          <a:xfrm>
            <a:off x="953173" y="2859870"/>
            <a:ext cx="8940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例</a:t>
            </a:r>
            <a:r>
              <a:rPr kumimoji="1" lang="en-US" altLang="zh-CN" sz="2800" dirty="0">
                <a:solidFill>
                  <a:srgbClr val="000000"/>
                </a:solidFill>
                <a:latin typeface="Adobe 黑体 Std R" pitchFamily="34" charset="-122"/>
                <a:ea typeface="Adobe 黑体 Std R" pitchFamily="34" charset="-122"/>
              </a:rPr>
              <a:t>3:</a:t>
            </a:r>
            <a:endParaRPr kumimoji="1" lang="en-US" altLang="zh-CN" sz="2800" dirty="0">
              <a:solidFill>
                <a:srgbClr val="3333CC"/>
              </a:solidFill>
              <a:latin typeface="Adobe 黑体 Std R" pitchFamily="34" charset="-122"/>
              <a:ea typeface="Adobe 黑体 Std R" pitchFamily="34" charset="-122"/>
            </a:endParaRPr>
          </a:p>
        </p:txBody>
      </p:sp>
      <p:graphicFrame>
        <p:nvGraphicFramePr>
          <p:cNvPr id="13" name="Object 57"/>
          <p:cNvGraphicFramePr>
            <a:graphicFrameLocks noChangeAspect="1"/>
          </p:cNvGraphicFramePr>
          <p:nvPr/>
        </p:nvGraphicFramePr>
        <p:xfrm>
          <a:off x="1802980" y="1564046"/>
          <a:ext cx="2533025" cy="745941"/>
        </p:xfrm>
        <a:graphic>
          <a:graphicData uri="http://schemas.openxmlformats.org/presentationml/2006/ole">
            <mc:AlternateContent xmlns:mc="http://schemas.openxmlformats.org/markup-compatibility/2006">
              <mc:Choice xmlns:v="urn:schemas-microsoft-com:vml" Requires="v">
                <p:oleObj spid="_x0000_s164935" name="Equation" r:id="rId6" imgW="1333500" imgH="393700" progId="Equation.3">
                  <p:embed/>
                </p:oleObj>
              </mc:Choice>
              <mc:Fallback>
                <p:oleObj name="Equation" r:id="rId6" imgW="1333500" imgH="393700" progId="Equation.3">
                  <p:embed/>
                  <p:pic>
                    <p:nvPicPr>
                      <p:cNvPr id="0" name="图片 1649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2980" y="1564046"/>
                        <a:ext cx="2533025" cy="745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autoUpdateAnimBg="0"/>
      <p:bldP spid="10" grpId="0" bldLvl="0" animBg="1" autoUpdateAnimBg="0"/>
      <p:bldP spid="12" grpId="0" bldLvl="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6754" y="268222"/>
            <a:ext cx="8891196" cy="914400"/>
          </a:xfrm>
          <a:prstGeom prst="rect">
            <a:avLst/>
          </a:prstGeom>
        </p:spPr>
        <p:txBody>
          <a:bodyPr wrap="square">
            <a:spAutoFit/>
          </a:bodyPr>
          <a:lstStyle/>
          <a:p>
            <a:pPr algn="ctr">
              <a:lnSpc>
                <a:spcPct val="150000"/>
              </a:lnSpc>
              <a:buFont typeface="Wingdings" pitchFamily="2" charset="2"/>
              <a:buNone/>
            </a:pPr>
            <a:r>
              <a:rPr lang="zh-CN" altLang="en-US" sz="3600" spc="-150" dirty="0">
                <a:latin typeface="Adobe 黑体 Std R" pitchFamily="34" charset="-122"/>
                <a:ea typeface="Adobe 黑体 Std R" pitchFamily="34" charset="-122"/>
              </a:rPr>
              <a:t>六、时域积分特性（积分定理） </a:t>
            </a:r>
          </a:p>
        </p:txBody>
      </p:sp>
      <p:sp>
        <p:nvSpPr>
          <p:cNvPr id="27" name="Rectangle 30"/>
          <p:cNvSpPr>
            <a:spLocks noChangeArrowheads="1"/>
          </p:cNvSpPr>
          <p:nvPr/>
        </p:nvSpPr>
        <p:spPr bwMode="auto">
          <a:xfrm>
            <a:off x="468557" y="1492056"/>
            <a:ext cx="4712125" cy="9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dirty="0">
                <a:latin typeface="Adobe 黑体 Std R" pitchFamily="34" charset="-122"/>
                <a:ea typeface="Adobe 黑体 Std R" pitchFamily="34" charset="-122"/>
              </a:rPr>
              <a:t>若</a:t>
            </a:r>
            <a:r>
              <a:rPr kumimoji="1" lang="en-US" altLang="zh-CN" sz="2800" dirty="0">
                <a:latin typeface="Adobe 黑体 Std R" pitchFamily="34" charset="-122"/>
                <a:ea typeface="Adobe 黑体 Std R" pitchFamily="34" charset="-122"/>
              </a:rPr>
              <a:t>f(t) ←→ F(s) , Re[s]&gt;</a:t>
            </a:r>
            <a:r>
              <a:rPr kumimoji="1" lang="en-US" altLang="zh-CN" sz="2800" dirty="0">
                <a:latin typeface="Adobe 黑体 Std R" pitchFamily="34" charset="-122"/>
                <a:ea typeface="Adobe 黑体 Std R" pitchFamily="34" charset="-122"/>
                <a:sym typeface="Symbol" pitchFamily="18" charset="2"/>
              </a:rPr>
              <a:t></a:t>
            </a:r>
            <a:r>
              <a:rPr kumimoji="1" lang="en-US" altLang="zh-CN" sz="2800" baseline="-30000" dirty="0">
                <a:latin typeface="Adobe 黑体 Std R" pitchFamily="34" charset="-122"/>
                <a:ea typeface="Adobe 黑体 Std R" pitchFamily="34" charset="-122"/>
              </a:rPr>
              <a:t>0</a:t>
            </a:r>
            <a:r>
              <a:rPr kumimoji="1" lang="en-US" altLang="zh-CN" sz="2800" dirty="0">
                <a:latin typeface="Adobe 黑体 Std R" pitchFamily="34" charset="-122"/>
                <a:ea typeface="Adobe 黑体 Std R" pitchFamily="34" charset="-122"/>
              </a:rPr>
              <a:t>, </a:t>
            </a:r>
            <a:r>
              <a:rPr kumimoji="1" lang="zh-CN" altLang="en-US" sz="2800" dirty="0">
                <a:latin typeface="Adobe 黑体 Std R" pitchFamily="34" charset="-122"/>
                <a:ea typeface="Adobe 黑体 Std R" pitchFamily="34" charset="-122"/>
              </a:rPr>
              <a:t>则 </a:t>
            </a:r>
          </a:p>
        </p:txBody>
      </p:sp>
      <p:graphicFrame>
        <p:nvGraphicFramePr>
          <p:cNvPr id="28" name="Object 31"/>
          <p:cNvGraphicFramePr>
            <a:graphicFrameLocks noChangeAspect="1"/>
          </p:cNvGraphicFramePr>
          <p:nvPr/>
        </p:nvGraphicFramePr>
        <p:xfrm>
          <a:off x="1258118" y="2121964"/>
          <a:ext cx="4061410" cy="953851"/>
        </p:xfrm>
        <a:graphic>
          <a:graphicData uri="http://schemas.openxmlformats.org/presentationml/2006/ole">
            <mc:AlternateContent xmlns:mc="http://schemas.openxmlformats.org/markup-compatibility/2006">
              <mc:Choice xmlns:v="urn:schemas-microsoft-com:vml" Requires="v">
                <p:oleObj spid="_x0000_s195587" name="公式" r:id="rId4" imgW="1810385" imgH="425450" progId="Equation.3">
                  <p:embed/>
                </p:oleObj>
              </mc:Choice>
              <mc:Fallback>
                <p:oleObj name="公式" r:id="rId4" imgW="1810385" imgH="425450" progId="Equation.3">
                  <p:embed/>
                  <p:pic>
                    <p:nvPicPr>
                      <p:cNvPr id="0" name="图片 1516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118" y="2121964"/>
                        <a:ext cx="4061410" cy="953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33"/>
          <p:cNvGraphicFramePr>
            <a:graphicFrameLocks noChangeAspect="1"/>
          </p:cNvGraphicFramePr>
          <p:nvPr/>
        </p:nvGraphicFramePr>
        <p:xfrm>
          <a:off x="1180350" y="3139300"/>
          <a:ext cx="5485046" cy="844342"/>
        </p:xfrm>
        <a:graphic>
          <a:graphicData uri="http://schemas.openxmlformats.org/presentationml/2006/ole">
            <mc:AlternateContent xmlns:mc="http://schemas.openxmlformats.org/markup-compatibility/2006">
              <mc:Choice xmlns:v="urn:schemas-microsoft-com:vml" Requires="v">
                <p:oleObj spid="_x0000_s195588" name="Equation" r:id="rId6" imgW="2607310" imgH="398145" progId="Equation.DSMT4">
                  <p:embed/>
                </p:oleObj>
              </mc:Choice>
              <mc:Fallback>
                <p:oleObj name="Equation" r:id="rId6" imgW="2607310" imgH="398145" progId="Equation.DSMT4">
                  <p:embed/>
                  <p:pic>
                    <p:nvPicPr>
                      <p:cNvPr id="0" name="图片 1516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0350" y="3139300"/>
                        <a:ext cx="5485046" cy="844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0-#ppt_w/2"/>
                                          </p:val>
                                        </p:tav>
                                        <p:tav tm="100000">
                                          <p:val>
                                            <p:strVal val="#ppt_x"/>
                                          </p:val>
                                        </p:tav>
                                      </p:tavLst>
                                    </p:anim>
                                    <p:anim calcmode="lin" valueType="num">
                                      <p:cBhvr additive="base">
                                        <p:cTn id="13"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0-#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0-#ppt_w/2"/>
                                          </p:val>
                                        </p:tav>
                                        <p:tav tm="100000">
                                          <p:val>
                                            <p:strVal val="#ppt_x"/>
                                          </p:val>
                                        </p:tav>
                                      </p:tavLst>
                                    </p:anim>
                                    <p:anim calcmode="lin" valueType="num">
                                      <p:cBhvr additive="base">
                                        <p:cTn id="2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bldLvl="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4567" y="340212"/>
            <a:ext cx="8278876" cy="5212080"/>
          </a:xfrm>
          <a:prstGeom prst="rect">
            <a:avLst/>
          </a:prstGeom>
        </p:spPr>
        <p:txBody>
          <a:bodyPr wrap="square">
            <a:spAutoFit/>
          </a:bodyPr>
          <a:lstStyle/>
          <a:p>
            <a:pPr fontAlgn="base">
              <a:lnSpc>
                <a:spcPct val="150000"/>
              </a:lnSpc>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 </a:t>
            </a:r>
            <a:r>
              <a:rPr kumimoji="1" lang="zh-CN" altLang="en-US" sz="2800" dirty="0" smtClean="0">
                <a:solidFill>
                  <a:srgbClr val="000000"/>
                </a:solidFill>
                <a:latin typeface="Adobe 黑体 Std R" pitchFamily="34" charset="-122"/>
                <a:ea typeface="Adobe 黑体 Std R" pitchFamily="34" charset="-122"/>
              </a:rPr>
              <a:t>       </a:t>
            </a:r>
            <a:r>
              <a:rPr kumimoji="1" lang="zh-CN" altLang="en-US" sz="2800" dirty="0" smtClean="0">
                <a:solidFill>
                  <a:srgbClr val="CC6600"/>
                </a:solidFill>
                <a:latin typeface="Adobe 黑体 Std R" pitchFamily="34" charset="-122"/>
                <a:ea typeface="Adobe 黑体 Std R" pitchFamily="34" charset="-122"/>
              </a:rPr>
              <a:t>频域分析</a:t>
            </a:r>
            <a:r>
              <a:rPr kumimoji="1" lang="zh-CN" altLang="en-US" sz="2800" dirty="0">
                <a:solidFill>
                  <a:srgbClr val="000000"/>
                </a:solidFill>
                <a:latin typeface="Adobe 黑体 Std R" pitchFamily="34" charset="-122"/>
                <a:ea typeface="Adobe 黑体 Std R" pitchFamily="34" charset="-122"/>
              </a:rPr>
              <a:t>以</a:t>
            </a:r>
            <a:r>
              <a:rPr kumimoji="1" lang="zh-CN" altLang="en-US" sz="2800" dirty="0">
                <a:solidFill>
                  <a:srgbClr val="CC6600"/>
                </a:solidFill>
                <a:latin typeface="Adobe 黑体 Std R" pitchFamily="34" charset="-122"/>
                <a:ea typeface="Adobe 黑体 Std R" pitchFamily="34" charset="-122"/>
              </a:rPr>
              <a:t>虚指数信号</a:t>
            </a:r>
            <a:r>
              <a:rPr kumimoji="1" lang="en-US" altLang="zh-CN" sz="2800" dirty="0" err="1" smtClean="0">
                <a:solidFill>
                  <a:srgbClr val="CC6600"/>
                </a:solidFill>
                <a:latin typeface="Adobe 黑体 Std R" pitchFamily="34" charset="-122"/>
                <a:ea typeface="Adobe 黑体 Std R" pitchFamily="34" charset="-122"/>
              </a:rPr>
              <a:t>e</a:t>
            </a:r>
            <a:r>
              <a:rPr kumimoji="1" lang="en-US" altLang="zh-CN" sz="2800" b="1" baseline="30000" dirty="0" err="1">
                <a:solidFill>
                  <a:srgbClr val="CC6600"/>
                </a:solidFill>
                <a:sym typeface="Symbol" pitchFamily="18" charset="2"/>
              </a:rPr>
              <a:t>jωt</a:t>
            </a:r>
            <a:r>
              <a:rPr kumimoji="1" lang="zh-CN" altLang="en-US" sz="2800" dirty="0" smtClean="0">
                <a:solidFill>
                  <a:srgbClr val="000000"/>
                </a:solidFill>
                <a:latin typeface="Adobe 黑体 Std R" pitchFamily="34" charset="-122"/>
                <a:ea typeface="Adobe 黑体 Std R" pitchFamily="34" charset="-122"/>
              </a:rPr>
              <a:t>为</a:t>
            </a:r>
            <a:r>
              <a:rPr kumimoji="1" lang="zh-CN" altLang="en-US" sz="2800" dirty="0">
                <a:solidFill>
                  <a:srgbClr val="000000"/>
                </a:solidFill>
                <a:latin typeface="Adobe 黑体 Std R" pitchFamily="34" charset="-122"/>
                <a:ea typeface="Adobe 黑体 Std R" pitchFamily="34" charset="-122"/>
              </a:rPr>
              <a:t>基本信号，任意信号可分解为众多不同频率的虚指数分量之和。使响应的求解得到简化。物理意义清楚。但也有不足：</a:t>
            </a:r>
          </a:p>
          <a:p>
            <a:pPr fontAlgn="base">
              <a:lnSpc>
                <a:spcPct val="150000"/>
              </a:lnSpc>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a:t>
            </a:r>
            <a:r>
              <a:rPr kumimoji="1" lang="en-US" altLang="zh-CN" sz="2800" dirty="0">
                <a:solidFill>
                  <a:srgbClr val="CC6600"/>
                </a:solidFill>
                <a:latin typeface="Adobe 黑体 Std R" pitchFamily="34" charset="-122"/>
                <a:ea typeface="Adobe 黑体 Std R" pitchFamily="34" charset="-122"/>
              </a:rPr>
              <a:t>1</a:t>
            </a:r>
            <a:r>
              <a:rPr kumimoji="1" lang="zh-CN" altLang="en-US" sz="2800" dirty="0">
                <a:solidFill>
                  <a:srgbClr val="CC6600"/>
                </a:solidFill>
                <a:latin typeface="Adobe 黑体 Std R" pitchFamily="34" charset="-122"/>
                <a:ea typeface="Adobe 黑体 Std R" pitchFamily="34" charset="-122"/>
              </a:rPr>
              <a:t>）有些重要信号不存在傅里叶变换，</a:t>
            </a:r>
            <a:r>
              <a:rPr kumimoji="1" lang="zh-CN" altLang="en-US" sz="2800" dirty="0" smtClean="0">
                <a:solidFill>
                  <a:srgbClr val="CC6600"/>
                </a:solidFill>
                <a:latin typeface="Adobe 黑体 Std R" pitchFamily="34" charset="-122"/>
                <a:ea typeface="Adobe 黑体 Std R" pitchFamily="34" charset="-122"/>
              </a:rPr>
              <a:t>如</a:t>
            </a:r>
            <a:r>
              <a:rPr kumimoji="1" lang="en-US" altLang="zh-CN" sz="2800" dirty="0" smtClean="0">
                <a:solidFill>
                  <a:srgbClr val="CC6600"/>
                </a:solidFill>
                <a:latin typeface="Adobe 黑体 Std R" pitchFamily="34" charset="-122"/>
                <a:ea typeface="Adobe 黑体 Std R" pitchFamily="34" charset="-122"/>
                <a:sym typeface="Symbol" pitchFamily="18" charset="2"/>
              </a:rPr>
              <a:t>e</a:t>
            </a:r>
            <a:r>
              <a:rPr kumimoji="1" lang="en-US" altLang="zh-CN" sz="2800" baseline="30000" dirty="0" smtClean="0">
                <a:solidFill>
                  <a:srgbClr val="CC6600"/>
                </a:solidFill>
                <a:latin typeface="Adobe 黑体 Std R" pitchFamily="34" charset="-122"/>
                <a:ea typeface="Adobe 黑体 Std R" pitchFamily="34" charset="-122"/>
                <a:sym typeface="Symbol" pitchFamily="18" charset="2"/>
              </a:rPr>
              <a:t>2t</a:t>
            </a:r>
            <a:r>
              <a:rPr kumimoji="1" lang="en-US" altLang="zh-CN" sz="2800" dirty="0" smtClean="0">
                <a:solidFill>
                  <a:srgbClr val="CC6600"/>
                </a:solidFill>
                <a:latin typeface="Adobe 黑体 Std R" pitchFamily="34" charset="-122"/>
                <a:ea typeface="Adobe 黑体 Std R" pitchFamily="34" charset="-122"/>
                <a:sym typeface="Symbol" pitchFamily="18" charset="2"/>
              </a:rPr>
              <a:t>ε</a:t>
            </a:r>
            <a:r>
              <a:rPr kumimoji="1" lang="en-US" altLang="zh-CN" sz="2800" dirty="0" smtClean="0">
                <a:solidFill>
                  <a:srgbClr val="CC6600"/>
                </a:solidFill>
                <a:latin typeface="Adobe 黑体 Std R" pitchFamily="34" charset="-122"/>
                <a:ea typeface="Adobe 黑体 Std R" pitchFamily="34" charset="-122"/>
              </a:rPr>
              <a:t>(t</a:t>
            </a:r>
            <a:r>
              <a:rPr kumimoji="1" lang="en-US" altLang="zh-CN" sz="2800" dirty="0">
                <a:solidFill>
                  <a:srgbClr val="CC6600"/>
                </a:solidFill>
                <a:latin typeface="Adobe 黑体 Std R" pitchFamily="34" charset="-122"/>
                <a:ea typeface="Adobe 黑体 Std R" pitchFamily="34" charset="-122"/>
              </a:rPr>
              <a:t>);</a:t>
            </a:r>
          </a:p>
          <a:p>
            <a:pPr fontAlgn="base">
              <a:lnSpc>
                <a:spcPct val="150000"/>
              </a:lnSpc>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a:t>
            </a:r>
            <a:r>
              <a:rPr kumimoji="1" lang="en-US" altLang="zh-CN" sz="2800" dirty="0">
                <a:solidFill>
                  <a:srgbClr val="CC6600"/>
                </a:solidFill>
                <a:latin typeface="Adobe 黑体 Std R" pitchFamily="34" charset="-122"/>
                <a:ea typeface="Adobe 黑体 Std R" pitchFamily="34" charset="-122"/>
              </a:rPr>
              <a:t>2</a:t>
            </a:r>
            <a:r>
              <a:rPr kumimoji="1" lang="zh-CN" altLang="en-US" sz="2800" dirty="0">
                <a:solidFill>
                  <a:srgbClr val="CC6600"/>
                </a:solidFill>
                <a:latin typeface="Adobe 黑体 Std R" pitchFamily="34" charset="-122"/>
                <a:ea typeface="Adobe 黑体 Std R" pitchFamily="34" charset="-122"/>
              </a:rPr>
              <a:t>）对于给定初始状态的系统难于利用频域分析。</a:t>
            </a:r>
          </a:p>
          <a:p>
            <a:pPr fontAlgn="base">
              <a:lnSpc>
                <a:spcPct val="150000"/>
              </a:lnSpc>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        在这一章将通过把频域中的傅里叶变换推广到复频域来解决这些问题</a:t>
            </a:r>
            <a:r>
              <a:rPr kumimoji="1" lang="zh-CN" altLang="en-US" sz="2800" dirty="0" smtClean="0">
                <a:solidFill>
                  <a:srgbClr val="000000"/>
                </a:solidFill>
                <a:latin typeface="Adobe 黑体 Std R" pitchFamily="34" charset="-122"/>
                <a:ea typeface="Adobe 黑体 Std R" pitchFamily="34" charset="-122"/>
              </a:rPr>
              <a:t>。</a:t>
            </a:r>
            <a:endParaRPr kumimoji="1" lang="zh-CN" altLang="en-US" sz="2800" dirty="0">
              <a:solidFill>
                <a:srgbClr val="000000"/>
              </a:solidFill>
              <a:latin typeface="Adobe 黑体 Std R" pitchFamily="34" charset="-122"/>
              <a:ea typeface="Adobe 黑体 Std R"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5"/>
          <p:cNvSpPr>
            <a:spLocks noChangeArrowheads="1"/>
          </p:cNvSpPr>
          <p:nvPr/>
        </p:nvSpPr>
        <p:spPr bwMode="auto">
          <a:xfrm>
            <a:off x="1188459" y="582598"/>
            <a:ext cx="3477260"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a:solidFill>
                  <a:srgbClr val="000000"/>
                </a:solidFill>
                <a:latin typeface="Adobe 黑体 Std R" pitchFamily="34" charset="-122"/>
                <a:ea typeface="Adobe 黑体 Std R" pitchFamily="34" charset="-122"/>
              </a:rPr>
              <a:t>例</a:t>
            </a:r>
            <a:r>
              <a:rPr kumimoji="1" lang="en-US" altLang="zh-CN" sz="2800">
                <a:solidFill>
                  <a:srgbClr val="000000"/>
                </a:solidFill>
                <a:latin typeface="Adobe 黑体 Std R" pitchFamily="34" charset="-122"/>
                <a:ea typeface="Adobe 黑体 Std R" pitchFamily="34" charset="-122"/>
              </a:rPr>
              <a:t>1: t</a:t>
            </a:r>
            <a:r>
              <a:rPr kumimoji="1" lang="en-US" altLang="zh-CN" sz="2800" baseline="30000">
                <a:solidFill>
                  <a:srgbClr val="000000"/>
                </a:solidFill>
                <a:latin typeface="Adobe 黑体 Std R" pitchFamily="34" charset="-122"/>
                <a:ea typeface="Adobe 黑体 Std R" pitchFamily="34" charset="-122"/>
              </a:rPr>
              <a:t>2</a:t>
            </a:r>
            <a:r>
              <a:rPr kumimoji="1" lang="en-US" altLang="zh-CN" sz="2800">
                <a:solidFill>
                  <a:srgbClr val="000000"/>
                </a:solidFill>
                <a:latin typeface="Adobe 黑体 Std R" pitchFamily="34" charset="-122"/>
                <a:ea typeface="Adobe 黑体 Std R" pitchFamily="34" charset="-122"/>
                <a:sym typeface="Symbol" pitchFamily="18" charset="2"/>
              </a:rPr>
              <a:t></a:t>
            </a:r>
            <a:r>
              <a:rPr kumimoji="1" lang="en-US" altLang="zh-CN" sz="2800">
                <a:solidFill>
                  <a:srgbClr val="000000"/>
                </a:solidFill>
                <a:latin typeface="Adobe 黑体 Std R" pitchFamily="34" charset="-122"/>
                <a:ea typeface="Adobe 黑体 Std R" pitchFamily="34" charset="-122"/>
              </a:rPr>
              <a:t>(t)&lt;----&gt;? </a:t>
            </a:r>
          </a:p>
        </p:txBody>
      </p:sp>
      <p:graphicFrame>
        <p:nvGraphicFramePr>
          <p:cNvPr id="9" name="Object 37"/>
          <p:cNvGraphicFramePr>
            <a:graphicFrameLocks noChangeAspect="1"/>
          </p:cNvGraphicFramePr>
          <p:nvPr/>
        </p:nvGraphicFramePr>
        <p:xfrm>
          <a:off x="1658460" y="1302500"/>
          <a:ext cx="2317178" cy="718960"/>
        </p:xfrm>
        <a:graphic>
          <a:graphicData uri="http://schemas.openxmlformats.org/presentationml/2006/ole">
            <mc:AlternateContent xmlns:mc="http://schemas.openxmlformats.org/markup-compatibility/2006">
              <mc:Choice xmlns:v="urn:schemas-microsoft-com:vml" Requires="v">
                <p:oleObj spid="_x0000_s196612" name="Equation" r:id="rId4" imgW="1116965" imgH="342900" progId="Equation.3">
                  <p:embed/>
                </p:oleObj>
              </mc:Choice>
              <mc:Fallback>
                <p:oleObj name="Equation" r:id="rId4" imgW="1116965" imgH="342900" progId="Equation.3">
                  <p:embed/>
                  <p:pic>
                    <p:nvPicPr>
                      <p:cNvPr id="0" name="图片 1864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8460" y="1302500"/>
                        <a:ext cx="2317178" cy="718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39"/>
          <p:cNvGraphicFramePr>
            <a:graphicFrameLocks noChangeAspect="1"/>
          </p:cNvGraphicFramePr>
          <p:nvPr/>
        </p:nvGraphicFramePr>
        <p:xfrm>
          <a:off x="1370499" y="2310364"/>
          <a:ext cx="4369308" cy="791967"/>
        </p:xfrm>
        <a:graphic>
          <a:graphicData uri="http://schemas.openxmlformats.org/presentationml/2006/ole">
            <mc:AlternateContent xmlns:mc="http://schemas.openxmlformats.org/markup-compatibility/2006">
              <mc:Choice xmlns:v="urn:schemas-microsoft-com:vml" Requires="v">
                <p:oleObj spid="_x0000_s196613" name="Equation" r:id="rId6" imgW="2311400" imgH="419100" progId="Equation.3">
                  <p:embed/>
                </p:oleObj>
              </mc:Choice>
              <mc:Fallback>
                <p:oleObj name="Equation" r:id="rId6" imgW="2311400" imgH="419100" progId="Equation.3">
                  <p:embed/>
                  <p:pic>
                    <p:nvPicPr>
                      <p:cNvPr id="0" name="图片 1864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0499" y="2310364"/>
                        <a:ext cx="4369308" cy="7919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1"/>
          <p:cNvGraphicFramePr>
            <a:graphicFrameLocks noChangeAspect="1"/>
          </p:cNvGraphicFramePr>
          <p:nvPr/>
        </p:nvGraphicFramePr>
        <p:xfrm>
          <a:off x="1514480" y="3462207"/>
          <a:ext cx="1953731" cy="830058"/>
        </p:xfrm>
        <a:graphic>
          <a:graphicData uri="http://schemas.openxmlformats.org/presentationml/2006/ole">
            <mc:AlternateContent xmlns:mc="http://schemas.openxmlformats.org/markup-compatibility/2006">
              <mc:Choice xmlns:v="urn:schemas-microsoft-com:vml" Requires="v">
                <p:oleObj spid="_x0000_s196614" name="Equation" r:id="rId8" imgW="926465" imgH="393700" progId="Equation.3">
                  <p:embed/>
                </p:oleObj>
              </mc:Choice>
              <mc:Fallback>
                <p:oleObj name="Equation" r:id="rId8" imgW="926465" imgH="393700" progId="Equation.3">
                  <p:embed/>
                  <p:pic>
                    <p:nvPicPr>
                      <p:cNvPr id="0" name="图片 1864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4480" y="3462207"/>
                        <a:ext cx="1953731" cy="830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Scan0217"/>
          <p:cNvPicPr>
            <a:picLocks noChangeAspect="1" noChangeArrowheads="1"/>
          </p:cNvPicPr>
          <p:nvPr/>
        </p:nvPicPr>
        <p:blipFill>
          <a:blip r:embed="rId3">
            <a:extLst>
              <a:ext uri="{28A0092B-C50C-407E-A947-70E740481C1C}">
                <a14:useLocalDpi xmlns:a14="http://schemas.microsoft.com/office/drawing/2010/main" val="0"/>
              </a:ext>
            </a:extLst>
          </a:blip>
          <a:srcRect t="23024" r="1086" b="58957"/>
          <a:stretch>
            <a:fillRect/>
          </a:stretch>
        </p:blipFill>
        <p:spPr bwMode="auto">
          <a:xfrm>
            <a:off x="651943" y="124241"/>
            <a:ext cx="7921256" cy="23759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Scan0217"/>
          <p:cNvPicPr>
            <a:picLocks noChangeAspect="1" noChangeArrowheads="1"/>
          </p:cNvPicPr>
          <p:nvPr/>
        </p:nvPicPr>
        <p:blipFill>
          <a:blip r:embed="rId3">
            <a:extLst>
              <a:ext uri="{28A0092B-C50C-407E-A947-70E740481C1C}">
                <a14:useLocalDpi xmlns:a14="http://schemas.microsoft.com/office/drawing/2010/main" val="0"/>
              </a:ext>
            </a:extLst>
          </a:blip>
          <a:srcRect l="6683" t="47049" r="7770" b="29927"/>
          <a:stretch>
            <a:fillRect/>
          </a:stretch>
        </p:blipFill>
        <p:spPr bwMode="auto">
          <a:xfrm>
            <a:off x="651943" y="2525070"/>
            <a:ext cx="7921256" cy="24474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can0217"/>
          <p:cNvPicPr>
            <a:picLocks noChangeAspect="1" noChangeArrowheads="1"/>
          </p:cNvPicPr>
          <p:nvPr/>
        </p:nvPicPr>
        <p:blipFill>
          <a:blip r:embed="rId3">
            <a:extLst>
              <a:ext uri="{28A0092B-C50C-407E-A947-70E740481C1C}">
                <a14:useLocalDpi xmlns:a14="http://schemas.microsoft.com/office/drawing/2010/main" val="0"/>
              </a:ext>
            </a:extLst>
          </a:blip>
          <a:srcRect t="72075" r="25146" b="456"/>
          <a:stretch>
            <a:fillRect/>
          </a:stretch>
        </p:blipFill>
        <p:spPr bwMode="auto">
          <a:xfrm>
            <a:off x="811473" y="124242"/>
            <a:ext cx="7271013" cy="39258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Scan0218"/>
          <p:cNvPicPr>
            <a:picLocks noChangeAspect="1" noChangeArrowheads="1"/>
          </p:cNvPicPr>
          <p:nvPr/>
        </p:nvPicPr>
        <p:blipFill>
          <a:blip r:embed="rId4">
            <a:extLst>
              <a:ext uri="{28A0092B-C50C-407E-A947-70E740481C1C}">
                <a14:useLocalDpi xmlns:a14="http://schemas.microsoft.com/office/drawing/2010/main" val="0"/>
              </a:ext>
            </a:extLst>
          </a:blip>
          <a:srcRect l="17377" r="19560" b="94186"/>
          <a:stretch>
            <a:fillRect/>
          </a:stretch>
        </p:blipFill>
        <p:spPr bwMode="auto">
          <a:xfrm>
            <a:off x="819803" y="4050085"/>
            <a:ext cx="7008669" cy="8919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9"/>
          <p:cNvSpPr>
            <a:spLocks noChangeArrowheads="1"/>
          </p:cNvSpPr>
          <p:nvPr/>
        </p:nvSpPr>
        <p:spPr bwMode="auto">
          <a:xfrm>
            <a:off x="858733" y="484192"/>
            <a:ext cx="58724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例</a:t>
            </a:r>
            <a:r>
              <a:rPr kumimoji="1" lang="en-US" altLang="zh-CN" sz="2800" dirty="0">
                <a:solidFill>
                  <a:srgbClr val="000000"/>
                </a:solidFill>
                <a:latin typeface="Adobe 黑体 Std R" pitchFamily="34" charset="-122"/>
                <a:ea typeface="Adobe 黑体 Std R" pitchFamily="34" charset="-122"/>
              </a:rPr>
              <a:t>2:</a:t>
            </a:r>
            <a:r>
              <a:rPr kumimoji="1" lang="zh-CN" altLang="en-US" sz="2800" dirty="0">
                <a:solidFill>
                  <a:srgbClr val="000000"/>
                </a:solidFill>
                <a:latin typeface="Adobe 黑体 Std R" pitchFamily="34" charset="-122"/>
                <a:ea typeface="Adobe 黑体 Std R" pitchFamily="34" charset="-122"/>
              </a:rPr>
              <a:t>已知因果信号</a:t>
            </a:r>
            <a:r>
              <a:rPr kumimoji="1" lang="en-US" altLang="zh-CN" sz="2800" dirty="0">
                <a:solidFill>
                  <a:srgbClr val="000000"/>
                </a:solidFill>
                <a:latin typeface="Adobe 黑体 Std R" pitchFamily="34" charset="-122"/>
                <a:ea typeface="Adobe 黑体 Std R" pitchFamily="34" charset="-122"/>
              </a:rPr>
              <a:t>f(t)</a:t>
            </a:r>
            <a:r>
              <a:rPr kumimoji="1" lang="zh-CN" altLang="en-US" sz="2800" dirty="0">
                <a:solidFill>
                  <a:srgbClr val="000000"/>
                </a:solidFill>
                <a:latin typeface="Adobe 黑体 Std R" pitchFamily="34" charset="-122"/>
                <a:ea typeface="Adobe 黑体 Std R" pitchFamily="34" charset="-122"/>
              </a:rPr>
              <a:t>如图 </a:t>
            </a:r>
            <a:r>
              <a:rPr kumimoji="1" lang="en-US" altLang="zh-CN" sz="2800" dirty="0">
                <a:solidFill>
                  <a:srgbClr val="000000"/>
                </a:solidFill>
                <a:latin typeface="Adobe 黑体 Std R" pitchFamily="34" charset="-122"/>
                <a:ea typeface="Adobe 黑体 Std R" pitchFamily="34" charset="-122"/>
              </a:rPr>
              <a:t>,</a:t>
            </a:r>
            <a:r>
              <a:rPr kumimoji="1" lang="zh-CN" altLang="en-US" sz="2800" dirty="0">
                <a:solidFill>
                  <a:srgbClr val="000000"/>
                </a:solidFill>
                <a:latin typeface="Adobe 黑体 Std R" pitchFamily="34" charset="-122"/>
                <a:ea typeface="Adobe 黑体 Std R" pitchFamily="34" charset="-122"/>
              </a:rPr>
              <a:t>求</a:t>
            </a:r>
            <a:r>
              <a:rPr kumimoji="1" lang="en-US" altLang="zh-CN" sz="2800" dirty="0">
                <a:solidFill>
                  <a:srgbClr val="000000"/>
                </a:solidFill>
                <a:latin typeface="Adobe 黑体 Std R" pitchFamily="34" charset="-122"/>
                <a:ea typeface="Adobe 黑体 Std R" pitchFamily="34" charset="-122"/>
              </a:rPr>
              <a:t>F(s)</a:t>
            </a:r>
          </a:p>
        </p:txBody>
      </p:sp>
      <p:graphicFrame>
        <p:nvGraphicFramePr>
          <p:cNvPr id="8" name="Object 21"/>
          <p:cNvGraphicFramePr>
            <a:graphicFrameLocks noChangeAspect="1"/>
          </p:cNvGraphicFramePr>
          <p:nvPr/>
        </p:nvGraphicFramePr>
        <p:xfrm>
          <a:off x="6152144" y="682719"/>
          <a:ext cx="2285436" cy="1687096"/>
        </p:xfrm>
        <a:graphic>
          <a:graphicData uri="http://schemas.openxmlformats.org/presentationml/2006/ole">
            <mc:AlternateContent xmlns:mc="http://schemas.openxmlformats.org/markup-compatibility/2006">
              <mc:Choice xmlns:v="urn:schemas-microsoft-com:vml" Requires="v">
                <p:oleObj spid="_x0000_s197638" name="VISIO" r:id="rId4" imgW="1296670" imgH="956945" progId="Visio.Drawing.5">
                  <p:embed/>
                </p:oleObj>
              </mc:Choice>
              <mc:Fallback>
                <p:oleObj name="VISIO" r:id="rId4" imgW="1296670" imgH="956945" progId="Visio.Drawing.5">
                  <p:embed/>
                  <p:pic>
                    <p:nvPicPr>
                      <p:cNvPr id="0" name="图片 1905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2144" y="682719"/>
                        <a:ext cx="2285436" cy="168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22"/>
          <p:cNvSpPr>
            <a:spLocks noChangeArrowheads="1"/>
          </p:cNvSpPr>
          <p:nvPr/>
        </p:nvSpPr>
        <p:spPr bwMode="auto">
          <a:xfrm>
            <a:off x="305853" y="1003177"/>
            <a:ext cx="51612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解</a:t>
            </a:r>
            <a:r>
              <a:rPr kumimoji="1" lang="zh-CN" altLang="en-US" sz="2800" dirty="0">
                <a:solidFill>
                  <a:srgbClr val="000000"/>
                </a:solidFill>
                <a:latin typeface="Adobe 黑体 Std R" pitchFamily="34" charset="-122"/>
                <a:ea typeface="Adobe 黑体 Std R" pitchFamily="34" charset="-122"/>
              </a:rPr>
              <a:t>：对</a:t>
            </a:r>
            <a:r>
              <a:rPr kumimoji="1" lang="en-US" altLang="zh-CN" sz="2800" dirty="0">
                <a:solidFill>
                  <a:srgbClr val="000000"/>
                </a:solidFill>
                <a:latin typeface="Adobe 黑体 Std R" pitchFamily="34" charset="-122"/>
                <a:ea typeface="Adobe 黑体 Std R" pitchFamily="34" charset="-122"/>
              </a:rPr>
              <a:t>f(t)</a:t>
            </a:r>
            <a:r>
              <a:rPr kumimoji="1" lang="zh-CN" altLang="en-US" sz="2800" dirty="0">
                <a:solidFill>
                  <a:srgbClr val="000000"/>
                </a:solidFill>
                <a:latin typeface="Adobe 黑体 Std R" pitchFamily="34" charset="-122"/>
                <a:ea typeface="Adobe 黑体 Std R" pitchFamily="34" charset="-122"/>
              </a:rPr>
              <a:t>求导得</a:t>
            </a:r>
            <a:r>
              <a:rPr kumimoji="1" lang="en-US" altLang="zh-CN" sz="2800" dirty="0">
                <a:solidFill>
                  <a:srgbClr val="000000"/>
                </a:solidFill>
                <a:latin typeface="Adobe 黑体 Std R" pitchFamily="34" charset="-122"/>
                <a:ea typeface="Adobe 黑体 Std R" pitchFamily="34" charset="-122"/>
              </a:rPr>
              <a:t>f’(t)</a:t>
            </a:r>
            <a:r>
              <a:rPr kumimoji="1" lang="zh-CN" altLang="en-US" sz="2800" dirty="0">
                <a:solidFill>
                  <a:srgbClr val="000000"/>
                </a:solidFill>
                <a:latin typeface="Adobe 黑体 Std R" pitchFamily="34" charset="-122"/>
                <a:ea typeface="Adobe 黑体 Std R" pitchFamily="34" charset="-122"/>
              </a:rPr>
              <a:t>，如图</a:t>
            </a:r>
          </a:p>
        </p:txBody>
      </p:sp>
      <p:graphicFrame>
        <p:nvGraphicFramePr>
          <p:cNvPr id="13" name="Object 23"/>
          <p:cNvGraphicFramePr>
            <a:graphicFrameLocks noChangeAspect="1"/>
          </p:cNvGraphicFramePr>
          <p:nvPr/>
        </p:nvGraphicFramePr>
        <p:xfrm>
          <a:off x="6299765" y="2290335"/>
          <a:ext cx="2145770" cy="2052131"/>
        </p:xfrm>
        <a:graphic>
          <a:graphicData uri="http://schemas.openxmlformats.org/presentationml/2006/ole">
            <mc:AlternateContent xmlns:mc="http://schemas.openxmlformats.org/markup-compatibility/2006">
              <mc:Choice xmlns:v="urn:schemas-microsoft-com:vml" Requires="v">
                <p:oleObj spid="_x0000_s197639" name="VISIO" r:id="rId6" imgW="1245235" imgH="1189990" progId="Visio.Drawing.5">
                  <p:embed/>
                </p:oleObj>
              </mc:Choice>
              <mc:Fallback>
                <p:oleObj name="VISIO" r:id="rId6" imgW="1245235" imgH="1189990" progId="Visio.Drawing.5">
                  <p:embed/>
                  <p:pic>
                    <p:nvPicPr>
                      <p:cNvPr id="0" name="图片 1905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9765" y="2290335"/>
                        <a:ext cx="2145770" cy="205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25"/>
          <p:cNvGraphicFramePr>
            <a:graphicFrameLocks noChangeAspect="1"/>
          </p:cNvGraphicFramePr>
          <p:nvPr/>
        </p:nvGraphicFramePr>
        <p:xfrm>
          <a:off x="610578" y="1590407"/>
          <a:ext cx="3351972" cy="660237"/>
        </p:xfrm>
        <a:graphic>
          <a:graphicData uri="http://schemas.openxmlformats.org/presentationml/2006/ole">
            <mc:AlternateContent xmlns:mc="http://schemas.openxmlformats.org/markup-compatibility/2006">
              <mc:Choice xmlns:v="urn:schemas-microsoft-com:vml" Requires="v">
                <p:oleObj spid="_x0000_s197640" name="Equation" r:id="rId8" imgW="1739900" imgH="342900" progId="Equation.3">
                  <p:embed/>
                </p:oleObj>
              </mc:Choice>
              <mc:Fallback>
                <p:oleObj name="Equation" r:id="rId8" imgW="1739900" imgH="342900" progId="Equation.3">
                  <p:embed/>
                  <p:pic>
                    <p:nvPicPr>
                      <p:cNvPr id="0" name="图片 1905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0578" y="1590407"/>
                        <a:ext cx="3351972" cy="66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Rectangle 26"/>
          <p:cNvSpPr>
            <a:spLocks noChangeArrowheads="1"/>
          </p:cNvSpPr>
          <p:nvPr/>
        </p:nvSpPr>
        <p:spPr bwMode="auto">
          <a:xfrm>
            <a:off x="489726" y="2274325"/>
            <a:ext cx="40944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由于</a:t>
            </a:r>
            <a:r>
              <a:rPr kumimoji="1" lang="en-US" altLang="zh-CN" sz="2800" dirty="0">
                <a:solidFill>
                  <a:srgbClr val="000000"/>
                </a:solidFill>
                <a:latin typeface="Adobe 黑体 Std R" pitchFamily="34" charset="-122"/>
                <a:ea typeface="Adobe 黑体 Std R" pitchFamily="34" charset="-122"/>
              </a:rPr>
              <a:t>f(t)</a:t>
            </a:r>
            <a:r>
              <a:rPr kumimoji="1" lang="zh-CN" altLang="en-US" sz="2800" dirty="0">
                <a:solidFill>
                  <a:srgbClr val="000000"/>
                </a:solidFill>
                <a:latin typeface="Adobe 黑体 Std R" pitchFamily="34" charset="-122"/>
                <a:ea typeface="Adobe 黑体 Std R" pitchFamily="34" charset="-122"/>
              </a:rPr>
              <a:t>为因果信号，故</a:t>
            </a:r>
          </a:p>
        </p:txBody>
      </p:sp>
      <p:sp>
        <p:nvSpPr>
          <p:cNvPr id="16" name="Rectangle 27"/>
          <p:cNvSpPr>
            <a:spLocks noChangeArrowheads="1"/>
          </p:cNvSpPr>
          <p:nvPr/>
        </p:nvSpPr>
        <p:spPr bwMode="auto">
          <a:xfrm>
            <a:off x="1087056" y="2793310"/>
            <a:ext cx="14274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solidFill>
                  <a:srgbClr val="000000"/>
                </a:solidFill>
                <a:latin typeface="Adobe 黑体 Std R" pitchFamily="34" charset="-122"/>
                <a:ea typeface="Adobe 黑体 Std R" pitchFamily="34" charset="-122"/>
              </a:rPr>
              <a:t>f(0-)=0</a:t>
            </a:r>
          </a:p>
        </p:txBody>
      </p:sp>
      <p:graphicFrame>
        <p:nvGraphicFramePr>
          <p:cNvPr id="17" name="Object 28"/>
          <p:cNvGraphicFramePr>
            <a:graphicFrameLocks noChangeAspect="1"/>
          </p:cNvGraphicFramePr>
          <p:nvPr/>
        </p:nvGraphicFramePr>
        <p:xfrm>
          <a:off x="553788" y="3275791"/>
          <a:ext cx="2348920" cy="660237"/>
        </p:xfrm>
        <a:graphic>
          <a:graphicData uri="http://schemas.openxmlformats.org/presentationml/2006/ole">
            <mc:AlternateContent xmlns:mc="http://schemas.openxmlformats.org/markup-compatibility/2006">
              <mc:Choice xmlns:v="urn:schemas-microsoft-com:vml" Requires="v">
                <p:oleObj spid="_x0000_s197641" name="Equation" r:id="rId10" imgW="1218565" imgH="342900" progId="Equation.3">
                  <p:embed/>
                </p:oleObj>
              </mc:Choice>
              <mc:Fallback>
                <p:oleObj name="Equation" r:id="rId10" imgW="1218565" imgH="342900" progId="Equation.3">
                  <p:embed/>
                  <p:pic>
                    <p:nvPicPr>
                      <p:cNvPr id="0" name="图片 19050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3788" y="3275791"/>
                        <a:ext cx="2348920" cy="66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Rectangle 29"/>
          <p:cNvSpPr>
            <a:spLocks noChangeArrowheads="1"/>
          </p:cNvSpPr>
          <p:nvPr/>
        </p:nvSpPr>
        <p:spPr bwMode="auto">
          <a:xfrm>
            <a:off x="54767" y="3986212"/>
            <a:ext cx="764242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kumimoji="1" lang="en-US" altLang="zh-CN" sz="2400" dirty="0">
                <a:solidFill>
                  <a:srgbClr val="000000"/>
                </a:solidFill>
                <a:latin typeface="Adobe 黑体 Std R" pitchFamily="34" charset="-122"/>
                <a:ea typeface="Adobe 黑体 Std R" pitchFamily="34" charset="-122"/>
              </a:rPr>
              <a:t>f’</a:t>
            </a:r>
            <a:r>
              <a:rPr kumimoji="1" lang="en-US" altLang="zh-CN" sz="2400" spc="-300" dirty="0">
                <a:solidFill>
                  <a:srgbClr val="000000"/>
                </a:solidFill>
                <a:latin typeface="Adobe 黑体 Std R" pitchFamily="34" charset="-122"/>
                <a:ea typeface="Adobe 黑体 Std R" pitchFamily="34" charset="-122"/>
              </a:rPr>
              <a:t>(</a:t>
            </a:r>
            <a:r>
              <a:rPr kumimoji="1" lang="en-US" altLang="zh-CN" sz="2400" dirty="0">
                <a:solidFill>
                  <a:srgbClr val="000000"/>
                </a:solidFill>
                <a:latin typeface="Adobe 黑体 Std R" pitchFamily="34" charset="-122"/>
                <a:ea typeface="Adobe 黑体 Std R" pitchFamily="34" charset="-122"/>
              </a:rPr>
              <a:t>t)=ε(t)–ε(t –2) – δ(t –2)←→ F</a:t>
            </a:r>
            <a:r>
              <a:rPr kumimoji="1" lang="en-US" altLang="zh-CN" sz="2400" baseline="-25000" dirty="0">
                <a:solidFill>
                  <a:srgbClr val="000000"/>
                </a:solidFill>
                <a:latin typeface="Adobe 黑体 Std R" pitchFamily="34" charset="-122"/>
                <a:ea typeface="Adobe 黑体 Std R" pitchFamily="34" charset="-122"/>
              </a:rPr>
              <a:t>1</a:t>
            </a:r>
            <a:r>
              <a:rPr kumimoji="1" lang="en-US" altLang="zh-CN" sz="2400" dirty="0">
                <a:solidFill>
                  <a:srgbClr val="000000"/>
                </a:solidFill>
                <a:latin typeface="Adobe 黑体 Std R" pitchFamily="34" charset="-122"/>
                <a:ea typeface="Adobe 黑体 Std R" pitchFamily="34" charset="-122"/>
              </a:rPr>
              <a:t>(s)</a:t>
            </a:r>
          </a:p>
        </p:txBody>
      </p:sp>
      <p:graphicFrame>
        <p:nvGraphicFramePr>
          <p:cNvPr id="19" name="Object 30"/>
          <p:cNvGraphicFramePr>
            <a:graphicFrameLocks noChangeAspect="1"/>
          </p:cNvGraphicFramePr>
          <p:nvPr/>
        </p:nvGraphicFramePr>
        <p:xfrm>
          <a:off x="684528" y="4313298"/>
          <a:ext cx="2447668" cy="815890"/>
        </p:xfrm>
        <a:graphic>
          <a:graphicData uri="http://schemas.openxmlformats.org/presentationml/2006/ole">
            <mc:AlternateContent xmlns:mc="http://schemas.openxmlformats.org/markup-compatibility/2006">
              <mc:Choice xmlns:v="urn:schemas-microsoft-com:vml" Requires="v">
                <p:oleObj spid="_x0000_s197642" name="Equation" r:id="rId12" imgW="1180465" imgH="393700" progId="Equation.3">
                  <p:embed/>
                </p:oleObj>
              </mc:Choice>
              <mc:Fallback>
                <p:oleObj name="Equation" r:id="rId12" imgW="1180465" imgH="393700" progId="Equation.3">
                  <p:embed/>
                  <p:pic>
                    <p:nvPicPr>
                      <p:cNvPr id="0" name="图片 1905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4528" y="4313298"/>
                        <a:ext cx="2447668" cy="815890"/>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0-#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2" grpId="0" bldLvl="0" animBg="1" autoUpdateAnimBg="0"/>
      <p:bldP spid="15" grpId="0" bldLvl="0" animBg="1" autoUpdateAnimBg="0"/>
      <p:bldP spid="16" grpId="0" bldLvl="0" animBg="1" autoUpdateAnimBg="0"/>
      <p:bldP spid="18" grpId="0" bldLvl="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9"/>
          <p:cNvSpPr>
            <a:spLocks noChangeArrowheads="1"/>
          </p:cNvSpPr>
          <p:nvPr/>
        </p:nvSpPr>
        <p:spPr bwMode="auto">
          <a:xfrm>
            <a:off x="858733" y="484192"/>
            <a:ext cx="58724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例</a:t>
            </a:r>
            <a:r>
              <a:rPr kumimoji="1" lang="en-US" altLang="zh-CN" sz="2800" dirty="0">
                <a:solidFill>
                  <a:srgbClr val="000000"/>
                </a:solidFill>
                <a:latin typeface="Adobe 黑体 Std R" pitchFamily="34" charset="-122"/>
                <a:ea typeface="Adobe 黑体 Std R" pitchFamily="34" charset="-122"/>
              </a:rPr>
              <a:t>2:</a:t>
            </a:r>
            <a:r>
              <a:rPr kumimoji="1" lang="zh-CN" altLang="en-US" sz="2800" dirty="0">
                <a:solidFill>
                  <a:srgbClr val="000000"/>
                </a:solidFill>
                <a:latin typeface="Adobe 黑体 Std R" pitchFamily="34" charset="-122"/>
                <a:ea typeface="Adobe 黑体 Std R" pitchFamily="34" charset="-122"/>
              </a:rPr>
              <a:t>已知因果信号</a:t>
            </a:r>
            <a:r>
              <a:rPr kumimoji="1" lang="en-US" altLang="zh-CN" sz="2800" dirty="0">
                <a:solidFill>
                  <a:srgbClr val="000000"/>
                </a:solidFill>
                <a:latin typeface="Adobe 黑体 Std R" pitchFamily="34" charset="-122"/>
                <a:ea typeface="Adobe 黑体 Std R" pitchFamily="34" charset="-122"/>
              </a:rPr>
              <a:t>f(t)</a:t>
            </a:r>
            <a:r>
              <a:rPr kumimoji="1" lang="zh-CN" altLang="en-US" sz="2800" dirty="0">
                <a:solidFill>
                  <a:srgbClr val="000000"/>
                </a:solidFill>
                <a:latin typeface="Adobe 黑体 Std R" pitchFamily="34" charset="-122"/>
                <a:ea typeface="Adobe 黑体 Std R" pitchFamily="34" charset="-122"/>
              </a:rPr>
              <a:t>如图 </a:t>
            </a:r>
            <a:r>
              <a:rPr kumimoji="1" lang="en-US" altLang="zh-CN" sz="2800" dirty="0">
                <a:solidFill>
                  <a:srgbClr val="000000"/>
                </a:solidFill>
                <a:latin typeface="Adobe 黑体 Std R" pitchFamily="34" charset="-122"/>
                <a:ea typeface="Adobe 黑体 Std R" pitchFamily="34" charset="-122"/>
              </a:rPr>
              <a:t>,</a:t>
            </a:r>
            <a:r>
              <a:rPr kumimoji="1" lang="zh-CN" altLang="en-US" sz="2800" dirty="0">
                <a:solidFill>
                  <a:srgbClr val="000000"/>
                </a:solidFill>
                <a:latin typeface="Adobe 黑体 Std R" pitchFamily="34" charset="-122"/>
                <a:ea typeface="Adobe 黑体 Std R" pitchFamily="34" charset="-122"/>
              </a:rPr>
              <a:t>求</a:t>
            </a:r>
            <a:r>
              <a:rPr kumimoji="1" lang="en-US" altLang="zh-CN" sz="2800" dirty="0">
                <a:solidFill>
                  <a:srgbClr val="000000"/>
                </a:solidFill>
                <a:latin typeface="Adobe 黑体 Std R" pitchFamily="34" charset="-122"/>
                <a:ea typeface="Adobe 黑体 Std R" pitchFamily="34" charset="-122"/>
              </a:rPr>
              <a:t>F(s)</a:t>
            </a:r>
          </a:p>
        </p:txBody>
      </p:sp>
      <p:graphicFrame>
        <p:nvGraphicFramePr>
          <p:cNvPr id="8" name="Object 21"/>
          <p:cNvGraphicFramePr>
            <a:graphicFrameLocks noChangeAspect="1"/>
          </p:cNvGraphicFramePr>
          <p:nvPr/>
        </p:nvGraphicFramePr>
        <p:xfrm>
          <a:off x="6152144" y="682719"/>
          <a:ext cx="2285436" cy="1687096"/>
        </p:xfrm>
        <a:graphic>
          <a:graphicData uri="http://schemas.openxmlformats.org/presentationml/2006/ole">
            <mc:AlternateContent xmlns:mc="http://schemas.openxmlformats.org/markup-compatibility/2006">
              <mc:Choice xmlns:v="urn:schemas-microsoft-com:vml" Requires="v">
                <p:oleObj spid="_x0000_s198660" name="VISIO" r:id="rId4" imgW="1296670" imgH="956945" progId="Visio.Drawing.5">
                  <p:embed/>
                </p:oleObj>
              </mc:Choice>
              <mc:Fallback>
                <p:oleObj name="VISIO" r:id="rId4" imgW="1296670" imgH="956945" progId="Visio.Drawing.5">
                  <p:embed/>
                  <p:pic>
                    <p:nvPicPr>
                      <p:cNvPr id="0" name="图片 1915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2144" y="682719"/>
                        <a:ext cx="2285436" cy="168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22"/>
          <p:cNvSpPr>
            <a:spLocks noChangeArrowheads="1"/>
          </p:cNvSpPr>
          <p:nvPr/>
        </p:nvSpPr>
        <p:spPr bwMode="auto">
          <a:xfrm>
            <a:off x="305853" y="1003177"/>
            <a:ext cx="8940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解</a:t>
            </a:r>
            <a:r>
              <a:rPr kumimoji="1" lang="zh-CN" altLang="en-US" sz="2800" dirty="0" smtClean="0">
                <a:solidFill>
                  <a:srgbClr val="000000"/>
                </a:solidFill>
                <a:latin typeface="Adobe 黑体 Std R" pitchFamily="34" charset="-122"/>
                <a:ea typeface="Adobe 黑体 Std R" pitchFamily="34" charset="-122"/>
              </a:rPr>
              <a:t>：</a:t>
            </a:r>
            <a:endParaRPr kumimoji="1" lang="zh-CN" altLang="en-US" sz="2800" dirty="0">
              <a:solidFill>
                <a:srgbClr val="000000"/>
              </a:solidFill>
              <a:latin typeface="Adobe 黑体 Std R" pitchFamily="34" charset="-122"/>
              <a:ea typeface="Adobe 黑体 Std R" pitchFamily="34" charset="-122"/>
            </a:endParaRPr>
          </a:p>
        </p:txBody>
      </p:sp>
      <p:graphicFrame>
        <p:nvGraphicFramePr>
          <p:cNvPr id="13" name="Object 23"/>
          <p:cNvGraphicFramePr>
            <a:graphicFrameLocks noChangeAspect="1"/>
          </p:cNvGraphicFramePr>
          <p:nvPr/>
        </p:nvGraphicFramePr>
        <p:xfrm>
          <a:off x="6299765" y="2290335"/>
          <a:ext cx="2145770" cy="2052131"/>
        </p:xfrm>
        <a:graphic>
          <a:graphicData uri="http://schemas.openxmlformats.org/presentationml/2006/ole">
            <mc:AlternateContent xmlns:mc="http://schemas.openxmlformats.org/markup-compatibility/2006">
              <mc:Choice xmlns:v="urn:schemas-microsoft-com:vml" Requires="v">
                <p:oleObj spid="_x0000_s198661" name="VISIO" r:id="rId6" imgW="1245235" imgH="1189990" progId="Visio.Drawing.5">
                  <p:embed/>
                </p:oleObj>
              </mc:Choice>
              <mc:Fallback>
                <p:oleObj name="VISIO" r:id="rId6" imgW="1245235" imgH="1189990" progId="Visio.Drawing.5">
                  <p:embed/>
                  <p:pic>
                    <p:nvPicPr>
                      <p:cNvPr id="0" name="图片 1915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9765" y="2290335"/>
                        <a:ext cx="2145770" cy="205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31"/>
          <p:cNvGraphicFramePr>
            <a:graphicFrameLocks noChangeAspect="1"/>
          </p:cNvGraphicFramePr>
          <p:nvPr/>
        </p:nvGraphicFramePr>
        <p:xfrm>
          <a:off x="1191402" y="1526268"/>
          <a:ext cx="1675986" cy="812599"/>
        </p:xfrm>
        <a:graphic>
          <a:graphicData uri="http://schemas.openxmlformats.org/presentationml/2006/ole">
            <mc:AlternateContent xmlns:mc="http://schemas.openxmlformats.org/markup-compatibility/2006">
              <mc:Choice xmlns:v="urn:schemas-microsoft-com:vml" Requires="v">
                <p:oleObj spid="_x0000_s198662" name="Equation" r:id="rId8" imgW="837565" imgH="406400" progId="Equation.3">
                  <p:embed/>
                </p:oleObj>
              </mc:Choice>
              <mc:Fallback>
                <p:oleObj name="Equation" r:id="rId8" imgW="837565" imgH="406400" progId="Equation.3">
                  <p:embed/>
                  <p:pic>
                    <p:nvPicPr>
                      <p:cNvPr id="0" name="图片 1915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1402" y="1526268"/>
                        <a:ext cx="1675986" cy="812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Rectangle 32"/>
          <p:cNvSpPr>
            <a:spLocks noChangeArrowheads="1"/>
          </p:cNvSpPr>
          <p:nvPr/>
        </p:nvSpPr>
        <p:spPr bwMode="auto">
          <a:xfrm>
            <a:off x="701707" y="2507719"/>
            <a:ext cx="4676752"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50000"/>
              </a:lnSpc>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结论：若</a:t>
            </a:r>
            <a:r>
              <a:rPr kumimoji="1" lang="en-US" altLang="zh-CN" sz="2800" dirty="0">
                <a:solidFill>
                  <a:srgbClr val="CC6600"/>
                </a:solidFill>
                <a:latin typeface="Adobe 黑体 Std R" pitchFamily="34" charset="-122"/>
                <a:ea typeface="Adobe 黑体 Std R" pitchFamily="34" charset="-122"/>
              </a:rPr>
              <a:t>f(t)</a:t>
            </a:r>
            <a:r>
              <a:rPr kumimoji="1" lang="zh-CN" altLang="en-US" sz="2800" dirty="0">
                <a:solidFill>
                  <a:srgbClr val="CC6600"/>
                </a:solidFill>
                <a:latin typeface="Adobe 黑体 Std R" pitchFamily="34" charset="-122"/>
                <a:ea typeface="Adobe 黑体 Std R" pitchFamily="34" charset="-122"/>
              </a:rPr>
              <a:t>为因果信号</a:t>
            </a:r>
            <a:r>
              <a:rPr kumimoji="1" lang="zh-CN" altLang="en-US" sz="2800" dirty="0" smtClean="0">
                <a:solidFill>
                  <a:srgbClr val="CC6600"/>
                </a:solidFill>
                <a:latin typeface="Adobe 黑体 Std R" pitchFamily="34" charset="-122"/>
                <a:ea typeface="Adobe 黑体 Std R" pitchFamily="34" charset="-122"/>
              </a:rPr>
              <a:t>，                      </a:t>
            </a:r>
            <a:endParaRPr kumimoji="1" lang="en-US" altLang="zh-CN" sz="2800" dirty="0" smtClean="0">
              <a:solidFill>
                <a:srgbClr val="CC6600"/>
              </a:solidFill>
              <a:latin typeface="Adobe 黑体 Std R" pitchFamily="34" charset="-122"/>
              <a:ea typeface="Adobe 黑体 Std R" pitchFamily="34" charset="-122"/>
            </a:endParaRPr>
          </a:p>
          <a:p>
            <a:pPr fontAlgn="base">
              <a:lnSpc>
                <a:spcPct val="150000"/>
              </a:lnSpc>
              <a:spcBef>
                <a:spcPct val="0"/>
              </a:spcBef>
              <a:spcAft>
                <a:spcPct val="0"/>
              </a:spcAft>
            </a:pPr>
            <a:r>
              <a:rPr kumimoji="1" lang="en-US" altLang="zh-CN" sz="2800" dirty="0" smtClean="0">
                <a:solidFill>
                  <a:srgbClr val="CC6600"/>
                </a:solidFill>
                <a:latin typeface="Adobe 黑体 Std R" pitchFamily="34" charset="-122"/>
                <a:ea typeface="Adobe 黑体 Std R" pitchFamily="34" charset="-122"/>
              </a:rPr>
              <a:t>        </a:t>
            </a:r>
            <a:r>
              <a:rPr kumimoji="1" lang="zh-CN" altLang="en-US" sz="2800" dirty="0" smtClean="0">
                <a:solidFill>
                  <a:srgbClr val="CC6600"/>
                </a:solidFill>
                <a:latin typeface="Adobe 黑体 Std R" pitchFamily="34" charset="-122"/>
                <a:ea typeface="Adobe 黑体 Std R" pitchFamily="34" charset="-122"/>
              </a:rPr>
              <a:t>已知</a:t>
            </a:r>
            <a:r>
              <a:rPr kumimoji="1" lang="en-US" altLang="zh-CN" sz="2800" dirty="0">
                <a:solidFill>
                  <a:srgbClr val="CC6600"/>
                </a:solidFill>
                <a:latin typeface="Adobe 黑体 Std R" pitchFamily="34" charset="-122"/>
                <a:ea typeface="Adobe 黑体 Std R" pitchFamily="34" charset="-122"/>
              </a:rPr>
              <a:t>f</a:t>
            </a:r>
            <a:r>
              <a:rPr kumimoji="1" lang="en-US" altLang="zh-CN" sz="2800" baseline="30000" dirty="0">
                <a:solidFill>
                  <a:srgbClr val="CC6600"/>
                </a:solidFill>
                <a:latin typeface="Adobe 黑体 Std R" pitchFamily="34" charset="-122"/>
                <a:ea typeface="Adobe 黑体 Std R" pitchFamily="34" charset="-122"/>
              </a:rPr>
              <a:t>(n)</a:t>
            </a:r>
            <a:r>
              <a:rPr kumimoji="1" lang="en-US" altLang="zh-CN" sz="2800" dirty="0">
                <a:solidFill>
                  <a:srgbClr val="CC6600"/>
                </a:solidFill>
                <a:latin typeface="Adobe 黑体 Std R" pitchFamily="34" charset="-122"/>
                <a:ea typeface="Adobe 黑体 Std R" pitchFamily="34" charset="-122"/>
              </a:rPr>
              <a:t>(t) ←→ </a:t>
            </a:r>
            <a:r>
              <a:rPr kumimoji="1" lang="en-US" altLang="zh-CN" sz="2800" dirty="0" err="1">
                <a:solidFill>
                  <a:srgbClr val="CC6600"/>
                </a:solidFill>
                <a:latin typeface="Adobe 黑体 Std R" pitchFamily="34" charset="-122"/>
                <a:ea typeface="Adobe 黑体 Std R" pitchFamily="34" charset="-122"/>
              </a:rPr>
              <a:t>F</a:t>
            </a:r>
            <a:r>
              <a:rPr kumimoji="1" lang="en-US" altLang="zh-CN" sz="2800" baseline="-25000" dirty="0" err="1">
                <a:solidFill>
                  <a:srgbClr val="CC6600"/>
                </a:solidFill>
                <a:latin typeface="Adobe 黑体 Std R" pitchFamily="34" charset="-122"/>
                <a:ea typeface="Adobe 黑体 Std R" pitchFamily="34" charset="-122"/>
              </a:rPr>
              <a:t>n</a:t>
            </a:r>
            <a:r>
              <a:rPr kumimoji="1" lang="en-US" altLang="zh-CN" sz="2800" dirty="0">
                <a:solidFill>
                  <a:srgbClr val="CC6600"/>
                </a:solidFill>
                <a:latin typeface="Adobe 黑体 Std R" pitchFamily="34" charset="-122"/>
                <a:ea typeface="Adobe 黑体 Std R" pitchFamily="34" charset="-122"/>
              </a:rPr>
              <a:t>(s)</a:t>
            </a:r>
          </a:p>
          <a:p>
            <a:pPr fontAlgn="base">
              <a:lnSpc>
                <a:spcPct val="150000"/>
              </a:lnSpc>
              <a:spcBef>
                <a:spcPct val="0"/>
              </a:spcBef>
              <a:spcAft>
                <a:spcPct val="0"/>
              </a:spcAft>
            </a:pPr>
            <a:r>
              <a:rPr kumimoji="1" lang="en-US" altLang="zh-CN" sz="2800" dirty="0">
                <a:solidFill>
                  <a:srgbClr val="CC6600"/>
                </a:solidFill>
                <a:latin typeface="Adobe 黑体 Std R" pitchFamily="34" charset="-122"/>
                <a:ea typeface="Adobe 黑体 Std R" pitchFamily="34" charset="-122"/>
              </a:rPr>
              <a:t>            </a:t>
            </a:r>
            <a:r>
              <a:rPr kumimoji="1" lang="zh-CN" altLang="en-US" sz="2800" dirty="0">
                <a:solidFill>
                  <a:srgbClr val="CC6600"/>
                </a:solidFill>
                <a:latin typeface="Adobe 黑体 Std R" pitchFamily="34" charset="-122"/>
                <a:ea typeface="Adobe 黑体 Std R" pitchFamily="34" charset="-122"/>
              </a:rPr>
              <a:t>则 </a:t>
            </a:r>
            <a:r>
              <a:rPr kumimoji="1" lang="en-US" altLang="zh-CN" sz="2800" dirty="0">
                <a:solidFill>
                  <a:srgbClr val="CC6600"/>
                </a:solidFill>
                <a:latin typeface="Adobe 黑体 Std R" pitchFamily="34" charset="-122"/>
                <a:ea typeface="Adobe 黑体 Std R" pitchFamily="34" charset="-122"/>
              </a:rPr>
              <a:t>f(t) ←→ </a:t>
            </a:r>
            <a:r>
              <a:rPr kumimoji="1" lang="en-US" altLang="zh-CN" sz="2800" dirty="0" err="1">
                <a:solidFill>
                  <a:srgbClr val="CC6600"/>
                </a:solidFill>
                <a:latin typeface="Adobe 黑体 Std R" pitchFamily="34" charset="-122"/>
                <a:ea typeface="Adobe 黑体 Std R" pitchFamily="34" charset="-122"/>
              </a:rPr>
              <a:t>F</a:t>
            </a:r>
            <a:r>
              <a:rPr kumimoji="1" lang="en-US" altLang="zh-CN" sz="2800" baseline="-25000" dirty="0" err="1">
                <a:solidFill>
                  <a:srgbClr val="CC6600"/>
                </a:solidFill>
                <a:latin typeface="Adobe 黑体 Std R" pitchFamily="34" charset="-122"/>
                <a:ea typeface="Adobe 黑体 Std R" pitchFamily="34" charset="-122"/>
              </a:rPr>
              <a:t>n</a:t>
            </a:r>
            <a:r>
              <a:rPr kumimoji="1" lang="en-US" altLang="zh-CN" sz="2800" dirty="0">
                <a:solidFill>
                  <a:srgbClr val="CC6600"/>
                </a:solidFill>
                <a:latin typeface="Adobe 黑体 Std R" pitchFamily="34" charset="-122"/>
                <a:ea typeface="Adobe 黑体 Std R" pitchFamily="34" charset="-122"/>
              </a:rPr>
              <a:t>(s)/</a:t>
            </a:r>
            <a:r>
              <a:rPr kumimoji="1" lang="en-US" altLang="zh-CN" sz="2800" dirty="0" err="1">
                <a:solidFill>
                  <a:srgbClr val="CC6600"/>
                </a:solidFill>
                <a:latin typeface="Adobe 黑体 Std R" pitchFamily="34" charset="-122"/>
                <a:ea typeface="Adobe 黑体 Std R" pitchFamily="34" charset="-122"/>
              </a:rPr>
              <a:t>s</a:t>
            </a:r>
            <a:r>
              <a:rPr kumimoji="1" lang="en-US" altLang="zh-CN" sz="2800" baseline="30000" dirty="0" err="1">
                <a:solidFill>
                  <a:srgbClr val="CC6600"/>
                </a:solidFill>
                <a:latin typeface="Adobe 黑体 Std R" pitchFamily="34" charset="-122"/>
                <a:ea typeface="Adobe 黑体 Std R" pitchFamily="34" charset="-122"/>
              </a:rPr>
              <a:t>n</a:t>
            </a:r>
            <a:endParaRPr kumimoji="1" lang="en-US" altLang="zh-CN" sz="2800" dirty="0">
              <a:solidFill>
                <a:srgbClr val="CC6600"/>
              </a:solidFill>
              <a:latin typeface="Adobe 黑体 Std R" pitchFamily="34" charset="-122"/>
              <a:ea typeface="Adobe 黑体 Std R"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750" fill="hold"/>
                                        <p:tgtEl>
                                          <p:spTgt spid="21"/>
                                        </p:tgtEl>
                                        <p:attrNameLst>
                                          <p:attrName>ppt_w</p:attrName>
                                        </p:attrNameLst>
                                      </p:cBhvr>
                                      <p:tavLst>
                                        <p:tav tm="0">
                                          <p:val>
                                            <p:fltVal val="0"/>
                                          </p:val>
                                        </p:tav>
                                        <p:tav tm="100000">
                                          <p:val>
                                            <p:strVal val="#ppt_w"/>
                                          </p:val>
                                        </p:tav>
                                      </p:tavLst>
                                    </p:anim>
                                    <p:anim calcmode="lin" valueType="num">
                                      <p:cBhvr>
                                        <p:cTn id="14" dur="750" fill="hold"/>
                                        <p:tgtEl>
                                          <p:spTgt spid="21"/>
                                        </p:tgtEl>
                                        <p:attrNameLst>
                                          <p:attrName>ppt_h</p:attrName>
                                        </p:attrNameLst>
                                      </p:cBhvr>
                                      <p:tavLst>
                                        <p:tav tm="0">
                                          <p:val>
                                            <p:fltVal val="0"/>
                                          </p:val>
                                        </p:tav>
                                        <p:tav tm="100000">
                                          <p:val>
                                            <p:strVal val="#ppt_h"/>
                                          </p:val>
                                        </p:tav>
                                      </p:tavLst>
                                    </p:anim>
                                    <p:anim calcmode="lin" valueType="num">
                                      <p:cBhvr>
                                        <p:cTn id="15" dur="750" fill="hold"/>
                                        <p:tgtEl>
                                          <p:spTgt spid="21"/>
                                        </p:tgtEl>
                                        <p:attrNameLst>
                                          <p:attrName>ppt_x</p:attrName>
                                        </p:attrNameLst>
                                      </p:cBhvr>
                                      <p:tavLst>
                                        <p:tav tm="0" fmla="#ppt_x+(cos(-2*pi*(1-$))*-#ppt_x-sin(-2*pi*(1-$))*(1-#ppt_y))*(1-$)">
                                          <p:val>
                                            <p:fltVal val="0"/>
                                          </p:val>
                                        </p:tav>
                                        <p:tav tm="100000">
                                          <p:val>
                                            <p:fltVal val="1"/>
                                          </p:val>
                                        </p:tav>
                                      </p:tavLst>
                                    </p:anim>
                                    <p:anim calcmode="lin" valueType="num">
                                      <p:cBhvr>
                                        <p:cTn id="16" dur="75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6754" y="268222"/>
            <a:ext cx="8891196" cy="914400"/>
          </a:xfrm>
          <a:prstGeom prst="rect">
            <a:avLst/>
          </a:prstGeom>
        </p:spPr>
        <p:txBody>
          <a:bodyPr wrap="square">
            <a:spAutoFit/>
          </a:bodyPr>
          <a:lstStyle/>
          <a:p>
            <a:pPr algn="ctr">
              <a:lnSpc>
                <a:spcPct val="150000"/>
              </a:lnSpc>
              <a:buFont typeface="Wingdings" pitchFamily="2" charset="2"/>
              <a:buNone/>
            </a:pPr>
            <a:r>
              <a:rPr lang="zh-CN" altLang="en-US" sz="3600" spc="-150" dirty="0">
                <a:latin typeface="Adobe 黑体 Std R" pitchFamily="34" charset="-122"/>
                <a:ea typeface="Adobe 黑体 Std R" pitchFamily="34" charset="-122"/>
              </a:rPr>
              <a:t>七、卷积定理 </a:t>
            </a:r>
            <a:r>
              <a:rPr lang="zh-CN" altLang="en-US" sz="3600" spc="-150" dirty="0" smtClean="0">
                <a:latin typeface="Adobe 黑体 Std R" pitchFamily="34" charset="-122"/>
                <a:ea typeface="Adobe 黑体 Std R" pitchFamily="34" charset="-122"/>
              </a:rPr>
              <a:t> </a:t>
            </a:r>
            <a:endParaRPr lang="zh-CN" altLang="en-US" sz="3600" spc="-150" dirty="0">
              <a:latin typeface="Adobe 黑体 Std R" pitchFamily="34" charset="-122"/>
              <a:ea typeface="Adobe 黑体 Std R" pitchFamily="34" charset="-122"/>
            </a:endParaRPr>
          </a:p>
        </p:txBody>
      </p:sp>
      <p:sp>
        <p:nvSpPr>
          <p:cNvPr id="27" name="Rectangle 30"/>
          <p:cNvSpPr>
            <a:spLocks noChangeArrowheads="1"/>
          </p:cNvSpPr>
          <p:nvPr/>
        </p:nvSpPr>
        <p:spPr bwMode="auto">
          <a:xfrm>
            <a:off x="468557" y="792121"/>
            <a:ext cx="7774944"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50000"/>
              </a:lnSpc>
              <a:spcBef>
                <a:spcPct val="0"/>
              </a:spcBef>
              <a:spcAft>
                <a:spcPct val="0"/>
              </a:spcAft>
            </a:pPr>
            <a:r>
              <a:rPr kumimoji="1" lang="zh-CN" altLang="en-US" sz="2800" dirty="0">
                <a:solidFill>
                  <a:srgbClr val="D11333"/>
                </a:solidFill>
                <a:latin typeface="Adobe 黑体 Std R" pitchFamily="34" charset="-122"/>
                <a:ea typeface="Adobe 黑体 Std R" pitchFamily="34" charset="-122"/>
              </a:rPr>
              <a:t>时域卷积定理</a:t>
            </a:r>
          </a:p>
          <a:p>
            <a:pPr fontAlgn="base">
              <a:lnSpc>
                <a:spcPct val="150000"/>
              </a:lnSpc>
              <a:spcBef>
                <a:spcPct val="0"/>
              </a:spcBef>
              <a:spcAft>
                <a:spcPct val="0"/>
              </a:spcAft>
            </a:pPr>
            <a:r>
              <a:rPr kumimoji="1" lang="zh-CN" altLang="en-US" sz="2800" dirty="0">
                <a:solidFill>
                  <a:srgbClr val="3333CC"/>
                </a:solidFill>
                <a:latin typeface="Adobe 黑体 Std R" pitchFamily="34" charset="-122"/>
                <a:ea typeface="Adobe 黑体 Std R" pitchFamily="34" charset="-122"/>
              </a:rPr>
              <a:t>   </a:t>
            </a:r>
            <a:r>
              <a:rPr kumimoji="1" lang="zh-CN" altLang="en-US" sz="2800" dirty="0" smtClean="0">
                <a:solidFill>
                  <a:srgbClr val="3333CC"/>
                </a:solidFill>
                <a:latin typeface="Adobe 黑体 Std R" pitchFamily="34" charset="-122"/>
                <a:ea typeface="Adobe 黑体 Std R" pitchFamily="34" charset="-122"/>
              </a:rPr>
              <a:t>     </a:t>
            </a:r>
            <a:r>
              <a:rPr kumimoji="1" lang="zh-CN" altLang="en-US" sz="2800" dirty="0" smtClean="0">
                <a:solidFill>
                  <a:srgbClr val="CC6600"/>
                </a:solidFill>
                <a:latin typeface="Adobe 黑体 Std R" pitchFamily="34" charset="-122"/>
                <a:ea typeface="Adobe 黑体 Std R" pitchFamily="34" charset="-122"/>
              </a:rPr>
              <a:t>若</a:t>
            </a:r>
            <a:r>
              <a:rPr kumimoji="1" lang="zh-CN" altLang="en-US" sz="2800" dirty="0">
                <a:solidFill>
                  <a:srgbClr val="CC6600"/>
                </a:solidFill>
                <a:latin typeface="Adobe 黑体 Std R" pitchFamily="34" charset="-122"/>
                <a:ea typeface="Adobe 黑体 Std R" pitchFamily="34" charset="-122"/>
              </a:rPr>
              <a:t>因果函数  </a:t>
            </a:r>
            <a:r>
              <a:rPr kumimoji="1" lang="en-US" altLang="zh-CN" sz="2800" dirty="0">
                <a:solidFill>
                  <a:srgbClr val="CC6600"/>
                </a:solidFill>
                <a:latin typeface="Adobe 黑体 Std R" pitchFamily="34" charset="-122"/>
                <a:ea typeface="Adobe 黑体 Std R" pitchFamily="34" charset="-122"/>
              </a:rPr>
              <a:t>f</a:t>
            </a:r>
            <a:r>
              <a:rPr kumimoji="1" lang="en-US" altLang="zh-CN" sz="2800" baseline="-30000" dirty="0">
                <a:solidFill>
                  <a:srgbClr val="CC6600"/>
                </a:solidFill>
                <a:latin typeface="Adobe 黑体 Std R" pitchFamily="34" charset="-122"/>
                <a:ea typeface="Adobe 黑体 Std R" pitchFamily="34" charset="-122"/>
              </a:rPr>
              <a:t>1</a:t>
            </a:r>
            <a:r>
              <a:rPr kumimoji="1" lang="en-US" altLang="zh-CN" sz="2800" dirty="0">
                <a:solidFill>
                  <a:srgbClr val="CC6600"/>
                </a:solidFill>
                <a:latin typeface="Adobe 黑体 Std R" pitchFamily="34" charset="-122"/>
                <a:ea typeface="Adobe 黑体 Std R" pitchFamily="34" charset="-122"/>
              </a:rPr>
              <a:t>(t) ←→ F</a:t>
            </a:r>
            <a:r>
              <a:rPr kumimoji="1" lang="en-US" altLang="zh-CN" sz="2800" baseline="-30000" dirty="0">
                <a:solidFill>
                  <a:srgbClr val="CC6600"/>
                </a:solidFill>
                <a:latin typeface="Adobe 黑体 Std R" pitchFamily="34" charset="-122"/>
                <a:ea typeface="Adobe 黑体 Std R" pitchFamily="34" charset="-122"/>
              </a:rPr>
              <a:t>1</a:t>
            </a:r>
            <a:r>
              <a:rPr kumimoji="1" lang="en-US" altLang="zh-CN" sz="2800" dirty="0">
                <a:solidFill>
                  <a:srgbClr val="CC6600"/>
                </a:solidFill>
                <a:latin typeface="Adobe 黑体 Std R" pitchFamily="34" charset="-122"/>
                <a:ea typeface="Adobe 黑体 Std R" pitchFamily="34" charset="-122"/>
              </a:rPr>
              <a:t>(s) , Re[s]&gt;</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baseline="-30000" dirty="0">
                <a:solidFill>
                  <a:srgbClr val="CC6600"/>
                </a:solidFill>
                <a:latin typeface="Adobe 黑体 Std R" pitchFamily="34" charset="-122"/>
                <a:ea typeface="Adobe 黑体 Std R" pitchFamily="34" charset="-122"/>
              </a:rPr>
              <a:t>1</a:t>
            </a:r>
            <a:r>
              <a:rPr kumimoji="1" lang="en-US" altLang="zh-CN" sz="2800" dirty="0">
                <a:solidFill>
                  <a:srgbClr val="CC6600"/>
                </a:solidFill>
                <a:latin typeface="Adobe 黑体 Std R" pitchFamily="34" charset="-122"/>
                <a:ea typeface="Adobe 黑体 Std R" pitchFamily="34" charset="-122"/>
              </a:rPr>
              <a:t>  , </a:t>
            </a:r>
          </a:p>
          <a:p>
            <a:pPr fontAlgn="base">
              <a:lnSpc>
                <a:spcPct val="150000"/>
              </a:lnSpc>
              <a:spcBef>
                <a:spcPct val="0"/>
              </a:spcBef>
              <a:spcAft>
                <a:spcPct val="0"/>
              </a:spcAft>
            </a:pPr>
            <a:r>
              <a:rPr kumimoji="1" lang="en-US" altLang="zh-CN" sz="2800" dirty="0">
                <a:solidFill>
                  <a:srgbClr val="CC6600"/>
                </a:solidFill>
                <a:latin typeface="Adobe 黑体 Std R" pitchFamily="34" charset="-122"/>
                <a:ea typeface="Adobe 黑体 Std R" pitchFamily="34" charset="-122"/>
              </a:rPr>
              <a:t>                       </a:t>
            </a:r>
            <a:r>
              <a:rPr kumimoji="1" lang="en-US" altLang="zh-CN" sz="2800" dirty="0" smtClean="0">
                <a:solidFill>
                  <a:srgbClr val="CC6600"/>
                </a:solidFill>
                <a:latin typeface="Adobe 黑体 Std R" pitchFamily="34" charset="-122"/>
                <a:ea typeface="Adobe 黑体 Std R" pitchFamily="34" charset="-122"/>
              </a:rPr>
              <a:t>         </a:t>
            </a:r>
            <a:r>
              <a:rPr kumimoji="1" lang="en-US" altLang="zh-CN" sz="2800" dirty="0">
                <a:solidFill>
                  <a:srgbClr val="CC6600"/>
                </a:solidFill>
                <a:latin typeface="Adobe 黑体 Std R" pitchFamily="34" charset="-122"/>
                <a:ea typeface="Adobe 黑体 Std R" pitchFamily="34" charset="-122"/>
              </a:rPr>
              <a:t>f</a:t>
            </a:r>
            <a:r>
              <a:rPr kumimoji="1" lang="en-US" altLang="zh-CN" sz="2800" baseline="-30000" dirty="0">
                <a:solidFill>
                  <a:srgbClr val="CC6600"/>
                </a:solidFill>
                <a:latin typeface="Adobe 黑体 Std R" pitchFamily="34" charset="-122"/>
                <a:ea typeface="Adobe 黑体 Std R" pitchFamily="34" charset="-122"/>
              </a:rPr>
              <a:t>2</a:t>
            </a:r>
            <a:r>
              <a:rPr kumimoji="1" lang="en-US" altLang="zh-CN" sz="2800" dirty="0">
                <a:solidFill>
                  <a:srgbClr val="CC6600"/>
                </a:solidFill>
                <a:latin typeface="Adobe 黑体 Std R" pitchFamily="34" charset="-122"/>
                <a:ea typeface="Adobe 黑体 Std R" pitchFamily="34" charset="-122"/>
              </a:rPr>
              <a:t>(t) ←→ F</a:t>
            </a:r>
            <a:r>
              <a:rPr kumimoji="1" lang="en-US" altLang="zh-CN" sz="2800" baseline="-30000" dirty="0">
                <a:solidFill>
                  <a:srgbClr val="CC6600"/>
                </a:solidFill>
                <a:latin typeface="Adobe 黑体 Std R" pitchFamily="34" charset="-122"/>
                <a:ea typeface="Adobe 黑体 Std R" pitchFamily="34" charset="-122"/>
              </a:rPr>
              <a:t>2</a:t>
            </a:r>
            <a:r>
              <a:rPr kumimoji="1" lang="en-US" altLang="zh-CN" sz="2800" dirty="0">
                <a:solidFill>
                  <a:srgbClr val="CC6600"/>
                </a:solidFill>
                <a:latin typeface="Adobe 黑体 Std R" pitchFamily="34" charset="-122"/>
                <a:ea typeface="Adobe 黑体 Std R" pitchFamily="34" charset="-122"/>
              </a:rPr>
              <a:t>(s) , Re[s]&gt;</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baseline="-30000" dirty="0">
                <a:solidFill>
                  <a:srgbClr val="CC6600"/>
                </a:solidFill>
                <a:latin typeface="Adobe 黑体 Std R" pitchFamily="34" charset="-122"/>
                <a:ea typeface="Adobe 黑体 Std R" pitchFamily="34" charset="-122"/>
              </a:rPr>
              <a:t>2</a:t>
            </a:r>
            <a:endParaRPr kumimoji="1" lang="en-US" altLang="zh-CN" sz="2800" dirty="0">
              <a:solidFill>
                <a:srgbClr val="CC6600"/>
              </a:solidFill>
              <a:latin typeface="Adobe 黑体 Std R" pitchFamily="34" charset="-122"/>
              <a:ea typeface="Adobe 黑体 Std R" pitchFamily="34" charset="-122"/>
            </a:endParaRPr>
          </a:p>
          <a:p>
            <a:pPr fontAlgn="base">
              <a:lnSpc>
                <a:spcPct val="150000"/>
              </a:lnSpc>
              <a:spcBef>
                <a:spcPct val="0"/>
              </a:spcBef>
              <a:spcAft>
                <a:spcPct val="0"/>
              </a:spcAft>
            </a:pPr>
            <a:r>
              <a:rPr kumimoji="1" lang="zh-CN" altLang="en-US" sz="2800" dirty="0" smtClean="0">
                <a:solidFill>
                  <a:srgbClr val="CC6600"/>
                </a:solidFill>
                <a:latin typeface="Adobe 黑体 Std R" pitchFamily="34" charset="-122"/>
                <a:ea typeface="Adobe 黑体 Std R" pitchFamily="34" charset="-122"/>
              </a:rPr>
              <a:t>                  则 </a:t>
            </a:r>
            <a:r>
              <a:rPr kumimoji="1" lang="en-US" altLang="zh-CN" sz="2800" dirty="0">
                <a:solidFill>
                  <a:srgbClr val="CC6600"/>
                </a:solidFill>
                <a:latin typeface="Adobe 黑体 Std R" pitchFamily="34" charset="-122"/>
                <a:ea typeface="Adobe 黑体 Std R" pitchFamily="34" charset="-122"/>
              </a:rPr>
              <a:t>f</a:t>
            </a:r>
            <a:r>
              <a:rPr kumimoji="1" lang="en-US" altLang="zh-CN" sz="2800" baseline="-30000" dirty="0">
                <a:solidFill>
                  <a:srgbClr val="CC6600"/>
                </a:solidFill>
                <a:latin typeface="Adobe 黑体 Std R" pitchFamily="34" charset="-122"/>
                <a:ea typeface="Adobe 黑体 Std R" pitchFamily="34" charset="-122"/>
              </a:rPr>
              <a:t>1</a:t>
            </a:r>
            <a:r>
              <a:rPr kumimoji="1" lang="en-US" altLang="zh-CN" sz="2800" dirty="0">
                <a:solidFill>
                  <a:srgbClr val="CC6600"/>
                </a:solidFill>
                <a:latin typeface="Adobe 黑体 Std R" pitchFamily="34" charset="-122"/>
                <a:ea typeface="Adobe 黑体 Std R" pitchFamily="34" charset="-122"/>
              </a:rPr>
              <a:t>(t)*f</a:t>
            </a:r>
            <a:r>
              <a:rPr kumimoji="1" lang="en-US" altLang="zh-CN" sz="2800" baseline="-30000" dirty="0">
                <a:solidFill>
                  <a:srgbClr val="CC6600"/>
                </a:solidFill>
                <a:latin typeface="Adobe 黑体 Std R" pitchFamily="34" charset="-122"/>
                <a:ea typeface="Adobe 黑体 Std R" pitchFamily="34" charset="-122"/>
              </a:rPr>
              <a:t>2</a:t>
            </a:r>
            <a:r>
              <a:rPr kumimoji="1" lang="en-US" altLang="zh-CN" sz="2800" dirty="0">
                <a:solidFill>
                  <a:srgbClr val="CC6600"/>
                </a:solidFill>
                <a:latin typeface="Adobe 黑体 Std R" pitchFamily="34" charset="-122"/>
                <a:ea typeface="Adobe 黑体 Std R" pitchFamily="34" charset="-122"/>
              </a:rPr>
              <a:t>(t) ←→ F</a:t>
            </a:r>
            <a:r>
              <a:rPr kumimoji="1" lang="en-US" altLang="zh-CN" sz="2800" baseline="-30000" dirty="0">
                <a:solidFill>
                  <a:srgbClr val="CC6600"/>
                </a:solidFill>
                <a:latin typeface="Adobe 黑体 Std R" pitchFamily="34" charset="-122"/>
                <a:ea typeface="Adobe 黑体 Std R" pitchFamily="34" charset="-122"/>
              </a:rPr>
              <a:t>1</a:t>
            </a:r>
            <a:r>
              <a:rPr kumimoji="1" lang="en-US" altLang="zh-CN" sz="2800" dirty="0">
                <a:solidFill>
                  <a:srgbClr val="CC6600"/>
                </a:solidFill>
                <a:latin typeface="Adobe 黑体 Std R" pitchFamily="34" charset="-122"/>
                <a:ea typeface="Adobe 黑体 Std R" pitchFamily="34" charset="-122"/>
              </a:rPr>
              <a:t>(s)F</a:t>
            </a:r>
            <a:r>
              <a:rPr kumimoji="1" lang="en-US" altLang="zh-CN" sz="2800" baseline="-30000" dirty="0">
                <a:solidFill>
                  <a:srgbClr val="CC6600"/>
                </a:solidFill>
                <a:latin typeface="Adobe 黑体 Std R" pitchFamily="34" charset="-122"/>
                <a:ea typeface="Adobe 黑体 Std R" pitchFamily="34" charset="-122"/>
              </a:rPr>
              <a:t>2</a:t>
            </a:r>
            <a:r>
              <a:rPr kumimoji="1" lang="en-US" altLang="zh-CN" sz="2800" dirty="0">
                <a:solidFill>
                  <a:srgbClr val="CC6600"/>
                </a:solidFill>
                <a:latin typeface="Adobe 黑体 Std R" pitchFamily="34" charset="-122"/>
                <a:ea typeface="Adobe 黑体 Std R" pitchFamily="34" charset="-122"/>
              </a:rPr>
              <a:t>(s) </a:t>
            </a:r>
          </a:p>
        </p:txBody>
      </p:sp>
      <p:sp>
        <p:nvSpPr>
          <p:cNvPr id="6" name="Rectangle 16"/>
          <p:cNvSpPr>
            <a:spLocks noChangeArrowheads="1"/>
          </p:cNvSpPr>
          <p:nvPr/>
        </p:nvSpPr>
        <p:spPr bwMode="auto">
          <a:xfrm>
            <a:off x="358103" y="3405140"/>
            <a:ext cx="40944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D11333"/>
                </a:solidFill>
                <a:latin typeface="Adobe 黑体 Std R" pitchFamily="34" charset="-122"/>
                <a:ea typeface="Adobe 黑体 Std R" pitchFamily="34" charset="-122"/>
              </a:rPr>
              <a:t>复频域（</a:t>
            </a:r>
            <a:r>
              <a:rPr kumimoji="1" lang="en-US" altLang="zh-CN" sz="2800" dirty="0">
                <a:solidFill>
                  <a:srgbClr val="D11333"/>
                </a:solidFill>
                <a:latin typeface="Adobe 黑体 Std R" pitchFamily="34" charset="-122"/>
                <a:ea typeface="Adobe 黑体 Std R" pitchFamily="34" charset="-122"/>
              </a:rPr>
              <a:t>s</a:t>
            </a:r>
            <a:r>
              <a:rPr kumimoji="1" lang="zh-CN" altLang="en-US" sz="2800" dirty="0">
                <a:solidFill>
                  <a:srgbClr val="D11333"/>
                </a:solidFill>
                <a:latin typeface="Adobe 黑体 Std R" pitchFamily="34" charset="-122"/>
                <a:ea typeface="Adobe 黑体 Std R" pitchFamily="34" charset="-122"/>
              </a:rPr>
              <a:t>域）卷积定理 </a:t>
            </a:r>
          </a:p>
        </p:txBody>
      </p:sp>
      <p:graphicFrame>
        <p:nvGraphicFramePr>
          <p:cNvPr id="7" name="Object 17"/>
          <p:cNvGraphicFramePr>
            <a:graphicFrameLocks noChangeAspect="1"/>
          </p:cNvGraphicFramePr>
          <p:nvPr/>
        </p:nvGraphicFramePr>
        <p:xfrm>
          <a:off x="545507" y="3809059"/>
          <a:ext cx="6165915" cy="896717"/>
        </p:xfrm>
        <a:graphic>
          <a:graphicData uri="http://schemas.openxmlformats.org/presentationml/2006/ole">
            <mc:AlternateContent xmlns:mc="http://schemas.openxmlformats.org/markup-compatibility/2006">
              <mc:Choice xmlns:v="urn:schemas-microsoft-com:vml" Requires="v">
                <p:oleObj spid="_x0000_s199682" name="公式" r:id="rId4" imgW="69189600" imgH="10058400" progId="Equation.3">
                  <p:embed/>
                </p:oleObj>
              </mc:Choice>
              <mc:Fallback>
                <p:oleObj name="公式" r:id="rId4" imgW="69189600" imgH="10058400" progId="Equation.3">
                  <p:embed/>
                  <p:pic>
                    <p:nvPicPr>
                      <p:cNvPr id="0" name="图片 192521"/>
                      <p:cNvPicPr>
                        <a:picLocks noChangeAspect="1" noChangeArrowheads="1"/>
                      </p:cNvPicPr>
                      <p:nvPr/>
                    </p:nvPicPr>
                    <p:blipFill>
                      <a:blip r:embed="rId5"/>
                      <a:srcRect/>
                      <a:stretch>
                        <a:fillRect/>
                      </a:stretch>
                    </p:blipFill>
                    <p:spPr bwMode="auto">
                      <a:xfrm>
                        <a:off x="545507" y="3809059"/>
                        <a:ext cx="6165915" cy="8967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build="p"/>
      <p:bldP spid="6" grpId="0" bldLvl="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descr="Scan0219"/>
          <p:cNvPicPr>
            <a:picLocks noChangeAspect="1" noChangeArrowheads="1"/>
          </p:cNvPicPr>
          <p:nvPr/>
        </p:nvPicPr>
        <p:blipFill>
          <a:blip r:embed="rId3">
            <a:extLst>
              <a:ext uri="{28A0092B-C50C-407E-A947-70E740481C1C}">
                <a14:useLocalDpi xmlns:a14="http://schemas.microsoft.com/office/drawing/2010/main" val="0"/>
              </a:ext>
            </a:extLst>
          </a:blip>
          <a:srcRect l="2673" t="63898" r="935" b="351"/>
          <a:stretch>
            <a:fillRect/>
          </a:stretch>
        </p:blipFill>
        <p:spPr bwMode="auto">
          <a:xfrm>
            <a:off x="1031163" y="196233"/>
            <a:ext cx="7140349" cy="29515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Scan0220"/>
          <p:cNvPicPr>
            <a:picLocks noChangeAspect="1" noChangeArrowheads="1"/>
          </p:cNvPicPr>
          <p:nvPr/>
        </p:nvPicPr>
        <p:blipFill>
          <a:blip r:embed="rId4">
            <a:extLst>
              <a:ext uri="{28A0092B-C50C-407E-A947-70E740481C1C}">
                <a14:useLocalDpi xmlns:a14="http://schemas.microsoft.com/office/drawing/2010/main" val="0"/>
              </a:ext>
            </a:extLst>
          </a:blip>
          <a:srcRect l="2745" t="905" r="18562" b="82358"/>
          <a:stretch>
            <a:fillRect/>
          </a:stretch>
        </p:blipFill>
        <p:spPr bwMode="auto">
          <a:xfrm>
            <a:off x="1002570" y="3179328"/>
            <a:ext cx="7197535" cy="17682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can0211"/>
          <p:cNvPicPr>
            <a:picLocks noChangeAspect="1" noChangeArrowheads="1"/>
          </p:cNvPicPr>
          <p:nvPr/>
        </p:nvPicPr>
        <p:blipFill>
          <a:blip r:embed="rId3">
            <a:extLst>
              <a:ext uri="{28A0092B-C50C-407E-A947-70E740481C1C}">
                <a14:useLocalDpi xmlns:a14="http://schemas.microsoft.com/office/drawing/2010/main" val="0"/>
              </a:ext>
            </a:extLst>
          </a:blip>
          <a:srcRect l="2614" t="80083" r="12418" b="502"/>
          <a:stretch>
            <a:fillRect/>
          </a:stretch>
        </p:blipFill>
        <p:spPr bwMode="auto">
          <a:xfrm>
            <a:off x="305853" y="916134"/>
            <a:ext cx="8456112" cy="29504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Scan0212"/>
          <p:cNvPicPr>
            <a:picLocks noChangeAspect="1" noChangeArrowheads="1"/>
          </p:cNvPicPr>
          <p:nvPr/>
        </p:nvPicPr>
        <p:blipFill>
          <a:blip r:embed="rId3">
            <a:extLst>
              <a:ext uri="{28A0092B-C50C-407E-A947-70E740481C1C}">
                <a14:useLocalDpi xmlns:a14="http://schemas.microsoft.com/office/drawing/2010/main" val="0"/>
              </a:ext>
            </a:extLst>
          </a:blip>
          <a:srcRect r="1086" b="73839"/>
          <a:stretch>
            <a:fillRect/>
          </a:stretch>
        </p:blipFill>
        <p:spPr bwMode="auto">
          <a:xfrm>
            <a:off x="324577" y="484192"/>
            <a:ext cx="8532293" cy="37836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can0220"/>
          <p:cNvPicPr>
            <a:picLocks noChangeAspect="1" noChangeArrowheads="1"/>
          </p:cNvPicPr>
          <p:nvPr/>
        </p:nvPicPr>
        <p:blipFill>
          <a:blip r:embed="rId3">
            <a:extLst>
              <a:ext uri="{28A0092B-C50C-407E-A947-70E740481C1C}">
                <a14:useLocalDpi xmlns:a14="http://schemas.microsoft.com/office/drawing/2010/main" val="0"/>
              </a:ext>
            </a:extLst>
          </a:blip>
          <a:srcRect l="2614" t="18410" r="1961" b="51352"/>
          <a:stretch>
            <a:fillRect/>
          </a:stretch>
        </p:blipFill>
        <p:spPr bwMode="auto">
          <a:xfrm>
            <a:off x="1044479" y="196232"/>
            <a:ext cx="7368004" cy="34555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can0220"/>
          <p:cNvPicPr>
            <a:picLocks noChangeAspect="1" noChangeArrowheads="1"/>
          </p:cNvPicPr>
          <p:nvPr/>
        </p:nvPicPr>
        <p:blipFill>
          <a:blip r:embed="rId3">
            <a:extLst>
              <a:ext uri="{28A0092B-C50C-407E-A947-70E740481C1C}">
                <a14:useLocalDpi xmlns:a14="http://schemas.microsoft.com/office/drawing/2010/main" val="0"/>
              </a:ext>
            </a:extLst>
          </a:blip>
          <a:srcRect l="11765" t="51352" r="54248" b="35083"/>
          <a:stretch>
            <a:fillRect/>
          </a:stretch>
        </p:blipFill>
        <p:spPr bwMode="auto">
          <a:xfrm>
            <a:off x="1776881" y="3629672"/>
            <a:ext cx="3095580" cy="14261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2538" y="844144"/>
            <a:ext cx="8134895" cy="3291840"/>
          </a:xfrm>
          <a:prstGeom prst="rect">
            <a:avLst/>
          </a:prstGeom>
        </p:spPr>
        <p:txBody>
          <a:bodyPr wrap="square">
            <a:spAutoFit/>
          </a:bodyPr>
          <a:lstStyle/>
          <a:p>
            <a:pPr fontAlgn="base">
              <a:lnSpc>
                <a:spcPct val="150000"/>
              </a:lnSpc>
              <a:spcBef>
                <a:spcPct val="0"/>
              </a:spcBef>
              <a:spcAft>
                <a:spcPct val="0"/>
              </a:spcAft>
            </a:pPr>
            <a:r>
              <a:rPr kumimoji="1" lang="zh-CN" altLang="en-US" sz="2800" dirty="0" smtClean="0">
                <a:solidFill>
                  <a:srgbClr val="000000"/>
                </a:solidFill>
                <a:latin typeface="Adobe 黑体 Std R" pitchFamily="34" charset="-122"/>
                <a:ea typeface="Adobe 黑体 Std R" pitchFamily="34" charset="-122"/>
              </a:rPr>
              <a:t>         本章</a:t>
            </a:r>
            <a:r>
              <a:rPr kumimoji="1" lang="zh-CN" altLang="en-US" sz="2800" dirty="0">
                <a:solidFill>
                  <a:srgbClr val="000000"/>
                </a:solidFill>
                <a:latin typeface="Adobe 黑体 Std R" pitchFamily="34" charset="-122"/>
                <a:ea typeface="Adobe 黑体 Std R" pitchFamily="34" charset="-122"/>
              </a:rPr>
              <a:t>引入</a:t>
            </a:r>
            <a:r>
              <a:rPr kumimoji="1" lang="zh-CN" altLang="en-US" sz="2800" dirty="0">
                <a:solidFill>
                  <a:srgbClr val="CC6600"/>
                </a:solidFill>
                <a:latin typeface="Adobe 黑体 Std R" pitchFamily="34" charset="-122"/>
                <a:ea typeface="Adobe 黑体 Std R" pitchFamily="34" charset="-122"/>
              </a:rPr>
              <a:t>复频率 </a:t>
            </a:r>
            <a:r>
              <a:rPr kumimoji="1" lang="en-US" altLang="zh-CN" sz="2800" dirty="0">
                <a:solidFill>
                  <a:srgbClr val="CC6600"/>
                </a:solidFill>
                <a:latin typeface="Adobe 黑体 Std R" pitchFamily="34" charset="-122"/>
                <a:ea typeface="Adobe 黑体 Std R" pitchFamily="34" charset="-122"/>
              </a:rPr>
              <a:t>s = </a:t>
            </a:r>
            <a:r>
              <a:rPr kumimoji="1" lang="en-US" altLang="zh-CN" sz="2800" dirty="0" err="1">
                <a:solidFill>
                  <a:srgbClr val="CC6600"/>
                </a:solidFill>
                <a:latin typeface="Adobe 黑体 Std R" pitchFamily="34" charset="-122"/>
                <a:ea typeface="Adobe 黑体 Std R" pitchFamily="34" charset="-122"/>
              </a:rPr>
              <a:t>σ+jω</a:t>
            </a:r>
            <a:r>
              <a:rPr kumimoji="1" lang="en-US" altLang="zh-CN" sz="2800" dirty="0">
                <a:solidFill>
                  <a:srgbClr val="000000"/>
                </a:solidFill>
                <a:latin typeface="Adobe 黑体 Std R" pitchFamily="34" charset="-122"/>
                <a:ea typeface="Adobe 黑体 Std R" pitchFamily="34" charset="-122"/>
              </a:rPr>
              <a:t>,</a:t>
            </a:r>
            <a:r>
              <a:rPr kumimoji="1" lang="zh-CN" altLang="en-US" sz="2800" dirty="0">
                <a:solidFill>
                  <a:srgbClr val="000000"/>
                </a:solidFill>
                <a:latin typeface="Adobe 黑体 Std R" pitchFamily="34" charset="-122"/>
                <a:ea typeface="Adobe 黑体 Std R" pitchFamily="34" charset="-122"/>
              </a:rPr>
              <a:t>以复</a:t>
            </a:r>
            <a:r>
              <a:rPr kumimoji="1" lang="zh-CN" altLang="en-US" sz="2800" dirty="0" smtClean="0">
                <a:solidFill>
                  <a:srgbClr val="000000"/>
                </a:solidFill>
                <a:latin typeface="Adobe 黑体 Std R" pitchFamily="34" charset="-122"/>
                <a:ea typeface="Adobe 黑体 Std R" pitchFamily="34" charset="-122"/>
              </a:rPr>
              <a:t>指数函数</a:t>
            </a:r>
            <a:r>
              <a:rPr kumimoji="1" lang="en-US" altLang="zh-CN" sz="2800" dirty="0" err="1" smtClean="0">
                <a:solidFill>
                  <a:srgbClr val="CC6600"/>
                </a:solidFill>
                <a:latin typeface="Adobe 黑体 Std R" pitchFamily="34" charset="-122"/>
                <a:ea typeface="Adobe 黑体 Std R" pitchFamily="34" charset="-122"/>
                <a:sym typeface="Symbol" pitchFamily="18" charset="2"/>
              </a:rPr>
              <a:t>e</a:t>
            </a:r>
            <a:r>
              <a:rPr kumimoji="1" lang="en-US" altLang="zh-CN" sz="2800" baseline="30000" dirty="0" err="1" smtClean="0">
                <a:solidFill>
                  <a:srgbClr val="CC6600"/>
                </a:solidFill>
                <a:latin typeface="Adobe 黑体 Std R" pitchFamily="34" charset="-122"/>
                <a:ea typeface="Adobe 黑体 Std R" pitchFamily="34" charset="-122"/>
                <a:sym typeface="Symbol" pitchFamily="18" charset="2"/>
              </a:rPr>
              <a:t>st</a:t>
            </a:r>
            <a:r>
              <a:rPr kumimoji="1" lang="zh-CN" altLang="en-US" sz="2800" dirty="0" smtClean="0">
                <a:solidFill>
                  <a:srgbClr val="000000"/>
                </a:solidFill>
                <a:latin typeface="Adobe 黑体 Std R" pitchFamily="34" charset="-122"/>
                <a:ea typeface="Adobe 黑体 Std R" pitchFamily="34" charset="-122"/>
              </a:rPr>
              <a:t>为</a:t>
            </a:r>
            <a:r>
              <a:rPr kumimoji="1" lang="zh-CN" altLang="en-US" sz="2800" dirty="0">
                <a:solidFill>
                  <a:srgbClr val="000000"/>
                </a:solidFill>
                <a:latin typeface="Adobe 黑体 Std R" pitchFamily="34" charset="-122"/>
                <a:ea typeface="Adobe 黑体 Std R" pitchFamily="34" charset="-122"/>
              </a:rPr>
              <a:t>基本信号，任意信号可分解为不同复频率的复指数分量之和。这里用于系统分析的独立变量是</a:t>
            </a:r>
            <a:r>
              <a:rPr kumimoji="1" lang="zh-CN" altLang="en-US" sz="2800" dirty="0">
                <a:solidFill>
                  <a:srgbClr val="CC6600"/>
                </a:solidFill>
                <a:latin typeface="Adobe 黑体 Std R" pitchFamily="34" charset="-122"/>
                <a:ea typeface="Adobe 黑体 Std R" pitchFamily="34" charset="-122"/>
              </a:rPr>
              <a:t>复频率 </a:t>
            </a:r>
            <a:r>
              <a:rPr kumimoji="1" lang="en-US" altLang="zh-CN" sz="2800" dirty="0">
                <a:solidFill>
                  <a:srgbClr val="CC6600"/>
                </a:solidFill>
                <a:latin typeface="Adobe 黑体 Std R" pitchFamily="34" charset="-122"/>
                <a:ea typeface="Adobe 黑体 Std R" pitchFamily="34" charset="-122"/>
              </a:rPr>
              <a:t>s </a:t>
            </a:r>
            <a:r>
              <a:rPr kumimoji="1" lang="zh-CN" altLang="en-US" sz="2800" dirty="0">
                <a:solidFill>
                  <a:srgbClr val="000000"/>
                </a:solidFill>
                <a:latin typeface="Adobe 黑体 Std R" pitchFamily="34" charset="-122"/>
                <a:ea typeface="Adobe 黑体 Std R" pitchFamily="34" charset="-122"/>
              </a:rPr>
              <a:t>，故称为</a:t>
            </a:r>
            <a:r>
              <a:rPr kumimoji="1" lang="en-US" altLang="zh-CN" sz="2800" dirty="0">
                <a:solidFill>
                  <a:srgbClr val="CC6600"/>
                </a:solidFill>
                <a:latin typeface="Adobe 黑体 Std R" pitchFamily="34" charset="-122"/>
                <a:ea typeface="Adobe 黑体 Std R" pitchFamily="34" charset="-122"/>
              </a:rPr>
              <a:t>s</a:t>
            </a:r>
            <a:r>
              <a:rPr kumimoji="1" lang="zh-CN" altLang="en-US" sz="2800" dirty="0">
                <a:solidFill>
                  <a:srgbClr val="CC6600"/>
                </a:solidFill>
                <a:latin typeface="Adobe 黑体 Std R" pitchFamily="34" charset="-122"/>
                <a:ea typeface="Adobe 黑体 Std R" pitchFamily="34" charset="-122"/>
              </a:rPr>
              <a:t>域分析</a:t>
            </a:r>
            <a:r>
              <a:rPr kumimoji="1" lang="zh-CN" altLang="en-US" sz="2800" dirty="0">
                <a:solidFill>
                  <a:srgbClr val="000000"/>
                </a:solidFill>
                <a:latin typeface="Adobe 黑体 Std R" pitchFamily="34" charset="-122"/>
                <a:ea typeface="Adobe 黑体 Std R" pitchFamily="34" charset="-122"/>
              </a:rPr>
              <a:t>。所采用的数学工具为拉普拉斯变换。</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829996" y="598340"/>
            <a:ext cx="28498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a:solidFill>
                  <a:srgbClr val="000000"/>
                </a:solidFill>
                <a:latin typeface="Adobe 黑体 Std R" pitchFamily="34" charset="-122"/>
                <a:ea typeface="Adobe 黑体 Std R" pitchFamily="34" charset="-122"/>
              </a:rPr>
              <a:t>例</a:t>
            </a:r>
            <a:r>
              <a:rPr kumimoji="1" lang="en-US" altLang="zh-CN" sz="2800">
                <a:solidFill>
                  <a:srgbClr val="000000"/>
                </a:solidFill>
                <a:latin typeface="Adobe 黑体 Std R" pitchFamily="34" charset="-122"/>
                <a:ea typeface="Adobe 黑体 Std R" pitchFamily="34" charset="-122"/>
              </a:rPr>
              <a:t>1</a:t>
            </a:r>
            <a:r>
              <a:rPr kumimoji="1" lang="zh-CN" altLang="en-US" sz="2800">
                <a:solidFill>
                  <a:srgbClr val="000000"/>
                </a:solidFill>
                <a:latin typeface="Adobe 黑体 Std R" pitchFamily="34" charset="-122"/>
                <a:ea typeface="Adobe 黑体 Std R" pitchFamily="34" charset="-122"/>
              </a:rPr>
              <a:t>：已知</a:t>
            </a:r>
            <a:r>
              <a:rPr kumimoji="1" lang="en-US" altLang="zh-CN" sz="2800">
                <a:solidFill>
                  <a:srgbClr val="000000"/>
                </a:solidFill>
                <a:latin typeface="Adobe 黑体 Std R" pitchFamily="34" charset="-122"/>
                <a:ea typeface="Adobe 黑体 Std R" pitchFamily="34" charset="-122"/>
              </a:rPr>
              <a:t>F(s)= </a:t>
            </a:r>
          </a:p>
        </p:txBody>
      </p:sp>
      <p:graphicFrame>
        <p:nvGraphicFramePr>
          <p:cNvPr id="7" name="Object 6"/>
          <p:cNvGraphicFramePr>
            <a:graphicFrameLocks noChangeAspect="1"/>
          </p:cNvGraphicFramePr>
          <p:nvPr/>
        </p:nvGraphicFramePr>
        <p:xfrm>
          <a:off x="3420156" y="522159"/>
          <a:ext cx="1985473" cy="761812"/>
        </p:xfrm>
        <a:graphic>
          <a:graphicData uri="http://schemas.openxmlformats.org/presentationml/2006/ole">
            <mc:AlternateContent xmlns:mc="http://schemas.openxmlformats.org/markup-compatibility/2006">
              <mc:Choice xmlns:v="urn:schemas-microsoft-com:vml" Requires="v">
                <p:oleObj spid="_x0000_s200708" name="Equation" r:id="rId4" imgW="1117600" imgH="431800" progId="Equation.3">
                  <p:embed/>
                </p:oleObj>
              </mc:Choice>
              <mc:Fallback>
                <p:oleObj name="Equation" r:id="rId4" imgW="1117600" imgH="431800" progId="Equation.3">
                  <p:embed/>
                  <p:pic>
                    <p:nvPicPr>
                      <p:cNvPr id="0" name="图片 1935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0156" y="522159"/>
                        <a:ext cx="1985473" cy="761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1692391" y="1348075"/>
          <a:ext cx="3982055" cy="852277"/>
        </p:xfrm>
        <a:graphic>
          <a:graphicData uri="http://schemas.openxmlformats.org/presentationml/2006/ole">
            <mc:AlternateContent xmlns:mc="http://schemas.openxmlformats.org/markup-compatibility/2006">
              <mc:Choice xmlns:v="urn:schemas-microsoft-com:vml" Requires="v">
                <p:oleObj spid="_x0000_s200709" name="Equation" r:id="rId6" imgW="2006600" imgH="431800" progId="Equation.3">
                  <p:embed/>
                </p:oleObj>
              </mc:Choice>
              <mc:Fallback>
                <p:oleObj name="Equation" r:id="rId6" imgW="2006600" imgH="431800" progId="Equation.3">
                  <p:embed/>
                  <p:pic>
                    <p:nvPicPr>
                      <p:cNvPr id="0" name="图片 1935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2391" y="1348075"/>
                        <a:ext cx="3982055" cy="8522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1836371" y="2556176"/>
          <a:ext cx="2913931" cy="777683"/>
        </p:xfrm>
        <a:graphic>
          <a:graphicData uri="http://schemas.openxmlformats.org/presentationml/2006/ole">
            <mc:AlternateContent xmlns:mc="http://schemas.openxmlformats.org/markup-compatibility/2006">
              <mc:Choice xmlns:v="urn:schemas-microsoft-com:vml" Requires="v">
                <p:oleObj spid="_x0000_s200710" name="Equation" r:id="rId8" imgW="1574800" imgH="419100" progId="Equation.DSMT4">
                  <p:embed/>
                </p:oleObj>
              </mc:Choice>
              <mc:Fallback>
                <p:oleObj name="Equation" r:id="rId8" imgW="1574800" imgH="419100" progId="Equation.DSMT4">
                  <p:embed/>
                  <p:pic>
                    <p:nvPicPr>
                      <p:cNvPr id="0" name="图片 1935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6371" y="2556176"/>
                        <a:ext cx="2913931" cy="7776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a:spLocks noChangeArrowheads="1"/>
          </p:cNvSpPr>
          <p:nvPr/>
        </p:nvSpPr>
        <p:spPr bwMode="auto">
          <a:xfrm>
            <a:off x="936764" y="2683472"/>
            <a:ext cx="10718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a:solidFill>
                  <a:srgbClr val="000000"/>
                </a:solidFill>
                <a:latin typeface="Adobe 黑体 Std R" pitchFamily="34" charset="-122"/>
                <a:ea typeface="Adobe 黑体 Std R" pitchFamily="34" charset="-122"/>
              </a:rPr>
              <a:t>例</a:t>
            </a:r>
            <a:r>
              <a:rPr kumimoji="1" lang="en-US" altLang="zh-CN" sz="2800">
                <a:solidFill>
                  <a:srgbClr val="000000"/>
                </a:solidFill>
                <a:latin typeface="Adobe 黑体 Std R" pitchFamily="34" charset="-122"/>
                <a:ea typeface="Adobe 黑体 Std R" pitchFamily="34" charset="-122"/>
              </a:rPr>
              <a:t>2</a:t>
            </a:r>
            <a:r>
              <a:rPr kumimoji="1" lang="zh-CN" altLang="en-US" sz="2800">
                <a:solidFill>
                  <a:srgbClr val="000000"/>
                </a:solidFill>
                <a:latin typeface="Adobe 黑体 Std R" pitchFamily="34" charset="-122"/>
                <a:ea typeface="Adobe 黑体 Std R" pitchFamily="34" charset="-122"/>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autoUpdateAnimBg="0"/>
      <p:bldP spid="10" grpId="0" bldLvl="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Scan0220"/>
          <p:cNvPicPr>
            <a:picLocks noChangeAspect="1" noChangeArrowheads="1"/>
          </p:cNvPicPr>
          <p:nvPr/>
        </p:nvPicPr>
        <p:blipFill>
          <a:blip r:embed="rId3">
            <a:extLst>
              <a:ext uri="{28A0092B-C50C-407E-A947-70E740481C1C}">
                <a14:useLocalDpi xmlns:a14="http://schemas.microsoft.com/office/drawing/2010/main" val="0"/>
              </a:ext>
            </a:extLst>
          </a:blip>
          <a:srcRect l="8754" t="94954" r="1961" b="2139"/>
          <a:stretch>
            <a:fillRect/>
          </a:stretch>
        </p:blipFill>
        <p:spPr bwMode="auto">
          <a:xfrm>
            <a:off x="580265" y="556183"/>
            <a:ext cx="8086315" cy="4253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Scan0221"/>
          <p:cNvPicPr>
            <a:picLocks noChangeAspect="1" noChangeArrowheads="1"/>
          </p:cNvPicPr>
          <p:nvPr/>
        </p:nvPicPr>
        <p:blipFill>
          <a:blip r:embed="rId4">
            <a:extLst>
              <a:ext uri="{28A0092B-C50C-407E-A947-70E740481C1C}">
                <a14:useLocalDpi xmlns:a14="http://schemas.microsoft.com/office/drawing/2010/main" val="0"/>
              </a:ext>
            </a:extLst>
          </a:blip>
          <a:srcRect l="3117" t="137" r="1277" b="68968"/>
          <a:stretch>
            <a:fillRect/>
          </a:stretch>
        </p:blipFill>
        <p:spPr bwMode="auto">
          <a:xfrm>
            <a:off x="621688" y="981528"/>
            <a:ext cx="7189872" cy="38265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Scan0220"/>
          <p:cNvPicPr>
            <a:picLocks noChangeAspect="1" noChangeArrowheads="1"/>
          </p:cNvPicPr>
          <p:nvPr/>
        </p:nvPicPr>
        <p:blipFill>
          <a:blip r:embed="rId3">
            <a:extLst>
              <a:ext uri="{28A0092B-C50C-407E-A947-70E740481C1C}">
                <a14:useLocalDpi xmlns:a14="http://schemas.microsoft.com/office/drawing/2010/main" val="0"/>
              </a:ext>
            </a:extLst>
          </a:blip>
          <a:srcRect l="8754" t="94954" r="1961" b="2139"/>
          <a:stretch>
            <a:fillRect/>
          </a:stretch>
        </p:blipFill>
        <p:spPr bwMode="auto">
          <a:xfrm>
            <a:off x="580265" y="556183"/>
            <a:ext cx="8086315" cy="4253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Scan0221"/>
          <p:cNvPicPr>
            <a:picLocks noChangeAspect="1" noChangeArrowheads="1"/>
          </p:cNvPicPr>
          <p:nvPr/>
        </p:nvPicPr>
        <p:blipFill>
          <a:blip r:embed="rId4">
            <a:extLst>
              <a:ext uri="{28A0092B-C50C-407E-A947-70E740481C1C}">
                <a14:useLocalDpi xmlns:a14="http://schemas.microsoft.com/office/drawing/2010/main" val="0"/>
              </a:ext>
            </a:extLst>
          </a:blip>
          <a:srcRect l="4156" t="35036" r="1277" b="52951"/>
          <a:stretch>
            <a:fillRect/>
          </a:stretch>
        </p:blipFill>
        <p:spPr bwMode="auto">
          <a:xfrm>
            <a:off x="1044479" y="1852007"/>
            <a:ext cx="6570628" cy="15886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6518" y="844144"/>
            <a:ext cx="5471257" cy="2011680"/>
          </a:xfrm>
          <a:prstGeom prst="rect">
            <a:avLst/>
          </a:prstGeom>
        </p:spPr>
        <p:txBody>
          <a:bodyPr wrap="square">
            <a:spAutoFit/>
          </a:bodyPr>
          <a:lstStyle/>
          <a:p>
            <a:pPr fontAlgn="base">
              <a:lnSpc>
                <a:spcPct val="150000"/>
              </a:lnSpc>
              <a:spcBef>
                <a:spcPct val="0"/>
              </a:spcBef>
              <a:spcAft>
                <a:spcPct val="0"/>
              </a:spcAft>
            </a:pPr>
            <a:r>
              <a:rPr kumimoji="1" lang="zh-CN" altLang="en-US" sz="2800" dirty="0">
                <a:solidFill>
                  <a:prstClr val="black"/>
                </a:solidFill>
                <a:latin typeface="Adobe 黑体 Std R" pitchFamily="34" charset="-122"/>
                <a:ea typeface="Adobe 黑体 Std R" pitchFamily="34" charset="-122"/>
              </a:rPr>
              <a:t>作业：</a:t>
            </a:r>
          </a:p>
          <a:p>
            <a:pPr fontAlgn="base">
              <a:lnSpc>
                <a:spcPct val="150000"/>
              </a:lnSpc>
              <a:spcBef>
                <a:spcPct val="0"/>
              </a:spcBef>
              <a:spcAft>
                <a:spcPct val="0"/>
              </a:spcAft>
            </a:pPr>
            <a:r>
              <a:rPr kumimoji="1" lang="en-US" altLang="zh-CN" sz="2800" dirty="0" smtClean="0">
                <a:solidFill>
                  <a:prstClr val="black"/>
                </a:solidFill>
                <a:latin typeface="Adobe 黑体 Std R" pitchFamily="34" charset="-122"/>
                <a:ea typeface="Adobe 黑体 Std R" pitchFamily="34" charset="-122"/>
              </a:rPr>
              <a:t>5.3(1),(3),(5),(7),(9),(11),(13),(15)</a:t>
            </a:r>
            <a:r>
              <a:rPr kumimoji="1" lang="zh-CN" altLang="en-US" sz="2800" dirty="0" smtClean="0">
                <a:solidFill>
                  <a:prstClr val="black"/>
                </a:solidFill>
                <a:latin typeface="Adobe 黑体 Std R" pitchFamily="34" charset="-122"/>
                <a:ea typeface="Adobe 黑体 Std R" pitchFamily="34" charset="-122"/>
              </a:rPr>
              <a:t>、</a:t>
            </a:r>
            <a:r>
              <a:rPr kumimoji="1" lang="en-US" altLang="zh-CN" sz="2800" dirty="0" smtClean="0">
                <a:solidFill>
                  <a:prstClr val="black"/>
                </a:solidFill>
                <a:latin typeface="Adobe 黑体 Std R" pitchFamily="34" charset="-122"/>
                <a:ea typeface="Adobe 黑体 Std R" pitchFamily="34" charset="-122"/>
              </a:rPr>
              <a:t>5.4(2),(4)</a:t>
            </a:r>
            <a:endParaRPr kumimoji="1" lang="en-US" altLang="zh-CN" sz="2800" dirty="0">
              <a:solidFill>
                <a:prstClr val="black"/>
              </a:solidFill>
              <a:latin typeface="Adobe 黑体 Std R" pitchFamily="34" charset="-122"/>
              <a:ea typeface="Adobe 黑体 Std R"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7480" y="1617345"/>
            <a:ext cx="3834765" cy="1152525"/>
          </a:xfrm>
          <a:prstGeom prst="rect">
            <a:avLst/>
          </a:prstGeom>
          <a:noFill/>
        </p:spPr>
        <p:txBody>
          <a:bodyPr wrap="square" rtlCol="0">
            <a:spAutoFit/>
          </a:bodyPr>
          <a:lstStyle/>
          <a:p>
            <a:r>
              <a:rPr lang="en-US" altLang="zh-CN" sz="6000" b="1" dirty="0" smtClean="0">
                <a:solidFill>
                  <a:srgbClr val="F46970"/>
                </a:solidFill>
                <a:latin typeface="Segoe Script" charset="0"/>
                <a:ea typeface="Migraffiti" charset="0"/>
              </a:rPr>
              <a:t>THANKS</a:t>
            </a:r>
          </a:p>
        </p:txBody>
      </p:sp>
      <p:grpSp>
        <p:nvGrpSpPr>
          <p:cNvPr id="7" name="组合 6"/>
          <p:cNvGrpSpPr/>
          <p:nvPr/>
        </p:nvGrpSpPr>
        <p:grpSpPr>
          <a:xfrm>
            <a:off x="2699792" y="2921341"/>
            <a:ext cx="4179497" cy="658520"/>
            <a:chOff x="2411760" y="2842401"/>
            <a:chExt cx="4680520" cy="737461"/>
          </a:xfrm>
        </p:grpSpPr>
        <p:sp>
          <p:nvSpPr>
            <p:cNvPr id="3" name="矩形 2"/>
            <p:cNvSpPr/>
            <p:nvPr/>
          </p:nvSpPr>
          <p:spPr>
            <a:xfrm>
              <a:off x="2411760" y="2860403"/>
              <a:ext cx="701457" cy="701457"/>
            </a:xfrm>
            <a:prstGeom prst="rect">
              <a:avLst/>
            </a:prstGeom>
            <a:solidFill>
              <a:srgbClr val="F2A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十字形 3"/>
            <p:cNvSpPr/>
            <p:nvPr/>
          </p:nvSpPr>
          <p:spPr>
            <a:xfrm>
              <a:off x="5003634" y="2851091"/>
              <a:ext cx="720080" cy="720080"/>
            </a:xfrm>
            <a:prstGeom prst="plus">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689695" y="2842401"/>
              <a:ext cx="737461" cy="737461"/>
            </a:xfrm>
            <a:prstGeom prst="ellipse">
              <a:avLst/>
            </a:prstGeom>
            <a:solidFill>
              <a:srgbClr val="6B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6300192" y="2869714"/>
              <a:ext cx="792088" cy="682834"/>
            </a:xfrm>
            <a:prstGeom prst="triangle">
              <a:avLst/>
            </a:prstGeom>
            <a:solidFill>
              <a:srgbClr val="FA9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72152" y="1776278"/>
            <a:ext cx="6616700" cy="822960"/>
          </a:xfrm>
          <a:prstGeom prst="rect">
            <a:avLst/>
          </a:prstGeom>
        </p:spPr>
        <p:txBody>
          <a:bodyPr wrap="none">
            <a:spAutoFit/>
          </a:bodyPr>
          <a:lstStyle/>
          <a:p>
            <a:pPr algn="ctr" fontAlgn="base">
              <a:spcBef>
                <a:spcPct val="0"/>
              </a:spcBef>
              <a:spcAft>
                <a:spcPct val="0"/>
              </a:spcAft>
            </a:pPr>
            <a:r>
              <a:rPr kumimoji="1" lang="en-US" altLang="zh-CN" sz="4800" b="1" dirty="0">
                <a:ln w="0"/>
                <a:solidFill>
                  <a:srgbClr val="CC6600"/>
                </a:solidFill>
                <a:effectLst>
                  <a:reflection blurRad="6350" stA="60000" endA="900" endPos="60000" dist="60007" dir="5400000" sy="-100000" algn="bl" rotWithShape="0"/>
                </a:effectLst>
                <a:latin typeface="造字工房悦黑体验版常规体" pitchFamily="50" charset="-122"/>
                <a:ea typeface="造字工房悦黑体验版常规体" pitchFamily="50" charset="-122"/>
              </a:rPr>
              <a:t>5.2  </a:t>
            </a:r>
            <a:r>
              <a:rPr kumimoji="1" lang="zh-CN" altLang="en-US" sz="4800" b="1" dirty="0">
                <a:ln w="0"/>
                <a:solidFill>
                  <a:srgbClr val="CC6600"/>
                </a:solidFill>
                <a:effectLst>
                  <a:reflection blurRad="6350" stA="60000" endA="900" endPos="60000" dist="60007" dir="5400000" sy="-100000" algn="bl" rotWithShape="0"/>
                </a:effectLst>
                <a:latin typeface="造字工房悦黑体验版常规体" pitchFamily="50" charset="-122"/>
                <a:ea typeface="造字工房悦黑体验版常规体" pitchFamily="50" charset="-122"/>
              </a:rPr>
              <a:t>拉普拉斯变换性质</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2538" y="196232"/>
            <a:ext cx="7684437" cy="914400"/>
          </a:xfrm>
          <a:prstGeom prst="rect">
            <a:avLst/>
          </a:prstGeom>
        </p:spPr>
        <p:txBody>
          <a:bodyPr wrap="square">
            <a:spAutoFit/>
          </a:bodyPr>
          <a:lstStyle/>
          <a:p>
            <a:pPr algn="ctr">
              <a:lnSpc>
                <a:spcPct val="150000"/>
              </a:lnSpc>
              <a:buFont typeface="Wingdings" pitchFamily="2" charset="2"/>
              <a:buNone/>
            </a:pPr>
            <a:r>
              <a:rPr lang="zh-CN" altLang="en-US" sz="3600" dirty="0">
                <a:latin typeface="Adobe 黑体 Std R" pitchFamily="34" charset="-122"/>
                <a:ea typeface="Adobe 黑体 Std R" pitchFamily="34" charset="-122"/>
              </a:rPr>
              <a:t>八、</a:t>
            </a:r>
            <a:r>
              <a:rPr lang="en-US" altLang="zh-CN" sz="3600" dirty="0">
                <a:latin typeface="Adobe 黑体 Std R" pitchFamily="34" charset="-122"/>
                <a:ea typeface="Adobe 黑体 Std R" pitchFamily="34" charset="-122"/>
              </a:rPr>
              <a:t>s</a:t>
            </a:r>
            <a:r>
              <a:rPr lang="zh-CN" altLang="en-US" sz="3600" dirty="0">
                <a:latin typeface="Adobe 黑体 Std R" pitchFamily="34" charset="-122"/>
                <a:ea typeface="Adobe 黑体 Std R" pitchFamily="34" charset="-122"/>
              </a:rPr>
              <a:t>域微分和积分 </a:t>
            </a:r>
          </a:p>
        </p:txBody>
      </p:sp>
      <p:sp>
        <p:nvSpPr>
          <p:cNvPr id="6" name="Rectangle 68"/>
          <p:cNvSpPr>
            <a:spLocks noChangeArrowheads="1"/>
          </p:cNvSpPr>
          <p:nvPr/>
        </p:nvSpPr>
        <p:spPr bwMode="auto">
          <a:xfrm>
            <a:off x="458216" y="1387132"/>
            <a:ext cx="5847080"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a:solidFill>
                  <a:srgbClr val="CC6600"/>
                </a:solidFill>
                <a:latin typeface="Adobe 黑体 Std R" pitchFamily="34" charset="-122"/>
                <a:ea typeface="Adobe 黑体 Std R" pitchFamily="34" charset="-122"/>
              </a:rPr>
              <a:t>若</a:t>
            </a:r>
            <a:r>
              <a:rPr kumimoji="1" lang="en-US" altLang="zh-CN" sz="2800">
                <a:solidFill>
                  <a:srgbClr val="CC6600"/>
                </a:solidFill>
                <a:latin typeface="Adobe 黑体 Std R" pitchFamily="34" charset="-122"/>
                <a:ea typeface="Adobe 黑体 Std R" pitchFamily="34" charset="-122"/>
              </a:rPr>
              <a:t>f(t) ←→ F(s) , Re[s]&gt;</a:t>
            </a:r>
            <a:r>
              <a:rPr kumimoji="1" lang="en-US" altLang="zh-CN" sz="2800">
                <a:solidFill>
                  <a:srgbClr val="CC6600"/>
                </a:solidFill>
                <a:latin typeface="Adobe 黑体 Std R" pitchFamily="34" charset="-122"/>
                <a:ea typeface="Adobe 黑体 Std R" pitchFamily="34" charset="-122"/>
                <a:sym typeface="Symbol" pitchFamily="18" charset="2"/>
              </a:rPr>
              <a:t></a:t>
            </a:r>
            <a:r>
              <a:rPr kumimoji="1" lang="en-US" altLang="zh-CN" sz="2800" baseline="-30000">
                <a:solidFill>
                  <a:srgbClr val="CC6600"/>
                </a:solidFill>
                <a:latin typeface="Adobe 黑体 Std R" pitchFamily="34" charset="-122"/>
                <a:ea typeface="Adobe 黑体 Std R" pitchFamily="34" charset="-122"/>
              </a:rPr>
              <a:t>0</a:t>
            </a:r>
            <a:r>
              <a:rPr kumimoji="1" lang="en-US" altLang="zh-CN" sz="2800">
                <a:solidFill>
                  <a:srgbClr val="CC6600"/>
                </a:solidFill>
                <a:latin typeface="Adobe 黑体 Std R" pitchFamily="34" charset="-122"/>
                <a:ea typeface="Adobe 黑体 Std R" pitchFamily="34" charset="-122"/>
              </a:rPr>
              <a:t>, </a:t>
            </a:r>
            <a:r>
              <a:rPr kumimoji="1" lang="zh-CN" altLang="en-US" sz="2800">
                <a:solidFill>
                  <a:srgbClr val="CC6600"/>
                </a:solidFill>
                <a:latin typeface="Adobe 黑体 Std R" pitchFamily="34" charset="-122"/>
                <a:ea typeface="Adobe 黑体 Std R" pitchFamily="34" charset="-122"/>
              </a:rPr>
              <a:t>则 </a:t>
            </a:r>
          </a:p>
        </p:txBody>
      </p:sp>
      <p:graphicFrame>
        <p:nvGraphicFramePr>
          <p:cNvPr id="7" name="Object 69"/>
          <p:cNvGraphicFramePr>
            <a:graphicFrameLocks noChangeAspect="1"/>
          </p:cNvGraphicFramePr>
          <p:nvPr/>
        </p:nvGraphicFramePr>
        <p:xfrm>
          <a:off x="489958" y="2044195"/>
          <a:ext cx="3063119" cy="860213"/>
        </p:xfrm>
        <a:graphic>
          <a:graphicData uri="http://schemas.openxmlformats.org/presentationml/2006/ole">
            <mc:AlternateContent xmlns:mc="http://schemas.openxmlformats.org/markup-compatibility/2006">
              <mc:Choice xmlns:v="urn:schemas-microsoft-com:vml" Requires="v">
                <p:oleObj spid="_x0000_s201732" name="公式" r:id="rId4" imgW="34747200" imgH="9753600" progId="Equation.3">
                  <p:embed/>
                </p:oleObj>
              </mc:Choice>
              <mc:Fallback>
                <p:oleObj name="公式" r:id="rId4" imgW="34747200" imgH="9753600" progId="Equation.3">
                  <p:embed/>
                  <p:pic>
                    <p:nvPicPr>
                      <p:cNvPr id="0" name="图片 194588"/>
                      <p:cNvPicPr>
                        <a:picLocks noChangeAspect="1" noChangeArrowheads="1"/>
                      </p:cNvPicPr>
                      <p:nvPr/>
                    </p:nvPicPr>
                    <p:blipFill>
                      <a:blip r:embed="rId5"/>
                      <a:srcRect/>
                      <a:stretch>
                        <a:fillRect/>
                      </a:stretch>
                    </p:blipFill>
                    <p:spPr bwMode="auto">
                      <a:xfrm>
                        <a:off x="489958" y="2044195"/>
                        <a:ext cx="3063119" cy="86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1"/>
          <p:cNvGraphicFramePr>
            <a:graphicFrameLocks noChangeAspect="1"/>
          </p:cNvGraphicFramePr>
          <p:nvPr/>
        </p:nvGraphicFramePr>
        <p:xfrm>
          <a:off x="4030797" y="2056892"/>
          <a:ext cx="3018680" cy="791967"/>
        </p:xfrm>
        <a:graphic>
          <a:graphicData uri="http://schemas.openxmlformats.org/presentationml/2006/ole">
            <mc:AlternateContent xmlns:mc="http://schemas.openxmlformats.org/markup-compatibility/2006">
              <mc:Choice xmlns:v="urn:schemas-microsoft-com:vml" Requires="v">
                <p:oleObj spid="_x0000_s201733" name="公式" r:id="rId6" imgW="38100000" imgH="10058400" progId="Equation.3">
                  <p:embed/>
                </p:oleObj>
              </mc:Choice>
              <mc:Fallback>
                <p:oleObj name="公式" r:id="rId6" imgW="38100000" imgH="10058400" progId="Equation.3">
                  <p:embed/>
                  <p:pic>
                    <p:nvPicPr>
                      <p:cNvPr id="0" name="图片 194589"/>
                      <p:cNvPicPr>
                        <a:picLocks noChangeAspect="1" noChangeArrowheads="1"/>
                      </p:cNvPicPr>
                      <p:nvPr/>
                    </p:nvPicPr>
                    <p:blipFill>
                      <a:blip r:embed="rId7"/>
                      <a:srcRect/>
                      <a:stretch>
                        <a:fillRect/>
                      </a:stretch>
                    </p:blipFill>
                    <p:spPr bwMode="auto">
                      <a:xfrm>
                        <a:off x="4030797" y="2056892"/>
                        <a:ext cx="3018680" cy="7919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0"/>
          <p:cNvGraphicFramePr>
            <a:graphicFrameLocks noChangeAspect="1"/>
          </p:cNvGraphicFramePr>
          <p:nvPr/>
        </p:nvGraphicFramePr>
        <p:xfrm>
          <a:off x="688347" y="3034551"/>
          <a:ext cx="2821878" cy="801490"/>
        </p:xfrm>
        <a:graphic>
          <a:graphicData uri="http://schemas.openxmlformats.org/presentationml/2006/ole">
            <mc:AlternateContent xmlns:mc="http://schemas.openxmlformats.org/markup-compatibility/2006">
              <mc:Choice xmlns:v="urn:schemas-microsoft-com:vml" Requires="v">
                <p:oleObj spid="_x0000_s201734" name="公式" r:id="rId8" imgW="34137600" imgH="9753600" progId="Equation.3">
                  <p:embed/>
                </p:oleObj>
              </mc:Choice>
              <mc:Fallback>
                <p:oleObj name="公式" r:id="rId8" imgW="34137600" imgH="9753600" progId="Equation.3">
                  <p:embed/>
                  <p:pic>
                    <p:nvPicPr>
                      <p:cNvPr id="0" name="图片 194590"/>
                      <p:cNvPicPr>
                        <a:picLocks noChangeAspect="1" noChangeArrowheads="1"/>
                      </p:cNvPicPr>
                      <p:nvPr/>
                    </p:nvPicPr>
                    <p:blipFill>
                      <a:blip r:embed="rId9"/>
                      <a:srcRect/>
                      <a:stretch>
                        <a:fillRect/>
                      </a:stretch>
                    </p:blipFill>
                    <p:spPr bwMode="auto">
                      <a:xfrm>
                        <a:off x="688347" y="3034551"/>
                        <a:ext cx="2821878" cy="8014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73"/>
          <p:cNvSpPr>
            <a:spLocks noChangeArrowheads="1"/>
          </p:cNvSpPr>
          <p:nvPr/>
        </p:nvSpPr>
        <p:spPr bwMode="auto">
          <a:xfrm>
            <a:off x="1044479" y="412202"/>
            <a:ext cx="5130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50000"/>
              </a:lnSpc>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例</a:t>
            </a:r>
            <a:r>
              <a:rPr kumimoji="1" lang="en-US" altLang="zh-CN" sz="2800" dirty="0">
                <a:solidFill>
                  <a:srgbClr val="000000"/>
                </a:solidFill>
                <a:latin typeface="Adobe 黑体 Std R" pitchFamily="34" charset="-122"/>
                <a:ea typeface="Adobe 黑体 Std R" pitchFamily="34" charset="-122"/>
              </a:rPr>
              <a:t>1</a:t>
            </a:r>
            <a:r>
              <a:rPr kumimoji="1" lang="zh-CN" altLang="en-US" sz="2800" dirty="0">
                <a:solidFill>
                  <a:srgbClr val="000000"/>
                </a:solidFill>
                <a:latin typeface="Adobe 黑体 Std R" pitchFamily="34" charset="-122"/>
                <a:ea typeface="Adobe 黑体 Std R" pitchFamily="34" charset="-122"/>
              </a:rPr>
              <a:t>：</a:t>
            </a:r>
            <a:r>
              <a:rPr kumimoji="1" lang="en-US" altLang="zh-CN" sz="2800" dirty="0">
                <a:solidFill>
                  <a:srgbClr val="000000"/>
                </a:solidFill>
                <a:latin typeface="Adobe 黑体 Std R" pitchFamily="34" charset="-122"/>
                <a:ea typeface="Adobe 黑体 Std R" pitchFamily="34" charset="-122"/>
              </a:rPr>
              <a:t>t</a:t>
            </a:r>
            <a:r>
              <a:rPr kumimoji="1" lang="en-US" altLang="zh-CN" sz="2800" baseline="30000" dirty="0">
                <a:solidFill>
                  <a:srgbClr val="000000"/>
                </a:solidFill>
                <a:latin typeface="Adobe 黑体 Std R" pitchFamily="34" charset="-122"/>
                <a:ea typeface="Adobe 黑体 Std R" pitchFamily="34" charset="-122"/>
              </a:rPr>
              <a:t>2</a:t>
            </a:r>
            <a:r>
              <a:rPr kumimoji="1" lang="en-US" altLang="zh-CN" sz="2800" dirty="0">
                <a:solidFill>
                  <a:srgbClr val="000000"/>
                </a:solidFill>
                <a:latin typeface="Adobe 黑体 Std R" pitchFamily="34" charset="-122"/>
                <a:ea typeface="Adobe 黑体 Std R" pitchFamily="34" charset="-122"/>
              </a:rPr>
              <a:t>e</a:t>
            </a:r>
            <a:r>
              <a:rPr kumimoji="1" lang="en-US" altLang="zh-CN" sz="2800" baseline="30000" dirty="0">
                <a:solidFill>
                  <a:srgbClr val="000000"/>
                </a:solidFill>
                <a:latin typeface="Adobe 黑体 Std R" pitchFamily="34" charset="-122"/>
                <a:ea typeface="Adobe 黑体 Std R" pitchFamily="34" charset="-122"/>
              </a:rPr>
              <a:t>-2t</a:t>
            </a:r>
            <a:r>
              <a:rPr kumimoji="1" lang="en-US" altLang="zh-CN" sz="2800" dirty="0">
                <a:solidFill>
                  <a:srgbClr val="000000"/>
                </a:solidFill>
                <a:latin typeface="Adobe 黑体 Std R" pitchFamily="34" charset="-122"/>
                <a:ea typeface="Adobe 黑体 Std R" pitchFamily="34" charset="-122"/>
                <a:sym typeface="Symbol" pitchFamily="18" charset="2"/>
              </a:rPr>
              <a:t></a:t>
            </a:r>
            <a:r>
              <a:rPr kumimoji="1" lang="en-US" altLang="zh-CN" sz="2800" dirty="0">
                <a:solidFill>
                  <a:srgbClr val="000000"/>
                </a:solidFill>
                <a:latin typeface="Adobe 黑体 Std R" pitchFamily="34" charset="-122"/>
                <a:ea typeface="Adobe 黑体 Std R" pitchFamily="34" charset="-122"/>
              </a:rPr>
              <a:t>(t) </a:t>
            </a:r>
            <a:r>
              <a:rPr kumimoji="1" lang="en-US" altLang="zh-CN" sz="2800" dirty="0">
                <a:solidFill>
                  <a:srgbClr val="CC6600"/>
                </a:solidFill>
                <a:latin typeface="Adobe 黑体 Std R" pitchFamily="34" charset="-122"/>
                <a:ea typeface="Adobe 黑体 Std R" pitchFamily="34" charset="-122"/>
              </a:rPr>
              <a:t>←→</a:t>
            </a:r>
            <a:r>
              <a:rPr kumimoji="1" lang="en-US" altLang="zh-CN" sz="2800" dirty="0">
                <a:solidFill>
                  <a:srgbClr val="3333CC"/>
                </a:solidFill>
                <a:latin typeface="Adobe 黑体 Std R" pitchFamily="34" charset="-122"/>
                <a:ea typeface="Adobe 黑体 Std R" pitchFamily="34" charset="-122"/>
              </a:rPr>
              <a:t> </a:t>
            </a:r>
            <a:r>
              <a:rPr kumimoji="1" lang="en-US" altLang="zh-CN" sz="2800" dirty="0">
                <a:solidFill>
                  <a:srgbClr val="000000"/>
                </a:solidFill>
                <a:latin typeface="Adobe 黑体 Std R" pitchFamily="34" charset="-122"/>
                <a:ea typeface="Adobe 黑体 Std R" pitchFamily="34" charset="-122"/>
              </a:rPr>
              <a:t>?</a:t>
            </a:r>
          </a:p>
          <a:p>
            <a:pPr fontAlgn="base">
              <a:lnSpc>
                <a:spcPct val="150000"/>
              </a:lnSpc>
              <a:spcBef>
                <a:spcPct val="0"/>
              </a:spcBef>
              <a:spcAft>
                <a:spcPct val="0"/>
              </a:spcAft>
            </a:pPr>
            <a:r>
              <a:rPr kumimoji="1" lang="en-US" altLang="zh-CN" sz="2800" dirty="0">
                <a:solidFill>
                  <a:srgbClr val="000000"/>
                </a:solidFill>
                <a:latin typeface="Adobe 黑体 Std R" pitchFamily="34" charset="-122"/>
                <a:ea typeface="Adobe 黑体 Std R" pitchFamily="34" charset="-122"/>
              </a:rPr>
              <a:t>       e</a:t>
            </a:r>
            <a:r>
              <a:rPr kumimoji="1" lang="en-US" altLang="zh-CN" sz="2800" baseline="30000" dirty="0">
                <a:solidFill>
                  <a:srgbClr val="000000"/>
                </a:solidFill>
                <a:latin typeface="Adobe 黑体 Std R" pitchFamily="34" charset="-122"/>
                <a:ea typeface="Adobe 黑体 Std R" pitchFamily="34" charset="-122"/>
              </a:rPr>
              <a:t>-2t</a:t>
            </a:r>
            <a:r>
              <a:rPr kumimoji="1" lang="en-US" altLang="zh-CN" sz="2800" dirty="0">
                <a:solidFill>
                  <a:srgbClr val="000000"/>
                </a:solidFill>
                <a:latin typeface="Adobe 黑体 Std R" pitchFamily="34" charset="-122"/>
                <a:ea typeface="Adobe 黑体 Std R" pitchFamily="34" charset="-122"/>
                <a:sym typeface="Symbol" pitchFamily="18" charset="2"/>
              </a:rPr>
              <a:t></a:t>
            </a:r>
            <a:r>
              <a:rPr kumimoji="1" lang="en-US" altLang="zh-CN" sz="2800" dirty="0">
                <a:solidFill>
                  <a:srgbClr val="000000"/>
                </a:solidFill>
                <a:latin typeface="Adobe 黑体 Std R" pitchFamily="34" charset="-122"/>
                <a:ea typeface="Adobe 黑体 Std R" pitchFamily="34" charset="-122"/>
              </a:rPr>
              <a:t>(t</a:t>
            </a:r>
            <a:r>
              <a:rPr kumimoji="1" lang="en-US" altLang="zh-CN" sz="2800" dirty="0">
                <a:solidFill>
                  <a:srgbClr val="CC6600"/>
                </a:solidFill>
                <a:latin typeface="Adobe 黑体 Std R" pitchFamily="34" charset="-122"/>
                <a:ea typeface="Adobe 黑体 Std R" pitchFamily="34" charset="-122"/>
              </a:rPr>
              <a:t>) ←→ </a:t>
            </a:r>
            <a:r>
              <a:rPr kumimoji="1" lang="en-US" altLang="zh-CN" sz="2800" dirty="0">
                <a:solidFill>
                  <a:srgbClr val="000000"/>
                </a:solidFill>
                <a:latin typeface="Adobe 黑体 Std R" pitchFamily="34" charset="-122"/>
                <a:ea typeface="Adobe 黑体 Std R" pitchFamily="34" charset="-122"/>
              </a:rPr>
              <a:t>1/(s+2) </a:t>
            </a:r>
          </a:p>
        </p:txBody>
      </p:sp>
      <p:sp>
        <p:nvSpPr>
          <p:cNvPr id="29" name="Rectangle 74"/>
          <p:cNvSpPr>
            <a:spLocks noChangeArrowheads="1"/>
          </p:cNvSpPr>
          <p:nvPr/>
        </p:nvSpPr>
        <p:spPr bwMode="auto">
          <a:xfrm>
            <a:off x="1509162" y="1726287"/>
            <a:ext cx="257937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50000"/>
              </a:lnSpc>
              <a:spcBef>
                <a:spcPct val="0"/>
              </a:spcBef>
              <a:spcAft>
                <a:spcPct val="0"/>
              </a:spcAft>
            </a:pPr>
            <a:r>
              <a:rPr kumimoji="1" lang="en-US" altLang="zh-CN" sz="2800" dirty="0">
                <a:solidFill>
                  <a:srgbClr val="000000"/>
                </a:solidFill>
                <a:latin typeface="Adobe 黑体 Std R" pitchFamily="34" charset="-122"/>
                <a:ea typeface="Adobe 黑体 Std R" pitchFamily="34" charset="-122"/>
              </a:rPr>
              <a:t>t</a:t>
            </a:r>
            <a:r>
              <a:rPr kumimoji="1" lang="en-US" altLang="zh-CN" sz="2800" baseline="30000" dirty="0">
                <a:solidFill>
                  <a:srgbClr val="000000"/>
                </a:solidFill>
                <a:latin typeface="Adobe 黑体 Std R" pitchFamily="34" charset="-122"/>
                <a:ea typeface="Adobe 黑体 Std R" pitchFamily="34" charset="-122"/>
              </a:rPr>
              <a:t>2</a:t>
            </a:r>
            <a:r>
              <a:rPr kumimoji="1" lang="en-US" altLang="zh-CN" sz="2800" dirty="0">
                <a:solidFill>
                  <a:srgbClr val="000000"/>
                </a:solidFill>
                <a:latin typeface="Adobe 黑体 Std R" pitchFamily="34" charset="-122"/>
                <a:ea typeface="Adobe 黑体 Std R" pitchFamily="34" charset="-122"/>
              </a:rPr>
              <a:t>e</a:t>
            </a:r>
            <a:r>
              <a:rPr kumimoji="1" lang="en-US" altLang="zh-CN" sz="2800" baseline="30000" dirty="0">
                <a:solidFill>
                  <a:srgbClr val="000000"/>
                </a:solidFill>
                <a:latin typeface="Adobe 黑体 Std R" pitchFamily="34" charset="-122"/>
                <a:ea typeface="Adobe 黑体 Std R" pitchFamily="34" charset="-122"/>
              </a:rPr>
              <a:t>-2t</a:t>
            </a:r>
            <a:r>
              <a:rPr kumimoji="1" lang="en-US" altLang="zh-CN" sz="2800" dirty="0">
                <a:solidFill>
                  <a:srgbClr val="000000"/>
                </a:solidFill>
                <a:latin typeface="Adobe 黑体 Std R" pitchFamily="34" charset="-122"/>
                <a:ea typeface="Adobe 黑体 Std R" pitchFamily="34" charset="-122"/>
                <a:sym typeface="Symbol" pitchFamily="18" charset="2"/>
              </a:rPr>
              <a:t></a:t>
            </a:r>
            <a:r>
              <a:rPr kumimoji="1" lang="en-US" altLang="zh-CN" sz="2800" dirty="0">
                <a:solidFill>
                  <a:srgbClr val="000000"/>
                </a:solidFill>
                <a:latin typeface="Adobe 黑体 Std R" pitchFamily="34" charset="-122"/>
                <a:ea typeface="Adobe 黑体 Std R" pitchFamily="34" charset="-122"/>
              </a:rPr>
              <a:t>(t) </a:t>
            </a:r>
            <a:r>
              <a:rPr kumimoji="1" lang="en-US" altLang="zh-CN" sz="2800" dirty="0">
                <a:solidFill>
                  <a:srgbClr val="CC6600"/>
                </a:solidFill>
                <a:latin typeface="Adobe 黑体 Std R" pitchFamily="34" charset="-122"/>
                <a:ea typeface="Adobe 黑体 Std R" pitchFamily="34" charset="-122"/>
              </a:rPr>
              <a:t>←→</a:t>
            </a:r>
          </a:p>
        </p:txBody>
      </p:sp>
      <p:graphicFrame>
        <p:nvGraphicFramePr>
          <p:cNvPr id="30" name="Object 75"/>
          <p:cNvGraphicFramePr>
            <a:graphicFrameLocks noChangeAspect="1"/>
          </p:cNvGraphicFramePr>
          <p:nvPr/>
        </p:nvGraphicFramePr>
        <p:xfrm>
          <a:off x="3715712" y="1728456"/>
          <a:ext cx="2685830" cy="881720"/>
        </p:xfrm>
        <a:graphic>
          <a:graphicData uri="http://schemas.openxmlformats.org/presentationml/2006/ole">
            <mc:AlternateContent xmlns:mc="http://schemas.openxmlformats.org/markup-compatibility/2006">
              <mc:Choice xmlns:v="urn:schemas-microsoft-com:vml" Requires="v">
                <p:oleObj spid="_x0000_s202757" name="Equation" r:id="rId4" imgW="1397000" imgH="457200" progId="Equation.3">
                  <p:embed/>
                </p:oleObj>
              </mc:Choice>
              <mc:Fallback>
                <p:oleObj name="Equation" r:id="rId4" imgW="1397000" imgH="457200" progId="Equation.3">
                  <p:embed/>
                  <p:pic>
                    <p:nvPicPr>
                      <p:cNvPr id="0" name="图片 1803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5712" y="1728456"/>
                        <a:ext cx="2685830" cy="881720"/>
                      </a:xfrm>
                      <a:prstGeom prst="rect">
                        <a:avLst/>
                      </a:prstGeom>
                      <a:noFill/>
                    </p:spPr>
                  </p:pic>
                </p:oleObj>
              </mc:Fallback>
            </mc:AlternateContent>
          </a:graphicData>
        </a:graphic>
      </p:graphicFrame>
      <p:sp>
        <p:nvSpPr>
          <p:cNvPr id="31" name="Rectangle 20"/>
          <p:cNvSpPr>
            <a:spLocks noChangeArrowheads="1"/>
          </p:cNvSpPr>
          <p:nvPr/>
        </p:nvSpPr>
        <p:spPr bwMode="auto">
          <a:xfrm>
            <a:off x="612538" y="2571909"/>
            <a:ext cx="10718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例</a:t>
            </a:r>
            <a:r>
              <a:rPr kumimoji="1" lang="en-US" altLang="zh-CN" sz="2800" dirty="0">
                <a:solidFill>
                  <a:srgbClr val="000000"/>
                </a:solidFill>
                <a:latin typeface="Adobe 黑体 Std R" pitchFamily="34" charset="-122"/>
                <a:ea typeface="Adobe 黑体 Std R" pitchFamily="34" charset="-122"/>
              </a:rPr>
              <a:t>2</a:t>
            </a:r>
            <a:r>
              <a:rPr kumimoji="1" lang="zh-CN" altLang="en-US" sz="2800" dirty="0">
                <a:solidFill>
                  <a:srgbClr val="000000"/>
                </a:solidFill>
                <a:latin typeface="Adobe 黑体 Std R" pitchFamily="34" charset="-122"/>
                <a:ea typeface="Adobe 黑体 Std R" pitchFamily="34" charset="-122"/>
              </a:rPr>
              <a:t>：</a:t>
            </a:r>
          </a:p>
        </p:txBody>
      </p:sp>
      <p:graphicFrame>
        <p:nvGraphicFramePr>
          <p:cNvPr id="32" name="Object 21"/>
          <p:cNvGraphicFramePr>
            <a:graphicFrameLocks noChangeAspect="1"/>
          </p:cNvGraphicFramePr>
          <p:nvPr/>
        </p:nvGraphicFramePr>
        <p:xfrm>
          <a:off x="1671387" y="2509218"/>
          <a:ext cx="2166402" cy="844342"/>
        </p:xfrm>
        <a:graphic>
          <a:graphicData uri="http://schemas.openxmlformats.org/presentationml/2006/ole">
            <mc:AlternateContent xmlns:mc="http://schemas.openxmlformats.org/markup-compatibility/2006">
              <mc:Choice xmlns:v="urn:schemas-microsoft-com:vml" Requires="v">
                <p:oleObj spid="_x0000_s202758" name="Equation" r:id="rId6" imgW="1002665" imgH="393700" progId="Equation.3">
                  <p:embed/>
                </p:oleObj>
              </mc:Choice>
              <mc:Fallback>
                <p:oleObj name="Equation" r:id="rId6" imgW="1002665" imgH="393700" progId="Equation.3">
                  <p:embed/>
                  <p:pic>
                    <p:nvPicPr>
                      <p:cNvPr id="0" name="图片 1803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1387" y="2509218"/>
                        <a:ext cx="2166402" cy="844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22"/>
          <p:cNvGraphicFramePr>
            <a:graphicFrameLocks noChangeAspect="1"/>
          </p:cNvGraphicFramePr>
          <p:nvPr/>
        </p:nvGraphicFramePr>
        <p:xfrm>
          <a:off x="1457852" y="3219821"/>
          <a:ext cx="3064705" cy="823709"/>
        </p:xfrm>
        <a:graphic>
          <a:graphicData uri="http://schemas.openxmlformats.org/presentationml/2006/ole">
            <mc:AlternateContent xmlns:mc="http://schemas.openxmlformats.org/markup-compatibility/2006">
              <mc:Choice xmlns:v="urn:schemas-microsoft-com:vml" Requires="v">
                <p:oleObj spid="_x0000_s202759" name="公式" r:id="rId8" imgW="35661600" imgH="9753600" progId="Equation.3">
                  <p:embed/>
                </p:oleObj>
              </mc:Choice>
              <mc:Fallback>
                <p:oleObj name="公式" r:id="rId8" imgW="35661600" imgH="9753600" progId="Equation.3">
                  <p:embed/>
                  <p:pic>
                    <p:nvPicPr>
                      <p:cNvPr id="0" name="图片 180315"/>
                      <p:cNvPicPr>
                        <a:picLocks noChangeAspect="1" noChangeArrowheads="1"/>
                      </p:cNvPicPr>
                      <p:nvPr/>
                    </p:nvPicPr>
                    <p:blipFill>
                      <a:blip r:embed="rId9"/>
                      <a:srcRect/>
                      <a:stretch>
                        <a:fillRect/>
                      </a:stretch>
                    </p:blipFill>
                    <p:spPr bwMode="auto">
                      <a:xfrm>
                        <a:off x="1457852" y="3219821"/>
                        <a:ext cx="3064705" cy="8237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24"/>
          <p:cNvGraphicFramePr>
            <a:graphicFrameLocks noChangeAspect="1"/>
          </p:cNvGraphicFramePr>
          <p:nvPr/>
        </p:nvGraphicFramePr>
        <p:xfrm>
          <a:off x="828508" y="4011713"/>
          <a:ext cx="7537177" cy="806251"/>
        </p:xfrm>
        <a:graphic>
          <a:graphicData uri="http://schemas.openxmlformats.org/presentationml/2006/ole">
            <mc:AlternateContent xmlns:mc="http://schemas.openxmlformats.org/markup-compatibility/2006">
              <mc:Choice xmlns:v="urn:schemas-microsoft-com:vml" Requires="v">
                <p:oleObj spid="_x0000_s202760" name="Equation" r:id="rId10" imgW="4013200" imgH="431800" progId="Equation.3">
                  <p:embed/>
                </p:oleObj>
              </mc:Choice>
              <mc:Fallback>
                <p:oleObj name="Equation" r:id="rId10" imgW="4013200" imgH="431800" progId="Equation.3">
                  <p:embed/>
                  <p:pic>
                    <p:nvPicPr>
                      <p:cNvPr id="0" name="图片 1803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8508" y="4011713"/>
                        <a:ext cx="7537177" cy="8062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 calcmode="lin" valueType="num">
                                      <p:cBhvr additive="base">
                                        <p:cTn id="13" dur="500" fill="hold"/>
                                        <p:tgtEl>
                                          <p:spTgt spid="2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0-#ppt_w/2"/>
                                          </p:val>
                                        </p:tav>
                                        <p:tav tm="100000">
                                          <p:val>
                                            <p:strVal val="#ppt_x"/>
                                          </p:val>
                                        </p:tav>
                                      </p:tavLst>
                                    </p:anim>
                                    <p:anim calcmode="lin" valueType="num">
                                      <p:cBhvr additive="base">
                                        <p:cTn id="39"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0-#ppt_w/2"/>
                                          </p:val>
                                        </p:tav>
                                        <p:tav tm="100000">
                                          <p:val>
                                            <p:strVal val="#ppt_x"/>
                                          </p:val>
                                        </p:tav>
                                      </p:tavLst>
                                    </p:anim>
                                    <p:anim calcmode="lin" valueType="num">
                                      <p:cBhvr additive="base">
                                        <p:cTn id="45"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autoUpdateAnimBg="0"/>
      <p:bldP spid="29" grpId="0" bldLvl="0" animBg="1" autoUpdateAnimBg="0"/>
      <p:bldP spid="31"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6"/>
          <p:cNvSpPr>
            <a:spLocks noChangeArrowheads="1"/>
          </p:cNvSpPr>
          <p:nvPr/>
        </p:nvSpPr>
        <p:spPr bwMode="auto">
          <a:xfrm>
            <a:off x="697845" y="700812"/>
            <a:ext cx="10718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a:solidFill>
                  <a:srgbClr val="000000"/>
                </a:solidFill>
                <a:latin typeface="Adobe 黑体 Std R" pitchFamily="34" charset="-122"/>
                <a:ea typeface="Adobe 黑体 Std R" pitchFamily="34" charset="-122"/>
              </a:rPr>
              <a:t>例</a:t>
            </a:r>
            <a:r>
              <a:rPr kumimoji="1" lang="en-US" altLang="zh-CN" sz="2800">
                <a:solidFill>
                  <a:srgbClr val="000000"/>
                </a:solidFill>
                <a:latin typeface="Adobe 黑体 Std R" pitchFamily="34" charset="-122"/>
                <a:ea typeface="Adobe 黑体 Std R" pitchFamily="34" charset="-122"/>
              </a:rPr>
              <a:t>3</a:t>
            </a:r>
            <a:r>
              <a:rPr kumimoji="1" lang="zh-CN" altLang="en-US" sz="2800">
                <a:solidFill>
                  <a:srgbClr val="000000"/>
                </a:solidFill>
                <a:latin typeface="Adobe 黑体 Std R" pitchFamily="34" charset="-122"/>
                <a:ea typeface="Adobe 黑体 Std R" pitchFamily="34" charset="-122"/>
              </a:rPr>
              <a:t>：</a:t>
            </a:r>
          </a:p>
        </p:txBody>
      </p:sp>
      <p:graphicFrame>
        <p:nvGraphicFramePr>
          <p:cNvPr id="10" name="Object 27"/>
          <p:cNvGraphicFramePr>
            <a:graphicFrameLocks noChangeAspect="1"/>
          </p:cNvGraphicFramePr>
          <p:nvPr/>
        </p:nvGraphicFramePr>
        <p:xfrm>
          <a:off x="1764381" y="800799"/>
          <a:ext cx="1904530" cy="768160"/>
        </p:xfrm>
        <a:graphic>
          <a:graphicData uri="http://schemas.openxmlformats.org/presentationml/2006/ole">
            <mc:AlternateContent xmlns:mc="http://schemas.openxmlformats.org/markup-compatibility/2006">
              <mc:Choice xmlns:v="urn:schemas-microsoft-com:vml" Requires="v">
                <p:oleObj spid="_x0000_s203780" name="Equation" r:id="rId4" imgW="1040765" imgH="419100" progId="Equation.3">
                  <p:embed/>
                </p:oleObj>
              </mc:Choice>
              <mc:Fallback>
                <p:oleObj name="Equation" r:id="rId4" imgW="1040765" imgH="419100" progId="Equation.3">
                  <p:embed/>
                  <p:pic>
                    <p:nvPicPr>
                      <p:cNvPr id="0" name="图片 1956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381" y="800799"/>
                        <a:ext cx="1904530" cy="768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29"/>
          <p:cNvGraphicFramePr>
            <a:graphicFrameLocks noChangeAspect="1"/>
          </p:cNvGraphicFramePr>
          <p:nvPr/>
        </p:nvGraphicFramePr>
        <p:xfrm>
          <a:off x="1535838" y="1600702"/>
          <a:ext cx="2853620" cy="793554"/>
        </p:xfrm>
        <a:graphic>
          <a:graphicData uri="http://schemas.openxmlformats.org/presentationml/2006/ole">
            <mc:AlternateContent xmlns:mc="http://schemas.openxmlformats.org/markup-compatibility/2006">
              <mc:Choice xmlns:v="urn:schemas-microsoft-com:vml" Requires="v">
                <p:oleObj spid="_x0000_s203781" name="Equation" r:id="rId6" imgW="1396365" imgH="393700" progId="Equation.3">
                  <p:embed/>
                </p:oleObj>
              </mc:Choice>
              <mc:Fallback>
                <p:oleObj name="Equation" r:id="rId6" imgW="1396365" imgH="393700" progId="Equation.3">
                  <p:embed/>
                  <p:pic>
                    <p:nvPicPr>
                      <p:cNvPr id="0" name="图片 1956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5838" y="1600702"/>
                        <a:ext cx="2853620" cy="7935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31"/>
          <p:cNvGraphicFramePr>
            <a:graphicFrameLocks noChangeAspect="1"/>
          </p:cNvGraphicFramePr>
          <p:nvPr/>
        </p:nvGraphicFramePr>
        <p:xfrm>
          <a:off x="1078751" y="2438695"/>
          <a:ext cx="7651449" cy="901477"/>
        </p:xfrm>
        <a:graphic>
          <a:graphicData uri="http://schemas.openxmlformats.org/presentationml/2006/ole">
            <mc:AlternateContent xmlns:mc="http://schemas.openxmlformats.org/markup-compatibility/2006">
              <mc:Choice xmlns:v="urn:schemas-microsoft-com:vml" Requires="v">
                <p:oleObj spid="_x0000_s203782" name="Equation" r:id="rId8" imgW="3556000" imgH="419100" progId="Equation.3">
                  <p:embed/>
                </p:oleObj>
              </mc:Choice>
              <mc:Fallback>
                <p:oleObj name="Equation" r:id="rId8" imgW="3556000" imgH="419100" progId="Equation.3">
                  <p:embed/>
                  <p:pic>
                    <p:nvPicPr>
                      <p:cNvPr id="0" name="图片 1956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8751" y="2438695"/>
                        <a:ext cx="7651449" cy="9014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2538" y="196232"/>
            <a:ext cx="7684437" cy="914400"/>
          </a:xfrm>
          <a:prstGeom prst="rect">
            <a:avLst/>
          </a:prstGeom>
        </p:spPr>
        <p:txBody>
          <a:bodyPr wrap="square">
            <a:spAutoFit/>
          </a:bodyPr>
          <a:lstStyle/>
          <a:p>
            <a:pPr algn="ctr">
              <a:lnSpc>
                <a:spcPct val="150000"/>
              </a:lnSpc>
              <a:buFont typeface="Wingdings" pitchFamily="2" charset="2"/>
              <a:buNone/>
            </a:pPr>
            <a:r>
              <a:rPr lang="zh-CN" altLang="en-US" sz="3600" dirty="0">
                <a:latin typeface="Adobe 黑体 Std R" pitchFamily="34" charset="-122"/>
                <a:ea typeface="Adobe 黑体 Std R" pitchFamily="34" charset="-122"/>
              </a:rPr>
              <a:t>九、初值定理和终值定理 </a:t>
            </a:r>
          </a:p>
        </p:txBody>
      </p:sp>
      <p:sp>
        <p:nvSpPr>
          <p:cNvPr id="6" name="Rectangle 50"/>
          <p:cNvSpPr>
            <a:spLocks noChangeArrowheads="1"/>
          </p:cNvSpPr>
          <p:nvPr/>
        </p:nvSpPr>
        <p:spPr bwMode="auto">
          <a:xfrm>
            <a:off x="612538" y="844144"/>
            <a:ext cx="773143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50000"/>
              </a:lnSpc>
              <a:spcBef>
                <a:spcPct val="0"/>
              </a:spcBef>
              <a:spcAft>
                <a:spcPct val="0"/>
              </a:spcAft>
            </a:pPr>
            <a:r>
              <a:rPr kumimoji="1" lang="zh-CN" altLang="en-US" sz="2800" dirty="0" smtClean="0">
                <a:solidFill>
                  <a:srgbClr val="CC6600"/>
                </a:solidFill>
                <a:latin typeface="Adobe 黑体 Std R" pitchFamily="34" charset="-122"/>
                <a:ea typeface="Adobe 黑体 Std R" pitchFamily="34" charset="-122"/>
                <a:sym typeface="Symbol" pitchFamily="18" charset="2"/>
              </a:rPr>
              <a:t>         初值</a:t>
            </a:r>
            <a:r>
              <a:rPr kumimoji="1" lang="zh-CN" altLang="en-US" sz="2800" dirty="0">
                <a:solidFill>
                  <a:srgbClr val="CC6600"/>
                </a:solidFill>
                <a:latin typeface="Adobe 黑体 Std R" pitchFamily="34" charset="-122"/>
                <a:ea typeface="Adobe 黑体 Std R" pitchFamily="34" charset="-122"/>
                <a:sym typeface="Symbol" pitchFamily="18" charset="2"/>
              </a:rPr>
              <a:t>定理和终值定理常用于由</a:t>
            </a:r>
            <a:r>
              <a:rPr kumimoji="1" lang="en-US" altLang="zh-CN" sz="2800" dirty="0">
                <a:solidFill>
                  <a:srgbClr val="CC6600"/>
                </a:solidFill>
                <a:latin typeface="Adobe 黑体 Std R" pitchFamily="34" charset="-122"/>
                <a:ea typeface="Adobe 黑体 Std R" pitchFamily="34" charset="-122"/>
                <a:sym typeface="Symbol" pitchFamily="18" charset="2"/>
              </a:rPr>
              <a:t>F(s)</a:t>
            </a:r>
            <a:r>
              <a:rPr kumimoji="1" lang="zh-CN" altLang="en-US" sz="2800" dirty="0">
                <a:solidFill>
                  <a:srgbClr val="CC6600"/>
                </a:solidFill>
                <a:latin typeface="Adobe 黑体 Std R" pitchFamily="34" charset="-122"/>
                <a:ea typeface="Adobe 黑体 Std R" pitchFamily="34" charset="-122"/>
                <a:sym typeface="Symbol" pitchFamily="18" charset="2"/>
              </a:rPr>
              <a:t>直接求</a:t>
            </a:r>
            <a:r>
              <a:rPr kumimoji="1" lang="en-US" altLang="zh-CN" sz="2800" dirty="0">
                <a:solidFill>
                  <a:srgbClr val="CC6600"/>
                </a:solidFill>
                <a:latin typeface="Adobe 黑体 Std R" pitchFamily="34" charset="-122"/>
                <a:ea typeface="Adobe 黑体 Std R" pitchFamily="34" charset="-122"/>
                <a:sym typeface="Symbol" pitchFamily="18" charset="2"/>
              </a:rPr>
              <a:t>f(0+)</a:t>
            </a:r>
            <a:r>
              <a:rPr kumimoji="1" lang="zh-CN" altLang="en-US" sz="2800" dirty="0">
                <a:solidFill>
                  <a:srgbClr val="CC6600"/>
                </a:solidFill>
                <a:latin typeface="Adobe 黑体 Std R" pitchFamily="34" charset="-122"/>
                <a:ea typeface="Adobe 黑体 Std R" pitchFamily="34" charset="-122"/>
                <a:sym typeface="Symbol" pitchFamily="18" charset="2"/>
              </a:rPr>
              <a:t>和</a:t>
            </a:r>
            <a:r>
              <a:rPr kumimoji="1" lang="en-US" altLang="zh-CN" sz="2800" dirty="0">
                <a:solidFill>
                  <a:srgbClr val="CC6600"/>
                </a:solidFill>
                <a:latin typeface="Adobe 黑体 Std R" pitchFamily="34" charset="-122"/>
                <a:ea typeface="Adobe 黑体 Std R" pitchFamily="34" charset="-122"/>
                <a:sym typeface="Symbol" pitchFamily="18" charset="2"/>
              </a:rPr>
              <a:t>f(∞</a:t>
            </a:r>
            <a:r>
              <a:rPr kumimoji="1" lang="zh-CN" altLang="en-US" sz="2800" dirty="0">
                <a:solidFill>
                  <a:srgbClr val="CC6600"/>
                </a:solidFill>
                <a:latin typeface="Adobe 黑体 Std R" pitchFamily="34" charset="-122"/>
                <a:ea typeface="Adobe 黑体 Std R" pitchFamily="34" charset="-122"/>
                <a:sym typeface="Symbol" pitchFamily="18" charset="2"/>
              </a:rPr>
              <a:t>），而不必求出原函数</a:t>
            </a:r>
            <a:r>
              <a:rPr kumimoji="1" lang="en-US" altLang="zh-CN" sz="2800" dirty="0" smtClean="0">
                <a:solidFill>
                  <a:srgbClr val="CC6600"/>
                </a:solidFill>
                <a:latin typeface="Adobe 黑体 Std R" pitchFamily="34" charset="-122"/>
                <a:ea typeface="Adobe 黑体 Std R" pitchFamily="34" charset="-122"/>
                <a:sym typeface="Symbol" pitchFamily="18" charset="2"/>
              </a:rPr>
              <a:t>f(t)</a:t>
            </a:r>
          </a:p>
        </p:txBody>
      </p:sp>
      <p:sp>
        <p:nvSpPr>
          <p:cNvPr id="9" name="Rectangle 30"/>
          <p:cNvSpPr>
            <a:spLocks noChangeArrowheads="1"/>
          </p:cNvSpPr>
          <p:nvPr/>
        </p:nvSpPr>
        <p:spPr bwMode="auto">
          <a:xfrm>
            <a:off x="378018" y="2269064"/>
            <a:ext cx="16052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a:solidFill>
                  <a:srgbClr val="D11333"/>
                </a:solidFill>
                <a:latin typeface="Adobe 黑体 Std R" pitchFamily="34" charset="-122"/>
                <a:ea typeface="Adobe 黑体 Std R" pitchFamily="34" charset="-122"/>
              </a:rPr>
              <a:t>初值定理</a:t>
            </a:r>
          </a:p>
        </p:txBody>
      </p:sp>
      <p:sp>
        <p:nvSpPr>
          <p:cNvPr id="10" name="Rectangle 31"/>
          <p:cNvSpPr>
            <a:spLocks noChangeArrowheads="1"/>
          </p:cNvSpPr>
          <p:nvPr/>
        </p:nvSpPr>
        <p:spPr bwMode="auto">
          <a:xfrm>
            <a:off x="378018" y="2802332"/>
            <a:ext cx="8456112" cy="137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dirty="0" smtClean="0">
                <a:latin typeface="Adobe 黑体 Std R" pitchFamily="34" charset="-122"/>
                <a:ea typeface="Adobe 黑体 Std R" pitchFamily="34" charset="-122"/>
              </a:rPr>
              <a:t>        设</a:t>
            </a:r>
            <a:r>
              <a:rPr kumimoji="1" lang="zh-CN" altLang="en-US" sz="2800" dirty="0">
                <a:latin typeface="Adobe 黑体 Std R" pitchFamily="34" charset="-122"/>
                <a:ea typeface="Adobe 黑体 Std R" pitchFamily="34" charset="-122"/>
              </a:rPr>
              <a:t>函数</a:t>
            </a:r>
            <a:r>
              <a:rPr kumimoji="1" lang="en-US" altLang="zh-CN" sz="2800" dirty="0">
                <a:latin typeface="Adobe 黑体 Std R" pitchFamily="34" charset="-122"/>
                <a:ea typeface="Adobe 黑体 Std R" pitchFamily="34" charset="-122"/>
              </a:rPr>
              <a:t>f(t)</a:t>
            </a:r>
            <a:r>
              <a:rPr kumimoji="1" lang="zh-CN" altLang="en-US" sz="2800" dirty="0">
                <a:latin typeface="Adobe 黑体 Std R" pitchFamily="34" charset="-122"/>
                <a:ea typeface="Adobe 黑体 Std R" pitchFamily="34" charset="-122"/>
              </a:rPr>
              <a:t>不含</a:t>
            </a:r>
            <a:r>
              <a:rPr kumimoji="1" lang="zh-CN" altLang="en-US" sz="2800" dirty="0">
                <a:latin typeface="Adobe 黑体 Std R" pitchFamily="34" charset="-122"/>
                <a:ea typeface="Adobe 黑体 Std R" pitchFamily="34" charset="-122"/>
                <a:sym typeface="Symbol" pitchFamily="18" charset="2"/>
              </a:rPr>
              <a:t></a:t>
            </a:r>
            <a:r>
              <a:rPr kumimoji="1" lang="en-US" altLang="zh-CN" sz="2800" dirty="0">
                <a:latin typeface="Adobe 黑体 Std R" pitchFamily="34" charset="-122"/>
                <a:ea typeface="Adobe 黑体 Std R" pitchFamily="34" charset="-122"/>
              </a:rPr>
              <a:t>(t)</a:t>
            </a:r>
            <a:r>
              <a:rPr kumimoji="1" lang="zh-CN" altLang="en-US" sz="2800" dirty="0">
                <a:latin typeface="Adobe 黑体 Std R" pitchFamily="34" charset="-122"/>
                <a:ea typeface="Adobe 黑体 Std R" pitchFamily="34" charset="-122"/>
              </a:rPr>
              <a:t>及其各阶导数（即</a:t>
            </a:r>
            <a:r>
              <a:rPr kumimoji="1" lang="en-US" altLang="zh-CN" sz="2800" dirty="0">
                <a:latin typeface="Adobe 黑体 Std R" pitchFamily="34" charset="-122"/>
                <a:ea typeface="Adobe 黑体 Std R" pitchFamily="34" charset="-122"/>
              </a:rPr>
              <a:t>F(s)</a:t>
            </a:r>
            <a:r>
              <a:rPr kumimoji="1" lang="zh-CN" altLang="en-US" sz="2800" dirty="0">
                <a:latin typeface="Adobe 黑体 Std R" pitchFamily="34" charset="-122"/>
                <a:ea typeface="Adobe 黑体 Std R" pitchFamily="34" charset="-122"/>
              </a:rPr>
              <a:t>为真分式，若</a:t>
            </a:r>
            <a:r>
              <a:rPr kumimoji="1" lang="en-US" altLang="zh-CN" sz="2800" dirty="0">
                <a:latin typeface="Adobe 黑体 Std R" pitchFamily="34" charset="-122"/>
                <a:ea typeface="Adobe 黑体 Std R" pitchFamily="34" charset="-122"/>
              </a:rPr>
              <a:t>F(s)</a:t>
            </a:r>
            <a:r>
              <a:rPr kumimoji="1" lang="zh-CN" altLang="en-US" sz="2800" dirty="0">
                <a:latin typeface="Adobe 黑体 Std R" pitchFamily="34" charset="-122"/>
                <a:ea typeface="Adobe 黑体 Std R" pitchFamily="34" charset="-122"/>
              </a:rPr>
              <a:t>为假分式化为真分式），</a:t>
            </a:r>
          </a:p>
          <a:p>
            <a:pPr fontAlgn="base">
              <a:spcBef>
                <a:spcPct val="0"/>
              </a:spcBef>
              <a:spcAft>
                <a:spcPct val="0"/>
              </a:spcAft>
            </a:pPr>
            <a:r>
              <a:rPr kumimoji="1" lang="zh-CN" altLang="en-US" sz="2800" dirty="0">
                <a:latin typeface="Adobe 黑体 Std R" pitchFamily="34" charset="-122"/>
                <a:ea typeface="Adobe 黑体 Std R" pitchFamily="34" charset="-122"/>
              </a:rPr>
              <a:t>则 </a:t>
            </a:r>
          </a:p>
        </p:txBody>
      </p:sp>
      <p:graphicFrame>
        <p:nvGraphicFramePr>
          <p:cNvPr id="11" name="Object 32"/>
          <p:cNvGraphicFramePr>
            <a:graphicFrameLocks noChangeAspect="1"/>
          </p:cNvGraphicFramePr>
          <p:nvPr/>
        </p:nvGraphicFramePr>
        <p:xfrm>
          <a:off x="1260450" y="3776816"/>
          <a:ext cx="5375536" cy="753877"/>
        </p:xfrm>
        <a:graphic>
          <a:graphicData uri="http://schemas.openxmlformats.org/presentationml/2006/ole">
            <mc:AlternateContent xmlns:mc="http://schemas.openxmlformats.org/markup-compatibility/2006">
              <mc:Choice xmlns:v="urn:schemas-microsoft-com:vml" Requires="v">
                <p:oleObj spid="_x0000_s204802" name="公式" r:id="rId4" imgW="49377600" imgH="7010400" progId="Equation.3">
                  <p:embed/>
                </p:oleObj>
              </mc:Choice>
              <mc:Fallback>
                <p:oleObj name="公式" r:id="rId4" imgW="49377600" imgH="7010400" progId="Equation.3">
                  <p:embed/>
                  <p:pic>
                    <p:nvPicPr>
                      <p:cNvPr id="0" name="图片 187409"/>
                      <p:cNvPicPr>
                        <a:picLocks noChangeAspect="1" noChangeArrowheads="1"/>
                      </p:cNvPicPr>
                      <p:nvPr/>
                    </p:nvPicPr>
                    <p:blipFill>
                      <a:blip r:embed="rId5"/>
                      <a:srcRect/>
                      <a:stretch>
                        <a:fillRect/>
                      </a:stretch>
                    </p:blipFill>
                    <p:spPr bwMode="auto">
                      <a:xfrm>
                        <a:off x="1260450" y="3776816"/>
                        <a:ext cx="5375536" cy="7538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autoUpdateAnimBg="0"/>
      <p:bldP spid="9" grpId="0" bldLvl="0" animBg="1" autoUpdateAnimBg="0"/>
      <p:bldP spid="10"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84292" y="1776278"/>
            <a:ext cx="5392420" cy="822960"/>
          </a:xfrm>
          <a:prstGeom prst="rect">
            <a:avLst/>
          </a:prstGeom>
        </p:spPr>
        <p:txBody>
          <a:bodyPr wrap="none">
            <a:spAutoFit/>
          </a:bodyPr>
          <a:lstStyle/>
          <a:p>
            <a:pPr algn="ctr" fontAlgn="base">
              <a:spcBef>
                <a:spcPct val="0"/>
              </a:spcBef>
              <a:spcAft>
                <a:spcPct val="0"/>
              </a:spcAft>
            </a:pPr>
            <a:r>
              <a:rPr kumimoji="1" lang="en-US" altLang="zh-CN" sz="4800" b="1" dirty="0">
                <a:ln w="0"/>
                <a:solidFill>
                  <a:srgbClr val="CC6600"/>
                </a:solidFill>
                <a:effectLst>
                  <a:reflection blurRad="6350" stA="60000" endA="900" endPos="60000" dist="60007" dir="5400000" sy="-100000" algn="bl" rotWithShape="0"/>
                </a:effectLst>
                <a:latin typeface="造字工房悦黑体验版常规体" pitchFamily="50" charset="-122"/>
                <a:ea typeface="造字工房悦黑体验版常规体" pitchFamily="50" charset="-122"/>
              </a:rPr>
              <a:t>5.1  </a:t>
            </a:r>
            <a:r>
              <a:rPr kumimoji="1" lang="zh-CN" altLang="en-US" sz="4800" b="1" dirty="0">
                <a:ln w="0"/>
                <a:solidFill>
                  <a:srgbClr val="CC6600"/>
                </a:solidFill>
                <a:effectLst>
                  <a:reflection blurRad="6350" stA="60000" endA="900" endPos="60000" dist="60007" dir="5400000" sy="-100000" algn="bl" rotWithShape="0"/>
                </a:effectLst>
                <a:latin typeface="造字工房悦黑体验版常规体" pitchFamily="50" charset="-122"/>
                <a:ea typeface="造字工房悦黑体验版常规体" pitchFamily="50" charset="-122"/>
              </a:rPr>
              <a:t>拉普拉斯变换</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2538" y="196232"/>
            <a:ext cx="7684437" cy="914400"/>
          </a:xfrm>
          <a:prstGeom prst="rect">
            <a:avLst/>
          </a:prstGeom>
        </p:spPr>
        <p:txBody>
          <a:bodyPr wrap="square">
            <a:spAutoFit/>
          </a:bodyPr>
          <a:lstStyle/>
          <a:p>
            <a:pPr algn="ctr">
              <a:lnSpc>
                <a:spcPct val="150000"/>
              </a:lnSpc>
              <a:buFont typeface="Wingdings" pitchFamily="2" charset="2"/>
              <a:buNone/>
            </a:pPr>
            <a:r>
              <a:rPr lang="zh-CN" altLang="en-US" sz="3600" dirty="0">
                <a:latin typeface="Adobe 黑体 Std R" pitchFamily="34" charset="-122"/>
                <a:ea typeface="Adobe 黑体 Std R" pitchFamily="34" charset="-122"/>
              </a:rPr>
              <a:t>九、初值定理和终值定理 </a:t>
            </a:r>
          </a:p>
        </p:txBody>
      </p:sp>
      <p:sp>
        <p:nvSpPr>
          <p:cNvPr id="6" name="Rectangle 50"/>
          <p:cNvSpPr>
            <a:spLocks noChangeArrowheads="1"/>
          </p:cNvSpPr>
          <p:nvPr/>
        </p:nvSpPr>
        <p:spPr bwMode="auto">
          <a:xfrm>
            <a:off x="612538" y="844144"/>
            <a:ext cx="773143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50000"/>
              </a:lnSpc>
              <a:spcBef>
                <a:spcPct val="0"/>
              </a:spcBef>
              <a:spcAft>
                <a:spcPct val="0"/>
              </a:spcAft>
            </a:pPr>
            <a:r>
              <a:rPr kumimoji="1" lang="zh-CN" altLang="en-US" sz="2800" dirty="0" smtClean="0">
                <a:solidFill>
                  <a:srgbClr val="CC6600"/>
                </a:solidFill>
                <a:latin typeface="Adobe 黑体 Std R" pitchFamily="34" charset="-122"/>
                <a:ea typeface="Adobe 黑体 Std R" pitchFamily="34" charset="-122"/>
                <a:sym typeface="Symbol" pitchFamily="18" charset="2"/>
              </a:rPr>
              <a:t>         初值</a:t>
            </a:r>
            <a:r>
              <a:rPr kumimoji="1" lang="zh-CN" altLang="en-US" sz="2800" dirty="0">
                <a:solidFill>
                  <a:srgbClr val="CC6600"/>
                </a:solidFill>
                <a:latin typeface="Adobe 黑体 Std R" pitchFamily="34" charset="-122"/>
                <a:ea typeface="Adobe 黑体 Std R" pitchFamily="34" charset="-122"/>
                <a:sym typeface="Symbol" pitchFamily="18" charset="2"/>
              </a:rPr>
              <a:t>定理和终值定理常用于由</a:t>
            </a:r>
            <a:r>
              <a:rPr kumimoji="1" lang="en-US" altLang="zh-CN" sz="2800" dirty="0">
                <a:solidFill>
                  <a:srgbClr val="CC6600"/>
                </a:solidFill>
                <a:latin typeface="Adobe 黑体 Std R" pitchFamily="34" charset="-122"/>
                <a:ea typeface="Adobe 黑体 Std R" pitchFamily="34" charset="-122"/>
                <a:sym typeface="Symbol" pitchFamily="18" charset="2"/>
              </a:rPr>
              <a:t>F(s)</a:t>
            </a:r>
            <a:r>
              <a:rPr kumimoji="1" lang="zh-CN" altLang="en-US" sz="2800" dirty="0">
                <a:solidFill>
                  <a:srgbClr val="CC6600"/>
                </a:solidFill>
                <a:latin typeface="Adobe 黑体 Std R" pitchFamily="34" charset="-122"/>
                <a:ea typeface="Adobe 黑体 Std R" pitchFamily="34" charset="-122"/>
                <a:sym typeface="Symbol" pitchFamily="18" charset="2"/>
              </a:rPr>
              <a:t>直接求</a:t>
            </a:r>
            <a:r>
              <a:rPr kumimoji="1" lang="en-US" altLang="zh-CN" sz="2800" dirty="0">
                <a:solidFill>
                  <a:srgbClr val="CC6600"/>
                </a:solidFill>
                <a:latin typeface="Adobe 黑体 Std R" pitchFamily="34" charset="-122"/>
                <a:ea typeface="Adobe 黑体 Std R" pitchFamily="34" charset="-122"/>
                <a:sym typeface="Symbol" pitchFamily="18" charset="2"/>
              </a:rPr>
              <a:t>f(0+)</a:t>
            </a:r>
            <a:r>
              <a:rPr kumimoji="1" lang="zh-CN" altLang="en-US" sz="2800" dirty="0">
                <a:solidFill>
                  <a:srgbClr val="CC6600"/>
                </a:solidFill>
                <a:latin typeface="Adobe 黑体 Std R" pitchFamily="34" charset="-122"/>
                <a:ea typeface="Adobe 黑体 Std R" pitchFamily="34" charset="-122"/>
                <a:sym typeface="Symbol" pitchFamily="18" charset="2"/>
              </a:rPr>
              <a:t>和</a:t>
            </a:r>
            <a:r>
              <a:rPr kumimoji="1" lang="en-US" altLang="zh-CN" sz="2800" dirty="0">
                <a:solidFill>
                  <a:srgbClr val="CC6600"/>
                </a:solidFill>
                <a:latin typeface="Adobe 黑体 Std R" pitchFamily="34" charset="-122"/>
                <a:ea typeface="Adobe 黑体 Std R" pitchFamily="34" charset="-122"/>
                <a:sym typeface="Symbol" pitchFamily="18" charset="2"/>
              </a:rPr>
              <a:t>f(∞</a:t>
            </a:r>
            <a:r>
              <a:rPr kumimoji="1" lang="zh-CN" altLang="en-US" sz="2800" dirty="0">
                <a:solidFill>
                  <a:srgbClr val="CC6600"/>
                </a:solidFill>
                <a:latin typeface="Adobe 黑体 Std R" pitchFamily="34" charset="-122"/>
                <a:ea typeface="Adobe 黑体 Std R" pitchFamily="34" charset="-122"/>
                <a:sym typeface="Symbol" pitchFamily="18" charset="2"/>
              </a:rPr>
              <a:t>），而不必求出原函数</a:t>
            </a:r>
            <a:r>
              <a:rPr kumimoji="1" lang="en-US" altLang="zh-CN" sz="2800" dirty="0" smtClean="0">
                <a:solidFill>
                  <a:srgbClr val="CC6600"/>
                </a:solidFill>
                <a:latin typeface="Adobe 黑体 Std R" pitchFamily="34" charset="-122"/>
                <a:ea typeface="Adobe 黑体 Std R" pitchFamily="34" charset="-122"/>
                <a:sym typeface="Symbol" pitchFamily="18" charset="2"/>
              </a:rPr>
              <a:t>f(t)</a:t>
            </a:r>
          </a:p>
        </p:txBody>
      </p:sp>
      <p:sp>
        <p:nvSpPr>
          <p:cNvPr id="7" name="Rectangle 34"/>
          <p:cNvSpPr>
            <a:spLocks noChangeArrowheads="1"/>
          </p:cNvSpPr>
          <p:nvPr/>
        </p:nvSpPr>
        <p:spPr bwMode="auto">
          <a:xfrm>
            <a:off x="354806" y="2401567"/>
            <a:ext cx="17830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a:solidFill>
                  <a:srgbClr val="D11333"/>
                </a:solidFill>
                <a:latin typeface="Adobe 黑体 Std R" pitchFamily="34" charset="-122"/>
                <a:ea typeface="Adobe 黑体 Std R" pitchFamily="34" charset="-122"/>
              </a:rPr>
              <a:t>终值定理 </a:t>
            </a:r>
          </a:p>
        </p:txBody>
      </p:sp>
      <p:sp>
        <p:nvSpPr>
          <p:cNvPr id="8" name="Rectangle 35"/>
          <p:cNvSpPr>
            <a:spLocks noChangeArrowheads="1"/>
          </p:cNvSpPr>
          <p:nvPr/>
        </p:nvSpPr>
        <p:spPr bwMode="auto">
          <a:xfrm>
            <a:off x="507169" y="2934835"/>
            <a:ext cx="8303750" cy="9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dirty="0" smtClean="0">
                <a:latin typeface="Adobe 黑体 Std R" pitchFamily="34" charset="-122"/>
                <a:ea typeface="Adobe 黑体 Std R" pitchFamily="34" charset="-122"/>
              </a:rPr>
              <a:t>　　若</a:t>
            </a:r>
            <a:r>
              <a:rPr kumimoji="1" lang="en-US" altLang="zh-CN" sz="2800" dirty="0">
                <a:latin typeface="Adobe 黑体 Std R" pitchFamily="34" charset="-122"/>
                <a:ea typeface="Adobe 黑体 Std R" pitchFamily="34" charset="-122"/>
              </a:rPr>
              <a:t>f(t)</a:t>
            </a:r>
            <a:r>
              <a:rPr kumimoji="1" lang="zh-CN" altLang="en-US" sz="2800" dirty="0">
                <a:latin typeface="Adobe 黑体 Std R" pitchFamily="34" charset="-122"/>
                <a:ea typeface="Adobe 黑体 Std R" pitchFamily="34" charset="-122"/>
              </a:rPr>
              <a:t>当</a:t>
            </a:r>
            <a:r>
              <a:rPr kumimoji="1" lang="en-US" altLang="zh-CN" sz="2800" dirty="0">
                <a:latin typeface="Adobe 黑体 Std R" pitchFamily="34" charset="-122"/>
                <a:ea typeface="Adobe 黑体 Std R" pitchFamily="34" charset="-122"/>
              </a:rPr>
              <a:t>t →∞</a:t>
            </a:r>
            <a:r>
              <a:rPr kumimoji="1" lang="zh-CN" altLang="en-US" sz="2800" dirty="0">
                <a:latin typeface="Adobe 黑体 Std R" pitchFamily="34" charset="-122"/>
                <a:ea typeface="Adobe 黑体 Std R" pitchFamily="34" charset="-122"/>
              </a:rPr>
              <a:t>时存在，并且 </a:t>
            </a:r>
            <a:r>
              <a:rPr kumimoji="1" lang="en-US" altLang="zh-CN" sz="2800" dirty="0">
                <a:latin typeface="Adobe 黑体 Std R" pitchFamily="34" charset="-122"/>
                <a:ea typeface="Adobe 黑体 Std R" pitchFamily="34" charset="-122"/>
              </a:rPr>
              <a:t>f(t) ← → F(s) , Re[s]&gt;</a:t>
            </a:r>
            <a:r>
              <a:rPr kumimoji="1" lang="en-US" altLang="zh-CN" sz="2800" dirty="0">
                <a:latin typeface="Adobe 黑体 Std R" pitchFamily="34" charset="-122"/>
                <a:ea typeface="Adobe 黑体 Std R" pitchFamily="34" charset="-122"/>
                <a:sym typeface="Symbol" pitchFamily="18" charset="2"/>
              </a:rPr>
              <a:t></a:t>
            </a:r>
            <a:r>
              <a:rPr kumimoji="1" lang="en-US" altLang="zh-CN" sz="2800" baseline="-30000" dirty="0">
                <a:latin typeface="Adobe 黑体 Std R" pitchFamily="34" charset="-122"/>
                <a:ea typeface="Adobe 黑体 Std R" pitchFamily="34" charset="-122"/>
              </a:rPr>
              <a:t>0</a:t>
            </a:r>
            <a:r>
              <a:rPr kumimoji="1" lang="en-US" altLang="zh-CN" sz="2800" dirty="0">
                <a:latin typeface="Adobe 黑体 Std R" pitchFamily="34" charset="-122"/>
                <a:ea typeface="Adobe 黑体 Std R" pitchFamily="34" charset="-122"/>
              </a:rPr>
              <a:t>, </a:t>
            </a:r>
            <a:r>
              <a:rPr kumimoji="1" lang="en-US" altLang="zh-CN" sz="2800" dirty="0">
                <a:latin typeface="Adobe 黑体 Std R" pitchFamily="34" charset="-122"/>
                <a:ea typeface="Adobe 黑体 Std R" pitchFamily="34" charset="-122"/>
                <a:sym typeface="Symbol" pitchFamily="18" charset="2"/>
              </a:rPr>
              <a:t></a:t>
            </a:r>
            <a:r>
              <a:rPr kumimoji="1" lang="en-US" altLang="zh-CN" sz="2800" baseline="-30000" dirty="0">
                <a:latin typeface="Adobe 黑体 Std R" pitchFamily="34" charset="-122"/>
                <a:ea typeface="Adobe 黑体 Std R" pitchFamily="34" charset="-122"/>
              </a:rPr>
              <a:t>0</a:t>
            </a:r>
            <a:r>
              <a:rPr kumimoji="1" lang="en-US" altLang="zh-CN" sz="2800" dirty="0">
                <a:latin typeface="Adobe 黑体 Std R" pitchFamily="34" charset="-122"/>
                <a:ea typeface="Adobe 黑体 Std R" pitchFamily="34" charset="-122"/>
              </a:rPr>
              <a:t>&lt;0</a:t>
            </a:r>
            <a:r>
              <a:rPr kumimoji="1" lang="zh-CN" altLang="en-US" sz="2800" dirty="0">
                <a:latin typeface="Adobe 黑体 Std R" pitchFamily="34" charset="-122"/>
                <a:ea typeface="Adobe 黑体 Std R" pitchFamily="34" charset="-122"/>
              </a:rPr>
              <a:t>，则 </a:t>
            </a:r>
          </a:p>
        </p:txBody>
      </p:sp>
      <p:graphicFrame>
        <p:nvGraphicFramePr>
          <p:cNvPr id="12" name="Object 36"/>
          <p:cNvGraphicFramePr>
            <a:graphicFrameLocks noChangeAspect="1"/>
          </p:cNvGraphicFramePr>
          <p:nvPr/>
        </p:nvGraphicFramePr>
        <p:xfrm>
          <a:off x="2772244" y="3954027"/>
          <a:ext cx="2942498" cy="696740"/>
        </p:xfrm>
        <a:graphic>
          <a:graphicData uri="http://schemas.openxmlformats.org/presentationml/2006/ole">
            <mc:AlternateContent xmlns:mc="http://schemas.openxmlformats.org/markup-compatibility/2006">
              <mc:Choice xmlns:v="urn:schemas-microsoft-com:vml" Requires="v">
                <p:oleObj spid="_x0000_s205826" name="公式" r:id="rId4" imgW="29260800" imgH="7010400" progId="Equation.3">
                  <p:embed/>
                </p:oleObj>
              </mc:Choice>
              <mc:Fallback>
                <p:oleObj name="公式" r:id="rId4" imgW="29260800" imgH="7010400" progId="Equation.3">
                  <p:embed/>
                  <p:pic>
                    <p:nvPicPr>
                      <p:cNvPr id="0" name="图片 196617"/>
                      <p:cNvPicPr>
                        <a:picLocks noChangeAspect="1" noChangeArrowheads="1"/>
                      </p:cNvPicPr>
                      <p:nvPr/>
                    </p:nvPicPr>
                    <p:blipFill>
                      <a:blip r:embed="rId5"/>
                      <a:srcRect/>
                      <a:stretch>
                        <a:fillRect/>
                      </a:stretch>
                    </p:blipFill>
                    <p:spPr bwMode="auto">
                      <a:xfrm>
                        <a:off x="2772244" y="3954027"/>
                        <a:ext cx="2942498" cy="6967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8" grpId="0" bldLvl="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5"/>
          <p:cNvSpPr>
            <a:spLocks noChangeArrowheads="1"/>
          </p:cNvSpPr>
          <p:nvPr/>
        </p:nvSpPr>
        <p:spPr bwMode="auto">
          <a:xfrm>
            <a:off x="1510749" y="825736"/>
            <a:ext cx="10718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a:solidFill>
                  <a:srgbClr val="000000"/>
                </a:solidFill>
                <a:latin typeface="Adobe 黑体 Std R" pitchFamily="34" charset="-122"/>
                <a:ea typeface="Adobe 黑体 Std R" pitchFamily="34" charset="-122"/>
              </a:rPr>
              <a:t>例</a:t>
            </a:r>
            <a:r>
              <a:rPr kumimoji="1" lang="en-US" altLang="zh-CN" sz="2800">
                <a:solidFill>
                  <a:srgbClr val="000000"/>
                </a:solidFill>
                <a:latin typeface="Adobe 黑体 Std R" pitchFamily="34" charset="-122"/>
                <a:ea typeface="Adobe 黑体 Std R" pitchFamily="34" charset="-122"/>
              </a:rPr>
              <a:t>1</a:t>
            </a:r>
            <a:r>
              <a:rPr kumimoji="1" lang="zh-CN" altLang="en-US" sz="2800">
                <a:solidFill>
                  <a:srgbClr val="000000"/>
                </a:solidFill>
                <a:latin typeface="Adobe 黑体 Std R" pitchFamily="34" charset="-122"/>
                <a:ea typeface="Adobe 黑体 Std R" pitchFamily="34" charset="-122"/>
              </a:rPr>
              <a:t>：</a:t>
            </a:r>
          </a:p>
        </p:txBody>
      </p:sp>
      <p:graphicFrame>
        <p:nvGraphicFramePr>
          <p:cNvPr id="20" name="Object 36"/>
          <p:cNvGraphicFramePr>
            <a:graphicFrameLocks noChangeAspect="1"/>
          </p:cNvGraphicFramePr>
          <p:nvPr/>
        </p:nvGraphicFramePr>
        <p:xfrm>
          <a:off x="2348742" y="749555"/>
          <a:ext cx="2226713" cy="742767"/>
        </p:xfrm>
        <a:graphic>
          <a:graphicData uri="http://schemas.openxmlformats.org/presentationml/2006/ole">
            <mc:AlternateContent xmlns:mc="http://schemas.openxmlformats.org/markup-compatibility/2006">
              <mc:Choice xmlns:v="urn:schemas-microsoft-com:vml" Requires="v">
                <p:oleObj spid="_x0000_s206852" name="Equation" r:id="rId4" imgW="1180465" imgH="393700" progId="Equation.3">
                  <p:embed/>
                </p:oleObj>
              </mc:Choice>
              <mc:Fallback>
                <p:oleObj name="Equation" r:id="rId4" imgW="1180465" imgH="393700" progId="Equation.3">
                  <p:embed/>
                  <p:pic>
                    <p:nvPicPr>
                      <p:cNvPr id="0" name="图片 1894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8742" y="749555"/>
                        <a:ext cx="2226713" cy="742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37"/>
          <p:cNvGraphicFramePr>
            <a:graphicFrameLocks noChangeAspect="1"/>
          </p:cNvGraphicFramePr>
          <p:nvPr/>
        </p:nvGraphicFramePr>
        <p:xfrm>
          <a:off x="1891655" y="1587548"/>
          <a:ext cx="5096205" cy="860213"/>
        </p:xfrm>
        <a:graphic>
          <a:graphicData uri="http://schemas.openxmlformats.org/presentationml/2006/ole">
            <mc:AlternateContent xmlns:mc="http://schemas.openxmlformats.org/markup-compatibility/2006">
              <mc:Choice xmlns:v="urn:schemas-microsoft-com:vml" Requires="v">
                <p:oleObj spid="_x0000_s206853" name="Equation" r:id="rId6" imgW="2451100" imgH="419100" progId="Equation.3">
                  <p:embed/>
                </p:oleObj>
              </mc:Choice>
              <mc:Fallback>
                <p:oleObj name="Equation" r:id="rId6" imgW="2451100" imgH="419100" progId="Equation.3">
                  <p:embed/>
                  <p:pic>
                    <p:nvPicPr>
                      <p:cNvPr id="0" name="图片 1894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1655" y="1587548"/>
                        <a:ext cx="5096205" cy="86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39"/>
          <p:cNvGraphicFramePr>
            <a:graphicFrameLocks noChangeAspect="1"/>
          </p:cNvGraphicFramePr>
          <p:nvPr/>
        </p:nvGraphicFramePr>
        <p:xfrm>
          <a:off x="1891655" y="2654085"/>
          <a:ext cx="5129533" cy="885606"/>
        </p:xfrm>
        <a:graphic>
          <a:graphicData uri="http://schemas.openxmlformats.org/presentationml/2006/ole">
            <mc:AlternateContent xmlns:mc="http://schemas.openxmlformats.org/markup-compatibility/2006">
              <mc:Choice xmlns:v="urn:schemas-microsoft-com:vml" Requires="v">
                <p:oleObj spid="_x0000_s206854" name="Equation" r:id="rId8" imgW="2400300" imgH="419100" progId="Equation.3">
                  <p:embed/>
                </p:oleObj>
              </mc:Choice>
              <mc:Fallback>
                <p:oleObj name="Equation" r:id="rId8" imgW="2400300" imgH="419100" progId="Equation.3">
                  <p:embed/>
                  <p:pic>
                    <p:nvPicPr>
                      <p:cNvPr id="0" name="图片 18948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1655" y="2654085"/>
                        <a:ext cx="5129533" cy="8856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0-#ppt_w/2"/>
                                          </p:val>
                                        </p:tav>
                                        <p:tav tm="100000">
                                          <p:val>
                                            <p:strVal val="#ppt_x"/>
                                          </p:val>
                                        </p:tav>
                                      </p:tavLst>
                                    </p:anim>
                                    <p:anim calcmode="lin" valueType="num">
                                      <p:cBhvr additive="base">
                                        <p:cTn id="17"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0-#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1"/>
          <p:cNvSpPr>
            <a:spLocks noChangeArrowheads="1"/>
          </p:cNvSpPr>
          <p:nvPr/>
        </p:nvSpPr>
        <p:spPr bwMode="auto">
          <a:xfrm>
            <a:off x="1761693" y="1006563"/>
            <a:ext cx="10718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a:solidFill>
                  <a:srgbClr val="000000"/>
                </a:solidFill>
                <a:latin typeface="Adobe 黑体 Std R" pitchFamily="34" charset="-122"/>
                <a:ea typeface="Adobe 黑体 Std R" pitchFamily="34" charset="-122"/>
              </a:rPr>
              <a:t>例</a:t>
            </a:r>
            <a:r>
              <a:rPr kumimoji="1" lang="en-US" altLang="zh-CN" sz="2800">
                <a:solidFill>
                  <a:srgbClr val="000000"/>
                </a:solidFill>
                <a:latin typeface="Adobe 黑体 Std R" pitchFamily="34" charset="-122"/>
                <a:ea typeface="Adobe 黑体 Std R" pitchFamily="34" charset="-122"/>
              </a:rPr>
              <a:t>2</a:t>
            </a:r>
            <a:r>
              <a:rPr kumimoji="1" lang="zh-CN" altLang="en-US" sz="2800">
                <a:solidFill>
                  <a:srgbClr val="000000"/>
                </a:solidFill>
                <a:latin typeface="Adobe 黑体 Std R" pitchFamily="34" charset="-122"/>
                <a:ea typeface="Adobe 黑体 Std R" pitchFamily="34" charset="-122"/>
              </a:rPr>
              <a:t>：</a:t>
            </a:r>
          </a:p>
        </p:txBody>
      </p:sp>
      <p:graphicFrame>
        <p:nvGraphicFramePr>
          <p:cNvPr id="7" name="Object 42"/>
          <p:cNvGraphicFramePr>
            <a:graphicFrameLocks noChangeAspect="1"/>
          </p:cNvGraphicFramePr>
          <p:nvPr/>
        </p:nvGraphicFramePr>
        <p:xfrm>
          <a:off x="2904411" y="916098"/>
          <a:ext cx="2226713" cy="790380"/>
        </p:xfrm>
        <a:graphic>
          <a:graphicData uri="http://schemas.openxmlformats.org/presentationml/2006/ole">
            <mc:AlternateContent xmlns:mc="http://schemas.openxmlformats.org/markup-compatibility/2006">
              <mc:Choice xmlns:v="urn:schemas-microsoft-com:vml" Requires="v">
                <p:oleObj spid="_x0000_s207876" name="Equation" r:id="rId4" imgW="1180465" imgH="419100" progId="Equation.3">
                  <p:embed/>
                </p:oleObj>
              </mc:Choice>
              <mc:Fallback>
                <p:oleObj name="Equation" r:id="rId4" imgW="1180465" imgH="419100" progId="Equation.3">
                  <p:embed/>
                  <p:pic>
                    <p:nvPicPr>
                      <p:cNvPr id="0" name="图片 1976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4411" y="916098"/>
                        <a:ext cx="2226713" cy="790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43"/>
          <p:cNvGraphicFramePr>
            <a:graphicFrameLocks noChangeAspect="1"/>
          </p:cNvGraphicFramePr>
          <p:nvPr/>
        </p:nvGraphicFramePr>
        <p:xfrm>
          <a:off x="2294961" y="2820628"/>
          <a:ext cx="5280309" cy="860213"/>
        </p:xfrm>
        <a:graphic>
          <a:graphicData uri="http://schemas.openxmlformats.org/presentationml/2006/ole">
            <mc:AlternateContent xmlns:mc="http://schemas.openxmlformats.org/markup-compatibility/2006">
              <mc:Choice xmlns:v="urn:schemas-microsoft-com:vml" Requires="v">
                <p:oleObj spid="_x0000_s207877" name="Equation" r:id="rId6" imgW="2540000" imgH="419100" progId="Equation.3">
                  <p:embed/>
                </p:oleObj>
              </mc:Choice>
              <mc:Fallback>
                <p:oleObj name="Equation" r:id="rId6" imgW="2540000" imgH="419100" progId="Equation.3">
                  <p:embed/>
                  <p:pic>
                    <p:nvPicPr>
                      <p:cNvPr id="0" name="图片 1976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4961" y="2820628"/>
                        <a:ext cx="5280309" cy="86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4"/>
          <p:cNvGraphicFramePr>
            <a:graphicFrameLocks noChangeAspect="1"/>
          </p:cNvGraphicFramePr>
          <p:nvPr/>
        </p:nvGraphicFramePr>
        <p:xfrm>
          <a:off x="2599686" y="1906453"/>
          <a:ext cx="2585400" cy="742767"/>
        </p:xfrm>
        <a:graphic>
          <a:graphicData uri="http://schemas.openxmlformats.org/presentationml/2006/ole">
            <mc:AlternateContent xmlns:mc="http://schemas.openxmlformats.org/markup-compatibility/2006">
              <mc:Choice xmlns:v="urn:schemas-microsoft-com:vml" Requires="v">
                <p:oleObj spid="_x0000_s207878" name="Equation" r:id="rId8" imgW="1371600" imgH="393700" progId="Equation.3">
                  <p:embed/>
                </p:oleObj>
              </mc:Choice>
              <mc:Fallback>
                <p:oleObj name="Equation" r:id="rId8" imgW="1371600" imgH="393700" progId="Equation.3">
                  <p:embed/>
                  <p:pic>
                    <p:nvPicPr>
                      <p:cNvPr id="0" name="图片 19765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9686" y="1906453"/>
                        <a:ext cx="2585400" cy="742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78222" y="1776278"/>
            <a:ext cx="6004560" cy="822960"/>
          </a:xfrm>
          <a:prstGeom prst="rect">
            <a:avLst/>
          </a:prstGeom>
        </p:spPr>
        <p:txBody>
          <a:bodyPr wrap="none">
            <a:spAutoFit/>
          </a:bodyPr>
          <a:lstStyle/>
          <a:p>
            <a:pPr algn="ctr" fontAlgn="base">
              <a:spcBef>
                <a:spcPct val="0"/>
              </a:spcBef>
              <a:spcAft>
                <a:spcPct val="0"/>
              </a:spcAft>
            </a:pPr>
            <a:r>
              <a:rPr kumimoji="1" lang="en-US" altLang="zh-CN" sz="4800" b="1" dirty="0">
                <a:ln w="0"/>
                <a:solidFill>
                  <a:srgbClr val="CC6600"/>
                </a:solidFill>
                <a:effectLst>
                  <a:reflection blurRad="6350" stA="60000" endA="900" endPos="60000" dist="60007" dir="5400000" sy="-100000" algn="bl" rotWithShape="0"/>
                </a:effectLst>
                <a:latin typeface="造字工房悦黑体验版常规体" pitchFamily="50" charset="-122"/>
                <a:ea typeface="造字工房悦黑体验版常规体" pitchFamily="50" charset="-122"/>
              </a:rPr>
              <a:t>5.3  </a:t>
            </a:r>
            <a:r>
              <a:rPr kumimoji="1" lang="zh-CN" altLang="en-US" sz="4800" b="1" dirty="0">
                <a:ln w="0"/>
                <a:solidFill>
                  <a:srgbClr val="CC6600"/>
                </a:solidFill>
                <a:effectLst>
                  <a:reflection blurRad="6350" stA="60000" endA="900" endPos="60000" dist="60007" dir="5400000" sy="-100000" algn="bl" rotWithShape="0"/>
                </a:effectLst>
                <a:latin typeface="造字工房悦黑体验版常规体" pitchFamily="50" charset="-122"/>
                <a:ea typeface="造字工房悦黑体验版常规体" pitchFamily="50" charset="-122"/>
              </a:rPr>
              <a:t>拉普拉斯逆变换</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1"/>
          <p:cNvSpPr>
            <a:spLocks noChangeArrowheads="1"/>
          </p:cNvSpPr>
          <p:nvPr/>
        </p:nvSpPr>
        <p:spPr bwMode="auto">
          <a:xfrm>
            <a:off x="468557" y="628173"/>
            <a:ext cx="8540536" cy="222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kumimoji="1" lang="zh-CN" altLang="en-US" sz="2800" dirty="0" smtClean="0">
                <a:solidFill>
                  <a:srgbClr val="000000"/>
                </a:solidFill>
                <a:latin typeface="Adobe 黑体 Std R" pitchFamily="34" charset="-122"/>
                <a:ea typeface="Adobe 黑体 Std R" pitchFamily="34" charset="-122"/>
              </a:rPr>
              <a:t>         直接</a:t>
            </a:r>
            <a:r>
              <a:rPr kumimoji="1" lang="zh-CN" altLang="en-US" sz="2800" dirty="0">
                <a:solidFill>
                  <a:srgbClr val="000000"/>
                </a:solidFill>
                <a:latin typeface="Adobe 黑体 Std R" pitchFamily="34" charset="-122"/>
                <a:ea typeface="Adobe 黑体 Std R" pitchFamily="34" charset="-122"/>
              </a:rPr>
              <a:t>利用定义式求反变换</a:t>
            </a:r>
            <a:r>
              <a:rPr kumimoji="1" lang="en-US" altLang="zh-CN" sz="2800" dirty="0">
                <a:solidFill>
                  <a:srgbClr val="000000"/>
                </a:solidFill>
                <a:latin typeface="Adobe 黑体 Std R" pitchFamily="34" charset="-122"/>
                <a:ea typeface="Adobe 黑体 Std R" pitchFamily="34" charset="-122"/>
              </a:rPr>
              <a:t>---</a:t>
            </a:r>
            <a:r>
              <a:rPr kumimoji="1" lang="zh-CN" altLang="en-US" sz="2800" dirty="0">
                <a:solidFill>
                  <a:srgbClr val="000000"/>
                </a:solidFill>
                <a:latin typeface="Adobe 黑体 Std R" pitchFamily="34" charset="-122"/>
                <a:ea typeface="Adobe 黑体 Std R" pitchFamily="34" charset="-122"/>
              </a:rPr>
              <a:t>复变函数积分，比较困难。</a:t>
            </a:r>
          </a:p>
          <a:p>
            <a:pPr fontAlgn="base">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通常的方法 </a:t>
            </a:r>
            <a:endParaRPr kumimoji="1" lang="en-US" altLang="zh-CN" sz="2800" dirty="0" smtClean="0">
              <a:solidFill>
                <a:srgbClr val="000000"/>
              </a:solidFill>
              <a:latin typeface="Adobe 黑体 Std R" pitchFamily="34" charset="-122"/>
              <a:ea typeface="Adobe 黑体 Std R" pitchFamily="34" charset="-122"/>
            </a:endParaRPr>
          </a:p>
          <a:p>
            <a:pPr fontAlgn="base">
              <a:spcBef>
                <a:spcPct val="0"/>
              </a:spcBef>
              <a:spcAft>
                <a:spcPct val="0"/>
              </a:spcAft>
            </a:pPr>
            <a:r>
              <a:rPr kumimoji="1" lang="en-US" altLang="zh-CN" sz="2800" dirty="0">
                <a:solidFill>
                  <a:srgbClr val="000000"/>
                </a:solidFill>
                <a:latin typeface="Adobe 黑体 Std R" pitchFamily="34" charset="-122"/>
                <a:ea typeface="Adobe 黑体 Std R" pitchFamily="34" charset="-122"/>
              </a:rPr>
              <a:t> </a:t>
            </a:r>
            <a:r>
              <a:rPr kumimoji="1" lang="en-US" altLang="zh-CN" sz="2800" dirty="0" smtClean="0">
                <a:solidFill>
                  <a:srgbClr val="000000"/>
                </a:solidFill>
                <a:latin typeface="Adobe 黑体 Std R" pitchFamily="34" charset="-122"/>
                <a:ea typeface="Adobe 黑体 Std R" pitchFamily="34" charset="-122"/>
              </a:rPr>
              <a:t>    </a:t>
            </a:r>
            <a:r>
              <a:rPr kumimoji="1" lang="zh-CN" altLang="en-US" sz="2800" dirty="0" smtClean="0">
                <a:solidFill>
                  <a:srgbClr val="000000"/>
                </a:solidFill>
                <a:latin typeface="Adobe 黑体 Std R" pitchFamily="34" charset="-122"/>
                <a:ea typeface="Adobe 黑体 Std R" pitchFamily="34" charset="-122"/>
              </a:rPr>
              <a:t>（</a:t>
            </a:r>
            <a:r>
              <a:rPr kumimoji="1" lang="en-US" altLang="zh-CN" sz="2800" dirty="0">
                <a:solidFill>
                  <a:srgbClr val="000000"/>
                </a:solidFill>
                <a:latin typeface="Adobe 黑体 Std R" pitchFamily="34" charset="-122"/>
                <a:ea typeface="Adobe 黑体 Std R" pitchFamily="34" charset="-122"/>
              </a:rPr>
              <a:t>1</a:t>
            </a:r>
            <a:r>
              <a:rPr kumimoji="1" lang="zh-CN" altLang="en-US" sz="2800" dirty="0">
                <a:solidFill>
                  <a:srgbClr val="000000"/>
                </a:solidFill>
                <a:latin typeface="Adobe 黑体 Std R" pitchFamily="34" charset="-122"/>
                <a:ea typeface="Adobe 黑体 Std R" pitchFamily="34" charset="-122"/>
              </a:rPr>
              <a:t>）查表  </a:t>
            </a:r>
            <a:r>
              <a:rPr kumimoji="1" lang="zh-CN" altLang="en-US" sz="2800" dirty="0" smtClean="0">
                <a:solidFill>
                  <a:srgbClr val="000000"/>
                </a:solidFill>
                <a:latin typeface="Adobe 黑体 Std R" pitchFamily="34" charset="-122"/>
                <a:ea typeface="Adobe 黑体 Std R" pitchFamily="34" charset="-122"/>
              </a:rPr>
              <a:t>（</a:t>
            </a:r>
            <a:r>
              <a:rPr kumimoji="1" lang="en-US" altLang="zh-CN" sz="2800" dirty="0">
                <a:solidFill>
                  <a:srgbClr val="000000"/>
                </a:solidFill>
                <a:latin typeface="Adobe 黑体 Std R" pitchFamily="34" charset="-122"/>
                <a:ea typeface="Adobe 黑体 Std R" pitchFamily="34" charset="-122"/>
              </a:rPr>
              <a:t>2</a:t>
            </a:r>
            <a:r>
              <a:rPr kumimoji="1" lang="zh-CN" altLang="en-US" sz="2800" dirty="0">
                <a:solidFill>
                  <a:srgbClr val="000000"/>
                </a:solidFill>
                <a:latin typeface="Adobe 黑体 Std R" pitchFamily="34" charset="-122"/>
                <a:ea typeface="Adobe 黑体 Std R" pitchFamily="34" charset="-122"/>
              </a:rPr>
              <a:t>）利用性质  （</a:t>
            </a:r>
            <a:r>
              <a:rPr kumimoji="1" lang="en-US" altLang="zh-CN" sz="2800" dirty="0">
                <a:solidFill>
                  <a:srgbClr val="000000"/>
                </a:solidFill>
                <a:latin typeface="Adobe 黑体 Std R" pitchFamily="34" charset="-122"/>
                <a:ea typeface="Adobe 黑体 Std R" pitchFamily="34" charset="-122"/>
              </a:rPr>
              <a:t>3</a:t>
            </a:r>
            <a:r>
              <a:rPr kumimoji="1" lang="zh-CN" altLang="en-US" sz="2800" dirty="0">
                <a:solidFill>
                  <a:srgbClr val="000000"/>
                </a:solidFill>
                <a:latin typeface="Adobe 黑体 Std R" pitchFamily="34" charset="-122"/>
                <a:ea typeface="Adobe 黑体 Std R" pitchFamily="34" charset="-122"/>
              </a:rPr>
              <a:t>） 部分分式展开   </a:t>
            </a:r>
            <a:r>
              <a:rPr kumimoji="1" lang="en-US" altLang="zh-CN" sz="2800" dirty="0">
                <a:solidFill>
                  <a:srgbClr val="000000"/>
                </a:solidFill>
                <a:latin typeface="Adobe 黑体 Std R" pitchFamily="34" charset="-122"/>
                <a:ea typeface="Adobe 黑体 Std R" pitchFamily="34" charset="-122"/>
              </a:rPr>
              <a:t>-----</a:t>
            </a:r>
            <a:r>
              <a:rPr kumimoji="1" lang="zh-CN" altLang="en-US" sz="2800" dirty="0">
                <a:solidFill>
                  <a:srgbClr val="000000"/>
                </a:solidFill>
                <a:latin typeface="Adobe 黑体 Std R" pitchFamily="34" charset="-122"/>
                <a:ea typeface="Adobe 黑体 Std R" pitchFamily="34" charset="-122"/>
              </a:rPr>
              <a:t>结合 </a:t>
            </a:r>
            <a:endParaRPr kumimoji="1" lang="en-US" altLang="zh-CN" sz="2800" dirty="0">
              <a:solidFill>
                <a:srgbClr val="000000"/>
              </a:solidFill>
              <a:latin typeface="Adobe 黑体 Std R" pitchFamily="34" charset="-122"/>
              <a:ea typeface="Adobe 黑体 Std R" pitchFamily="34" charset="-122"/>
            </a:endParaRPr>
          </a:p>
        </p:txBody>
      </p:sp>
      <p:sp>
        <p:nvSpPr>
          <p:cNvPr id="19" name="Rectangle 23"/>
          <p:cNvSpPr>
            <a:spLocks noChangeArrowheads="1"/>
          </p:cNvSpPr>
          <p:nvPr/>
        </p:nvSpPr>
        <p:spPr bwMode="auto">
          <a:xfrm>
            <a:off x="508253" y="3020996"/>
            <a:ext cx="62280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若象函数</a:t>
            </a:r>
            <a:r>
              <a:rPr kumimoji="1" lang="en-US" altLang="zh-CN" sz="2800" dirty="0">
                <a:solidFill>
                  <a:srgbClr val="CC6600"/>
                </a:solidFill>
                <a:latin typeface="Adobe 黑体 Std R" pitchFamily="34" charset="-122"/>
                <a:ea typeface="Adobe 黑体 Std R" pitchFamily="34" charset="-122"/>
              </a:rPr>
              <a:t>F(s)</a:t>
            </a:r>
            <a:r>
              <a:rPr kumimoji="1" lang="zh-CN" altLang="en-US" sz="2800" dirty="0">
                <a:solidFill>
                  <a:srgbClr val="CC6600"/>
                </a:solidFill>
                <a:latin typeface="Adobe 黑体 Std R" pitchFamily="34" charset="-122"/>
                <a:ea typeface="Adobe 黑体 Std R" pitchFamily="34" charset="-122"/>
              </a:rPr>
              <a:t>是</a:t>
            </a:r>
            <a:r>
              <a:rPr kumimoji="1" lang="en-US" altLang="zh-CN" sz="2800" dirty="0">
                <a:solidFill>
                  <a:srgbClr val="CC6600"/>
                </a:solidFill>
                <a:latin typeface="Adobe 黑体 Std R" pitchFamily="34" charset="-122"/>
                <a:ea typeface="Adobe 黑体 Std R" pitchFamily="34" charset="-122"/>
              </a:rPr>
              <a:t>s</a:t>
            </a:r>
            <a:r>
              <a:rPr kumimoji="1" lang="zh-CN" altLang="en-US" sz="2800" dirty="0">
                <a:solidFill>
                  <a:srgbClr val="CC6600"/>
                </a:solidFill>
                <a:latin typeface="Adobe 黑体 Std R" pitchFamily="34" charset="-122"/>
                <a:ea typeface="Adobe 黑体 Std R" pitchFamily="34" charset="-122"/>
              </a:rPr>
              <a:t>的有理分式，可写为 </a:t>
            </a:r>
          </a:p>
        </p:txBody>
      </p:sp>
      <p:graphicFrame>
        <p:nvGraphicFramePr>
          <p:cNvPr id="2" name="对象 1"/>
          <p:cNvGraphicFramePr>
            <a:graphicFrameLocks noChangeAspect="1"/>
          </p:cNvGraphicFramePr>
          <p:nvPr/>
        </p:nvGraphicFramePr>
        <p:xfrm>
          <a:off x="1116469" y="3534328"/>
          <a:ext cx="6033068" cy="1021074"/>
        </p:xfrm>
        <a:graphic>
          <a:graphicData uri="http://schemas.openxmlformats.org/presentationml/2006/ole">
            <mc:AlternateContent xmlns:mc="http://schemas.openxmlformats.org/markup-compatibility/2006">
              <mc:Choice xmlns:v="urn:schemas-microsoft-com:vml" Requires="v">
                <p:oleObj spid="_x0000_s208898" name="公式" r:id="rId4" imgW="66141600" imgH="10972800" progId="Equation.3">
                  <p:embed/>
                </p:oleObj>
              </mc:Choice>
              <mc:Fallback>
                <p:oleObj name="公式" r:id="rId4" imgW="66141600" imgH="10972800" progId="Equation.3">
                  <p:embed/>
                  <p:pic>
                    <p:nvPicPr>
                      <p:cNvPr id="0" name="Object 24"/>
                      <p:cNvPicPr>
                        <a:picLocks noChangeAspect="1" noChangeArrowheads="1"/>
                      </p:cNvPicPr>
                      <p:nvPr/>
                    </p:nvPicPr>
                    <p:blipFill>
                      <a:blip r:embed="rId5"/>
                      <a:srcRect/>
                      <a:stretch>
                        <a:fillRect/>
                      </a:stretch>
                    </p:blipFill>
                    <p:spPr bwMode="auto">
                      <a:xfrm>
                        <a:off x="1116469" y="3534328"/>
                        <a:ext cx="6033068" cy="1021074"/>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0-#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0-#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9" grpId="0" bldLvl="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3"/>
          <p:cNvSpPr>
            <a:spLocks noChangeArrowheads="1"/>
          </p:cNvSpPr>
          <p:nvPr/>
        </p:nvSpPr>
        <p:spPr bwMode="auto">
          <a:xfrm>
            <a:off x="684528" y="484192"/>
            <a:ext cx="7807238" cy="9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若</a:t>
            </a:r>
            <a:r>
              <a:rPr kumimoji="1" lang="en-US" altLang="zh-CN" sz="2800" dirty="0" err="1">
                <a:solidFill>
                  <a:srgbClr val="CC6600"/>
                </a:solidFill>
                <a:latin typeface="Adobe 黑体 Std R" pitchFamily="34" charset="-122"/>
                <a:ea typeface="Adobe 黑体 Std R" pitchFamily="34" charset="-122"/>
              </a:rPr>
              <a:t>m≥n</a:t>
            </a:r>
            <a:r>
              <a:rPr kumimoji="1" lang="en-US" altLang="zh-CN" sz="2800" dirty="0">
                <a:solidFill>
                  <a:srgbClr val="CC6600"/>
                </a:solidFill>
                <a:latin typeface="Adobe 黑体 Std R" pitchFamily="34" charset="-122"/>
                <a:ea typeface="Adobe 黑体 Std R" pitchFamily="34" charset="-122"/>
              </a:rPr>
              <a:t> </a:t>
            </a:r>
            <a:r>
              <a:rPr kumimoji="1" lang="zh-CN" altLang="en-US" sz="2800" dirty="0">
                <a:solidFill>
                  <a:srgbClr val="CC6600"/>
                </a:solidFill>
                <a:latin typeface="Adobe 黑体 Std R" pitchFamily="34" charset="-122"/>
                <a:ea typeface="Adobe 黑体 Std R" pitchFamily="34" charset="-122"/>
              </a:rPr>
              <a:t>（假分式）</a:t>
            </a:r>
            <a:r>
              <a:rPr kumimoji="1" lang="en-US" altLang="zh-CN" sz="2800" dirty="0">
                <a:solidFill>
                  <a:srgbClr val="CC6600"/>
                </a:solidFill>
                <a:latin typeface="Adobe 黑体 Std R" pitchFamily="34" charset="-122"/>
                <a:ea typeface="Adobe 黑体 Std R" pitchFamily="34" charset="-122"/>
              </a:rPr>
              <a:t>,</a:t>
            </a:r>
            <a:r>
              <a:rPr kumimoji="1" lang="zh-CN" altLang="en-US" sz="2800" dirty="0">
                <a:solidFill>
                  <a:srgbClr val="CC6600"/>
                </a:solidFill>
                <a:latin typeface="Adobe 黑体 Std R" pitchFamily="34" charset="-122"/>
                <a:ea typeface="Adobe 黑体 Std R" pitchFamily="34" charset="-122"/>
              </a:rPr>
              <a:t>可用多项式除法将象函数</a:t>
            </a:r>
            <a:r>
              <a:rPr kumimoji="1" lang="en-US" altLang="zh-CN" sz="2800" dirty="0">
                <a:solidFill>
                  <a:srgbClr val="CC6600"/>
                </a:solidFill>
                <a:latin typeface="Adobe 黑体 Std R" pitchFamily="34" charset="-122"/>
                <a:ea typeface="Adobe 黑体 Std R" pitchFamily="34" charset="-122"/>
              </a:rPr>
              <a:t>F(s)</a:t>
            </a:r>
            <a:r>
              <a:rPr kumimoji="1" lang="zh-CN" altLang="en-US" sz="2800" dirty="0">
                <a:solidFill>
                  <a:srgbClr val="CC6600"/>
                </a:solidFill>
                <a:latin typeface="Adobe 黑体 Std R" pitchFamily="34" charset="-122"/>
                <a:ea typeface="Adobe 黑体 Std R" pitchFamily="34" charset="-122"/>
              </a:rPr>
              <a:t>分解为有理多项式</a:t>
            </a:r>
            <a:r>
              <a:rPr kumimoji="1" lang="en-US" altLang="zh-CN" sz="2800" dirty="0">
                <a:solidFill>
                  <a:srgbClr val="CC6600"/>
                </a:solidFill>
                <a:latin typeface="Adobe 黑体 Std R" pitchFamily="34" charset="-122"/>
                <a:ea typeface="Adobe 黑体 Std R" pitchFamily="34" charset="-122"/>
              </a:rPr>
              <a:t>P(s)</a:t>
            </a:r>
            <a:r>
              <a:rPr kumimoji="1" lang="zh-CN" altLang="en-US" sz="2800" dirty="0">
                <a:solidFill>
                  <a:srgbClr val="CC6600"/>
                </a:solidFill>
                <a:latin typeface="Adobe 黑体 Std R" pitchFamily="34" charset="-122"/>
                <a:ea typeface="Adobe 黑体 Std R" pitchFamily="34" charset="-122"/>
              </a:rPr>
              <a:t>与有理真分式之和。 </a:t>
            </a:r>
          </a:p>
        </p:txBody>
      </p:sp>
      <p:graphicFrame>
        <p:nvGraphicFramePr>
          <p:cNvPr id="3" name="对象 2"/>
          <p:cNvGraphicFramePr>
            <a:graphicFrameLocks noChangeAspect="1"/>
          </p:cNvGraphicFramePr>
          <p:nvPr/>
        </p:nvGraphicFramePr>
        <p:xfrm>
          <a:off x="2054549" y="1276085"/>
          <a:ext cx="3536077" cy="1077646"/>
        </p:xfrm>
        <a:graphic>
          <a:graphicData uri="http://schemas.openxmlformats.org/presentationml/2006/ole">
            <mc:AlternateContent xmlns:mc="http://schemas.openxmlformats.org/markup-compatibility/2006">
              <mc:Choice xmlns:v="urn:schemas-microsoft-com:vml" Requires="v">
                <p:oleObj spid="_x0000_s209923" name="公式" r:id="rId4" imgW="33832800" imgH="10058400" progId="Equation.3">
                  <p:embed/>
                </p:oleObj>
              </mc:Choice>
              <mc:Fallback>
                <p:oleObj name="公式" r:id="rId4" imgW="33832800" imgH="10058400" progId="Equation.3">
                  <p:embed/>
                  <p:pic>
                    <p:nvPicPr>
                      <p:cNvPr id="0" name="Object 28"/>
                      <p:cNvPicPr>
                        <a:picLocks noChangeAspect="1" noChangeArrowheads="1"/>
                      </p:cNvPicPr>
                      <p:nvPr/>
                    </p:nvPicPr>
                    <p:blipFill>
                      <a:blip r:embed="rId5"/>
                      <a:srcRect/>
                      <a:stretch>
                        <a:fillRect/>
                      </a:stretch>
                    </p:blipFill>
                    <p:spPr bwMode="auto">
                      <a:xfrm>
                        <a:off x="2054549" y="1276085"/>
                        <a:ext cx="3536077" cy="107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nvGraphicFramePr>
        <p:xfrm>
          <a:off x="416560" y="2355938"/>
          <a:ext cx="8075206" cy="896717"/>
        </p:xfrm>
        <a:graphic>
          <a:graphicData uri="http://schemas.openxmlformats.org/presentationml/2006/ole">
            <mc:AlternateContent xmlns:mc="http://schemas.openxmlformats.org/markup-compatibility/2006">
              <mc:Choice xmlns:v="urn:schemas-microsoft-com:vml" Requires="v">
                <p:oleObj spid="_x0000_s209924" r:id="rId6" imgW="3771900" imgH="419100" progId="Equation.3">
                  <p:embed/>
                </p:oleObj>
              </mc:Choice>
              <mc:Fallback>
                <p:oleObj r:id="rId6" imgW="3771900" imgH="419100" progId="Equation.3">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560" y="2355938"/>
                        <a:ext cx="8075206" cy="89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矩形 4"/>
          <p:cNvSpPr/>
          <p:nvPr/>
        </p:nvSpPr>
        <p:spPr>
          <a:xfrm>
            <a:off x="684528" y="3435792"/>
            <a:ext cx="7414993" cy="949325"/>
          </a:xfrm>
          <a:prstGeom prst="rect">
            <a:avLst/>
          </a:prstGeom>
        </p:spPr>
        <p:txBody>
          <a:bodyPr wrap="square">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由于</a:t>
            </a:r>
            <a:r>
              <a:rPr kumimoji="1" lang="en-US" altLang="zh-CN" sz="2800" dirty="0">
                <a:solidFill>
                  <a:srgbClr val="CC6600"/>
                </a:solidFill>
                <a:latin typeface="Adobe 黑体 Std R" pitchFamily="34" charset="-122"/>
                <a:ea typeface="Adobe 黑体 Std R" pitchFamily="34" charset="-122"/>
              </a:rPr>
              <a:t>L-1[1]=</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dirty="0">
                <a:solidFill>
                  <a:srgbClr val="CC6600"/>
                </a:solidFill>
                <a:latin typeface="Adobe 黑体 Std R" pitchFamily="34" charset="-122"/>
                <a:ea typeface="Adobe 黑体 Std R" pitchFamily="34" charset="-122"/>
              </a:rPr>
              <a:t>(t)</a:t>
            </a:r>
            <a:r>
              <a:rPr kumimoji="1" lang="zh-CN" altLang="en-US" sz="2800" dirty="0">
                <a:solidFill>
                  <a:srgbClr val="CC6600"/>
                </a:solidFill>
                <a:latin typeface="Adobe 黑体 Std R" pitchFamily="34" charset="-122"/>
                <a:ea typeface="Adobe 黑体 Std R" pitchFamily="34" charset="-122"/>
              </a:rPr>
              <a:t>， </a:t>
            </a:r>
            <a:r>
              <a:rPr kumimoji="1" lang="en-US" altLang="zh-CN" sz="2800" dirty="0">
                <a:solidFill>
                  <a:srgbClr val="CC6600"/>
                </a:solidFill>
                <a:latin typeface="Adobe 黑体 Std R" pitchFamily="34" charset="-122"/>
                <a:ea typeface="Adobe 黑体 Std R" pitchFamily="34" charset="-122"/>
              </a:rPr>
              <a:t>L</a:t>
            </a:r>
            <a:r>
              <a:rPr kumimoji="1" lang="en-US" altLang="zh-CN" sz="2800" dirty="0">
                <a:solidFill>
                  <a:srgbClr val="CC6600"/>
                </a:solidFill>
                <a:latin typeface="Adobe 黑体 Std R" pitchFamily="34" charset="-122"/>
                <a:ea typeface="Adobe 黑体 Std R" pitchFamily="34" charset="-122"/>
                <a:sym typeface="Symbol" pitchFamily="18" charset="2"/>
              </a:rPr>
              <a:t> </a:t>
            </a:r>
            <a:r>
              <a:rPr kumimoji="1" lang="en-US" altLang="zh-CN" sz="2800" dirty="0">
                <a:solidFill>
                  <a:srgbClr val="CC6600"/>
                </a:solidFill>
                <a:latin typeface="Adobe 黑体 Std R" pitchFamily="34" charset="-122"/>
                <a:ea typeface="Adobe 黑体 Std R" pitchFamily="34" charset="-122"/>
              </a:rPr>
              <a:t>-1[</a:t>
            </a:r>
            <a:r>
              <a:rPr kumimoji="1" lang="en-US" altLang="zh-CN" sz="2800" dirty="0" err="1">
                <a:solidFill>
                  <a:srgbClr val="CC6600"/>
                </a:solidFill>
                <a:latin typeface="Adobe 黑体 Std R" pitchFamily="34" charset="-122"/>
                <a:ea typeface="Adobe 黑体 Std R" pitchFamily="34" charset="-122"/>
              </a:rPr>
              <a:t>sn</a:t>
            </a:r>
            <a:r>
              <a:rPr kumimoji="1" lang="en-US" altLang="zh-CN" sz="2800" dirty="0">
                <a:solidFill>
                  <a:srgbClr val="CC6600"/>
                </a:solidFill>
                <a:latin typeface="Adobe 黑体 Std R" pitchFamily="34" charset="-122"/>
                <a:ea typeface="Adobe 黑体 Std R" pitchFamily="34" charset="-122"/>
              </a:rPr>
              <a:t>]=</a:t>
            </a:r>
            <a:r>
              <a:rPr kumimoji="1" lang="en-US" altLang="zh-CN" sz="2800" dirty="0">
                <a:solidFill>
                  <a:srgbClr val="CC6600"/>
                </a:solidFill>
                <a:latin typeface="Adobe 黑体 Std R" pitchFamily="34" charset="-122"/>
                <a:ea typeface="Adobe 黑体 Std R" pitchFamily="34" charset="-122"/>
                <a:sym typeface="Symbol" pitchFamily="18" charset="2"/>
              </a:rPr>
              <a:t></a:t>
            </a:r>
            <a:r>
              <a:rPr kumimoji="1" lang="en-US" altLang="zh-CN" sz="2800" dirty="0">
                <a:solidFill>
                  <a:srgbClr val="CC6600"/>
                </a:solidFill>
                <a:latin typeface="Adobe 黑体 Std R" pitchFamily="34" charset="-122"/>
                <a:ea typeface="Adobe 黑体 Std R" pitchFamily="34" charset="-122"/>
              </a:rPr>
              <a:t>(n)(t)</a:t>
            </a:r>
            <a:r>
              <a:rPr kumimoji="1" lang="zh-CN" altLang="en-US" sz="2800" dirty="0">
                <a:solidFill>
                  <a:srgbClr val="CC6600"/>
                </a:solidFill>
                <a:latin typeface="Adobe 黑体 Std R" pitchFamily="34" charset="-122"/>
                <a:ea typeface="Adobe 黑体 Std R" pitchFamily="34" charset="-122"/>
              </a:rPr>
              <a:t>，故多项式</a:t>
            </a:r>
            <a:r>
              <a:rPr kumimoji="1" lang="en-US" altLang="zh-CN" sz="2800" dirty="0">
                <a:solidFill>
                  <a:srgbClr val="CC6600"/>
                </a:solidFill>
                <a:latin typeface="Adobe 黑体 Std R" pitchFamily="34" charset="-122"/>
                <a:ea typeface="Adobe 黑体 Std R" pitchFamily="34" charset="-122"/>
              </a:rPr>
              <a:t>P(s)</a:t>
            </a:r>
            <a:r>
              <a:rPr kumimoji="1" lang="zh-CN" altLang="en-US" sz="2800" dirty="0">
                <a:solidFill>
                  <a:srgbClr val="CC6600"/>
                </a:solidFill>
                <a:latin typeface="Adobe 黑体 Std R" pitchFamily="34" charset="-122"/>
                <a:ea typeface="Adobe 黑体 Std R" pitchFamily="34" charset="-122"/>
              </a:rPr>
              <a:t>的拉普拉斯逆变换由冲激函数构成。</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autoUpdateAnimBg="0"/>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3"/>
          <p:cNvSpPr>
            <a:spLocks noChangeArrowheads="1"/>
          </p:cNvSpPr>
          <p:nvPr/>
        </p:nvSpPr>
        <p:spPr bwMode="auto">
          <a:xfrm>
            <a:off x="684528" y="484192"/>
            <a:ext cx="7807238"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下面主要讨论有理真分式的情形。 </a:t>
            </a:r>
          </a:p>
        </p:txBody>
      </p:sp>
      <p:sp>
        <p:nvSpPr>
          <p:cNvPr id="6" name="Rectangle 27"/>
          <p:cNvSpPr>
            <a:spLocks noChangeArrowheads="1"/>
          </p:cNvSpPr>
          <p:nvPr/>
        </p:nvSpPr>
        <p:spPr bwMode="auto">
          <a:xfrm>
            <a:off x="705785" y="988110"/>
            <a:ext cx="26720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a:solidFill>
                  <a:srgbClr val="D11333"/>
                </a:solidFill>
                <a:latin typeface="Adobe 黑体 Std R" pitchFamily="34" charset="-122"/>
                <a:ea typeface="Adobe 黑体 Std R" pitchFamily="34" charset="-122"/>
              </a:rPr>
              <a:t>部分分式展开法</a:t>
            </a:r>
          </a:p>
        </p:txBody>
      </p:sp>
      <p:sp>
        <p:nvSpPr>
          <p:cNvPr id="7" name="Rectangle 28"/>
          <p:cNvSpPr>
            <a:spLocks noChangeArrowheads="1"/>
          </p:cNvSpPr>
          <p:nvPr/>
        </p:nvSpPr>
        <p:spPr bwMode="auto">
          <a:xfrm>
            <a:off x="705785" y="1481701"/>
            <a:ext cx="80060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latin typeface="Adobe 黑体 Std R" pitchFamily="34" charset="-122"/>
                <a:ea typeface="Adobe 黑体 Std R" pitchFamily="34" charset="-122"/>
              </a:rPr>
              <a:t>若</a:t>
            </a:r>
            <a:r>
              <a:rPr kumimoji="1" lang="en-US" altLang="zh-CN" sz="2800" dirty="0">
                <a:latin typeface="Adobe 黑体 Std R" pitchFamily="34" charset="-122"/>
                <a:ea typeface="Adobe 黑体 Std R" pitchFamily="34" charset="-122"/>
              </a:rPr>
              <a:t>F(s)</a:t>
            </a:r>
            <a:r>
              <a:rPr kumimoji="1" lang="zh-CN" altLang="en-US" sz="2800" dirty="0">
                <a:latin typeface="Adobe 黑体 Std R" pitchFamily="34" charset="-122"/>
                <a:ea typeface="Adobe 黑体 Std R" pitchFamily="34" charset="-122"/>
              </a:rPr>
              <a:t>是</a:t>
            </a:r>
            <a:r>
              <a:rPr kumimoji="1" lang="en-US" altLang="zh-CN" sz="2800" dirty="0">
                <a:latin typeface="Adobe 黑体 Std R" pitchFamily="34" charset="-122"/>
                <a:ea typeface="Adobe 黑体 Std R" pitchFamily="34" charset="-122"/>
              </a:rPr>
              <a:t>s</a:t>
            </a:r>
            <a:r>
              <a:rPr kumimoji="1" lang="zh-CN" altLang="en-US" sz="2800" dirty="0">
                <a:latin typeface="Adobe 黑体 Std R" pitchFamily="34" charset="-122"/>
                <a:ea typeface="Adobe 黑体 Std R" pitchFamily="34" charset="-122"/>
              </a:rPr>
              <a:t>的实系数有理真分式（</a:t>
            </a:r>
            <a:r>
              <a:rPr kumimoji="1" lang="en-US" altLang="zh-CN" sz="2800" dirty="0">
                <a:latin typeface="Adobe 黑体 Std R" pitchFamily="34" charset="-122"/>
                <a:ea typeface="Adobe 黑体 Std R" pitchFamily="34" charset="-122"/>
              </a:rPr>
              <a:t>m&lt;n)</a:t>
            </a:r>
            <a:r>
              <a:rPr kumimoji="1" lang="zh-CN" altLang="en-US" sz="2800" dirty="0">
                <a:latin typeface="Adobe 黑体 Std R" pitchFamily="34" charset="-122"/>
                <a:ea typeface="Adobe 黑体 Std R" pitchFamily="34" charset="-122"/>
              </a:rPr>
              <a:t>，则可写为 </a:t>
            </a:r>
          </a:p>
        </p:txBody>
      </p:sp>
      <p:graphicFrame>
        <p:nvGraphicFramePr>
          <p:cNvPr id="8" name="Object 29"/>
          <p:cNvGraphicFramePr>
            <a:graphicFrameLocks noChangeAspect="1"/>
          </p:cNvGraphicFramePr>
          <p:nvPr/>
        </p:nvGraphicFramePr>
        <p:xfrm>
          <a:off x="953393" y="1979124"/>
          <a:ext cx="6210355" cy="853864"/>
        </p:xfrm>
        <a:graphic>
          <a:graphicData uri="http://schemas.openxmlformats.org/presentationml/2006/ole">
            <mc:AlternateContent xmlns:mc="http://schemas.openxmlformats.org/markup-compatibility/2006">
              <mc:Choice xmlns:v="urn:schemas-microsoft-com:vml" Requires="v">
                <p:oleObj spid="_x0000_s210946" name="公式" r:id="rId4" imgW="79857600" imgH="10972800" progId="Equation.3">
                  <p:embed/>
                </p:oleObj>
              </mc:Choice>
              <mc:Fallback>
                <p:oleObj name="公式" r:id="rId4" imgW="79857600" imgH="10972800" progId="Equation.3">
                  <p:embed/>
                  <p:pic>
                    <p:nvPicPr>
                      <p:cNvPr id="0" name="图片 200713"/>
                      <p:cNvPicPr>
                        <a:picLocks noChangeAspect="1" noChangeArrowheads="1"/>
                      </p:cNvPicPr>
                      <p:nvPr/>
                    </p:nvPicPr>
                    <p:blipFill>
                      <a:blip r:embed="rId5"/>
                      <a:srcRect/>
                      <a:stretch>
                        <a:fillRect/>
                      </a:stretch>
                    </p:blipFill>
                    <p:spPr bwMode="auto">
                      <a:xfrm>
                        <a:off x="953393" y="1979124"/>
                        <a:ext cx="6210355" cy="8538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31"/>
          <p:cNvSpPr>
            <a:spLocks noChangeArrowheads="1"/>
          </p:cNvSpPr>
          <p:nvPr/>
        </p:nvSpPr>
        <p:spPr bwMode="auto">
          <a:xfrm>
            <a:off x="26906" y="3075841"/>
            <a:ext cx="879251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kumimoji="1" lang="zh-CN" altLang="en-US" sz="2800" dirty="0" smtClean="0">
                <a:latin typeface="Adobe 黑体 Std R" pitchFamily="34" charset="-122"/>
                <a:ea typeface="Adobe 黑体 Std R" pitchFamily="34" charset="-122"/>
              </a:rPr>
              <a:t>　　式</a:t>
            </a:r>
            <a:r>
              <a:rPr kumimoji="1" lang="zh-CN" altLang="en-US" sz="2800" dirty="0">
                <a:latin typeface="Adobe 黑体 Std R" pitchFamily="34" charset="-122"/>
                <a:ea typeface="Adobe 黑体 Std R" pitchFamily="34" charset="-122"/>
              </a:rPr>
              <a:t>中</a:t>
            </a:r>
            <a:r>
              <a:rPr kumimoji="1" lang="en-US" altLang="zh-CN" sz="2800" dirty="0">
                <a:latin typeface="Adobe 黑体 Std R" pitchFamily="34" charset="-122"/>
                <a:ea typeface="Adobe 黑体 Std R" pitchFamily="34" charset="-122"/>
              </a:rPr>
              <a:t>A(s)</a:t>
            </a:r>
            <a:r>
              <a:rPr kumimoji="1" lang="zh-CN" altLang="en-US" sz="2800" dirty="0">
                <a:latin typeface="Adobe 黑体 Std R" pitchFamily="34" charset="-122"/>
                <a:ea typeface="Adobe 黑体 Std R" pitchFamily="34" charset="-122"/>
              </a:rPr>
              <a:t>称为</a:t>
            </a:r>
            <a:r>
              <a:rPr kumimoji="1" lang="en-US" altLang="zh-CN" sz="2800" dirty="0">
                <a:latin typeface="Adobe 黑体 Std R" pitchFamily="34" charset="-122"/>
                <a:ea typeface="Adobe 黑体 Std R" pitchFamily="34" charset="-122"/>
              </a:rPr>
              <a:t>F(s)</a:t>
            </a:r>
            <a:r>
              <a:rPr kumimoji="1" lang="zh-CN" altLang="en-US" sz="2800" dirty="0">
                <a:latin typeface="Adobe 黑体 Std R" pitchFamily="34" charset="-122"/>
                <a:ea typeface="Adobe 黑体 Std R" pitchFamily="34" charset="-122"/>
              </a:rPr>
              <a:t>的</a:t>
            </a:r>
            <a:r>
              <a:rPr kumimoji="1" lang="zh-CN" altLang="en-US" sz="2800" dirty="0">
                <a:solidFill>
                  <a:srgbClr val="D11333"/>
                </a:solidFill>
                <a:latin typeface="Adobe 黑体 Std R" pitchFamily="34" charset="-122"/>
                <a:ea typeface="Adobe 黑体 Std R" pitchFamily="34" charset="-122"/>
              </a:rPr>
              <a:t>特征多项式</a:t>
            </a:r>
            <a:r>
              <a:rPr kumimoji="1" lang="zh-CN" altLang="en-US" sz="2800" dirty="0">
                <a:latin typeface="Adobe 黑体 Std R" pitchFamily="34" charset="-122"/>
                <a:ea typeface="Adobe 黑体 Std R" pitchFamily="34" charset="-122"/>
              </a:rPr>
              <a:t>，方程</a:t>
            </a:r>
            <a:r>
              <a:rPr kumimoji="1" lang="en-US" altLang="zh-CN" sz="2800" dirty="0">
                <a:solidFill>
                  <a:srgbClr val="D11333"/>
                </a:solidFill>
                <a:latin typeface="Adobe 黑体 Std R" pitchFamily="34" charset="-122"/>
                <a:ea typeface="Adobe 黑体 Std R" pitchFamily="34" charset="-122"/>
              </a:rPr>
              <a:t>A(s)=0</a:t>
            </a:r>
            <a:r>
              <a:rPr kumimoji="1" lang="zh-CN" altLang="en-US" sz="2800" dirty="0">
                <a:latin typeface="Adobe 黑体 Std R" pitchFamily="34" charset="-122"/>
                <a:ea typeface="Adobe 黑体 Std R" pitchFamily="34" charset="-122"/>
              </a:rPr>
              <a:t>称为</a:t>
            </a:r>
            <a:r>
              <a:rPr kumimoji="1" lang="zh-CN" altLang="en-US" sz="2800" dirty="0">
                <a:solidFill>
                  <a:srgbClr val="D11333"/>
                </a:solidFill>
                <a:latin typeface="Adobe 黑体 Std R" pitchFamily="34" charset="-122"/>
                <a:ea typeface="Adobe 黑体 Std R" pitchFamily="34" charset="-122"/>
              </a:rPr>
              <a:t>特征方程</a:t>
            </a:r>
            <a:r>
              <a:rPr kumimoji="1" lang="zh-CN" altLang="en-US" sz="2800" dirty="0">
                <a:latin typeface="Adobe 黑体 Std R" pitchFamily="34" charset="-122"/>
                <a:ea typeface="Adobe 黑体 Std R" pitchFamily="34" charset="-122"/>
              </a:rPr>
              <a:t>，它的根称为</a:t>
            </a:r>
            <a:r>
              <a:rPr kumimoji="1" lang="zh-CN" altLang="en-US" sz="2800" dirty="0">
                <a:solidFill>
                  <a:srgbClr val="D11333"/>
                </a:solidFill>
                <a:latin typeface="Adobe 黑体 Std R" pitchFamily="34" charset="-122"/>
                <a:ea typeface="Adobe 黑体 Std R" pitchFamily="34" charset="-122"/>
              </a:rPr>
              <a:t>特征根</a:t>
            </a:r>
            <a:r>
              <a:rPr kumimoji="1" lang="zh-CN" altLang="en-US" sz="2800" dirty="0">
                <a:latin typeface="Adobe 黑体 Std R" pitchFamily="34" charset="-122"/>
                <a:ea typeface="Adobe 黑体 Std R" pitchFamily="34" charset="-122"/>
              </a:rPr>
              <a:t>，也称为</a:t>
            </a:r>
            <a:r>
              <a:rPr kumimoji="1" lang="en-US" altLang="zh-CN" sz="2800" dirty="0">
                <a:latin typeface="Adobe 黑体 Std R" pitchFamily="34" charset="-122"/>
                <a:ea typeface="Adobe 黑体 Std R" pitchFamily="34" charset="-122"/>
              </a:rPr>
              <a:t>F(s)</a:t>
            </a:r>
            <a:r>
              <a:rPr kumimoji="1" lang="zh-CN" altLang="en-US" sz="2800" dirty="0">
                <a:latin typeface="Adobe 黑体 Std R" pitchFamily="34" charset="-122"/>
                <a:ea typeface="Adobe 黑体 Std R" pitchFamily="34" charset="-122"/>
              </a:rPr>
              <a:t>的</a:t>
            </a:r>
            <a:r>
              <a:rPr kumimoji="1" lang="zh-CN" altLang="en-US" sz="2800" dirty="0">
                <a:solidFill>
                  <a:srgbClr val="D11333"/>
                </a:solidFill>
                <a:latin typeface="Adobe 黑体 Std R" pitchFamily="34" charset="-122"/>
                <a:ea typeface="Adobe 黑体 Std R" pitchFamily="34" charset="-122"/>
              </a:rPr>
              <a:t>固有频率</a:t>
            </a:r>
            <a:r>
              <a:rPr kumimoji="1" lang="zh-CN" altLang="en-US" sz="2800" dirty="0">
                <a:latin typeface="Adobe 黑体 Std R" pitchFamily="34" charset="-122"/>
                <a:ea typeface="Adobe 黑体 Std R" pitchFamily="34" charset="-122"/>
              </a:rPr>
              <a:t>（或自然频率）。</a:t>
            </a:r>
            <a:r>
              <a:rPr kumimoji="1" lang="en-US" altLang="zh-CN" sz="2800" dirty="0">
                <a:latin typeface="Adobe 黑体 Std R" pitchFamily="34" charset="-122"/>
                <a:ea typeface="Adobe 黑体 Std R" pitchFamily="34" charset="-122"/>
              </a:rPr>
              <a:t>n</a:t>
            </a:r>
            <a:r>
              <a:rPr kumimoji="1" lang="zh-CN" altLang="en-US" sz="2800" dirty="0">
                <a:latin typeface="Adobe 黑体 Std R" pitchFamily="34" charset="-122"/>
                <a:ea typeface="Adobe 黑体 Std R" pitchFamily="34" charset="-122"/>
              </a:rPr>
              <a:t>个特征根</a:t>
            </a:r>
            <a:r>
              <a:rPr kumimoji="1" lang="en-US" altLang="zh-CN" sz="2800" dirty="0">
                <a:latin typeface="Adobe 黑体 Std R" pitchFamily="34" charset="-122"/>
                <a:ea typeface="Adobe 黑体 Std R" pitchFamily="34" charset="-122"/>
              </a:rPr>
              <a:t>p</a:t>
            </a:r>
            <a:r>
              <a:rPr kumimoji="1" lang="en-US" altLang="zh-CN" sz="2800" baseline="-30000" dirty="0">
                <a:latin typeface="Adobe 黑体 Std R" pitchFamily="34" charset="-122"/>
                <a:ea typeface="Adobe 黑体 Std R" pitchFamily="34" charset="-122"/>
              </a:rPr>
              <a:t>i</a:t>
            </a:r>
            <a:r>
              <a:rPr kumimoji="1" lang="zh-CN" altLang="en-US" sz="2800" dirty="0">
                <a:latin typeface="Adobe 黑体 Std R" pitchFamily="34" charset="-122"/>
                <a:ea typeface="Adobe 黑体 Std R" pitchFamily="34" charset="-122"/>
              </a:rPr>
              <a:t>称为</a:t>
            </a:r>
            <a:r>
              <a:rPr kumimoji="1" lang="en-US" altLang="zh-CN" sz="2800" dirty="0">
                <a:latin typeface="Adobe 黑体 Std R" pitchFamily="34" charset="-122"/>
                <a:ea typeface="Adobe 黑体 Std R" pitchFamily="34" charset="-122"/>
              </a:rPr>
              <a:t>F(s)</a:t>
            </a:r>
            <a:r>
              <a:rPr kumimoji="1" lang="zh-CN" altLang="en-US" sz="2800" dirty="0">
                <a:latin typeface="Adobe 黑体 Std R" pitchFamily="34" charset="-122"/>
                <a:ea typeface="Adobe 黑体 Std R" pitchFamily="34" charset="-122"/>
              </a:rPr>
              <a:t>的</a:t>
            </a:r>
            <a:r>
              <a:rPr kumimoji="1" lang="zh-CN" altLang="en-US" sz="2800" dirty="0">
                <a:solidFill>
                  <a:srgbClr val="D11333"/>
                </a:solidFill>
                <a:latin typeface="Adobe 黑体 Std R" pitchFamily="34" charset="-122"/>
                <a:ea typeface="Adobe 黑体 Std R" pitchFamily="34" charset="-122"/>
              </a:rPr>
              <a:t>极点</a:t>
            </a:r>
            <a:r>
              <a:rPr kumimoji="1" lang="zh-CN" altLang="en-US" sz="2800" dirty="0">
                <a:latin typeface="Adobe 黑体 Std R" pitchFamily="34" charset="-122"/>
                <a:ea typeface="Adobe 黑体 Std R" pitchFamily="34" charset="-122"/>
              </a:rPr>
              <a:t>。</a:t>
            </a:r>
            <a:r>
              <a:rPr kumimoji="1" lang="zh-CN" altLang="en-US" sz="2800" dirty="0">
                <a:solidFill>
                  <a:srgbClr val="3333CC"/>
                </a:solidFill>
                <a:latin typeface="Adobe 黑体 Std R" pitchFamily="34" charset="-122"/>
                <a:ea typeface="Adobe 黑体 Std R" pitchFamily="34" charset="-122"/>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autoUpdateAnimBg="0"/>
      <p:bldP spid="6" grpId="0" bldLvl="0" animBg="1" autoUpdateAnimBg="0"/>
      <p:bldP spid="7" grpId="0" bldLvl="0" animBg="1" autoUpdateAnimBg="0"/>
      <p:bldP spid="9" grpId="0" bldLvl="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6"/>
          <p:cNvSpPr>
            <a:spLocks noChangeArrowheads="1"/>
          </p:cNvSpPr>
          <p:nvPr/>
        </p:nvSpPr>
        <p:spPr bwMode="auto">
          <a:xfrm>
            <a:off x="229672" y="533268"/>
            <a:ext cx="46278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a:t>
            </a:r>
            <a:r>
              <a:rPr kumimoji="1" lang="en-US" altLang="zh-CN" sz="2800" dirty="0">
                <a:solidFill>
                  <a:srgbClr val="CC6600"/>
                </a:solidFill>
                <a:latin typeface="Adobe 黑体 Std R" pitchFamily="34" charset="-122"/>
                <a:ea typeface="Adobe 黑体 Std R" pitchFamily="34" charset="-122"/>
              </a:rPr>
              <a:t>1</a:t>
            </a:r>
            <a:r>
              <a:rPr kumimoji="1" lang="zh-CN" altLang="en-US" sz="2800" dirty="0">
                <a:solidFill>
                  <a:srgbClr val="CC6600"/>
                </a:solidFill>
                <a:latin typeface="Adobe 黑体 Std R" pitchFamily="34" charset="-122"/>
                <a:ea typeface="Adobe 黑体 Std R" pitchFamily="34" charset="-122"/>
              </a:rPr>
              <a:t>）</a:t>
            </a:r>
            <a:r>
              <a:rPr kumimoji="1" lang="en-US" altLang="zh-CN" sz="2800" dirty="0">
                <a:solidFill>
                  <a:srgbClr val="CC6600"/>
                </a:solidFill>
                <a:latin typeface="Adobe 黑体 Std R" pitchFamily="34" charset="-122"/>
                <a:ea typeface="Adobe 黑体 Std R" pitchFamily="34" charset="-122"/>
              </a:rPr>
              <a:t>F(s)</a:t>
            </a:r>
            <a:r>
              <a:rPr kumimoji="1" lang="zh-CN" altLang="en-US" sz="2800" dirty="0">
                <a:solidFill>
                  <a:srgbClr val="CC6600"/>
                </a:solidFill>
                <a:latin typeface="Adobe 黑体 Std R" pitchFamily="34" charset="-122"/>
                <a:ea typeface="Adobe 黑体 Std R" pitchFamily="34" charset="-122"/>
              </a:rPr>
              <a:t>为单极点（单根）</a:t>
            </a:r>
          </a:p>
        </p:txBody>
      </p:sp>
      <p:graphicFrame>
        <p:nvGraphicFramePr>
          <p:cNvPr id="21" name="Object 17"/>
          <p:cNvGraphicFramePr>
            <a:graphicFrameLocks noChangeAspect="1"/>
          </p:cNvGraphicFramePr>
          <p:nvPr/>
        </p:nvGraphicFramePr>
        <p:xfrm>
          <a:off x="828508" y="1564046"/>
          <a:ext cx="6216703" cy="793554"/>
        </p:xfrm>
        <a:graphic>
          <a:graphicData uri="http://schemas.openxmlformats.org/presentationml/2006/ole">
            <mc:AlternateContent xmlns:mc="http://schemas.openxmlformats.org/markup-compatibility/2006">
              <mc:Choice xmlns:v="urn:schemas-microsoft-com:vml" Requires="v">
                <p:oleObj spid="_x0000_s211972" name="Equation" r:id="rId4" imgW="3505200" imgH="444500" progId="Equation.3">
                  <p:embed/>
                </p:oleObj>
              </mc:Choice>
              <mc:Fallback>
                <p:oleObj name="Equation" r:id="rId4" imgW="3505200" imgH="444500" progId="Equation.3">
                  <p:embed/>
                  <p:pic>
                    <p:nvPicPr>
                      <p:cNvPr id="0" name="图片 1721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508" y="1564046"/>
                        <a:ext cx="6216703" cy="7935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9"/>
          <p:cNvGraphicFramePr>
            <a:graphicFrameLocks noChangeAspect="1"/>
          </p:cNvGraphicFramePr>
          <p:nvPr/>
        </p:nvGraphicFramePr>
        <p:xfrm>
          <a:off x="851695" y="2648090"/>
          <a:ext cx="3083752" cy="615798"/>
        </p:xfrm>
        <a:graphic>
          <a:graphicData uri="http://schemas.openxmlformats.org/presentationml/2006/ole">
            <mc:AlternateContent xmlns:mc="http://schemas.openxmlformats.org/markup-compatibility/2006">
              <mc:Choice xmlns:v="urn:schemas-microsoft-com:vml" Requires="v">
                <p:oleObj spid="_x0000_s211973" name="Equation" r:id="rId6" imgW="1384300" imgH="279400" progId="Equation.3">
                  <p:embed/>
                </p:oleObj>
              </mc:Choice>
              <mc:Fallback>
                <p:oleObj name="Equation" r:id="rId6" imgW="1384300" imgH="279400" progId="Equation.3">
                  <p:embed/>
                  <p:pic>
                    <p:nvPicPr>
                      <p:cNvPr id="0" name="图片 1721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1695" y="2648090"/>
                        <a:ext cx="3083752" cy="6157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nvGraphicFramePr>
        <p:xfrm>
          <a:off x="4356029" y="2571909"/>
          <a:ext cx="2744110" cy="885606"/>
        </p:xfrm>
        <a:graphic>
          <a:graphicData uri="http://schemas.openxmlformats.org/presentationml/2006/ole">
            <mc:AlternateContent xmlns:mc="http://schemas.openxmlformats.org/markup-compatibility/2006">
              <mc:Choice xmlns:v="urn:schemas-microsoft-com:vml" Requires="v">
                <p:oleObj spid="_x0000_s211974" name="Equation" r:id="rId8" imgW="1333500" imgH="431800" progId="Equation.3">
                  <p:embed/>
                </p:oleObj>
              </mc:Choice>
              <mc:Fallback>
                <p:oleObj name="Equation" r:id="rId8" imgW="1333500" imgH="431800" progId="Equation.3">
                  <p:embed/>
                  <p:pic>
                    <p:nvPicPr>
                      <p:cNvPr id="0" name="图片 1721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6029" y="2571909"/>
                        <a:ext cx="2744110" cy="8856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6"/>
          <p:cNvSpPr>
            <a:spLocks noChangeArrowheads="1"/>
          </p:cNvSpPr>
          <p:nvPr/>
        </p:nvSpPr>
        <p:spPr bwMode="auto">
          <a:xfrm>
            <a:off x="681081" y="802755"/>
            <a:ext cx="990355" cy="51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kumimoji="1" sz="2400">
                <a:solidFill>
                  <a:schemeClr val="tx1"/>
                </a:solidFill>
                <a:latin typeface="Times New Roman" pitchFamily="18" charset="0"/>
                <a:ea typeface="宋体" pitchFamily="2" charset="-122"/>
              </a:defRPr>
            </a:lvl1pPr>
            <a:lvl2pPr marL="742950" indent="-285750" algn="l">
              <a:defRPr kumimoji="1" sz="2400">
                <a:solidFill>
                  <a:schemeClr val="tx1"/>
                </a:solidFill>
                <a:latin typeface="Times New Roman" pitchFamily="18" charset="0"/>
                <a:ea typeface="宋体" pitchFamily="2" charset="-122"/>
              </a:defRPr>
            </a:lvl2pPr>
            <a:lvl3pPr marL="1143000" indent="-228600" algn="l">
              <a:defRPr kumimoji="1" sz="2400">
                <a:solidFill>
                  <a:schemeClr val="tx1"/>
                </a:solidFill>
                <a:latin typeface="Times New Roman" pitchFamily="18" charset="0"/>
                <a:ea typeface="宋体" pitchFamily="2" charset="-122"/>
              </a:defRPr>
            </a:lvl3pPr>
            <a:lvl4pPr marL="1600200" indent="-228600" algn="l">
              <a:defRPr kumimoji="1" sz="2400">
                <a:solidFill>
                  <a:schemeClr val="tx1"/>
                </a:solidFill>
                <a:latin typeface="Times New Roman" pitchFamily="18" charset="0"/>
                <a:ea typeface="宋体" pitchFamily="2" charset="-122"/>
              </a:defRPr>
            </a:lvl4pPr>
            <a:lvl5pPr marL="2057400" indent="-228600" algn="l">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fontAlgn="base">
              <a:lnSpc>
                <a:spcPct val="90000"/>
              </a:lnSpc>
              <a:spcBef>
                <a:spcPct val="20000"/>
              </a:spcBef>
              <a:spcAft>
                <a:spcPct val="0"/>
              </a:spcAft>
            </a:pPr>
            <a:r>
              <a:rPr lang="zh-CN" altLang="en-US" sz="3200">
                <a:solidFill>
                  <a:srgbClr val="CC6600"/>
                </a:solidFill>
                <a:latin typeface="Adobe 黑体 Std R" pitchFamily="34" charset="-122"/>
                <a:ea typeface="Adobe 黑体 Std R" pitchFamily="34" charset="-122"/>
              </a:rPr>
              <a:t>例</a:t>
            </a:r>
            <a:r>
              <a:rPr lang="en-US" altLang="zh-CN" sz="3200">
                <a:solidFill>
                  <a:srgbClr val="CC6600"/>
                </a:solidFill>
                <a:latin typeface="Adobe 黑体 Std R" pitchFamily="34" charset="-122"/>
                <a:ea typeface="Adobe 黑体 Std R" pitchFamily="34" charset="-122"/>
              </a:rPr>
              <a:t>1:</a:t>
            </a:r>
          </a:p>
        </p:txBody>
      </p:sp>
      <p:graphicFrame>
        <p:nvGraphicFramePr>
          <p:cNvPr id="7" name="Object 37"/>
          <p:cNvGraphicFramePr>
            <a:graphicFrameLocks noChangeAspect="1"/>
          </p:cNvGraphicFramePr>
          <p:nvPr/>
        </p:nvGraphicFramePr>
        <p:xfrm>
          <a:off x="1683555" y="802755"/>
          <a:ext cx="4726408" cy="1317300"/>
        </p:xfrm>
        <a:graphic>
          <a:graphicData uri="http://schemas.openxmlformats.org/presentationml/2006/ole">
            <mc:AlternateContent xmlns:mc="http://schemas.openxmlformats.org/markup-compatibility/2006">
              <mc:Choice xmlns:v="urn:schemas-microsoft-com:vml" Requires="v">
                <p:oleObj spid="_x0000_s212996" name="Equation" r:id="rId4" imgW="2032000" imgH="635000" progId="Equation.DSMT4">
                  <p:embed/>
                </p:oleObj>
              </mc:Choice>
              <mc:Fallback>
                <p:oleObj name="Equation" r:id="rId4" imgW="2032000" imgH="635000" progId="Equation.DSMT4">
                  <p:embed/>
                  <p:pic>
                    <p:nvPicPr>
                      <p:cNvPr id="0" name="图片 2017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3555" y="802755"/>
                        <a:ext cx="4726408" cy="1317300"/>
                      </a:xfrm>
                      <a:prstGeom prst="rect">
                        <a:avLst/>
                      </a:prstGeom>
                      <a:noFill/>
                      <a:extLst>
                        <a:ext uri="{909E8E84-426E-40DD-AFC4-6F175D3DCCD1}">
                          <a14:hiddenFill xmlns:a14="http://schemas.microsoft.com/office/drawing/2010/main">
                            <a:solidFill>
                              <a:srgbClr val="CCFFCC">
                                <a:alpha val="50000"/>
                              </a:srgbClr>
                            </a:solidFill>
                          </a14:hiddenFill>
                        </a:ext>
                      </a:extLst>
                    </p:spPr>
                  </p:pic>
                </p:oleObj>
              </mc:Fallback>
            </mc:AlternateContent>
          </a:graphicData>
        </a:graphic>
      </p:graphicFrame>
      <p:graphicFrame>
        <p:nvGraphicFramePr>
          <p:cNvPr id="8" name="Object 38"/>
          <p:cNvGraphicFramePr>
            <a:graphicFrameLocks noChangeAspect="1"/>
          </p:cNvGraphicFramePr>
          <p:nvPr/>
        </p:nvGraphicFramePr>
        <p:xfrm>
          <a:off x="649498" y="2067977"/>
          <a:ext cx="7089612" cy="841167"/>
        </p:xfrm>
        <a:graphic>
          <a:graphicData uri="http://schemas.openxmlformats.org/presentationml/2006/ole">
            <mc:AlternateContent xmlns:mc="http://schemas.openxmlformats.org/markup-compatibility/2006">
              <mc:Choice xmlns:v="urn:schemas-microsoft-com:vml" Requires="v">
                <p:oleObj spid="_x0000_s212997" name="Equation" r:id="rId6" imgW="3276600" imgH="393700" progId="Equation.DSMT4">
                  <p:embed/>
                </p:oleObj>
              </mc:Choice>
              <mc:Fallback>
                <p:oleObj name="Equation" r:id="rId6" imgW="3276600" imgH="393700" progId="Equation.DSMT4">
                  <p:embed/>
                  <p:pic>
                    <p:nvPicPr>
                      <p:cNvPr id="0" name="图片 2017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498" y="2067977"/>
                        <a:ext cx="7089612" cy="841167"/>
                      </a:xfrm>
                      <a:prstGeom prst="rect">
                        <a:avLst/>
                      </a:prstGeom>
                      <a:noFill/>
                    </p:spPr>
                  </p:pic>
                </p:oleObj>
              </mc:Fallback>
            </mc:AlternateContent>
          </a:graphicData>
        </a:graphic>
      </p:graphicFrame>
      <p:graphicFrame>
        <p:nvGraphicFramePr>
          <p:cNvPr id="9" name="Object 39"/>
          <p:cNvGraphicFramePr>
            <a:graphicFrameLocks noChangeAspect="1"/>
          </p:cNvGraphicFramePr>
          <p:nvPr/>
        </p:nvGraphicFramePr>
        <p:xfrm>
          <a:off x="900499" y="2787880"/>
          <a:ext cx="6265903" cy="1655354"/>
        </p:xfrm>
        <a:graphic>
          <a:graphicData uri="http://schemas.openxmlformats.org/presentationml/2006/ole">
            <mc:AlternateContent xmlns:mc="http://schemas.openxmlformats.org/markup-compatibility/2006">
              <mc:Choice xmlns:v="urn:schemas-microsoft-com:vml" Requires="v">
                <p:oleObj spid="_x0000_s212998" name="Equation" r:id="rId8" imgW="2120900" imgH="736600" progId="Equation.DSMT4">
                  <p:embed/>
                </p:oleObj>
              </mc:Choice>
              <mc:Fallback>
                <p:oleObj name="Equation" r:id="rId8" imgW="2120900" imgH="736600" progId="Equation.DSMT4">
                  <p:embed/>
                  <p:pic>
                    <p:nvPicPr>
                      <p:cNvPr id="0" name="图片 2017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0499" y="2787880"/>
                        <a:ext cx="6265903" cy="1655354"/>
                      </a:xfrm>
                      <a:prstGeom prst="rect">
                        <a:avLst/>
                      </a:prstGeom>
                      <a:noFill/>
                      <a:extLst>
                        <a:ext uri="{909E8E84-426E-40DD-AFC4-6F175D3DCCD1}">
                          <a14:hiddenFill xmlns:a14="http://schemas.microsoft.com/office/drawing/2010/main">
                            <a:solidFill>
                              <a:srgbClr val="CCFFCC">
                                <a:alpha val="50000"/>
                              </a:srgbClr>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900499" y="340212"/>
          <a:ext cx="6191159" cy="1603191"/>
        </p:xfrm>
        <a:graphic>
          <a:graphicData uri="http://schemas.openxmlformats.org/presentationml/2006/ole">
            <mc:AlternateContent xmlns:mc="http://schemas.openxmlformats.org/markup-compatibility/2006">
              <mc:Choice xmlns:v="urn:schemas-microsoft-com:vml" Requires="v">
                <p:oleObj spid="_x0000_s214021" name="Equation" r:id="rId4" imgW="2159000" imgH="736600" progId="Equation.DSMT4">
                  <p:embed/>
                </p:oleObj>
              </mc:Choice>
              <mc:Fallback>
                <p:oleObj name="Equation" r:id="rId4" imgW="2159000" imgH="736600" progId="Equation.DSMT4">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499" y="340212"/>
                        <a:ext cx="6191159" cy="1603191"/>
                      </a:xfrm>
                      <a:prstGeom prst="rect">
                        <a:avLst/>
                      </a:prstGeom>
                      <a:noFill/>
                      <a:ln>
                        <a:noFill/>
                      </a:ln>
                    </p:spPr>
                  </p:pic>
                </p:oleObj>
              </mc:Fallback>
            </mc:AlternateContent>
          </a:graphicData>
        </a:graphic>
      </p:graphicFrame>
      <p:graphicFrame>
        <p:nvGraphicFramePr>
          <p:cNvPr id="3" name="对象 2"/>
          <p:cNvGraphicFramePr>
            <a:graphicFrameLocks noChangeAspect="1"/>
          </p:cNvGraphicFramePr>
          <p:nvPr/>
        </p:nvGraphicFramePr>
        <p:xfrm>
          <a:off x="1044479" y="1923997"/>
          <a:ext cx="4463394" cy="1610108"/>
        </p:xfrm>
        <a:graphic>
          <a:graphicData uri="http://schemas.openxmlformats.org/presentationml/2006/ole">
            <mc:AlternateContent xmlns:mc="http://schemas.openxmlformats.org/markup-compatibility/2006">
              <mc:Choice xmlns:v="urn:schemas-microsoft-com:vml" Requires="v">
                <p:oleObj spid="_x0000_s214022" name="Equation" r:id="rId6" imgW="1892300" imgH="736600" progId="Equation.DSMT4">
                  <p:embed/>
                </p:oleObj>
              </mc:Choice>
              <mc:Fallback>
                <p:oleObj name="Equation" r:id="rId6" imgW="1892300" imgH="736600" progId="Equation.DSMT4">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4479" y="1923997"/>
                        <a:ext cx="4463394" cy="1610108"/>
                      </a:xfrm>
                      <a:prstGeom prst="rect">
                        <a:avLst/>
                      </a:prstGeom>
                      <a:noFill/>
                      <a:ln>
                        <a:noFill/>
                      </a:ln>
                    </p:spPr>
                  </p:pic>
                </p:oleObj>
              </mc:Fallback>
            </mc:AlternateContent>
          </a:graphicData>
        </a:graphic>
      </p:graphicFrame>
      <p:graphicFrame>
        <p:nvGraphicFramePr>
          <p:cNvPr id="4" name="对象 3"/>
          <p:cNvGraphicFramePr>
            <a:graphicFrameLocks noChangeAspect="1"/>
          </p:cNvGraphicFramePr>
          <p:nvPr/>
        </p:nvGraphicFramePr>
        <p:xfrm>
          <a:off x="900499" y="3435792"/>
          <a:ext cx="6191159" cy="913169"/>
        </p:xfrm>
        <a:graphic>
          <a:graphicData uri="http://schemas.openxmlformats.org/presentationml/2006/ole">
            <mc:AlternateContent xmlns:mc="http://schemas.openxmlformats.org/markup-compatibility/2006">
              <mc:Choice xmlns:v="urn:schemas-microsoft-com:vml" Requires="v">
                <p:oleObj spid="_x0000_s214023" name="Equation" r:id="rId8" imgW="2184400" imgH="419100" progId="Equation.DSMT4">
                  <p:embed/>
                </p:oleObj>
              </mc:Choice>
              <mc:Fallback>
                <p:oleObj name="Equation" r:id="rId8" imgW="2184400" imgH="419100" progId="Equation.DSMT4">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0499" y="3435792"/>
                        <a:ext cx="6191159" cy="913169"/>
                      </a:xfrm>
                      <a:prstGeom prst="rect">
                        <a:avLst/>
                      </a:prstGeom>
                      <a:noFill/>
                      <a:ln>
                        <a:noFill/>
                      </a:ln>
                    </p:spPr>
                  </p:pic>
                </p:oleObj>
              </mc:Fallback>
            </mc:AlternateContent>
          </a:graphicData>
        </a:graphic>
      </p:graphicFrame>
      <p:graphicFrame>
        <p:nvGraphicFramePr>
          <p:cNvPr id="5" name="对象 4"/>
          <p:cNvGraphicFramePr>
            <a:graphicFrameLocks noChangeAspect="1"/>
          </p:cNvGraphicFramePr>
          <p:nvPr/>
        </p:nvGraphicFramePr>
        <p:xfrm>
          <a:off x="1548411" y="4259749"/>
          <a:ext cx="4463394" cy="861978"/>
        </p:xfrm>
        <a:graphic>
          <a:graphicData uri="http://schemas.openxmlformats.org/presentationml/2006/ole">
            <mc:AlternateContent xmlns:mc="http://schemas.openxmlformats.org/markup-compatibility/2006">
              <mc:Choice xmlns:v="urn:schemas-microsoft-com:vml" Requires="v">
                <p:oleObj spid="_x0000_s214024" name="Equation" r:id="rId10" imgW="2127250" imgH="407670" progId="Equation.3">
                  <p:embed/>
                </p:oleObj>
              </mc:Choice>
              <mc:Fallback>
                <p:oleObj name="Equation" r:id="rId10" imgW="2127250" imgH="407670" progId="Equation.3">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8411" y="4259749"/>
                        <a:ext cx="4463394" cy="861978"/>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2538" y="196232"/>
            <a:ext cx="7684437" cy="914400"/>
          </a:xfrm>
          <a:prstGeom prst="rect">
            <a:avLst/>
          </a:prstGeom>
        </p:spPr>
        <p:txBody>
          <a:bodyPr wrap="square">
            <a:spAutoFit/>
          </a:bodyPr>
          <a:lstStyle/>
          <a:p>
            <a:pPr algn="ctr">
              <a:lnSpc>
                <a:spcPct val="150000"/>
              </a:lnSpc>
              <a:buFont typeface="Wingdings" pitchFamily="2" charset="2"/>
              <a:buNone/>
            </a:pPr>
            <a:r>
              <a:rPr lang="zh-CN" altLang="en-US" sz="3600" dirty="0">
                <a:latin typeface="Adobe 黑体 Std R" pitchFamily="34" charset="-122"/>
                <a:ea typeface="Adobe 黑体 Std R" pitchFamily="34" charset="-122"/>
              </a:rPr>
              <a:t>一、从傅里叶到拉普拉斯变换</a:t>
            </a:r>
          </a:p>
        </p:txBody>
      </p:sp>
      <p:sp>
        <p:nvSpPr>
          <p:cNvPr id="26" name="Rectangle 4"/>
          <p:cNvSpPr>
            <a:spLocks noChangeArrowheads="1"/>
          </p:cNvSpPr>
          <p:nvPr/>
        </p:nvSpPr>
        <p:spPr bwMode="auto">
          <a:xfrm>
            <a:off x="612536" y="1228308"/>
            <a:ext cx="8062906"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50000"/>
              </a:lnSpc>
              <a:spcBef>
                <a:spcPct val="0"/>
              </a:spcBef>
              <a:spcAft>
                <a:spcPct val="0"/>
              </a:spcAft>
            </a:pPr>
            <a:r>
              <a:rPr kumimoji="1" lang="zh-CN" altLang="en-US" sz="2800" dirty="0" smtClean="0">
                <a:solidFill>
                  <a:srgbClr val="000000"/>
                </a:solidFill>
                <a:latin typeface="Adobe 黑体 Std R" pitchFamily="34" charset="-122"/>
                <a:ea typeface="Adobe 黑体 Std R" pitchFamily="34" charset="-122"/>
                <a:sym typeface="Symbol" pitchFamily="18" charset="2"/>
              </a:rPr>
              <a:t>         有些</a:t>
            </a:r>
            <a:r>
              <a:rPr kumimoji="1" lang="zh-CN" altLang="en-US" sz="2800" dirty="0">
                <a:solidFill>
                  <a:srgbClr val="000000"/>
                </a:solidFill>
                <a:latin typeface="Adobe 黑体 Std R" pitchFamily="34" charset="-122"/>
                <a:ea typeface="Adobe 黑体 Std R" pitchFamily="34" charset="-122"/>
                <a:sym typeface="Symbol" pitchFamily="18" charset="2"/>
              </a:rPr>
              <a:t>函数不满足绝对可积条件，求解傅里叶变换困难。为此，可用一衰减因子</a:t>
            </a:r>
            <a:r>
              <a:rPr kumimoji="1" lang="en-US" altLang="zh-CN" sz="2800" dirty="0">
                <a:solidFill>
                  <a:srgbClr val="000000"/>
                </a:solidFill>
                <a:latin typeface="Adobe 黑体 Std R" pitchFamily="34" charset="-122"/>
                <a:ea typeface="Adobe 黑体 Std R" pitchFamily="34" charset="-122"/>
                <a:sym typeface="Symbol" pitchFamily="18" charset="2"/>
              </a:rPr>
              <a:t>e</a:t>
            </a:r>
            <a:r>
              <a:rPr kumimoji="1" lang="en-US" altLang="zh-CN" sz="2800" baseline="30000" dirty="0">
                <a:solidFill>
                  <a:srgbClr val="000000"/>
                </a:solidFill>
                <a:latin typeface="Adobe 黑体 Std R" pitchFamily="34" charset="-122"/>
                <a:ea typeface="Adobe 黑体 Std R" pitchFamily="34" charset="-122"/>
                <a:sym typeface="Symbol" pitchFamily="18" charset="2"/>
              </a:rPr>
              <a:t>-t</a:t>
            </a:r>
            <a:r>
              <a:rPr kumimoji="1" lang="en-US" altLang="zh-CN" sz="2800" dirty="0">
                <a:solidFill>
                  <a:srgbClr val="000000"/>
                </a:solidFill>
                <a:latin typeface="Adobe 黑体 Std R" pitchFamily="34" charset="-122"/>
                <a:ea typeface="Adobe 黑体 Std R" pitchFamily="34" charset="-122"/>
                <a:sym typeface="Symbol" pitchFamily="18" charset="2"/>
              </a:rPr>
              <a:t>(</a:t>
            </a:r>
            <a:r>
              <a:rPr kumimoji="1" lang="zh-CN" altLang="en-US" sz="2800" dirty="0">
                <a:solidFill>
                  <a:srgbClr val="000000"/>
                </a:solidFill>
                <a:latin typeface="Adobe 黑体 Std R" pitchFamily="34" charset="-122"/>
                <a:ea typeface="Adobe 黑体 Std R" pitchFamily="34" charset="-122"/>
                <a:sym typeface="Symbol" pitchFamily="18" charset="2"/>
              </a:rPr>
              <a:t>为实常数）乘信号</a:t>
            </a:r>
            <a:r>
              <a:rPr kumimoji="1" lang="en-US" altLang="zh-CN" sz="2800" dirty="0">
                <a:solidFill>
                  <a:srgbClr val="000000"/>
                </a:solidFill>
                <a:latin typeface="Adobe 黑体 Std R" pitchFamily="34" charset="-122"/>
                <a:ea typeface="Adobe 黑体 Std R" pitchFamily="34" charset="-122"/>
                <a:sym typeface="Symbol" pitchFamily="18" charset="2"/>
              </a:rPr>
              <a:t>f(t) </a:t>
            </a:r>
            <a:r>
              <a:rPr kumimoji="1" lang="zh-CN" altLang="en-US" sz="2800" dirty="0">
                <a:solidFill>
                  <a:srgbClr val="000000"/>
                </a:solidFill>
                <a:latin typeface="Adobe 黑体 Std R" pitchFamily="34" charset="-122"/>
                <a:ea typeface="Adobe 黑体 Std R" pitchFamily="34" charset="-122"/>
                <a:sym typeface="Symbol" pitchFamily="18" charset="2"/>
              </a:rPr>
              <a:t>，适当选取的值，使乘积信号</a:t>
            </a:r>
            <a:r>
              <a:rPr kumimoji="1" lang="en-US" altLang="zh-CN" sz="2800" dirty="0">
                <a:solidFill>
                  <a:srgbClr val="000000"/>
                </a:solidFill>
                <a:latin typeface="Adobe 黑体 Std R" pitchFamily="34" charset="-122"/>
                <a:ea typeface="Adobe 黑体 Std R" pitchFamily="34" charset="-122"/>
                <a:sym typeface="Symbol" pitchFamily="18" charset="2"/>
              </a:rPr>
              <a:t>f(t) e</a:t>
            </a:r>
            <a:r>
              <a:rPr kumimoji="1" lang="en-US" altLang="zh-CN" sz="2800" baseline="30000" dirty="0">
                <a:solidFill>
                  <a:srgbClr val="000000"/>
                </a:solidFill>
                <a:latin typeface="Adobe 黑体 Std R" pitchFamily="34" charset="-122"/>
                <a:ea typeface="Adobe 黑体 Std R" pitchFamily="34" charset="-122"/>
                <a:sym typeface="Symbol" pitchFamily="18" charset="2"/>
              </a:rPr>
              <a:t>-t</a:t>
            </a:r>
            <a:r>
              <a:rPr kumimoji="1" lang="zh-CN" altLang="en-US" sz="2800" dirty="0">
                <a:solidFill>
                  <a:srgbClr val="000000"/>
                </a:solidFill>
                <a:latin typeface="Adobe 黑体 Std R" pitchFamily="34" charset="-122"/>
                <a:ea typeface="Adobe 黑体 Std R" pitchFamily="34" charset="-122"/>
                <a:sym typeface="Symbol" pitchFamily="18" charset="2"/>
              </a:rPr>
              <a:t>当</a:t>
            </a:r>
            <a:r>
              <a:rPr kumimoji="1" lang="en-US" altLang="zh-CN" sz="2800" dirty="0">
                <a:solidFill>
                  <a:srgbClr val="000000"/>
                </a:solidFill>
                <a:latin typeface="Adobe 黑体 Std R" pitchFamily="34" charset="-122"/>
                <a:ea typeface="Adobe 黑体 Std R" pitchFamily="34" charset="-122"/>
                <a:sym typeface="Symbol" pitchFamily="18" charset="2"/>
              </a:rPr>
              <a:t>t∞</a:t>
            </a:r>
            <a:r>
              <a:rPr kumimoji="1" lang="zh-CN" altLang="en-US" sz="2800" dirty="0">
                <a:solidFill>
                  <a:srgbClr val="000000"/>
                </a:solidFill>
                <a:latin typeface="Adobe 黑体 Std R" pitchFamily="34" charset="-122"/>
                <a:ea typeface="Adobe 黑体 Std R" pitchFamily="34" charset="-122"/>
                <a:sym typeface="Symbol" pitchFamily="18" charset="2"/>
              </a:rPr>
              <a:t>时信号幅度趋近于</a:t>
            </a:r>
            <a:r>
              <a:rPr kumimoji="1" lang="en-US" altLang="zh-CN" sz="2800" dirty="0">
                <a:solidFill>
                  <a:srgbClr val="000000"/>
                </a:solidFill>
                <a:latin typeface="Adobe 黑体 Std R" pitchFamily="34" charset="-122"/>
                <a:ea typeface="Adobe 黑体 Std R" pitchFamily="34" charset="-122"/>
                <a:sym typeface="Symbol" pitchFamily="18" charset="2"/>
              </a:rPr>
              <a:t>0 </a:t>
            </a:r>
            <a:r>
              <a:rPr kumimoji="1" lang="zh-CN" altLang="en-US" sz="2800" dirty="0">
                <a:solidFill>
                  <a:srgbClr val="000000"/>
                </a:solidFill>
                <a:latin typeface="Adobe 黑体 Std R" pitchFamily="34" charset="-122"/>
                <a:ea typeface="Adobe 黑体 Std R" pitchFamily="34" charset="-122"/>
                <a:sym typeface="Symbol" pitchFamily="18" charset="2"/>
              </a:rPr>
              <a:t>，从而使</a:t>
            </a:r>
            <a:r>
              <a:rPr kumimoji="1" lang="en-US" altLang="zh-CN" sz="2800" dirty="0">
                <a:solidFill>
                  <a:srgbClr val="000000"/>
                </a:solidFill>
                <a:latin typeface="Adobe 黑体 Std R" pitchFamily="34" charset="-122"/>
                <a:ea typeface="Adobe 黑体 Std R" pitchFamily="34" charset="-122"/>
                <a:sym typeface="Symbol" pitchFamily="18" charset="2"/>
              </a:rPr>
              <a:t>f(t) e</a:t>
            </a:r>
            <a:r>
              <a:rPr kumimoji="1" lang="en-US" altLang="zh-CN" sz="2800" baseline="30000" dirty="0">
                <a:solidFill>
                  <a:srgbClr val="000000"/>
                </a:solidFill>
                <a:latin typeface="Adobe 黑体 Std R" pitchFamily="34" charset="-122"/>
                <a:ea typeface="Adobe 黑体 Std R" pitchFamily="34" charset="-122"/>
                <a:sym typeface="Symbol" pitchFamily="18" charset="2"/>
              </a:rPr>
              <a:t>-t</a:t>
            </a:r>
            <a:r>
              <a:rPr kumimoji="1" lang="zh-CN" altLang="en-US" sz="2800" dirty="0">
                <a:solidFill>
                  <a:srgbClr val="000000"/>
                </a:solidFill>
                <a:latin typeface="Adobe 黑体 Std R" pitchFamily="34" charset="-122"/>
                <a:ea typeface="Adobe 黑体 Std R" pitchFamily="34" charset="-122"/>
                <a:sym typeface="Symbol" pitchFamily="18" charset="2"/>
              </a:rPr>
              <a:t>的傅里叶变换存在。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918006" y="498798"/>
            <a:ext cx="91948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900" dirty="0">
                <a:solidFill>
                  <a:srgbClr val="CC6600"/>
                </a:solidFill>
                <a:latin typeface="Adobe 黑体 Std R" pitchFamily="34" charset="-122"/>
                <a:ea typeface="Adobe 黑体 Std R" pitchFamily="34" charset="-122"/>
              </a:rPr>
              <a:t>例</a:t>
            </a:r>
            <a:r>
              <a:rPr lang="en-US" altLang="zh-CN" sz="2900" dirty="0">
                <a:solidFill>
                  <a:srgbClr val="CC6600"/>
                </a:solidFill>
                <a:latin typeface="Adobe 黑体 Std R" pitchFamily="34" charset="-122"/>
                <a:ea typeface="Adobe 黑体 Std R" pitchFamily="34" charset="-122"/>
              </a:rPr>
              <a:t>2:</a:t>
            </a:r>
          </a:p>
        </p:txBody>
      </p:sp>
      <p:graphicFrame>
        <p:nvGraphicFramePr>
          <p:cNvPr id="7" name="Object 4"/>
          <p:cNvGraphicFramePr>
            <a:graphicFrameLocks noChangeAspect="1"/>
          </p:cNvGraphicFramePr>
          <p:nvPr/>
        </p:nvGraphicFramePr>
        <p:xfrm>
          <a:off x="1908362" y="422617"/>
          <a:ext cx="5111306" cy="1402081"/>
        </p:xfrm>
        <a:graphic>
          <a:graphicData uri="http://schemas.openxmlformats.org/presentationml/2006/ole">
            <mc:AlternateContent xmlns:mc="http://schemas.openxmlformats.org/markup-compatibility/2006">
              <mc:Choice xmlns:v="urn:schemas-microsoft-com:vml" Requires="v">
                <p:oleObj spid="_x0000_s215044" name="Equation" r:id="rId4" imgW="1943100" imgH="660400" progId="Equation.DSMT4">
                  <p:embed/>
                </p:oleObj>
              </mc:Choice>
              <mc:Fallback>
                <p:oleObj name="Equation" r:id="rId4" imgW="1943100" imgH="660400" progId="Equation.DSMT4">
                  <p:embed/>
                  <p:pic>
                    <p:nvPicPr>
                      <p:cNvPr id="0" name="图片 2027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362" y="422617"/>
                        <a:ext cx="5111306" cy="1402081"/>
                      </a:xfrm>
                      <a:prstGeom prst="rect">
                        <a:avLst/>
                      </a:prstGeom>
                      <a:noFill/>
                    </p:spPr>
                  </p:pic>
                </p:oleObj>
              </mc:Fallback>
            </mc:AlternateContent>
          </a:graphicData>
        </a:graphic>
      </p:graphicFrame>
      <p:graphicFrame>
        <p:nvGraphicFramePr>
          <p:cNvPr id="8" name="Object 5"/>
          <p:cNvGraphicFramePr>
            <a:graphicFrameLocks noChangeAspect="1"/>
          </p:cNvGraphicFramePr>
          <p:nvPr/>
        </p:nvGraphicFramePr>
        <p:xfrm>
          <a:off x="756518" y="1780016"/>
          <a:ext cx="3472593" cy="511049"/>
        </p:xfrm>
        <a:graphic>
          <a:graphicData uri="http://schemas.openxmlformats.org/presentationml/2006/ole">
            <mc:AlternateContent xmlns:mc="http://schemas.openxmlformats.org/markup-compatibility/2006">
              <mc:Choice xmlns:v="urn:schemas-microsoft-com:vml" Requires="v">
                <p:oleObj spid="_x0000_s215045" name="Equation" r:id="rId6" imgW="1243965" imgH="215900" progId="Equation.DSMT4">
                  <p:embed/>
                </p:oleObj>
              </mc:Choice>
              <mc:Fallback>
                <p:oleObj name="Equation" r:id="rId6" imgW="1243965" imgH="215900" progId="Equation.DSMT4">
                  <p:embed/>
                  <p:pic>
                    <p:nvPicPr>
                      <p:cNvPr id="0" name="图片 2027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518" y="1780016"/>
                        <a:ext cx="3472593" cy="511049"/>
                      </a:xfrm>
                      <a:prstGeom prst="rect">
                        <a:avLst/>
                      </a:prstGeom>
                      <a:noFill/>
                      <a:extLst>
                        <a:ext uri="{909E8E84-426E-40DD-AFC4-6F175D3DCCD1}">
                          <a14:hiddenFill xmlns:a14="http://schemas.microsoft.com/office/drawing/2010/main">
                            <a:solidFill>
                              <a:srgbClr val="00FF00">
                                <a:alpha val="50000"/>
                              </a:srgbClr>
                            </a:solidFill>
                          </a14:hiddenFill>
                        </a:ext>
                      </a:extLst>
                    </p:spPr>
                  </p:pic>
                </p:oleObj>
              </mc:Fallback>
            </mc:AlternateContent>
          </a:graphicData>
        </a:graphic>
      </p:graphicFrame>
      <p:graphicFrame>
        <p:nvGraphicFramePr>
          <p:cNvPr id="9" name="Object 6"/>
          <p:cNvGraphicFramePr>
            <a:graphicFrameLocks noChangeAspect="1"/>
          </p:cNvGraphicFramePr>
          <p:nvPr/>
        </p:nvGraphicFramePr>
        <p:xfrm>
          <a:off x="1476420" y="2268821"/>
          <a:ext cx="4467480" cy="2866085"/>
        </p:xfrm>
        <a:graphic>
          <a:graphicData uri="http://schemas.openxmlformats.org/presentationml/2006/ole">
            <mc:AlternateContent xmlns:mc="http://schemas.openxmlformats.org/markup-compatibility/2006">
              <mc:Choice xmlns:v="urn:schemas-microsoft-com:vml" Requires="v">
                <p:oleObj spid="_x0000_s215046" name="Equation" r:id="rId8" imgW="1828800" imgH="1384300" progId="Equation.3">
                  <p:embed/>
                </p:oleObj>
              </mc:Choice>
              <mc:Fallback>
                <p:oleObj name="Equation" r:id="rId8" imgW="1828800" imgH="1384300" progId="Equation.3">
                  <p:embed/>
                  <p:pic>
                    <p:nvPicPr>
                      <p:cNvPr id="0" name="图片 20277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6420" y="2268821"/>
                        <a:ext cx="4467480" cy="2866085"/>
                      </a:xfrm>
                      <a:prstGeom prst="rect">
                        <a:avLst/>
                      </a:prstGeom>
                      <a:noFill/>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对象 11"/>
          <p:cNvGraphicFramePr>
            <a:graphicFrameLocks noChangeAspect="1"/>
          </p:cNvGraphicFramePr>
          <p:nvPr/>
        </p:nvGraphicFramePr>
        <p:xfrm>
          <a:off x="828508" y="340212"/>
          <a:ext cx="6656331" cy="771335"/>
        </p:xfrm>
        <a:graphic>
          <a:graphicData uri="http://schemas.openxmlformats.org/presentationml/2006/ole">
            <mc:AlternateContent xmlns:mc="http://schemas.openxmlformats.org/markup-compatibility/2006">
              <mc:Choice xmlns:v="urn:schemas-microsoft-com:vml" Requires="v">
                <p:oleObj spid="_x0000_s216069" name="Equation" r:id="rId4" imgW="2819400" imgH="393700" progId="Equation.DSMT4">
                  <p:embed/>
                </p:oleObj>
              </mc:Choice>
              <mc:Fallback>
                <p:oleObj name="Equation" r:id="rId4" imgW="2819400" imgH="3937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508" y="340212"/>
                        <a:ext cx="6656331" cy="771335"/>
                      </a:xfrm>
                      <a:prstGeom prst="rect">
                        <a:avLst/>
                      </a:prstGeom>
                      <a:noFill/>
                      <a:ln>
                        <a:noFill/>
                      </a:ln>
                    </p:spPr>
                  </p:pic>
                </p:oleObj>
              </mc:Fallback>
            </mc:AlternateContent>
          </a:graphicData>
        </a:graphic>
      </p:graphicFrame>
      <p:graphicFrame>
        <p:nvGraphicFramePr>
          <p:cNvPr id="13" name="对象 12"/>
          <p:cNvGraphicFramePr>
            <a:graphicFrameLocks noChangeAspect="1"/>
          </p:cNvGraphicFramePr>
          <p:nvPr/>
        </p:nvGraphicFramePr>
        <p:xfrm>
          <a:off x="1260450" y="988124"/>
          <a:ext cx="5643756" cy="1929923"/>
        </p:xfrm>
        <a:graphic>
          <a:graphicData uri="http://schemas.openxmlformats.org/presentationml/2006/ole">
            <mc:AlternateContent xmlns:mc="http://schemas.openxmlformats.org/markup-compatibility/2006">
              <mc:Choice xmlns:v="urn:schemas-microsoft-com:vml" Requires="v">
                <p:oleObj spid="_x0000_s216070" name="Equation" r:id="rId6" imgW="2260600" imgH="939800" progId="Equation.DSMT4">
                  <p:embed/>
                </p:oleObj>
              </mc:Choice>
              <mc:Fallback>
                <p:oleObj name="Equation" r:id="rId6" imgW="2260600" imgH="9398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0450" y="988124"/>
                        <a:ext cx="5643756" cy="1929923"/>
                      </a:xfrm>
                      <a:prstGeom prst="rect">
                        <a:avLst/>
                      </a:prstGeom>
                      <a:noFill/>
                      <a:ln>
                        <a:noFill/>
                      </a:ln>
                      <a:extLst>
                        <a:ext uri="{909E8E84-426E-40DD-AFC4-6F175D3DCCD1}">
                          <a14:hiddenFill xmlns:a14="http://schemas.microsoft.com/office/drawing/2010/main">
                            <a:solidFill>
                              <a:srgbClr val="CCFFCC">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对象 13"/>
          <p:cNvGraphicFramePr>
            <a:graphicFrameLocks noChangeAspect="1"/>
          </p:cNvGraphicFramePr>
          <p:nvPr/>
        </p:nvGraphicFramePr>
        <p:xfrm>
          <a:off x="1260450" y="3003850"/>
          <a:ext cx="4037603" cy="807838"/>
        </p:xfrm>
        <a:graphic>
          <a:graphicData uri="http://schemas.openxmlformats.org/presentationml/2006/ole">
            <mc:AlternateContent xmlns:mc="http://schemas.openxmlformats.org/markup-compatibility/2006">
              <mc:Choice xmlns:v="urn:schemas-microsoft-com:vml" Requires="v">
                <p:oleObj spid="_x0000_s216071" name="Equation" r:id="rId8" imgW="1726565" imgH="393700" progId="Equation.DSMT4">
                  <p:embed/>
                </p:oleObj>
              </mc:Choice>
              <mc:Fallback>
                <p:oleObj name="Equation" r:id="rId8" imgW="1726565" imgH="3937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0450" y="3003850"/>
                        <a:ext cx="4037603" cy="807838"/>
                      </a:xfrm>
                      <a:prstGeom prst="rect">
                        <a:avLst/>
                      </a:prstGeom>
                      <a:noFill/>
                      <a:ln>
                        <a:noFill/>
                      </a:ln>
                    </p:spPr>
                  </p:pic>
                </p:oleObj>
              </mc:Fallback>
            </mc:AlternateContent>
          </a:graphicData>
        </a:graphic>
      </p:graphicFrame>
      <p:graphicFrame>
        <p:nvGraphicFramePr>
          <p:cNvPr id="15" name="对象 14"/>
          <p:cNvGraphicFramePr>
            <a:graphicFrameLocks noChangeAspect="1"/>
          </p:cNvGraphicFramePr>
          <p:nvPr/>
        </p:nvGraphicFramePr>
        <p:xfrm>
          <a:off x="684528" y="3939723"/>
          <a:ext cx="7161032" cy="723721"/>
        </p:xfrm>
        <a:graphic>
          <a:graphicData uri="http://schemas.openxmlformats.org/presentationml/2006/ole">
            <mc:AlternateContent xmlns:mc="http://schemas.openxmlformats.org/markup-compatibility/2006">
              <mc:Choice xmlns:v="urn:schemas-microsoft-com:vml" Requires="v">
                <p:oleObj spid="_x0000_s216072" name="Equation" r:id="rId10" imgW="2514600" imgH="254000" progId="Equation.3">
                  <p:embed/>
                </p:oleObj>
              </mc:Choice>
              <mc:Fallback>
                <p:oleObj name="Equation" r:id="rId10" imgW="2514600" imgH="2540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4528" y="3939723"/>
                        <a:ext cx="7161032" cy="723721"/>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0-#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p:cNvSpPr>
            <a:spLocks noChangeArrowheads="1"/>
          </p:cNvSpPr>
          <p:nvPr/>
        </p:nvSpPr>
        <p:spPr bwMode="auto">
          <a:xfrm>
            <a:off x="1016467" y="609449"/>
            <a:ext cx="7465757"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dirty="0">
                <a:solidFill>
                  <a:srgbClr val="FF0000"/>
                </a:solidFill>
                <a:latin typeface="Adobe 黑体 Std R" pitchFamily="34" charset="-122"/>
                <a:ea typeface="Adobe 黑体 Std R" pitchFamily="34" charset="-122"/>
              </a:rPr>
              <a:t>特例</a:t>
            </a:r>
            <a:r>
              <a:rPr kumimoji="1" lang="zh-CN" altLang="en-US" sz="2800" dirty="0">
                <a:solidFill>
                  <a:srgbClr val="CC6600"/>
                </a:solidFill>
                <a:latin typeface="Adobe 黑体 Std R" pitchFamily="34" charset="-122"/>
                <a:ea typeface="Adobe 黑体 Std R" pitchFamily="34" charset="-122"/>
              </a:rPr>
              <a:t>：若</a:t>
            </a:r>
            <a:r>
              <a:rPr kumimoji="1" lang="en-US" altLang="zh-CN" sz="2800" dirty="0">
                <a:solidFill>
                  <a:srgbClr val="CC6600"/>
                </a:solidFill>
                <a:latin typeface="Adobe 黑体 Std R" pitchFamily="34" charset="-122"/>
                <a:ea typeface="Adobe 黑体 Std R" pitchFamily="34" charset="-122"/>
              </a:rPr>
              <a:t>F(s)</a:t>
            </a:r>
            <a:r>
              <a:rPr kumimoji="1" lang="zh-CN" altLang="en-US" sz="2800" dirty="0">
                <a:solidFill>
                  <a:srgbClr val="CC6600"/>
                </a:solidFill>
                <a:latin typeface="Adobe 黑体 Std R" pitchFamily="34" charset="-122"/>
                <a:ea typeface="Adobe 黑体 Std R" pitchFamily="34" charset="-122"/>
              </a:rPr>
              <a:t>包含共轭复根时</a:t>
            </a:r>
            <a:r>
              <a:rPr kumimoji="1" lang="en-US" altLang="zh-CN" sz="2800" dirty="0">
                <a:solidFill>
                  <a:srgbClr val="CC6600"/>
                </a:solidFill>
                <a:latin typeface="Adobe 黑体 Std R" pitchFamily="34" charset="-122"/>
                <a:ea typeface="Adobe 黑体 Std R" pitchFamily="34" charset="-122"/>
              </a:rPr>
              <a:t>(p</a:t>
            </a:r>
            <a:r>
              <a:rPr kumimoji="1" lang="en-US" altLang="zh-CN" sz="2800" baseline="-25000" dirty="0">
                <a:solidFill>
                  <a:srgbClr val="CC6600"/>
                </a:solidFill>
                <a:latin typeface="Adobe 黑体 Std R" pitchFamily="34" charset="-122"/>
                <a:ea typeface="Adobe 黑体 Std R" pitchFamily="34" charset="-122"/>
              </a:rPr>
              <a:t>1,2</a:t>
            </a:r>
            <a:r>
              <a:rPr kumimoji="1" lang="en-US" altLang="zh-CN" sz="2800" dirty="0">
                <a:solidFill>
                  <a:srgbClr val="CC6600"/>
                </a:solidFill>
                <a:latin typeface="Adobe 黑体 Std R" pitchFamily="34" charset="-122"/>
                <a:ea typeface="Adobe 黑体 Std R" pitchFamily="34" charset="-122"/>
              </a:rPr>
              <a:t> = –</a:t>
            </a:r>
            <a:r>
              <a:rPr kumimoji="1" lang="en-US" altLang="zh-CN" sz="2800" dirty="0">
                <a:solidFill>
                  <a:srgbClr val="CC6600"/>
                </a:solidFill>
                <a:latin typeface="Adobe 黑体 Std R" pitchFamily="34" charset="-122"/>
                <a:ea typeface="Adobe 黑体 Std R" pitchFamily="34" charset="-122"/>
                <a:sym typeface="Symbol" pitchFamily="18" charset="2"/>
              </a:rPr>
              <a:t>±j)</a:t>
            </a:r>
            <a:endParaRPr kumimoji="1" lang="en-US" altLang="zh-CN" sz="2800" dirty="0">
              <a:solidFill>
                <a:srgbClr val="CC6600"/>
              </a:solidFill>
              <a:latin typeface="Adobe 黑体 Std R" pitchFamily="34" charset="-122"/>
              <a:ea typeface="Adobe 黑体 Std R" pitchFamily="34" charset="-122"/>
            </a:endParaRPr>
          </a:p>
        </p:txBody>
      </p:sp>
      <p:graphicFrame>
        <p:nvGraphicFramePr>
          <p:cNvPr id="15" name="Object 9"/>
          <p:cNvGraphicFramePr>
            <a:graphicFrameLocks noChangeAspect="1"/>
          </p:cNvGraphicFramePr>
          <p:nvPr/>
        </p:nvGraphicFramePr>
        <p:xfrm>
          <a:off x="252587" y="1348075"/>
          <a:ext cx="8655021" cy="872014"/>
        </p:xfrm>
        <a:graphic>
          <a:graphicData uri="http://schemas.openxmlformats.org/presentationml/2006/ole">
            <mc:AlternateContent xmlns:mc="http://schemas.openxmlformats.org/markup-compatibility/2006">
              <mc:Choice xmlns:v="urn:schemas-microsoft-com:vml" Requires="v">
                <p:oleObj spid="_x0000_s217092" name="公式" r:id="rId4" imgW="106070400" imgH="10668000" progId="Equation.3">
                  <p:embed/>
                </p:oleObj>
              </mc:Choice>
              <mc:Fallback>
                <p:oleObj name="公式" r:id="rId4" imgW="106070400" imgH="10668000" progId="Equation.3">
                  <p:embed/>
                  <p:pic>
                    <p:nvPicPr>
                      <p:cNvPr id="0" name="图片 164953"/>
                      <p:cNvPicPr>
                        <a:picLocks noChangeAspect="1" noChangeArrowheads="1"/>
                      </p:cNvPicPr>
                      <p:nvPr/>
                    </p:nvPicPr>
                    <p:blipFill>
                      <a:blip r:embed="rId5"/>
                      <a:srcRect/>
                      <a:stretch>
                        <a:fillRect/>
                      </a:stretch>
                    </p:blipFill>
                    <p:spPr bwMode="auto">
                      <a:xfrm>
                        <a:off x="252587" y="1348075"/>
                        <a:ext cx="8655021" cy="872014"/>
                      </a:xfrm>
                      <a:prstGeom prst="rect">
                        <a:avLst/>
                      </a:prstGeom>
                      <a:noFill/>
                      <a:ln>
                        <a:noFill/>
                      </a:ln>
                      <a:effectLst/>
                    </p:spPr>
                  </p:pic>
                </p:oleObj>
              </mc:Fallback>
            </mc:AlternateContent>
          </a:graphicData>
        </a:graphic>
      </p:graphicFrame>
      <p:graphicFrame>
        <p:nvGraphicFramePr>
          <p:cNvPr id="16" name="Object 10"/>
          <p:cNvGraphicFramePr>
            <a:graphicFrameLocks noChangeAspect="1"/>
          </p:cNvGraphicFramePr>
          <p:nvPr/>
        </p:nvGraphicFramePr>
        <p:xfrm>
          <a:off x="1016467" y="2139968"/>
          <a:ext cx="4275435" cy="873331"/>
        </p:xfrm>
        <a:graphic>
          <a:graphicData uri="http://schemas.openxmlformats.org/presentationml/2006/ole">
            <mc:AlternateContent xmlns:mc="http://schemas.openxmlformats.org/markup-compatibility/2006">
              <mc:Choice xmlns:v="urn:schemas-microsoft-com:vml" Requires="v">
                <p:oleObj spid="_x0000_s217093" name="Equation" r:id="rId6" imgW="2108200" imgH="431800" progId="Equation.3">
                  <p:embed/>
                </p:oleObj>
              </mc:Choice>
              <mc:Fallback>
                <p:oleObj name="Equation" r:id="rId6" imgW="2108200" imgH="431800" progId="Equation.3">
                  <p:embed/>
                  <p:pic>
                    <p:nvPicPr>
                      <p:cNvPr id="0" name="图片 1649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467" y="2139968"/>
                        <a:ext cx="4275435" cy="873331"/>
                      </a:xfrm>
                      <a:prstGeom prst="rect">
                        <a:avLst/>
                      </a:prstGeom>
                      <a:noFill/>
                    </p:spPr>
                  </p:pic>
                </p:oleObj>
              </mc:Fallback>
            </mc:AlternateContent>
          </a:graphicData>
        </a:graphic>
      </p:graphicFrame>
      <p:graphicFrame>
        <p:nvGraphicFramePr>
          <p:cNvPr id="17" name="Object 11"/>
          <p:cNvGraphicFramePr>
            <a:graphicFrameLocks noChangeAspect="1"/>
          </p:cNvGraphicFramePr>
          <p:nvPr/>
        </p:nvGraphicFramePr>
        <p:xfrm>
          <a:off x="252587" y="3307365"/>
          <a:ext cx="8713047" cy="704348"/>
        </p:xfrm>
        <a:graphic>
          <a:graphicData uri="http://schemas.openxmlformats.org/presentationml/2006/ole">
            <mc:AlternateContent xmlns:mc="http://schemas.openxmlformats.org/markup-compatibility/2006">
              <mc:Choice xmlns:v="urn:schemas-microsoft-com:vml" Requires="v">
                <p:oleObj spid="_x0000_s217094" name="公式" r:id="rId8" imgW="90525600" imgH="7315200" progId="Equation.3">
                  <p:embed/>
                </p:oleObj>
              </mc:Choice>
              <mc:Fallback>
                <p:oleObj name="公式" r:id="rId8" imgW="90525600" imgH="7315200" progId="Equation.3">
                  <p:embed/>
                  <p:pic>
                    <p:nvPicPr>
                      <p:cNvPr id="0" name="图片 164955"/>
                      <p:cNvPicPr>
                        <a:picLocks noChangeAspect="1" noChangeArrowheads="1"/>
                      </p:cNvPicPr>
                      <p:nvPr/>
                    </p:nvPicPr>
                    <p:blipFill>
                      <a:blip r:embed="rId9"/>
                      <a:srcRect/>
                      <a:stretch>
                        <a:fillRect/>
                      </a:stretch>
                    </p:blipFill>
                    <p:spPr bwMode="auto">
                      <a:xfrm>
                        <a:off x="252587" y="3307365"/>
                        <a:ext cx="8713047" cy="704348"/>
                      </a:xfrm>
                      <a:prstGeom prst="rect">
                        <a:avLst/>
                      </a:prstGeom>
                      <a:noFill/>
                      <a:ln>
                        <a:noFill/>
                      </a:ln>
                      <a:effectLst/>
                    </p:spPr>
                  </p:pic>
                </p:oleObj>
              </mc:Fallback>
            </mc:AlternateContent>
          </a:graphicData>
        </a:graphic>
      </p:graphicFrame>
      <p:sp>
        <p:nvSpPr>
          <p:cNvPr id="18" name="Rectangle 12"/>
          <p:cNvSpPr>
            <a:spLocks noChangeArrowheads="1"/>
          </p:cNvSpPr>
          <p:nvPr/>
        </p:nvSpPr>
        <p:spPr bwMode="auto">
          <a:xfrm>
            <a:off x="1016467" y="4011713"/>
            <a:ext cx="1479185"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dirty="0">
                <a:latin typeface="Adobe 黑体 Std R" pitchFamily="34" charset="-122"/>
                <a:ea typeface="Adobe 黑体 Std R" pitchFamily="34" charset="-122"/>
              </a:rPr>
              <a:t>K</a:t>
            </a:r>
            <a:r>
              <a:rPr kumimoji="1" lang="en-US" altLang="zh-CN" sz="2800" baseline="-25000" dirty="0">
                <a:latin typeface="Adobe 黑体 Std R" pitchFamily="34" charset="-122"/>
                <a:ea typeface="Adobe 黑体 Std R" pitchFamily="34" charset="-122"/>
              </a:rPr>
              <a:t>2</a:t>
            </a:r>
            <a:r>
              <a:rPr kumimoji="1" lang="en-US" altLang="zh-CN" sz="2800" dirty="0">
                <a:latin typeface="Adobe 黑体 Std R" pitchFamily="34" charset="-122"/>
                <a:ea typeface="Adobe 黑体 Std R" pitchFamily="34" charset="-122"/>
              </a:rPr>
              <a:t> = K</a:t>
            </a:r>
            <a:r>
              <a:rPr kumimoji="1" lang="en-US" altLang="zh-CN" sz="2800" baseline="-25000" dirty="0">
                <a:latin typeface="Adobe 黑体 Std R" pitchFamily="34" charset="-122"/>
                <a:ea typeface="Adobe 黑体 Std R" pitchFamily="34" charset="-122"/>
              </a:rPr>
              <a:t>1</a:t>
            </a:r>
            <a:r>
              <a:rPr kumimoji="1" lang="en-US" altLang="zh-CN" sz="2800" baseline="30000" dirty="0">
                <a:latin typeface="Adobe 黑体 Std R" pitchFamily="34" charset="-122"/>
                <a:ea typeface="Adobe 黑体 Std R" pitchFamily="34" charset="-122"/>
              </a:rPr>
              <a:t>*</a:t>
            </a:r>
            <a:endParaRPr kumimoji="1" lang="en-US" altLang="zh-CN" sz="2800" dirty="0">
              <a:latin typeface="Adobe 黑体 Std R" pitchFamily="34" charset="-122"/>
              <a:ea typeface="Adobe 黑体 Std R"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8" grpId="0" bldLvl="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3"/>
          <p:cNvGraphicFramePr>
            <a:graphicFrameLocks noChangeAspect="1"/>
          </p:cNvGraphicFramePr>
          <p:nvPr/>
        </p:nvGraphicFramePr>
        <p:xfrm>
          <a:off x="519720" y="844144"/>
          <a:ext cx="7108480" cy="898005"/>
        </p:xfrm>
        <a:graphic>
          <a:graphicData uri="http://schemas.openxmlformats.org/presentationml/2006/ole">
            <mc:AlternateContent xmlns:mc="http://schemas.openxmlformats.org/markup-compatibility/2006">
              <mc:Choice xmlns:v="urn:schemas-microsoft-com:vml" Requires="v">
                <p:oleObj spid="_x0000_s218114" name="Equation" r:id="rId4" imgW="3606800" imgH="457200" progId="Equation.3">
                  <p:embed/>
                </p:oleObj>
              </mc:Choice>
              <mc:Fallback>
                <p:oleObj name="Equation" r:id="rId4" imgW="3606800" imgH="457200" progId="Equation.3">
                  <p:embed/>
                  <p:pic>
                    <p:nvPicPr>
                      <p:cNvPr id="0" name="图片 2048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720" y="844144"/>
                        <a:ext cx="7108480" cy="898005"/>
                      </a:xfrm>
                      <a:prstGeom prst="rect">
                        <a:avLst/>
                      </a:prstGeom>
                      <a:noFill/>
                    </p:spPr>
                  </p:pic>
                </p:oleObj>
              </mc:Fallback>
            </mc:AlternateContent>
          </a:graphicData>
        </a:graphic>
      </p:graphicFrame>
      <p:sp>
        <p:nvSpPr>
          <p:cNvPr id="20" name="Rectangle 14"/>
          <p:cNvSpPr>
            <a:spLocks noChangeArrowheads="1"/>
          </p:cNvSpPr>
          <p:nvPr/>
        </p:nvSpPr>
        <p:spPr bwMode="auto">
          <a:xfrm>
            <a:off x="490067" y="2034842"/>
            <a:ext cx="5239385"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latin typeface="Adobe 黑体 Std R" pitchFamily="34" charset="-122"/>
                <a:ea typeface="Adobe 黑体 Std R" pitchFamily="34" charset="-122"/>
              </a:rPr>
              <a:t> f</a:t>
            </a:r>
            <a:r>
              <a:rPr kumimoji="1" lang="en-US" altLang="zh-CN" sz="2800" baseline="-30000" dirty="0">
                <a:latin typeface="Adobe 黑体 Std R" pitchFamily="34" charset="-122"/>
                <a:ea typeface="Adobe 黑体 Std R" pitchFamily="34" charset="-122"/>
              </a:rPr>
              <a:t>1</a:t>
            </a:r>
            <a:r>
              <a:rPr kumimoji="1" lang="en-US" altLang="zh-CN" sz="2800" dirty="0">
                <a:latin typeface="Adobe 黑体 Std R" pitchFamily="34" charset="-122"/>
                <a:ea typeface="Adobe 黑体 Std R" pitchFamily="34" charset="-122"/>
              </a:rPr>
              <a:t>(t)=2|K</a:t>
            </a:r>
            <a:r>
              <a:rPr kumimoji="1" lang="en-US" altLang="zh-CN" sz="2800" baseline="-30000" dirty="0">
                <a:latin typeface="Adobe 黑体 Std R" pitchFamily="34" charset="-122"/>
                <a:ea typeface="Adobe 黑体 Std R" pitchFamily="34" charset="-122"/>
              </a:rPr>
              <a:t>1</a:t>
            </a:r>
            <a:r>
              <a:rPr kumimoji="1" lang="en-US" altLang="zh-CN" sz="2800" dirty="0">
                <a:latin typeface="Adobe 黑体 Std R" pitchFamily="34" charset="-122"/>
                <a:ea typeface="Adobe 黑体 Std R" pitchFamily="34" charset="-122"/>
              </a:rPr>
              <a:t>|e</a:t>
            </a:r>
            <a:r>
              <a:rPr kumimoji="1" lang="en-US" altLang="zh-CN" sz="2800" baseline="30000" dirty="0">
                <a:latin typeface="Adobe 黑体 Std R" pitchFamily="34" charset="-122"/>
                <a:ea typeface="Adobe 黑体 Std R" pitchFamily="34" charset="-122"/>
              </a:rPr>
              <a:t>-</a:t>
            </a:r>
            <a:r>
              <a:rPr kumimoji="1" lang="en-US" altLang="zh-CN" sz="2800" baseline="30000" dirty="0">
                <a:latin typeface="Adobe 黑体 Std R" pitchFamily="34" charset="-122"/>
                <a:ea typeface="Adobe 黑体 Std R" pitchFamily="34" charset="-122"/>
                <a:sym typeface="Symbol" pitchFamily="18" charset="2"/>
              </a:rPr>
              <a:t></a:t>
            </a:r>
            <a:r>
              <a:rPr kumimoji="1" lang="en-US" altLang="zh-CN" sz="2800" baseline="30000" dirty="0" err="1">
                <a:latin typeface="Adobe 黑体 Std R" pitchFamily="34" charset="-122"/>
                <a:ea typeface="Adobe 黑体 Std R" pitchFamily="34" charset="-122"/>
              </a:rPr>
              <a:t>t</a:t>
            </a:r>
            <a:r>
              <a:rPr kumimoji="1" lang="en-US" altLang="zh-CN" sz="2800" dirty="0" err="1">
                <a:latin typeface="Adobe 黑体 Std R" pitchFamily="34" charset="-122"/>
                <a:ea typeface="Adobe 黑体 Std R" pitchFamily="34" charset="-122"/>
              </a:rPr>
              <a:t>cos</a:t>
            </a:r>
            <a:r>
              <a:rPr kumimoji="1" lang="en-US" altLang="zh-CN" sz="2800" dirty="0">
                <a:latin typeface="Adobe 黑体 Std R" pitchFamily="34" charset="-122"/>
                <a:ea typeface="Adobe 黑体 Std R" pitchFamily="34" charset="-122"/>
              </a:rPr>
              <a:t>(</a:t>
            </a:r>
            <a:r>
              <a:rPr kumimoji="1" lang="en-US" altLang="zh-CN" sz="2800" dirty="0">
                <a:latin typeface="Adobe 黑体 Std R" pitchFamily="34" charset="-122"/>
                <a:ea typeface="Adobe 黑体 Std R" pitchFamily="34" charset="-122"/>
                <a:sym typeface="Symbol" pitchFamily="18" charset="2"/>
              </a:rPr>
              <a:t></a:t>
            </a:r>
            <a:r>
              <a:rPr kumimoji="1" lang="en-US" altLang="zh-CN" sz="2800" dirty="0">
                <a:latin typeface="Adobe 黑体 Std R" pitchFamily="34" charset="-122"/>
                <a:ea typeface="Adobe 黑体 Std R" pitchFamily="34" charset="-122"/>
              </a:rPr>
              <a:t>t+</a:t>
            </a:r>
            <a:r>
              <a:rPr kumimoji="1" lang="en-US" altLang="zh-CN" sz="2800" dirty="0">
                <a:latin typeface="Adobe 黑体 Std R" pitchFamily="34" charset="-122"/>
                <a:ea typeface="Adobe 黑体 Std R" pitchFamily="34" charset="-122"/>
                <a:sym typeface="Symbol" pitchFamily="18" charset="2"/>
              </a:rPr>
              <a:t></a:t>
            </a:r>
            <a:r>
              <a:rPr kumimoji="1" lang="en-US" altLang="zh-CN" sz="2800" dirty="0">
                <a:latin typeface="Adobe 黑体 Std R" pitchFamily="34" charset="-122"/>
                <a:ea typeface="Adobe 黑体 Std R" pitchFamily="34" charset="-122"/>
              </a:rPr>
              <a:t>)</a:t>
            </a:r>
            <a:r>
              <a:rPr kumimoji="1" lang="en-US" altLang="zh-CN" sz="2800" dirty="0">
                <a:latin typeface="Adobe 黑体 Std R" pitchFamily="34" charset="-122"/>
                <a:ea typeface="Adobe 黑体 Std R" pitchFamily="34" charset="-122"/>
                <a:sym typeface="Symbol" pitchFamily="18" charset="2"/>
              </a:rPr>
              <a:t></a:t>
            </a:r>
            <a:r>
              <a:rPr kumimoji="1" lang="en-US" altLang="zh-CN" sz="2800" dirty="0">
                <a:latin typeface="Adobe 黑体 Std R" pitchFamily="34" charset="-122"/>
                <a:ea typeface="Adobe 黑体 Std R" pitchFamily="34" charset="-122"/>
              </a:rPr>
              <a:t>(t) </a:t>
            </a:r>
          </a:p>
        </p:txBody>
      </p:sp>
      <p:sp>
        <p:nvSpPr>
          <p:cNvPr id="21" name="Rectangle 15"/>
          <p:cNvSpPr>
            <a:spLocks noChangeArrowheads="1"/>
          </p:cNvSpPr>
          <p:nvPr/>
        </p:nvSpPr>
        <p:spPr bwMode="auto">
          <a:xfrm>
            <a:off x="436786" y="3052085"/>
            <a:ext cx="4342328"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a:latin typeface="Adobe 黑体 Std R" pitchFamily="34" charset="-122"/>
                <a:ea typeface="Adobe 黑体 Std R" pitchFamily="34" charset="-122"/>
              </a:rPr>
              <a:t>若写为</a:t>
            </a:r>
            <a:r>
              <a:rPr kumimoji="1" lang="en-US" altLang="zh-CN" sz="2800">
                <a:latin typeface="Adobe 黑体 Std R" pitchFamily="34" charset="-122"/>
                <a:ea typeface="Adobe 黑体 Std R" pitchFamily="34" charset="-122"/>
              </a:rPr>
              <a:t>K</a:t>
            </a:r>
            <a:r>
              <a:rPr kumimoji="1" lang="en-US" altLang="zh-CN" sz="2800" baseline="-25000">
                <a:latin typeface="Adobe 黑体 Std R" pitchFamily="34" charset="-122"/>
                <a:ea typeface="Adobe 黑体 Std R" pitchFamily="34" charset="-122"/>
              </a:rPr>
              <a:t>1,2</a:t>
            </a:r>
            <a:r>
              <a:rPr kumimoji="1" lang="en-US" altLang="zh-CN" sz="2800">
                <a:latin typeface="Adobe 黑体 Std R" pitchFamily="34" charset="-122"/>
                <a:ea typeface="Adobe 黑体 Std R" pitchFamily="34" charset="-122"/>
              </a:rPr>
              <a:t> = A ± jB</a:t>
            </a:r>
          </a:p>
        </p:txBody>
      </p:sp>
      <p:sp>
        <p:nvSpPr>
          <p:cNvPr id="22" name="Rectangle 16"/>
          <p:cNvSpPr>
            <a:spLocks noChangeArrowheads="1"/>
          </p:cNvSpPr>
          <p:nvPr/>
        </p:nvSpPr>
        <p:spPr bwMode="auto">
          <a:xfrm>
            <a:off x="756518" y="3795743"/>
            <a:ext cx="6973570"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latin typeface="Adobe 黑体 Std R" pitchFamily="34" charset="-122"/>
                <a:ea typeface="Adobe 黑体 Std R" pitchFamily="34" charset="-122"/>
              </a:rPr>
              <a:t>f</a:t>
            </a:r>
            <a:r>
              <a:rPr kumimoji="1" lang="en-US" altLang="zh-CN" sz="2800" baseline="-30000" dirty="0">
                <a:latin typeface="Adobe 黑体 Std R" pitchFamily="34" charset="-122"/>
                <a:ea typeface="Adobe 黑体 Std R" pitchFamily="34" charset="-122"/>
              </a:rPr>
              <a:t>1</a:t>
            </a:r>
            <a:r>
              <a:rPr kumimoji="1" lang="en-US" altLang="zh-CN" sz="2800" dirty="0">
                <a:latin typeface="Adobe 黑体 Std R" pitchFamily="34" charset="-122"/>
                <a:ea typeface="Adobe 黑体 Std R" pitchFamily="34" charset="-122"/>
              </a:rPr>
              <a:t>(t)= 2e</a:t>
            </a:r>
            <a:r>
              <a:rPr kumimoji="1" lang="en-US" altLang="zh-CN" sz="2800" baseline="30000" dirty="0">
                <a:latin typeface="Adobe 黑体 Std R" pitchFamily="34" charset="-122"/>
                <a:ea typeface="Adobe 黑体 Std R" pitchFamily="34" charset="-122"/>
              </a:rPr>
              <a:t>-</a:t>
            </a:r>
            <a:r>
              <a:rPr kumimoji="1" lang="en-US" altLang="zh-CN" sz="2800" baseline="30000" dirty="0">
                <a:latin typeface="Adobe 黑体 Std R" pitchFamily="34" charset="-122"/>
                <a:ea typeface="Adobe 黑体 Std R" pitchFamily="34" charset="-122"/>
                <a:sym typeface="Symbol" pitchFamily="18" charset="2"/>
              </a:rPr>
              <a:t></a:t>
            </a:r>
            <a:r>
              <a:rPr kumimoji="1" lang="en-US" altLang="zh-CN" sz="2800" dirty="0">
                <a:latin typeface="Adobe 黑体 Std R" pitchFamily="34" charset="-122"/>
                <a:ea typeface="Adobe 黑体 Std R" pitchFamily="34" charset="-122"/>
              </a:rPr>
              <a:t>t[</a:t>
            </a:r>
            <a:r>
              <a:rPr kumimoji="1" lang="en-US" altLang="zh-CN" sz="2800" dirty="0" err="1">
                <a:latin typeface="Adobe 黑体 Std R" pitchFamily="34" charset="-122"/>
                <a:ea typeface="Adobe 黑体 Std R" pitchFamily="34" charset="-122"/>
              </a:rPr>
              <a:t>Acos</a:t>
            </a:r>
            <a:r>
              <a:rPr kumimoji="1" lang="en-US" altLang="zh-CN" sz="2800" dirty="0">
                <a:latin typeface="Adobe 黑体 Std R" pitchFamily="34" charset="-122"/>
                <a:ea typeface="Adobe 黑体 Std R" pitchFamily="34" charset="-122"/>
              </a:rPr>
              <a:t>(</a:t>
            </a:r>
            <a:r>
              <a:rPr kumimoji="1" lang="en-US" altLang="zh-CN" sz="2800" dirty="0">
                <a:latin typeface="Adobe 黑体 Std R" pitchFamily="34" charset="-122"/>
                <a:ea typeface="Adobe 黑体 Std R" pitchFamily="34" charset="-122"/>
                <a:sym typeface="Symbol" pitchFamily="18" charset="2"/>
              </a:rPr>
              <a:t></a:t>
            </a:r>
            <a:r>
              <a:rPr kumimoji="1" lang="en-US" altLang="zh-CN" sz="2800" dirty="0">
                <a:latin typeface="Adobe 黑体 Std R" pitchFamily="34" charset="-122"/>
                <a:ea typeface="Adobe 黑体 Std R" pitchFamily="34" charset="-122"/>
              </a:rPr>
              <a:t>t) –</a:t>
            </a:r>
            <a:r>
              <a:rPr kumimoji="1" lang="en-US" altLang="zh-CN" sz="2800" dirty="0" err="1">
                <a:latin typeface="Adobe 黑体 Std R" pitchFamily="34" charset="-122"/>
                <a:ea typeface="Adobe 黑体 Std R" pitchFamily="34" charset="-122"/>
              </a:rPr>
              <a:t>Bsin</a:t>
            </a:r>
            <a:r>
              <a:rPr kumimoji="1" lang="en-US" altLang="zh-CN" sz="2800" dirty="0">
                <a:latin typeface="Adobe 黑体 Std R" pitchFamily="34" charset="-122"/>
                <a:ea typeface="Adobe 黑体 Std R" pitchFamily="34" charset="-122"/>
              </a:rPr>
              <a:t>(</a:t>
            </a:r>
            <a:r>
              <a:rPr kumimoji="1" lang="en-US" altLang="zh-CN" sz="2800" dirty="0">
                <a:latin typeface="Adobe 黑体 Std R" pitchFamily="34" charset="-122"/>
                <a:ea typeface="Adobe 黑体 Std R" pitchFamily="34" charset="-122"/>
                <a:sym typeface="Symbol" pitchFamily="18" charset="2"/>
              </a:rPr>
              <a:t></a:t>
            </a:r>
            <a:r>
              <a:rPr kumimoji="1" lang="en-US" altLang="zh-CN" sz="2800" dirty="0">
                <a:latin typeface="Adobe 黑体 Std R" pitchFamily="34" charset="-122"/>
                <a:ea typeface="Adobe 黑体 Std R" pitchFamily="34" charset="-122"/>
              </a:rPr>
              <a:t>t)] </a:t>
            </a:r>
            <a:r>
              <a:rPr kumimoji="1" lang="en-US" altLang="zh-CN" sz="2800" dirty="0">
                <a:latin typeface="Adobe 黑体 Std R" pitchFamily="34" charset="-122"/>
                <a:ea typeface="Adobe 黑体 Std R" pitchFamily="34" charset="-122"/>
                <a:sym typeface="Symbol" pitchFamily="18" charset="2"/>
              </a:rPr>
              <a:t></a:t>
            </a:r>
            <a:r>
              <a:rPr kumimoji="1" lang="en-US" altLang="zh-CN" sz="2800" dirty="0">
                <a:latin typeface="Adobe 黑体 Std R" pitchFamily="34" charset="-122"/>
                <a:ea typeface="Adobe 黑体 Std R" pitchFamily="34" charset="-122"/>
              </a:rPr>
              <a:t>(t)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autoUpdateAnimBg="0"/>
      <p:bldP spid="21" grpId="0" bldLvl="0" animBg="1" autoUpdateAnimBg="0"/>
      <p:bldP spid="22" grpId="0" bldLvl="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ChangeArrowheads="1"/>
          </p:cNvSpPr>
          <p:nvPr/>
        </p:nvSpPr>
        <p:spPr bwMode="auto">
          <a:xfrm>
            <a:off x="900680" y="383063"/>
            <a:ext cx="73533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900" dirty="0">
                <a:solidFill>
                  <a:srgbClr val="CC6600"/>
                </a:solidFill>
                <a:latin typeface="Adobe 黑体 Std R" pitchFamily="34" charset="-122"/>
                <a:ea typeface="Adobe 黑体 Std R" pitchFamily="34" charset="-122"/>
              </a:rPr>
              <a:t>例</a:t>
            </a:r>
            <a:r>
              <a:rPr lang="en-US" altLang="zh-CN" sz="2900" dirty="0">
                <a:solidFill>
                  <a:srgbClr val="CC6600"/>
                </a:solidFill>
                <a:latin typeface="Adobe 黑体 Std R" pitchFamily="34" charset="-122"/>
                <a:ea typeface="Adobe 黑体 Std R" pitchFamily="34" charset="-122"/>
              </a:rPr>
              <a:t>3</a:t>
            </a:r>
          </a:p>
        </p:txBody>
      </p:sp>
      <p:graphicFrame>
        <p:nvGraphicFramePr>
          <p:cNvPr id="13" name="Object 4"/>
          <p:cNvGraphicFramePr>
            <a:graphicFrameLocks noChangeAspect="1"/>
          </p:cNvGraphicFramePr>
          <p:nvPr/>
        </p:nvGraphicFramePr>
        <p:xfrm>
          <a:off x="1814855" y="306882"/>
          <a:ext cx="6716642" cy="901477"/>
        </p:xfrm>
        <a:graphic>
          <a:graphicData uri="http://schemas.openxmlformats.org/presentationml/2006/ole">
            <mc:AlternateContent xmlns:mc="http://schemas.openxmlformats.org/markup-compatibility/2006">
              <mc:Choice xmlns:v="urn:schemas-microsoft-com:vml" Requires="v">
                <p:oleObj spid="_x0000_s219142" name="Equation" r:id="rId4" imgW="2844800" imgH="444500" progId="Equation.DSMT4">
                  <p:embed/>
                </p:oleObj>
              </mc:Choice>
              <mc:Fallback>
                <p:oleObj name="Equation" r:id="rId4" imgW="2844800" imgH="444500" progId="Equation.DSMT4">
                  <p:embed/>
                  <p:pic>
                    <p:nvPicPr>
                      <p:cNvPr id="0" name="图片 1864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4855" y="306882"/>
                        <a:ext cx="6716642" cy="901477"/>
                      </a:xfrm>
                      <a:prstGeom prst="rect">
                        <a:avLst/>
                      </a:prstGeom>
                      <a:noFill/>
                      <a:extLst>
                        <a:ext uri="{909E8E84-426E-40DD-AFC4-6F175D3DCCD1}">
                          <a14:hiddenFill xmlns:a14="http://schemas.microsoft.com/office/drawing/2010/main">
                            <a:solidFill>
                              <a:srgbClr val="FFFF99">
                                <a:alpha val="50000"/>
                              </a:srgbClr>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885077" y="1132104"/>
          <a:ext cx="5687228" cy="1017898"/>
        </p:xfrm>
        <a:graphic>
          <a:graphicData uri="http://schemas.openxmlformats.org/presentationml/2006/ole">
            <mc:AlternateContent xmlns:mc="http://schemas.openxmlformats.org/markup-compatibility/2006">
              <mc:Choice xmlns:v="urn:schemas-microsoft-com:vml" Requires="v">
                <p:oleObj spid="_x0000_s219143" name="Equation" r:id="rId6" imgW="2489200" imgH="444500" progId="Equation.DSMT4">
                  <p:embed/>
                </p:oleObj>
              </mc:Choice>
              <mc:Fallback>
                <p:oleObj name="Equation" r:id="rId6" imgW="2489200" imgH="444500" progId="Equation.DSMT4">
                  <p:embed/>
                  <p:pic>
                    <p:nvPicPr>
                      <p:cNvPr id="0" name="图片 1864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077" y="1132104"/>
                        <a:ext cx="5687228" cy="1017898"/>
                      </a:xfrm>
                      <a:prstGeom prst="rect">
                        <a:avLst/>
                      </a:prstGeom>
                      <a:noFill/>
                    </p:spPr>
                  </p:pic>
                </p:oleObj>
              </mc:Fallback>
            </mc:AlternateContent>
          </a:graphicData>
        </a:graphic>
      </p:graphicFrame>
      <p:graphicFrame>
        <p:nvGraphicFramePr>
          <p:cNvPr id="15" name="Object 6"/>
          <p:cNvGraphicFramePr>
            <a:graphicFrameLocks noChangeAspect="1"/>
          </p:cNvGraphicFramePr>
          <p:nvPr/>
        </p:nvGraphicFramePr>
        <p:xfrm>
          <a:off x="2268313" y="2067977"/>
          <a:ext cx="4247423" cy="956627"/>
        </p:xfrm>
        <a:graphic>
          <a:graphicData uri="http://schemas.openxmlformats.org/presentationml/2006/ole">
            <mc:AlternateContent xmlns:mc="http://schemas.openxmlformats.org/markup-compatibility/2006">
              <mc:Choice xmlns:v="urn:schemas-microsoft-com:vml" Requires="v">
                <p:oleObj spid="_x0000_s219144" name="Equation" r:id="rId8" imgW="1866900" imgH="419100" progId="Equation.DSMT4">
                  <p:embed/>
                </p:oleObj>
              </mc:Choice>
              <mc:Fallback>
                <p:oleObj name="Equation" r:id="rId8" imgW="1866900" imgH="419100" progId="Equation.DSMT4">
                  <p:embed/>
                  <p:pic>
                    <p:nvPicPr>
                      <p:cNvPr id="0" name="图片 1864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8313" y="2067977"/>
                        <a:ext cx="4247423" cy="956627"/>
                      </a:xfrm>
                      <a:prstGeom prst="rect">
                        <a:avLst/>
                      </a:prstGeom>
                      <a:noFill/>
                    </p:spPr>
                  </p:pic>
                </p:oleObj>
              </mc:Fallback>
            </mc:AlternateContent>
          </a:graphicData>
        </a:graphic>
      </p:graphicFrame>
      <p:graphicFrame>
        <p:nvGraphicFramePr>
          <p:cNvPr id="16" name="Object 7"/>
          <p:cNvGraphicFramePr>
            <a:graphicFrameLocks noChangeAspect="1"/>
          </p:cNvGraphicFramePr>
          <p:nvPr/>
        </p:nvGraphicFramePr>
        <p:xfrm>
          <a:off x="1296500" y="3219821"/>
          <a:ext cx="4902577" cy="455501"/>
        </p:xfrm>
        <a:graphic>
          <a:graphicData uri="http://schemas.openxmlformats.org/presentationml/2006/ole">
            <mc:AlternateContent xmlns:mc="http://schemas.openxmlformats.org/markup-compatibility/2006">
              <mc:Choice xmlns:v="urn:schemas-microsoft-com:vml" Requires="v">
                <p:oleObj spid="_x0000_s219145" name="Equation" r:id="rId10" imgW="1828800" imgH="241300" progId="Equation.DSMT4">
                  <p:embed/>
                </p:oleObj>
              </mc:Choice>
              <mc:Fallback>
                <p:oleObj name="Equation" r:id="rId10" imgW="1828800" imgH="241300" progId="Equation.DSMT4">
                  <p:embed/>
                  <p:pic>
                    <p:nvPicPr>
                      <p:cNvPr id="0" name="图片 1864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6500" y="3219821"/>
                        <a:ext cx="4902577" cy="455501"/>
                      </a:xfrm>
                      <a:prstGeom prst="rect">
                        <a:avLst/>
                      </a:prstGeom>
                      <a:noFill/>
                      <a:extLst>
                        <a:ext uri="{909E8E84-426E-40DD-AFC4-6F175D3DCCD1}">
                          <a14:hiddenFill xmlns:a14="http://schemas.microsoft.com/office/drawing/2010/main">
                            <a:solidFill>
                              <a:srgbClr val="CC99FF">
                                <a:alpha val="50000"/>
                              </a:srgbClr>
                            </a:solidFill>
                          </a14:hiddenFill>
                        </a:ext>
                      </a:extLst>
                    </p:spPr>
                  </p:pic>
                </p:oleObj>
              </mc:Fallback>
            </mc:AlternateContent>
          </a:graphicData>
        </a:graphic>
      </p:graphicFrame>
      <p:graphicFrame>
        <p:nvGraphicFramePr>
          <p:cNvPr id="17" name="Object 8"/>
          <p:cNvGraphicFramePr>
            <a:graphicFrameLocks noChangeAspect="1"/>
          </p:cNvGraphicFramePr>
          <p:nvPr/>
        </p:nvGraphicFramePr>
        <p:xfrm>
          <a:off x="468557" y="3795743"/>
          <a:ext cx="6907095" cy="1039556"/>
        </p:xfrm>
        <a:graphic>
          <a:graphicData uri="http://schemas.openxmlformats.org/presentationml/2006/ole">
            <mc:AlternateContent xmlns:mc="http://schemas.openxmlformats.org/markup-compatibility/2006">
              <mc:Choice xmlns:v="urn:schemas-microsoft-com:vml" Requires="v">
                <p:oleObj spid="_x0000_s219146" name="Equation" r:id="rId12" imgW="2844800" imgH="508000" progId="Equation.DSMT4">
                  <p:embed/>
                </p:oleObj>
              </mc:Choice>
              <mc:Fallback>
                <p:oleObj name="Equation" r:id="rId12" imgW="2844800" imgH="508000" progId="Equation.DSMT4">
                  <p:embed/>
                  <p:pic>
                    <p:nvPicPr>
                      <p:cNvPr id="0" name="图片 18645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557" y="3795743"/>
                        <a:ext cx="6907095" cy="1039556"/>
                      </a:xfrm>
                      <a:prstGeom prst="rect">
                        <a:avLst/>
                      </a:prstGeom>
                      <a:noFill/>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0-#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0-#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1116469" y="124241"/>
          <a:ext cx="6465878" cy="831645"/>
        </p:xfrm>
        <a:graphic>
          <a:graphicData uri="http://schemas.openxmlformats.org/presentationml/2006/ole">
            <mc:AlternateContent xmlns:mc="http://schemas.openxmlformats.org/markup-compatibility/2006">
              <mc:Choice xmlns:v="urn:schemas-microsoft-com:vml" Requires="v">
                <p:oleObj spid="_x0000_s220167" name="Equation" r:id="rId4" imgW="2159000" imgH="393700" progId="Equation.DSMT4">
                  <p:embed/>
                </p:oleObj>
              </mc:Choice>
              <mc:Fallback>
                <p:oleObj name="Equation" r:id="rId4" imgW="2159000" imgH="3937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469" y="124241"/>
                        <a:ext cx="6465878" cy="831645"/>
                      </a:xfrm>
                      <a:prstGeom prst="rect">
                        <a:avLst/>
                      </a:prstGeom>
                      <a:noFill/>
                      <a:ln>
                        <a:noFill/>
                      </a:ln>
                      <a:extLst>
                        <a:ext uri="{909E8E84-426E-40DD-AFC4-6F175D3DCCD1}">
                          <a14:hiddenFill xmlns:a14="http://schemas.microsoft.com/office/drawing/2010/main">
                            <a:solidFill>
                              <a:srgbClr val="CC99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对象 9"/>
          <p:cNvGraphicFramePr>
            <a:graphicFrameLocks noChangeAspect="1"/>
          </p:cNvGraphicFramePr>
          <p:nvPr/>
        </p:nvGraphicFramePr>
        <p:xfrm>
          <a:off x="1764381" y="844144"/>
          <a:ext cx="5039316" cy="946859"/>
        </p:xfrm>
        <a:graphic>
          <a:graphicData uri="http://schemas.openxmlformats.org/presentationml/2006/ole">
            <mc:AlternateContent xmlns:mc="http://schemas.openxmlformats.org/markup-compatibility/2006">
              <mc:Choice xmlns:v="urn:schemas-microsoft-com:vml" Requires="v">
                <p:oleObj spid="_x0000_s220168" name="Equation" r:id="rId6" imgW="2133600" imgH="482600" progId="Equation.DSMT4">
                  <p:embed/>
                </p:oleObj>
              </mc:Choice>
              <mc:Fallback>
                <p:oleObj name="Equation" r:id="rId6" imgW="2133600" imgH="4826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4381" y="844144"/>
                        <a:ext cx="5039316" cy="946859"/>
                      </a:xfrm>
                      <a:prstGeom prst="rect">
                        <a:avLst/>
                      </a:prstGeom>
                      <a:noFill/>
                      <a:ln>
                        <a:noFill/>
                      </a:ln>
                    </p:spPr>
                  </p:pic>
                </p:oleObj>
              </mc:Fallback>
            </mc:AlternateContent>
          </a:graphicData>
        </a:graphic>
      </p:graphicFrame>
      <p:graphicFrame>
        <p:nvGraphicFramePr>
          <p:cNvPr id="11" name="对象 10"/>
          <p:cNvGraphicFramePr>
            <a:graphicFrameLocks noChangeAspect="1"/>
          </p:cNvGraphicFramePr>
          <p:nvPr/>
        </p:nvGraphicFramePr>
        <p:xfrm>
          <a:off x="1332440" y="1852007"/>
          <a:ext cx="6199541" cy="1280180"/>
        </p:xfrm>
        <a:graphic>
          <a:graphicData uri="http://schemas.openxmlformats.org/presentationml/2006/ole">
            <mc:AlternateContent xmlns:mc="http://schemas.openxmlformats.org/markup-compatibility/2006">
              <mc:Choice xmlns:v="urn:schemas-microsoft-com:vml" Requires="v">
                <p:oleObj spid="_x0000_s220169" name="Equation" r:id="rId8" imgW="2832100" imgH="596900" progId="Equation.DSMT4">
                  <p:embed/>
                </p:oleObj>
              </mc:Choice>
              <mc:Fallback>
                <p:oleObj name="Equation" r:id="rId8" imgW="2832100" imgH="5969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2440" y="1852007"/>
                        <a:ext cx="6199541" cy="1280180"/>
                      </a:xfrm>
                      <a:prstGeom prst="rect">
                        <a:avLst/>
                      </a:prstGeom>
                      <a:noFill/>
                      <a:ln>
                        <a:noFill/>
                      </a:ln>
                    </p:spPr>
                  </p:pic>
                </p:oleObj>
              </mc:Fallback>
            </mc:AlternateContent>
          </a:graphicData>
        </a:graphic>
      </p:graphicFrame>
      <p:graphicFrame>
        <p:nvGraphicFramePr>
          <p:cNvPr id="12" name="对象 11"/>
          <p:cNvGraphicFramePr>
            <a:graphicFrameLocks noChangeAspect="1"/>
          </p:cNvGraphicFramePr>
          <p:nvPr/>
        </p:nvGraphicFramePr>
        <p:xfrm>
          <a:off x="1620401" y="3291811"/>
          <a:ext cx="2366379" cy="392016"/>
        </p:xfrm>
        <a:graphic>
          <a:graphicData uri="http://schemas.openxmlformats.org/presentationml/2006/ole">
            <mc:AlternateContent xmlns:mc="http://schemas.openxmlformats.org/markup-compatibility/2006">
              <mc:Choice xmlns:v="urn:schemas-microsoft-com:vml" Requires="v">
                <p:oleObj spid="_x0000_s220170" name="Equation" r:id="rId10" imgW="862965" imgH="203200" progId="Equation.DSMT4">
                  <p:embed/>
                </p:oleObj>
              </mc:Choice>
              <mc:Fallback>
                <p:oleObj name="Equation" r:id="rId10" imgW="862965" imgH="203200" progId="Equation.DSMT4">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20401" y="3291811"/>
                        <a:ext cx="2366379" cy="392016"/>
                      </a:xfrm>
                      <a:prstGeom prst="rect">
                        <a:avLst/>
                      </a:prstGeom>
                      <a:noFill/>
                      <a:ln>
                        <a:noFill/>
                      </a:ln>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对象 12"/>
          <p:cNvGraphicFramePr>
            <a:graphicFrameLocks noChangeAspect="1"/>
          </p:cNvGraphicFramePr>
          <p:nvPr/>
        </p:nvGraphicFramePr>
        <p:xfrm>
          <a:off x="4500010" y="3075841"/>
          <a:ext cx="2890124" cy="761812"/>
        </p:xfrm>
        <a:graphic>
          <a:graphicData uri="http://schemas.openxmlformats.org/presentationml/2006/ole">
            <mc:AlternateContent xmlns:mc="http://schemas.openxmlformats.org/markup-compatibility/2006">
              <mc:Choice xmlns:v="urn:schemas-microsoft-com:vml" Requires="v">
                <p:oleObj spid="_x0000_s220171" name="Equation" r:id="rId12" imgW="1054100" imgH="393700" progId="Equation.DSMT4">
                  <p:embed/>
                </p:oleObj>
              </mc:Choice>
              <mc:Fallback>
                <p:oleObj name="Equation" r:id="rId12" imgW="1054100" imgH="393700" progId="Equation.DSMT4">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00010" y="3075841"/>
                        <a:ext cx="2890124" cy="761812"/>
                      </a:xfrm>
                      <a:prstGeom prst="rect">
                        <a:avLst/>
                      </a:prstGeom>
                      <a:noFill/>
                      <a:ln>
                        <a:noFill/>
                      </a:ln>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对象 13"/>
          <p:cNvGraphicFramePr>
            <a:graphicFrameLocks noChangeAspect="1"/>
          </p:cNvGraphicFramePr>
          <p:nvPr/>
        </p:nvGraphicFramePr>
        <p:xfrm>
          <a:off x="1116469" y="3867733"/>
          <a:ext cx="6407130" cy="907377"/>
        </p:xfrm>
        <a:graphic>
          <a:graphicData uri="http://schemas.openxmlformats.org/presentationml/2006/ole">
            <mc:AlternateContent xmlns:mc="http://schemas.openxmlformats.org/markup-compatibility/2006">
              <mc:Choice xmlns:v="urn:schemas-microsoft-com:vml" Requires="v">
                <p:oleObj spid="_x0000_s220172" name="Equation" r:id="rId14" imgW="3225800" imgH="457200" progId="Equation.3">
                  <p:embed/>
                </p:oleObj>
              </mc:Choice>
              <mc:Fallback>
                <p:oleObj name="Equation" r:id="rId14" imgW="3225800" imgH="457200" progId="Equation.3">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469" y="3867733"/>
                        <a:ext cx="6407130" cy="907377"/>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116469" y="340212"/>
            <a:ext cx="5868993"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例</a:t>
            </a:r>
            <a:r>
              <a:rPr kumimoji="1" lang="en-US" altLang="zh-CN" sz="2800" dirty="0">
                <a:solidFill>
                  <a:srgbClr val="CC6600"/>
                </a:solidFill>
                <a:latin typeface="Adobe 黑体 Std R" pitchFamily="34" charset="-122"/>
                <a:ea typeface="Adobe 黑体 Std R" pitchFamily="34" charset="-122"/>
              </a:rPr>
              <a:t>4</a:t>
            </a:r>
            <a:r>
              <a:rPr kumimoji="1" lang="zh-CN" altLang="en-US" sz="2800" dirty="0">
                <a:solidFill>
                  <a:srgbClr val="CC6600"/>
                </a:solidFill>
                <a:latin typeface="Adobe 黑体 Std R" pitchFamily="34" charset="-122"/>
                <a:ea typeface="Adobe 黑体 Std R" pitchFamily="34" charset="-122"/>
              </a:rPr>
              <a:t>： </a:t>
            </a:r>
            <a:r>
              <a:rPr kumimoji="1" lang="zh-CN" altLang="en-US" sz="2800" dirty="0">
                <a:latin typeface="Adobe 黑体 Std R" pitchFamily="34" charset="-122"/>
                <a:ea typeface="Adobe 黑体 Std R" pitchFamily="34" charset="-122"/>
              </a:rPr>
              <a:t>求象函数</a:t>
            </a:r>
            <a:r>
              <a:rPr kumimoji="1" lang="en-US" altLang="zh-CN" sz="2800" dirty="0">
                <a:latin typeface="Adobe 黑体 Std R" pitchFamily="34" charset="-122"/>
                <a:ea typeface="Adobe 黑体 Std R" pitchFamily="34" charset="-122"/>
              </a:rPr>
              <a:t>F(s)</a:t>
            </a:r>
            <a:r>
              <a:rPr kumimoji="1" lang="zh-CN" altLang="en-US" sz="2800" dirty="0">
                <a:latin typeface="Adobe 黑体 Std R" pitchFamily="34" charset="-122"/>
                <a:ea typeface="Adobe 黑体 Std R" pitchFamily="34" charset="-122"/>
              </a:rPr>
              <a:t>的原函数</a:t>
            </a:r>
            <a:r>
              <a:rPr kumimoji="1" lang="en-US" altLang="zh-CN" sz="2800" dirty="0">
                <a:latin typeface="Adobe 黑体 Std R" pitchFamily="34" charset="-122"/>
                <a:ea typeface="Adobe 黑体 Std R" pitchFamily="34" charset="-122"/>
              </a:rPr>
              <a:t>f(t)</a:t>
            </a:r>
            <a:r>
              <a:rPr kumimoji="1" lang="zh-CN" altLang="en-US" sz="2800" dirty="0">
                <a:latin typeface="Adobe 黑体 Std R" pitchFamily="34" charset="-122"/>
                <a:ea typeface="Adobe 黑体 Std R" pitchFamily="34" charset="-122"/>
              </a:rPr>
              <a:t>。 </a:t>
            </a:r>
          </a:p>
        </p:txBody>
      </p:sp>
      <p:graphicFrame>
        <p:nvGraphicFramePr>
          <p:cNvPr id="8" name="Object 4"/>
          <p:cNvGraphicFramePr>
            <a:graphicFrameLocks noChangeAspect="1"/>
          </p:cNvGraphicFramePr>
          <p:nvPr/>
        </p:nvGraphicFramePr>
        <p:xfrm>
          <a:off x="1692391" y="826468"/>
          <a:ext cx="4319413" cy="913156"/>
        </p:xfrm>
        <a:graphic>
          <a:graphicData uri="http://schemas.openxmlformats.org/presentationml/2006/ole">
            <mc:AlternateContent xmlns:mc="http://schemas.openxmlformats.org/markup-compatibility/2006">
              <mc:Choice xmlns:v="urn:schemas-microsoft-com:vml" Requires="v">
                <p:oleObj spid="_x0000_s221187" r:id="rId4" imgW="2159000" imgH="457200" progId="Equation.3">
                  <p:embed/>
                </p:oleObj>
              </mc:Choice>
              <mc:Fallback>
                <p:oleObj r:id="rId4" imgW="2159000" imgH="457200" progId="Equation.3">
                  <p:embed/>
                  <p:pic>
                    <p:nvPicPr>
                      <p:cNvPr id="0" name="图片 2058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391" y="826468"/>
                        <a:ext cx="4319413" cy="913156"/>
                      </a:xfrm>
                      <a:prstGeom prst="rect">
                        <a:avLst/>
                      </a:prstGeom>
                      <a:noFill/>
                    </p:spPr>
                  </p:pic>
                </p:oleObj>
              </mc:Fallback>
            </mc:AlternateContent>
          </a:graphicData>
        </a:graphic>
      </p:graphicFrame>
      <p:sp>
        <p:nvSpPr>
          <p:cNvPr id="10" name="Rectangle 5"/>
          <p:cNvSpPr>
            <a:spLocks noChangeArrowheads="1"/>
          </p:cNvSpPr>
          <p:nvPr/>
        </p:nvSpPr>
        <p:spPr bwMode="auto">
          <a:xfrm>
            <a:off x="247394" y="1780016"/>
            <a:ext cx="8532293" cy="9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dirty="0">
                <a:latin typeface="Adobe 黑体 Std R" pitchFamily="34" charset="-122"/>
                <a:ea typeface="Adobe 黑体 Std R" pitchFamily="34" charset="-122"/>
              </a:rPr>
              <a:t>解：</a:t>
            </a:r>
            <a:r>
              <a:rPr kumimoji="1" lang="en-US" altLang="zh-CN" sz="2800" dirty="0">
                <a:latin typeface="Adobe 黑体 Std R" pitchFamily="34" charset="-122"/>
                <a:ea typeface="Adobe 黑体 Std R" pitchFamily="34" charset="-122"/>
              </a:rPr>
              <a:t>A(s)=0</a:t>
            </a:r>
            <a:r>
              <a:rPr kumimoji="1" lang="zh-CN" altLang="en-US" sz="2800" dirty="0">
                <a:latin typeface="Adobe 黑体 Std R" pitchFamily="34" charset="-122"/>
                <a:ea typeface="Adobe 黑体 Std R" pitchFamily="34" charset="-122"/>
              </a:rPr>
              <a:t>有</a:t>
            </a:r>
            <a:r>
              <a:rPr kumimoji="1" lang="en-US" altLang="zh-CN" sz="2800" dirty="0">
                <a:latin typeface="Adobe 黑体 Std R" pitchFamily="34" charset="-122"/>
                <a:ea typeface="Adobe 黑体 Std R" pitchFamily="34" charset="-122"/>
              </a:rPr>
              <a:t>6</a:t>
            </a:r>
            <a:r>
              <a:rPr kumimoji="1" lang="zh-CN" altLang="en-US" sz="2800" dirty="0">
                <a:latin typeface="Adobe 黑体 Std R" pitchFamily="34" charset="-122"/>
                <a:ea typeface="Adobe 黑体 Std R" pitchFamily="34" charset="-122"/>
              </a:rPr>
              <a:t>个单根，它们分别是</a:t>
            </a:r>
            <a:r>
              <a:rPr kumimoji="1" lang="en-US" altLang="zh-CN" sz="2800" dirty="0">
                <a:latin typeface="Adobe 黑体 Std R" pitchFamily="34" charset="-122"/>
                <a:ea typeface="Adobe 黑体 Std R" pitchFamily="34" charset="-122"/>
              </a:rPr>
              <a:t>s</a:t>
            </a:r>
            <a:r>
              <a:rPr kumimoji="1" lang="en-US" altLang="zh-CN" sz="2800" baseline="-30000" dirty="0">
                <a:latin typeface="Adobe 黑体 Std R" pitchFamily="34" charset="-122"/>
                <a:ea typeface="Adobe 黑体 Std R" pitchFamily="34" charset="-122"/>
              </a:rPr>
              <a:t>1</a:t>
            </a:r>
            <a:r>
              <a:rPr kumimoji="1" lang="en-US" altLang="zh-CN" sz="2800" dirty="0">
                <a:latin typeface="Adobe 黑体 Std R" pitchFamily="34" charset="-122"/>
                <a:ea typeface="Adobe 黑体 Std R" pitchFamily="34" charset="-122"/>
              </a:rPr>
              <a:t>=0</a:t>
            </a:r>
            <a:r>
              <a:rPr kumimoji="1" lang="zh-CN" altLang="en-US" sz="2800" dirty="0">
                <a:latin typeface="Adobe 黑体 Std R" pitchFamily="34" charset="-122"/>
                <a:ea typeface="Adobe 黑体 Std R" pitchFamily="34" charset="-122"/>
              </a:rPr>
              <a:t>，</a:t>
            </a:r>
            <a:r>
              <a:rPr kumimoji="1" lang="en-US" altLang="zh-CN" sz="2800" dirty="0">
                <a:latin typeface="Adobe 黑体 Std R" pitchFamily="34" charset="-122"/>
                <a:ea typeface="Adobe 黑体 Std R" pitchFamily="34" charset="-122"/>
              </a:rPr>
              <a:t>s</a:t>
            </a:r>
            <a:r>
              <a:rPr kumimoji="1" lang="en-US" altLang="zh-CN" sz="2800" baseline="-30000" dirty="0">
                <a:latin typeface="Adobe 黑体 Std R" pitchFamily="34" charset="-122"/>
                <a:ea typeface="Adobe 黑体 Std R" pitchFamily="34" charset="-122"/>
              </a:rPr>
              <a:t>2</a:t>
            </a:r>
            <a:r>
              <a:rPr kumimoji="1" lang="en-US" altLang="zh-CN" sz="2800" dirty="0">
                <a:latin typeface="Adobe 黑体 Std R" pitchFamily="34" charset="-122"/>
                <a:ea typeface="Adobe 黑体 Std R" pitchFamily="34" charset="-122"/>
              </a:rPr>
              <a:t>= –1</a:t>
            </a:r>
            <a:r>
              <a:rPr kumimoji="1" lang="zh-CN" altLang="en-US" sz="2800" dirty="0">
                <a:latin typeface="Adobe 黑体 Std R" pitchFamily="34" charset="-122"/>
                <a:ea typeface="Adobe 黑体 Std R" pitchFamily="34" charset="-122"/>
              </a:rPr>
              <a:t>，</a:t>
            </a:r>
            <a:r>
              <a:rPr kumimoji="1" lang="en-US" altLang="zh-CN" sz="2800" dirty="0">
                <a:latin typeface="Adobe 黑体 Std R" pitchFamily="34" charset="-122"/>
                <a:ea typeface="Adobe 黑体 Std R" pitchFamily="34" charset="-122"/>
              </a:rPr>
              <a:t>s</a:t>
            </a:r>
            <a:r>
              <a:rPr kumimoji="1" lang="en-US" altLang="zh-CN" sz="2800" baseline="-30000" dirty="0">
                <a:latin typeface="Adobe 黑体 Std R" pitchFamily="34" charset="-122"/>
                <a:ea typeface="Adobe 黑体 Std R" pitchFamily="34" charset="-122"/>
              </a:rPr>
              <a:t>3,4</a:t>
            </a:r>
            <a:r>
              <a:rPr kumimoji="1" lang="en-US" altLang="zh-CN" sz="2800" dirty="0">
                <a:latin typeface="Adobe 黑体 Std R" pitchFamily="34" charset="-122"/>
                <a:ea typeface="Adobe 黑体 Std R" pitchFamily="34" charset="-122"/>
              </a:rPr>
              <a:t>= </a:t>
            </a:r>
            <a:r>
              <a:rPr kumimoji="1" lang="en-US" altLang="zh-CN" sz="2800" dirty="0">
                <a:latin typeface="Adobe 黑体 Std R" pitchFamily="34" charset="-122"/>
                <a:ea typeface="Adobe 黑体 Std R" pitchFamily="34" charset="-122"/>
                <a:sym typeface="Symbol" pitchFamily="18" charset="2"/>
              </a:rPr>
              <a:t></a:t>
            </a:r>
            <a:r>
              <a:rPr kumimoji="1" lang="en-US" altLang="zh-CN" sz="2800" dirty="0">
                <a:latin typeface="Adobe 黑体 Std R" pitchFamily="34" charset="-122"/>
                <a:ea typeface="Adobe 黑体 Std R" pitchFamily="34" charset="-122"/>
              </a:rPr>
              <a:t>j1 </a:t>
            </a:r>
            <a:r>
              <a:rPr kumimoji="1" lang="zh-CN" altLang="en-US" sz="2800" dirty="0">
                <a:latin typeface="Adobe 黑体 Std R" pitchFamily="34" charset="-122"/>
                <a:ea typeface="Adobe 黑体 Std R" pitchFamily="34" charset="-122"/>
              </a:rPr>
              <a:t>，</a:t>
            </a:r>
            <a:r>
              <a:rPr kumimoji="1" lang="en-US" altLang="zh-CN" sz="2800" dirty="0">
                <a:latin typeface="Adobe 黑体 Std R" pitchFamily="34" charset="-122"/>
                <a:ea typeface="Adobe 黑体 Std R" pitchFamily="34" charset="-122"/>
              </a:rPr>
              <a:t>s</a:t>
            </a:r>
            <a:r>
              <a:rPr kumimoji="1" lang="en-US" altLang="zh-CN" sz="2800" baseline="-30000" dirty="0">
                <a:latin typeface="Adobe 黑体 Std R" pitchFamily="34" charset="-122"/>
                <a:ea typeface="Adobe 黑体 Std R" pitchFamily="34" charset="-122"/>
              </a:rPr>
              <a:t>5,6</a:t>
            </a:r>
            <a:r>
              <a:rPr kumimoji="1" lang="en-US" altLang="zh-CN" sz="2800" dirty="0">
                <a:latin typeface="Adobe 黑体 Std R" pitchFamily="34" charset="-122"/>
                <a:ea typeface="Adobe 黑体 Std R" pitchFamily="34" charset="-122"/>
              </a:rPr>
              <a:t>= – 1</a:t>
            </a:r>
            <a:r>
              <a:rPr kumimoji="1" lang="en-US" altLang="zh-CN" sz="2800" dirty="0">
                <a:latin typeface="Adobe 黑体 Std R" pitchFamily="34" charset="-122"/>
                <a:ea typeface="Adobe 黑体 Std R" pitchFamily="34" charset="-122"/>
                <a:sym typeface="Symbol" pitchFamily="18" charset="2"/>
              </a:rPr>
              <a:t></a:t>
            </a:r>
            <a:r>
              <a:rPr kumimoji="1" lang="en-US" altLang="zh-CN" sz="2800" dirty="0">
                <a:latin typeface="Adobe 黑体 Std R" pitchFamily="34" charset="-122"/>
                <a:ea typeface="Adobe 黑体 Std R" pitchFamily="34" charset="-122"/>
              </a:rPr>
              <a:t>j1</a:t>
            </a:r>
            <a:r>
              <a:rPr kumimoji="1" lang="zh-CN" altLang="en-US" sz="2800" dirty="0">
                <a:latin typeface="Adobe 黑体 Std R" pitchFamily="34" charset="-122"/>
                <a:ea typeface="Adobe 黑体 Std R" pitchFamily="34" charset="-122"/>
              </a:rPr>
              <a:t>，故 </a:t>
            </a:r>
          </a:p>
        </p:txBody>
      </p:sp>
      <p:graphicFrame>
        <p:nvGraphicFramePr>
          <p:cNvPr id="11" name="Object 6"/>
          <p:cNvGraphicFramePr>
            <a:graphicFrameLocks noChangeAspect="1"/>
          </p:cNvGraphicFramePr>
          <p:nvPr/>
        </p:nvGraphicFramePr>
        <p:xfrm>
          <a:off x="1337718" y="2788901"/>
          <a:ext cx="6043202" cy="772568"/>
        </p:xfrm>
        <a:graphic>
          <a:graphicData uri="http://schemas.openxmlformats.org/presentationml/2006/ole">
            <mc:AlternateContent xmlns:mc="http://schemas.openxmlformats.org/markup-compatibility/2006">
              <mc:Choice xmlns:v="urn:schemas-microsoft-com:vml" Requires="v">
                <p:oleObj spid="_x0000_s221188" r:id="rId6" imgW="3352800" imgH="431800" progId="Equation.3">
                  <p:embed/>
                </p:oleObj>
              </mc:Choice>
              <mc:Fallback>
                <p:oleObj r:id="rId6" imgW="3352800" imgH="431800" progId="Equation.3">
                  <p:embed/>
                  <p:pic>
                    <p:nvPicPr>
                      <p:cNvPr id="0" name="图片 2058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7718" y="2788901"/>
                        <a:ext cx="6043202" cy="772568"/>
                      </a:xfrm>
                      <a:prstGeom prst="rect">
                        <a:avLst/>
                      </a:prstGeom>
                      <a:noFill/>
                    </p:spPr>
                  </p:pic>
                </p:oleObj>
              </mc:Fallback>
            </mc:AlternateContent>
          </a:graphicData>
        </a:graphic>
      </p:graphicFrame>
      <p:sp>
        <p:nvSpPr>
          <p:cNvPr id="12" name="Rectangle 7"/>
          <p:cNvSpPr>
            <a:spLocks noChangeArrowheads="1"/>
          </p:cNvSpPr>
          <p:nvPr/>
        </p:nvSpPr>
        <p:spPr bwMode="auto">
          <a:xfrm>
            <a:off x="792555" y="3646753"/>
            <a:ext cx="827278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latin typeface="Adobe 黑体 Std R" pitchFamily="34" charset="-122"/>
                <a:ea typeface="Adobe 黑体 Std R" pitchFamily="34" charset="-122"/>
              </a:rPr>
              <a:t>      K</a:t>
            </a:r>
            <a:r>
              <a:rPr kumimoji="1" lang="en-US" altLang="zh-CN" sz="2800" baseline="-30000" dirty="0">
                <a:latin typeface="Adobe 黑体 Std R" pitchFamily="34" charset="-122"/>
                <a:ea typeface="Adobe 黑体 Std R" pitchFamily="34" charset="-122"/>
              </a:rPr>
              <a:t>1</a:t>
            </a:r>
            <a:r>
              <a:rPr kumimoji="1" lang="en-US" altLang="zh-CN" sz="2800" dirty="0">
                <a:latin typeface="Adobe 黑体 Std R" pitchFamily="34" charset="-122"/>
                <a:ea typeface="Adobe 黑体 Std R" pitchFamily="34" charset="-122"/>
              </a:rPr>
              <a:t>= </a:t>
            </a:r>
            <a:r>
              <a:rPr kumimoji="1" lang="en-US" altLang="zh-CN" sz="2800" dirty="0" err="1">
                <a:latin typeface="Adobe 黑体 Std R" pitchFamily="34" charset="-122"/>
                <a:ea typeface="Adobe 黑体 Std R" pitchFamily="34" charset="-122"/>
              </a:rPr>
              <a:t>sF</a:t>
            </a:r>
            <a:r>
              <a:rPr kumimoji="1" lang="en-US" altLang="zh-CN" sz="2800" dirty="0">
                <a:latin typeface="Adobe 黑体 Std R" pitchFamily="34" charset="-122"/>
                <a:ea typeface="Adobe 黑体 Std R" pitchFamily="34" charset="-122"/>
              </a:rPr>
              <a:t>(s)|</a:t>
            </a:r>
            <a:r>
              <a:rPr kumimoji="1" lang="en-US" altLang="zh-CN" sz="2800" baseline="-30000" dirty="0">
                <a:latin typeface="Adobe 黑体 Std R" pitchFamily="34" charset="-122"/>
                <a:ea typeface="Adobe 黑体 Std R" pitchFamily="34" charset="-122"/>
              </a:rPr>
              <a:t>s=0 </a:t>
            </a:r>
            <a:r>
              <a:rPr kumimoji="1" lang="en-US" altLang="zh-CN" sz="2800" dirty="0">
                <a:latin typeface="Adobe 黑体 Std R" pitchFamily="34" charset="-122"/>
                <a:ea typeface="Adobe 黑体 Std R" pitchFamily="34" charset="-122"/>
              </a:rPr>
              <a:t>= 2</a:t>
            </a:r>
            <a:r>
              <a:rPr kumimoji="1" lang="zh-CN" altLang="en-US" sz="2800" dirty="0">
                <a:latin typeface="Adobe 黑体 Std R" pitchFamily="34" charset="-122"/>
                <a:ea typeface="Adobe 黑体 Std R" pitchFamily="34" charset="-122"/>
              </a:rPr>
              <a:t>， </a:t>
            </a:r>
            <a:r>
              <a:rPr kumimoji="1" lang="en-US" altLang="zh-CN" sz="2800" dirty="0">
                <a:latin typeface="Adobe 黑体 Std R" pitchFamily="34" charset="-122"/>
                <a:ea typeface="Adobe 黑体 Std R" pitchFamily="34" charset="-122"/>
              </a:rPr>
              <a:t>K</a:t>
            </a:r>
            <a:r>
              <a:rPr kumimoji="1" lang="en-US" altLang="zh-CN" sz="2800" baseline="-30000" dirty="0">
                <a:latin typeface="Adobe 黑体 Std R" pitchFamily="34" charset="-122"/>
                <a:ea typeface="Adobe 黑体 Std R" pitchFamily="34" charset="-122"/>
              </a:rPr>
              <a:t>2</a:t>
            </a:r>
            <a:r>
              <a:rPr kumimoji="1" lang="en-US" altLang="zh-CN" sz="2800" dirty="0">
                <a:latin typeface="Adobe 黑体 Std R" pitchFamily="34" charset="-122"/>
                <a:ea typeface="Adobe 黑体 Std R" pitchFamily="34" charset="-122"/>
              </a:rPr>
              <a:t>= (s+1)F(s)|</a:t>
            </a:r>
            <a:r>
              <a:rPr kumimoji="1" lang="en-US" altLang="zh-CN" sz="2800" baseline="-30000" dirty="0">
                <a:latin typeface="Adobe 黑体 Std R" pitchFamily="34" charset="-122"/>
                <a:ea typeface="Adobe 黑体 Std R" pitchFamily="34" charset="-122"/>
              </a:rPr>
              <a:t>s=-1</a:t>
            </a:r>
            <a:r>
              <a:rPr kumimoji="1" lang="en-US" altLang="zh-CN" sz="2800" dirty="0">
                <a:latin typeface="Adobe 黑体 Std R" pitchFamily="34" charset="-122"/>
                <a:ea typeface="Adobe 黑体 Std R" pitchFamily="34" charset="-122"/>
              </a:rPr>
              <a:t>= –1</a:t>
            </a:r>
          </a:p>
          <a:p>
            <a:pPr fontAlgn="base">
              <a:spcBef>
                <a:spcPct val="0"/>
              </a:spcBef>
              <a:spcAft>
                <a:spcPct val="0"/>
              </a:spcAft>
            </a:pPr>
            <a:r>
              <a:rPr kumimoji="1" lang="en-US" altLang="zh-CN" sz="2800" dirty="0">
                <a:latin typeface="Adobe 黑体 Std R" pitchFamily="34" charset="-122"/>
                <a:ea typeface="Adobe 黑体 Std R" pitchFamily="34" charset="-122"/>
              </a:rPr>
              <a:t>      K</a:t>
            </a:r>
            <a:r>
              <a:rPr kumimoji="1" lang="en-US" altLang="zh-CN" sz="2800" baseline="-30000" dirty="0">
                <a:latin typeface="Adobe 黑体 Std R" pitchFamily="34" charset="-122"/>
                <a:ea typeface="Adobe 黑体 Std R" pitchFamily="34" charset="-122"/>
              </a:rPr>
              <a:t>3</a:t>
            </a:r>
            <a:r>
              <a:rPr kumimoji="1" lang="en-US" altLang="zh-CN" sz="2800" dirty="0">
                <a:latin typeface="Adobe 黑体 Std R" pitchFamily="34" charset="-122"/>
                <a:ea typeface="Adobe 黑体 Std R" pitchFamily="34" charset="-122"/>
              </a:rPr>
              <a:t>= (s – j)F(s)|</a:t>
            </a:r>
            <a:r>
              <a:rPr kumimoji="1" lang="en-US" altLang="zh-CN" sz="2800" baseline="-30000" dirty="0">
                <a:latin typeface="Adobe 黑体 Std R" pitchFamily="34" charset="-122"/>
                <a:ea typeface="Adobe 黑体 Std R" pitchFamily="34" charset="-122"/>
              </a:rPr>
              <a:t>s=j</a:t>
            </a:r>
            <a:r>
              <a:rPr kumimoji="1" lang="en-US" altLang="zh-CN" sz="2800" dirty="0">
                <a:latin typeface="Adobe 黑体 Std R" pitchFamily="34" charset="-122"/>
                <a:ea typeface="Adobe 黑体 Std R" pitchFamily="34" charset="-122"/>
              </a:rPr>
              <a:t>=j/2 =(1/2)</a:t>
            </a:r>
            <a:r>
              <a:rPr kumimoji="1" lang="en-US" altLang="zh-CN" sz="2800" dirty="0" err="1">
                <a:latin typeface="Adobe 黑体 Std R" pitchFamily="34" charset="-122"/>
                <a:ea typeface="Adobe 黑体 Std R" pitchFamily="34" charset="-122"/>
              </a:rPr>
              <a:t>e</a:t>
            </a:r>
            <a:r>
              <a:rPr kumimoji="1" lang="en-US" altLang="zh-CN" sz="2800" baseline="30000" dirty="0" err="1">
                <a:latin typeface="Adobe 黑体 Std R" pitchFamily="34" charset="-122"/>
                <a:ea typeface="Adobe 黑体 Std R" pitchFamily="34" charset="-122"/>
              </a:rPr>
              <a:t>j</a:t>
            </a:r>
            <a:r>
              <a:rPr kumimoji="1" lang="en-US" altLang="zh-CN" sz="2800" baseline="30000" dirty="0">
                <a:latin typeface="Adobe 黑体 Std R" pitchFamily="34" charset="-122"/>
                <a:ea typeface="Adobe 黑体 Std R" pitchFamily="34" charset="-122"/>
              </a:rPr>
              <a:t>(</a:t>
            </a:r>
            <a:r>
              <a:rPr kumimoji="1" lang="en-US" altLang="zh-CN" sz="2800" baseline="30000" dirty="0">
                <a:latin typeface="Adobe 黑体 Std R" pitchFamily="34" charset="-122"/>
                <a:ea typeface="Adobe 黑体 Std R" pitchFamily="34" charset="-122"/>
                <a:sym typeface="Symbol" pitchFamily="18" charset="2"/>
              </a:rPr>
              <a:t></a:t>
            </a:r>
            <a:r>
              <a:rPr kumimoji="1" lang="en-US" altLang="zh-CN" sz="2800" baseline="30000" dirty="0">
                <a:latin typeface="Adobe 黑体 Std R" pitchFamily="34" charset="-122"/>
                <a:ea typeface="Adobe 黑体 Std R" pitchFamily="34" charset="-122"/>
              </a:rPr>
              <a:t>/2)</a:t>
            </a:r>
            <a:r>
              <a:rPr kumimoji="1" lang="en-US" altLang="zh-CN" sz="2800" dirty="0">
                <a:latin typeface="Adobe 黑体 Std R" pitchFamily="34" charset="-122"/>
                <a:ea typeface="Adobe 黑体 Std R" pitchFamily="34" charset="-122"/>
              </a:rPr>
              <a:t>  </a:t>
            </a:r>
            <a:r>
              <a:rPr kumimoji="1" lang="en-US" altLang="zh-CN" sz="2800" dirty="0" smtClean="0">
                <a:latin typeface="Adobe 黑体 Std R" pitchFamily="34" charset="-122"/>
                <a:ea typeface="Adobe 黑体 Std R" pitchFamily="34" charset="-122"/>
              </a:rPr>
              <a:t>,</a:t>
            </a:r>
          </a:p>
          <a:p>
            <a:pPr fontAlgn="base">
              <a:spcBef>
                <a:spcPct val="0"/>
              </a:spcBef>
              <a:spcAft>
                <a:spcPct val="0"/>
              </a:spcAft>
            </a:pPr>
            <a:r>
              <a:rPr kumimoji="1" lang="en-US" altLang="zh-CN" sz="2800" dirty="0">
                <a:latin typeface="Adobe 黑体 Std R" pitchFamily="34" charset="-122"/>
                <a:ea typeface="Adobe 黑体 Std R" pitchFamily="34" charset="-122"/>
              </a:rPr>
              <a:t> </a:t>
            </a:r>
            <a:r>
              <a:rPr kumimoji="1" lang="en-US" altLang="zh-CN" sz="2800" dirty="0" smtClean="0">
                <a:latin typeface="Adobe 黑体 Std R" pitchFamily="34" charset="-122"/>
                <a:ea typeface="Adobe 黑体 Std R" pitchFamily="34" charset="-122"/>
              </a:rPr>
              <a:t>     K</a:t>
            </a:r>
            <a:r>
              <a:rPr kumimoji="1" lang="en-US" altLang="zh-CN" sz="2800" baseline="-30000" dirty="0" smtClean="0">
                <a:latin typeface="Adobe 黑体 Std R" pitchFamily="34" charset="-122"/>
                <a:ea typeface="Adobe 黑体 Std R" pitchFamily="34" charset="-122"/>
              </a:rPr>
              <a:t>4</a:t>
            </a:r>
            <a:r>
              <a:rPr kumimoji="1" lang="en-US" altLang="zh-CN" sz="2800" dirty="0" smtClean="0">
                <a:latin typeface="Adobe 黑体 Std R" pitchFamily="34" charset="-122"/>
                <a:ea typeface="Adobe 黑体 Std R" pitchFamily="34" charset="-122"/>
              </a:rPr>
              <a:t>=K</a:t>
            </a:r>
            <a:r>
              <a:rPr kumimoji="1" lang="en-US" altLang="zh-CN" sz="2800" baseline="-30000" dirty="0" smtClean="0">
                <a:latin typeface="Adobe 黑体 Std R" pitchFamily="34" charset="-122"/>
                <a:ea typeface="Adobe 黑体 Std R" pitchFamily="34" charset="-122"/>
              </a:rPr>
              <a:t>3</a:t>
            </a:r>
            <a:r>
              <a:rPr kumimoji="1" lang="en-US" altLang="zh-CN" sz="2800" dirty="0">
                <a:latin typeface="Adobe 黑体 Std R" pitchFamily="34" charset="-122"/>
                <a:ea typeface="Adobe 黑体 Std R" pitchFamily="34" charset="-122"/>
              </a:rPr>
              <a:t>*=(1/2)e</a:t>
            </a:r>
            <a:r>
              <a:rPr kumimoji="1" lang="en-US" altLang="zh-CN" sz="2800" baseline="30000" dirty="0">
                <a:latin typeface="Adobe 黑体 Std R" pitchFamily="34" charset="-122"/>
                <a:ea typeface="Adobe 黑体 Std R" pitchFamily="34" charset="-122"/>
              </a:rPr>
              <a:t>-j(</a:t>
            </a:r>
            <a:r>
              <a:rPr kumimoji="1" lang="en-US" altLang="zh-CN" sz="2800" baseline="30000" dirty="0">
                <a:latin typeface="Adobe 黑体 Std R" pitchFamily="34" charset="-122"/>
                <a:ea typeface="Adobe 黑体 Std R" pitchFamily="34" charset="-122"/>
                <a:sym typeface="Symbol" pitchFamily="18" charset="2"/>
              </a:rPr>
              <a:t></a:t>
            </a:r>
            <a:r>
              <a:rPr kumimoji="1" lang="en-US" altLang="zh-CN" sz="2800" baseline="30000" dirty="0">
                <a:latin typeface="Adobe 黑体 Std R" pitchFamily="34" charset="-122"/>
                <a:ea typeface="Adobe 黑体 Std R" pitchFamily="34" charset="-122"/>
              </a:rPr>
              <a:t>/2</a:t>
            </a:r>
            <a:r>
              <a:rPr kumimoji="1" lang="en-US" altLang="zh-CN" sz="2800" baseline="30000" dirty="0" smtClean="0">
                <a:latin typeface="Adobe 黑体 Std R" pitchFamily="34" charset="-122"/>
                <a:ea typeface="Adobe 黑体 Std R" pitchFamily="34" charset="-122"/>
              </a:rPr>
              <a:t>)</a:t>
            </a:r>
            <a:endParaRPr kumimoji="1" lang="en-US" altLang="zh-CN" sz="2800" dirty="0">
              <a:latin typeface="Adobe 黑体 Std R" pitchFamily="34" charset="-122"/>
              <a:ea typeface="Adobe 黑体 Std R"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wipe(left)">
                                      <p:cBhvr>
                                        <p:cTn id="28" dur="500"/>
                                        <p:tgtEl>
                                          <p:spTgt spid="1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animEffect transition="in" filter="wipe(left)">
                                      <p:cBhvr>
                                        <p:cTn id="33" dur="500"/>
                                        <p:tgtEl>
                                          <p:spTgt spid="1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xEl>
                                              <p:pRg st="2" end="2"/>
                                            </p:txEl>
                                          </p:spTgt>
                                        </p:tgtEl>
                                        <p:attrNameLst>
                                          <p:attrName>style.visibility</p:attrName>
                                        </p:attrNameLst>
                                      </p:cBhvr>
                                      <p:to>
                                        <p:strVal val="visible"/>
                                      </p:to>
                                    </p:set>
                                    <p:animEffect transition="in" filter="wipe(left)">
                                      <p:cBhvr>
                                        <p:cTn id="38"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bldLvl="0" animBg="1" autoUpdateAnimBg="0"/>
      <p:bldP spid="12"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116469" y="340212"/>
            <a:ext cx="5868993"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例</a:t>
            </a:r>
            <a:r>
              <a:rPr kumimoji="1" lang="en-US" altLang="zh-CN" sz="2800" dirty="0">
                <a:solidFill>
                  <a:srgbClr val="CC6600"/>
                </a:solidFill>
                <a:latin typeface="Adobe 黑体 Std R" pitchFamily="34" charset="-122"/>
                <a:ea typeface="Adobe 黑体 Std R" pitchFamily="34" charset="-122"/>
              </a:rPr>
              <a:t>4</a:t>
            </a:r>
            <a:r>
              <a:rPr kumimoji="1" lang="zh-CN" altLang="en-US" sz="2800" dirty="0">
                <a:solidFill>
                  <a:srgbClr val="CC6600"/>
                </a:solidFill>
                <a:latin typeface="Adobe 黑体 Std R" pitchFamily="34" charset="-122"/>
                <a:ea typeface="Adobe 黑体 Std R" pitchFamily="34" charset="-122"/>
              </a:rPr>
              <a:t>： </a:t>
            </a:r>
            <a:r>
              <a:rPr kumimoji="1" lang="zh-CN" altLang="en-US" sz="2800" dirty="0">
                <a:latin typeface="Adobe 黑体 Std R" pitchFamily="34" charset="-122"/>
                <a:ea typeface="Adobe 黑体 Std R" pitchFamily="34" charset="-122"/>
              </a:rPr>
              <a:t>求象函数</a:t>
            </a:r>
            <a:r>
              <a:rPr kumimoji="1" lang="en-US" altLang="zh-CN" sz="2800" dirty="0">
                <a:latin typeface="Adobe 黑体 Std R" pitchFamily="34" charset="-122"/>
                <a:ea typeface="Adobe 黑体 Std R" pitchFamily="34" charset="-122"/>
              </a:rPr>
              <a:t>F(s)</a:t>
            </a:r>
            <a:r>
              <a:rPr kumimoji="1" lang="zh-CN" altLang="en-US" sz="2800" dirty="0">
                <a:latin typeface="Adobe 黑体 Std R" pitchFamily="34" charset="-122"/>
                <a:ea typeface="Adobe 黑体 Std R" pitchFamily="34" charset="-122"/>
              </a:rPr>
              <a:t>的原函数</a:t>
            </a:r>
            <a:r>
              <a:rPr kumimoji="1" lang="en-US" altLang="zh-CN" sz="2800" dirty="0">
                <a:latin typeface="Adobe 黑体 Std R" pitchFamily="34" charset="-122"/>
                <a:ea typeface="Adobe 黑体 Std R" pitchFamily="34" charset="-122"/>
              </a:rPr>
              <a:t>f(t)</a:t>
            </a:r>
            <a:r>
              <a:rPr kumimoji="1" lang="zh-CN" altLang="en-US" sz="2800" dirty="0">
                <a:latin typeface="Adobe 黑体 Std R" pitchFamily="34" charset="-122"/>
                <a:ea typeface="Adobe 黑体 Std R" pitchFamily="34" charset="-122"/>
              </a:rPr>
              <a:t>。 </a:t>
            </a:r>
          </a:p>
        </p:txBody>
      </p:sp>
      <p:graphicFrame>
        <p:nvGraphicFramePr>
          <p:cNvPr id="8" name="Object 4"/>
          <p:cNvGraphicFramePr>
            <a:graphicFrameLocks noChangeAspect="1"/>
          </p:cNvGraphicFramePr>
          <p:nvPr/>
        </p:nvGraphicFramePr>
        <p:xfrm>
          <a:off x="1692391" y="826468"/>
          <a:ext cx="4319413" cy="913156"/>
        </p:xfrm>
        <a:graphic>
          <a:graphicData uri="http://schemas.openxmlformats.org/presentationml/2006/ole">
            <mc:AlternateContent xmlns:mc="http://schemas.openxmlformats.org/markup-compatibility/2006">
              <mc:Choice xmlns:v="urn:schemas-microsoft-com:vml" Requires="v">
                <p:oleObj spid="_x0000_s222212" r:id="rId4" imgW="2159000" imgH="457200" progId="Equation.3">
                  <p:embed/>
                </p:oleObj>
              </mc:Choice>
              <mc:Fallback>
                <p:oleObj r:id="rId4" imgW="2159000" imgH="457200" progId="Equation.3">
                  <p:embed/>
                  <p:pic>
                    <p:nvPicPr>
                      <p:cNvPr id="0" name="图片 2068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391" y="826468"/>
                        <a:ext cx="4319413" cy="913156"/>
                      </a:xfrm>
                      <a:prstGeom prst="rect">
                        <a:avLst/>
                      </a:prstGeom>
                      <a:noFill/>
                    </p:spPr>
                  </p:pic>
                </p:oleObj>
              </mc:Fallback>
            </mc:AlternateContent>
          </a:graphicData>
        </a:graphic>
      </p:graphicFrame>
      <p:sp>
        <p:nvSpPr>
          <p:cNvPr id="10" name="Rectangle 5"/>
          <p:cNvSpPr>
            <a:spLocks noChangeArrowheads="1"/>
          </p:cNvSpPr>
          <p:nvPr/>
        </p:nvSpPr>
        <p:spPr bwMode="auto">
          <a:xfrm>
            <a:off x="247394" y="1780016"/>
            <a:ext cx="8532293"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dirty="0">
                <a:latin typeface="Adobe 黑体 Std R" pitchFamily="34" charset="-122"/>
                <a:ea typeface="Adobe 黑体 Std R" pitchFamily="34" charset="-122"/>
              </a:rPr>
              <a:t>解</a:t>
            </a:r>
            <a:r>
              <a:rPr kumimoji="1" lang="zh-CN" altLang="en-US" sz="2800" dirty="0" smtClean="0">
                <a:latin typeface="Adobe 黑体 Std R" pitchFamily="34" charset="-122"/>
                <a:ea typeface="Adobe 黑体 Std R" pitchFamily="34" charset="-122"/>
              </a:rPr>
              <a:t>：</a:t>
            </a:r>
            <a:endParaRPr kumimoji="1" lang="zh-CN" altLang="en-US" sz="2800" dirty="0">
              <a:latin typeface="Adobe 黑体 Std R" pitchFamily="34" charset="-122"/>
              <a:ea typeface="Adobe 黑体 Std R" pitchFamily="34" charset="-122"/>
            </a:endParaRPr>
          </a:p>
        </p:txBody>
      </p:sp>
      <p:sp>
        <p:nvSpPr>
          <p:cNvPr id="7" name="Rectangle 7"/>
          <p:cNvSpPr>
            <a:spLocks noChangeArrowheads="1"/>
          </p:cNvSpPr>
          <p:nvPr/>
        </p:nvSpPr>
        <p:spPr bwMode="auto">
          <a:xfrm>
            <a:off x="900499" y="2273775"/>
            <a:ext cx="472567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smtClean="0">
                <a:latin typeface="Adobe 黑体 Std R" pitchFamily="34" charset="-122"/>
                <a:ea typeface="Adobe 黑体 Std R" pitchFamily="34" charset="-122"/>
              </a:rPr>
              <a:t> K</a:t>
            </a:r>
            <a:r>
              <a:rPr kumimoji="1" lang="en-US" altLang="zh-CN" sz="2800" baseline="-30000" dirty="0" smtClean="0">
                <a:latin typeface="Adobe 黑体 Std R" pitchFamily="34" charset="-122"/>
                <a:ea typeface="Adobe 黑体 Std R" pitchFamily="34" charset="-122"/>
              </a:rPr>
              <a:t>5</a:t>
            </a:r>
            <a:r>
              <a:rPr kumimoji="1" lang="en-US" altLang="zh-CN" sz="2800" dirty="0">
                <a:latin typeface="Adobe 黑体 Std R" pitchFamily="34" charset="-122"/>
                <a:ea typeface="Adobe 黑体 Std R" pitchFamily="34" charset="-122"/>
              </a:rPr>
              <a:t>= (s+1 – j)F(s)|</a:t>
            </a:r>
            <a:r>
              <a:rPr kumimoji="1" lang="en-US" altLang="zh-CN" sz="2800" baseline="-30000" dirty="0">
                <a:latin typeface="Adobe 黑体 Std R" pitchFamily="34" charset="-122"/>
                <a:ea typeface="Adobe 黑体 Std R" pitchFamily="34" charset="-122"/>
              </a:rPr>
              <a:t>s=-1+j</a:t>
            </a:r>
            <a:r>
              <a:rPr kumimoji="1" lang="en-US" altLang="zh-CN" sz="2800" dirty="0">
                <a:latin typeface="Adobe 黑体 Std R" pitchFamily="34" charset="-122"/>
                <a:ea typeface="Adobe 黑体 Std R" pitchFamily="34" charset="-122"/>
              </a:rPr>
              <a:t>= </a:t>
            </a:r>
          </a:p>
        </p:txBody>
      </p:sp>
      <p:graphicFrame>
        <p:nvGraphicFramePr>
          <p:cNvPr id="9" name="Object 8"/>
          <p:cNvGraphicFramePr>
            <a:graphicFrameLocks noChangeAspect="1"/>
          </p:cNvGraphicFramePr>
          <p:nvPr/>
        </p:nvGraphicFramePr>
        <p:xfrm>
          <a:off x="4969173" y="2041562"/>
          <a:ext cx="1086711" cy="940734"/>
        </p:xfrm>
        <a:graphic>
          <a:graphicData uri="http://schemas.openxmlformats.org/presentationml/2006/ole">
            <mc:AlternateContent xmlns:mc="http://schemas.openxmlformats.org/markup-compatibility/2006">
              <mc:Choice xmlns:v="urn:schemas-microsoft-com:vml" Requires="v">
                <p:oleObj spid="_x0000_s222213" name="公式" r:id="rId6" imgW="13411200" imgH="11582400" progId="Equation.3">
                  <p:embed/>
                </p:oleObj>
              </mc:Choice>
              <mc:Fallback>
                <p:oleObj name="公式" r:id="rId6" imgW="13411200" imgH="11582400" progId="Equation.3">
                  <p:embed/>
                  <p:pic>
                    <p:nvPicPr>
                      <p:cNvPr id="0" name="图片 206872"/>
                      <p:cNvPicPr>
                        <a:picLocks noChangeAspect="1" noChangeArrowheads="1"/>
                      </p:cNvPicPr>
                      <p:nvPr/>
                    </p:nvPicPr>
                    <p:blipFill>
                      <a:blip r:embed="rId7"/>
                      <a:srcRect/>
                      <a:stretch>
                        <a:fillRect/>
                      </a:stretch>
                    </p:blipFill>
                    <p:spPr bwMode="auto">
                      <a:xfrm>
                        <a:off x="4969173" y="2041562"/>
                        <a:ext cx="1086711" cy="940734"/>
                      </a:xfrm>
                      <a:prstGeom prst="rect">
                        <a:avLst/>
                      </a:prstGeom>
                      <a:noFill/>
                    </p:spPr>
                  </p:pic>
                </p:oleObj>
              </mc:Fallback>
            </mc:AlternateContent>
          </a:graphicData>
        </a:graphic>
      </p:graphicFrame>
      <p:sp>
        <p:nvSpPr>
          <p:cNvPr id="13" name="Rectangle 9"/>
          <p:cNvSpPr>
            <a:spLocks noChangeArrowheads="1"/>
          </p:cNvSpPr>
          <p:nvPr/>
        </p:nvSpPr>
        <p:spPr bwMode="auto">
          <a:xfrm>
            <a:off x="972489" y="3075841"/>
            <a:ext cx="1358565"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dirty="0">
                <a:latin typeface="Adobe 黑体 Std R" pitchFamily="34" charset="-122"/>
                <a:ea typeface="Adobe 黑体 Std R" pitchFamily="34" charset="-122"/>
              </a:rPr>
              <a:t>K</a:t>
            </a:r>
            <a:r>
              <a:rPr kumimoji="1" lang="en-US" altLang="zh-CN" sz="2800" baseline="-30000" dirty="0">
                <a:latin typeface="Adobe 黑体 Std R" pitchFamily="34" charset="-122"/>
                <a:ea typeface="Adobe 黑体 Std R" pitchFamily="34" charset="-122"/>
              </a:rPr>
              <a:t>6</a:t>
            </a:r>
            <a:r>
              <a:rPr kumimoji="1" lang="en-US" altLang="zh-CN" sz="2800" dirty="0">
                <a:latin typeface="Adobe 黑体 Std R" pitchFamily="34" charset="-122"/>
                <a:ea typeface="Adobe 黑体 Std R" pitchFamily="34" charset="-122"/>
              </a:rPr>
              <a:t>=K</a:t>
            </a:r>
            <a:r>
              <a:rPr kumimoji="1" lang="en-US" altLang="zh-CN" sz="2800" baseline="-30000" dirty="0">
                <a:latin typeface="Adobe 黑体 Std R" pitchFamily="34" charset="-122"/>
                <a:ea typeface="Adobe 黑体 Std R" pitchFamily="34" charset="-122"/>
              </a:rPr>
              <a:t>5</a:t>
            </a:r>
            <a:r>
              <a:rPr kumimoji="1" lang="en-US" altLang="zh-CN" sz="2800" dirty="0">
                <a:latin typeface="Adobe 黑体 Std R" pitchFamily="34" charset="-122"/>
                <a:ea typeface="Adobe 黑体 Std R" pitchFamily="34" charset="-122"/>
              </a:rPr>
              <a:t>*</a:t>
            </a:r>
          </a:p>
        </p:txBody>
      </p:sp>
      <p:graphicFrame>
        <p:nvGraphicFramePr>
          <p:cNvPr id="14" name="Object 10"/>
          <p:cNvGraphicFramePr>
            <a:graphicFrameLocks noChangeAspect="1"/>
          </p:cNvGraphicFramePr>
          <p:nvPr/>
        </p:nvGraphicFramePr>
        <p:xfrm>
          <a:off x="761704" y="3507782"/>
          <a:ext cx="7503673" cy="818059"/>
        </p:xfrm>
        <a:graphic>
          <a:graphicData uri="http://schemas.openxmlformats.org/presentationml/2006/ole">
            <mc:AlternateContent xmlns:mc="http://schemas.openxmlformats.org/markup-compatibility/2006">
              <mc:Choice xmlns:v="urn:schemas-microsoft-com:vml" Requires="v">
                <p:oleObj spid="_x0000_s222214" name="公式" r:id="rId8" imgW="89611200" imgH="9753600" progId="Equation.3">
                  <p:embed/>
                </p:oleObj>
              </mc:Choice>
              <mc:Fallback>
                <p:oleObj name="公式" r:id="rId8" imgW="89611200" imgH="9753600" progId="Equation.3">
                  <p:embed/>
                  <p:pic>
                    <p:nvPicPr>
                      <p:cNvPr id="0" name="图片 206873"/>
                      <p:cNvPicPr>
                        <a:picLocks noChangeAspect="1" noChangeArrowheads="1"/>
                      </p:cNvPicPr>
                      <p:nvPr/>
                    </p:nvPicPr>
                    <p:blipFill>
                      <a:blip r:embed="rId9"/>
                      <a:srcRect/>
                      <a:stretch>
                        <a:fillRect/>
                      </a:stretch>
                    </p:blipFill>
                    <p:spPr bwMode="auto">
                      <a:xfrm>
                        <a:off x="761704" y="3507782"/>
                        <a:ext cx="7503673" cy="818059"/>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13" grpId="0" bldLvl="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6"/>
          <p:cNvSpPr>
            <a:spLocks noChangeArrowheads="1"/>
          </p:cNvSpPr>
          <p:nvPr/>
        </p:nvSpPr>
        <p:spPr bwMode="auto">
          <a:xfrm>
            <a:off x="229672" y="533268"/>
            <a:ext cx="48056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a:t>
            </a:r>
            <a:r>
              <a:rPr kumimoji="1" lang="en-US" altLang="zh-CN" sz="2800" dirty="0">
                <a:solidFill>
                  <a:srgbClr val="CC6600"/>
                </a:solidFill>
                <a:latin typeface="Adobe 黑体 Std R" pitchFamily="34" charset="-122"/>
                <a:ea typeface="Adobe 黑体 Std R" pitchFamily="34" charset="-122"/>
              </a:rPr>
              <a:t>2</a:t>
            </a:r>
            <a:r>
              <a:rPr kumimoji="1" lang="zh-CN" altLang="en-US" sz="2800" dirty="0">
                <a:solidFill>
                  <a:srgbClr val="CC6600"/>
                </a:solidFill>
                <a:latin typeface="Adobe 黑体 Std R" pitchFamily="34" charset="-122"/>
                <a:ea typeface="Adobe 黑体 Std R" pitchFamily="34" charset="-122"/>
              </a:rPr>
              <a:t>）</a:t>
            </a:r>
            <a:r>
              <a:rPr kumimoji="1" lang="en-US" altLang="zh-CN" sz="2800" dirty="0">
                <a:solidFill>
                  <a:srgbClr val="CC6600"/>
                </a:solidFill>
                <a:latin typeface="Adobe 黑体 Std R" pitchFamily="34" charset="-122"/>
                <a:ea typeface="Adobe 黑体 Std R" pitchFamily="34" charset="-122"/>
              </a:rPr>
              <a:t>F(s)</a:t>
            </a:r>
            <a:r>
              <a:rPr kumimoji="1" lang="zh-CN" altLang="en-US" sz="2800" dirty="0">
                <a:solidFill>
                  <a:srgbClr val="CC6600"/>
                </a:solidFill>
                <a:latin typeface="Adobe 黑体 Std R" pitchFamily="34" charset="-122"/>
                <a:ea typeface="Adobe 黑体 Std R" pitchFamily="34" charset="-122"/>
              </a:rPr>
              <a:t>有重极点（重根） </a:t>
            </a:r>
          </a:p>
        </p:txBody>
      </p:sp>
      <p:sp>
        <p:nvSpPr>
          <p:cNvPr id="6" name="Rectangle 13"/>
          <p:cNvSpPr>
            <a:spLocks noChangeArrowheads="1"/>
          </p:cNvSpPr>
          <p:nvPr/>
        </p:nvSpPr>
        <p:spPr bwMode="auto">
          <a:xfrm>
            <a:off x="320642" y="1056359"/>
            <a:ext cx="545465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a:latin typeface="Adobe 黑体 Std R" pitchFamily="34" charset="-122"/>
                <a:ea typeface="Adobe 黑体 Std R" pitchFamily="34" charset="-122"/>
              </a:rPr>
              <a:t>若</a:t>
            </a:r>
            <a:r>
              <a:rPr kumimoji="1" lang="en-US" altLang="zh-CN" sz="2800">
                <a:latin typeface="Adobe 黑体 Std R" pitchFamily="34" charset="-122"/>
                <a:ea typeface="Adobe 黑体 Std R" pitchFamily="34" charset="-122"/>
              </a:rPr>
              <a:t>A(s) = 0</a:t>
            </a:r>
            <a:r>
              <a:rPr kumimoji="1" lang="zh-CN" altLang="en-US" sz="2800">
                <a:latin typeface="Adobe 黑体 Std R" pitchFamily="34" charset="-122"/>
                <a:ea typeface="Adobe 黑体 Std R" pitchFamily="34" charset="-122"/>
              </a:rPr>
              <a:t>在</a:t>
            </a:r>
            <a:r>
              <a:rPr kumimoji="1" lang="en-US" altLang="zh-CN" sz="2800">
                <a:latin typeface="Adobe 黑体 Std R" pitchFamily="34" charset="-122"/>
                <a:ea typeface="Adobe 黑体 Std R" pitchFamily="34" charset="-122"/>
              </a:rPr>
              <a:t>s = p</a:t>
            </a:r>
            <a:r>
              <a:rPr kumimoji="1" lang="en-US" altLang="zh-CN" sz="2800" baseline="-30000">
                <a:latin typeface="Adobe 黑体 Std R" pitchFamily="34" charset="-122"/>
                <a:ea typeface="Adobe 黑体 Std R" pitchFamily="34" charset="-122"/>
              </a:rPr>
              <a:t>1</a:t>
            </a:r>
            <a:r>
              <a:rPr kumimoji="1" lang="zh-CN" altLang="en-US" sz="2800">
                <a:latin typeface="Adobe 黑体 Std R" pitchFamily="34" charset="-122"/>
                <a:ea typeface="Adobe 黑体 Std R" pitchFamily="34" charset="-122"/>
              </a:rPr>
              <a:t>处有</a:t>
            </a:r>
            <a:r>
              <a:rPr kumimoji="1" lang="en-US" altLang="zh-CN" sz="2800">
                <a:latin typeface="Adobe 黑体 Std R" pitchFamily="34" charset="-122"/>
                <a:ea typeface="Adobe 黑体 Std R" pitchFamily="34" charset="-122"/>
              </a:rPr>
              <a:t>r</a:t>
            </a:r>
            <a:r>
              <a:rPr kumimoji="1" lang="zh-CN" altLang="en-US" sz="2800">
                <a:latin typeface="Adobe 黑体 Std R" pitchFamily="34" charset="-122"/>
                <a:ea typeface="Adobe 黑体 Std R" pitchFamily="34" charset="-122"/>
              </a:rPr>
              <a:t>重根， </a:t>
            </a:r>
          </a:p>
        </p:txBody>
      </p:sp>
      <p:graphicFrame>
        <p:nvGraphicFramePr>
          <p:cNvPr id="7" name="Object 14"/>
          <p:cNvGraphicFramePr>
            <a:graphicFrameLocks noChangeAspect="1"/>
          </p:cNvGraphicFramePr>
          <p:nvPr/>
        </p:nvGraphicFramePr>
        <p:xfrm>
          <a:off x="1188459" y="1579450"/>
          <a:ext cx="5954830" cy="822122"/>
        </p:xfrm>
        <a:graphic>
          <a:graphicData uri="http://schemas.openxmlformats.org/presentationml/2006/ole">
            <mc:AlternateContent xmlns:mc="http://schemas.openxmlformats.org/markup-compatibility/2006">
              <mc:Choice xmlns:v="urn:schemas-microsoft-com:vml" Requires="v">
                <p:oleObj spid="_x0000_s223237" name="Equation" r:id="rId4" imgW="3238500" imgH="444500" progId="Equation.3">
                  <p:embed/>
                </p:oleObj>
              </mc:Choice>
              <mc:Fallback>
                <p:oleObj name="Equation" r:id="rId4" imgW="3238500" imgH="444500" progId="Equation.3">
                  <p:embed/>
                  <p:pic>
                    <p:nvPicPr>
                      <p:cNvPr id="0" name="图片 2089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8459" y="1579450"/>
                        <a:ext cx="5954830" cy="8221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16"/>
          <p:cNvSpPr>
            <a:spLocks noChangeArrowheads="1"/>
          </p:cNvSpPr>
          <p:nvPr/>
        </p:nvSpPr>
        <p:spPr bwMode="auto">
          <a:xfrm>
            <a:off x="299757" y="2499919"/>
            <a:ext cx="8951607" cy="9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kumimoji="1" lang="en-US" altLang="zh-CN" sz="2800">
                <a:latin typeface="Adobe 黑体 Std R" pitchFamily="34" charset="-122"/>
                <a:ea typeface="Adobe 黑体 Std R" pitchFamily="34" charset="-122"/>
              </a:rPr>
              <a:t>  K</a:t>
            </a:r>
            <a:r>
              <a:rPr kumimoji="1" lang="en-US" altLang="zh-CN" sz="2800" baseline="-30000">
                <a:latin typeface="Adobe 黑体 Std R" pitchFamily="34" charset="-122"/>
                <a:ea typeface="Adobe 黑体 Std R" pitchFamily="34" charset="-122"/>
              </a:rPr>
              <a:t>11</a:t>
            </a:r>
            <a:r>
              <a:rPr kumimoji="1" lang="en-US" altLang="zh-CN" sz="2800">
                <a:latin typeface="Adobe 黑体 Std R" pitchFamily="34" charset="-122"/>
                <a:ea typeface="Adobe 黑体 Std R" pitchFamily="34" charset="-122"/>
              </a:rPr>
              <a:t>=[(s –p</a:t>
            </a:r>
            <a:r>
              <a:rPr kumimoji="1" lang="en-US" altLang="zh-CN" sz="2800" baseline="-30000">
                <a:latin typeface="Adobe 黑体 Std R" pitchFamily="34" charset="-122"/>
                <a:ea typeface="Adobe 黑体 Std R" pitchFamily="34" charset="-122"/>
              </a:rPr>
              <a:t>1</a:t>
            </a:r>
            <a:r>
              <a:rPr kumimoji="1" lang="en-US" altLang="zh-CN" sz="2800">
                <a:latin typeface="Adobe 黑体 Std R" pitchFamily="34" charset="-122"/>
                <a:ea typeface="Adobe 黑体 Std R" pitchFamily="34" charset="-122"/>
              </a:rPr>
              <a:t>)</a:t>
            </a:r>
            <a:r>
              <a:rPr kumimoji="1" lang="en-US" altLang="zh-CN" sz="2800" baseline="30000">
                <a:latin typeface="Adobe 黑体 Std R" pitchFamily="34" charset="-122"/>
                <a:ea typeface="Adobe 黑体 Std R" pitchFamily="34" charset="-122"/>
              </a:rPr>
              <a:t>r</a:t>
            </a:r>
            <a:r>
              <a:rPr kumimoji="1" lang="en-US" altLang="zh-CN" sz="2800">
                <a:latin typeface="Adobe 黑体 Std R" pitchFamily="34" charset="-122"/>
                <a:ea typeface="Adobe 黑体 Std R" pitchFamily="34" charset="-122"/>
              </a:rPr>
              <a:t>F(s)]|</a:t>
            </a:r>
            <a:r>
              <a:rPr kumimoji="1" lang="en-US" altLang="zh-CN" sz="2800" baseline="-30000">
                <a:latin typeface="Adobe 黑体 Std R" pitchFamily="34" charset="-122"/>
                <a:ea typeface="Adobe 黑体 Std R" pitchFamily="34" charset="-122"/>
              </a:rPr>
              <a:t>s=p1</a:t>
            </a:r>
            <a:r>
              <a:rPr kumimoji="1" lang="zh-CN" altLang="en-US" sz="2800">
                <a:latin typeface="Adobe 黑体 Std R" pitchFamily="34" charset="-122"/>
                <a:ea typeface="Adobe 黑体 Std R" pitchFamily="34" charset="-122"/>
              </a:rPr>
              <a:t>， </a:t>
            </a:r>
            <a:r>
              <a:rPr kumimoji="1" lang="en-US" altLang="zh-CN" sz="2800">
                <a:latin typeface="Adobe 黑体 Std R" pitchFamily="34" charset="-122"/>
                <a:ea typeface="Adobe 黑体 Std R" pitchFamily="34" charset="-122"/>
              </a:rPr>
              <a:t>K</a:t>
            </a:r>
            <a:r>
              <a:rPr kumimoji="1" lang="en-US" altLang="zh-CN" sz="2800" baseline="-30000">
                <a:latin typeface="Adobe 黑体 Std R" pitchFamily="34" charset="-122"/>
                <a:ea typeface="Adobe 黑体 Std R" pitchFamily="34" charset="-122"/>
              </a:rPr>
              <a:t>12</a:t>
            </a:r>
            <a:r>
              <a:rPr kumimoji="1" lang="en-US" altLang="zh-CN" sz="2800">
                <a:latin typeface="Adobe 黑体 Std R" pitchFamily="34" charset="-122"/>
                <a:ea typeface="Adobe 黑体 Std R" pitchFamily="34" charset="-122"/>
              </a:rPr>
              <a:t>=(d/ds)[(s –p</a:t>
            </a:r>
            <a:r>
              <a:rPr kumimoji="1" lang="en-US" altLang="zh-CN" sz="2800" baseline="-30000">
                <a:latin typeface="Adobe 黑体 Std R" pitchFamily="34" charset="-122"/>
                <a:ea typeface="Adobe 黑体 Std R" pitchFamily="34" charset="-122"/>
              </a:rPr>
              <a:t>1</a:t>
            </a:r>
            <a:r>
              <a:rPr kumimoji="1" lang="en-US" altLang="zh-CN" sz="2800">
                <a:latin typeface="Adobe 黑体 Std R" pitchFamily="34" charset="-122"/>
                <a:ea typeface="Adobe 黑体 Std R" pitchFamily="34" charset="-122"/>
              </a:rPr>
              <a:t>)</a:t>
            </a:r>
            <a:r>
              <a:rPr kumimoji="1" lang="en-US" altLang="zh-CN" sz="2800" baseline="30000">
                <a:latin typeface="Adobe 黑体 Std R" pitchFamily="34" charset="-122"/>
                <a:ea typeface="Adobe 黑体 Std R" pitchFamily="34" charset="-122"/>
              </a:rPr>
              <a:t>r</a:t>
            </a:r>
            <a:r>
              <a:rPr kumimoji="1" lang="en-US" altLang="zh-CN" sz="2800">
                <a:latin typeface="Adobe 黑体 Std R" pitchFamily="34" charset="-122"/>
                <a:ea typeface="Adobe 黑体 Std R" pitchFamily="34" charset="-122"/>
              </a:rPr>
              <a:t>F(s)]|</a:t>
            </a:r>
            <a:r>
              <a:rPr kumimoji="1" lang="en-US" altLang="zh-CN" sz="2800" baseline="-30000">
                <a:latin typeface="Adobe 黑体 Std R" pitchFamily="34" charset="-122"/>
                <a:ea typeface="Adobe 黑体 Std R" pitchFamily="34" charset="-122"/>
              </a:rPr>
              <a:t>s=p1</a:t>
            </a:r>
            <a:r>
              <a:rPr kumimoji="1" lang="en-US" altLang="zh-CN" sz="2800">
                <a:latin typeface="Adobe 黑体 Std R" pitchFamily="34" charset="-122"/>
                <a:ea typeface="Adobe 黑体 Std R" pitchFamily="34" charset="-122"/>
              </a:rPr>
              <a:t> </a:t>
            </a:r>
          </a:p>
        </p:txBody>
      </p:sp>
      <p:graphicFrame>
        <p:nvGraphicFramePr>
          <p:cNvPr id="9" name="Object 17"/>
          <p:cNvGraphicFramePr>
            <a:graphicFrameLocks noChangeAspect="1"/>
          </p:cNvGraphicFramePr>
          <p:nvPr/>
        </p:nvGraphicFramePr>
        <p:xfrm>
          <a:off x="468557" y="3025535"/>
          <a:ext cx="6310342" cy="987181"/>
        </p:xfrm>
        <a:graphic>
          <a:graphicData uri="http://schemas.openxmlformats.org/presentationml/2006/ole">
            <mc:AlternateContent xmlns:mc="http://schemas.openxmlformats.org/markup-compatibility/2006">
              <mc:Choice xmlns:v="urn:schemas-microsoft-com:vml" Requires="v">
                <p:oleObj spid="_x0000_s223238" name="公式" r:id="rId6" imgW="67056000" imgH="10363200" progId="Equation.3">
                  <p:embed/>
                </p:oleObj>
              </mc:Choice>
              <mc:Fallback>
                <p:oleObj name="公式" r:id="rId6" imgW="67056000" imgH="10363200" progId="Equation.3">
                  <p:embed/>
                  <p:pic>
                    <p:nvPicPr>
                      <p:cNvPr id="0" name="图片 208926"/>
                      <p:cNvPicPr>
                        <a:picLocks noChangeAspect="1" noChangeArrowheads="1"/>
                      </p:cNvPicPr>
                      <p:nvPr/>
                    </p:nvPicPr>
                    <p:blipFill>
                      <a:blip r:embed="rId7"/>
                      <a:srcRect/>
                      <a:stretch>
                        <a:fillRect/>
                      </a:stretch>
                    </p:blipFill>
                    <p:spPr bwMode="auto">
                      <a:xfrm>
                        <a:off x="468557" y="3025535"/>
                        <a:ext cx="6310342" cy="9871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9"/>
          <p:cNvGraphicFramePr>
            <a:graphicFrameLocks noChangeAspect="1"/>
          </p:cNvGraphicFramePr>
          <p:nvPr/>
        </p:nvGraphicFramePr>
        <p:xfrm>
          <a:off x="229672" y="4155694"/>
          <a:ext cx="2310829" cy="806251"/>
        </p:xfrm>
        <a:graphic>
          <a:graphicData uri="http://schemas.openxmlformats.org/presentationml/2006/ole">
            <mc:AlternateContent xmlns:mc="http://schemas.openxmlformats.org/markup-compatibility/2006">
              <mc:Choice xmlns:v="urn:schemas-microsoft-com:vml" Requires="v">
                <p:oleObj spid="_x0000_s223239" name="公式" r:id="rId8" imgW="27736800" imgH="9753600" progId="Equation.3">
                  <p:embed/>
                </p:oleObj>
              </mc:Choice>
              <mc:Fallback>
                <p:oleObj name="公式" r:id="rId8" imgW="27736800" imgH="9753600" progId="Equation.3">
                  <p:embed/>
                  <p:pic>
                    <p:nvPicPr>
                      <p:cNvPr id="0" name="图片 208927"/>
                      <p:cNvPicPr>
                        <a:picLocks noChangeAspect="1" noChangeArrowheads="1"/>
                      </p:cNvPicPr>
                      <p:nvPr/>
                    </p:nvPicPr>
                    <p:blipFill>
                      <a:blip r:embed="rId9"/>
                      <a:srcRect/>
                      <a:stretch>
                        <a:fillRect/>
                      </a:stretch>
                    </p:blipFill>
                    <p:spPr bwMode="auto">
                      <a:xfrm>
                        <a:off x="229672" y="4155694"/>
                        <a:ext cx="2310829" cy="8062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21"/>
          <p:cNvGraphicFramePr>
            <a:graphicFrameLocks noChangeAspect="1"/>
          </p:cNvGraphicFramePr>
          <p:nvPr/>
        </p:nvGraphicFramePr>
        <p:xfrm>
          <a:off x="2846511" y="4083704"/>
          <a:ext cx="4234404" cy="953852"/>
        </p:xfrm>
        <a:graphic>
          <a:graphicData uri="http://schemas.openxmlformats.org/presentationml/2006/ole">
            <mc:AlternateContent xmlns:mc="http://schemas.openxmlformats.org/markup-compatibility/2006">
              <mc:Choice xmlns:v="urn:schemas-microsoft-com:vml" Requires="v">
                <p:oleObj spid="_x0000_s223240" name="Equation" r:id="rId10" imgW="1905000" imgH="431800" progId="Equation.3">
                  <p:embed/>
                </p:oleObj>
              </mc:Choice>
              <mc:Fallback>
                <p:oleObj name="Equation" r:id="rId10" imgW="1905000" imgH="431800" progId="Equation.3">
                  <p:embed/>
                  <p:pic>
                    <p:nvPicPr>
                      <p:cNvPr id="0" name="图片 2089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6511" y="4083704"/>
                        <a:ext cx="4234404" cy="953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6" grpId="0" bldLvl="0" animBg="1" autoUpdateAnimBg="0"/>
      <p:bldP spid="8"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noChangeArrowheads="1"/>
          </p:cNvSpPr>
          <p:nvPr/>
        </p:nvSpPr>
        <p:spPr bwMode="auto">
          <a:xfrm>
            <a:off x="900499" y="291031"/>
            <a:ext cx="2037847" cy="51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kumimoji="1" sz="2400">
                <a:solidFill>
                  <a:schemeClr val="tx1"/>
                </a:solidFill>
                <a:latin typeface="Times New Roman" pitchFamily="18" charset="0"/>
                <a:ea typeface="宋体" pitchFamily="2" charset="-122"/>
              </a:defRPr>
            </a:lvl1pPr>
            <a:lvl2pPr marL="742950" indent="-285750" algn="l">
              <a:defRPr kumimoji="1" sz="2400">
                <a:solidFill>
                  <a:schemeClr val="tx1"/>
                </a:solidFill>
                <a:latin typeface="Times New Roman" pitchFamily="18" charset="0"/>
                <a:ea typeface="宋体" pitchFamily="2" charset="-122"/>
              </a:defRPr>
            </a:lvl2pPr>
            <a:lvl3pPr marL="1143000" indent="-228600" algn="l">
              <a:defRPr kumimoji="1" sz="2400">
                <a:solidFill>
                  <a:schemeClr val="tx1"/>
                </a:solidFill>
                <a:latin typeface="Times New Roman" pitchFamily="18" charset="0"/>
                <a:ea typeface="宋体" pitchFamily="2" charset="-122"/>
              </a:defRPr>
            </a:lvl3pPr>
            <a:lvl4pPr marL="1600200" indent="-228600" algn="l">
              <a:defRPr kumimoji="1" sz="2400">
                <a:solidFill>
                  <a:schemeClr val="tx1"/>
                </a:solidFill>
                <a:latin typeface="Times New Roman" pitchFamily="18" charset="0"/>
                <a:ea typeface="宋体" pitchFamily="2" charset="-122"/>
              </a:defRPr>
            </a:lvl4pPr>
            <a:lvl5pPr marL="2057400" indent="-228600" algn="l">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fontAlgn="base">
              <a:lnSpc>
                <a:spcPct val="90000"/>
              </a:lnSpc>
              <a:spcBef>
                <a:spcPct val="20000"/>
              </a:spcBef>
              <a:spcAft>
                <a:spcPct val="0"/>
              </a:spcAft>
            </a:pPr>
            <a:r>
              <a:rPr lang="zh-CN" altLang="en-US" sz="3200" dirty="0">
                <a:solidFill>
                  <a:srgbClr val="FF0000"/>
                </a:solidFill>
                <a:latin typeface="Adobe 黑体 Std R" pitchFamily="34" charset="-122"/>
                <a:ea typeface="Adobe 黑体 Std R" pitchFamily="34" charset="-122"/>
              </a:rPr>
              <a:t>举例</a:t>
            </a:r>
            <a:r>
              <a:rPr lang="en-US" altLang="zh-CN" sz="3200" dirty="0">
                <a:solidFill>
                  <a:srgbClr val="FF0000"/>
                </a:solidFill>
                <a:latin typeface="Adobe 黑体 Std R" pitchFamily="34" charset="-122"/>
                <a:ea typeface="Adobe 黑体 Std R" pitchFamily="34" charset="-122"/>
              </a:rPr>
              <a:t>:</a:t>
            </a:r>
          </a:p>
        </p:txBody>
      </p:sp>
      <p:graphicFrame>
        <p:nvGraphicFramePr>
          <p:cNvPr id="23" name="Object 8"/>
          <p:cNvGraphicFramePr>
            <a:graphicFrameLocks noChangeAspect="1"/>
          </p:cNvGraphicFramePr>
          <p:nvPr/>
        </p:nvGraphicFramePr>
        <p:xfrm>
          <a:off x="2043216" y="367212"/>
          <a:ext cx="6099257" cy="780857"/>
        </p:xfrm>
        <a:graphic>
          <a:graphicData uri="http://schemas.openxmlformats.org/presentationml/2006/ole">
            <mc:AlternateContent xmlns:mc="http://schemas.openxmlformats.org/markup-compatibility/2006">
              <mc:Choice xmlns:v="urn:schemas-microsoft-com:vml" Requires="v">
                <p:oleObj spid="_x0000_s224262" name="Equation" r:id="rId4" imgW="2222500" imgH="419100" progId="Equation.DSMT4">
                  <p:embed/>
                </p:oleObj>
              </mc:Choice>
              <mc:Fallback>
                <p:oleObj name="Equation" r:id="rId4" imgW="2222500" imgH="419100" progId="Equation.DSMT4">
                  <p:embed/>
                  <p:pic>
                    <p:nvPicPr>
                      <p:cNvPr id="0" name="图片 1905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3216" y="367212"/>
                        <a:ext cx="6099257" cy="780857"/>
                      </a:xfrm>
                      <a:prstGeom prst="rect">
                        <a:avLst/>
                      </a:prstGeom>
                      <a:noFill/>
                      <a:extLst>
                        <a:ext uri="{909E8E84-426E-40DD-AFC4-6F175D3DCCD1}">
                          <a14:hiddenFill xmlns:a14="http://schemas.microsoft.com/office/drawing/2010/main">
                            <a:solidFill>
                              <a:srgbClr val="FFFF99">
                                <a:alpha val="50000"/>
                              </a:srgbClr>
                            </a:solidFill>
                          </a14:hiddenFill>
                        </a:ext>
                      </a:extLst>
                    </p:spPr>
                  </p:pic>
                </p:oleObj>
              </mc:Fallback>
            </mc:AlternateContent>
          </a:graphicData>
        </a:graphic>
      </p:graphicFrame>
      <p:graphicFrame>
        <p:nvGraphicFramePr>
          <p:cNvPr id="24" name="Object 9"/>
          <p:cNvGraphicFramePr>
            <a:graphicFrameLocks noChangeAspect="1"/>
          </p:cNvGraphicFramePr>
          <p:nvPr/>
        </p:nvGraphicFramePr>
        <p:xfrm>
          <a:off x="1129042" y="1129024"/>
          <a:ext cx="6108780" cy="831645"/>
        </p:xfrm>
        <a:graphic>
          <a:graphicData uri="http://schemas.openxmlformats.org/presentationml/2006/ole">
            <mc:AlternateContent xmlns:mc="http://schemas.openxmlformats.org/markup-compatibility/2006">
              <mc:Choice xmlns:v="urn:schemas-microsoft-com:vml" Requires="v">
                <p:oleObj spid="_x0000_s224263" name="Equation" r:id="rId6" imgW="2603500" imgH="419100" progId="Equation.DSMT4">
                  <p:embed/>
                </p:oleObj>
              </mc:Choice>
              <mc:Fallback>
                <p:oleObj name="Equation" r:id="rId6" imgW="2603500" imgH="419100" progId="Equation.DSMT4">
                  <p:embed/>
                  <p:pic>
                    <p:nvPicPr>
                      <p:cNvPr id="0" name="图片 1905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9042" y="1129024"/>
                        <a:ext cx="6108780" cy="831645"/>
                      </a:xfrm>
                      <a:prstGeom prst="rect">
                        <a:avLst/>
                      </a:prstGeom>
                      <a:noFill/>
                    </p:spPr>
                  </p:pic>
                </p:oleObj>
              </mc:Fallback>
            </mc:AlternateContent>
          </a:graphicData>
        </a:graphic>
      </p:graphicFrame>
      <p:graphicFrame>
        <p:nvGraphicFramePr>
          <p:cNvPr id="25" name="Object 10"/>
          <p:cNvGraphicFramePr>
            <a:graphicFrameLocks noChangeAspect="1"/>
          </p:cNvGraphicFramePr>
          <p:nvPr/>
        </p:nvGraphicFramePr>
        <p:xfrm>
          <a:off x="1967035" y="1890836"/>
          <a:ext cx="4312173" cy="796728"/>
        </p:xfrm>
        <a:graphic>
          <a:graphicData uri="http://schemas.openxmlformats.org/presentationml/2006/ole">
            <mc:AlternateContent xmlns:mc="http://schemas.openxmlformats.org/markup-compatibility/2006">
              <mc:Choice xmlns:v="urn:schemas-microsoft-com:vml" Requires="v">
                <p:oleObj spid="_x0000_s224264" name="Equation" r:id="rId8" imgW="1803400" imgH="393700" progId="Equation.DSMT4">
                  <p:embed/>
                </p:oleObj>
              </mc:Choice>
              <mc:Fallback>
                <p:oleObj name="Equation" r:id="rId8" imgW="1803400" imgH="393700" progId="Equation.DSMT4">
                  <p:embed/>
                  <p:pic>
                    <p:nvPicPr>
                      <p:cNvPr id="0" name="图片 1905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7035" y="1890836"/>
                        <a:ext cx="4312173" cy="796728"/>
                      </a:xfrm>
                      <a:prstGeom prst="rect">
                        <a:avLst/>
                      </a:prstGeom>
                      <a:noFill/>
                      <a:extLst>
                        <a:ext uri="{909E8E84-426E-40DD-AFC4-6F175D3DCCD1}">
                          <a14:hiddenFill xmlns:a14="http://schemas.microsoft.com/office/drawing/2010/main">
                            <a:solidFill>
                              <a:srgbClr val="FFFF99">
                                <a:alpha val="50000"/>
                              </a:srgbClr>
                            </a:solidFill>
                          </a14:hiddenFill>
                        </a:ext>
                      </a:extLst>
                    </p:spPr>
                  </p:pic>
                </p:oleObj>
              </mc:Fallback>
            </mc:AlternateContent>
          </a:graphicData>
        </a:graphic>
      </p:graphicFrame>
      <p:graphicFrame>
        <p:nvGraphicFramePr>
          <p:cNvPr id="26" name="Object 11"/>
          <p:cNvGraphicFramePr>
            <a:graphicFrameLocks noChangeAspect="1"/>
          </p:cNvGraphicFramePr>
          <p:nvPr/>
        </p:nvGraphicFramePr>
        <p:xfrm>
          <a:off x="396567" y="2715889"/>
          <a:ext cx="4730399" cy="1727765"/>
        </p:xfrm>
        <a:graphic>
          <a:graphicData uri="http://schemas.openxmlformats.org/presentationml/2006/ole">
            <mc:AlternateContent xmlns:mc="http://schemas.openxmlformats.org/markup-compatibility/2006">
              <mc:Choice xmlns:v="urn:schemas-microsoft-com:vml" Requires="v">
                <p:oleObj spid="_x0000_s224265" name="Equation" r:id="rId10" imgW="1714500" imgH="736600" progId="Equation.DSMT4">
                  <p:embed/>
                </p:oleObj>
              </mc:Choice>
              <mc:Fallback>
                <p:oleObj name="Equation" r:id="rId10" imgW="1714500" imgH="736600" progId="Equation.DSMT4">
                  <p:embed/>
                  <p:pic>
                    <p:nvPicPr>
                      <p:cNvPr id="0" name="图片 1905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567" y="2715889"/>
                        <a:ext cx="4730399" cy="1727765"/>
                      </a:xfrm>
                      <a:prstGeom prst="rect">
                        <a:avLst/>
                      </a:prstGeom>
                      <a:noFill/>
                    </p:spPr>
                  </p:pic>
                </p:oleObj>
              </mc:Fallback>
            </mc:AlternateContent>
          </a:graphicData>
        </a:graphic>
      </p:graphicFrame>
      <p:graphicFrame>
        <p:nvGraphicFramePr>
          <p:cNvPr id="27" name="Object 12"/>
          <p:cNvGraphicFramePr>
            <a:graphicFrameLocks noChangeAspect="1"/>
          </p:cNvGraphicFramePr>
          <p:nvPr/>
        </p:nvGraphicFramePr>
        <p:xfrm>
          <a:off x="5379118" y="2715889"/>
          <a:ext cx="3743492" cy="1727765"/>
        </p:xfrm>
        <a:graphic>
          <a:graphicData uri="http://schemas.openxmlformats.org/presentationml/2006/ole">
            <mc:AlternateContent xmlns:mc="http://schemas.openxmlformats.org/markup-compatibility/2006">
              <mc:Choice xmlns:v="urn:schemas-microsoft-com:vml" Requires="v">
                <p:oleObj spid="_x0000_s224266" name="Equation" r:id="rId12" imgW="1549400" imgH="914400" progId="Equation.DSMT4">
                  <p:embed/>
                </p:oleObj>
              </mc:Choice>
              <mc:Fallback>
                <p:oleObj name="Equation" r:id="rId12" imgW="1549400" imgH="914400" progId="Equation.DSMT4">
                  <p:embed/>
                  <p:pic>
                    <p:nvPicPr>
                      <p:cNvPr id="0" name="图片 1905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79118" y="2715889"/>
                        <a:ext cx="3743492" cy="1727765"/>
                      </a:xfrm>
                      <a:prstGeom prst="rect">
                        <a:avLst/>
                      </a:prstGeom>
                      <a:noFill/>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0-#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0-#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0-#ppt_w/2"/>
                                          </p:val>
                                        </p:tav>
                                        <p:tav tm="100000">
                                          <p:val>
                                            <p:strVal val="#ppt_x"/>
                                          </p:val>
                                        </p:tav>
                                      </p:tavLst>
                                    </p:anim>
                                    <p:anim calcmode="lin" valueType="num">
                                      <p:cBhvr additive="base">
                                        <p:cTn id="35"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5"/>
          <p:cNvSpPr>
            <a:spLocks noChangeArrowheads="1"/>
          </p:cNvSpPr>
          <p:nvPr/>
        </p:nvSpPr>
        <p:spPr bwMode="auto">
          <a:xfrm>
            <a:off x="503823" y="1876369"/>
            <a:ext cx="39166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000000"/>
                </a:solidFill>
                <a:latin typeface="Adobe 黑体 Std R" pitchFamily="34" charset="-122"/>
                <a:ea typeface="Adobe 黑体 Std R" pitchFamily="34" charset="-122"/>
                <a:sym typeface="Symbol" pitchFamily="18" charset="2"/>
              </a:rPr>
              <a:t>相应的傅里叶逆变换 为</a:t>
            </a:r>
          </a:p>
        </p:txBody>
      </p:sp>
      <p:grpSp>
        <p:nvGrpSpPr>
          <p:cNvPr id="6" name="Group 34"/>
          <p:cNvGrpSpPr/>
          <p:nvPr/>
        </p:nvGrpSpPr>
        <p:grpSpPr bwMode="auto">
          <a:xfrm>
            <a:off x="2968154" y="2304236"/>
            <a:ext cx="4704188" cy="718959"/>
            <a:chOff x="432" y="2928"/>
            <a:chExt cx="2964" cy="453"/>
          </a:xfrm>
        </p:grpSpPr>
        <p:sp>
          <p:nvSpPr>
            <p:cNvPr id="7" name="Rectangle 27"/>
            <p:cNvSpPr>
              <a:spLocks noChangeArrowheads="1"/>
            </p:cNvSpPr>
            <p:nvPr/>
          </p:nvSpPr>
          <p:spPr bwMode="auto">
            <a:xfrm>
              <a:off x="432" y="2990"/>
              <a:ext cx="12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solidFill>
                    <a:srgbClr val="000000"/>
                  </a:solidFill>
                  <a:latin typeface="Adobe 黑体 Std R" pitchFamily="34" charset="-122"/>
                  <a:ea typeface="Adobe 黑体 Std R" pitchFamily="34" charset="-122"/>
                  <a:sym typeface="Symbol" pitchFamily="18" charset="2"/>
                </a:rPr>
                <a:t>f(t) e</a:t>
              </a:r>
              <a:r>
                <a:rPr kumimoji="1" lang="en-US" altLang="zh-CN" sz="2800" baseline="30000" dirty="0">
                  <a:solidFill>
                    <a:srgbClr val="000000"/>
                  </a:solidFill>
                  <a:latin typeface="Adobe 黑体 Std R" pitchFamily="34" charset="-122"/>
                  <a:ea typeface="Adobe 黑体 Std R" pitchFamily="34" charset="-122"/>
                  <a:sym typeface="Symbol" pitchFamily="18" charset="2"/>
                </a:rPr>
                <a:t>-t</a:t>
              </a:r>
              <a:r>
                <a:rPr kumimoji="1" lang="en-US" altLang="zh-CN" sz="2800" dirty="0">
                  <a:solidFill>
                    <a:srgbClr val="000000"/>
                  </a:solidFill>
                  <a:latin typeface="Adobe 黑体 Std R" pitchFamily="34" charset="-122"/>
                  <a:ea typeface="Adobe 黑体 Std R" pitchFamily="34" charset="-122"/>
                  <a:sym typeface="Symbol" pitchFamily="18" charset="2"/>
                </a:rPr>
                <a:t>= </a:t>
              </a:r>
            </a:p>
          </p:txBody>
        </p:sp>
        <p:graphicFrame>
          <p:nvGraphicFramePr>
            <p:cNvPr id="8" name="Object 28"/>
            <p:cNvGraphicFramePr>
              <a:graphicFrameLocks noChangeAspect="1"/>
            </p:cNvGraphicFramePr>
            <p:nvPr/>
          </p:nvGraphicFramePr>
          <p:xfrm>
            <a:off x="1392" y="2928"/>
            <a:ext cx="2004" cy="453"/>
          </p:xfrm>
          <a:graphic>
            <a:graphicData uri="http://schemas.openxmlformats.org/presentationml/2006/ole">
              <mc:AlternateContent xmlns:mc="http://schemas.openxmlformats.org/markup-compatibility/2006">
                <mc:Choice xmlns:v="urn:schemas-microsoft-com:vml" Requires="v">
                  <p:oleObj spid="_x0000_s180273" name="Equation" r:id="rId4" imgW="1688465" imgH="393700" progId="Equation.3">
                    <p:embed/>
                  </p:oleObj>
                </mc:Choice>
                <mc:Fallback>
                  <p:oleObj name="Equation" r:id="rId4" imgW="1688465" imgH="393700" progId="Equation.3">
                    <p:embed/>
                    <p:pic>
                      <p:nvPicPr>
                        <p:cNvPr id="0" name="图片 1802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2" y="2928"/>
                          <a:ext cx="2004" cy="4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Rectangle 21"/>
          <p:cNvSpPr>
            <a:spLocks noChangeArrowheads="1"/>
          </p:cNvSpPr>
          <p:nvPr/>
        </p:nvSpPr>
        <p:spPr bwMode="auto">
          <a:xfrm>
            <a:off x="685672" y="537023"/>
            <a:ext cx="4683760"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solidFill>
                  <a:srgbClr val="000000"/>
                </a:solidFill>
                <a:latin typeface="Adobe 黑体 Std R" pitchFamily="34" charset="-122"/>
                <a:ea typeface="Adobe 黑体 Std R" pitchFamily="34" charset="-122"/>
                <a:sym typeface="Symbol" pitchFamily="18" charset="2"/>
              </a:rPr>
              <a:t>F</a:t>
            </a:r>
            <a:r>
              <a:rPr kumimoji="1" lang="en-US" altLang="zh-CN" sz="2800" baseline="-30000" dirty="0">
                <a:solidFill>
                  <a:srgbClr val="000000"/>
                </a:solidFill>
                <a:latin typeface="Adobe 黑体 Std R" pitchFamily="34" charset="-122"/>
                <a:ea typeface="Adobe 黑体 Std R" pitchFamily="34" charset="-122"/>
                <a:sym typeface="Symbol" pitchFamily="18" charset="2"/>
              </a:rPr>
              <a:t>b</a:t>
            </a:r>
            <a:r>
              <a:rPr kumimoji="1" lang="en-US" altLang="zh-CN" sz="2800" dirty="0">
                <a:solidFill>
                  <a:srgbClr val="000000"/>
                </a:solidFill>
                <a:latin typeface="Adobe 黑体 Std R" pitchFamily="34" charset="-122"/>
                <a:ea typeface="Adobe 黑体 Std R" pitchFamily="34" charset="-122"/>
                <a:sym typeface="Symbol" pitchFamily="18" charset="2"/>
              </a:rPr>
              <a:t>(+j)= ℱ[ f(t) e</a:t>
            </a:r>
            <a:r>
              <a:rPr kumimoji="1" lang="en-US" altLang="zh-CN" sz="2800" baseline="30000" dirty="0">
                <a:solidFill>
                  <a:srgbClr val="000000"/>
                </a:solidFill>
                <a:latin typeface="Adobe 黑体 Std R" pitchFamily="34" charset="-122"/>
                <a:ea typeface="Adobe 黑体 Std R" pitchFamily="34" charset="-122"/>
                <a:sym typeface="Symbol" pitchFamily="18" charset="2"/>
              </a:rPr>
              <a:t>-t</a:t>
            </a:r>
            <a:r>
              <a:rPr kumimoji="1" lang="en-US" altLang="zh-CN" sz="2800" dirty="0">
                <a:solidFill>
                  <a:srgbClr val="000000"/>
                </a:solidFill>
                <a:latin typeface="Adobe 黑体 Std R" pitchFamily="34" charset="-122"/>
                <a:ea typeface="Adobe 黑体 Std R" pitchFamily="34" charset="-122"/>
                <a:sym typeface="Symbol" pitchFamily="18" charset="2"/>
              </a:rPr>
              <a:t>]= </a:t>
            </a:r>
          </a:p>
        </p:txBody>
      </p:sp>
      <p:graphicFrame>
        <p:nvGraphicFramePr>
          <p:cNvPr id="10" name="Object 30"/>
          <p:cNvGraphicFramePr>
            <a:graphicFrameLocks noChangeAspect="1"/>
          </p:cNvGraphicFramePr>
          <p:nvPr/>
        </p:nvGraphicFramePr>
        <p:xfrm>
          <a:off x="3133339" y="1060114"/>
          <a:ext cx="5600904" cy="684044"/>
        </p:xfrm>
        <a:graphic>
          <a:graphicData uri="http://schemas.openxmlformats.org/presentationml/2006/ole">
            <mc:AlternateContent xmlns:mc="http://schemas.openxmlformats.org/markup-compatibility/2006">
              <mc:Choice xmlns:v="urn:schemas-microsoft-com:vml" Requires="v">
                <p:oleObj spid="_x0000_s180274" name="公式" r:id="rId6" imgW="67970400" imgH="8229600" progId="Equation.3">
                  <p:embed/>
                </p:oleObj>
              </mc:Choice>
              <mc:Fallback>
                <p:oleObj name="公式" r:id="rId6" imgW="67970400" imgH="8229600" progId="Equation.3">
                  <p:embed/>
                  <p:pic>
                    <p:nvPicPr>
                      <p:cNvPr id="0" name="图片 180268"/>
                      <p:cNvPicPr>
                        <a:picLocks noChangeAspect="1" noChangeArrowheads="1"/>
                      </p:cNvPicPr>
                      <p:nvPr/>
                    </p:nvPicPr>
                    <p:blipFill>
                      <a:blip r:embed="rId7"/>
                      <a:srcRect/>
                      <a:stretch>
                        <a:fillRect/>
                      </a:stretch>
                    </p:blipFill>
                    <p:spPr bwMode="auto">
                      <a:xfrm>
                        <a:off x="3133339" y="1060114"/>
                        <a:ext cx="5600904" cy="6840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35"/>
          <p:cNvGraphicFramePr>
            <a:graphicFrameLocks noChangeAspect="1"/>
          </p:cNvGraphicFramePr>
          <p:nvPr/>
        </p:nvGraphicFramePr>
        <p:xfrm>
          <a:off x="713394" y="3075841"/>
          <a:ext cx="4308998" cy="752289"/>
        </p:xfrm>
        <a:graphic>
          <a:graphicData uri="http://schemas.openxmlformats.org/presentationml/2006/ole">
            <mc:AlternateContent xmlns:mc="http://schemas.openxmlformats.org/markup-compatibility/2006">
              <mc:Choice xmlns:v="urn:schemas-microsoft-com:vml" Requires="v">
                <p:oleObj spid="_x0000_s180275" name="Equation" r:id="rId8" imgW="2235200" imgH="393700" progId="Equation.3">
                  <p:embed/>
                </p:oleObj>
              </mc:Choice>
              <mc:Fallback>
                <p:oleObj name="Equation" r:id="rId8" imgW="2235200" imgH="393700" progId="Equation.3">
                  <p:embed/>
                  <p:pic>
                    <p:nvPicPr>
                      <p:cNvPr id="0" name="图片 1802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3394" y="3075841"/>
                        <a:ext cx="4308998" cy="7522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37"/>
          <p:cNvSpPr>
            <a:spLocks noChangeArrowheads="1"/>
          </p:cNvSpPr>
          <p:nvPr/>
        </p:nvSpPr>
        <p:spPr bwMode="auto">
          <a:xfrm>
            <a:off x="1332440" y="4011713"/>
            <a:ext cx="4796790"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000000"/>
                </a:solidFill>
                <a:latin typeface="Adobe 黑体 Std R" pitchFamily="34" charset="-122"/>
                <a:ea typeface="Adobe 黑体 Std R" pitchFamily="34" charset="-122"/>
                <a:sym typeface="Symbol" pitchFamily="18" charset="2"/>
              </a:rPr>
              <a:t>令</a:t>
            </a:r>
            <a:r>
              <a:rPr kumimoji="1" lang="en-US" altLang="zh-CN" sz="2800" dirty="0">
                <a:solidFill>
                  <a:srgbClr val="000000"/>
                </a:solidFill>
                <a:latin typeface="Adobe 黑体 Std R" pitchFamily="34" charset="-122"/>
                <a:ea typeface="Adobe 黑体 Std R" pitchFamily="34" charset="-122"/>
                <a:sym typeface="Symbol" pitchFamily="18" charset="2"/>
              </a:rPr>
              <a:t>s =  + </a:t>
            </a:r>
            <a:r>
              <a:rPr kumimoji="1" lang="en-US" altLang="zh-CN" sz="2800" dirty="0" err="1">
                <a:solidFill>
                  <a:srgbClr val="000000"/>
                </a:solidFill>
                <a:latin typeface="Adobe 黑体 Std R" pitchFamily="34" charset="-122"/>
                <a:ea typeface="Adobe 黑体 Std R" pitchFamily="34" charset="-122"/>
                <a:sym typeface="Symbol" pitchFamily="18" charset="2"/>
              </a:rPr>
              <a:t>j,d</a:t>
            </a:r>
            <a:r>
              <a:rPr kumimoji="1" lang="en-US" altLang="zh-CN" sz="2800" dirty="0">
                <a:solidFill>
                  <a:srgbClr val="000000"/>
                </a:solidFill>
                <a:latin typeface="Adobe 黑体 Std R" pitchFamily="34" charset="-122"/>
                <a:ea typeface="Adobe 黑体 Std R" pitchFamily="34" charset="-122"/>
                <a:sym typeface="Symbol" pitchFamily="18" charset="2"/>
              </a:rPr>
              <a:t> =ds/j</a:t>
            </a:r>
            <a:r>
              <a:rPr kumimoji="1" lang="zh-CN" altLang="en-US" sz="2800" dirty="0">
                <a:solidFill>
                  <a:srgbClr val="000000"/>
                </a:solidFill>
                <a:latin typeface="Adobe 黑体 Std R" pitchFamily="34" charset="-122"/>
                <a:ea typeface="Adobe 黑体 Std R" pitchFamily="34" charset="-122"/>
                <a:sym typeface="Symbol" pitchFamily="18" charset="2"/>
              </a:rPr>
              <a:t>，有</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42"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out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P spid="9" grpId="0" bldLvl="0" animBg="1" autoUpdateAnimBg="0"/>
      <p:bldP spid="13" grpId="0" bldLvl="0" animBg="1"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1548411" y="124241"/>
          <a:ext cx="4247423" cy="1797157"/>
        </p:xfrm>
        <a:graphic>
          <a:graphicData uri="http://schemas.openxmlformats.org/presentationml/2006/ole">
            <mc:AlternateContent xmlns:mc="http://schemas.openxmlformats.org/markup-compatibility/2006">
              <mc:Choice xmlns:v="urn:schemas-microsoft-com:vml" Requires="v">
                <p:oleObj spid="_x0000_s225285" name="Equation" r:id="rId4" imgW="1549400" imgH="965200" progId="Equation.DSMT4">
                  <p:embed/>
                </p:oleObj>
              </mc:Choice>
              <mc:Fallback>
                <p:oleObj name="Equation" r:id="rId4" imgW="1549400" imgH="965200" progId="Equation.DSMT4">
                  <p:embed/>
                  <p:pic>
                    <p:nvPicPr>
                      <p:cNvPr id="0" name="Object 10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8411" y="124241"/>
                        <a:ext cx="4247423" cy="1797157"/>
                      </a:xfrm>
                      <a:prstGeom prst="rect">
                        <a:avLst/>
                      </a:prstGeom>
                      <a:noFill/>
                      <a:ln>
                        <a:noFill/>
                      </a:ln>
                    </p:spPr>
                  </p:pic>
                </p:oleObj>
              </mc:Fallback>
            </mc:AlternateContent>
          </a:graphicData>
        </a:graphic>
      </p:graphicFrame>
      <p:graphicFrame>
        <p:nvGraphicFramePr>
          <p:cNvPr id="3" name="对象 2"/>
          <p:cNvGraphicFramePr>
            <a:graphicFrameLocks noChangeAspect="1"/>
          </p:cNvGraphicFramePr>
          <p:nvPr/>
        </p:nvGraphicFramePr>
        <p:xfrm>
          <a:off x="1260450" y="1923997"/>
          <a:ext cx="3671501" cy="1460013"/>
        </p:xfrm>
        <a:graphic>
          <a:graphicData uri="http://schemas.openxmlformats.org/presentationml/2006/ole">
            <mc:AlternateContent xmlns:mc="http://schemas.openxmlformats.org/markup-compatibility/2006">
              <mc:Choice xmlns:v="urn:schemas-microsoft-com:vml" Requires="v">
                <p:oleObj spid="_x0000_s225286" name="Equation" r:id="rId6" imgW="1257300" imgH="736600" progId="Equation.DSMT4">
                  <p:embed/>
                </p:oleObj>
              </mc:Choice>
              <mc:Fallback>
                <p:oleObj name="Equation" r:id="rId6" imgW="1257300" imgH="736600" progId="Equation.DSMT4">
                  <p:embed/>
                  <p:pic>
                    <p:nvPicPr>
                      <p:cNvPr id="0" name="Object 10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0450" y="1923997"/>
                        <a:ext cx="3671501" cy="1460013"/>
                      </a:xfrm>
                      <a:prstGeom prst="rect">
                        <a:avLst/>
                      </a:prstGeom>
                      <a:noFill/>
                      <a:ln>
                        <a:noFill/>
                      </a:ln>
                    </p:spPr>
                  </p:pic>
                </p:oleObj>
              </mc:Fallback>
            </mc:AlternateContent>
          </a:graphicData>
        </a:graphic>
      </p:graphicFrame>
      <p:graphicFrame>
        <p:nvGraphicFramePr>
          <p:cNvPr id="4" name="对象 3"/>
          <p:cNvGraphicFramePr>
            <a:graphicFrameLocks noChangeAspect="1"/>
          </p:cNvGraphicFramePr>
          <p:nvPr/>
        </p:nvGraphicFramePr>
        <p:xfrm>
          <a:off x="1188459" y="3507782"/>
          <a:ext cx="5638996" cy="757051"/>
        </p:xfrm>
        <a:graphic>
          <a:graphicData uri="http://schemas.openxmlformats.org/presentationml/2006/ole">
            <mc:AlternateContent xmlns:mc="http://schemas.openxmlformats.org/markup-compatibility/2006">
              <mc:Choice xmlns:v="urn:schemas-microsoft-com:vml" Requires="v">
                <p:oleObj spid="_x0000_s225287" name="Equation" r:id="rId8" imgW="2413000" imgH="419100" progId="Equation.DSMT4">
                  <p:embed/>
                </p:oleObj>
              </mc:Choice>
              <mc:Fallback>
                <p:oleObj name="Equation" r:id="rId8" imgW="2413000" imgH="419100" progId="Equation.DSMT4">
                  <p:embed/>
                  <p:pic>
                    <p:nvPicPr>
                      <p:cNvPr id="0" name="Object 10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8459" y="3507782"/>
                        <a:ext cx="5638996" cy="757051"/>
                      </a:xfrm>
                      <a:prstGeom prst="rect">
                        <a:avLst/>
                      </a:prstGeom>
                      <a:noFill/>
                      <a:ln>
                        <a:noFill/>
                      </a:ln>
                    </p:spPr>
                  </p:pic>
                </p:oleObj>
              </mc:Fallback>
            </mc:AlternateContent>
          </a:graphicData>
        </a:graphic>
      </p:graphicFrame>
      <p:graphicFrame>
        <p:nvGraphicFramePr>
          <p:cNvPr id="5" name="对象 4"/>
          <p:cNvGraphicFramePr>
            <a:graphicFrameLocks noChangeAspect="1"/>
          </p:cNvGraphicFramePr>
          <p:nvPr/>
        </p:nvGraphicFramePr>
        <p:xfrm>
          <a:off x="1188459" y="4261386"/>
          <a:ext cx="5408864" cy="882432"/>
        </p:xfrm>
        <a:graphic>
          <a:graphicData uri="http://schemas.openxmlformats.org/presentationml/2006/ole">
            <mc:AlternateContent xmlns:mc="http://schemas.openxmlformats.org/markup-compatibility/2006">
              <mc:Choice xmlns:v="urn:schemas-microsoft-com:vml" Requires="v">
                <p:oleObj spid="_x0000_s225288" name="Equation" r:id="rId10" imgW="2413000" imgH="393700" progId="Equation.3">
                  <p:embed/>
                </p:oleObj>
              </mc:Choice>
              <mc:Fallback>
                <p:oleObj name="Equation" r:id="rId10" imgW="2413000" imgH="393700" progId="Equation.3">
                  <p:embed/>
                  <p:pic>
                    <p:nvPicPr>
                      <p:cNvPr id="0" name="Object 10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8459" y="4261386"/>
                        <a:ext cx="5408864" cy="882432"/>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6518" y="844144"/>
            <a:ext cx="4570871" cy="2011680"/>
          </a:xfrm>
          <a:prstGeom prst="rect">
            <a:avLst/>
          </a:prstGeom>
        </p:spPr>
        <p:txBody>
          <a:bodyPr>
            <a:spAutoFit/>
          </a:bodyPr>
          <a:lstStyle/>
          <a:p>
            <a:pPr fontAlgn="base">
              <a:lnSpc>
                <a:spcPct val="150000"/>
              </a:lnSpc>
              <a:spcBef>
                <a:spcPct val="0"/>
              </a:spcBef>
              <a:spcAft>
                <a:spcPct val="0"/>
              </a:spcAft>
            </a:pPr>
            <a:r>
              <a:rPr kumimoji="1" lang="zh-CN" altLang="en-US" sz="2800" dirty="0">
                <a:solidFill>
                  <a:prstClr val="black"/>
                </a:solidFill>
                <a:latin typeface="Adobe 黑体 Std R" pitchFamily="34" charset="-122"/>
                <a:ea typeface="Adobe 黑体 Std R" pitchFamily="34" charset="-122"/>
              </a:rPr>
              <a:t>作业：</a:t>
            </a:r>
          </a:p>
          <a:p>
            <a:pPr fontAlgn="base">
              <a:lnSpc>
                <a:spcPct val="150000"/>
              </a:lnSpc>
              <a:spcBef>
                <a:spcPct val="0"/>
              </a:spcBef>
              <a:spcAft>
                <a:spcPct val="0"/>
              </a:spcAft>
            </a:pPr>
            <a:r>
              <a:rPr kumimoji="1" lang="en-US" altLang="zh-CN" sz="2800" dirty="0" smtClean="0">
                <a:solidFill>
                  <a:prstClr val="black"/>
                </a:solidFill>
                <a:latin typeface="Adobe 黑体 Std R" pitchFamily="34" charset="-122"/>
                <a:ea typeface="Adobe 黑体 Std R" pitchFamily="34" charset="-122"/>
              </a:rPr>
              <a:t>5.6(1)</a:t>
            </a:r>
            <a:r>
              <a:rPr kumimoji="1" lang="zh-CN" altLang="en-US" sz="2800" dirty="0" smtClean="0">
                <a:solidFill>
                  <a:prstClr val="black"/>
                </a:solidFill>
                <a:latin typeface="Adobe 黑体 Std R" pitchFamily="34" charset="-122"/>
                <a:ea typeface="Adobe 黑体 Std R" pitchFamily="34" charset="-122"/>
              </a:rPr>
              <a:t>、</a:t>
            </a:r>
            <a:r>
              <a:rPr kumimoji="1" lang="en-US" altLang="zh-CN" sz="2800" dirty="0" smtClean="0">
                <a:solidFill>
                  <a:prstClr val="black"/>
                </a:solidFill>
                <a:latin typeface="Adobe 黑体 Std R" pitchFamily="34" charset="-122"/>
                <a:ea typeface="Adobe 黑体 Std R" pitchFamily="34" charset="-122"/>
              </a:rPr>
              <a:t>5.7(b)</a:t>
            </a:r>
            <a:r>
              <a:rPr kumimoji="1" lang="zh-CN" altLang="en-US" sz="2800" dirty="0" smtClean="0">
                <a:solidFill>
                  <a:prstClr val="black"/>
                </a:solidFill>
                <a:latin typeface="Adobe 黑体 Std R" pitchFamily="34" charset="-122"/>
                <a:ea typeface="Adobe 黑体 Std R" pitchFamily="34" charset="-122"/>
              </a:rPr>
              <a:t>、</a:t>
            </a:r>
            <a:r>
              <a:rPr kumimoji="1" lang="en-US" altLang="zh-CN" sz="2800" smtClean="0">
                <a:solidFill>
                  <a:prstClr val="black"/>
                </a:solidFill>
                <a:latin typeface="Adobe 黑体 Std R" pitchFamily="34" charset="-122"/>
                <a:ea typeface="Adobe 黑体 Std R" pitchFamily="34" charset="-122"/>
              </a:rPr>
              <a:t>5.8(1),(3)</a:t>
            </a:r>
            <a:endParaRPr kumimoji="1" lang="en-US" altLang="zh-CN" sz="2800" dirty="0">
              <a:solidFill>
                <a:prstClr val="black"/>
              </a:solidFill>
              <a:latin typeface="Adobe 黑体 Std R" pitchFamily="34" charset="-122"/>
              <a:ea typeface="Adobe 黑体 Std R"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7480" y="1617345"/>
            <a:ext cx="3834765" cy="1152525"/>
          </a:xfrm>
          <a:prstGeom prst="rect">
            <a:avLst/>
          </a:prstGeom>
          <a:noFill/>
        </p:spPr>
        <p:txBody>
          <a:bodyPr wrap="square" rtlCol="0">
            <a:spAutoFit/>
          </a:bodyPr>
          <a:lstStyle/>
          <a:p>
            <a:r>
              <a:rPr lang="en-US" altLang="zh-CN" sz="6000" b="1" dirty="0" smtClean="0">
                <a:solidFill>
                  <a:srgbClr val="F46970"/>
                </a:solidFill>
                <a:latin typeface="Segoe Script" charset="0"/>
                <a:ea typeface="Migraffiti" charset="0"/>
              </a:rPr>
              <a:t>THANKS</a:t>
            </a:r>
          </a:p>
        </p:txBody>
      </p:sp>
      <p:grpSp>
        <p:nvGrpSpPr>
          <p:cNvPr id="7" name="组合 6"/>
          <p:cNvGrpSpPr/>
          <p:nvPr/>
        </p:nvGrpSpPr>
        <p:grpSpPr>
          <a:xfrm>
            <a:off x="2699792" y="2921341"/>
            <a:ext cx="4179497" cy="658520"/>
            <a:chOff x="2411760" y="2842401"/>
            <a:chExt cx="4680520" cy="737461"/>
          </a:xfrm>
        </p:grpSpPr>
        <p:sp>
          <p:nvSpPr>
            <p:cNvPr id="3" name="矩形 2"/>
            <p:cNvSpPr/>
            <p:nvPr/>
          </p:nvSpPr>
          <p:spPr>
            <a:xfrm>
              <a:off x="2411760" y="2860403"/>
              <a:ext cx="701457" cy="701457"/>
            </a:xfrm>
            <a:prstGeom prst="rect">
              <a:avLst/>
            </a:prstGeom>
            <a:solidFill>
              <a:srgbClr val="F2A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十字形 3"/>
            <p:cNvSpPr/>
            <p:nvPr/>
          </p:nvSpPr>
          <p:spPr>
            <a:xfrm>
              <a:off x="5003634" y="2851091"/>
              <a:ext cx="720080" cy="720080"/>
            </a:xfrm>
            <a:prstGeom prst="plus">
              <a:avLst/>
            </a:prstGeom>
            <a:solidFill>
              <a:srgbClr val="67D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689695" y="2842401"/>
              <a:ext cx="737461" cy="737461"/>
            </a:xfrm>
            <a:prstGeom prst="ellipse">
              <a:avLst/>
            </a:prstGeom>
            <a:solidFill>
              <a:srgbClr val="6B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6300192" y="2869714"/>
              <a:ext cx="792088" cy="682834"/>
            </a:xfrm>
            <a:prstGeom prst="triangle">
              <a:avLst/>
            </a:prstGeom>
            <a:solidFill>
              <a:srgbClr val="FA9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4528" y="1923997"/>
            <a:ext cx="7884753" cy="994234"/>
          </a:xfrm>
        </p:spPr>
        <p:txBody>
          <a:bodyPr>
            <a:normAutofit/>
          </a:bodyPr>
          <a:lstStyle/>
          <a:p>
            <a:pPr algn="ctr"/>
            <a:r>
              <a:rPr kumimoji="1" lang="zh-CN" altLang="en-US" sz="4800" b="1" dirty="0">
                <a:ln w="0"/>
                <a:solidFill>
                  <a:srgbClr val="4C6968"/>
                </a:solidFill>
                <a:effectLst>
                  <a:reflection blurRad="6350" stA="60000" endA="900" endPos="60000" dist="60007" dir="5400000" sy="-100000" algn="bl" rotWithShape="0"/>
                </a:effectLst>
                <a:latin typeface="造字工房悦黑体验版常规体" pitchFamily="50" charset="-122"/>
                <a:ea typeface="造字工房悦黑体验版常规体"/>
              </a:rPr>
              <a:t>第五章 连续系统的</a:t>
            </a:r>
            <a:r>
              <a:rPr kumimoji="1" lang="en-US" altLang="zh-CN" sz="4800" b="1" dirty="0">
                <a:ln w="0"/>
                <a:solidFill>
                  <a:srgbClr val="4C6968"/>
                </a:solidFill>
                <a:effectLst>
                  <a:reflection blurRad="6350" stA="60000" endA="900" endPos="60000" dist="60007" dir="5400000" sy="-100000" algn="bl" rotWithShape="0"/>
                </a:effectLst>
                <a:latin typeface="造字工房悦黑体验版常规体" pitchFamily="50" charset="-122"/>
                <a:ea typeface="造字工房悦黑体验版常规体"/>
              </a:rPr>
              <a:t>s</a:t>
            </a:r>
            <a:r>
              <a:rPr kumimoji="1" lang="zh-CN" altLang="en-US" sz="4800" b="1" dirty="0">
                <a:ln w="0"/>
                <a:solidFill>
                  <a:srgbClr val="4C6968"/>
                </a:solidFill>
                <a:effectLst>
                  <a:reflection blurRad="6350" stA="60000" endA="900" endPos="60000" dist="60007" dir="5400000" sy="-100000" algn="bl" rotWithShape="0"/>
                </a:effectLst>
                <a:latin typeface="造字工房悦黑体验版常规体" pitchFamily="50" charset="-122"/>
                <a:ea typeface="造字工房悦黑体验版常规体"/>
              </a:rPr>
              <a:t>域分析</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418491" y="772153"/>
            <a:ext cx="6393069" cy="324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algn="ctr" fontAlgn="base">
              <a:lnSpc>
                <a:spcPct val="90000"/>
              </a:lnSpc>
              <a:spcBef>
                <a:spcPct val="20000"/>
              </a:spcBef>
              <a:spcAft>
                <a:spcPct val="0"/>
              </a:spcAft>
              <a:buSzPct val="90000"/>
            </a:pPr>
            <a:r>
              <a:rPr lang="en-US" altLang="zh-CN" sz="4000" dirty="0" smtClean="0">
                <a:solidFill>
                  <a:srgbClr val="CC6600"/>
                </a:solidFill>
                <a:latin typeface="Adobe 黑体 Std R" pitchFamily="34" charset="-122"/>
                <a:ea typeface="Adobe 黑体 Std R" pitchFamily="34" charset="-122"/>
              </a:rPr>
              <a:t>5.4  </a:t>
            </a:r>
            <a:r>
              <a:rPr lang="zh-CN" altLang="en-US" sz="4000" dirty="0" smtClean="0">
                <a:solidFill>
                  <a:srgbClr val="CC6600"/>
                </a:solidFill>
                <a:latin typeface="Adobe 黑体 Std R" pitchFamily="34" charset="-122"/>
                <a:ea typeface="Adobe 黑体 Std R" pitchFamily="34" charset="-122"/>
              </a:rPr>
              <a:t>复频域分析</a:t>
            </a:r>
            <a:endParaRPr lang="en-US" altLang="zh-CN" sz="4000" dirty="0" smtClean="0">
              <a:solidFill>
                <a:srgbClr val="CC6600"/>
              </a:solidFill>
              <a:latin typeface="Adobe 黑体 Std R" pitchFamily="34" charset="-122"/>
              <a:ea typeface="Adobe 黑体 Std R" pitchFamily="34" charset="-122"/>
            </a:endParaRPr>
          </a:p>
          <a:p>
            <a:pPr fontAlgn="base">
              <a:spcBef>
                <a:spcPct val="20000"/>
              </a:spcBef>
              <a:spcAft>
                <a:spcPct val="0"/>
              </a:spcAft>
              <a:buSzPct val="90000"/>
            </a:pPr>
            <a:r>
              <a:rPr lang="zh-CN" altLang="en-US" sz="3200" dirty="0">
                <a:solidFill>
                  <a:prstClr val="black"/>
                </a:solidFill>
                <a:latin typeface="Adobe 黑体 Std R" pitchFamily="34" charset="-122"/>
                <a:ea typeface="Adobe 黑体 Std R" pitchFamily="34" charset="-122"/>
              </a:rPr>
              <a:t>一、微分方程的</a:t>
            </a:r>
            <a:r>
              <a:rPr lang="zh-CN" altLang="en-US" sz="3200" dirty="0" smtClean="0">
                <a:solidFill>
                  <a:prstClr val="black"/>
                </a:solidFill>
                <a:latin typeface="Adobe 黑体 Std R" pitchFamily="34" charset="-122"/>
                <a:ea typeface="Adobe 黑体 Std R" pitchFamily="34" charset="-122"/>
              </a:rPr>
              <a:t>变换解</a:t>
            </a:r>
          </a:p>
          <a:p>
            <a:pPr fontAlgn="base">
              <a:spcBef>
                <a:spcPct val="20000"/>
              </a:spcBef>
              <a:spcAft>
                <a:spcPct val="0"/>
              </a:spcAft>
              <a:buSzPct val="90000"/>
            </a:pPr>
            <a:r>
              <a:rPr lang="zh-CN" altLang="en-US" sz="3200" dirty="0" smtClean="0">
                <a:solidFill>
                  <a:prstClr val="black"/>
                </a:solidFill>
                <a:latin typeface="Adobe 黑体 Std R" pitchFamily="34" charset="-122"/>
                <a:ea typeface="Adobe 黑体 Std R" pitchFamily="34" charset="-122"/>
              </a:rPr>
              <a:t>二、系统函数</a:t>
            </a:r>
          </a:p>
          <a:p>
            <a:pPr fontAlgn="base">
              <a:spcBef>
                <a:spcPct val="20000"/>
              </a:spcBef>
              <a:spcAft>
                <a:spcPct val="0"/>
              </a:spcAft>
              <a:buSzPct val="90000"/>
            </a:pPr>
            <a:r>
              <a:rPr lang="zh-CN" altLang="en-US" sz="3200" dirty="0" smtClean="0">
                <a:solidFill>
                  <a:prstClr val="black"/>
                </a:solidFill>
                <a:latin typeface="Adobe 黑体 Std R" pitchFamily="34" charset="-122"/>
                <a:ea typeface="Adobe 黑体 Std R" pitchFamily="34" charset="-122"/>
              </a:rPr>
              <a:t>三</a:t>
            </a:r>
            <a:r>
              <a:rPr lang="zh-CN" altLang="en-US" sz="3200" dirty="0">
                <a:solidFill>
                  <a:prstClr val="black"/>
                </a:solidFill>
                <a:latin typeface="Adobe 黑体 Std R" pitchFamily="34" charset="-122"/>
                <a:ea typeface="Adobe 黑体 Std R" pitchFamily="34" charset="-122"/>
              </a:rPr>
              <a:t>、系统的</a:t>
            </a:r>
            <a:r>
              <a:rPr lang="en-US" altLang="zh-CN" sz="3200" dirty="0">
                <a:solidFill>
                  <a:prstClr val="black"/>
                </a:solidFill>
                <a:latin typeface="Adobe 黑体 Std R" pitchFamily="34" charset="-122"/>
                <a:ea typeface="Adobe 黑体 Std R" pitchFamily="34" charset="-122"/>
              </a:rPr>
              <a:t>s</a:t>
            </a:r>
            <a:r>
              <a:rPr lang="zh-CN" altLang="en-US" sz="3200" dirty="0">
                <a:solidFill>
                  <a:prstClr val="black"/>
                </a:solidFill>
                <a:latin typeface="Adobe 黑体 Std R" pitchFamily="34" charset="-122"/>
                <a:ea typeface="Adobe 黑体 Std R" pitchFamily="34" charset="-122"/>
              </a:rPr>
              <a:t>域框图</a:t>
            </a:r>
          </a:p>
          <a:p>
            <a:pPr fontAlgn="base">
              <a:spcBef>
                <a:spcPct val="20000"/>
              </a:spcBef>
              <a:spcAft>
                <a:spcPct val="0"/>
              </a:spcAft>
              <a:buSzPct val="90000"/>
            </a:pPr>
            <a:r>
              <a:rPr lang="zh-CN" altLang="en-US" sz="3200" dirty="0">
                <a:solidFill>
                  <a:prstClr val="black"/>
                </a:solidFill>
                <a:latin typeface="Adobe 黑体 Std R" pitchFamily="34" charset="-122"/>
                <a:ea typeface="Adobe 黑体 Std R" pitchFamily="34" charset="-122"/>
              </a:rPr>
              <a:t>四、电路的</a:t>
            </a:r>
            <a:r>
              <a:rPr lang="en-US" altLang="zh-CN" sz="3200" dirty="0">
                <a:solidFill>
                  <a:prstClr val="black"/>
                </a:solidFill>
                <a:latin typeface="Adobe 黑体 Std R" pitchFamily="34" charset="-122"/>
                <a:ea typeface="Adobe 黑体 Std R" pitchFamily="34" charset="-122"/>
              </a:rPr>
              <a:t>s</a:t>
            </a:r>
            <a:r>
              <a:rPr lang="zh-CN" altLang="en-US" sz="3200" dirty="0">
                <a:solidFill>
                  <a:prstClr val="black"/>
                </a:solidFill>
                <a:latin typeface="Adobe 黑体 Std R" pitchFamily="34" charset="-122"/>
                <a:ea typeface="Adobe 黑体 Std R" pitchFamily="34" charset="-122"/>
              </a:rPr>
              <a:t>域模型</a:t>
            </a:r>
          </a:p>
        </p:txBody>
      </p:sp>
      <p:sp>
        <p:nvSpPr>
          <p:cNvPr id="5" name="AutoShape 6">
            <a:hlinkClick r:id="rId3" action="ppaction://hlinksldjump"/>
          </p:cNvPr>
          <p:cNvSpPr>
            <a:spLocks noChangeArrowheads="1"/>
          </p:cNvSpPr>
          <p:nvPr/>
        </p:nvSpPr>
        <p:spPr bwMode="auto">
          <a:xfrm>
            <a:off x="5635090" y="1618385"/>
            <a:ext cx="304725" cy="152362"/>
          </a:xfrm>
          <a:custGeom>
            <a:avLst/>
            <a:gdLst>
              <a:gd name="G0" fmla="+- 13886 0 0"/>
              <a:gd name="G1" fmla="+- 5400 0 0"/>
              <a:gd name="G2" fmla="+- 21600 0 5400"/>
              <a:gd name="G3" fmla="+- 10800 0 5400"/>
              <a:gd name="G4" fmla="+- 21600 0 13886"/>
              <a:gd name="G5" fmla="*/ G4 G3 10800"/>
              <a:gd name="G6" fmla="+- 21600 0 G5"/>
              <a:gd name="T0" fmla="*/ 13886 w 21600"/>
              <a:gd name="T1" fmla="*/ 0 h 21600"/>
              <a:gd name="T2" fmla="*/ 0 w 21600"/>
              <a:gd name="T3" fmla="*/ 10800 h 21600"/>
              <a:gd name="T4" fmla="*/ 1388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886" y="0"/>
                </a:moveTo>
                <a:lnTo>
                  <a:pt x="13886" y="5400"/>
                </a:lnTo>
                <a:lnTo>
                  <a:pt x="3375" y="5400"/>
                </a:lnTo>
                <a:lnTo>
                  <a:pt x="3375" y="16200"/>
                </a:lnTo>
                <a:lnTo>
                  <a:pt x="13886" y="16200"/>
                </a:lnTo>
                <a:lnTo>
                  <a:pt x="13886"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6600"/>
          </a:solidFill>
          <a:ln w="9525">
            <a:solidFill>
              <a:srgbClr val="CC6600"/>
            </a:solidFill>
            <a:miter lim="800000"/>
          </a:ln>
          <a:effectLst>
            <a:outerShdw dist="71842" dir="2700000" algn="ctr" rotWithShape="0">
              <a:schemeClr val="bg2"/>
            </a:outerShdw>
          </a:effectLst>
        </p:spPr>
        <p:txBody>
          <a:bodyPr wrap="none" anchor="ctr"/>
          <a:lstStyle/>
          <a:p>
            <a:pPr fontAlgn="base">
              <a:spcBef>
                <a:spcPct val="0"/>
              </a:spcBef>
              <a:spcAft>
                <a:spcPct val="0"/>
              </a:spcAft>
            </a:pPr>
            <a:endParaRPr kumimoji="1" lang="zh-CN" altLang="en-US" sz="2800">
              <a:solidFill>
                <a:prstClr val="black"/>
              </a:solidFill>
              <a:latin typeface="Adobe 黑体 Std R" pitchFamily="34" charset="-122"/>
              <a:ea typeface="Adobe 黑体 Std R" pitchFamily="34" charset="-122"/>
            </a:endParaRPr>
          </a:p>
        </p:txBody>
      </p:sp>
      <p:sp>
        <p:nvSpPr>
          <p:cNvPr id="6" name="AutoShape 7">
            <a:hlinkClick r:id="rId4" action="ppaction://hlinksldjump"/>
          </p:cNvPr>
          <p:cNvSpPr>
            <a:spLocks noChangeArrowheads="1"/>
          </p:cNvSpPr>
          <p:nvPr/>
        </p:nvSpPr>
        <p:spPr bwMode="auto">
          <a:xfrm>
            <a:off x="3940852" y="2242182"/>
            <a:ext cx="304725" cy="152362"/>
          </a:xfrm>
          <a:custGeom>
            <a:avLst/>
            <a:gdLst>
              <a:gd name="G0" fmla="+- 13886 0 0"/>
              <a:gd name="G1" fmla="+- 5400 0 0"/>
              <a:gd name="G2" fmla="+- 21600 0 5400"/>
              <a:gd name="G3" fmla="+- 10800 0 5400"/>
              <a:gd name="G4" fmla="+- 21600 0 13886"/>
              <a:gd name="G5" fmla="*/ G4 G3 10800"/>
              <a:gd name="G6" fmla="+- 21600 0 G5"/>
              <a:gd name="T0" fmla="*/ 13886 w 21600"/>
              <a:gd name="T1" fmla="*/ 0 h 21600"/>
              <a:gd name="T2" fmla="*/ 0 w 21600"/>
              <a:gd name="T3" fmla="*/ 10800 h 21600"/>
              <a:gd name="T4" fmla="*/ 1388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886" y="0"/>
                </a:moveTo>
                <a:lnTo>
                  <a:pt x="13886" y="5400"/>
                </a:lnTo>
                <a:lnTo>
                  <a:pt x="3375" y="5400"/>
                </a:lnTo>
                <a:lnTo>
                  <a:pt x="3375" y="16200"/>
                </a:lnTo>
                <a:lnTo>
                  <a:pt x="13886" y="16200"/>
                </a:lnTo>
                <a:lnTo>
                  <a:pt x="13886"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6600"/>
          </a:solidFill>
          <a:ln w="9525">
            <a:solidFill>
              <a:srgbClr val="CC6600"/>
            </a:solidFill>
            <a:miter lim="800000"/>
          </a:ln>
          <a:effectLst>
            <a:outerShdw dist="71842" dir="2700000" algn="ctr" rotWithShape="0">
              <a:schemeClr val="bg2"/>
            </a:outerShdw>
          </a:effectLst>
        </p:spPr>
        <p:txBody>
          <a:bodyPr wrap="none" anchor="ctr"/>
          <a:lstStyle/>
          <a:p>
            <a:pPr fontAlgn="base">
              <a:spcBef>
                <a:spcPct val="0"/>
              </a:spcBef>
              <a:spcAft>
                <a:spcPct val="0"/>
              </a:spcAft>
            </a:pPr>
            <a:endParaRPr kumimoji="1" lang="zh-CN" altLang="en-US" sz="2800">
              <a:solidFill>
                <a:prstClr val="black"/>
              </a:solidFill>
              <a:latin typeface="Adobe 黑体 Std R" pitchFamily="34" charset="-122"/>
              <a:ea typeface="Adobe 黑体 Std R" pitchFamily="34" charset="-122"/>
            </a:endParaRPr>
          </a:p>
        </p:txBody>
      </p:sp>
      <p:sp>
        <p:nvSpPr>
          <p:cNvPr id="8" name="AutoShape 9">
            <a:hlinkClick r:id="rId5" action="ppaction://hlinksldjump"/>
          </p:cNvPr>
          <p:cNvSpPr>
            <a:spLocks noChangeArrowheads="1"/>
          </p:cNvSpPr>
          <p:nvPr/>
        </p:nvSpPr>
        <p:spPr bwMode="auto">
          <a:xfrm>
            <a:off x="4995045" y="3338657"/>
            <a:ext cx="304725" cy="152362"/>
          </a:xfrm>
          <a:custGeom>
            <a:avLst/>
            <a:gdLst>
              <a:gd name="G0" fmla="+- 13886 0 0"/>
              <a:gd name="G1" fmla="+- 5400 0 0"/>
              <a:gd name="G2" fmla="+- 21600 0 5400"/>
              <a:gd name="G3" fmla="+- 10800 0 5400"/>
              <a:gd name="G4" fmla="+- 21600 0 13886"/>
              <a:gd name="G5" fmla="*/ G4 G3 10800"/>
              <a:gd name="G6" fmla="+- 21600 0 G5"/>
              <a:gd name="T0" fmla="*/ 13886 w 21600"/>
              <a:gd name="T1" fmla="*/ 0 h 21600"/>
              <a:gd name="T2" fmla="*/ 0 w 21600"/>
              <a:gd name="T3" fmla="*/ 10800 h 21600"/>
              <a:gd name="T4" fmla="*/ 1388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886" y="0"/>
                </a:moveTo>
                <a:lnTo>
                  <a:pt x="13886" y="5400"/>
                </a:lnTo>
                <a:lnTo>
                  <a:pt x="3375" y="5400"/>
                </a:lnTo>
                <a:lnTo>
                  <a:pt x="3375" y="16200"/>
                </a:lnTo>
                <a:lnTo>
                  <a:pt x="13886" y="16200"/>
                </a:lnTo>
                <a:lnTo>
                  <a:pt x="13886"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6600"/>
          </a:solidFill>
          <a:ln w="9525">
            <a:solidFill>
              <a:srgbClr val="CC6600"/>
            </a:solidFill>
            <a:miter lim="800000"/>
          </a:ln>
          <a:effectLst>
            <a:outerShdw dist="71842" dir="2700000" algn="ctr" rotWithShape="0">
              <a:schemeClr val="bg2"/>
            </a:outerShdw>
          </a:effectLst>
        </p:spPr>
        <p:txBody>
          <a:bodyPr wrap="none" anchor="ctr"/>
          <a:lstStyle/>
          <a:p>
            <a:pPr fontAlgn="base">
              <a:spcBef>
                <a:spcPct val="0"/>
              </a:spcBef>
              <a:spcAft>
                <a:spcPct val="0"/>
              </a:spcAft>
            </a:pPr>
            <a:endParaRPr kumimoji="1" lang="zh-CN" altLang="en-US" sz="2800">
              <a:solidFill>
                <a:prstClr val="black"/>
              </a:solidFill>
              <a:latin typeface="Adobe 黑体 Std R" pitchFamily="34" charset="-122"/>
              <a:ea typeface="Adobe 黑体 Std R" pitchFamily="34" charset="-122"/>
            </a:endParaRPr>
          </a:p>
        </p:txBody>
      </p:sp>
      <p:sp>
        <p:nvSpPr>
          <p:cNvPr id="7" name="Rectangle 27"/>
          <p:cNvSpPr>
            <a:spLocks noChangeArrowheads="1"/>
          </p:cNvSpPr>
          <p:nvPr/>
        </p:nvSpPr>
        <p:spPr bwMode="auto">
          <a:xfrm>
            <a:off x="540547" y="4122692"/>
            <a:ext cx="4570871" cy="9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a:solidFill>
                  <a:srgbClr val="000000"/>
                </a:solidFill>
                <a:latin typeface="Adobe 黑体 Std R" pitchFamily="34" charset="-122"/>
                <a:ea typeface="Adobe 黑体 Std R" pitchFamily="34" charset="-122"/>
              </a:rPr>
              <a:t>点击目录     ，进入相关章节</a:t>
            </a:r>
          </a:p>
        </p:txBody>
      </p:sp>
      <p:sp>
        <p:nvSpPr>
          <p:cNvPr id="10" name="AutoShape 7"/>
          <p:cNvSpPr>
            <a:spLocks noChangeArrowheads="1"/>
          </p:cNvSpPr>
          <p:nvPr/>
        </p:nvSpPr>
        <p:spPr bwMode="auto">
          <a:xfrm>
            <a:off x="2124332" y="4308056"/>
            <a:ext cx="304725" cy="152362"/>
          </a:xfrm>
          <a:custGeom>
            <a:avLst/>
            <a:gdLst>
              <a:gd name="G0" fmla="+- 13886 0 0"/>
              <a:gd name="G1" fmla="+- 5400 0 0"/>
              <a:gd name="G2" fmla="+- 21600 0 5400"/>
              <a:gd name="G3" fmla="+- 10800 0 5400"/>
              <a:gd name="G4" fmla="+- 21600 0 13886"/>
              <a:gd name="G5" fmla="*/ G4 G3 10800"/>
              <a:gd name="G6" fmla="+- 21600 0 G5"/>
              <a:gd name="T0" fmla="*/ 13886 w 21600"/>
              <a:gd name="T1" fmla="*/ 0 h 21600"/>
              <a:gd name="T2" fmla="*/ 0 w 21600"/>
              <a:gd name="T3" fmla="*/ 10800 h 21600"/>
              <a:gd name="T4" fmla="*/ 1388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886" y="0"/>
                </a:moveTo>
                <a:lnTo>
                  <a:pt x="13886" y="5400"/>
                </a:lnTo>
                <a:lnTo>
                  <a:pt x="3375" y="5400"/>
                </a:lnTo>
                <a:lnTo>
                  <a:pt x="3375" y="16200"/>
                </a:lnTo>
                <a:lnTo>
                  <a:pt x="13886" y="16200"/>
                </a:lnTo>
                <a:lnTo>
                  <a:pt x="13886"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6600"/>
          </a:solidFill>
          <a:ln w="9525">
            <a:solidFill>
              <a:srgbClr val="CC6600"/>
            </a:solidFill>
            <a:miter lim="800000"/>
          </a:ln>
          <a:effectLst>
            <a:outerShdw dist="71842" dir="2700000" algn="ctr" rotWithShape="0">
              <a:schemeClr val="bg2"/>
            </a:outerShdw>
          </a:effectLst>
        </p:spPr>
        <p:txBody>
          <a:bodyPr wrap="none" anchor="ctr"/>
          <a:lstStyle/>
          <a:p>
            <a:pPr fontAlgn="base">
              <a:spcBef>
                <a:spcPct val="0"/>
              </a:spcBef>
              <a:spcAft>
                <a:spcPct val="0"/>
              </a:spcAft>
            </a:pPr>
            <a:endParaRPr kumimoji="1" lang="zh-CN" altLang="en-US" sz="2800">
              <a:solidFill>
                <a:prstClr val="black"/>
              </a:solidFill>
              <a:latin typeface="Adobe 黑体 Std R" pitchFamily="34" charset="-122"/>
              <a:ea typeface="Adobe 黑体 Std R" pitchFamily="34" charset="-122"/>
            </a:endParaRPr>
          </a:p>
        </p:txBody>
      </p:sp>
      <p:sp>
        <p:nvSpPr>
          <p:cNvPr id="9" name="AutoShape 6">
            <a:hlinkClick r:id="rId6" action="ppaction://hlinksldjump"/>
          </p:cNvPr>
          <p:cNvSpPr>
            <a:spLocks noChangeArrowheads="1"/>
          </p:cNvSpPr>
          <p:nvPr/>
        </p:nvSpPr>
        <p:spPr bwMode="auto">
          <a:xfrm>
            <a:off x="4959056" y="2733232"/>
            <a:ext cx="304725" cy="152362"/>
          </a:xfrm>
          <a:custGeom>
            <a:avLst/>
            <a:gdLst>
              <a:gd name="G0" fmla="+- 13886 0 0"/>
              <a:gd name="G1" fmla="+- 5400 0 0"/>
              <a:gd name="G2" fmla="+- 21600 0 5400"/>
              <a:gd name="G3" fmla="+- 10800 0 5400"/>
              <a:gd name="G4" fmla="+- 21600 0 13886"/>
              <a:gd name="G5" fmla="*/ G4 G3 10800"/>
              <a:gd name="G6" fmla="+- 21600 0 G5"/>
              <a:gd name="T0" fmla="*/ 13886 w 21600"/>
              <a:gd name="T1" fmla="*/ 0 h 21600"/>
              <a:gd name="T2" fmla="*/ 0 w 21600"/>
              <a:gd name="T3" fmla="*/ 10800 h 21600"/>
              <a:gd name="T4" fmla="*/ 1388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886" y="0"/>
                </a:moveTo>
                <a:lnTo>
                  <a:pt x="13886" y="5400"/>
                </a:lnTo>
                <a:lnTo>
                  <a:pt x="3375" y="5400"/>
                </a:lnTo>
                <a:lnTo>
                  <a:pt x="3375" y="16200"/>
                </a:lnTo>
                <a:lnTo>
                  <a:pt x="13886" y="16200"/>
                </a:lnTo>
                <a:lnTo>
                  <a:pt x="13886"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6600"/>
          </a:solidFill>
          <a:ln w="9525">
            <a:solidFill>
              <a:srgbClr val="CC6600"/>
            </a:solidFill>
            <a:miter lim="800000"/>
          </a:ln>
          <a:effectLst>
            <a:outerShdw dist="71842" dir="2700000" algn="ctr" rotWithShape="0">
              <a:schemeClr val="bg2"/>
            </a:outerShdw>
          </a:effectLst>
        </p:spPr>
        <p:txBody>
          <a:bodyPr wrap="none" anchor="ctr"/>
          <a:lstStyle/>
          <a:p>
            <a:pPr fontAlgn="base">
              <a:spcBef>
                <a:spcPct val="0"/>
              </a:spcBef>
              <a:spcAft>
                <a:spcPct val="0"/>
              </a:spcAft>
            </a:pPr>
            <a:endParaRPr kumimoji="1" lang="zh-CN" altLang="en-US" sz="2800">
              <a:solidFill>
                <a:prstClr val="black"/>
              </a:solidFill>
              <a:latin typeface="Adobe 黑体 Std R" pitchFamily="34" charset="-122"/>
              <a:ea typeface="Adobe 黑体 Std R" pitchFamily="3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ldLvl="0" animBg="1"/>
      <p:bldP spid="6" grpId="0" bldLvl="0" animBg="1"/>
      <p:bldP spid="8" grpId="0" bldLvl="0" animBg="1"/>
      <p:bldP spid="7" grpId="0" bldLvl="0" animBg="1"/>
      <p:bldP spid="10" grpId="0" bldLvl="0" animBg="1"/>
      <p:bldP spid="9" grpId="0" bldLvl="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24552" y="1776278"/>
            <a:ext cx="6311900" cy="822960"/>
          </a:xfrm>
          <a:prstGeom prst="rect">
            <a:avLst/>
          </a:prstGeom>
        </p:spPr>
        <p:txBody>
          <a:bodyPr wrap="none">
            <a:spAutoFit/>
          </a:bodyPr>
          <a:lstStyle/>
          <a:p>
            <a:pPr algn="ctr" fontAlgn="base">
              <a:spcBef>
                <a:spcPct val="0"/>
              </a:spcBef>
              <a:spcAft>
                <a:spcPct val="0"/>
              </a:spcAft>
            </a:pPr>
            <a:r>
              <a:rPr kumimoji="1" lang="en-US" altLang="zh-CN" sz="4800" b="1" dirty="0">
                <a:ln w="0"/>
                <a:solidFill>
                  <a:srgbClr val="CC6600"/>
                </a:solidFill>
                <a:effectLst>
                  <a:reflection blurRad="6350" stA="60000" endA="900" endPos="60000" dist="60007" dir="5400000" sy="-100000" algn="bl" rotWithShape="0"/>
                </a:effectLst>
                <a:latin typeface="造字工房悦黑体验版常规体" pitchFamily="50" charset="-122"/>
                <a:ea typeface="造字工房悦黑体验版常规体" pitchFamily="50" charset="-122"/>
              </a:rPr>
              <a:t>5.4  </a:t>
            </a:r>
            <a:r>
              <a:rPr kumimoji="1" lang="zh-CN" altLang="en-US" sz="4800" b="1" dirty="0">
                <a:ln w="0"/>
                <a:solidFill>
                  <a:srgbClr val="CC6600"/>
                </a:solidFill>
                <a:effectLst>
                  <a:reflection blurRad="6350" stA="60000" endA="900" endPos="60000" dist="60007" dir="5400000" sy="-100000" algn="bl" rotWithShape="0"/>
                </a:effectLst>
                <a:latin typeface="造字工房悦黑体验版常规体" pitchFamily="50" charset="-122"/>
                <a:ea typeface="造字工房悦黑体验版常规体" pitchFamily="50" charset="-122"/>
              </a:rPr>
              <a:t>复频域系统分析 </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2538" y="196232"/>
            <a:ext cx="7684437" cy="914400"/>
          </a:xfrm>
          <a:prstGeom prst="rect">
            <a:avLst/>
          </a:prstGeom>
        </p:spPr>
        <p:txBody>
          <a:bodyPr wrap="square">
            <a:spAutoFit/>
          </a:bodyPr>
          <a:lstStyle/>
          <a:p>
            <a:pPr algn="ctr">
              <a:lnSpc>
                <a:spcPct val="150000"/>
              </a:lnSpc>
              <a:buFont typeface="Wingdings" pitchFamily="2" charset="2"/>
              <a:buNone/>
            </a:pPr>
            <a:r>
              <a:rPr lang="zh-CN" altLang="en-US" sz="3600" dirty="0">
                <a:latin typeface="Adobe 黑体 Std R" pitchFamily="34" charset="-122"/>
                <a:ea typeface="Adobe 黑体 Std R" pitchFamily="34" charset="-122"/>
              </a:rPr>
              <a:t>一、微分方程的变换解 </a:t>
            </a:r>
          </a:p>
        </p:txBody>
      </p:sp>
      <p:sp>
        <p:nvSpPr>
          <p:cNvPr id="10" name="Rectangle 15"/>
          <p:cNvSpPr>
            <a:spLocks noChangeArrowheads="1"/>
          </p:cNvSpPr>
          <p:nvPr/>
        </p:nvSpPr>
        <p:spPr bwMode="auto">
          <a:xfrm>
            <a:off x="788582" y="1021924"/>
            <a:ext cx="7161032"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dirty="0">
                <a:latin typeface="Adobe 黑体 Std R" pitchFamily="34" charset="-122"/>
                <a:ea typeface="Adobe 黑体 Std R" pitchFamily="34" charset="-122"/>
              </a:rPr>
              <a:t>描述</a:t>
            </a:r>
            <a:r>
              <a:rPr kumimoji="1" lang="en-US" altLang="zh-CN" sz="2800" i="1" dirty="0">
                <a:latin typeface="Adobe 黑体 Std R" pitchFamily="34" charset="-122"/>
                <a:ea typeface="Adobe 黑体 Std R" pitchFamily="34" charset="-122"/>
              </a:rPr>
              <a:t>n</a:t>
            </a:r>
            <a:r>
              <a:rPr kumimoji="1" lang="zh-CN" altLang="en-US" sz="2800" dirty="0">
                <a:latin typeface="Adobe 黑体 Std R" pitchFamily="34" charset="-122"/>
                <a:ea typeface="Adobe 黑体 Std R" pitchFamily="34" charset="-122"/>
              </a:rPr>
              <a:t>阶系统的微分方程的一般形式为 </a:t>
            </a:r>
          </a:p>
        </p:txBody>
      </p:sp>
      <p:graphicFrame>
        <p:nvGraphicFramePr>
          <p:cNvPr id="11" name="Object 16"/>
          <p:cNvGraphicFramePr>
            <a:graphicFrameLocks noChangeAspect="1"/>
          </p:cNvGraphicFramePr>
          <p:nvPr/>
        </p:nvGraphicFramePr>
        <p:xfrm>
          <a:off x="2224916" y="1555192"/>
          <a:ext cx="2994873" cy="836406"/>
        </p:xfrm>
        <a:graphic>
          <a:graphicData uri="http://schemas.openxmlformats.org/presentationml/2006/ole">
            <mc:AlternateContent xmlns:mc="http://schemas.openxmlformats.org/markup-compatibility/2006">
              <mc:Choice xmlns:v="urn:schemas-microsoft-com:vml" Requires="v">
                <p:oleObj spid="_x0000_s226307" name="Equation" r:id="rId4" imgW="1600200" imgH="444500" progId="Equation.3">
                  <p:embed/>
                </p:oleObj>
              </mc:Choice>
              <mc:Fallback>
                <p:oleObj name="Equation" r:id="rId4" imgW="1600200" imgH="444500" progId="Equation.3">
                  <p:embed/>
                  <p:pic>
                    <p:nvPicPr>
                      <p:cNvPr id="0" name="图片 1945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4916" y="1555192"/>
                        <a:ext cx="2994873" cy="8364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8"/>
          <p:cNvSpPr>
            <a:spLocks noChangeArrowheads="1"/>
          </p:cNvSpPr>
          <p:nvPr/>
        </p:nvSpPr>
        <p:spPr bwMode="auto">
          <a:xfrm>
            <a:off x="864763" y="2339223"/>
            <a:ext cx="7618119" cy="9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dirty="0">
                <a:latin typeface="Adobe 黑体 Std R" pitchFamily="34" charset="-122"/>
                <a:ea typeface="Adobe 黑体 Std R" pitchFamily="34" charset="-122"/>
              </a:rPr>
              <a:t>系统的初始状态为</a:t>
            </a:r>
            <a:r>
              <a:rPr kumimoji="1" lang="en-US" altLang="zh-CN" sz="2800" dirty="0">
                <a:latin typeface="Adobe 黑体 Std R" pitchFamily="34" charset="-122"/>
                <a:ea typeface="Adobe 黑体 Std R" pitchFamily="34" charset="-122"/>
              </a:rPr>
              <a:t>y(0-) ,y</a:t>
            </a:r>
            <a:r>
              <a:rPr kumimoji="1" lang="en-US" altLang="zh-CN" sz="2800" baseline="30000" dirty="0">
                <a:latin typeface="Adobe 黑体 Std R" pitchFamily="34" charset="-122"/>
                <a:ea typeface="Adobe 黑体 Std R" pitchFamily="34" charset="-122"/>
              </a:rPr>
              <a:t>(1)</a:t>
            </a:r>
            <a:r>
              <a:rPr kumimoji="1" lang="en-US" altLang="zh-CN" sz="2800" dirty="0">
                <a:latin typeface="Adobe 黑体 Std R" pitchFamily="34" charset="-122"/>
                <a:ea typeface="Adobe 黑体 Std R" pitchFamily="34" charset="-122"/>
              </a:rPr>
              <a:t>(0-),…</a:t>
            </a:r>
            <a:r>
              <a:rPr kumimoji="1" lang="zh-CN" altLang="en-US" sz="2800" dirty="0">
                <a:latin typeface="Adobe 黑体 Std R" pitchFamily="34" charset="-122"/>
                <a:ea typeface="Adobe 黑体 Std R" pitchFamily="34" charset="-122"/>
              </a:rPr>
              <a:t>，</a:t>
            </a:r>
            <a:r>
              <a:rPr kumimoji="1" lang="en-US" altLang="zh-CN" sz="2800" dirty="0">
                <a:latin typeface="Adobe 黑体 Std R" pitchFamily="34" charset="-122"/>
                <a:ea typeface="Adobe 黑体 Std R" pitchFamily="34" charset="-122"/>
              </a:rPr>
              <a:t>y</a:t>
            </a:r>
            <a:r>
              <a:rPr kumimoji="1" lang="en-US" altLang="zh-CN" sz="2800" baseline="30000" dirty="0">
                <a:latin typeface="Adobe 黑体 Std R" pitchFamily="34" charset="-122"/>
                <a:ea typeface="Adobe 黑体 Std R" pitchFamily="34" charset="-122"/>
              </a:rPr>
              <a:t>(n-1) </a:t>
            </a:r>
            <a:r>
              <a:rPr kumimoji="1" lang="en-US" altLang="zh-CN" sz="2800" dirty="0">
                <a:latin typeface="Adobe 黑体 Std R" pitchFamily="34" charset="-122"/>
                <a:ea typeface="Adobe 黑体 Std R" pitchFamily="34" charset="-122"/>
              </a:rPr>
              <a:t>(0-)</a:t>
            </a:r>
            <a:r>
              <a:rPr kumimoji="1" lang="zh-CN" altLang="en-US" sz="2800" dirty="0">
                <a:latin typeface="Adobe 黑体 Std R" pitchFamily="34" charset="-122"/>
                <a:ea typeface="Adobe 黑体 Std R" pitchFamily="34" charset="-122"/>
              </a:rPr>
              <a:t>。</a:t>
            </a:r>
          </a:p>
        </p:txBody>
      </p:sp>
      <p:sp>
        <p:nvSpPr>
          <p:cNvPr id="13" name="Rectangle 19"/>
          <p:cNvSpPr>
            <a:spLocks noChangeArrowheads="1"/>
          </p:cNvSpPr>
          <p:nvPr/>
        </p:nvSpPr>
        <p:spPr bwMode="auto">
          <a:xfrm>
            <a:off x="483857" y="2850272"/>
            <a:ext cx="6170676"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dirty="0">
                <a:solidFill>
                  <a:srgbClr val="CC0000"/>
                </a:solidFill>
                <a:latin typeface="Adobe 黑体 Std R" pitchFamily="34" charset="-122"/>
                <a:ea typeface="Adobe 黑体 Std R" pitchFamily="34" charset="-122"/>
              </a:rPr>
              <a:t>思路</a:t>
            </a:r>
            <a:r>
              <a:rPr kumimoji="1" lang="zh-CN" altLang="en-US" sz="2800" dirty="0">
                <a:latin typeface="Adobe 黑体 Std R" pitchFamily="34" charset="-122"/>
                <a:ea typeface="Adobe 黑体 Std R" pitchFamily="34" charset="-122"/>
              </a:rPr>
              <a:t>：用</a:t>
            </a:r>
            <a:r>
              <a:rPr kumimoji="1" lang="zh-CN" altLang="en-US" sz="2800" dirty="0">
                <a:solidFill>
                  <a:srgbClr val="FF0000"/>
                </a:solidFill>
                <a:latin typeface="Adobe 黑体 Std R" pitchFamily="34" charset="-122"/>
                <a:ea typeface="Adobe 黑体 Std R" pitchFamily="34" charset="-122"/>
              </a:rPr>
              <a:t>拉普拉斯变换微分特性</a:t>
            </a:r>
          </a:p>
        </p:txBody>
      </p:sp>
      <p:graphicFrame>
        <p:nvGraphicFramePr>
          <p:cNvPr id="14" name="Object 20"/>
          <p:cNvGraphicFramePr>
            <a:graphicFrameLocks noChangeAspect="1"/>
          </p:cNvGraphicFramePr>
          <p:nvPr/>
        </p:nvGraphicFramePr>
        <p:xfrm>
          <a:off x="1902686" y="3337905"/>
          <a:ext cx="5104140" cy="980833"/>
        </p:xfrm>
        <a:graphic>
          <a:graphicData uri="http://schemas.openxmlformats.org/presentationml/2006/ole">
            <mc:AlternateContent xmlns:mc="http://schemas.openxmlformats.org/markup-compatibility/2006">
              <mc:Choice xmlns:v="urn:schemas-microsoft-com:vml" Requires="v">
                <p:oleObj spid="_x0000_s226308" name="Equation" r:id="rId6" imgW="2324100" imgH="444500" progId="Equation.3">
                  <p:embed/>
                </p:oleObj>
              </mc:Choice>
              <mc:Fallback>
                <p:oleObj name="Equation" r:id="rId6" imgW="2324100" imgH="444500" progId="Equation.3">
                  <p:embed/>
                  <p:pic>
                    <p:nvPicPr>
                      <p:cNvPr id="0" name="图片 1946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2686" y="3337905"/>
                        <a:ext cx="5104140" cy="9808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2"/>
          <p:cNvSpPr>
            <a:spLocks noChangeArrowheads="1"/>
          </p:cNvSpPr>
          <p:nvPr/>
        </p:nvSpPr>
        <p:spPr bwMode="auto">
          <a:xfrm>
            <a:off x="602674" y="4266765"/>
            <a:ext cx="7694300" cy="9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800" dirty="0">
                <a:latin typeface="Adobe 黑体 Std R" pitchFamily="34" charset="-122"/>
                <a:ea typeface="Adobe 黑体 Std R" pitchFamily="34" charset="-122"/>
              </a:rPr>
              <a:t>若</a:t>
            </a:r>
            <a:r>
              <a:rPr kumimoji="1" lang="en-US" altLang="zh-CN" sz="2800" i="1" dirty="0">
                <a:latin typeface="Adobe 黑体 Std R" pitchFamily="34" charset="-122"/>
                <a:ea typeface="Adobe 黑体 Std R" pitchFamily="34" charset="-122"/>
              </a:rPr>
              <a:t>f </a:t>
            </a:r>
            <a:r>
              <a:rPr kumimoji="1" lang="en-US" altLang="zh-CN" sz="2800" dirty="0">
                <a:latin typeface="Adobe 黑体 Std R" pitchFamily="34" charset="-122"/>
                <a:ea typeface="Adobe 黑体 Std R" pitchFamily="34" charset="-122"/>
              </a:rPr>
              <a:t>(</a:t>
            </a:r>
            <a:r>
              <a:rPr kumimoji="1" lang="en-US" altLang="zh-CN" sz="2800" i="1" dirty="0">
                <a:latin typeface="Adobe 黑体 Std R" pitchFamily="34" charset="-122"/>
                <a:ea typeface="Adobe 黑体 Std R" pitchFamily="34" charset="-122"/>
              </a:rPr>
              <a:t>t</a:t>
            </a:r>
            <a:r>
              <a:rPr kumimoji="1" lang="en-US" altLang="zh-CN" sz="2800" dirty="0">
                <a:latin typeface="Adobe 黑体 Std R" pitchFamily="34" charset="-122"/>
                <a:ea typeface="Adobe 黑体 Std R" pitchFamily="34" charset="-122"/>
              </a:rPr>
              <a:t>)</a:t>
            </a:r>
            <a:r>
              <a:rPr kumimoji="1" lang="zh-CN" altLang="en-US" sz="2800" dirty="0">
                <a:latin typeface="Adobe 黑体 Std R" pitchFamily="34" charset="-122"/>
                <a:ea typeface="Adobe 黑体 Std R" pitchFamily="34" charset="-122"/>
              </a:rPr>
              <a:t>在</a:t>
            </a:r>
            <a:r>
              <a:rPr kumimoji="1" lang="en-US" altLang="zh-CN" sz="2800" i="1" dirty="0">
                <a:latin typeface="Adobe 黑体 Std R" pitchFamily="34" charset="-122"/>
                <a:ea typeface="Adobe 黑体 Std R" pitchFamily="34" charset="-122"/>
              </a:rPr>
              <a:t>t</a:t>
            </a:r>
            <a:r>
              <a:rPr kumimoji="1" lang="en-US" altLang="zh-CN" sz="2800" dirty="0">
                <a:latin typeface="Adobe 黑体 Std R" pitchFamily="34" charset="-122"/>
                <a:ea typeface="Adobe 黑体 Std R" pitchFamily="34" charset="-122"/>
              </a:rPr>
              <a:t> = 0</a:t>
            </a:r>
            <a:r>
              <a:rPr kumimoji="1" lang="zh-CN" altLang="en-US" sz="2800" dirty="0">
                <a:latin typeface="Adobe 黑体 Std R" pitchFamily="34" charset="-122"/>
                <a:ea typeface="Adobe 黑体 Std R" pitchFamily="34" charset="-122"/>
              </a:rPr>
              <a:t>时接入系统</a:t>
            </a:r>
            <a:r>
              <a:rPr kumimoji="1" lang="zh-CN" altLang="en-US" sz="2800" spc="-300" dirty="0">
                <a:latin typeface="Adobe 黑体 Std R" pitchFamily="34" charset="-122"/>
                <a:ea typeface="Adobe 黑体 Std R" pitchFamily="34" charset="-122"/>
              </a:rPr>
              <a:t>，则 </a:t>
            </a:r>
            <a:r>
              <a:rPr kumimoji="1" lang="en-US" altLang="zh-CN" sz="2800" i="1" dirty="0">
                <a:latin typeface="Adobe 黑体 Std R" pitchFamily="34" charset="-122"/>
                <a:ea typeface="Adobe 黑体 Std R" pitchFamily="34" charset="-122"/>
              </a:rPr>
              <a:t>f </a:t>
            </a:r>
            <a:r>
              <a:rPr kumimoji="1" lang="en-US" altLang="zh-CN" sz="2800" baseline="30000" dirty="0">
                <a:latin typeface="Adobe 黑体 Std R" pitchFamily="34" charset="-122"/>
                <a:ea typeface="Adobe 黑体 Std R" pitchFamily="34" charset="-122"/>
              </a:rPr>
              <a:t>(j )</a:t>
            </a:r>
            <a:r>
              <a:rPr kumimoji="1" lang="en-US" altLang="zh-CN" sz="2800" dirty="0">
                <a:latin typeface="Adobe 黑体 Std R" pitchFamily="34" charset="-122"/>
                <a:ea typeface="Adobe 黑体 Std R" pitchFamily="34" charset="-122"/>
              </a:rPr>
              <a:t>(t)←→ </a:t>
            </a:r>
            <a:r>
              <a:rPr kumimoji="1" lang="en-US" altLang="zh-CN" sz="2800" spc="-150" dirty="0">
                <a:latin typeface="Adobe 黑体 Std R" pitchFamily="34" charset="-122"/>
                <a:ea typeface="Adobe 黑体 Std R" pitchFamily="34" charset="-122"/>
              </a:rPr>
              <a:t>s </a:t>
            </a:r>
            <a:r>
              <a:rPr kumimoji="1" lang="en-US" altLang="zh-CN" sz="2800" spc="-150" baseline="30000" dirty="0">
                <a:latin typeface="Adobe 黑体 Std R" pitchFamily="34" charset="-122"/>
                <a:ea typeface="Adobe 黑体 Std R" pitchFamily="34" charset="-122"/>
              </a:rPr>
              <a:t>j </a:t>
            </a:r>
            <a:r>
              <a:rPr kumimoji="1" lang="en-US" altLang="zh-CN" sz="2800" i="1" spc="-150" dirty="0">
                <a:latin typeface="Adobe 黑体 Std R" pitchFamily="34" charset="-122"/>
                <a:ea typeface="Adobe 黑体 Std R" pitchFamily="34" charset="-122"/>
              </a:rPr>
              <a:t>F</a:t>
            </a:r>
            <a:r>
              <a:rPr kumimoji="1" lang="en-US" altLang="zh-CN" sz="2800" spc="-150" dirty="0">
                <a:latin typeface="Adobe 黑体 Std R" pitchFamily="34" charset="-122"/>
                <a:ea typeface="Adobe 黑体 Std R" pitchFamily="34" charset="-122"/>
              </a:rPr>
              <a:t>(s)</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0-#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ldLvl="0" animBg="1" autoUpdateAnimBg="0"/>
      <p:bldP spid="12" grpId="0" bldLvl="0" animBg="1" autoUpdateAnimBg="0"/>
      <p:bldP spid="13" grpId="0" bldLvl="0" animBg="1" autoUpdateAnimBg="0"/>
      <p:bldP spid="15" grpId="0" bldLvl="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11"/>
          <p:cNvGraphicFramePr>
            <a:graphicFrameLocks noChangeAspect="1"/>
          </p:cNvGraphicFramePr>
          <p:nvPr/>
        </p:nvGraphicFramePr>
        <p:xfrm>
          <a:off x="229672" y="845163"/>
          <a:ext cx="6299233" cy="834819"/>
        </p:xfrm>
        <a:graphic>
          <a:graphicData uri="http://schemas.openxmlformats.org/presentationml/2006/ole">
            <mc:AlternateContent xmlns:mc="http://schemas.openxmlformats.org/markup-compatibility/2006">
              <mc:Choice xmlns:v="urn:schemas-microsoft-com:vml" Requires="v">
                <p:oleObj spid="_x0000_s227331" name="Equation" r:id="rId4" imgW="3378200" imgH="444500" progId="Equation.3">
                  <p:embed/>
                </p:oleObj>
              </mc:Choice>
              <mc:Fallback>
                <p:oleObj name="Equation" r:id="rId4" imgW="3378200" imgH="444500" progId="Equation.3">
                  <p:embed/>
                  <p:pic>
                    <p:nvPicPr>
                      <p:cNvPr id="0" name="图片 1803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672" y="845163"/>
                        <a:ext cx="6299233" cy="8348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21"/>
          <p:cNvSpPr>
            <a:spLocks noChangeArrowheads="1"/>
          </p:cNvSpPr>
          <p:nvPr/>
        </p:nvSpPr>
        <p:spPr bwMode="auto">
          <a:xfrm>
            <a:off x="5145170" y="3921744"/>
            <a:ext cx="837993" cy="152362"/>
          </a:xfrm>
          <a:prstGeom prst="rightArrow">
            <a:avLst>
              <a:gd name="adj1" fmla="val 50000"/>
              <a:gd name="adj2" fmla="val 137500"/>
            </a:avLst>
          </a:prstGeom>
          <a:solidFill>
            <a:schemeClr val="accent2"/>
          </a:solidFill>
          <a:ln w="9525">
            <a:solidFill>
              <a:schemeClr val="tx1"/>
            </a:solidFill>
            <a:miter lim="800000"/>
          </a:ln>
          <a:effectLst/>
        </p:spPr>
        <p:txBody>
          <a:bodyPr wrap="none" anchor="ctr"/>
          <a:lstStyle/>
          <a:p>
            <a:pPr algn="ctr" fontAlgn="base">
              <a:spcBef>
                <a:spcPct val="0"/>
              </a:spcBef>
              <a:spcAft>
                <a:spcPct val="0"/>
              </a:spcAft>
            </a:pPr>
            <a:endParaRPr kumimoji="1" lang="zh-CN" altLang="en-US" sz="2400">
              <a:solidFill>
                <a:srgbClr val="CC6600"/>
              </a:solidFill>
              <a:latin typeface="Adobe 黑体 Std R" pitchFamily="34" charset="-122"/>
              <a:ea typeface="Adobe 黑体 Std R" pitchFamily="34" charset="-122"/>
            </a:endParaRPr>
          </a:p>
        </p:txBody>
      </p:sp>
      <p:sp>
        <p:nvSpPr>
          <p:cNvPr id="11" name="Rectangle 22"/>
          <p:cNvSpPr>
            <a:spLocks noChangeArrowheads="1"/>
          </p:cNvSpPr>
          <p:nvPr/>
        </p:nvSpPr>
        <p:spPr bwMode="auto">
          <a:xfrm>
            <a:off x="5992686" y="3707485"/>
            <a:ext cx="384556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solidFill>
                  <a:srgbClr val="CC6600"/>
                </a:solidFill>
                <a:latin typeface="Adobe 黑体 Std R" pitchFamily="34" charset="-122"/>
                <a:ea typeface="Adobe 黑体 Std R" pitchFamily="34" charset="-122"/>
              </a:rPr>
              <a:t>y(t)</a:t>
            </a:r>
            <a:r>
              <a:rPr kumimoji="1" lang="zh-CN" altLang="en-US" sz="2800">
                <a:solidFill>
                  <a:srgbClr val="CC6600"/>
                </a:solidFill>
                <a:latin typeface="Adobe 黑体 Std R" pitchFamily="34" charset="-122"/>
                <a:ea typeface="Adobe 黑体 Std R" pitchFamily="34" charset="-122"/>
              </a:rPr>
              <a:t>， </a:t>
            </a:r>
            <a:r>
              <a:rPr kumimoji="1" lang="en-US" altLang="zh-CN" sz="2800">
                <a:solidFill>
                  <a:srgbClr val="CC6600"/>
                </a:solidFill>
                <a:latin typeface="Adobe 黑体 Std R" pitchFamily="34" charset="-122"/>
                <a:ea typeface="Adobe 黑体 Std R" pitchFamily="34" charset="-122"/>
              </a:rPr>
              <a:t>y</a:t>
            </a:r>
            <a:r>
              <a:rPr kumimoji="1" lang="en-US" altLang="zh-CN" sz="2800" baseline="-25000">
                <a:solidFill>
                  <a:srgbClr val="CC6600"/>
                </a:solidFill>
                <a:latin typeface="Adobe 黑体 Std R" pitchFamily="34" charset="-122"/>
                <a:ea typeface="Adobe 黑体 Std R" pitchFamily="34" charset="-122"/>
              </a:rPr>
              <a:t>ZI</a:t>
            </a:r>
            <a:r>
              <a:rPr kumimoji="1" lang="en-US" altLang="zh-CN" sz="2800">
                <a:solidFill>
                  <a:srgbClr val="CC6600"/>
                </a:solidFill>
                <a:latin typeface="Adobe 黑体 Std R" pitchFamily="34" charset="-122"/>
                <a:ea typeface="Adobe 黑体 Std R" pitchFamily="34" charset="-122"/>
              </a:rPr>
              <a:t>(t)</a:t>
            </a:r>
            <a:r>
              <a:rPr kumimoji="1" lang="zh-CN" altLang="en-US" sz="2800">
                <a:solidFill>
                  <a:srgbClr val="CC6600"/>
                </a:solidFill>
                <a:latin typeface="Adobe 黑体 Std R" pitchFamily="34" charset="-122"/>
                <a:ea typeface="Adobe 黑体 Std R" pitchFamily="34" charset="-122"/>
              </a:rPr>
              <a:t>， </a:t>
            </a:r>
            <a:r>
              <a:rPr kumimoji="1" lang="en-US" altLang="zh-CN" sz="2800">
                <a:solidFill>
                  <a:srgbClr val="CC6600"/>
                </a:solidFill>
                <a:latin typeface="Adobe 黑体 Std R" pitchFamily="34" charset="-122"/>
                <a:ea typeface="Adobe 黑体 Std R" pitchFamily="34" charset="-122"/>
              </a:rPr>
              <a:t>y</a:t>
            </a:r>
            <a:r>
              <a:rPr kumimoji="1" lang="en-US" altLang="zh-CN" sz="2800" baseline="-25000">
                <a:solidFill>
                  <a:srgbClr val="CC6600"/>
                </a:solidFill>
                <a:latin typeface="Adobe 黑体 Std R" pitchFamily="34" charset="-122"/>
                <a:ea typeface="Adobe 黑体 Std R" pitchFamily="34" charset="-122"/>
              </a:rPr>
              <a:t>ZS</a:t>
            </a:r>
            <a:r>
              <a:rPr kumimoji="1" lang="en-US" altLang="zh-CN" sz="2800">
                <a:solidFill>
                  <a:srgbClr val="CC6600"/>
                </a:solidFill>
                <a:latin typeface="Adobe 黑体 Std R" pitchFamily="34" charset="-122"/>
                <a:ea typeface="Adobe 黑体 Std R" pitchFamily="34" charset="-122"/>
              </a:rPr>
              <a:t>(t)</a:t>
            </a:r>
          </a:p>
        </p:txBody>
      </p:sp>
      <p:sp>
        <p:nvSpPr>
          <p:cNvPr id="12" name="AutoShape 27"/>
          <p:cNvSpPr>
            <a:spLocks noChangeArrowheads="1"/>
          </p:cNvSpPr>
          <p:nvPr/>
        </p:nvSpPr>
        <p:spPr bwMode="auto">
          <a:xfrm>
            <a:off x="6781255" y="997526"/>
            <a:ext cx="2209255" cy="457087"/>
          </a:xfrm>
          <a:prstGeom prst="wedgeRectCallout">
            <a:avLst>
              <a:gd name="adj1" fmla="val -101509"/>
              <a:gd name="adj2" fmla="val 63194"/>
            </a:avLst>
          </a:prstGeom>
          <a:solidFill>
            <a:srgbClr val="C6C6C6"/>
          </a:solidFill>
          <a:ln>
            <a:noFill/>
          </a:ln>
          <a:effectLst>
            <a:prstShdw prst="shdw17" dist="17961" dir="2700000">
              <a:srgbClr val="CCECFF">
                <a:gamma/>
                <a:shade val="60000"/>
                <a:invGamma/>
              </a:srgbClr>
            </a:prstShdw>
          </a:effectLst>
        </p:spPr>
        <p:txBody>
          <a:bodyPr/>
          <a:lstStyle/>
          <a:p>
            <a:pPr algn="ctr" fontAlgn="base">
              <a:spcBef>
                <a:spcPct val="0"/>
              </a:spcBef>
              <a:spcAft>
                <a:spcPct val="0"/>
              </a:spcAft>
            </a:pPr>
            <a:r>
              <a:rPr kumimoji="1" lang="en-US" altLang="zh-CN" sz="2800" spc="-300" dirty="0">
                <a:solidFill>
                  <a:srgbClr val="CC6600"/>
                </a:solidFill>
                <a:latin typeface="Adobe 黑体 Std R" pitchFamily="34" charset="-122"/>
                <a:ea typeface="Adobe 黑体 Std R" pitchFamily="34" charset="-122"/>
              </a:rPr>
              <a:t>s</a:t>
            </a:r>
            <a:r>
              <a:rPr kumimoji="1" lang="zh-CN" altLang="en-US" sz="2800" spc="-300" dirty="0">
                <a:solidFill>
                  <a:srgbClr val="CC6600"/>
                </a:solidFill>
                <a:latin typeface="Adobe 黑体 Std R" pitchFamily="34" charset="-122"/>
                <a:ea typeface="Adobe 黑体 Std R" pitchFamily="34" charset="-122"/>
              </a:rPr>
              <a:t>域的代数方程</a:t>
            </a:r>
          </a:p>
        </p:txBody>
      </p:sp>
      <p:graphicFrame>
        <p:nvGraphicFramePr>
          <p:cNvPr id="13" name="Object 28"/>
          <p:cNvGraphicFramePr>
            <a:graphicFrameLocks noChangeAspect="1"/>
          </p:cNvGraphicFramePr>
          <p:nvPr/>
        </p:nvGraphicFramePr>
        <p:xfrm>
          <a:off x="117212" y="1864852"/>
          <a:ext cx="7897450" cy="1664877"/>
        </p:xfrm>
        <a:graphic>
          <a:graphicData uri="http://schemas.openxmlformats.org/presentationml/2006/ole">
            <mc:AlternateContent xmlns:mc="http://schemas.openxmlformats.org/markup-compatibility/2006">
              <mc:Choice xmlns:v="urn:schemas-microsoft-com:vml" Requires="v">
                <p:oleObj spid="_x0000_s227332" name="Equation" r:id="rId6" imgW="4114800" imgH="863600" progId="Equation.3">
                  <p:embed/>
                </p:oleObj>
              </mc:Choice>
              <mc:Fallback>
                <p:oleObj name="Equation" r:id="rId6" imgW="4114800" imgH="863600" progId="Equation.3">
                  <p:embed/>
                  <p:pic>
                    <p:nvPicPr>
                      <p:cNvPr id="0" name="图片 1803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212" y="1864852"/>
                        <a:ext cx="7897450" cy="16648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AutoShape 29"/>
          <p:cNvSpPr/>
          <p:nvPr/>
        </p:nvSpPr>
        <p:spPr bwMode="auto">
          <a:xfrm rot="16200000">
            <a:off x="2059832" y="2360029"/>
            <a:ext cx="304725" cy="2666342"/>
          </a:xfrm>
          <a:prstGeom prst="leftBrace">
            <a:avLst>
              <a:gd name="adj1" fmla="val 72917"/>
              <a:gd name="adj2" fmla="val 50000"/>
            </a:avLst>
          </a:prstGeom>
        </p:spPr>
        <p:style>
          <a:lnRef idx="3">
            <a:schemeClr val="accent2"/>
          </a:lnRef>
          <a:fillRef idx="0">
            <a:schemeClr val="accent2"/>
          </a:fillRef>
          <a:effectRef idx="2">
            <a:schemeClr val="accent2"/>
          </a:effectRef>
          <a:fontRef idx="minor">
            <a:schemeClr val="tx1"/>
          </a:fontRef>
        </p:style>
        <p:txBody>
          <a:bodyPr vert="eaVert" wrap="none" anchor="ctr"/>
          <a:lstStyle/>
          <a:p>
            <a:pPr algn="ctr" fontAlgn="base">
              <a:spcBef>
                <a:spcPct val="0"/>
              </a:spcBef>
              <a:spcAft>
                <a:spcPct val="0"/>
              </a:spcAft>
            </a:pPr>
            <a:endParaRPr kumimoji="1" lang="zh-CN" altLang="zh-CN" sz="2400">
              <a:solidFill>
                <a:srgbClr val="CC6600"/>
              </a:solidFill>
              <a:latin typeface="Adobe 黑体 Std R" pitchFamily="34" charset="-122"/>
              <a:ea typeface="Adobe 黑体 Std R" pitchFamily="34" charset="-122"/>
            </a:endParaRPr>
          </a:p>
        </p:txBody>
      </p:sp>
      <p:sp>
        <p:nvSpPr>
          <p:cNvPr id="15" name="Rectangle 30"/>
          <p:cNvSpPr>
            <a:spLocks noChangeArrowheads="1"/>
          </p:cNvSpPr>
          <p:nvPr/>
        </p:nvSpPr>
        <p:spPr bwMode="auto">
          <a:xfrm>
            <a:off x="2326466" y="3769381"/>
            <a:ext cx="112522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solidFill>
                  <a:srgbClr val="CC6600"/>
                </a:solidFill>
                <a:latin typeface="Adobe 黑体 Std R" pitchFamily="34" charset="-122"/>
                <a:ea typeface="Adobe 黑体 Std R" pitchFamily="34" charset="-122"/>
              </a:rPr>
              <a:t>Y</a:t>
            </a:r>
            <a:r>
              <a:rPr kumimoji="1" lang="en-US" altLang="zh-CN" sz="2800" baseline="-25000">
                <a:solidFill>
                  <a:srgbClr val="CC6600"/>
                </a:solidFill>
                <a:latin typeface="Adobe 黑体 Std R" pitchFamily="34" charset="-122"/>
                <a:ea typeface="Adobe 黑体 Std R" pitchFamily="34" charset="-122"/>
              </a:rPr>
              <a:t>ZI</a:t>
            </a:r>
            <a:r>
              <a:rPr kumimoji="1" lang="en-US" altLang="zh-CN" sz="2800">
                <a:solidFill>
                  <a:srgbClr val="CC6600"/>
                </a:solidFill>
                <a:latin typeface="Adobe 黑体 Std R" pitchFamily="34" charset="-122"/>
                <a:ea typeface="Adobe 黑体 Std R" pitchFamily="34" charset="-122"/>
              </a:rPr>
              <a:t>(s)</a:t>
            </a:r>
          </a:p>
        </p:txBody>
      </p:sp>
      <p:sp>
        <p:nvSpPr>
          <p:cNvPr id="16" name="AutoShape 31"/>
          <p:cNvSpPr/>
          <p:nvPr/>
        </p:nvSpPr>
        <p:spPr bwMode="auto">
          <a:xfrm rot="16200000">
            <a:off x="4573812" y="2893298"/>
            <a:ext cx="304725" cy="1599805"/>
          </a:xfrm>
          <a:prstGeom prst="leftBrace">
            <a:avLst>
              <a:gd name="adj1" fmla="val 43750"/>
              <a:gd name="adj2" fmla="val 50000"/>
            </a:avLst>
          </a:prstGeom>
        </p:spPr>
        <p:style>
          <a:lnRef idx="3">
            <a:schemeClr val="accent2"/>
          </a:lnRef>
          <a:fillRef idx="0">
            <a:schemeClr val="accent2"/>
          </a:fillRef>
          <a:effectRef idx="2">
            <a:schemeClr val="accent2"/>
          </a:effectRef>
          <a:fontRef idx="minor">
            <a:schemeClr val="tx1"/>
          </a:fontRef>
        </p:style>
        <p:txBody>
          <a:bodyPr vert="eaVert" wrap="none" anchor="ctr"/>
          <a:lstStyle/>
          <a:p>
            <a:pPr algn="ctr" fontAlgn="base">
              <a:spcBef>
                <a:spcPct val="0"/>
              </a:spcBef>
              <a:spcAft>
                <a:spcPct val="0"/>
              </a:spcAft>
            </a:pPr>
            <a:endParaRPr kumimoji="1" lang="zh-CN" altLang="zh-CN" sz="2400">
              <a:solidFill>
                <a:srgbClr val="CC6600"/>
              </a:solidFill>
              <a:latin typeface="Adobe 黑体 Std R" pitchFamily="34" charset="-122"/>
              <a:ea typeface="Adobe 黑体 Std R" pitchFamily="34" charset="-122"/>
            </a:endParaRPr>
          </a:p>
        </p:txBody>
      </p:sp>
      <p:sp>
        <p:nvSpPr>
          <p:cNvPr id="17" name="Rectangle 32"/>
          <p:cNvSpPr>
            <a:spLocks noChangeArrowheads="1"/>
          </p:cNvSpPr>
          <p:nvPr/>
        </p:nvSpPr>
        <p:spPr bwMode="auto">
          <a:xfrm>
            <a:off x="4094505" y="3769381"/>
            <a:ext cx="112522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solidFill>
                  <a:srgbClr val="CC6600"/>
                </a:solidFill>
                <a:latin typeface="Adobe 黑体 Std R" pitchFamily="34" charset="-122"/>
                <a:ea typeface="Adobe 黑体 Std R" pitchFamily="34" charset="-122"/>
              </a:rPr>
              <a:t>Y</a:t>
            </a:r>
            <a:r>
              <a:rPr kumimoji="1" lang="en-US" altLang="zh-CN" sz="2800" baseline="-25000" dirty="0">
                <a:solidFill>
                  <a:srgbClr val="CC6600"/>
                </a:solidFill>
                <a:latin typeface="Adobe 黑体 Std R" pitchFamily="34" charset="-122"/>
                <a:ea typeface="Adobe 黑体 Std R" pitchFamily="34" charset="-122"/>
              </a:rPr>
              <a:t>ZS</a:t>
            </a:r>
            <a:r>
              <a:rPr kumimoji="1" lang="en-US" altLang="zh-CN" sz="2800" dirty="0">
                <a:solidFill>
                  <a:srgbClr val="CC6600"/>
                </a:solidFill>
                <a:latin typeface="Adobe 黑体 Std R" pitchFamily="34" charset="-122"/>
                <a:ea typeface="Adobe 黑体 Std R" pitchFamily="34" charset="-122"/>
              </a:rPr>
              <a: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 calcmode="lin" valueType="num">
                                      <p:cBhvr>
                                        <p:cTn id="14" dur="750" fill="hold"/>
                                        <p:tgtEl>
                                          <p:spTgt spid="12"/>
                                        </p:tgtEl>
                                        <p:attrNameLst>
                                          <p:attrName>ppt_x</p:attrName>
                                        </p:attrNameLst>
                                      </p:cBhvr>
                                      <p:tavLst>
                                        <p:tav tm="0" fmla="#ppt_x+(cos(-2*pi*(1-$))*-#ppt_x-sin(-2*pi*(1-$))*(1-#ppt_y))*(1-$)">
                                          <p:val>
                                            <p:fltVal val="0"/>
                                          </p:val>
                                        </p:tav>
                                        <p:tav tm="100000">
                                          <p:val>
                                            <p:fltVal val="1"/>
                                          </p:val>
                                        </p:tav>
                                      </p:tavLst>
                                    </p:anim>
                                    <p:anim calcmode="lin" valueType="num">
                                      <p:cBhvr>
                                        <p:cTn id="15" dur="75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autoUpdateAnimBg="0"/>
      <p:bldP spid="12" grpId="0" bldLvl="0" animBg="1" autoUpdateAnimBg="0"/>
      <p:bldP spid="14" grpId="0" bldLvl="0" animBg="1" autoUpdateAnimBg="0"/>
      <p:bldP spid="15" grpId="0" bldLvl="0" animBg="1" autoUpdateAnimBg="0"/>
      <p:bldP spid="16" grpId="0" bldLvl="0" animBg="1" autoUpdateAnimBg="0"/>
      <p:bldP spid="17" grpId="0" bldLvl="0"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ChangeArrowheads="1"/>
          </p:cNvSpPr>
          <p:nvPr/>
        </p:nvSpPr>
        <p:spPr bwMode="auto">
          <a:xfrm>
            <a:off x="670478" y="556183"/>
            <a:ext cx="8229800" cy="435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200000"/>
              </a:lnSpc>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例</a:t>
            </a:r>
            <a:r>
              <a:rPr kumimoji="1" lang="en-US" altLang="zh-CN" sz="2800" dirty="0">
                <a:solidFill>
                  <a:srgbClr val="CC6600"/>
                </a:solidFill>
                <a:latin typeface="Adobe 黑体 Std R" pitchFamily="34" charset="-122"/>
                <a:ea typeface="Adobe 黑体 Std R" pitchFamily="34" charset="-122"/>
              </a:rPr>
              <a:t>1 </a:t>
            </a:r>
            <a:r>
              <a:rPr kumimoji="1" lang="zh-CN" altLang="en-US" sz="2800" dirty="0">
                <a:latin typeface="Adobe 黑体 Std R" pitchFamily="34" charset="-122"/>
                <a:ea typeface="Adobe 黑体 Std R" pitchFamily="34" charset="-122"/>
              </a:rPr>
              <a:t>描述某</a:t>
            </a:r>
            <a:r>
              <a:rPr kumimoji="1" lang="en-US" altLang="zh-CN" sz="2800" dirty="0">
                <a:latin typeface="Adobe 黑体 Std R" pitchFamily="34" charset="-122"/>
                <a:ea typeface="Adobe 黑体 Std R" pitchFamily="34" charset="-122"/>
              </a:rPr>
              <a:t>LTI</a:t>
            </a:r>
            <a:r>
              <a:rPr kumimoji="1" lang="zh-CN" altLang="en-US" sz="2800" dirty="0">
                <a:latin typeface="Adobe 黑体 Std R" pitchFamily="34" charset="-122"/>
                <a:ea typeface="Adobe 黑体 Std R" pitchFamily="34" charset="-122"/>
              </a:rPr>
              <a:t>系统的微分方程为</a:t>
            </a:r>
          </a:p>
          <a:p>
            <a:pPr fontAlgn="base">
              <a:lnSpc>
                <a:spcPct val="200000"/>
              </a:lnSpc>
              <a:spcBef>
                <a:spcPct val="0"/>
              </a:spcBef>
              <a:spcAft>
                <a:spcPct val="0"/>
              </a:spcAft>
            </a:pPr>
            <a:r>
              <a:rPr kumimoji="1" lang="zh-CN" altLang="en-US" sz="2800" dirty="0">
                <a:latin typeface="Adobe 黑体 Std R" pitchFamily="34" charset="-122"/>
                <a:ea typeface="Adobe 黑体 Std R" pitchFamily="34" charset="-122"/>
              </a:rPr>
              <a:t>              </a:t>
            </a:r>
            <a:r>
              <a:rPr kumimoji="1" lang="en-US" altLang="zh-CN" sz="2800" dirty="0">
                <a:latin typeface="Adobe 黑体 Std R" pitchFamily="34" charset="-122"/>
                <a:ea typeface="Adobe 黑体 Std R" pitchFamily="34" charset="-122"/>
              </a:rPr>
              <a:t>y</a:t>
            </a:r>
            <a:r>
              <a:rPr kumimoji="1" lang="en-US" altLang="zh-CN" sz="2800" dirty="0">
                <a:latin typeface="Adobe 黑体 Std R" pitchFamily="34" charset="-122"/>
                <a:ea typeface="Adobe 黑体 Std R" pitchFamily="34" charset="-122"/>
                <a:cs typeface="Times New Roman" pitchFamily="18" charset="0"/>
              </a:rPr>
              <a:t>"</a:t>
            </a:r>
            <a:r>
              <a:rPr kumimoji="1" lang="en-US" altLang="zh-CN" sz="2800" dirty="0">
                <a:latin typeface="Adobe 黑体 Std R" pitchFamily="34" charset="-122"/>
                <a:ea typeface="Adobe 黑体 Std R" pitchFamily="34" charset="-122"/>
              </a:rPr>
              <a:t>(t) + 5y</a:t>
            </a:r>
            <a:r>
              <a:rPr kumimoji="1" lang="en-US" altLang="zh-CN" sz="2800" dirty="0">
                <a:latin typeface="Adobe 黑体 Std R" pitchFamily="34" charset="-122"/>
                <a:ea typeface="Adobe 黑体 Std R" pitchFamily="34" charset="-122"/>
                <a:cs typeface="Times New Roman" pitchFamily="18" charset="0"/>
              </a:rPr>
              <a:t>'</a:t>
            </a:r>
            <a:r>
              <a:rPr kumimoji="1" lang="en-US" altLang="zh-CN" sz="2800" dirty="0">
                <a:latin typeface="Adobe 黑体 Std R" pitchFamily="34" charset="-122"/>
                <a:ea typeface="Adobe 黑体 Std R" pitchFamily="34" charset="-122"/>
              </a:rPr>
              <a:t>(t) + 6y(t) = 2</a:t>
            </a:r>
            <a:r>
              <a:rPr kumimoji="1" lang="en-US" altLang="zh-CN" sz="2800" i="1" dirty="0">
                <a:latin typeface="Adobe 黑体 Std R" pitchFamily="34" charset="-122"/>
                <a:ea typeface="Adobe 黑体 Std R" pitchFamily="34" charset="-122"/>
              </a:rPr>
              <a:t>f </a:t>
            </a:r>
            <a:r>
              <a:rPr kumimoji="1" lang="en-US" altLang="zh-CN" sz="2800" dirty="0">
                <a:latin typeface="Adobe 黑体 Std R" pitchFamily="34" charset="-122"/>
                <a:ea typeface="Adobe 黑体 Std R" pitchFamily="34" charset="-122"/>
                <a:cs typeface="Times New Roman" pitchFamily="18" charset="0"/>
              </a:rPr>
              <a:t>'</a:t>
            </a:r>
            <a:r>
              <a:rPr kumimoji="1" lang="en-US" altLang="zh-CN" sz="2800" dirty="0">
                <a:latin typeface="Adobe 黑体 Std R" pitchFamily="34" charset="-122"/>
                <a:ea typeface="Adobe 黑体 Std R" pitchFamily="34" charset="-122"/>
              </a:rPr>
              <a:t>(t)+ 6 </a:t>
            </a:r>
            <a:r>
              <a:rPr kumimoji="1" lang="en-US" altLang="zh-CN" sz="2800" i="1" dirty="0">
                <a:latin typeface="Adobe 黑体 Std R" pitchFamily="34" charset="-122"/>
                <a:ea typeface="Adobe 黑体 Std R" pitchFamily="34" charset="-122"/>
              </a:rPr>
              <a:t>f </a:t>
            </a:r>
            <a:r>
              <a:rPr kumimoji="1" lang="en-US" altLang="zh-CN" sz="2800" dirty="0">
                <a:latin typeface="Adobe 黑体 Std R" pitchFamily="34" charset="-122"/>
                <a:ea typeface="Adobe 黑体 Std R" pitchFamily="34" charset="-122"/>
              </a:rPr>
              <a:t>(t)</a:t>
            </a:r>
          </a:p>
          <a:p>
            <a:pPr fontAlgn="base">
              <a:lnSpc>
                <a:spcPct val="200000"/>
              </a:lnSpc>
              <a:spcBef>
                <a:spcPct val="0"/>
              </a:spcBef>
              <a:spcAft>
                <a:spcPct val="0"/>
              </a:spcAft>
            </a:pPr>
            <a:r>
              <a:rPr kumimoji="1" lang="zh-CN" altLang="en-US" sz="2800" dirty="0">
                <a:latin typeface="Adobe 黑体 Std R" pitchFamily="34" charset="-122"/>
                <a:ea typeface="Adobe 黑体 Std R" pitchFamily="34" charset="-122"/>
              </a:rPr>
              <a:t>已知初始状态</a:t>
            </a:r>
            <a:r>
              <a:rPr kumimoji="1" lang="en-US" altLang="zh-CN" sz="2800" dirty="0">
                <a:latin typeface="Adobe 黑体 Std R" pitchFamily="34" charset="-122"/>
                <a:ea typeface="Adobe 黑体 Std R" pitchFamily="34" charset="-122"/>
              </a:rPr>
              <a:t>y(0-) = 1</a:t>
            </a:r>
            <a:r>
              <a:rPr kumimoji="1" lang="zh-CN" altLang="en-US" sz="2800" dirty="0">
                <a:latin typeface="Adobe 黑体 Std R" pitchFamily="34" charset="-122"/>
                <a:ea typeface="Adobe 黑体 Std R" pitchFamily="34" charset="-122"/>
              </a:rPr>
              <a:t>，</a:t>
            </a:r>
            <a:r>
              <a:rPr kumimoji="1" lang="en-US" altLang="zh-CN" sz="2800" dirty="0">
                <a:latin typeface="Adobe 黑体 Std R" pitchFamily="34" charset="-122"/>
                <a:ea typeface="Adobe 黑体 Std R" pitchFamily="34" charset="-122"/>
              </a:rPr>
              <a:t>y</a:t>
            </a:r>
            <a:r>
              <a:rPr kumimoji="1" lang="en-US" altLang="zh-CN" sz="2800" dirty="0">
                <a:latin typeface="Adobe 黑体 Std R" pitchFamily="34" charset="-122"/>
                <a:ea typeface="Adobe 黑体 Std R" pitchFamily="34" charset="-122"/>
                <a:cs typeface="Times New Roman" pitchFamily="18" charset="0"/>
              </a:rPr>
              <a:t>'</a:t>
            </a:r>
            <a:r>
              <a:rPr kumimoji="1" lang="en-US" altLang="zh-CN" sz="2800" dirty="0">
                <a:latin typeface="Adobe 黑体 Std R" pitchFamily="34" charset="-122"/>
                <a:ea typeface="Adobe 黑体 Std R" pitchFamily="34" charset="-122"/>
              </a:rPr>
              <a:t>(0-)= -1</a:t>
            </a:r>
            <a:r>
              <a:rPr kumimoji="1" lang="zh-CN" altLang="en-US" sz="2800" dirty="0">
                <a:latin typeface="Adobe 黑体 Std R" pitchFamily="34" charset="-122"/>
                <a:ea typeface="Adobe 黑体 Std R" pitchFamily="34" charset="-122"/>
              </a:rPr>
              <a:t>，激励</a:t>
            </a:r>
            <a:r>
              <a:rPr kumimoji="1" lang="en-US" altLang="zh-CN" sz="2800" i="1" dirty="0">
                <a:latin typeface="Adobe 黑体 Std R" pitchFamily="34" charset="-122"/>
                <a:ea typeface="Adobe 黑体 Std R" pitchFamily="34" charset="-122"/>
              </a:rPr>
              <a:t>f </a:t>
            </a:r>
            <a:r>
              <a:rPr kumimoji="1" lang="en-US" altLang="zh-CN" sz="2800" dirty="0">
                <a:latin typeface="Adobe 黑体 Std R" pitchFamily="34" charset="-122"/>
                <a:ea typeface="Adobe 黑体 Std R" pitchFamily="34" charset="-122"/>
              </a:rPr>
              <a:t>(t) = 5cost</a:t>
            </a:r>
            <a:r>
              <a:rPr kumimoji="1" lang="en-US" altLang="zh-CN" sz="2800" b="1" dirty="0">
                <a:latin typeface="Adobe 黑体 Std R" pitchFamily="34" charset="-122"/>
                <a:ea typeface="Adobe 黑体 Std R" pitchFamily="34" charset="-122"/>
                <a:sym typeface="Symbol" pitchFamily="18" charset="2"/>
              </a:rPr>
              <a:t></a:t>
            </a:r>
            <a:r>
              <a:rPr kumimoji="1" lang="en-US" altLang="zh-CN" sz="2800" dirty="0">
                <a:latin typeface="Adobe 黑体 Std R" pitchFamily="34" charset="-122"/>
                <a:ea typeface="Adobe 黑体 Std R" pitchFamily="34" charset="-122"/>
              </a:rPr>
              <a:t>(t)</a:t>
            </a:r>
            <a:r>
              <a:rPr kumimoji="1" lang="zh-CN" altLang="en-US" sz="2800" dirty="0">
                <a:latin typeface="Adobe 黑体 Std R" pitchFamily="34" charset="-122"/>
                <a:ea typeface="Adobe 黑体 Std R" pitchFamily="34" charset="-122"/>
              </a:rPr>
              <a:t>，求系统的全响应</a:t>
            </a:r>
            <a:r>
              <a:rPr kumimoji="1" lang="en-US" altLang="zh-CN" sz="2800" dirty="0">
                <a:latin typeface="Adobe 黑体 Std R" pitchFamily="34" charset="-122"/>
                <a:ea typeface="Adobe 黑体 Std R" pitchFamily="34" charset="-122"/>
              </a:rPr>
              <a:t>y(t)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0"/>
          <p:cNvGraphicFramePr>
            <a:graphicFrameLocks noChangeAspect="1"/>
          </p:cNvGraphicFramePr>
          <p:nvPr/>
        </p:nvGraphicFramePr>
        <p:xfrm>
          <a:off x="848522" y="2574127"/>
          <a:ext cx="3516908" cy="812372"/>
        </p:xfrm>
        <a:graphic>
          <a:graphicData uri="http://schemas.openxmlformats.org/presentationml/2006/ole">
            <mc:AlternateContent xmlns:mc="http://schemas.openxmlformats.org/markup-compatibility/2006">
              <mc:Choice xmlns:v="urn:schemas-microsoft-com:vml" Requires="v">
                <p:oleObj spid="_x0000_s228357" name="Equation" r:id="rId4" imgW="1816100" imgH="419100" progId="Equation.3">
                  <p:embed/>
                </p:oleObj>
              </mc:Choice>
              <mc:Fallback>
                <p:oleObj name="Equation" r:id="rId4" imgW="1816100" imgH="419100" progId="Equation.3">
                  <p:embed/>
                  <p:pic>
                    <p:nvPicPr>
                      <p:cNvPr id="0" name="图片 1966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522" y="2574127"/>
                        <a:ext cx="3516908" cy="812372"/>
                      </a:xfrm>
                      <a:prstGeom prst="rect">
                        <a:avLst/>
                      </a:prstGeom>
                      <a:noFill/>
                    </p:spPr>
                  </p:pic>
                </p:oleObj>
              </mc:Fallback>
            </mc:AlternateContent>
          </a:graphicData>
        </a:graphic>
      </p:graphicFrame>
      <p:graphicFrame>
        <p:nvGraphicFramePr>
          <p:cNvPr id="10" name="Object 22"/>
          <p:cNvGraphicFramePr>
            <a:graphicFrameLocks noChangeAspect="1"/>
          </p:cNvGraphicFramePr>
          <p:nvPr/>
        </p:nvGraphicFramePr>
        <p:xfrm>
          <a:off x="849052" y="3581991"/>
          <a:ext cx="5530278" cy="872813"/>
        </p:xfrm>
        <a:graphic>
          <a:graphicData uri="http://schemas.openxmlformats.org/presentationml/2006/ole">
            <mc:AlternateContent xmlns:mc="http://schemas.openxmlformats.org/markup-compatibility/2006">
              <mc:Choice xmlns:v="urn:schemas-microsoft-com:vml" Requires="v">
                <p:oleObj spid="_x0000_s228358" name="Equation" r:id="rId6" imgW="2882900" imgH="457200" progId="Equation.3">
                  <p:embed/>
                </p:oleObj>
              </mc:Choice>
              <mc:Fallback>
                <p:oleObj name="Equation" r:id="rId6" imgW="2882900" imgH="457200" progId="Equation.3">
                  <p:embed/>
                  <p:pic>
                    <p:nvPicPr>
                      <p:cNvPr id="0" name="图片 1966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052" y="3581991"/>
                        <a:ext cx="5530278" cy="872813"/>
                      </a:xfrm>
                      <a:prstGeom prst="rect">
                        <a:avLst/>
                      </a:prstGeom>
                      <a:noFill/>
                    </p:spPr>
                  </p:pic>
                </p:oleObj>
              </mc:Fallback>
            </mc:AlternateContent>
          </a:graphicData>
        </a:graphic>
      </p:graphicFrame>
      <p:graphicFrame>
        <p:nvGraphicFramePr>
          <p:cNvPr id="22" name="Object 46"/>
          <p:cNvGraphicFramePr>
            <a:graphicFrameLocks noChangeAspect="1"/>
          </p:cNvGraphicFramePr>
          <p:nvPr/>
        </p:nvGraphicFramePr>
        <p:xfrm>
          <a:off x="247456" y="1257029"/>
          <a:ext cx="6205692" cy="809506"/>
        </p:xfrm>
        <a:graphic>
          <a:graphicData uri="http://schemas.openxmlformats.org/presentationml/2006/ole">
            <mc:AlternateContent xmlns:mc="http://schemas.openxmlformats.org/markup-compatibility/2006">
              <mc:Choice xmlns:v="urn:schemas-microsoft-com:vml" Requires="v">
                <p:oleObj spid="_x0000_s228359" name="Equation" r:id="rId8" imgW="3136900" imgH="406400" progId="Equation.3">
                  <p:embed/>
                </p:oleObj>
              </mc:Choice>
              <mc:Fallback>
                <p:oleObj name="Equation" r:id="rId8" imgW="3136900" imgH="406400" progId="Equation.3">
                  <p:embed/>
                  <p:pic>
                    <p:nvPicPr>
                      <p:cNvPr id="0" name="图片 1966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456" y="1257029"/>
                        <a:ext cx="6205692" cy="809506"/>
                      </a:xfrm>
                      <a:prstGeom prst="rect">
                        <a:avLst/>
                      </a:prstGeom>
                      <a:noFill/>
                    </p:spPr>
                  </p:pic>
                </p:oleObj>
              </mc:Fallback>
            </mc:AlternateContent>
          </a:graphicData>
        </a:graphic>
      </p:graphicFrame>
      <p:graphicFrame>
        <p:nvGraphicFramePr>
          <p:cNvPr id="23" name="Object 47"/>
          <p:cNvGraphicFramePr>
            <a:graphicFrameLocks noChangeAspect="1"/>
          </p:cNvGraphicFramePr>
          <p:nvPr/>
        </p:nvGraphicFramePr>
        <p:xfrm>
          <a:off x="7027581" y="1409391"/>
          <a:ext cx="1618850" cy="726896"/>
        </p:xfrm>
        <a:graphic>
          <a:graphicData uri="http://schemas.openxmlformats.org/presentationml/2006/ole">
            <mc:AlternateContent xmlns:mc="http://schemas.openxmlformats.org/markup-compatibility/2006">
              <mc:Choice xmlns:v="urn:schemas-microsoft-com:vml" Requires="v">
                <p:oleObj spid="_x0000_s228360" name="Equation" r:id="rId10" imgW="862965" imgH="393700" progId="Equation.3">
                  <p:embed/>
                </p:oleObj>
              </mc:Choice>
              <mc:Fallback>
                <p:oleObj name="Equation" r:id="rId10" imgW="862965" imgH="393700" progId="Equation.3">
                  <p:embed/>
                  <p:pic>
                    <p:nvPicPr>
                      <p:cNvPr id="0" name="图片 19665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27581" y="1409391"/>
                        <a:ext cx="1618850" cy="7268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AutoShape 48"/>
          <p:cNvSpPr/>
          <p:nvPr/>
        </p:nvSpPr>
        <p:spPr bwMode="auto">
          <a:xfrm rot="16200000">
            <a:off x="2494800" y="838032"/>
            <a:ext cx="304725" cy="2666342"/>
          </a:xfrm>
          <a:prstGeom prst="leftBrace">
            <a:avLst>
              <a:gd name="adj1" fmla="val 72917"/>
              <a:gd name="adj2" fmla="val 50000"/>
            </a:avLst>
          </a:prstGeom>
        </p:spPr>
        <p:style>
          <a:lnRef idx="3">
            <a:schemeClr val="dk1"/>
          </a:lnRef>
          <a:fillRef idx="0">
            <a:schemeClr val="dk1"/>
          </a:fillRef>
          <a:effectRef idx="2">
            <a:schemeClr val="dk1"/>
          </a:effectRef>
          <a:fontRef idx="minor">
            <a:schemeClr val="tx1"/>
          </a:fontRef>
        </p:style>
        <p:txBody>
          <a:bodyPr vert="eaVert" wrap="none" anchor="ctr"/>
          <a:lstStyle/>
          <a:p>
            <a:pPr algn="ctr" fontAlgn="base">
              <a:spcBef>
                <a:spcPct val="0"/>
              </a:spcBef>
              <a:spcAft>
                <a:spcPct val="0"/>
              </a:spcAft>
            </a:pPr>
            <a:endParaRPr kumimoji="1" lang="zh-CN" altLang="zh-CN" sz="2800">
              <a:latin typeface="Adobe 黑体 Std R" pitchFamily="34" charset="-122"/>
              <a:ea typeface="Adobe 黑体 Std R" pitchFamily="34" charset="-122"/>
            </a:endParaRPr>
          </a:p>
        </p:txBody>
      </p:sp>
      <p:sp>
        <p:nvSpPr>
          <p:cNvPr id="25" name="AutoShape 49"/>
          <p:cNvSpPr/>
          <p:nvPr/>
        </p:nvSpPr>
        <p:spPr bwMode="auto">
          <a:xfrm rot="16200000">
            <a:off x="5279604" y="1101977"/>
            <a:ext cx="304725" cy="2133073"/>
          </a:xfrm>
          <a:prstGeom prst="leftBrace">
            <a:avLst>
              <a:gd name="adj1" fmla="val 58333"/>
              <a:gd name="adj2" fmla="val 50000"/>
            </a:avLst>
          </a:prstGeom>
        </p:spPr>
        <p:style>
          <a:lnRef idx="3">
            <a:schemeClr val="dk1"/>
          </a:lnRef>
          <a:fillRef idx="0">
            <a:schemeClr val="dk1"/>
          </a:fillRef>
          <a:effectRef idx="2">
            <a:schemeClr val="dk1"/>
          </a:effectRef>
          <a:fontRef idx="minor">
            <a:schemeClr val="tx1"/>
          </a:fontRef>
        </p:style>
        <p:txBody>
          <a:bodyPr vert="eaVert" wrap="none" anchor="ctr"/>
          <a:lstStyle/>
          <a:p>
            <a:pPr algn="ctr" fontAlgn="base">
              <a:spcBef>
                <a:spcPct val="0"/>
              </a:spcBef>
              <a:spcAft>
                <a:spcPct val="0"/>
              </a:spcAft>
            </a:pPr>
            <a:endParaRPr kumimoji="1" lang="zh-CN" altLang="zh-CN" sz="2800">
              <a:latin typeface="Adobe 黑体 Std R" pitchFamily="34" charset="-122"/>
              <a:ea typeface="Adobe 黑体 Std R" pitchFamily="34" charset="-122"/>
            </a:endParaRPr>
          </a:p>
        </p:txBody>
      </p:sp>
      <p:sp>
        <p:nvSpPr>
          <p:cNvPr id="26" name="Rectangle 50"/>
          <p:cNvSpPr>
            <a:spLocks noChangeArrowheads="1"/>
          </p:cNvSpPr>
          <p:nvPr/>
        </p:nvSpPr>
        <p:spPr bwMode="auto">
          <a:xfrm>
            <a:off x="2690832" y="2147480"/>
            <a:ext cx="112522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latin typeface="Adobe 黑体 Std R" pitchFamily="34" charset="-122"/>
                <a:ea typeface="Adobe 黑体 Std R" pitchFamily="34" charset="-122"/>
              </a:rPr>
              <a:t>Y</a:t>
            </a:r>
            <a:r>
              <a:rPr kumimoji="1" lang="en-US" altLang="zh-CN" sz="2800" baseline="-25000" dirty="0">
                <a:latin typeface="Adobe 黑体 Std R" pitchFamily="34" charset="-122"/>
                <a:ea typeface="Adobe 黑体 Std R" pitchFamily="34" charset="-122"/>
              </a:rPr>
              <a:t>ZI</a:t>
            </a:r>
            <a:r>
              <a:rPr kumimoji="1" lang="en-US" altLang="zh-CN" sz="2800" dirty="0">
                <a:latin typeface="Adobe 黑体 Std R" pitchFamily="34" charset="-122"/>
                <a:ea typeface="Adobe 黑体 Std R" pitchFamily="34" charset="-122"/>
              </a:rPr>
              <a:t>(s)</a:t>
            </a:r>
          </a:p>
        </p:txBody>
      </p:sp>
      <p:sp>
        <p:nvSpPr>
          <p:cNvPr id="27" name="Rectangle 51"/>
          <p:cNvSpPr>
            <a:spLocks noChangeArrowheads="1"/>
          </p:cNvSpPr>
          <p:nvPr/>
        </p:nvSpPr>
        <p:spPr bwMode="auto">
          <a:xfrm>
            <a:off x="5411032" y="2123758"/>
            <a:ext cx="112522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latin typeface="Adobe 黑体 Std R" pitchFamily="34" charset="-122"/>
                <a:ea typeface="Adobe 黑体 Std R" pitchFamily="34" charset="-122"/>
              </a:rPr>
              <a:t>Y</a:t>
            </a:r>
            <a:r>
              <a:rPr kumimoji="1" lang="en-US" altLang="zh-CN" sz="2800" baseline="-25000" dirty="0">
                <a:latin typeface="Adobe 黑体 Std R" pitchFamily="34" charset="-122"/>
                <a:ea typeface="Adobe 黑体 Std R" pitchFamily="34" charset="-122"/>
              </a:rPr>
              <a:t>ZS</a:t>
            </a:r>
            <a:r>
              <a:rPr kumimoji="1" lang="en-US" altLang="zh-CN" sz="2800" dirty="0">
                <a:latin typeface="Adobe 黑体 Std R" pitchFamily="34" charset="-122"/>
                <a:ea typeface="Adobe 黑体 Std R" pitchFamily="34" charset="-122"/>
              </a:rPr>
              <a:t>(s)</a:t>
            </a:r>
          </a:p>
        </p:txBody>
      </p:sp>
      <p:sp>
        <p:nvSpPr>
          <p:cNvPr id="28" name="Rectangle 16"/>
          <p:cNvSpPr>
            <a:spLocks noChangeArrowheads="1"/>
          </p:cNvSpPr>
          <p:nvPr/>
        </p:nvSpPr>
        <p:spPr bwMode="auto">
          <a:xfrm>
            <a:off x="756518" y="573827"/>
            <a:ext cx="53390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解</a:t>
            </a:r>
            <a:r>
              <a:rPr kumimoji="1" lang="zh-CN" altLang="en-US" sz="2800" dirty="0">
                <a:latin typeface="Adobe 黑体 Std R" pitchFamily="34" charset="-122"/>
                <a:ea typeface="Adobe 黑体 Std R" pitchFamily="34" charset="-122"/>
              </a:rPr>
              <a:t>： 方程取拉氏变换，并整理得</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autoUpdateAnimBg="0"/>
      <p:bldP spid="25" grpId="0" bldLvl="0" animBg="1" autoUpdateAnimBg="0"/>
      <p:bldP spid="26" grpId="0" bldLvl="0" animBg="1" autoUpdateAnimBg="0"/>
      <p:bldP spid="27" grpId="0" bldLvl="0" animBg="1" autoUpdateAnimBg="0"/>
      <p:bldP spid="28" grpId="0" bldLvl="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41"/>
          <p:cNvGraphicFramePr>
            <a:graphicFrameLocks noChangeAspect="1"/>
          </p:cNvGraphicFramePr>
          <p:nvPr/>
        </p:nvGraphicFramePr>
        <p:xfrm>
          <a:off x="445101" y="778351"/>
          <a:ext cx="3532610" cy="859692"/>
        </p:xfrm>
        <a:graphic>
          <a:graphicData uri="http://schemas.openxmlformats.org/presentationml/2006/ole">
            <mc:AlternateContent xmlns:mc="http://schemas.openxmlformats.org/markup-compatibility/2006">
              <mc:Choice xmlns:v="urn:schemas-microsoft-com:vml" Requires="v">
                <p:oleObj spid="_x0000_s181280" name="Equation" r:id="rId4" imgW="1371600" imgH="330200" progId="Equation.3">
                  <p:embed/>
                </p:oleObj>
              </mc:Choice>
              <mc:Fallback>
                <p:oleObj name="Equation" r:id="rId4" imgW="1371600" imgH="330200" progId="Equation.3">
                  <p:embed/>
                  <p:pic>
                    <p:nvPicPr>
                      <p:cNvPr id="0" name="图片 1812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101" y="778351"/>
                        <a:ext cx="3532610" cy="859692"/>
                      </a:xfrm>
                      <a:prstGeom prst="rect">
                        <a:avLst/>
                      </a:prstGeom>
                      <a:noFill/>
                    </p:spPr>
                  </p:pic>
                </p:oleObj>
              </mc:Fallback>
            </mc:AlternateContent>
          </a:graphicData>
        </a:graphic>
      </p:graphicFrame>
      <p:graphicFrame>
        <p:nvGraphicFramePr>
          <p:cNvPr id="16" name="Object 43"/>
          <p:cNvGraphicFramePr>
            <a:graphicFrameLocks noChangeAspect="1"/>
          </p:cNvGraphicFramePr>
          <p:nvPr/>
        </p:nvGraphicFramePr>
        <p:xfrm>
          <a:off x="396567" y="1923997"/>
          <a:ext cx="3829173" cy="917167"/>
        </p:xfrm>
        <a:graphic>
          <a:graphicData uri="http://schemas.openxmlformats.org/presentationml/2006/ole">
            <mc:AlternateContent xmlns:mc="http://schemas.openxmlformats.org/markup-compatibility/2006">
              <mc:Choice xmlns:v="urn:schemas-microsoft-com:vml" Requires="v">
                <p:oleObj spid="_x0000_s181281" name="Equation" r:id="rId6" imgW="1752600" imgH="419100" progId="Equation.3">
                  <p:embed/>
                </p:oleObj>
              </mc:Choice>
              <mc:Fallback>
                <p:oleObj name="Equation" r:id="rId6" imgW="1752600" imgH="419100" progId="Equation.3">
                  <p:embed/>
                  <p:pic>
                    <p:nvPicPr>
                      <p:cNvPr id="0" name="图片 1812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567" y="1923997"/>
                        <a:ext cx="3829173" cy="917167"/>
                      </a:xfrm>
                      <a:prstGeom prst="rect">
                        <a:avLst/>
                      </a:prstGeom>
                      <a:noFill/>
                    </p:spPr>
                  </p:pic>
                </p:oleObj>
              </mc:Fallback>
            </mc:AlternateContent>
          </a:graphicData>
        </a:graphic>
      </p:graphicFrame>
      <p:sp>
        <p:nvSpPr>
          <p:cNvPr id="17" name="AutoShape 45"/>
          <p:cNvSpPr>
            <a:spLocks noChangeArrowheads="1"/>
          </p:cNvSpPr>
          <p:nvPr/>
        </p:nvSpPr>
        <p:spPr bwMode="auto">
          <a:xfrm>
            <a:off x="4496017" y="1060114"/>
            <a:ext cx="4342328" cy="609450"/>
          </a:xfrm>
          <a:prstGeom prst="wedgeRoundRectCallout">
            <a:avLst>
              <a:gd name="adj1" fmla="val -59542"/>
              <a:gd name="adj2" fmla="val 51824"/>
              <a:gd name="adj3" fmla="val 16667"/>
            </a:avLst>
          </a:prstGeom>
          <a:solidFill>
            <a:srgbClr val="CCEC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kumimoji="1" lang="zh-CN" altLang="en-US" sz="2800" dirty="0">
                <a:solidFill>
                  <a:srgbClr val="FF0000"/>
                </a:solidFill>
                <a:latin typeface="Adobe 黑体 Std R" pitchFamily="34" charset="-122"/>
                <a:ea typeface="Adobe 黑体 Std R" pitchFamily="34" charset="-122"/>
              </a:rPr>
              <a:t>双边拉普拉斯变换对</a:t>
            </a:r>
          </a:p>
        </p:txBody>
      </p:sp>
      <p:sp>
        <p:nvSpPr>
          <p:cNvPr id="18" name="Rectangle 46"/>
          <p:cNvSpPr>
            <a:spLocks noChangeArrowheads="1"/>
          </p:cNvSpPr>
          <p:nvPr/>
        </p:nvSpPr>
        <p:spPr bwMode="auto">
          <a:xfrm>
            <a:off x="484771" y="3075841"/>
            <a:ext cx="837993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50000"/>
              </a:lnSpc>
              <a:spcBef>
                <a:spcPct val="0"/>
              </a:spcBef>
              <a:spcAft>
                <a:spcPct val="0"/>
              </a:spcAft>
            </a:pPr>
            <a:r>
              <a:rPr kumimoji="1" lang="en-US" altLang="zh-CN" sz="2800" dirty="0">
                <a:solidFill>
                  <a:srgbClr val="000000"/>
                </a:solidFill>
                <a:latin typeface="Adobe 黑体 Std R" pitchFamily="34" charset="-122"/>
                <a:ea typeface="Adobe 黑体 Std R" pitchFamily="34" charset="-122"/>
                <a:sym typeface="Symbol" pitchFamily="18" charset="2"/>
              </a:rPr>
              <a:t>F</a:t>
            </a:r>
            <a:r>
              <a:rPr kumimoji="1" lang="en-US" altLang="zh-CN" sz="2800" baseline="-30000" dirty="0">
                <a:solidFill>
                  <a:srgbClr val="000000"/>
                </a:solidFill>
                <a:latin typeface="Adobe 黑体 Std R" pitchFamily="34" charset="-122"/>
                <a:ea typeface="Adobe 黑体 Std R" pitchFamily="34" charset="-122"/>
                <a:sym typeface="Symbol" pitchFamily="18" charset="2"/>
              </a:rPr>
              <a:t>b</a:t>
            </a:r>
            <a:r>
              <a:rPr kumimoji="1" lang="en-US" altLang="zh-CN" sz="2800" dirty="0">
                <a:solidFill>
                  <a:srgbClr val="000000"/>
                </a:solidFill>
                <a:latin typeface="Adobe 黑体 Std R" pitchFamily="34" charset="-122"/>
                <a:ea typeface="Adobe 黑体 Std R" pitchFamily="34" charset="-122"/>
                <a:sym typeface="Symbol" pitchFamily="18" charset="2"/>
              </a:rPr>
              <a:t>(s)</a:t>
            </a:r>
            <a:r>
              <a:rPr kumimoji="1" lang="zh-CN" altLang="en-US" sz="2800" dirty="0">
                <a:solidFill>
                  <a:srgbClr val="000000"/>
                </a:solidFill>
                <a:latin typeface="Adobe 黑体 Std R" pitchFamily="34" charset="-122"/>
                <a:ea typeface="Adobe 黑体 Std R" pitchFamily="34" charset="-122"/>
                <a:sym typeface="Symbol" pitchFamily="18" charset="2"/>
              </a:rPr>
              <a:t>称为</a:t>
            </a:r>
            <a:r>
              <a:rPr kumimoji="1" lang="en-US" altLang="zh-CN" sz="2800" dirty="0">
                <a:solidFill>
                  <a:srgbClr val="000000"/>
                </a:solidFill>
                <a:latin typeface="Adobe 黑体 Std R" pitchFamily="34" charset="-122"/>
                <a:ea typeface="Adobe 黑体 Std R" pitchFamily="34" charset="-122"/>
                <a:sym typeface="Symbol" pitchFamily="18" charset="2"/>
              </a:rPr>
              <a:t>f(t)</a:t>
            </a:r>
            <a:r>
              <a:rPr kumimoji="1" lang="zh-CN" altLang="en-US" sz="2800" dirty="0">
                <a:solidFill>
                  <a:srgbClr val="000000"/>
                </a:solidFill>
                <a:latin typeface="Adobe 黑体 Std R" pitchFamily="34" charset="-122"/>
                <a:ea typeface="Adobe 黑体 Std R" pitchFamily="34" charset="-122"/>
                <a:sym typeface="Symbol" pitchFamily="18" charset="2"/>
              </a:rPr>
              <a:t>的双边拉氏变换（或象函数），</a:t>
            </a:r>
          </a:p>
          <a:p>
            <a:pPr fontAlgn="base">
              <a:lnSpc>
                <a:spcPct val="150000"/>
              </a:lnSpc>
              <a:spcBef>
                <a:spcPct val="0"/>
              </a:spcBef>
              <a:spcAft>
                <a:spcPct val="0"/>
              </a:spcAft>
            </a:pPr>
            <a:r>
              <a:rPr kumimoji="1" lang="en-US" altLang="zh-CN" sz="2800" dirty="0">
                <a:solidFill>
                  <a:srgbClr val="000000"/>
                </a:solidFill>
                <a:latin typeface="Adobe 黑体 Std R" pitchFamily="34" charset="-122"/>
                <a:ea typeface="Adobe 黑体 Std R" pitchFamily="34" charset="-122"/>
                <a:sym typeface="Symbol" pitchFamily="18" charset="2"/>
              </a:rPr>
              <a:t>f(t)</a:t>
            </a:r>
            <a:r>
              <a:rPr kumimoji="1" lang="zh-CN" altLang="en-US" sz="2800" dirty="0">
                <a:solidFill>
                  <a:srgbClr val="000000"/>
                </a:solidFill>
                <a:latin typeface="Adobe 黑体 Std R" pitchFamily="34" charset="-122"/>
                <a:ea typeface="Adobe 黑体 Std R" pitchFamily="34" charset="-122"/>
                <a:sym typeface="Symbol" pitchFamily="18" charset="2"/>
              </a:rPr>
              <a:t>称为</a:t>
            </a:r>
            <a:r>
              <a:rPr kumimoji="1" lang="en-US" altLang="zh-CN" sz="2800" dirty="0">
                <a:solidFill>
                  <a:srgbClr val="000000"/>
                </a:solidFill>
                <a:latin typeface="Adobe 黑体 Std R" pitchFamily="34" charset="-122"/>
                <a:ea typeface="Adobe 黑体 Std R" pitchFamily="34" charset="-122"/>
                <a:sym typeface="Symbol" pitchFamily="18" charset="2"/>
              </a:rPr>
              <a:t>F</a:t>
            </a:r>
            <a:r>
              <a:rPr kumimoji="1" lang="en-US" altLang="zh-CN" sz="2800" baseline="-30000" dirty="0">
                <a:solidFill>
                  <a:srgbClr val="000000"/>
                </a:solidFill>
                <a:latin typeface="Adobe 黑体 Std R" pitchFamily="34" charset="-122"/>
                <a:ea typeface="Adobe 黑体 Std R" pitchFamily="34" charset="-122"/>
                <a:sym typeface="Symbol" pitchFamily="18" charset="2"/>
              </a:rPr>
              <a:t>b</a:t>
            </a:r>
            <a:r>
              <a:rPr kumimoji="1" lang="en-US" altLang="zh-CN" sz="2800" dirty="0">
                <a:solidFill>
                  <a:srgbClr val="000000"/>
                </a:solidFill>
                <a:latin typeface="Adobe 黑体 Std R" pitchFamily="34" charset="-122"/>
                <a:ea typeface="Adobe 黑体 Std R" pitchFamily="34" charset="-122"/>
                <a:sym typeface="Symbol" pitchFamily="18" charset="2"/>
              </a:rPr>
              <a:t>(s) </a:t>
            </a:r>
            <a:r>
              <a:rPr kumimoji="1" lang="zh-CN" altLang="en-US" sz="2800" dirty="0">
                <a:solidFill>
                  <a:srgbClr val="000000"/>
                </a:solidFill>
                <a:latin typeface="Adobe 黑体 Std R" pitchFamily="34" charset="-122"/>
                <a:ea typeface="Adobe 黑体 Std R" pitchFamily="34" charset="-122"/>
                <a:sym typeface="Symbol" pitchFamily="18" charset="2"/>
              </a:rPr>
              <a:t>的双边拉氏逆变换（或原函数）。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750" fill="hold"/>
                                        <p:tgtEl>
                                          <p:spTgt spid="17"/>
                                        </p:tgtEl>
                                        <p:attrNameLst>
                                          <p:attrName>ppt_w</p:attrName>
                                        </p:attrNameLst>
                                      </p:cBhvr>
                                      <p:tavLst>
                                        <p:tav tm="0">
                                          <p:val>
                                            <p:fltVal val="0"/>
                                          </p:val>
                                        </p:tav>
                                        <p:tav tm="100000">
                                          <p:val>
                                            <p:strVal val="#ppt_w"/>
                                          </p:val>
                                        </p:tav>
                                      </p:tavLst>
                                    </p:anim>
                                    <p:anim calcmode="lin" valueType="num">
                                      <p:cBhvr>
                                        <p:cTn id="17" dur="750" fill="hold"/>
                                        <p:tgtEl>
                                          <p:spTgt spid="17"/>
                                        </p:tgtEl>
                                        <p:attrNameLst>
                                          <p:attrName>ppt_h</p:attrName>
                                        </p:attrNameLst>
                                      </p:cBhvr>
                                      <p:tavLst>
                                        <p:tav tm="0">
                                          <p:val>
                                            <p:fltVal val="0"/>
                                          </p:val>
                                        </p:tav>
                                        <p:tav tm="100000">
                                          <p:val>
                                            <p:strVal val="#ppt_h"/>
                                          </p:val>
                                        </p:tav>
                                      </p:tavLst>
                                    </p:anim>
                                    <p:anim calcmode="lin" valueType="num">
                                      <p:cBhvr>
                                        <p:cTn id="18" dur="750" fill="hold"/>
                                        <p:tgtEl>
                                          <p:spTgt spid="17"/>
                                        </p:tgtEl>
                                        <p:attrNameLst>
                                          <p:attrName>ppt_x</p:attrName>
                                        </p:attrNameLst>
                                      </p:cBhvr>
                                      <p:tavLst>
                                        <p:tav tm="0" fmla="#ppt_x+(cos(-2*pi*(1-$))*-#ppt_x-sin(-2*pi*(1-$))*(1-#ppt_y))*(1-$)">
                                          <p:val>
                                            <p:fltVal val="0"/>
                                          </p:val>
                                        </p:tav>
                                        <p:tav tm="100000">
                                          <p:val>
                                            <p:fltVal val="1"/>
                                          </p:val>
                                        </p:tav>
                                      </p:tavLst>
                                    </p:anim>
                                    <p:anim calcmode="lin" valueType="num">
                                      <p:cBhvr>
                                        <p:cTn id="19" dur="75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wipe(left)">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wipe(left)">
                                      <p:cBhvr>
                                        <p:cTn id="29"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autoUpdateAnimBg="0"/>
      <p:bldP spid="18"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4"/>
          <p:cNvSpPr>
            <a:spLocks noChangeArrowheads="1"/>
          </p:cNvSpPr>
          <p:nvPr/>
        </p:nvSpPr>
        <p:spPr bwMode="auto">
          <a:xfrm>
            <a:off x="168902" y="1679129"/>
            <a:ext cx="6094495"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i="1" spc="-150" dirty="0">
                <a:latin typeface="Adobe 黑体 Std R" pitchFamily="34" charset="-122"/>
                <a:ea typeface="Adobe 黑体 Std R" pitchFamily="34" charset="-122"/>
              </a:rPr>
              <a:t>y</a:t>
            </a:r>
            <a:r>
              <a:rPr kumimoji="1" lang="en-US" altLang="zh-CN" sz="2800" spc="-150" dirty="0">
                <a:latin typeface="Adobe 黑体 Std R" pitchFamily="34" charset="-122"/>
                <a:ea typeface="Adobe 黑体 Std R" pitchFamily="34" charset="-122"/>
              </a:rPr>
              <a:t>(</a:t>
            </a:r>
            <a:r>
              <a:rPr kumimoji="1" lang="en-US" altLang="zh-CN" sz="2800" i="1" spc="-150" dirty="0">
                <a:latin typeface="Adobe 黑体 Std R" pitchFamily="34" charset="-122"/>
                <a:ea typeface="Adobe 黑体 Std R" pitchFamily="34" charset="-122"/>
              </a:rPr>
              <a:t>t</a:t>
            </a:r>
            <a:r>
              <a:rPr kumimoji="1" lang="en-US" altLang="zh-CN" sz="2800" spc="-150" dirty="0">
                <a:latin typeface="Adobe 黑体 Std R" pitchFamily="34" charset="-122"/>
                <a:ea typeface="Adobe 黑体 Std R" pitchFamily="34" charset="-122"/>
              </a:rPr>
              <a:t>)= 2e</a:t>
            </a:r>
            <a:r>
              <a:rPr kumimoji="1" lang="en-US" altLang="zh-CN" sz="2800" spc="-150" baseline="30000" dirty="0">
                <a:latin typeface="Adobe 黑体 Std R" pitchFamily="34" charset="-122"/>
                <a:ea typeface="Adobe 黑体 Std R" pitchFamily="34" charset="-122"/>
              </a:rPr>
              <a:t>–2t </a:t>
            </a:r>
            <a:r>
              <a:rPr kumimoji="1" lang="en-US" altLang="zh-CN" sz="2800" i="1" spc="-150" dirty="0">
                <a:latin typeface="Adobe 黑体 Std R" pitchFamily="34" charset="-122"/>
                <a:ea typeface="Adobe 黑体 Std R" pitchFamily="34" charset="-122"/>
                <a:sym typeface="Symbol" pitchFamily="18" charset="2"/>
              </a:rPr>
              <a:t></a:t>
            </a:r>
            <a:r>
              <a:rPr kumimoji="1" lang="en-US" altLang="zh-CN" sz="2800" spc="-150" dirty="0">
                <a:latin typeface="Adobe 黑体 Std R" pitchFamily="34" charset="-122"/>
                <a:ea typeface="Adobe 黑体 Std R" pitchFamily="34" charset="-122"/>
                <a:sym typeface="Symbol" pitchFamily="18" charset="2"/>
              </a:rPr>
              <a:t>(t)</a:t>
            </a:r>
            <a:r>
              <a:rPr kumimoji="1" lang="en-US" altLang="zh-CN" sz="2800" spc="-150" baseline="30000" dirty="0">
                <a:latin typeface="Adobe 黑体 Std R" pitchFamily="34" charset="-122"/>
                <a:ea typeface="Adobe 黑体 Std R" pitchFamily="34" charset="-122"/>
              </a:rPr>
              <a:t> </a:t>
            </a:r>
            <a:r>
              <a:rPr kumimoji="1" lang="en-US" altLang="zh-CN" sz="2800" spc="-150" dirty="0">
                <a:latin typeface="Adobe 黑体 Std R" pitchFamily="34" charset="-122"/>
                <a:ea typeface="Adobe 黑体 Std R" pitchFamily="34" charset="-122"/>
              </a:rPr>
              <a:t>– e</a:t>
            </a:r>
            <a:r>
              <a:rPr kumimoji="1" lang="en-US" altLang="zh-CN" sz="2800" spc="-150" baseline="30000" dirty="0">
                <a:latin typeface="Adobe 黑体 Std R" pitchFamily="34" charset="-122"/>
                <a:ea typeface="Adobe 黑体 Std R" pitchFamily="34" charset="-122"/>
              </a:rPr>
              <a:t>–3t </a:t>
            </a:r>
            <a:r>
              <a:rPr kumimoji="1" lang="en-US" altLang="zh-CN" sz="2800" i="1" spc="-150" dirty="0">
                <a:latin typeface="Adobe 黑体 Std R" pitchFamily="34" charset="-122"/>
                <a:ea typeface="Adobe 黑体 Std R" pitchFamily="34" charset="-122"/>
                <a:sym typeface="Symbol" pitchFamily="18" charset="2"/>
              </a:rPr>
              <a:t></a:t>
            </a:r>
            <a:r>
              <a:rPr kumimoji="1" lang="en-US" altLang="zh-CN" sz="2800" spc="-150" dirty="0">
                <a:latin typeface="Adobe 黑体 Std R" pitchFamily="34" charset="-122"/>
                <a:ea typeface="Adobe 黑体 Std R" pitchFamily="34" charset="-122"/>
                <a:sym typeface="Symbol" pitchFamily="18" charset="2"/>
              </a:rPr>
              <a:t>(t)</a:t>
            </a:r>
            <a:r>
              <a:rPr kumimoji="1" lang="en-US" altLang="zh-CN" sz="2800" spc="-150" baseline="30000" dirty="0">
                <a:latin typeface="Adobe 黑体 Std R" pitchFamily="34" charset="-122"/>
                <a:ea typeface="Adobe 黑体 Std R" pitchFamily="34" charset="-122"/>
              </a:rPr>
              <a:t>    </a:t>
            </a:r>
            <a:r>
              <a:rPr kumimoji="1" lang="en-US" altLang="zh-CN" sz="2800" spc="-150" dirty="0">
                <a:latin typeface="Adobe 黑体 Std R" pitchFamily="34" charset="-122"/>
                <a:ea typeface="Adobe 黑体 Std R" pitchFamily="34" charset="-122"/>
              </a:rPr>
              <a:t>- 4e</a:t>
            </a:r>
            <a:r>
              <a:rPr kumimoji="1" lang="en-US" altLang="zh-CN" sz="2800" spc="-150" baseline="30000" dirty="0">
                <a:latin typeface="Adobe 黑体 Std R" pitchFamily="34" charset="-122"/>
                <a:ea typeface="Adobe 黑体 Std R" pitchFamily="34" charset="-122"/>
              </a:rPr>
              <a:t>–2t </a:t>
            </a:r>
            <a:r>
              <a:rPr kumimoji="1" lang="en-US" altLang="zh-CN" sz="2800" i="1" spc="-150" dirty="0">
                <a:latin typeface="Adobe 黑体 Std R" pitchFamily="34" charset="-122"/>
                <a:ea typeface="Adobe 黑体 Std R" pitchFamily="34" charset="-122"/>
                <a:sym typeface="Symbol" pitchFamily="18" charset="2"/>
              </a:rPr>
              <a:t></a:t>
            </a:r>
            <a:r>
              <a:rPr kumimoji="1" lang="en-US" altLang="zh-CN" sz="2800" spc="-150" dirty="0">
                <a:latin typeface="Adobe 黑体 Std R" pitchFamily="34" charset="-122"/>
                <a:ea typeface="Adobe 黑体 Std R" pitchFamily="34" charset="-122"/>
                <a:sym typeface="Symbol" pitchFamily="18" charset="2"/>
              </a:rPr>
              <a:t>(t)</a:t>
            </a:r>
            <a:r>
              <a:rPr kumimoji="1" lang="en-US" altLang="zh-CN" sz="2800" spc="-150" baseline="30000" dirty="0">
                <a:latin typeface="Adobe 黑体 Std R" pitchFamily="34" charset="-122"/>
                <a:ea typeface="Adobe 黑体 Std R" pitchFamily="34" charset="-122"/>
              </a:rPr>
              <a:t> </a:t>
            </a:r>
            <a:r>
              <a:rPr kumimoji="1" lang="en-US" altLang="zh-CN" sz="2800" spc="-150" dirty="0">
                <a:latin typeface="Adobe 黑体 Std R" pitchFamily="34" charset="-122"/>
                <a:ea typeface="Adobe 黑体 Std R" pitchFamily="34" charset="-122"/>
              </a:rPr>
              <a:t>+ </a:t>
            </a:r>
          </a:p>
        </p:txBody>
      </p:sp>
      <p:graphicFrame>
        <p:nvGraphicFramePr>
          <p:cNvPr id="13" name="Object 25"/>
          <p:cNvGraphicFramePr>
            <a:graphicFrameLocks noChangeAspect="1"/>
          </p:cNvGraphicFramePr>
          <p:nvPr/>
        </p:nvGraphicFramePr>
        <p:xfrm>
          <a:off x="5603954" y="1707695"/>
          <a:ext cx="3023441" cy="445978"/>
        </p:xfrm>
        <a:graphic>
          <a:graphicData uri="http://schemas.openxmlformats.org/presentationml/2006/ole">
            <mc:AlternateContent xmlns:mc="http://schemas.openxmlformats.org/markup-compatibility/2006">
              <mc:Choice xmlns:v="urn:schemas-microsoft-com:vml" Requires="v">
                <p:oleObj spid="_x0000_s229379" name="公式" r:id="rId4" imgW="39319200" imgH="5791200" progId="Equation.3">
                  <p:embed/>
                </p:oleObj>
              </mc:Choice>
              <mc:Fallback>
                <p:oleObj name="公式" r:id="rId4" imgW="39319200" imgH="5791200" progId="Equation.3">
                  <p:embed/>
                  <p:pic>
                    <p:nvPicPr>
                      <p:cNvPr id="0" name="图片 209940"/>
                      <p:cNvPicPr>
                        <a:picLocks noChangeAspect="1" noChangeArrowheads="1"/>
                      </p:cNvPicPr>
                      <p:nvPr/>
                    </p:nvPicPr>
                    <p:blipFill>
                      <a:blip r:embed="rId5"/>
                      <a:srcRect/>
                      <a:stretch>
                        <a:fillRect/>
                      </a:stretch>
                    </p:blipFill>
                    <p:spPr bwMode="auto">
                      <a:xfrm>
                        <a:off x="5603954" y="1707695"/>
                        <a:ext cx="3023441" cy="445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Rectangle 33"/>
          <p:cNvSpPr>
            <a:spLocks noChangeArrowheads="1"/>
          </p:cNvSpPr>
          <p:nvPr/>
        </p:nvSpPr>
        <p:spPr bwMode="auto">
          <a:xfrm>
            <a:off x="2530519" y="826852"/>
            <a:ext cx="112522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i="1">
                <a:latin typeface="Adobe 黑体 Std R" pitchFamily="34" charset="-122"/>
                <a:ea typeface="Adobe 黑体 Std R" pitchFamily="34" charset="-122"/>
              </a:rPr>
              <a:t>y</a:t>
            </a:r>
            <a:r>
              <a:rPr kumimoji="1" lang="en-US" altLang="zh-CN" sz="2800" i="1" baseline="-25000">
                <a:latin typeface="Adobe 黑体 Std R" pitchFamily="34" charset="-122"/>
                <a:ea typeface="Adobe 黑体 Std R" pitchFamily="34" charset="-122"/>
              </a:rPr>
              <a:t>ZI</a:t>
            </a:r>
            <a:r>
              <a:rPr kumimoji="1" lang="en-US" altLang="zh-CN" sz="2800">
                <a:latin typeface="Adobe 黑体 Std R" pitchFamily="34" charset="-122"/>
                <a:ea typeface="Adobe 黑体 Std R" pitchFamily="34" charset="-122"/>
              </a:rPr>
              <a:t>(</a:t>
            </a:r>
            <a:r>
              <a:rPr kumimoji="1" lang="en-US" altLang="zh-CN" sz="2800" i="1">
                <a:latin typeface="Adobe 黑体 Std R" pitchFamily="34" charset="-122"/>
                <a:ea typeface="Adobe 黑体 Std R" pitchFamily="34" charset="-122"/>
              </a:rPr>
              <a:t>t</a:t>
            </a:r>
            <a:r>
              <a:rPr kumimoji="1" lang="en-US" altLang="zh-CN" sz="2800">
                <a:latin typeface="Adobe 黑体 Std R" pitchFamily="34" charset="-122"/>
                <a:ea typeface="Adobe 黑体 Std R" pitchFamily="34" charset="-122"/>
              </a:rPr>
              <a:t>)</a:t>
            </a:r>
          </a:p>
        </p:txBody>
      </p:sp>
      <p:sp>
        <p:nvSpPr>
          <p:cNvPr id="15" name="AutoShape 36"/>
          <p:cNvSpPr/>
          <p:nvPr/>
        </p:nvSpPr>
        <p:spPr bwMode="auto">
          <a:xfrm rot="5400000" flipV="1">
            <a:off x="2161516" y="337230"/>
            <a:ext cx="433280" cy="2437798"/>
          </a:xfrm>
          <a:prstGeom prst="leftBrace">
            <a:avLst>
              <a:gd name="adj1" fmla="val 46887"/>
              <a:gd name="adj2" fmla="val 50000"/>
            </a:avLst>
          </a:prstGeom>
          <a:noFill/>
          <a:ln w="28575">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16" name="Rectangle 38"/>
          <p:cNvSpPr>
            <a:spLocks noChangeArrowheads="1"/>
          </p:cNvSpPr>
          <p:nvPr/>
        </p:nvSpPr>
        <p:spPr bwMode="auto">
          <a:xfrm>
            <a:off x="5958673" y="750671"/>
            <a:ext cx="1157002"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i="1">
                <a:latin typeface="Adobe 黑体 Std R" pitchFamily="34" charset="-122"/>
                <a:ea typeface="Adobe 黑体 Std R" pitchFamily="34" charset="-122"/>
              </a:rPr>
              <a:t>y</a:t>
            </a:r>
            <a:r>
              <a:rPr kumimoji="1" lang="en-US" altLang="zh-CN" sz="2800" i="1" baseline="-25000">
                <a:latin typeface="Adobe 黑体 Std R" pitchFamily="34" charset="-122"/>
                <a:ea typeface="Adobe 黑体 Std R" pitchFamily="34" charset="-122"/>
              </a:rPr>
              <a:t>ZS </a:t>
            </a:r>
            <a:r>
              <a:rPr kumimoji="1" lang="en-US" altLang="zh-CN" sz="2800">
                <a:latin typeface="Adobe 黑体 Std R" pitchFamily="34" charset="-122"/>
                <a:ea typeface="Adobe 黑体 Std R" pitchFamily="34" charset="-122"/>
              </a:rPr>
              <a:t>(</a:t>
            </a:r>
            <a:r>
              <a:rPr kumimoji="1" lang="en-US" altLang="zh-CN" sz="2800" i="1">
                <a:latin typeface="Adobe 黑体 Std R" pitchFamily="34" charset="-122"/>
                <a:ea typeface="Adobe 黑体 Std R" pitchFamily="34" charset="-122"/>
              </a:rPr>
              <a:t>t</a:t>
            </a:r>
            <a:r>
              <a:rPr kumimoji="1" lang="en-US" altLang="zh-CN" sz="2800">
                <a:latin typeface="Adobe 黑体 Std R" pitchFamily="34" charset="-122"/>
                <a:ea typeface="Adobe 黑体 Std R" pitchFamily="34" charset="-122"/>
              </a:rPr>
              <a:t>)</a:t>
            </a:r>
          </a:p>
        </p:txBody>
      </p:sp>
      <p:sp>
        <p:nvSpPr>
          <p:cNvPr id="17" name="AutoShape 39"/>
          <p:cNvSpPr/>
          <p:nvPr/>
        </p:nvSpPr>
        <p:spPr bwMode="auto">
          <a:xfrm rot="5400000" flipV="1">
            <a:off x="6008666" y="-691216"/>
            <a:ext cx="433280" cy="4494690"/>
          </a:xfrm>
          <a:prstGeom prst="leftBrace">
            <a:avLst>
              <a:gd name="adj1" fmla="val 86447"/>
              <a:gd name="adj2" fmla="val 50000"/>
            </a:avLst>
          </a:prstGeom>
          <a:noFill/>
          <a:ln w="28575">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18" name="AutoShape 41"/>
          <p:cNvSpPr/>
          <p:nvPr/>
        </p:nvSpPr>
        <p:spPr bwMode="auto">
          <a:xfrm rot="16200000">
            <a:off x="3025697" y="211054"/>
            <a:ext cx="457087" cy="4342328"/>
          </a:xfrm>
          <a:prstGeom prst="leftBrace">
            <a:avLst>
              <a:gd name="adj1" fmla="val 79167"/>
              <a:gd name="adj2" fmla="val 50000"/>
            </a:avLst>
          </a:prstGeom>
        </p:spPr>
        <p:style>
          <a:lnRef idx="3">
            <a:schemeClr val="dk1"/>
          </a:lnRef>
          <a:fillRef idx="0">
            <a:schemeClr val="dk1"/>
          </a:fillRef>
          <a:effectRef idx="2">
            <a:schemeClr val="dk1"/>
          </a:effectRef>
          <a:fontRef idx="minor">
            <a:schemeClr val="tx1"/>
          </a:fontRef>
        </p:style>
        <p:txBody>
          <a:bodyPr vert="eaVert" wrap="none" anchor="ctr"/>
          <a:lstStyle/>
          <a:p>
            <a:pPr algn="ctr" fontAlgn="base">
              <a:spcBef>
                <a:spcPct val="0"/>
              </a:spcBef>
              <a:spcAft>
                <a:spcPct val="0"/>
              </a:spcAft>
            </a:pPr>
            <a:endParaRPr kumimoji="1" lang="zh-CN" altLang="zh-CN" sz="2800">
              <a:latin typeface="Adobe 黑体 Std R" pitchFamily="34" charset="-122"/>
              <a:ea typeface="Adobe 黑体 Std R" pitchFamily="34" charset="-122"/>
            </a:endParaRPr>
          </a:p>
        </p:txBody>
      </p:sp>
      <p:sp>
        <p:nvSpPr>
          <p:cNvPr id="19" name="AutoShape 42"/>
          <p:cNvSpPr/>
          <p:nvPr/>
        </p:nvSpPr>
        <p:spPr bwMode="auto">
          <a:xfrm rot="16200000">
            <a:off x="6987119" y="1322030"/>
            <a:ext cx="457087" cy="2361617"/>
          </a:xfrm>
          <a:prstGeom prst="leftBrace">
            <a:avLst>
              <a:gd name="adj1" fmla="val 43056"/>
              <a:gd name="adj2" fmla="val 50000"/>
            </a:avLst>
          </a:prstGeom>
        </p:spPr>
        <p:style>
          <a:lnRef idx="3">
            <a:schemeClr val="dk1"/>
          </a:lnRef>
          <a:fillRef idx="0">
            <a:schemeClr val="dk1"/>
          </a:fillRef>
          <a:effectRef idx="2">
            <a:schemeClr val="dk1"/>
          </a:effectRef>
          <a:fontRef idx="minor">
            <a:schemeClr val="tx1"/>
          </a:fontRef>
        </p:style>
        <p:txBody>
          <a:bodyPr vert="eaVert" wrap="none" anchor="ctr"/>
          <a:lstStyle/>
          <a:p>
            <a:pPr algn="ctr" fontAlgn="base">
              <a:spcBef>
                <a:spcPct val="0"/>
              </a:spcBef>
              <a:spcAft>
                <a:spcPct val="0"/>
              </a:spcAft>
            </a:pPr>
            <a:endParaRPr kumimoji="1" lang="zh-CN" altLang="zh-CN" sz="2800">
              <a:latin typeface="Adobe 黑体 Std R" pitchFamily="34" charset="-122"/>
              <a:ea typeface="Adobe 黑体 Std R" pitchFamily="34" charset="-122"/>
            </a:endParaRPr>
          </a:p>
        </p:txBody>
      </p:sp>
      <p:sp>
        <p:nvSpPr>
          <p:cNvPr id="20" name="Rectangle 43"/>
          <p:cNvSpPr>
            <a:spLocks noChangeArrowheads="1"/>
          </p:cNvSpPr>
          <p:nvPr/>
        </p:nvSpPr>
        <p:spPr bwMode="auto">
          <a:xfrm>
            <a:off x="2149613" y="2731382"/>
            <a:ext cx="254762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a:latin typeface="Adobe 黑体 Std R" pitchFamily="34" charset="-122"/>
                <a:ea typeface="Adobe 黑体 Std R" pitchFamily="34" charset="-122"/>
              </a:rPr>
              <a:t>暂态分量</a:t>
            </a:r>
            <a:r>
              <a:rPr kumimoji="1" lang="en-US" altLang="zh-CN" sz="2800" i="1">
                <a:latin typeface="Adobe 黑体 Std R" pitchFamily="34" charset="-122"/>
                <a:ea typeface="Adobe 黑体 Std R" pitchFamily="34" charset="-122"/>
              </a:rPr>
              <a:t>y</a:t>
            </a:r>
            <a:r>
              <a:rPr kumimoji="1" lang="en-US" altLang="zh-CN" sz="2800" i="1" baseline="-25000">
                <a:latin typeface="Adobe 黑体 Std R" pitchFamily="34" charset="-122"/>
                <a:ea typeface="Adobe 黑体 Std R" pitchFamily="34" charset="-122"/>
              </a:rPr>
              <a:t>t </a:t>
            </a:r>
            <a:r>
              <a:rPr kumimoji="1" lang="en-US" altLang="zh-CN" sz="2800">
                <a:latin typeface="Adobe 黑体 Std R" pitchFamily="34" charset="-122"/>
                <a:ea typeface="Adobe 黑体 Std R" pitchFamily="34" charset="-122"/>
              </a:rPr>
              <a:t>(</a:t>
            </a:r>
            <a:r>
              <a:rPr kumimoji="1" lang="en-US" altLang="zh-CN" sz="2800" i="1">
                <a:latin typeface="Adobe 黑体 Std R" pitchFamily="34" charset="-122"/>
                <a:ea typeface="Adobe 黑体 Std R" pitchFamily="34" charset="-122"/>
              </a:rPr>
              <a:t>t</a:t>
            </a:r>
            <a:r>
              <a:rPr kumimoji="1" lang="en-US" altLang="zh-CN" sz="2800">
                <a:latin typeface="Adobe 黑体 Std R" pitchFamily="34" charset="-122"/>
                <a:ea typeface="Adobe 黑体 Std R" pitchFamily="34" charset="-122"/>
              </a:rPr>
              <a:t>)</a:t>
            </a:r>
          </a:p>
        </p:txBody>
      </p:sp>
      <p:sp>
        <p:nvSpPr>
          <p:cNvPr id="21" name="Rectangle 44"/>
          <p:cNvSpPr>
            <a:spLocks noChangeArrowheads="1"/>
          </p:cNvSpPr>
          <p:nvPr/>
        </p:nvSpPr>
        <p:spPr bwMode="auto">
          <a:xfrm>
            <a:off x="6187216" y="2731382"/>
            <a:ext cx="254762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a:latin typeface="Adobe 黑体 Std R" pitchFamily="34" charset="-122"/>
                <a:ea typeface="Adobe 黑体 Std R" pitchFamily="34" charset="-122"/>
              </a:rPr>
              <a:t>稳态分量</a:t>
            </a:r>
            <a:r>
              <a:rPr kumimoji="1" lang="en-US" altLang="zh-CN" sz="2800" i="1">
                <a:latin typeface="Adobe 黑体 Std R" pitchFamily="34" charset="-122"/>
                <a:ea typeface="Adobe 黑体 Std R" pitchFamily="34" charset="-122"/>
              </a:rPr>
              <a:t>y</a:t>
            </a:r>
            <a:r>
              <a:rPr kumimoji="1" lang="en-US" altLang="zh-CN" sz="2800" i="1" baseline="-25000">
                <a:latin typeface="Adobe 黑体 Std R" pitchFamily="34" charset="-122"/>
                <a:ea typeface="Adobe 黑体 Std R" pitchFamily="34" charset="-122"/>
              </a:rPr>
              <a:t>s </a:t>
            </a:r>
            <a:r>
              <a:rPr kumimoji="1" lang="en-US" altLang="zh-CN" sz="2800">
                <a:latin typeface="Adobe 黑体 Std R" pitchFamily="34" charset="-122"/>
                <a:ea typeface="Adobe 黑体 Std R" pitchFamily="34" charset="-122"/>
              </a:rPr>
              <a:t>(</a:t>
            </a:r>
            <a:r>
              <a:rPr kumimoji="1" lang="en-US" altLang="zh-CN" sz="2800" i="1">
                <a:latin typeface="Adobe 黑体 Std R" pitchFamily="34" charset="-122"/>
                <a:ea typeface="Adobe 黑体 Std R" pitchFamily="34" charset="-122"/>
              </a:rPr>
              <a:t>t</a:t>
            </a:r>
            <a:r>
              <a:rPr kumimoji="1" lang="en-US" altLang="zh-CN" sz="2800">
                <a:latin typeface="Adobe 黑体 Std R" pitchFamily="34" charset="-122"/>
                <a:ea typeface="Adobe 黑体 Std R" pitchFamily="34" charset="-122"/>
              </a:rPr>
              <a:t>)</a:t>
            </a:r>
          </a:p>
        </p:txBody>
      </p:sp>
      <p:graphicFrame>
        <p:nvGraphicFramePr>
          <p:cNvPr id="2" name="对象 1"/>
          <p:cNvGraphicFramePr>
            <a:graphicFrameLocks noChangeAspect="1"/>
          </p:cNvGraphicFramePr>
          <p:nvPr/>
        </p:nvGraphicFramePr>
        <p:xfrm>
          <a:off x="831518" y="3625011"/>
          <a:ext cx="2440972" cy="880846"/>
        </p:xfrm>
        <a:graphic>
          <a:graphicData uri="http://schemas.openxmlformats.org/presentationml/2006/ole">
            <mc:AlternateContent xmlns:mc="http://schemas.openxmlformats.org/markup-compatibility/2006">
              <mc:Choice xmlns:v="urn:schemas-microsoft-com:vml" Requires="v">
                <p:oleObj spid="_x0000_s229380" name="Equation" r:id="rId6" imgW="1168400" imgH="419100" progId="Equation.DSMT4">
                  <p:embed/>
                </p:oleObj>
              </mc:Choice>
              <mc:Fallback>
                <p:oleObj name="Equation" r:id="rId6" imgW="1168400" imgH="41910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518" y="3625011"/>
                        <a:ext cx="2440972" cy="88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10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141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par>
                          <p:cTn id="17" fill="hold">
                            <p:stCondLst>
                              <p:cond delay="500"/>
                            </p:stCondLst>
                            <p:childTnLst>
                              <p:par>
                                <p:cTn id="18" presetID="15"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750" fill="hold"/>
                                        <p:tgtEl>
                                          <p:spTgt spid="14"/>
                                        </p:tgtEl>
                                        <p:attrNameLst>
                                          <p:attrName>ppt_w</p:attrName>
                                        </p:attrNameLst>
                                      </p:cBhvr>
                                      <p:tavLst>
                                        <p:tav tm="0">
                                          <p:val>
                                            <p:fltVal val="0"/>
                                          </p:val>
                                        </p:tav>
                                        <p:tav tm="100000">
                                          <p:val>
                                            <p:strVal val="#ppt_w"/>
                                          </p:val>
                                        </p:tav>
                                      </p:tavLst>
                                    </p:anim>
                                    <p:anim calcmode="lin" valueType="num">
                                      <p:cBhvr>
                                        <p:cTn id="21" dur="750" fill="hold"/>
                                        <p:tgtEl>
                                          <p:spTgt spid="14"/>
                                        </p:tgtEl>
                                        <p:attrNameLst>
                                          <p:attrName>ppt_h</p:attrName>
                                        </p:attrNameLst>
                                      </p:cBhvr>
                                      <p:tavLst>
                                        <p:tav tm="0">
                                          <p:val>
                                            <p:fltVal val="0"/>
                                          </p:val>
                                        </p:tav>
                                        <p:tav tm="100000">
                                          <p:val>
                                            <p:strVal val="#ppt_h"/>
                                          </p:val>
                                        </p:tav>
                                      </p:tavLst>
                                    </p:anim>
                                    <p:anim calcmode="lin" valueType="num">
                                      <p:cBhvr>
                                        <p:cTn id="22" dur="750" fill="hold"/>
                                        <p:tgtEl>
                                          <p:spTgt spid="14"/>
                                        </p:tgtEl>
                                        <p:attrNameLst>
                                          <p:attrName>ppt_x</p:attrName>
                                        </p:attrNameLst>
                                      </p:cBhvr>
                                      <p:tavLst>
                                        <p:tav tm="0" fmla="#ppt_x+(cos(-2*pi*(1-$))*-#ppt_x-sin(-2*pi*(1-$))*(1-#ppt_y))*(1-$)">
                                          <p:val>
                                            <p:fltVal val="0"/>
                                          </p:val>
                                        </p:tav>
                                        <p:tav tm="100000">
                                          <p:val>
                                            <p:fltVal val="1"/>
                                          </p:val>
                                        </p:tav>
                                      </p:tavLst>
                                    </p:anim>
                                    <p:anim calcmode="lin" valueType="num">
                                      <p:cBhvr>
                                        <p:cTn id="23" dur="75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autoUpdateAnimBg="0"/>
      <p:bldP spid="14" grpId="0" bldLvl="0" animBg="1" autoUpdateAnimBg="0"/>
      <p:bldP spid="15" grpId="0" bldLvl="0" animBg="1"/>
      <p:bldP spid="16" grpId="0" bldLvl="0" animBg="1" autoUpdateAnimBg="0"/>
      <p:bldP spid="17" grpId="0" bldLvl="0" animBg="1"/>
      <p:bldP spid="18" grpId="0" bldLvl="0" animBg="1" autoUpdateAnimBg="0"/>
      <p:bldP spid="19" grpId="0" bldLvl="0" animBg="1" autoUpdateAnimBg="0"/>
      <p:bldP spid="20" grpId="0" bldLvl="0" animBg="1" autoUpdateAnimBg="0"/>
      <p:bldP spid="21" grpId="0" bldLvl="0" animBg="1"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2538" y="196232"/>
            <a:ext cx="7684437" cy="914400"/>
          </a:xfrm>
          <a:prstGeom prst="rect">
            <a:avLst/>
          </a:prstGeom>
        </p:spPr>
        <p:txBody>
          <a:bodyPr wrap="square">
            <a:spAutoFit/>
          </a:bodyPr>
          <a:lstStyle/>
          <a:p>
            <a:pPr algn="ctr">
              <a:lnSpc>
                <a:spcPct val="150000"/>
              </a:lnSpc>
              <a:buFont typeface="Wingdings" pitchFamily="2" charset="2"/>
              <a:buNone/>
            </a:pPr>
            <a:r>
              <a:rPr lang="zh-CN" altLang="en-US" sz="3600" dirty="0">
                <a:latin typeface="Adobe 黑体 Std R" pitchFamily="34" charset="-122"/>
                <a:ea typeface="Adobe 黑体 Std R" pitchFamily="34" charset="-122"/>
              </a:rPr>
              <a:t>二、系统函数 </a:t>
            </a:r>
          </a:p>
        </p:txBody>
      </p:sp>
      <p:sp>
        <p:nvSpPr>
          <p:cNvPr id="7" name="Rectangle 4"/>
          <p:cNvSpPr>
            <a:spLocks noChangeArrowheads="1"/>
          </p:cNvSpPr>
          <p:nvPr/>
        </p:nvSpPr>
        <p:spPr bwMode="auto">
          <a:xfrm>
            <a:off x="522960" y="1180328"/>
            <a:ext cx="35610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latin typeface="Adobe 黑体 Std R" pitchFamily="34" charset="-122"/>
                <a:ea typeface="Adobe 黑体 Std R" pitchFamily="34" charset="-122"/>
              </a:rPr>
              <a:t>系统函数</a:t>
            </a:r>
            <a:r>
              <a:rPr kumimoji="1" lang="en-US" altLang="zh-CN" sz="2800" i="1" dirty="0">
                <a:latin typeface="Adobe 黑体 Std R" pitchFamily="34" charset="-122"/>
                <a:ea typeface="Adobe 黑体 Std R" pitchFamily="34" charset="-122"/>
              </a:rPr>
              <a:t>H</a:t>
            </a:r>
            <a:r>
              <a:rPr kumimoji="1" lang="en-US" altLang="zh-CN" sz="2800" dirty="0">
                <a:latin typeface="Adobe 黑体 Std R" pitchFamily="34" charset="-122"/>
                <a:ea typeface="Adobe 黑体 Std R" pitchFamily="34" charset="-122"/>
              </a:rPr>
              <a:t>(s)</a:t>
            </a:r>
            <a:r>
              <a:rPr kumimoji="1" lang="zh-CN" altLang="en-US" sz="2800" dirty="0">
                <a:latin typeface="Adobe 黑体 Std R" pitchFamily="34" charset="-122"/>
                <a:ea typeface="Adobe 黑体 Std R" pitchFamily="34" charset="-122"/>
              </a:rPr>
              <a:t>定义为 </a:t>
            </a:r>
          </a:p>
        </p:txBody>
      </p:sp>
      <p:graphicFrame>
        <p:nvGraphicFramePr>
          <p:cNvPr id="8" name="Object 5"/>
          <p:cNvGraphicFramePr>
            <a:graphicFrameLocks noChangeAspect="1"/>
          </p:cNvGraphicFramePr>
          <p:nvPr/>
        </p:nvGraphicFramePr>
        <p:xfrm>
          <a:off x="3838429" y="1039075"/>
          <a:ext cx="2585399" cy="801489"/>
        </p:xfrm>
        <a:graphic>
          <a:graphicData uri="http://schemas.openxmlformats.org/presentationml/2006/ole">
            <mc:AlternateContent xmlns:mc="http://schemas.openxmlformats.org/markup-compatibility/2006">
              <mc:Choice xmlns:v="urn:schemas-microsoft-com:vml" Requires="v">
                <p:oleObj spid="_x0000_s230402" name="Equation" r:id="rId4" imgW="1358900" imgH="419100" progId="Equation.DSMT4">
                  <p:embed/>
                </p:oleObj>
              </mc:Choice>
              <mc:Fallback>
                <p:oleObj name="Equation" r:id="rId4" imgW="1358900" imgH="419100" progId="Equation.DSMT4">
                  <p:embed/>
                  <p:pic>
                    <p:nvPicPr>
                      <p:cNvPr id="0" name="图片 1874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8429" y="1039075"/>
                        <a:ext cx="2585399" cy="8014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6"/>
          <p:cNvSpPr>
            <a:spLocks noChangeArrowheads="1"/>
          </p:cNvSpPr>
          <p:nvPr/>
        </p:nvSpPr>
        <p:spPr bwMode="auto">
          <a:xfrm>
            <a:off x="522960" y="2002450"/>
            <a:ext cx="7999025" cy="9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kumimoji="1" lang="zh-CN" altLang="en-US" sz="2800" dirty="0" smtClean="0">
                <a:latin typeface="Adobe 黑体 Std R" pitchFamily="34" charset="-122"/>
                <a:ea typeface="Adobe 黑体 Std R" pitchFamily="34" charset="-122"/>
              </a:rPr>
              <a:t>        它</a:t>
            </a:r>
            <a:r>
              <a:rPr kumimoji="1" lang="zh-CN" altLang="en-US" sz="2800" dirty="0">
                <a:latin typeface="Adobe 黑体 Std R" pitchFamily="34" charset="-122"/>
                <a:ea typeface="Adobe 黑体 Std R" pitchFamily="34" charset="-122"/>
              </a:rPr>
              <a:t>只与系统的结构、元件参数有关，而与激励、初始状态无关。</a:t>
            </a:r>
          </a:p>
        </p:txBody>
      </p:sp>
      <p:sp>
        <p:nvSpPr>
          <p:cNvPr id="13" name="Rectangle 10"/>
          <p:cNvSpPr>
            <a:spLocks noChangeArrowheads="1"/>
          </p:cNvSpPr>
          <p:nvPr/>
        </p:nvSpPr>
        <p:spPr bwMode="auto">
          <a:xfrm>
            <a:off x="1057918" y="3072277"/>
            <a:ext cx="3428154"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dirty="0" err="1">
                <a:latin typeface="Adobe 黑体 Std R" pitchFamily="34" charset="-122"/>
                <a:ea typeface="Adobe 黑体 Std R" pitchFamily="34" charset="-122"/>
              </a:rPr>
              <a:t>y</a:t>
            </a:r>
            <a:r>
              <a:rPr kumimoji="1" lang="en-US" altLang="zh-CN" sz="2800" baseline="-25000" dirty="0" err="1">
                <a:latin typeface="Adobe 黑体 Std R" pitchFamily="34" charset="-122"/>
                <a:ea typeface="Adobe 黑体 Std R" pitchFamily="34" charset="-122"/>
              </a:rPr>
              <a:t>zs</a:t>
            </a:r>
            <a:r>
              <a:rPr kumimoji="1" lang="en-US" altLang="zh-CN" sz="2800" dirty="0">
                <a:latin typeface="Adobe 黑体 Std R" pitchFamily="34" charset="-122"/>
                <a:ea typeface="Adobe 黑体 Std R" pitchFamily="34" charset="-122"/>
              </a:rPr>
              <a:t>(t)= </a:t>
            </a:r>
            <a:r>
              <a:rPr kumimoji="1" lang="en-US" altLang="zh-CN" sz="2800" i="1" dirty="0">
                <a:latin typeface="Adobe 黑体 Std R" pitchFamily="34" charset="-122"/>
                <a:ea typeface="Adobe 黑体 Std R" pitchFamily="34" charset="-122"/>
              </a:rPr>
              <a:t>h</a:t>
            </a:r>
            <a:r>
              <a:rPr kumimoji="1" lang="en-US" altLang="zh-CN" sz="2800" dirty="0">
                <a:latin typeface="Adobe 黑体 Std R" pitchFamily="34" charset="-122"/>
                <a:ea typeface="Adobe 黑体 Std R" pitchFamily="34" charset="-122"/>
              </a:rPr>
              <a:t>(t)*</a:t>
            </a:r>
            <a:r>
              <a:rPr kumimoji="1" lang="en-US" altLang="zh-CN" sz="2800" i="1" dirty="0">
                <a:latin typeface="Adobe 黑体 Std R" pitchFamily="34" charset="-122"/>
                <a:ea typeface="Adobe 黑体 Std R" pitchFamily="34" charset="-122"/>
              </a:rPr>
              <a:t>f </a:t>
            </a:r>
            <a:r>
              <a:rPr kumimoji="1" lang="en-US" altLang="zh-CN" sz="2800" dirty="0">
                <a:latin typeface="Adobe 黑体 Std R" pitchFamily="34" charset="-122"/>
                <a:ea typeface="Adobe 黑体 Std R" pitchFamily="34" charset="-122"/>
              </a:rPr>
              <a:t>(t)</a:t>
            </a:r>
          </a:p>
        </p:txBody>
      </p:sp>
      <p:sp>
        <p:nvSpPr>
          <p:cNvPr id="14" name="Rectangle 11"/>
          <p:cNvSpPr>
            <a:spLocks noChangeArrowheads="1"/>
          </p:cNvSpPr>
          <p:nvPr/>
        </p:nvSpPr>
        <p:spPr bwMode="auto">
          <a:xfrm>
            <a:off x="1284772" y="3999032"/>
            <a:ext cx="253365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i="1" dirty="0">
                <a:latin typeface="Adobe 黑体 Std R" pitchFamily="34" charset="-122"/>
                <a:ea typeface="Adobe 黑体 Std R" pitchFamily="34" charset="-122"/>
              </a:rPr>
              <a:t>H</a:t>
            </a:r>
            <a:r>
              <a:rPr kumimoji="1" lang="en-US" altLang="zh-CN" sz="2800" dirty="0">
                <a:latin typeface="Adobe 黑体 Std R" pitchFamily="34" charset="-122"/>
                <a:ea typeface="Adobe 黑体 Std R" pitchFamily="34" charset="-122"/>
              </a:rPr>
              <a:t>(s)= </a:t>
            </a:r>
            <a:r>
              <a:rPr kumimoji="1" lang="en-US" altLang="zh-CN" sz="2800" b="1" dirty="0">
                <a:latin typeface="EnglischeSchT" pitchFamily="66" charset="0"/>
              </a:rPr>
              <a:t>L</a:t>
            </a:r>
            <a:r>
              <a:rPr kumimoji="1" lang="en-US" altLang="zh-CN" sz="2800" dirty="0" smtClean="0">
                <a:latin typeface="Adobe 黑体 Std R" pitchFamily="34" charset="-122"/>
                <a:ea typeface="Adobe 黑体 Std R" pitchFamily="34" charset="-122"/>
              </a:rPr>
              <a:t>[</a:t>
            </a:r>
            <a:r>
              <a:rPr kumimoji="1" lang="en-US" altLang="zh-CN" sz="2800" i="1" dirty="0" smtClean="0">
                <a:latin typeface="Adobe 黑体 Std R" pitchFamily="34" charset="-122"/>
                <a:ea typeface="Adobe 黑体 Std R" pitchFamily="34" charset="-122"/>
              </a:rPr>
              <a:t>h</a:t>
            </a:r>
            <a:r>
              <a:rPr kumimoji="1" lang="en-US" altLang="zh-CN" sz="2800" dirty="0" smtClean="0">
                <a:latin typeface="Adobe 黑体 Std R" pitchFamily="34" charset="-122"/>
                <a:ea typeface="Adobe 黑体 Std R" pitchFamily="34" charset="-122"/>
              </a:rPr>
              <a:t>(t</a:t>
            </a:r>
            <a:r>
              <a:rPr kumimoji="1" lang="en-US" altLang="zh-CN" sz="2800" dirty="0">
                <a:latin typeface="Adobe 黑体 Std R" pitchFamily="34" charset="-122"/>
                <a:ea typeface="Adobe 黑体 Std R" pitchFamily="34" charset="-122"/>
              </a:rPr>
              <a:t>)]</a:t>
            </a:r>
          </a:p>
        </p:txBody>
      </p:sp>
      <p:sp>
        <p:nvSpPr>
          <p:cNvPr id="15" name="AutoShape 12"/>
          <p:cNvSpPr>
            <a:spLocks noChangeArrowheads="1"/>
          </p:cNvSpPr>
          <p:nvPr/>
        </p:nvSpPr>
        <p:spPr bwMode="auto">
          <a:xfrm>
            <a:off x="3798751" y="3313401"/>
            <a:ext cx="1218899" cy="152362"/>
          </a:xfrm>
          <a:prstGeom prst="rightArrow">
            <a:avLst>
              <a:gd name="adj1" fmla="val 50000"/>
              <a:gd name="adj2" fmla="val 200000"/>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16" name="Rectangle 13"/>
          <p:cNvSpPr>
            <a:spLocks noChangeArrowheads="1"/>
          </p:cNvSpPr>
          <p:nvPr/>
        </p:nvSpPr>
        <p:spPr bwMode="auto">
          <a:xfrm>
            <a:off x="5093831" y="3084857"/>
            <a:ext cx="3428154" cy="9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dirty="0" err="1">
                <a:latin typeface="Adobe 黑体 Std R" pitchFamily="34" charset="-122"/>
                <a:ea typeface="Adobe 黑体 Std R" pitchFamily="34" charset="-122"/>
              </a:rPr>
              <a:t>Y</a:t>
            </a:r>
            <a:r>
              <a:rPr kumimoji="1" lang="en-US" altLang="zh-CN" sz="2800" baseline="-25000" dirty="0" err="1">
                <a:latin typeface="Adobe 黑体 Std R" pitchFamily="34" charset="-122"/>
                <a:ea typeface="Adobe 黑体 Std R" pitchFamily="34" charset="-122"/>
              </a:rPr>
              <a:t>zs</a:t>
            </a:r>
            <a:r>
              <a:rPr kumimoji="1" lang="en-US" altLang="zh-CN" sz="2800" dirty="0">
                <a:latin typeface="Adobe 黑体 Std R" pitchFamily="34" charset="-122"/>
                <a:ea typeface="Adobe 黑体 Std R" pitchFamily="34" charset="-122"/>
              </a:rPr>
              <a:t>(s)= </a:t>
            </a:r>
            <a:r>
              <a:rPr kumimoji="1" lang="en-US" altLang="zh-CN" sz="2800" b="1" dirty="0">
                <a:latin typeface="EnglischeSchT" pitchFamily="66" charset="0"/>
              </a:rPr>
              <a:t>L</a:t>
            </a:r>
            <a:r>
              <a:rPr kumimoji="1" lang="en-US" altLang="zh-CN" sz="2800" dirty="0" smtClean="0">
                <a:latin typeface="Adobe 黑体 Std R" pitchFamily="34" charset="-122"/>
                <a:ea typeface="Adobe 黑体 Std R" pitchFamily="34" charset="-122"/>
              </a:rPr>
              <a:t> </a:t>
            </a:r>
            <a:r>
              <a:rPr kumimoji="1" lang="en-US" altLang="zh-CN" sz="2800" dirty="0">
                <a:latin typeface="Adobe 黑体 Std R" pitchFamily="34" charset="-122"/>
                <a:ea typeface="Adobe 黑体 Std R" pitchFamily="34" charset="-122"/>
              </a:rPr>
              <a:t>[</a:t>
            </a:r>
            <a:r>
              <a:rPr kumimoji="1" lang="en-US" altLang="zh-CN" sz="2800" i="1" dirty="0">
                <a:latin typeface="Adobe 黑体 Std R" pitchFamily="34" charset="-122"/>
                <a:ea typeface="Adobe 黑体 Std R" pitchFamily="34" charset="-122"/>
              </a:rPr>
              <a:t>h</a:t>
            </a:r>
            <a:r>
              <a:rPr kumimoji="1" lang="en-US" altLang="zh-CN" sz="2800" dirty="0">
                <a:latin typeface="Adobe 黑体 Std R" pitchFamily="34" charset="-122"/>
                <a:ea typeface="Adobe 黑体 Std R" pitchFamily="34" charset="-122"/>
              </a:rPr>
              <a:t>(t)]</a:t>
            </a:r>
            <a:r>
              <a:rPr kumimoji="1" lang="en-US" altLang="zh-CN" sz="2800" i="1" dirty="0">
                <a:latin typeface="Adobe 黑体 Std R" pitchFamily="34" charset="-122"/>
                <a:ea typeface="Adobe 黑体 Std R" pitchFamily="34" charset="-122"/>
              </a:rPr>
              <a:t>F</a:t>
            </a:r>
            <a:r>
              <a:rPr kumimoji="1" lang="en-US" altLang="zh-CN" sz="2800" dirty="0">
                <a:latin typeface="Adobe 黑体 Std R" pitchFamily="34" charset="-122"/>
                <a:ea typeface="Adobe 黑体 Std R" pitchFamily="34" charset="-122"/>
              </a:rPr>
              <a:t>(s)</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ldLvl="0" animBg="1" autoUpdateAnimBg="0"/>
      <p:bldP spid="12" grpId="0" bldLvl="0" animBg="1" autoUpdateAnimBg="0"/>
      <p:bldP spid="13" grpId="0" bldLvl="0" animBg="1" autoUpdateAnimBg="0"/>
      <p:bldP spid="14" grpId="0" bldLvl="0" animBg="1" autoUpdateAnimBg="0"/>
      <p:bldP spid="15" grpId="0" bldLvl="0" animBg="1"/>
      <p:bldP spid="16" grpId="0" bldLvl="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9"/>
          <p:cNvSpPr>
            <a:spLocks noChangeArrowheads="1"/>
          </p:cNvSpPr>
          <p:nvPr/>
        </p:nvSpPr>
        <p:spPr bwMode="auto">
          <a:xfrm>
            <a:off x="693048" y="844144"/>
            <a:ext cx="7774944"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50000"/>
              </a:lnSpc>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例</a:t>
            </a:r>
            <a:r>
              <a:rPr kumimoji="1" lang="en-US" altLang="zh-CN" sz="2800" dirty="0">
                <a:solidFill>
                  <a:srgbClr val="CC6600"/>
                </a:solidFill>
                <a:latin typeface="Adobe 黑体 Std R" pitchFamily="34" charset="-122"/>
                <a:ea typeface="Adobe 黑体 Std R" pitchFamily="34" charset="-122"/>
              </a:rPr>
              <a:t>2 </a:t>
            </a:r>
            <a:r>
              <a:rPr kumimoji="1" lang="zh-CN" altLang="en-US" sz="2800" dirty="0">
                <a:latin typeface="Adobe 黑体 Std R" pitchFamily="34" charset="-122"/>
                <a:ea typeface="Adobe 黑体 Std R" pitchFamily="34" charset="-122"/>
              </a:rPr>
              <a:t>已知当输入</a:t>
            </a:r>
            <a:r>
              <a:rPr kumimoji="1" lang="en-US" altLang="zh-CN" sz="2800" i="1" dirty="0">
                <a:latin typeface="Adobe 黑体 Std R" pitchFamily="34" charset="-122"/>
                <a:ea typeface="Adobe 黑体 Std R" pitchFamily="34" charset="-122"/>
              </a:rPr>
              <a:t>f </a:t>
            </a:r>
            <a:r>
              <a:rPr kumimoji="1" lang="en-US" altLang="zh-CN" sz="2800" dirty="0">
                <a:latin typeface="Adobe 黑体 Std R" pitchFamily="34" charset="-122"/>
                <a:ea typeface="Adobe 黑体 Std R" pitchFamily="34" charset="-122"/>
              </a:rPr>
              <a:t>(t)= e</a:t>
            </a:r>
            <a:r>
              <a:rPr kumimoji="1" lang="en-US" altLang="zh-CN" sz="2800" baseline="30000" dirty="0">
                <a:latin typeface="Adobe 黑体 Std R" pitchFamily="34" charset="-122"/>
                <a:ea typeface="Adobe 黑体 Std R" pitchFamily="34" charset="-122"/>
              </a:rPr>
              <a:t>-t</a:t>
            </a:r>
            <a:r>
              <a:rPr kumimoji="1" lang="en-US" altLang="zh-CN" sz="2800" dirty="0">
                <a:latin typeface="Adobe 黑体 Std R" pitchFamily="34" charset="-122"/>
                <a:ea typeface="Adobe 黑体 Std R" pitchFamily="34" charset="-122"/>
                <a:sym typeface="Symbol" pitchFamily="18" charset="2"/>
              </a:rPr>
              <a:t></a:t>
            </a:r>
            <a:r>
              <a:rPr kumimoji="1" lang="en-US" altLang="zh-CN" sz="2800" dirty="0">
                <a:latin typeface="Adobe 黑体 Std R" pitchFamily="34" charset="-122"/>
                <a:ea typeface="Adobe 黑体 Std R" pitchFamily="34" charset="-122"/>
              </a:rPr>
              <a:t>(t)</a:t>
            </a:r>
            <a:r>
              <a:rPr kumimoji="1" lang="zh-CN" altLang="en-US" sz="2800" dirty="0">
                <a:latin typeface="Adobe 黑体 Std R" pitchFamily="34" charset="-122"/>
                <a:ea typeface="Adobe 黑体 Std R" pitchFamily="34" charset="-122"/>
              </a:rPr>
              <a:t>时，某</a:t>
            </a:r>
            <a:r>
              <a:rPr kumimoji="1" lang="en-US" altLang="zh-CN" sz="2800" dirty="0">
                <a:latin typeface="Adobe 黑体 Std R" pitchFamily="34" charset="-122"/>
                <a:ea typeface="Adobe 黑体 Std R" pitchFamily="34" charset="-122"/>
              </a:rPr>
              <a:t>LTI</a:t>
            </a:r>
            <a:r>
              <a:rPr kumimoji="1" lang="zh-CN" altLang="en-US" sz="2800" dirty="0">
                <a:latin typeface="Adobe 黑体 Std R" pitchFamily="34" charset="-122"/>
                <a:ea typeface="Adobe 黑体 Std R" pitchFamily="34" charset="-122"/>
              </a:rPr>
              <a:t>因果系统的零状态响应</a:t>
            </a:r>
          </a:p>
          <a:p>
            <a:pPr fontAlgn="base">
              <a:lnSpc>
                <a:spcPct val="150000"/>
              </a:lnSpc>
              <a:spcBef>
                <a:spcPct val="0"/>
              </a:spcBef>
              <a:spcAft>
                <a:spcPct val="0"/>
              </a:spcAft>
            </a:pPr>
            <a:r>
              <a:rPr kumimoji="1" lang="zh-CN" altLang="en-US" sz="2800" dirty="0">
                <a:latin typeface="Adobe 黑体 Std R" pitchFamily="34" charset="-122"/>
                <a:ea typeface="Adobe 黑体 Std R" pitchFamily="34" charset="-122"/>
              </a:rPr>
              <a:t>              </a:t>
            </a:r>
            <a:r>
              <a:rPr kumimoji="1" lang="en-US" altLang="zh-CN" sz="2800" dirty="0" err="1">
                <a:latin typeface="Adobe 黑体 Std R" pitchFamily="34" charset="-122"/>
                <a:ea typeface="Adobe 黑体 Std R" pitchFamily="34" charset="-122"/>
              </a:rPr>
              <a:t>y</a:t>
            </a:r>
            <a:r>
              <a:rPr kumimoji="1" lang="en-US" altLang="zh-CN" sz="2800" baseline="-30000" dirty="0" err="1">
                <a:latin typeface="Adobe 黑体 Std R" pitchFamily="34" charset="-122"/>
                <a:ea typeface="Adobe 黑体 Std R" pitchFamily="34" charset="-122"/>
              </a:rPr>
              <a:t>zs</a:t>
            </a:r>
            <a:r>
              <a:rPr kumimoji="1" lang="en-US" altLang="zh-CN" sz="2800" dirty="0">
                <a:latin typeface="Adobe 黑体 Std R" pitchFamily="34" charset="-122"/>
                <a:ea typeface="Adobe 黑体 Std R" pitchFamily="34" charset="-122"/>
              </a:rPr>
              <a:t>(t) = (3e</a:t>
            </a:r>
            <a:r>
              <a:rPr kumimoji="1" lang="en-US" altLang="zh-CN" sz="2800" baseline="30000" dirty="0">
                <a:latin typeface="Adobe 黑体 Std R" pitchFamily="34" charset="-122"/>
                <a:ea typeface="Adobe 黑体 Std R" pitchFamily="34" charset="-122"/>
              </a:rPr>
              <a:t>-t  </a:t>
            </a:r>
            <a:r>
              <a:rPr kumimoji="1" lang="en-US" altLang="zh-CN" sz="2800" dirty="0">
                <a:latin typeface="Adobe 黑体 Std R" pitchFamily="34" charset="-122"/>
                <a:ea typeface="Adobe 黑体 Std R" pitchFamily="34" charset="-122"/>
              </a:rPr>
              <a:t>-4e</a:t>
            </a:r>
            <a:r>
              <a:rPr kumimoji="1" lang="en-US" altLang="zh-CN" sz="2800" baseline="30000" dirty="0">
                <a:latin typeface="Adobe 黑体 Std R" pitchFamily="34" charset="-122"/>
                <a:ea typeface="Adobe 黑体 Std R" pitchFamily="34" charset="-122"/>
              </a:rPr>
              <a:t>-2t  </a:t>
            </a:r>
            <a:r>
              <a:rPr kumimoji="1" lang="en-US" altLang="zh-CN" sz="2800" dirty="0">
                <a:latin typeface="Adobe 黑体 Std R" pitchFamily="34" charset="-122"/>
                <a:ea typeface="Adobe 黑体 Std R" pitchFamily="34" charset="-122"/>
              </a:rPr>
              <a:t>+  e</a:t>
            </a:r>
            <a:r>
              <a:rPr kumimoji="1" lang="en-US" altLang="zh-CN" sz="2800" baseline="30000" dirty="0">
                <a:latin typeface="Adobe 黑体 Std R" pitchFamily="34" charset="-122"/>
                <a:ea typeface="Adobe 黑体 Std R" pitchFamily="34" charset="-122"/>
              </a:rPr>
              <a:t>-3t</a:t>
            </a:r>
            <a:r>
              <a:rPr kumimoji="1" lang="en-US" altLang="zh-CN" sz="2800" dirty="0">
                <a:latin typeface="Adobe 黑体 Std R" pitchFamily="34" charset="-122"/>
                <a:ea typeface="Adobe 黑体 Std R" pitchFamily="34" charset="-122"/>
              </a:rPr>
              <a:t>)</a:t>
            </a:r>
            <a:r>
              <a:rPr kumimoji="1" lang="en-US" altLang="zh-CN" sz="2800" dirty="0">
                <a:latin typeface="Adobe 黑体 Std R" pitchFamily="34" charset="-122"/>
                <a:ea typeface="Adobe 黑体 Std R" pitchFamily="34" charset="-122"/>
                <a:sym typeface="Symbol" pitchFamily="18" charset="2"/>
              </a:rPr>
              <a:t></a:t>
            </a:r>
            <a:r>
              <a:rPr kumimoji="1" lang="en-US" altLang="zh-CN" sz="2800" dirty="0">
                <a:latin typeface="Adobe 黑体 Std R" pitchFamily="34" charset="-122"/>
                <a:ea typeface="Adobe 黑体 Std R" pitchFamily="34" charset="-122"/>
              </a:rPr>
              <a:t>(t)</a:t>
            </a:r>
          </a:p>
          <a:p>
            <a:pPr fontAlgn="base">
              <a:lnSpc>
                <a:spcPct val="150000"/>
              </a:lnSpc>
              <a:spcBef>
                <a:spcPct val="0"/>
              </a:spcBef>
              <a:spcAft>
                <a:spcPct val="0"/>
              </a:spcAft>
            </a:pPr>
            <a:r>
              <a:rPr kumimoji="1" lang="zh-CN" altLang="en-US" sz="2800" dirty="0">
                <a:latin typeface="Adobe 黑体 Std R" pitchFamily="34" charset="-122"/>
                <a:ea typeface="Adobe 黑体 Std R" pitchFamily="34" charset="-122"/>
              </a:rPr>
              <a:t>求该系统的冲激响应和描述该系统的微分方程。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
          <p:cNvSpPr>
            <a:spLocks noChangeArrowheads="1"/>
          </p:cNvSpPr>
          <p:nvPr/>
        </p:nvSpPr>
        <p:spPr bwMode="auto">
          <a:xfrm>
            <a:off x="652974" y="693815"/>
            <a:ext cx="5384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解</a:t>
            </a:r>
          </a:p>
        </p:txBody>
      </p:sp>
      <p:graphicFrame>
        <p:nvGraphicFramePr>
          <p:cNvPr id="8" name="Object 21"/>
          <p:cNvGraphicFramePr>
            <a:graphicFrameLocks noChangeAspect="1"/>
          </p:cNvGraphicFramePr>
          <p:nvPr/>
        </p:nvGraphicFramePr>
        <p:xfrm>
          <a:off x="1498903" y="779519"/>
          <a:ext cx="5832622" cy="707850"/>
        </p:xfrm>
        <a:graphic>
          <a:graphicData uri="http://schemas.openxmlformats.org/presentationml/2006/ole">
            <mc:AlternateContent xmlns:mc="http://schemas.openxmlformats.org/markup-compatibility/2006">
              <mc:Choice xmlns:v="urn:schemas-microsoft-com:vml" Requires="v">
                <p:oleObj spid="_x0000_s231426" name="Equation" r:id="rId4" imgW="3479800" imgH="419100" progId="Equation.DSMT4">
                  <p:embed/>
                </p:oleObj>
              </mc:Choice>
              <mc:Fallback>
                <p:oleObj name="Equation" r:id="rId4" imgW="3479800" imgH="419100" progId="Equation.DSMT4">
                  <p:embed/>
                  <p:pic>
                    <p:nvPicPr>
                      <p:cNvPr id="0" name="图片 2109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8903" y="779519"/>
                        <a:ext cx="5832622" cy="70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23"/>
          <p:cNvSpPr>
            <a:spLocks noChangeArrowheads="1"/>
          </p:cNvSpPr>
          <p:nvPr/>
        </p:nvSpPr>
        <p:spPr bwMode="auto">
          <a:xfrm>
            <a:off x="1033880" y="1698455"/>
            <a:ext cx="4170680" cy="5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i="1">
                <a:latin typeface="Adobe 黑体 Std R" pitchFamily="34" charset="-122"/>
                <a:ea typeface="Adobe 黑体 Std R" pitchFamily="34" charset="-122"/>
              </a:rPr>
              <a:t>h</a:t>
            </a:r>
            <a:r>
              <a:rPr kumimoji="1" lang="en-US" altLang="zh-CN" sz="2800">
                <a:latin typeface="Adobe 黑体 Std R" pitchFamily="34" charset="-122"/>
                <a:ea typeface="Adobe 黑体 Std R" pitchFamily="34" charset="-122"/>
              </a:rPr>
              <a:t>(t)= (4e</a:t>
            </a:r>
            <a:r>
              <a:rPr kumimoji="1" lang="en-US" altLang="zh-CN" sz="2800" baseline="30000">
                <a:latin typeface="Adobe 黑体 Std R" pitchFamily="34" charset="-122"/>
                <a:ea typeface="Adobe 黑体 Std R" pitchFamily="34" charset="-122"/>
              </a:rPr>
              <a:t>-2t </a:t>
            </a:r>
            <a:r>
              <a:rPr kumimoji="1" lang="en-US" altLang="zh-CN" sz="2800">
                <a:latin typeface="Adobe 黑体 Std R" pitchFamily="34" charset="-122"/>
                <a:ea typeface="Adobe 黑体 Std R" pitchFamily="34" charset="-122"/>
              </a:rPr>
              <a:t>-2e</a:t>
            </a:r>
            <a:r>
              <a:rPr kumimoji="1" lang="en-US" altLang="zh-CN" sz="2800" baseline="30000">
                <a:latin typeface="Adobe 黑体 Std R" pitchFamily="34" charset="-122"/>
                <a:ea typeface="Adobe 黑体 Std R" pitchFamily="34" charset="-122"/>
              </a:rPr>
              <a:t>-3t</a:t>
            </a:r>
            <a:r>
              <a:rPr kumimoji="1" lang="en-US" altLang="zh-CN" sz="2800">
                <a:latin typeface="Adobe 黑体 Std R" pitchFamily="34" charset="-122"/>
                <a:ea typeface="Adobe 黑体 Std R" pitchFamily="34" charset="-122"/>
              </a:rPr>
              <a:t>) </a:t>
            </a:r>
            <a:r>
              <a:rPr kumimoji="1" lang="en-US" altLang="zh-CN" sz="2800">
                <a:latin typeface="Adobe 黑体 Std R" pitchFamily="34" charset="-122"/>
                <a:ea typeface="Adobe 黑体 Std R" pitchFamily="34" charset="-122"/>
                <a:sym typeface="Symbol" pitchFamily="18" charset="2"/>
              </a:rPr>
              <a:t></a:t>
            </a:r>
            <a:r>
              <a:rPr kumimoji="1" lang="en-US" altLang="zh-CN" sz="2800">
                <a:latin typeface="Adobe 黑体 Std R" pitchFamily="34" charset="-122"/>
                <a:ea typeface="Adobe 黑体 Std R" pitchFamily="34" charset="-122"/>
              </a:rPr>
              <a:t>(t)</a:t>
            </a:r>
          </a:p>
        </p:txBody>
      </p:sp>
      <p:sp>
        <p:nvSpPr>
          <p:cNvPr id="10" name="Rectangle 24"/>
          <p:cNvSpPr>
            <a:spLocks noChangeArrowheads="1"/>
          </p:cNvSpPr>
          <p:nvPr/>
        </p:nvSpPr>
        <p:spPr bwMode="auto">
          <a:xfrm>
            <a:off x="805336" y="3741062"/>
            <a:ext cx="88950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latin typeface="Adobe 黑体 Std R" pitchFamily="34" charset="-122"/>
                <a:ea typeface="Adobe 黑体 Std R" pitchFamily="34" charset="-122"/>
              </a:rPr>
              <a:t>微分方程为  </a:t>
            </a:r>
            <a:r>
              <a:rPr kumimoji="1" lang="en-US" altLang="zh-CN" sz="2800" dirty="0">
                <a:latin typeface="Adobe 黑体 Std R" pitchFamily="34" charset="-122"/>
                <a:ea typeface="Adobe 黑体 Std R" pitchFamily="34" charset="-122"/>
              </a:rPr>
              <a:t>y</a:t>
            </a:r>
            <a:r>
              <a:rPr kumimoji="1" lang="en-US" altLang="zh-CN" sz="2800" dirty="0">
                <a:latin typeface="Adobe 黑体 Std R" pitchFamily="34" charset="-122"/>
                <a:ea typeface="Adobe 黑体 Std R" pitchFamily="34" charset="-122"/>
                <a:cs typeface="Times New Roman" pitchFamily="18" charset="0"/>
              </a:rPr>
              <a:t>"</a:t>
            </a:r>
            <a:r>
              <a:rPr kumimoji="1" lang="en-US" altLang="zh-CN" sz="2800" dirty="0">
                <a:latin typeface="Adobe 黑体 Std R" pitchFamily="34" charset="-122"/>
                <a:ea typeface="Adobe 黑体 Std R" pitchFamily="34" charset="-122"/>
              </a:rPr>
              <a:t>(t)+5y</a:t>
            </a:r>
            <a:r>
              <a:rPr kumimoji="1" lang="en-US" altLang="zh-CN" sz="2800" dirty="0">
                <a:latin typeface="Adobe 黑体 Std R" pitchFamily="34" charset="-122"/>
                <a:ea typeface="Adobe 黑体 Std R" pitchFamily="34" charset="-122"/>
                <a:cs typeface="Times New Roman" pitchFamily="18" charset="0"/>
              </a:rPr>
              <a:t>'</a:t>
            </a:r>
            <a:r>
              <a:rPr kumimoji="1" lang="en-US" altLang="zh-CN" sz="2800" dirty="0">
                <a:latin typeface="Adobe 黑体 Std R" pitchFamily="34" charset="-122"/>
                <a:ea typeface="Adobe 黑体 Std R" pitchFamily="34" charset="-122"/>
              </a:rPr>
              <a:t>(t)+6y(t) = 2</a:t>
            </a:r>
            <a:r>
              <a:rPr kumimoji="1" lang="en-US" altLang="zh-CN" sz="2800" i="1" dirty="0">
                <a:latin typeface="Adobe 黑体 Std R" pitchFamily="34" charset="-122"/>
                <a:ea typeface="Adobe 黑体 Std R" pitchFamily="34" charset="-122"/>
              </a:rPr>
              <a:t>f </a:t>
            </a:r>
            <a:r>
              <a:rPr kumimoji="1" lang="en-US" altLang="zh-CN" sz="2800" dirty="0">
                <a:latin typeface="Adobe 黑体 Std R" pitchFamily="34" charset="-122"/>
                <a:ea typeface="Adobe 黑体 Std R" pitchFamily="34" charset="-122"/>
                <a:cs typeface="Times New Roman" pitchFamily="18" charset="0"/>
              </a:rPr>
              <a:t>'</a:t>
            </a:r>
            <a:r>
              <a:rPr kumimoji="1" lang="en-US" altLang="zh-CN" sz="2800" dirty="0">
                <a:latin typeface="Adobe 黑体 Std R" pitchFamily="34" charset="-122"/>
                <a:ea typeface="Adobe 黑体 Std R" pitchFamily="34" charset="-122"/>
              </a:rPr>
              <a:t>(t)+ 8</a:t>
            </a:r>
            <a:r>
              <a:rPr kumimoji="1" lang="en-US" altLang="zh-CN" sz="2800" i="1" dirty="0">
                <a:latin typeface="Adobe 黑体 Std R" pitchFamily="34" charset="-122"/>
                <a:ea typeface="Adobe 黑体 Std R" pitchFamily="34" charset="-122"/>
              </a:rPr>
              <a:t>f </a:t>
            </a:r>
            <a:r>
              <a:rPr kumimoji="1" lang="en-US" altLang="zh-CN" sz="2800" dirty="0">
                <a:latin typeface="Adobe 黑体 Std R" pitchFamily="34" charset="-122"/>
                <a:ea typeface="Adobe 黑体 Std R" pitchFamily="34" charset="-122"/>
              </a:rPr>
              <a:t>(t) </a:t>
            </a:r>
          </a:p>
        </p:txBody>
      </p:sp>
      <p:sp>
        <p:nvSpPr>
          <p:cNvPr id="11" name="Rectangle 25"/>
          <p:cNvSpPr>
            <a:spLocks noChangeArrowheads="1"/>
          </p:cNvSpPr>
          <p:nvPr/>
        </p:nvSpPr>
        <p:spPr bwMode="auto">
          <a:xfrm>
            <a:off x="957698" y="2445982"/>
            <a:ext cx="792607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latin typeface="Adobe 黑体 Std R" pitchFamily="34" charset="-122"/>
                <a:ea typeface="Adobe 黑体 Std R" pitchFamily="34" charset="-122"/>
              </a:rPr>
              <a:t>s</a:t>
            </a:r>
            <a:r>
              <a:rPr kumimoji="1" lang="en-US" altLang="zh-CN" sz="2800" baseline="30000">
                <a:latin typeface="Adobe 黑体 Std R" pitchFamily="34" charset="-122"/>
                <a:ea typeface="Adobe 黑体 Std R" pitchFamily="34" charset="-122"/>
              </a:rPr>
              <a:t>2</a:t>
            </a:r>
            <a:r>
              <a:rPr kumimoji="1" lang="en-US" altLang="zh-CN" sz="2800">
                <a:latin typeface="Adobe 黑体 Std R" pitchFamily="34" charset="-122"/>
                <a:ea typeface="Adobe 黑体 Std R" pitchFamily="34" charset="-122"/>
              </a:rPr>
              <a:t>Y</a:t>
            </a:r>
            <a:r>
              <a:rPr kumimoji="1" lang="en-US" altLang="zh-CN" sz="2800" baseline="-25000">
                <a:latin typeface="Adobe 黑体 Std R" pitchFamily="34" charset="-122"/>
                <a:ea typeface="Adobe 黑体 Std R" pitchFamily="34" charset="-122"/>
              </a:rPr>
              <a:t>zs</a:t>
            </a:r>
            <a:r>
              <a:rPr kumimoji="1" lang="en-US" altLang="zh-CN" sz="2800">
                <a:latin typeface="Adobe 黑体 Std R" pitchFamily="34" charset="-122"/>
                <a:ea typeface="Adobe 黑体 Std R" pitchFamily="34" charset="-122"/>
              </a:rPr>
              <a:t>(s) + 5sY</a:t>
            </a:r>
            <a:r>
              <a:rPr kumimoji="1" lang="en-US" altLang="zh-CN" sz="2800" baseline="-25000">
                <a:latin typeface="Adobe 黑体 Std R" pitchFamily="34" charset="-122"/>
                <a:ea typeface="Adobe 黑体 Std R" pitchFamily="34" charset="-122"/>
              </a:rPr>
              <a:t>zs</a:t>
            </a:r>
            <a:r>
              <a:rPr kumimoji="1" lang="en-US" altLang="zh-CN" sz="2800">
                <a:latin typeface="Adobe 黑体 Std R" pitchFamily="34" charset="-122"/>
                <a:ea typeface="Adobe 黑体 Std R" pitchFamily="34" charset="-122"/>
              </a:rPr>
              <a:t>(s) + 6Y</a:t>
            </a:r>
            <a:r>
              <a:rPr kumimoji="1" lang="en-US" altLang="zh-CN" sz="2800" baseline="-25000">
                <a:latin typeface="Adobe 黑体 Std R" pitchFamily="34" charset="-122"/>
                <a:ea typeface="Adobe 黑体 Std R" pitchFamily="34" charset="-122"/>
              </a:rPr>
              <a:t>zs</a:t>
            </a:r>
            <a:r>
              <a:rPr kumimoji="1" lang="en-US" altLang="zh-CN" sz="2800">
                <a:latin typeface="Adobe 黑体 Std R" pitchFamily="34" charset="-122"/>
                <a:ea typeface="Adobe 黑体 Std R" pitchFamily="34" charset="-122"/>
              </a:rPr>
              <a:t>(s) = 2</a:t>
            </a:r>
            <a:r>
              <a:rPr kumimoji="1" lang="en-US" altLang="zh-CN" sz="2800" i="1">
                <a:latin typeface="Adobe 黑体 Std R" pitchFamily="34" charset="-122"/>
                <a:ea typeface="Adobe 黑体 Std R" pitchFamily="34" charset="-122"/>
              </a:rPr>
              <a:t>sF</a:t>
            </a:r>
            <a:r>
              <a:rPr kumimoji="1" lang="en-US" altLang="zh-CN" sz="2800">
                <a:latin typeface="Adobe 黑体 Std R" pitchFamily="34" charset="-122"/>
                <a:ea typeface="Adobe 黑体 Std R" pitchFamily="34" charset="-122"/>
              </a:rPr>
              <a:t>(s)+ 8</a:t>
            </a:r>
            <a:r>
              <a:rPr kumimoji="1" lang="en-US" altLang="zh-CN" sz="2800" i="1">
                <a:latin typeface="Adobe 黑体 Std R" pitchFamily="34" charset="-122"/>
                <a:ea typeface="Adobe 黑体 Std R" pitchFamily="34" charset="-122"/>
              </a:rPr>
              <a:t>F</a:t>
            </a:r>
            <a:r>
              <a:rPr kumimoji="1" lang="en-US" altLang="zh-CN" sz="2800">
                <a:latin typeface="Adobe 黑体 Std R" pitchFamily="34" charset="-122"/>
                <a:ea typeface="Adobe 黑体 Std R" pitchFamily="34" charset="-122"/>
              </a:rPr>
              <a:t>(s) </a:t>
            </a:r>
          </a:p>
        </p:txBody>
      </p:sp>
      <p:sp>
        <p:nvSpPr>
          <p:cNvPr id="12" name="Rectangle 26"/>
          <p:cNvSpPr>
            <a:spLocks noChangeArrowheads="1"/>
          </p:cNvSpPr>
          <p:nvPr/>
        </p:nvSpPr>
        <p:spPr bwMode="auto">
          <a:xfrm>
            <a:off x="805336" y="3131613"/>
            <a:ext cx="923290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latin typeface="Adobe 黑体 Std R" pitchFamily="34" charset="-122"/>
                <a:ea typeface="Adobe 黑体 Std R" pitchFamily="34" charset="-122"/>
              </a:rPr>
              <a:t>取逆变换  </a:t>
            </a:r>
            <a:r>
              <a:rPr kumimoji="1" lang="en-US" altLang="zh-CN" sz="2800" dirty="0" err="1">
                <a:latin typeface="Adobe 黑体 Std R" pitchFamily="34" charset="-122"/>
                <a:ea typeface="Adobe 黑体 Std R" pitchFamily="34" charset="-122"/>
              </a:rPr>
              <a:t>y</a:t>
            </a:r>
            <a:r>
              <a:rPr kumimoji="1" lang="en-US" altLang="zh-CN" sz="2800" baseline="-25000" dirty="0" err="1">
                <a:latin typeface="Adobe 黑体 Std R" pitchFamily="34" charset="-122"/>
                <a:ea typeface="Adobe 黑体 Std R" pitchFamily="34" charset="-122"/>
              </a:rPr>
              <a:t>zs</a:t>
            </a:r>
            <a:r>
              <a:rPr kumimoji="1" lang="en-US" altLang="zh-CN" sz="2800" dirty="0">
                <a:latin typeface="Adobe 黑体 Std R" pitchFamily="34" charset="-122"/>
                <a:ea typeface="Adobe 黑体 Std R" pitchFamily="34" charset="-122"/>
                <a:cs typeface="Times New Roman" pitchFamily="18" charset="0"/>
              </a:rPr>
              <a:t>"</a:t>
            </a:r>
            <a:r>
              <a:rPr kumimoji="1" lang="en-US" altLang="zh-CN" sz="2800" dirty="0">
                <a:latin typeface="Adobe 黑体 Std R" pitchFamily="34" charset="-122"/>
                <a:ea typeface="Adobe 黑体 Std R" pitchFamily="34" charset="-122"/>
              </a:rPr>
              <a:t>(t)+5y</a:t>
            </a:r>
            <a:r>
              <a:rPr kumimoji="1" lang="en-US" altLang="zh-CN" sz="2800" baseline="-25000" dirty="0">
                <a:latin typeface="Adobe 黑体 Std R" pitchFamily="34" charset="-122"/>
                <a:ea typeface="Adobe 黑体 Std R" pitchFamily="34" charset="-122"/>
              </a:rPr>
              <a:t>zs</a:t>
            </a:r>
            <a:r>
              <a:rPr kumimoji="1" lang="en-US" altLang="zh-CN" sz="2800" dirty="0">
                <a:latin typeface="Adobe 黑体 Std R" pitchFamily="34" charset="-122"/>
                <a:ea typeface="Adobe 黑体 Std R" pitchFamily="34" charset="-122"/>
                <a:cs typeface="Times New Roman" pitchFamily="18" charset="0"/>
              </a:rPr>
              <a:t>'</a:t>
            </a:r>
            <a:r>
              <a:rPr kumimoji="1" lang="en-US" altLang="zh-CN" sz="2800" dirty="0">
                <a:latin typeface="Adobe 黑体 Std R" pitchFamily="34" charset="-122"/>
                <a:ea typeface="Adobe 黑体 Std R" pitchFamily="34" charset="-122"/>
              </a:rPr>
              <a:t>(t)+6y</a:t>
            </a:r>
            <a:r>
              <a:rPr kumimoji="1" lang="en-US" altLang="zh-CN" sz="2800" baseline="-25000" dirty="0">
                <a:latin typeface="Adobe 黑体 Std R" pitchFamily="34" charset="-122"/>
                <a:ea typeface="Adobe 黑体 Std R" pitchFamily="34" charset="-122"/>
              </a:rPr>
              <a:t>zs</a:t>
            </a:r>
            <a:r>
              <a:rPr kumimoji="1" lang="en-US" altLang="zh-CN" sz="2800" dirty="0">
                <a:latin typeface="Adobe 黑体 Std R" pitchFamily="34" charset="-122"/>
                <a:ea typeface="Adobe 黑体 Std R" pitchFamily="34" charset="-122"/>
              </a:rPr>
              <a:t>(t) = 2</a:t>
            </a:r>
            <a:r>
              <a:rPr kumimoji="1" lang="en-US" altLang="zh-CN" sz="2800" i="1" dirty="0">
                <a:latin typeface="Adobe 黑体 Std R" pitchFamily="34" charset="-122"/>
                <a:ea typeface="Adobe 黑体 Std R" pitchFamily="34" charset="-122"/>
              </a:rPr>
              <a:t>f </a:t>
            </a:r>
            <a:r>
              <a:rPr kumimoji="1" lang="en-US" altLang="zh-CN" sz="2800" dirty="0">
                <a:latin typeface="Adobe 黑体 Std R" pitchFamily="34" charset="-122"/>
                <a:ea typeface="Adobe 黑体 Std R" pitchFamily="34" charset="-122"/>
                <a:cs typeface="Times New Roman" pitchFamily="18" charset="0"/>
              </a:rPr>
              <a:t>'</a:t>
            </a:r>
            <a:r>
              <a:rPr kumimoji="1" lang="en-US" altLang="zh-CN" sz="2800" dirty="0">
                <a:latin typeface="Adobe 黑体 Std R" pitchFamily="34" charset="-122"/>
                <a:ea typeface="Adobe 黑体 Std R" pitchFamily="34" charset="-122"/>
              </a:rPr>
              <a:t>(t)+ 8</a:t>
            </a:r>
            <a:r>
              <a:rPr kumimoji="1" lang="en-US" altLang="zh-CN" sz="2800" i="1" dirty="0">
                <a:latin typeface="Adobe 黑体 Std R" pitchFamily="34" charset="-122"/>
                <a:ea typeface="Adobe 黑体 Std R" pitchFamily="34" charset="-122"/>
              </a:rPr>
              <a:t>f </a:t>
            </a:r>
            <a:r>
              <a:rPr kumimoji="1" lang="en-US" altLang="zh-CN" sz="2800" dirty="0">
                <a:latin typeface="Adobe 黑体 Std R" pitchFamily="34" charset="-122"/>
                <a:ea typeface="Adobe 黑体 Std R" pitchFamily="34" charset="-122"/>
              </a:rPr>
              <a:t>(t)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9" grpId="0" bldLvl="0" animBg="1" autoUpdateAnimBg="0"/>
      <p:bldP spid="10" grpId="0" bldLvl="0" animBg="1" autoUpdateAnimBg="0"/>
      <p:bldP spid="11" grpId="0" bldLvl="0" animBg="1" autoUpdateAnimBg="0"/>
      <p:bldP spid="12" grpId="0" bldLvl="0"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2538" y="196232"/>
            <a:ext cx="7684437" cy="914400"/>
          </a:xfrm>
          <a:prstGeom prst="rect">
            <a:avLst/>
          </a:prstGeom>
        </p:spPr>
        <p:txBody>
          <a:bodyPr wrap="square">
            <a:spAutoFit/>
          </a:bodyPr>
          <a:lstStyle/>
          <a:p>
            <a:pPr algn="ctr">
              <a:lnSpc>
                <a:spcPct val="150000"/>
              </a:lnSpc>
              <a:buFont typeface="Wingdings" pitchFamily="2" charset="2"/>
              <a:buNone/>
            </a:pPr>
            <a:r>
              <a:rPr lang="zh-CN" altLang="en-US" sz="3600" dirty="0">
                <a:latin typeface="Adobe 黑体 Std R" pitchFamily="34" charset="-122"/>
                <a:ea typeface="Adobe 黑体 Std R" pitchFamily="34" charset="-122"/>
              </a:rPr>
              <a:t>三、系统的</a:t>
            </a:r>
            <a:r>
              <a:rPr lang="en-US" altLang="zh-CN" sz="3600" dirty="0">
                <a:latin typeface="Adobe 黑体 Std R" pitchFamily="34" charset="-122"/>
                <a:ea typeface="Adobe 黑体 Std R" pitchFamily="34" charset="-122"/>
              </a:rPr>
              <a:t>s</a:t>
            </a:r>
            <a:r>
              <a:rPr lang="zh-CN" altLang="en-US" sz="3600" dirty="0">
                <a:latin typeface="Adobe 黑体 Std R" pitchFamily="34" charset="-122"/>
                <a:ea typeface="Adobe 黑体 Std R" pitchFamily="34" charset="-122"/>
              </a:rPr>
              <a:t>域框图 </a:t>
            </a:r>
          </a:p>
        </p:txBody>
      </p:sp>
      <p:sp>
        <p:nvSpPr>
          <p:cNvPr id="10" name="Rectangle 23"/>
          <p:cNvSpPr>
            <a:spLocks noChangeArrowheads="1"/>
          </p:cNvSpPr>
          <p:nvPr/>
        </p:nvSpPr>
        <p:spPr bwMode="auto">
          <a:xfrm>
            <a:off x="612538" y="1128844"/>
            <a:ext cx="30276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latin typeface="Adobe 黑体 Std R" pitchFamily="34" charset="-122"/>
                <a:ea typeface="Adobe 黑体 Std R" pitchFamily="34" charset="-122"/>
              </a:rPr>
              <a:t>时域框图基本单元</a:t>
            </a:r>
          </a:p>
        </p:txBody>
      </p:sp>
      <p:grpSp>
        <p:nvGrpSpPr>
          <p:cNvPr id="11" name="Group 83"/>
          <p:cNvGrpSpPr/>
          <p:nvPr/>
        </p:nvGrpSpPr>
        <p:grpSpPr bwMode="auto">
          <a:xfrm>
            <a:off x="764900" y="1890656"/>
            <a:ext cx="4037603" cy="1306734"/>
            <a:chOff x="336" y="1392"/>
            <a:chExt cx="2747" cy="865"/>
          </a:xfrm>
        </p:grpSpPr>
        <p:sp>
          <p:nvSpPr>
            <p:cNvPr id="17" name="Rectangle 24"/>
            <p:cNvSpPr>
              <a:spLocks noChangeArrowheads="1"/>
            </p:cNvSpPr>
            <p:nvPr/>
          </p:nvSpPr>
          <p:spPr bwMode="auto">
            <a:xfrm>
              <a:off x="816" y="1392"/>
              <a:ext cx="528" cy="384"/>
            </a:xfrm>
            <a:prstGeom prst="rect">
              <a:avLst/>
            </a:prstGeom>
            <a:noFill/>
            <a:ln w="2857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18" name="Rectangle 25"/>
            <p:cNvSpPr>
              <a:spLocks noChangeArrowheads="1"/>
            </p:cNvSpPr>
            <p:nvPr/>
          </p:nvSpPr>
          <p:spPr bwMode="auto">
            <a:xfrm>
              <a:off x="912" y="1440"/>
              <a:ext cx="366"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latin typeface="Adobe 黑体 Std R" pitchFamily="34" charset="-122"/>
                  <a:ea typeface="Adobe 黑体 Std R" pitchFamily="34" charset="-122"/>
                </a:rPr>
                <a:t>∫</a:t>
              </a:r>
            </a:p>
          </p:txBody>
        </p:sp>
        <p:sp>
          <p:nvSpPr>
            <p:cNvPr id="19" name="Line 26"/>
            <p:cNvSpPr>
              <a:spLocks noChangeShapeType="1"/>
            </p:cNvSpPr>
            <p:nvPr/>
          </p:nvSpPr>
          <p:spPr bwMode="auto">
            <a:xfrm>
              <a:off x="480" y="1584"/>
              <a:ext cx="336" cy="0"/>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20" name="Line 27"/>
            <p:cNvSpPr>
              <a:spLocks noChangeShapeType="1"/>
            </p:cNvSpPr>
            <p:nvPr/>
          </p:nvSpPr>
          <p:spPr bwMode="auto">
            <a:xfrm>
              <a:off x="1344" y="1584"/>
              <a:ext cx="336" cy="0"/>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21" name="Rectangle 29"/>
            <p:cNvSpPr>
              <a:spLocks noChangeArrowheads="1"/>
            </p:cNvSpPr>
            <p:nvPr/>
          </p:nvSpPr>
          <p:spPr bwMode="auto">
            <a:xfrm>
              <a:off x="336" y="1632"/>
              <a:ext cx="416" cy="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i="1">
                  <a:latin typeface="Adobe 黑体 Std R" pitchFamily="34" charset="-122"/>
                  <a:ea typeface="Adobe 黑体 Std R" pitchFamily="34" charset="-122"/>
                </a:rPr>
                <a:t>f</a:t>
              </a:r>
              <a:r>
                <a:rPr kumimoji="1" lang="en-US" altLang="zh-CN" sz="2800">
                  <a:latin typeface="Adobe 黑体 Std R" pitchFamily="34" charset="-122"/>
                  <a:ea typeface="Adobe 黑体 Std R" pitchFamily="34" charset="-122"/>
                </a:rPr>
                <a:t>(t)</a:t>
              </a:r>
            </a:p>
          </p:txBody>
        </p:sp>
        <p:graphicFrame>
          <p:nvGraphicFramePr>
            <p:cNvPr id="22" name="Object 31"/>
            <p:cNvGraphicFramePr>
              <a:graphicFrameLocks noChangeAspect="1"/>
            </p:cNvGraphicFramePr>
            <p:nvPr/>
          </p:nvGraphicFramePr>
          <p:xfrm>
            <a:off x="1238" y="1584"/>
            <a:ext cx="1845" cy="514"/>
          </p:xfrm>
          <a:graphic>
            <a:graphicData uri="http://schemas.openxmlformats.org/presentationml/2006/ole">
              <mc:AlternateContent xmlns:mc="http://schemas.openxmlformats.org/markup-compatibility/2006">
                <mc:Choice xmlns:v="urn:schemas-microsoft-com:vml" Requires="v">
                  <p:oleObj spid="_x0000_s232450" name="公式" r:id="rId4" imgW="31699200" imgH="8839200" progId="Equation.3">
                    <p:embed/>
                  </p:oleObj>
                </mc:Choice>
                <mc:Fallback>
                  <p:oleObj name="公式" r:id="rId4" imgW="31699200" imgH="8839200" progId="Equation.3">
                    <p:embed/>
                    <p:pic>
                      <p:nvPicPr>
                        <p:cNvPr id="0" name="图片 211978"/>
                        <p:cNvPicPr>
                          <a:picLocks noChangeAspect="1" noChangeArrowheads="1"/>
                        </p:cNvPicPr>
                        <p:nvPr/>
                      </p:nvPicPr>
                      <p:blipFill>
                        <a:blip r:embed="rId5"/>
                        <a:srcRect/>
                        <a:stretch>
                          <a:fillRect/>
                        </a:stretch>
                      </p:blipFill>
                      <p:spPr bwMode="auto">
                        <a:xfrm>
                          <a:off x="1238" y="1584"/>
                          <a:ext cx="1845"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3" name="Group 88"/>
          <p:cNvGrpSpPr/>
          <p:nvPr/>
        </p:nvGrpSpPr>
        <p:grpSpPr bwMode="auto">
          <a:xfrm>
            <a:off x="155451" y="4221501"/>
            <a:ext cx="3732878" cy="1248229"/>
            <a:chOff x="240" y="3321"/>
            <a:chExt cx="2592" cy="789"/>
          </a:xfrm>
        </p:grpSpPr>
        <p:sp>
          <p:nvSpPr>
            <p:cNvPr id="24" name="Oval 43"/>
            <p:cNvSpPr>
              <a:spLocks noChangeArrowheads="1"/>
            </p:cNvSpPr>
            <p:nvPr/>
          </p:nvSpPr>
          <p:spPr bwMode="auto">
            <a:xfrm>
              <a:off x="960" y="3321"/>
              <a:ext cx="336" cy="336"/>
            </a:xfrm>
            <a:prstGeom prst="ellipse">
              <a:avLst/>
            </a:prstGeom>
            <a:noFill/>
            <a:ln w="2857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25" name="Rectangle 44"/>
            <p:cNvSpPr>
              <a:spLocks noChangeArrowheads="1"/>
            </p:cNvSpPr>
            <p:nvPr/>
          </p:nvSpPr>
          <p:spPr bwMode="auto">
            <a:xfrm>
              <a:off x="1008" y="3321"/>
              <a:ext cx="228"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a:latin typeface="Adobe 黑体 Std R" pitchFamily="34" charset="-122"/>
                  <a:ea typeface="Adobe 黑体 Std R" pitchFamily="34" charset="-122"/>
                </a:rPr>
                <a:t>a</a:t>
              </a:r>
            </a:p>
          </p:txBody>
        </p:sp>
        <p:sp>
          <p:nvSpPr>
            <p:cNvPr id="26" name="Line 45"/>
            <p:cNvSpPr>
              <a:spLocks noChangeShapeType="1"/>
            </p:cNvSpPr>
            <p:nvPr/>
          </p:nvSpPr>
          <p:spPr bwMode="auto">
            <a:xfrm>
              <a:off x="624" y="3465"/>
              <a:ext cx="336" cy="0"/>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27" name="Line 46"/>
            <p:cNvSpPr>
              <a:spLocks noChangeShapeType="1"/>
            </p:cNvSpPr>
            <p:nvPr/>
          </p:nvSpPr>
          <p:spPr bwMode="auto">
            <a:xfrm>
              <a:off x="1296" y="3465"/>
              <a:ext cx="336" cy="0"/>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28" name="Rectangle 47"/>
            <p:cNvSpPr>
              <a:spLocks noChangeArrowheads="1"/>
            </p:cNvSpPr>
            <p:nvPr/>
          </p:nvSpPr>
          <p:spPr bwMode="auto">
            <a:xfrm>
              <a:off x="240" y="3465"/>
              <a:ext cx="416" cy="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i="1">
                  <a:latin typeface="Adobe 黑体 Std R" pitchFamily="34" charset="-122"/>
                  <a:ea typeface="Adobe 黑体 Std R" pitchFamily="34" charset="-122"/>
                </a:rPr>
                <a:t>f</a:t>
              </a:r>
              <a:r>
                <a:rPr kumimoji="1" lang="en-US" altLang="zh-CN" sz="2800">
                  <a:latin typeface="Adobe 黑体 Std R" pitchFamily="34" charset="-122"/>
                  <a:ea typeface="Adobe 黑体 Std R" pitchFamily="34" charset="-122"/>
                </a:rPr>
                <a:t>(t)</a:t>
              </a:r>
            </a:p>
          </p:txBody>
        </p:sp>
        <p:sp>
          <p:nvSpPr>
            <p:cNvPr id="29" name="Rectangle 48"/>
            <p:cNvSpPr>
              <a:spLocks noChangeArrowheads="1"/>
            </p:cNvSpPr>
            <p:nvPr/>
          </p:nvSpPr>
          <p:spPr bwMode="auto">
            <a:xfrm>
              <a:off x="1392" y="3513"/>
              <a:ext cx="1440" cy="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i="1" dirty="0">
                  <a:latin typeface="Adobe 黑体 Std R" pitchFamily="34" charset="-122"/>
                  <a:ea typeface="Adobe 黑体 Std R" pitchFamily="34" charset="-122"/>
                </a:rPr>
                <a:t>y</a:t>
              </a:r>
              <a:r>
                <a:rPr kumimoji="1" lang="en-US" altLang="zh-CN" sz="2800" dirty="0">
                  <a:latin typeface="Adobe 黑体 Std R" pitchFamily="34" charset="-122"/>
                  <a:ea typeface="Adobe 黑体 Std R" pitchFamily="34" charset="-122"/>
                </a:rPr>
                <a:t>(t)</a:t>
              </a:r>
              <a:r>
                <a:rPr kumimoji="1" lang="en-US" altLang="zh-CN" sz="2800" i="1" dirty="0">
                  <a:latin typeface="Adobe 黑体 Std R" pitchFamily="34" charset="-122"/>
                  <a:ea typeface="Adobe 黑体 Std R" pitchFamily="34" charset="-122"/>
                </a:rPr>
                <a:t> = </a:t>
              </a:r>
              <a:r>
                <a:rPr kumimoji="1" lang="en-US" altLang="zh-CN" sz="2800" dirty="0">
                  <a:latin typeface="Adobe 黑体 Std R" pitchFamily="34" charset="-122"/>
                  <a:ea typeface="Adobe 黑体 Std R" pitchFamily="34" charset="-122"/>
                </a:rPr>
                <a:t>a </a:t>
              </a:r>
              <a:r>
                <a:rPr kumimoji="1" lang="en-US" altLang="zh-CN" sz="2800" i="1" dirty="0">
                  <a:latin typeface="Adobe 黑体 Std R" pitchFamily="34" charset="-122"/>
                  <a:ea typeface="Adobe 黑体 Std R" pitchFamily="34" charset="-122"/>
                </a:rPr>
                <a:t>f</a:t>
              </a:r>
              <a:r>
                <a:rPr kumimoji="1" lang="en-US" altLang="zh-CN" sz="2800" baseline="-25000" dirty="0">
                  <a:latin typeface="Adobe 黑体 Std R" pitchFamily="34" charset="-122"/>
                  <a:ea typeface="Adobe 黑体 Std R" pitchFamily="34" charset="-122"/>
                </a:rPr>
                <a:t> </a:t>
              </a:r>
              <a:r>
                <a:rPr kumimoji="1" lang="en-US" altLang="zh-CN" sz="2800" dirty="0">
                  <a:latin typeface="Adobe 黑体 Std R" pitchFamily="34" charset="-122"/>
                  <a:ea typeface="Adobe 黑体 Std R" pitchFamily="34" charset="-122"/>
                </a:rPr>
                <a:t>(t)</a:t>
              </a:r>
            </a:p>
          </p:txBody>
        </p:sp>
      </p:grpSp>
      <p:sp>
        <p:nvSpPr>
          <p:cNvPr id="30" name="Rectangle 53"/>
          <p:cNvSpPr>
            <a:spLocks noChangeArrowheads="1"/>
          </p:cNvSpPr>
          <p:nvPr/>
        </p:nvSpPr>
        <p:spPr bwMode="auto">
          <a:xfrm>
            <a:off x="5161524" y="1128844"/>
            <a:ext cx="28498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latin typeface="Adobe 黑体 Std R" pitchFamily="34" charset="-122"/>
                <a:ea typeface="Adobe 黑体 Std R" pitchFamily="34" charset="-122"/>
              </a:rPr>
              <a:t>s</a:t>
            </a:r>
            <a:r>
              <a:rPr kumimoji="1" lang="zh-CN" altLang="en-US" sz="2800" dirty="0">
                <a:latin typeface="Adobe 黑体 Std R" pitchFamily="34" charset="-122"/>
                <a:ea typeface="Adobe 黑体 Std R" pitchFamily="34" charset="-122"/>
              </a:rPr>
              <a:t>域框图基本单元</a:t>
            </a:r>
          </a:p>
        </p:txBody>
      </p:sp>
      <p:grpSp>
        <p:nvGrpSpPr>
          <p:cNvPr id="31" name="Group 86"/>
          <p:cNvGrpSpPr/>
          <p:nvPr/>
        </p:nvGrpSpPr>
        <p:grpSpPr bwMode="auto">
          <a:xfrm>
            <a:off x="5396631" y="1775860"/>
            <a:ext cx="2900343" cy="1315100"/>
            <a:chOff x="3312" y="1248"/>
            <a:chExt cx="2461" cy="854"/>
          </a:xfrm>
        </p:grpSpPr>
        <p:sp>
          <p:nvSpPr>
            <p:cNvPr id="32" name="Rectangle 49"/>
            <p:cNvSpPr>
              <a:spLocks noChangeArrowheads="1"/>
            </p:cNvSpPr>
            <p:nvPr/>
          </p:nvSpPr>
          <p:spPr bwMode="auto">
            <a:xfrm>
              <a:off x="3840" y="1248"/>
              <a:ext cx="528" cy="384"/>
            </a:xfrm>
            <a:prstGeom prst="rect">
              <a:avLst/>
            </a:prstGeom>
            <a:noFill/>
            <a:ln w="2857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33" name="Rectangle 50"/>
            <p:cNvSpPr>
              <a:spLocks noChangeArrowheads="1"/>
            </p:cNvSpPr>
            <p:nvPr/>
          </p:nvSpPr>
          <p:spPr bwMode="auto">
            <a:xfrm>
              <a:off x="3888" y="1296"/>
              <a:ext cx="60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latin typeface="Adobe 黑体 Std R" pitchFamily="34" charset="-122"/>
                  <a:ea typeface="Adobe 黑体 Std R" pitchFamily="34" charset="-122"/>
                </a:rPr>
                <a:t>s</a:t>
              </a:r>
              <a:r>
                <a:rPr kumimoji="1" lang="en-US" altLang="zh-CN" sz="2800" baseline="30000" dirty="0">
                  <a:latin typeface="Adobe 黑体 Std R" pitchFamily="34" charset="-122"/>
                  <a:ea typeface="Adobe 黑体 Std R" pitchFamily="34" charset="-122"/>
                </a:rPr>
                <a:t>–1</a:t>
              </a:r>
            </a:p>
          </p:txBody>
        </p:sp>
        <p:sp>
          <p:nvSpPr>
            <p:cNvPr id="34" name="Line 51"/>
            <p:cNvSpPr>
              <a:spLocks noChangeShapeType="1"/>
            </p:cNvSpPr>
            <p:nvPr/>
          </p:nvSpPr>
          <p:spPr bwMode="auto">
            <a:xfrm>
              <a:off x="3504" y="1440"/>
              <a:ext cx="336" cy="0"/>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35" name="Line 52"/>
            <p:cNvSpPr>
              <a:spLocks noChangeShapeType="1"/>
            </p:cNvSpPr>
            <p:nvPr/>
          </p:nvSpPr>
          <p:spPr bwMode="auto">
            <a:xfrm>
              <a:off x="4368" y="1440"/>
              <a:ext cx="336" cy="0"/>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36" name="Rectangle 54"/>
            <p:cNvSpPr>
              <a:spLocks noChangeArrowheads="1"/>
            </p:cNvSpPr>
            <p:nvPr/>
          </p:nvSpPr>
          <p:spPr bwMode="auto">
            <a:xfrm>
              <a:off x="3312" y="1488"/>
              <a:ext cx="576" cy="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i="1">
                  <a:latin typeface="Adobe 黑体 Std R" pitchFamily="34" charset="-122"/>
                  <a:ea typeface="Adobe 黑体 Std R" pitchFamily="34" charset="-122"/>
                </a:rPr>
                <a:t>F</a:t>
              </a:r>
              <a:r>
                <a:rPr kumimoji="1" lang="en-US" altLang="zh-CN" sz="2800">
                  <a:latin typeface="Adobe 黑体 Std R" pitchFamily="34" charset="-122"/>
                  <a:ea typeface="Adobe 黑体 Std R" pitchFamily="34" charset="-122"/>
                </a:rPr>
                <a:t>(s)</a:t>
              </a:r>
            </a:p>
          </p:txBody>
        </p:sp>
        <p:sp>
          <p:nvSpPr>
            <p:cNvPr id="37" name="Rectangle 55"/>
            <p:cNvSpPr>
              <a:spLocks noChangeArrowheads="1"/>
            </p:cNvSpPr>
            <p:nvPr/>
          </p:nvSpPr>
          <p:spPr bwMode="auto">
            <a:xfrm>
              <a:off x="4381" y="1515"/>
              <a:ext cx="1392" cy="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kumimoji="1" lang="en-US" altLang="zh-CN" sz="2400" i="1" spc="-150" dirty="0">
                  <a:latin typeface="Adobe 黑体 Std R" pitchFamily="34" charset="-122"/>
                  <a:ea typeface="Adobe 黑体 Std R" pitchFamily="34" charset="-122"/>
                </a:rPr>
                <a:t>Y</a:t>
              </a:r>
              <a:r>
                <a:rPr kumimoji="1" lang="en-US" altLang="zh-CN" sz="2400" spc="-150" dirty="0">
                  <a:latin typeface="Adobe 黑体 Std R" pitchFamily="34" charset="-122"/>
                  <a:ea typeface="Adobe 黑体 Std R" pitchFamily="34" charset="-122"/>
                </a:rPr>
                <a:t>(s) = s</a:t>
              </a:r>
              <a:r>
                <a:rPr kumimoji="1" lang="en-US" altLang="zh-CN" sz="2400" spc="-150" baseline="30000" dirty="0">
                  <a:latin typeface="Adobe 黑体 Std R" pitchFamily="34" charset="-122"/>
                  <a:ea typeface="Adobe 黑体 Std R" pitchFamily="34" charset="-122"/>
                </a:rPr>
                <a:t>–1</a:t>
              </a:r>
              <a:r>
                <a:rPr kumimoji="1" lang="en-US" altLang="zh-CN" sz="2400" i="1" spc="-150" dirty="0">
                  <a:latin typeface="Adobe 黑体 Std R" pitchFamily="34" charset="-122"/>
                  <a:ea typeface="Adobe 黑体 Std R" pitchFamily="34" charset="-122"/>
                </a:rPr>
                <a:t>F</a:t>
              </a:r>
              <a:r>
                <a:rPr kumimoji="1" lang="en-US" altLang="zh-CN" sz="2400" spc="-150" dirty="0">
                  <a:latin typeface="Adobe 黑体 Std R" pitchFamily="34" charset="-122"/>
                  <a:ea typeface="Adobe 黑体 Std R" pitchFamily="34" charset="-122"/>
                </a:rPr>
                <a:t>(s)</a:t>
              </a:r>
            </a:p>
          </p:txBody>
        </p:sp>
      </p:grpSp>
      <p:sp>
        <p:nvSpPr>
          <p:cNvPr id="38" name="AutoShape 56"/>
          <p:cNvSpPr>
            <a:spLocks noChangeArrowheads="1"/>
          </p:cNvSpPr>
          <p:nvPr/>
        </p:nvSpPr>
        <p:spPr bwMode="auto">
          <a:xfrm>
            <a:off x="3652135" y="2104524"/>
            <a:ext cx="1295080" cy="152362"/>
          </a:xfrm>
          <a:prstGeom prst="rightArrow">
            <a:avLst>
              <a:gd name="adj1" fmla="val 50000"/>
              <a:gd name="adj2" fmla="val 212500"/>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39" name="AutoShape 69"/>
          <p:cNvSpPr>
            <a:spLocks noChangeArrowheads="1"/>
          </p:cNvSpPr>
          <p:nvPr/>
        </p:nvSpPr>
        <p:spPr bwMode="auto">
          <a:xfrm>
            <a:off x="3507423" y="3330097"/>
            <a:ext cx="1295080" cy="152362"/>
          </a:xfrm>
          <a:prstGeom prst="rightArrow">
            <a:avLst>
              <a:gd name="adj1" fmla="val 50000"/>
              <a:gd name="adj2" fmla="val 212500"/>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grpSp>
        <p:nvGrpSpPr>
          <p:cNvPr id="40" name="Group 78"/>
          <p:cNvGrpSpPr/>
          <p:nvPr/>
        </p:nvGrpSpPr>
        <p:grpSpPr bwMode="auto">
          <a:xfrm>
            <a:off x="4802503" y="4207217"/>
            <a:ext cx="3186311" cy="1325485"/>
            <a:chOff x="3168" y="3312"/>
            <a:chExt cx="2130" cy="938"/>
          </a:xfrm>
        </p:grpSpPr>
        <p:sp>
          <p:nvSpPr>
            <p:cNvPr id="41" name="Oval 71"/>
            <p:cNvSpPr>
              <a:spLocks noChangeArrowheads="1"/>
            </p:cNvSpPr>
            <p:nvPr/>
          </p:nvSpPr>
          <p:spPr bwMode="auto">
            <a:xfrm>
              <a:off x="3744" y="3312"/>
              <a:ext cx="336" cy="336"/>
            </a:xfrm>
            <a:prstGeom prst="ellipse">
              <a:avLst/>
            </a:prstGeom>
            <a:noFill/>
            <a:ln w="2857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42" name="Rectangle 72"/>
            <p:cNvSpPr>
              <a:spLocks noChangeArrowheads="1"/>
            </p:cNvSpPr>
            <p:nvPr/>
          </p:nvSpPr>
          <p:spPr bwMode="auto">
            <a:xfrm>
              <a:off x="3792" y="3312"/>
              <a:ext cx="228"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a:latin typeface="Adobe 黑体 Std R" pitchFamily="34" charset="-122"/>
                  <a:ea typeface="Adobe 黑体 Std R" pitchFamily="34" charset="-122"/>
                </a:rPr>
                <a:t>a</a:t>
              </a:r>
            </a:p>
          </p:txBody>
        </p:sp>
        <p:sp>
          <p:nvSpPr>
            <p:cNvPr id="43" name="Line 73"/>
            <p:cNvSpPr>
              <a:spLocks noChangeShapeType="1"/>
            </p:cNvSpPr>
            <p:nvPr/>
          </p:nvSpPr>
          <p:spPr bwMode="auto">
            <a:xfrm>
              <a:off x="3408" y="3456"/>
              <a:ext cx="336" cy="0"/>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44" name="Line 74"/>
            <p:cNvSpPr>
              <a:spLocks noChangeShapeType="1"/>
            </p:cNvSpPr>
            <p:nvPr/>
          </p:nvSpPr>
          <p:spPr bwMode="auto">
            <a:xfrm>
              <a:off x="4080" y="3456"/>
              <a:ext cx="336" cy="0"/>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45" name="Rectangle 75"/>
            <p:cNvSpPr>
              <a:spLocks noChangeArrowheads="1"/>
            </p:cNvSpPr>
            <p:nvPr/>
          </p:nvSpPr>
          <p:spPr bwMode="auto">
            <a:xfrm>
              <a:off x="3168" y="3456"/>
              <a:ext cx="528"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i="1">
                  <a:latin typeface="Adobe 黑体 Std R" pitchFamily="34" charset="-122"/>
                  <a:ea typeface="Adobe 黑体 Std R" pitchFamily="34" charset="-122"/>
                </a:rPr>
                <a:t>F</a:t>
              </a:r>
              <a:r>
                <a:rPr kumimoji="1" lang="en-US" altLang="zh-CN" sz="2800">
                  <a:latin typeface="Adobe 黑体 Std R" pitchFamily="34" charset="-122"/>
                  <a:ea typeface="Adobe 黑体 Std R" pitchFamily="34" charset="-122"/>
                </a:rPr>
                <a:t>(s)</a:t>
              </a:r>
            </a:p>
          </p:txBody>
        </p:sp>
        <p:sp>
          <p:nvSpPr>
            <p:cNvPr id="46" name="Rectangle 76"/>
            <p:cNvSpPr>
              <a:spLocks noChangeArrowheads="1"/>
            </p:cNvSpPr>
            <p:nvPr/>
          </p:nvSpPr>
          <p:spPr bwMode="auto">
            <a:xfrm>
              <a:off x="3858" y="3581"/>
              <a:ext cx="1440" cy="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i="1" dirty="0">
                  <a:latin typeface="Adobe 黑体 Std R" pitchFamily="34" charset="-122"/>
                  <a:ea typeface="Adobe 黑体 Std R" pitchFamily="34" charset="-122"/>
                </a:rPr>
                <a:t>Y</a:t>
              </a:r>
              <a:r>
                <a:rPr kumimoji="1" lang="en-US" altLang="zh-CN" sz="2800" dirty="0">
                  <a:latin typeface="Adobe 黑体 Std R" pitchFamily="34" charset="-122"/>
                  <a:ea typeface="Adobe 黑体 Std R" pitchFamily="34" charset="-122"/>
                </a:rPr>
                <a:t>(s)</a:t>
              </a:r>
              <a:r>
                <a:rPr kumimoji="1" lang="en-US" altLang="zh-CN" sz="2800" i="1" dirty="0">
                  <a:latin typeface="Adobe 黑体 Std R" pitchFamily="34" charset="-122"/>
                  <a:ea typeface="Adobe 黑体 Std R" pitchFamily="34" charset="-122"/>
                </a:rPr>
                <a:t> = </a:t>
              </a:r>
              <a:r>
                <a:rPr kumimoji="1" lang="en-US" altLang="zh-CN" sz="2800" dirty="0">
                  <a:latin typeface="Adobe 黑体 Std R" pitchFamily="34" charset="-122"/>
                  <a:ea typeface="Adobe 黑体 Std R" pitchFamily="34" charset="-122"/>
                </a:rPr>
                <a:t>a </a:t>
              </a:r>
              <a:r>
                <a:rPr kumimoji="1" lang="en-US" altLang="zh-CN" sz="2800" i="1" dirty="0">
                  <a:latin typeface="Adobe 黑体 Std R" pitchFamily="34" charset="-122"/>
                  <a:ea typeface="Adobe 黑体 Std R" pitchFamily="34" charset="-122"/>
                </a:rPr>
                <a:t>F</a:t>
              </a:r>
              <a:r>
                <a:rPr kumimoji="1" lang="en-US" altLang="zh-CN" sz="2800" dirty="0">
                  <a:latin typeface="Adobe 黑体 Std R" pitchFamily="34" charset="-122"/>
                  <a:ea typeface="Adobe 黑体 Std R" pitchFamily="34" charset="-122"/>
                </a:rPr>
                <a:t>(s)</a:t>
              </a:r>
            </a:p>
          </p:txBody>
        </p:sp>
      </p:grpSp>
      <p:sp>
        <p:nvSpPr>
          <p:cNvPr id="47" name="AutoShape 77"/>
          <p:cNvSpPr>
            <a:spLocks noChangeArrowheads="1"/>
          </p:cNvSpPr>
          <p:nvPr/>
        </p:nvSpPr>
        <p:spPr bwMode="auto">
          <a:xfrm>
            <a:off x="3507423" y="4359579"/>
            <a:ext cx="1295080" cy="152362"/>
          </a:xfrm>
          <a:prstGeom prst="rightArrow">
            <a:avLst>
              <a:gd name="adj1" fmla="val 50000"/>
              <a:gd name="adj2" fmla="val 212500"/>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grpSp>
        <p:nvGrpSpPr>
          <p:cNvPr id="48" name="Group 84"/>
          <p:cNvGrpSpPr/>
          <p:nvPr/>
        </p:nvGrpSpPr>
        <p:grpSpPr bwMode="auto">
          <a:xfrm>
            <a:off x="552187" y="2795976"/>
            <a:ext cx="3602776" cy="1576591"/>
            <a:chOff x="96" y="2236"/>
            <a:chExt cx="2653" cy="1177"/>
          </a:xfrm>
        </p:grpSpPr>
        <p:sp>
          <p:nvSpPr>
            <p:cNvPr id="49" name="Oval 32"/>
            <p:cNvSpPr>
              <a:spLocks noChangeArrowheads="1"/>
            </p:cNvSpPr>
            <p:nvPr/>
          </p:nvSpPr>
          <p:spPr bwMode="auto">
            <a:xfrm>
              <a:off x="864" y="2400"/>
              <a:ext cx="336" cy="336"/>
            </a:xfrm>
            <a:prstGeom prst="ellipse">
              <a:avLst/>
            </a:prstGeom>
            <a:noFill/>
            <a:ln w="2857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50" name="Rectangle 33"/>
            <p:cNvSpPr>
              <a:spLocks noChangeArrowheads="1"/>
            </p:cNvSpPr>
            <p:nvPr/>
          </p:nvSpPr>
          <p:spPr bwMode="auto">
            <a:xfrm>
              <a:off x="864" y="2400"/>
              <a:ext cx="397"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latin typeface="Adobe 黑体 Std R" pitchFamily="34" charset="-122"/>
                  <a:ea typeface="Adobe 黑体 Std R" pitchFamily="34" charset="-122"/>
                </a:rPr>
                <a:t>∑</a:t>
              </a:r>
            </a:p>
          </p:txBody>
        </p:sp>
        <p:sp>
          <p:nvSpPr>
            <p:cNvPr id="51" name="Line 34"/>
            <p:cNvSpPr>
              <a:spLocks noChangeShapeType="1"/>
            </p:cNvSpPr>
            <p:nvPr/>
          </p:nvSpPr>
          <p:spPr bwMode="auto">
            <a:xfrm>
              <a:off x="384" y="2304"/>
              <a:ext cx="336"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52" name="Line 35"/>
            <p:cNvSpPr>
              <a:spLocks noChangeShapeType="1"/>
            </p:cNvSpPr>
            <p:nvPr/>
          </p:nvSpPr>
          <p:spPr bwMode="auto">
            <a:xfrm>
              <a:off x="720" y="2304"/>
              <a:ext cx="144" cy="192"/>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53" name="Line 36"/>
            <p:cNvSpPr>
              <a:spLocks noChangeShapeType="1"/>
            </p:cNvSpPr>
            <p:nvPr/>
          </p:nvSpPr>
          <p:spPr bwMode="auto">
            <a:xfrm>
              <a:off x="384" y="2880"/>
              <a:ext cx="336"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54" name="Line 38"/>
            <p:cNvSpPr>
              <a:spLocks noChangeShapeType="1"/>
            </p:cNvSpPr>
            <p:nvPr/>
          </p:nvSpPr>
          <p:spPr bwMode="auto">
            <a:xfrm flipV="1">
              <a:off x="720" y="2688"/>
              <a:ext cx="192" cy="192"/>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55" name="Line 39"/>
            <p:cNvSpPr>
              <a:spLocks noChangeShapeType="1"/>
            </p:cNvSpPr>
            <p:nvPr/>
          </p:nvSpPr>
          <p:spPr bwMode="auto">
            <a:xfrm>
              <a:off x="1200" y="2544"/>
              <a:ext cx="336" cy="0"/>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56" name="Rectangle 40"/>
            <p:cNvSpPr>
              <a:spLocks noChangeArrowheads="1"/>
            </p:cNvSpPr>
            <p:nvPr/>
          </p:nvSpPr>
          <p:spPr bwMode="auto">
            <a:xfrm>
              <a:off x="96" y="2236"/>
              <a:ext cx="696" cy="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kumimoji="1" lang="en-US" altLang="zh-CN" sz="2400" i="1" dirty="0">
                  <a:latin typeface="Adobe 黑体 Std R" pitchFamily="34" charset="-122"/>
                  <a:ea typeface="Adobe 黑体 Std R" pitchFamily="34" charset="-122"/>
                </a:rPr>
                <a:t>f</a:t>
              </a:r>
              <a:r>
                <a:rPr kumimoji="1" lang="en-US" altLang="zh-CN" sz="2400" baseline="-25000" dirty="0">
                  <a:latin typeface="Adobe 黑体 Std R" pitchFamily="34" charset="-122"/>
                  <a:ea typeface="Adobe 黑体 Std R" pitchFamily="34" charset="-122"/>
                </a:rPr>
                <a:t>1</a:t>
              </a:r>
              <a:r>
                <a:rPr kumimoji="1" lang="en-US" altLang="zh-CN" sz="2400" dirty="0">
                  <a:latin typeface="Adobe 黑体 Std R" pitchFamily="34" charset="-122"/>
                  <a:ea typeface="Adobe 黑体 Std R" pitchFamily="34" charset="-122"/>
                </a:rPr>
                <a:t>(t)</a:t>
              </a:r>
            </a:p>
          </p:txBody>
        </p:sp>
        <p:sp>
          <p:nvSpPr>
            <p:cNvPr id="57" name="Rectangle 41"/>
            <p:cNvSpPr>
              <a:spLocks noChangeArrowheads="1"/>
            </p:cNvSpPr>
            <p:nvPr/>
          </p:nvSpPr>
          <p:spPr bwMode="auto">
            <a:xfrm>
              <a:off x="96" y="2832"/>
              <a:ext cx="617" cy="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kumimoji="1" lang="en-US" altLang="zh-CN" sz="2400" i="1" dirty="0">
                  <a:latin typeface="Adobe 黑体 Std R" pitchFamily="34" charset="-122"/>
                  <a:ea typeface="Adobe 黑体 Std R" pitchFamily="34" charset="-122"/>
                </a:rPr>
                <a:t>f</a:t>
              </a:r>
              <a:r>
                <a:rPr kumimoji="1" lang="en-US" altLang="zh-CN" sz="2400" baseline="-25000" dirty="0">
                  <a:latin typeface="Adobe 黑体 Std R" pitchFamily="34" charset="-122"/>
                  <a:ea typeface="Adobe 黑体 Std R" pitchFamily="34" charset="-122"/>
                </a:rPr>
                <a:t>2</a:t>
              </a:r>
              <a:r>
                <a:rPr kumimoji="1" lang="en-US" altLang="zh-CN" sz="2400" dirty="0">
                  <a:latin typeface="Adobe 黑体 Std R" pitchFamily="34" charset="-122"/>
                  <a:ea typeface="Adobe 黑体 Std R" pitchFamily="34" charset="-122"/>
                </a:rPr>
                <a:t>(t)</a:t>
              </a:r>
            </a:p>
          </p:txBody>
        </p:sp>
        <p:sp>
          <p:nvSpPr>
            <p:cNvPr id="58" name="Rectangle 42"/>
            <p:cNvSpPr>
              <a:spLocks noChangeArrowheads="1"/>
            </p:cNvSpPr>
            <p:nvPr/>
          </p:nvSpPr>
          <p:spPr bwMode="auto">
            <a:xfrm>
              <a:off x="1021" y="2799"/>
              <a:ext cx="1728" cy="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i="1" dirty="0">
                  <a:latin typeface="Adobe 黑体 Std R" pitchFamily="34" charset="-122"/>
                  <a:ea typeface="Adobe 黑体 Std R" pitchFamily="34" charset="-122"/>
                </a:rPr>
                <a:t>y</a:t>
              </a:r>
              <a:r>
                <a:rPr kumimoji="1" lang="en-US" altLang="zh-CN" sz="2400" dirty="0">
                  <a:latin typeface="Adobe 黑体 Std R" pitchFamily="34" charset="-122"/>
                  <a:ea typeface="Adobe 黑体 Std R" pitchFamily="34" charset="-122"/>
                </a:rPr>
                <a:t>(t)</a:t>
              </a:r>
              <a:r>
                <a:rPr kumimoji="1" lang="en-US" altLang="zh-CN" sz="2400" i="1" dirty="0">
                  <a:latin typeface="Adobe 黑体 Std R" pitchFamily="34" charset="-122"/>
                  <a:ea typeface="Adobe 黑体 Std R" pitchFamily="34" charset="-122"/>
                </a:rPr>
                <a:t> = f</a:t>
              </a:r>
              <a:r>
                <a:rPr kumimoji="1" lang="en-US" altLang="zh-CN" sz="2400" baseline="-25000" dirty="0">
                  <a:latin typeface="Adobe 黑体 Std R" pitchFamily="34" charset="-122"/>
                  <a:ea typeface="Adobe 黑体 Std R" pitchFamily="34" charset="-122"/>
                </a:rPr>
                <a:t>1</a:t>
              </a:r>
              <a:r>
                <a:rPr kumimoji="1" lang="en-US" altLang="zh-CN" sz="2400" dirty="0">
                  <a:latin typeface="Adobe 黑体 Std R" pitchFamily="34" charset="-122"/>
                  <a:ea typeface="Adobe 黑体 Std R" pitchFamily="34" charset="-122"/>
                </a:rPr>
                <a:t>(t)+ </a:t>
              </a:r>
              <a:r>
                <a:rPr kumimoji="1" lang="en-US" altLang="zh-CN" sz="2400" i="1" dirty="0">
                  <a:latin typeface="Adobe 黑体 Std R" pitchFamily="34" charset="-122"/>
                  <a:ea typeface="Adobe 黑体 Std R" pitchFamily="34" charset="-122"/>
                </a:rPr>
                <a:t>f</a:t>
              </a:r>
              <a:r>
                <a:rPr kumimoji="1" lang="en-US" altLang="zh-CN" sz="2400" baseline="-25000" dirty="0">
                  <a:latin typeface="Adobe 黑体 Std R" pitchFamily="34" charset="-122"/>
                  <a:ea typeface="Adobe 黑体 Std R" pitchFamily="34" charset="-122"/>
                </a:rPr>
                <a:t>2</a:t>
              </a:r>
              <a:r>
                <a:rPr kumimoji="1" lang="en-US" altLang="zh-CN" sz="2400" dirty="0">
                  <a:latin typeface="Adobe 黑体 Std R" pitchFamily="34" charset="-122"/>
                  <a:ea typeface="Adobe 黑体 Std R" pitchFamily="34" charset="-122"/>
                </a:rPr>
                <a:t>(t)</a:t>
              </a:r>
            </a:p>
          </p:txBody>
        </p:sp>
        <p:sp>
          <p:nvSpPr>
            <p:cNvPr id="59" name="Rectangle 79"/>
            <p:cNvSpPr>
              <a:spLocks noChangeArrowheads="1"/>
            </p:cNvSpPr>
            <p:nvPr/>
          </p:nvSpPr>
          <p:spPr bwMode="auto">
            <a:xfrm>
              <a:off x="576" y="2304"/>
              <a:ext cx="266"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latin typeface="Adobe 黑体 Std R" pitchFamily="34" charset="-122"/>
                  <a:ea typeface="Adobe 黑体 Std R" pitchFamily="34" charset="-122"/>
                </a:rPr>
                <a:t>+</a:t>
              </a:r>
            </a:p>
          </p:txBody>
        </p:sp>
        <p:sp>
          <p:nvSpPr>
            <p:cNvPr id="60" name="Rectangle 80"/>
            <p:cNvSpPr>
              <a:spLocks noChangeArrowheads="1"/>
            </p:cNvSpPr>
            <p:nvPr/>
          </p:nvSpPr>
          <p:spPr bwMode="auto">
            <a:xfrm>
              <a:off x="576" y="2544"/>
              <a:ext cx="266"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latin typeface="Adobe 黑体 Std R" pitchFamily="34" charset="-122"/>
                  <a:ea typeface="Adobe 黑体 Std R" pitchFamily="34" charset="-122"/>
                </a:rPr>
                <a:t>+</a:t>
              </a:r>
            </a:p>
          </p:txBody>
        </p:sp>
      </p:grpSp>
      <p:grpSp>
        <p:nvGrpSpPr>
          <p:cNvPr id="61" name="Group 87"/>
          <p:cNvGrpSpPr/>
          <p:nvPr/>
        </p:nvGrpSpPr>
        <p:grpSpPr bwMode="auto">
          <a:xfrm>
            <a:off x="4882481" y="2720648"/>
            <a:ext cx="3764601" cy="1380317"/>
            <a:chOff x="3024" y="2064"/>
            <a:chExt cx="2900" cy="1002"/>
          </a:xfrm>
        </p:grpSpPr>
        <p:sp>
          <p:nvSpPr>
            <p:cNvPr id="62" name="Oval 58"/>
            <p:cNvSpPr>
              <a:spLocks noChangeArrowheads="1"/>
            </p:cNvSpPr>
            <p:nvPr/>
          </p:nvSpPr>
          <p:spPr bwMode="auto">
            <a:xfrm>
              <a:off x="3744" y="2188"/>
              <a:ext cx="336" cy="336"/>
            </a:xfrm>
            <a:prstGeom prst="ellipse">
              <a:avLst/>
            </a:prstGeom>
            <a:noFill/>
            <a:ln w="2857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63" name="Rectangle 59"/>
            <p:cNvSpPr>
              <a:spLocks noChangeArrowheads="1"/>
            </p:cNvSpPr>
            <p:nvPr/>
          </p:nvSpPr>
          <p:spPr bwMode="auto">
            <a:xfrm>
              <a:off x="3744" y="2188"/>
              <a:ext cx="415"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latin typeface="Adobe 黑体 Std R" pitchFamily="34" charset="-122"/>
                  <a:ea typeface="Adobe 黑体 Std R" pitchFamily="34" charset="-122"/>
                </a:rPr>
                <a:t>∑</a:t>
              </a:r>
            </a:p>
          </p:txBody>
        </p:sp>
        <p:sp>
          <p:nvSpPr>
            <p:cNvPr id="64" name="Line 60"/>
            <p:cNvSpPr>
              <a:spLocks noChangeShapeType="1"/>
            </p:cNvSpPr>
            <p:nvPr/>
          </p:nvSpPr>
          <p:spPr bwMode="auto">
            <a:xfrm>
              <a:off x="3264" y="2092"/>
              <a:ext cx="336"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65" name="Line 61"/>
            <p:cNvSpPr>
              <a:spLocks noChangeShapeType="1"/>
            </p:cNvSpPr>
            <p:nvPr/>
          </p:nvSpPr>
          <p:spPr bwMode="auto">
            <a:xfrm>
              <a:off x="3600" y="2092"/>
              <a:ext cx="144" cy="192"/>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66" name="Line 62"/>
            <p:cNvSpPr>
              <a:spLocks noChangeShapeType="1"/>
            </p:cNvSpPr>
            <p:nvPr/>
          </p:nvSpPr>
          <p:spPr bwMode="auto">
            <a:xfrm>
              <a:off x="3264" y="2668"/>
              <a:ext cx="336"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67" name="Line 63"/>
            <p:cNvSpPr>
              <a:spLocks noChangeShapeType="1"/>
            </p:cNvSpPr>
            <p:nvPr/>
          </p:nvSpPr>
          <p:spPr bwMode="auto">
            <a:xfrm flipV="1">
              <a:off x="3600" y="2476"/>
              <a:ext cx="192" cy="192"/>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68" name="Line 64"/>
            <p:cNvSpPr>
              <a:spLocks noChangeShapeType="1"/>
            </p:cNvSpPr>
            <p:nvPr/>
          </p:nvSpPr>
          <p:spPr bwMode="auto">
            <a:xfrm>
              <a:off x="4080" y="2332"/>
              <a:ext cx="336" cy="0"/>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kumimoji="1" lang="zh-CN" altLang="en-US" sz="2800">
                <a:latin typeface="Adobe 黑体 Std R" pitchFamily="34" charset="-122"/>
                <a:ea typeface="Adobe 黑体 Std R" pitchFamily="34" charset="-122"/>
              </a:endParaRPr>
            </a:p>
          </p:txBody>
        </p:sp>
        <p:sp>
          <p:nvSpPr>
            <p:cNvPr id="69" name="Rectangle 65"/>
            <p:cNvSpPr>
              <a:spLocks noChangeArrowheads="1"/>
            </p:cNvSpPr>
            <p:nvPr/>
          </p:nvSpPr>
          <p:spPr bwMode="auto">
            <a:xfrm>
              <a:off x="3024" y="2064"/>
              <a:ext cx="624"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i="1" dirty="0">
                  <a:latin typeface="Adobe 黑体 Std R" pitchFamily="34" charset="-122"/>
                  <a:ea typeface="Adobe 黑体 Std R" pitchFamily="34" charset="-122"/>
                </a:rPr>
                <a:t>F</a:t>
              </a:r>
              <a:r>
                <a:rPr kumimoji="1" lang="en-US" altLang="zh-CN" sz="2400" baseline="-25000" dirty="0">
                  <a:latin typeface="Adobe 黑体 Std R" pitchFamily="34" charset="-122"/>
                  <a:ea typeface="Adobe 黑体 Std R" pitchFamily="34" charset="-122"/>
                </a:rPr>
                <a:t>1</a:t>
              </a:r>
              <a:r>
                <a:rPr kumimoji="1" lang="en-US" altLang="zh-CN" sz="2400" dirty="0">
                  <a:latin typeface="Adobe 黑体 Std R" pitchFamily="34" charset="-122"/>
                  <a:ea typeface="Adobe 黑体 Std R" pitchFamily="34" charset="-122"/>
                </a:rPr>
                <a:t>(s)</a:t>
              </a:r>
            </a:p>
          </p:txBody>
        </p:sp>
        <p:sp>
          <p:nvSpPr>
            <p:cNvPr id="70" name="Rectangle 67"/>
            <p:cNvSpPr>
              <a:spLocks noChangeArrowheads="1"/>
            </p:cNvSpPr>
            <p:nvPr/>
          </p:nvSpPr>
          <p:spPr bwMode="auto">
            <a:xfrm>
              <a:off x="4004" y="2469"/>
              <a:ext cx="1920" cy="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i="1" dirty="0">
                  <a:latin typeface="Adobe 黑体 Std R" pitchFamily="34" charset="-122"/>
                  <a:ea typeface="Adobe 黑体 Std R" pitchFamily="34" charset="-122"/>
                </a:rPr>
                <a:t>Y</a:t>
              </a:r>
              <a:r>
                <a:rPr kumimoji="1" lang="en-US" altLang="zh-CN" sz="2400" dirty="0">
                  <a:latin typeface="Adobe 黑体 Std R" pitchFamily="34" charset="-122"/>
                  <a:ea typeface="Adobe 黑体 Std R" pitchFamily="34" charset="-122"/>
                </a:rPr>
                <a:t>(s)</a:t>
              </a:r>
              <a:r>
                <a:rPr kumimoji="1" lang="en-US" altLang="zh-CN" sz="2400" i="1" dirty="0">
                  <a:latin typeface="Adobe 黑体 Std R" pitchFamily="34" charset="-122"/>
                  <a:ea typeface="Adobe 黑体 Std R" pitchFamily="34" charset="-122"/>
                </a:rPr>
                <a:t> = F</a:t>
              </a:r>
              <a:r>
                <a:rPr kumimoji="1" lang="en-US" altLang="zh-CN" sz="2400" baseline="-25000" dirty="0">
                  <a:latin typeface="Adobe 黑体 Std R" pitchFamily="34" charset="-122"/>
                  <a:ea typeface="Adobe 黑体 Std R" pitchFamily="34" charset="-122"/>
                </a:rPr>
                <a:t>1</a:t>
              </a:r>
              <a:r>
                <a:rPr kumimoji="1" lang="en-US" altLang="zh-CN" sz="2400" dirty="0">
                  <a:latin typeface="Adobe 黑体 Std R" pitchFamily="34" charset="-122"/>
                  <a:ea typeface="Adobe 黑体 Std R" pitchFamily="34" charset="-122"/>
                </a:rPr>
                <a:t>(s)+</a:t>
              </a:r>
              <a:r>
                <a:rPr kumimoji="1" lang="en-US" altLang="zh-CN" sz="2400" i="1" dirty="0">
                  <a:latin typeface="Adobe 黑体 Std R" pitchFamily="34" charset="-122"/>
                  <a:ea typeface="Adobe 黑体 Std R" pitchFamily="34" charset="-122"/>
                </a:rPr>
                <a:t>F</a:t>
              </a:r>
              <a:r>
                <a:rPr kumimoji="1" lang="en-US" altLang="zh-CN" sz="2400" baseline="-25000" dirty="0">
                  <a:latin typeface="Adobe 黑体 Std R" pitchFamily="34" charset="-122"/>
                  <a:ea typeface="Adobe 黑体 Std R" pitchFamily="34" charset="-122"/>
                </a:rPr>
                <a:t>2</a:t>
              </a:r>
              <a:r>
                <a:rPr kumimoji="1" lang="en-US" altLang="zh-CN" sz="2400" dirty="0">
                  <a:latin typeface="Adobe 黑体 Std R" pitchFamily="34" charset="-122"/>
                  <a:ea typeface="Adobe 黑体 Std R" pitchFamily="34" charset="-122"/>
                </a:rPr>
                <a:t>(s)</a:t>
              </a:r>
            </a:p>
          </p:txBody>
        </p:sp>
        <p:sp>
          <p:nvSpPr>
            <p:cNvPr id="71" name="Rectangle 68"/>
            <p:cNvSpPr>
              <a:spLocks noChangeArrowheads="1"/>
            </p:cNvSpPr>
            <p:nvPr/>
          </p:nvSpPr>
          <p:spPr bwMode="auto">
            <a:xfrm>
              <a:off x="3072" y="2688"/>
              <a:ext cx="624"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400" i="1" dirty="0">
                  <a:latin typeface="Adobe 黑体 Std R" pitchFamily="34" charset="-122"/>
                  <a:ea typeface="Adobe 黑体 Std R" pitchFamily="34" charset="-122"/>
                </a:rPr>
                <a:t>F</a:t>
              </a:r>
              <a:r>
                <a:rPr kumimoji="1" lang="en-US" altLang="zh-CN" sz="2400" baseline="-25000" dirty="0">
                  <a:latin typeface="Adobe 黑体 Std R" pitchFamily="34" charset="-122"/>
                  <a:ea typeface="Adobe 黑体 Std R" pitchFamily="34" charset="-122"/>
                </a:rPr>
                <a:t>2</a:t>
              </a:r>
              <a:r>
                <a:rPr kumimoji="1" lang="en-US" altLang="zh-CN" sz="2400" dirty="0">
                  <a:latin typeface="Adobe 黑体 Std R" pitchFamily="34" charset="-122"/>
                  <a:ea typeface="Adobe 黑体 Std R" pitchFamily="34" charset="-122"/>
                </a:rPr>
                <a:t>(s)</a:t>
              </a:r>
            </a:p>
          </p:txBody>
        </p:sp>
        <p:sp>
          <p:nvSpPr>
            <p:cNvPr id="72" name="Rectangle 81"/>
            <p:cNvSpPr>
              <a:spLocks noChangeArrowheads="1"/>
            </p:cNvSpPr>
            <p:nvPr/>
          </p:nvSpPr>
          <p:spPr bwMode="auto">
            <a:xfrm>
              <a:off x="3500" y="2121"/>
              <a:ext cx="278"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latin typeface="Adobe 黑体 Std R" pitchFamily="34" charset="-122"/>
                  <a:ea typeface="Adobe 黑体 Std R" pitchFamily="34" charset="-122"/>
                </a:rPr>
                <a:t>+</a:t>
              </a:r>
            </a:p>
          </p:txBody>
        </p:sp>
        <p:sp>
          <p:nvSpPr>
            <p:cNvPr id="73" name="Rectangle 82"/>
            <p:cNvSpPr>
              <a:spLocks noChangeArrowheads="1"/>
            </p:cNvSpPr>
            <p:nvPr/>
          </p:nvSpPr>
          <p:spPr bwMode="auto">
            <a:xfrm>
              <a:off x="3456" y="2380"/>
              <a:ext cx="278"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latin typeface="Adobe 黑体 Std R" pitchFamily="34" charset="-122"/>
                  <a:ea typeface="Adobe 黑体 Std R" pitchFamily="34" charset="-122"/>
                </a:rPr>
                <a:t>+</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fill="hold"/>
                                        <p:tgtEl>
                                          <p:spTgt spid="48"/>
                                        </p:tgtEl>
                                        <p:attrNameLst>
                                          <p:attrName>ppt_x</p:attrName>
                                        </p:attrNameLst>
                                      </p:cBhvr>
                                      <p:tavLst>
                                        <p:tav tm="0">
                                          <p:val>
                                            <p:strVal val="0-#ppt_w/2"/>
                                          </p:val>
                                        </p:tav>
                                        <p:tav tm="100000">
                                          <p:val>
                                            <p:strVal val="#ppt_x"/>
                                          </p:val>
                                        </p:tav>
                                      </p:tavLst>
                                    </p:anim>
                                    <p:anim calcmode="lin" valueType="num">
                                      <p:cBhvr additive="base">
                                        <p:cTn id="25"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slide(from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wipe(left)">
                                      <p:cBhvr>
                                        <p:cTn id="53" dur="500"/>
                                        <p:tgtEl>
                                          <p:spTgt spid="6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500"/>
                                        <p:tgtEl>
                                          <p:spTgt spid="47"/>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ldLvl="0" animBg="1" autoUpdateAnimBg="0"/>
      <p:bldP spid="30" grpId="0" bldLvl="0" animBg="1" autoUpdateAnimBg="0"/>
      <p:bldP spid="38" grpId="0" bldLvl="0" animBg="1"/>
      <p:bldP spid="39" grpId="0" bldLvl="0" animBg="1"/>
      <p:bldP spid="47" grpId="0" bldLvl="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3"/>
          <p:cNvGraphicFramePr>
            <a:graphicFrameLocks noChangeAspect="1"/>
          </p:cNvGraphicFramePr>
          <p:nvPr/>
        </p:nvGraphicFramePr>
        <p:xfrm>
          <a:off x="382035" y="788727"/>
          <a:ext cx="6170676" cy="2953608"/>
        </p:xfrm>
        <a:graphic>
          <a:graphicData uri="http://schemas.openxmlformats.org/presentationml/2006/ole">
            <mc:AlternateContent xmlns:mc="http://schemas.openxmlformats.org/markup-compatibility/2006">
              <mc:Choice xmlns:v="urn:schemas-microsoft-com:vml" Requires="v">
                <p:oleObj spid="_x0000_s233475" name="VISIO" r:id="rId4" imgW="3996055" imgH="1911350" progId="Visio.Drawing.5">
                  <p:embed/>
                </p:oleObj>
              </mc:Choice>
              <mc:Fallback>
                <p:oleObj name="VISIO" r:id="rId4" imgW="3996055" imgH="1911350" progId="Visio.Drawing.5">
                  <p:embed/>
                  <p:pic>
                    <p:nvPicPr>
                      <p:cNvPr id="0" name="图片 1976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035" y="788727"/>
                        <a:ext cx="6170676" cy="295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5"/>
          <p:cNvSpPr>
            <a:spLocks noChangeArrowheads="1"/>
          </p:cNvSpPr>
          <p:nvPr/>
        </p:nvSpPr>
        <p:spPr bwMode="auto">
          <a:xfrm>
            <a:off x="1591565" y="1348330"/>
            <a:ext cx="8940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latin typeface="Adobe 黑体 Std R" pitchFamily="34" charset="-122"/>
                <a:ea typeface="Adobe 黑体 Std R" pitchFamily="34" charset="-122"/>
              </a:rPr>
              <a:t>X(s)</a:t>
            </a:r>
          </a:p>
        </p:txBody>
      </p:sp>
      <p:sp>
        <p:nvSpPr>
          <p:cNvPr id="12" name="Rectangle 6"/>
          <p:cNvSpPr>
            <a:spLocks noChangeArrowheads="1"/>
          </p:cNvSpPr>
          <p:nvPr/>
        </p:nvSpPr>
        <p:spPr bwMode="auto">
          <a:xfrm>
            <a:off x="2743651" y="1348330"/>
            <a:ext cx="130302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latin typeface="Adobe 黑体 Std R" pitchFamily="34" charset="-122"/>
                <a:ea typeface="Adobe 黑体 Std R" pitchFamily="34" charset="-122"/>
              </a:rPr>
              <a:t>s</a:t>
            </a:r>
            <a:r>
              <a:rPr kumimoji="1" lang="en-US" altLang="zh-CN" sz="2800" baseline="30000" dirty="0">
                <a:latin typeface="Adobe 黑体 Std R" pitchFamily="34" charset="-122"/>
                <a:ea typeface="Adobe 黑体 Std R" pitchFamily="34" charset="-122"/>
              </a:rPr>
              <a:t>-1</a:t>
            </a:r>
            <a:r>
              <a:rPr kumimoji="1" lang="en-US" altLang="zh-CN" sz="2800" dirty="0">
                <a:latin typeface="Adobe 黑体 Std R" pitchFamily="34" charset="-122"/>
                <a:ea typeface="Adobe 黑体 Std R" pitchFamily="34" charset="-122"/>
              </a:rPr>
              <a:t>X(s)</a:t>
            </a:r>
          </a:p>
        </p:txBody>
      </p:sp>
      <p:sp>
        <p:nvSpPr>
          <p:cNvPr id="13" name="Rectangle 7"/>
          <p:cNvSpPr>
            <a:spLocks noChangeArrowheads="1"/>
          </p:cNvSpPr>
          <p:nvPr/>
        </p:nvSpPr>
        <p:spPr bwMode="auto">
          <a:xfrm>
            <a:off x="4089519" y="1380718"/>
            <a:ext cx="130302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latin typeface="Adobe 黑体 Std R" pitchFamily="34" charset="-122"/>
                <a:ea typeface="Adobe 黑体 Std R" pitchFamily="34" charset="-122"/>
              </a:rPr>
              <a:t>s</a:t>
            </a:r>
            <a:r>
              <a:rPr kumimoji="1" lang="en-US" altLang="zh-CN" sz="2800" baseline="30000">
                <a:latin typeface="Adobe 黑体 Std R" pitchFamily="34" charset="-122"/>
                <a:ea typeface="Adobe 黑体 Std R" pitchFamily="34" charset="-122"/>
              </a:rPr>
              <a:t>-2</a:t>
            </a:r>
            <a:r>
              <a:rPr kumimoji="1" lang="en-US" altLang="zh-CN" sz="2800">
                <a:latin typeface="Adobe 黑体 Std R" pitchFamily="34" charset="-122"/>
                <a:ea typeface="Adobe 黑体 Std R" pitchFamily="34" charset="-122"/>
              </a:rPr>
              <a:t>X(s)</a:t>
            </a:r>
          </a:p>
        </p:txBody>
      </p:sp>
      <p:sp>
        <p:nvSpPr>
          <p:cNvPr id="14" name="Rectangle 8"/>
          <p:cNvSpPr>
            <a:spLocks noChangeArrowheads="1"/>
          </p:cNvSpPr>
          <p:nvPr/>
        </p:nvSpPr>
        <p:spPr bwMode="auto">
          <a:xfrm>
            <a:off x="380670" y="529235"/>
            <a:ext cx="51612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例</a:t>
            </a:r>
            <a:r>
              <a:rPr kumimoji="1" lang="en-US" altLang="zh-CN" sz="2800" dirty="0">
                <a:solidFill>
                  <a:srgbClr val="CC6600"/>
                </a:solidFill>
                <a:latin typeface="Adobe 黑体 Std R" pitchFamily="34" charset="-122"/>
                <a:ea typeface="Adobe 黑体 Std R" pitchFamily="34" charset="-122"/>
              </a:rPr>
              <a:t>3 </a:t>
            </a:r>
            <a:r>
              <a:rPr kumimoji="1" lang="zh-CN" altLang="en-US" sz="2800" dirty="0">
                <a:latin typeface="Adobe 黑体 Std R" pitchFamily="34" charset="-122"/>
                <a:ea typeface="Adobe 黑体 Std R" pitchFamily="34" charset="-122"/>
              </a:rPr>
              <a:t>如图框图，列出其微分方程</a:t>
            </a:r>
          </a:p>
        </p:txBody>
      </p:sp>
      <p:sp>
        <p:nvSpPr>
          <p:cNvPr id="15" name="Rectangle 9"/>
          <p:cNvSpPr>
            <a:spLocks noChangeArrowheads="1"/>
          </p:cNvSpPr>
          <p:nvPr/>
        </p:nvSpPr>
        <p:spPr bwMode="auto">
          <a:xfrm>
            <a:off x="229672" y="3375713"/>
            <a:ext cx="28498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解</a:t>
            </a:r>
            <a:r>
              <a:rPr kumimoji="1" lang="zh-CN" altLang="en-US" sz="2800" dirty="0">
                <a:latin typeface="Adobe 黑体 Std R" pitchFamily="34" charset="-122"/>
                <a:ea typeface="Adobe 黑体 Std R" pitchFamily="34" charset="-122"/>
              </a:rPr>
              <a:t> 画出</a:t>
            </a:r>
            <a:r>
              <a:rPr kumimoji="1" lang="en-US" altLang="zh-CN" sz="2800" dirty="0">
                <a:latin typeface="Adobe 黑体 Std R" pitchFamily="34" charset="-122"/>
                <a:ea typeface="Adobe 黑体 Std R" pitchFamily="34" charset="-122"/>
              </a:rPr>
              <a:t>s</a:t>
            </a:r>
            <a:r>
              <a:rPr kumimoji="1" lang="zh-CN" altLang="en-US" sz="2800" dirty="0">
                <a:latin typeface="Adobe 黑体 Std R" pitchFamily="34" charset="-122"/>
                <a:ea typeface="Adobe 黑体 Std R" pitchFamily="34" charset="-122"/>
              </a:rPr>
              <a:t>域框图</a:t>
            </a:r>
            <a:r>
              <a:rPr kumimoji="1" lang="en-US" altLang="zh-CN" sz="2800" dirty="0">
                <a:latin typeface="Adobe 黑体 Std R" pitchFamily="34" charset="-122"/>
                <a:ea typeface="Adobe 黑体 Std R" pitchFamily="34" charset="-122"/>
              </a:rPr>
              <a:t>,</a:t>
            </a:r>
          </a:p>
        </p:txBody>
      </p:sp>
      <p:sp>
        <p:nvSpPr>
          <p:cNvPr id="16" name="Rectangle 10"/>
          <p:cNvSpPr>
            <a:spLocks noChangeArrowheads="1"/>
          </p:cNvSpPr>
          <p:nvPr/>
        </p:nvSpPr>
        <p:spPr bwMode="auto">
          <a:xfrm>
            <a:off x="2325305" y="1778494"/>
            <a:ext cx="591820" cy="5181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latin typeface="Adobe 黑体 Std R" pitchFamily="34" charset="-122"/>
                <a:ea typeface="Adobe 黑体 Std R" pitchFamily="34" charset="-122"/>
              </a:rPr>
              <a:t>s</a:t>
            </a:r>
            <a:r>
              <a:rPr kumimoji="1" lang="en-US" altLang="zh-CN" sz="2800" baseline="30000">
                <a:latin typeface="Adobe 黑体 Std R" pitchFamily="34" charset="-122"/>
                <a:ea typeface="Adobe 黑体 Std R" pitchFamily="34" charset="-122"/>
              </a:rPr>
              <a:t>-1</a:t>
            </a:r>
            <a:endParaRPr kumimoji="1" lang="en-US" altLang="zh-CN" sz="2800">
              <a:latin typeface="Adobe 黑体 Std R" pitchFamily="34" charset="-122"/>
              <a:ea typeface="Adobe 黑体 Std R" pitchFamily="34" charset="-122"/>
            </a:endParaRPr>
          </a:p>
        </p:txBody>
      </p:sp>
      <p:sp>
        <p:nvSpPr>
          <p:cNvPr id="17" name="Rectangle 11"/>
          <p:cNvSpPr>
            <a:spLocks noChangeArrowheads="1"/>
          </p:cNvSpPr>
          <p:nvPr/>
        </p:nvSpPr>
        <p:spPr bwMode="auto">
          <a:xfrm>
            <a:off x="3505462" y="1778494"/>
            <a:ext cx="591820" cy="5181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latin typeface="Adobe 黑体 Std R" pitchFamily="34" charset="-122"/>
                <a:ea typeface="Adobe 黑体 Std R" pitchFamily="34" charset="-122"/>
              </a:rPr>
              <a:t>s</a:t>
            </a:r>
            <a:r>
              <a:rPr kumimoji="1" lang="en-US" altLang="zh-CN" sz="2800" baseline="30000" dirty="0">
                <a:latin typeface="Adobe 黑体 Std R" pitchFamily="34" charset="-122"/>
                <a:ea typeface="Adobe 黑体 Std R" pitchFamily="34" charset="-122"/>
              </a:rPr>
              <a:t>-1</a:t>
            </a:r>
            <a:endParaRPr kumimoji="1" lang="en-US" altLang="zh-CN" sz="2800" dirty="0">
              <a:latin typeface="Adobe 黑体 Std R" pitchFamily="34" charset="-122"/>
              <a:ea typeface="Adobe 黑体 Std R" pitchFamily="34" charset="-122"/>
            </a:endParaRPr>
          </a:p>
        </p:txBody>
      </p:sp>
      <p:sp>
        <p:nvSpPr>
          <p:cNvPr id="18" name="Rectangle 12"/>
          <p:cNvSpPr>
            <a:spLocks noChangeArrowheads="1"/>
          </p:cNvSpPr>
          <p:nvPr/>
        </p:nvSpPr>
        <p:spPr bwMode="auto">
          <a:xfrm>
            <a:off x="382035" y="2218711"/>
            <a:ext cx="894080" cy="5181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i="1">
                <a:latin typeface="Adobe 黑体 Std R" pitchFamily="34" charset="-122"/>
                <a:ea typeface="Adobe 黑体 Std R" pitchFamily="34" charset="-122"/>
              </a:rPr>
              <a:t>F</a:t>
            </a:r>
            <a:r>
              <a:rPr kumimoji="1" lang="en-US" altLang="zh-CN" sz="2800">
                <a:latin typeface="Adobe 黑体 Std R" pitchFamily="34" charset="-122"/>
                <a:ea typeface="Adobe 黑体 Std R" pitchFamily="34" charset="-122"/>
              </a:rPr>
              <a:t>(s)</a:t>
            </a:r>
          </a:p>
        </p:txBody>
      </p:sp>
      <p:sp>
        <p:nvSpPr>
          <p:cNvPr id="19" name="Rectangle 13"/>
          <p:cNvSpPr>
            <a:spLocks noChangeArrowheads="1"/>
          </p:cNvSpPr>
          <p:nvPr/>
        </p:nvSpPr>
        <p:spPr bwMode="auto">
          <a:xfrm>
            <a:off x="5790899" y="2218711"/>
            <a:ext cx="894080" cy="5181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i="1">
                <a:latin typeface="Adobe 黑体 Std R" pitchFamily="34" charset="-122"/>
                <a:ea typeface="Adobe 黑体 Std R" pitchFamily="34" charset="-122"/>
              </a:rPr>
              <a:t>Y</a:t>
            </a:r>
            <a:r>
              <a:rPr kumimoji="1" lang="en-US" altLang="zh-CN" sz="2800">
                <a:latin typeface="Adobe 黑体 Std R" pitchFamily="34" charset="-122"/>
                <a:ea typeface="Adobe 黑体 Std R" pitchFamily="34" charset="-122"/>
              </a:rPr>
              <a:t>(s)</a:t>
            </a:r>
          </a:p>
        </p:txBody>
      </p:sp>
      <p:sp>
        <p:nvSpPr>
          <p:cNvPr id="20" name="Rectangle 14"/>
          <p:cNvSpPr>
            <a:spLocks noChangeArrowheads="1"/>
          </p:cNvSpPr>
          <p:nvPr/>
        </p:nvSpPr>
        <p:spPr bwMode="auto">
          <a:xfrm>
            <a:off x="2881729" y="3431457"/>
            <a:ext cx="51612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latin typeface="Adobe 黑体 Std R" pitchFamily="34" charset="-122"/>
                <a:ea typeface="Adobe 黑体 Std R" pitchFamily="34" charset="-122"/>
              </a:rPr>
              <a:t>设左边加法器输出为</a:t>
            </a:r>
            <a:r>
              <a:rPr kumimoji="1" lang="en-US" altLang="zh-CN" sz="2800" dirty="0">
                <a:latin typeface="Adobe 黑体 Std R" pitchFamily="34" charset="-122"/>
                <a:ea typeface="Adobe 黑体 Std R" pitchFamily="34" charset="-122"/>
              </a:rPr>
              <a:t>X(s)</a:t>
            </a:r>
            <a:r>
              <a:rPr kumimoji="1" lang="zh-CN" altLang="en-US" sz="2800" dirty="0">
                <a:latin typeface="Adobe 黑体 Std R" pitchFamily="34" charset="-122"/>
                <a:ea typeface="Adobe 黑体 Std R" pitchFamily="34" charset="-122"/>
              </a:rPr>
              <a:t>，如图</a:t>
            </a:r>
          </a:p>
        </p:txBody>
      </p:sp>
      <p:sp>
        <p:nvSpPr>
          <p:cNvPr id="21" name="Rectangle 15"/>
          <p:cNvSpPr>
            <a:spLocks noChangeArrowheads="1"/>
          </p:cNvSpPr>
          <p:nvPr/>
        </p:nvSpPr>
        <p:spPr bwMode="auto">
          <a:xfrm>
            <a:off x="458215" y="4011713"/>
            <a:ext cx="633476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latin typeface="Adobe 黑体 Std R" pitchFamily="34" charset="-122"/>
                <a:ea typeface="Adobe 黑体 Std R" pitchFamily="34" charset="-122"/>
              </a:rPr>
              <a:t>X(s) = F(s) – 3s</a:t>
            </a:r>
            <a:r>
              <a:rPr kumimoji="1" lang="en-US" altLang="zh-CN" sz="2800" baseline="30000" dirty="0">
                <a:latin typeface="Adobe 黑体 Std R" pitchFamily="34" charset="-122"/>
                <a:ea typeface="Adobe 黑体 Std R" pitchFamily="34" charset="-122"/>
              </a:rPr>
              <a:t>-1</a:t>
            </a:r>
            <a:r>
              <a:rPr kumimoji="1" lang="en-US" altLang="zh-CN" sz="2800" dirty="0">
                <a:latin typeface="Adobe 黑体 Std R" pitchFamily="34" charset="-122"/>
                <a:ea typeface="Adobe 黑体 Std R" pitchFamily="34" charset="-122"/>
              </a:rPr>
              <a:t>X(s) – 2s</a:t>
            </a:r>
            <a:r>
              <a:rPr kumimoji="1" lang="en-US" altLang="zh-CN" sz="2800" baseline="30000" dirty="0">
                <a:latin typeface="Adobe 黑体 Std R" pitchFamily="34" charset="-122"/>
                <a:ea typeface="Adobe 黑体 Std R" pitchFamily="34" charset="-122"/>
              </a:rPr>
              <a:t>-2</a:t>
            </a:r>
            <a:r>
              <a:rPr kumimoji="1" lang="en-US" altLang="zh-CN" sz="2800" dirty="0">
                <a:latin typeface="Adobe 黑体 Std R" pitchFamily="34" charset="-122"/>
                <a:ea typeface="Adobe 黑体 Std R" pitchFamily="34" charset="-122"/>
              </a:rPr>
              <a:t>X(s) </a:t>
            </a:r>
          </a:p>
        </p:txBody>
      </p:sp>
      <p:sp>
        <p:nvSpPr>
          <p:cNvPr id="22" name="AutoShape 16"/>
          <p:cNvSpPr>
            <a:spLocks noChangeArrowheads="1"/>
          </p:cNvSpPr>
          <p:nvPr/>
        </p:nvSpPr>
        <p:spPr bwMode="auto">
          <a:xfrm>
            <a:off x="5867824" y="2741802"/>
            <a:ext cx="2537167" cy="457087"/>
          </a:xfrm>
          <a:prstGeom prst="wedgeRectCallout">
            <a:avLst>
              <a:gd name="adj1" fmla="val -64583"/>
              <a:gd name="adj2" fmla="val 234028"/>
            </a:avLst>
          </a:prstGeom>
          <a:solidFill>
            <a:srgbClr val="C6C6C6"/>
          </a:solidFill>
          <a:ln>
            <a:noFill/>
          </a:ln>
          <a:effectLst>
            <a:prstShdw prst="shdw17" dist="17961" dir="2700000">
              <a:srgbClr val="CCECFF">
                <a:gamma/>
                <a:shade val="60000"/>
                <a:invGamma/>
              </a:srgbClr>
            </a:prstShdw>
          </a:effectLst>
        </p:spPr>
        <p:txBody>
          <a:bodyPr/>
          <a:lstStyle/>
          <a:p>
            <a:pPr algn="ctr" fontAlgn="base">
              <a:spcBef>
                <a:spcPct val="0"/>
              </a:spcBef>
              <a:spcAft>
                <a:spcPct val="0"/>
              </a:spcAft>
            </a:pPr>
            <a:r>
              <a:rPr kumimoji="1" lang="en-US" altLang="zh-CN" sz="2800" dirty="0">
                <a:latin typeface="Adobe 黑体 Std R" pitchFamily="34" charset="-122"/>
                <a:ea typeface="Adobe 黑体 Std R" pitchFamily="34" charset="-122"/>
              </a:rPr>
              <a:t>s</a:t>
            </a:r>
            <a:r>
              <a:rPr kumimoji="1" lang="zh-CN" altLang="en-US" sz="2800" dirty="0">
                <a:latin typeface="Adobe 黑体 Std R" pitchFamily="34" charset="-122"/>
                <a:ea typeface="Adobe 黑体 Std R" pitchFamily="34" charset="-122"/>
              </a:rPr>
              <a:t>域的代数方程</a:t>
            </a:r>
          </a:p>
        </p:txBody>
      </p:sp>
      <p:graphicFrame>
        <p:nvGraphicFramePr>
          <p:cNvPr id="24" name="Object 18"/>
          <p:cNvGraphicFramePr>
            <a:graphicFrameLocks noChangeAspect="1"/>
          </p:cNvGraphicFramePr>
          <p:nvPr/>
        </p:nvGraphicFramePr>
        <p:xfrm>
          <a:off x="5579863" y="4007911"/>
          <a:ext cx="3455531" cy="764928"/>
        </p:xfrm>
        <a:graphic>
          <a:graphicData uri="http://schemas.openxmlformats.org/presentationml/2006/ole">
            <mc:AlternateContent xmlns:mc="http://schemas.openxmlformats.org/markup-compatibility/2006">
              <mc:Choice xmlns:v="urn:schemas-microsoft-com:vml" Requires="v">
                <p:oleObj spid="_x0000_s233476" name="公式" r:id="rId6" imgW="46329600" imgH="9753600" progId="Equation.3">
                  <p:embed/>
                </p:oleObj>
              </mc:Choice>
              <mc:Fallback>
                <p:oleObj name="公式" r:id="rId6" imgW="46329600" imgH="9753600" progId="Equation.3">
                  <p:embed/>
                  <p:pic>
                    <p:nvPicPr>
                      <p:cNvPr id="0" name="图片 197674"/>
                      <p:cNvPicPr>
                        <a:picLocks noChangeAspect="1" noChangeArrowheads="1"/>
                      </p:cNvPicPr>
                      <p:nvPr/>
                    </p:nvPicPr>
                    <p:blipFill>
                      <a:blip r:embed="rId7"/>
                      <a:srcRect/>
                      <a:stretch>
                        <a:fillRect/>
                      </a:stretch>
                    </p:blipFill>
                    <p:spPr bwMode="auto">
                      <a:xfrm>
                        <a:off x="5579863" y="4007911"/>
                        <a:ext cx="3455531" cy="764928"/>
                      </a:xfrm>
                      <a:prstGeom prst="rect">
                        <a:avLst/>
                      </a:prstGeom>
                      <a:solidFill>
                        <a:srgbClr val="ADC194"/>
                      </a:solid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 calcmode="lin" valueType="num">
                                      <p:cBhvr>
                                        <p:cTn id="24"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1000" fill="hold"/>
                                        <p:tgtEl>
                                          <p:spTgt spid="17"/>
                                        </p:tgtEl>
                                        <p:attrNameLst>
                                          <p:attrName>ppt_w</p:attrName>
                                        </p:attrNameLst>
                                      </p:cBhvr>
                                      <p:tavLst>
                                        <p:tav tm="0">
                                          <p:val>
                                            <p:fltVal val="0"/>
                                          </p:val>
                                        </p:tav>
                                        <p:tav tm="100000">
                                          <p:val>
                                            <p:strVal val="#ppt_w"/>
                                          </p:val>
                                        </p:tav>
                                      </p:tavLst>
                                    </p:anim>
                                    <p:anim calcmode="lin" valueType="num">
                                      <p:cBhvr>
                                        <p:cTn id="31" dur="1000" fill="hold"/>
                                        <p:tgtEl>
                                          <p:spTgt spid="17"/>
                                        </p:tgtEl>
                                        <p:attrNameLst>
                                          <p:attrName>ppt_h</p:attrName>
                                        </p:attrNameLst>
                                      </p:cBhvr>
                                      <p:tavLst>
                                        <p:tav tm="0">
                                          <p:val>
                                            <p:fltVal val="0"/>
                                          </p:val>
                                        </p:tav>
                                        <p:tav tm="100000">
                                          <p:val>
                                            <p:strVal val="#ppt_h"/>
                                          </p:val>
                                        </p:tav>
                                      </p:tavLst>
                                    </p:anim>
                                    <p:anim calcmode="lin" valueType="num">
                                      <p:cBhvr>
                                        <p:cTn id="32"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ppt_w</p:attrName>
                                        </p:attrNameLst>
                                      </p:cBhvr>
                                      <p:tavLst>
                                        <p:tav tm="0">
                                          <p:val>
                                            <p:fltVal val="0"/>
                                          </p:val>
                                        </p:tav>
                                        <p:tav tm="100000">
                                          <p:val>
                                            <p:strVal val="#ppt_w"/>
                                          </p:val>
                                        </p:tav>
                                      </p:tavLst>
                                    </p:anim>
                                    <p:anim calcmode="lin" valueType="num">
                                      <p:cBhvr>
                                        <p:cTn id="39" dur="1000" fill="hold"/>
                                        <p:tgtEl>
                                          <p:spTgt spid="18"/>
                                        </p:tgtEl>
                                        <p:attrNameLst>
                                          <p:attrName>ppt_h</p:attrName>
                                        </p:attrNameLst>
                                      </p:cBhvr>
                                      <p:tavLst>
                                        <p:tav tm="0">
                                          <p:val>
                                            <p:fltVal val="0"/>
                                          </p:val>
                                        </p:tav>
                                        <p:tav tm="100000">
                                          <p:val>
                                            <p:strVal val="#ppt_h"/>
                                          </p:val>
                                        </p:tav>
                                      </p:tavLst>
                                    </p:anim>
                                    <p:anim calcmode="lin" valueType="num">
                                      <p:cBhvr>
                                        <p:cTn id="40"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1000" fill="hold"/>
                                        <p:tgtEl>
                                          <p:spTgt spid="19"/>
                                        </p:tgtEl>
                                        <p:attrNameLst>
                                          <p:attrName>ppt_w</p:attrName>
                                        </p:attrNameLst>
                                      </p:cBhvr>
                                      <p:tavLst>
                                        <p:tav tm="0">
                                          <p:val>
                                            <p:fltVal val="0"/>
                                          </p:val>
                                        </p:tav>
                                        <p:tav tm="100000">
                                          <p:val>
                                            <p:strVal val="#ppt_w"/>
                                          </p:val>
                                        </p:tav>
                                      </p:tavLst>
                                    </p:anim>
                                    <p:anim calcmode="lin" valueType="num">
                                      <p:cBhvr>
                                        <p:cTn id="47" dur="1000" fill="hold"/>
                                        <p:tgtEl>
                                          <p:spTgt spid="19"/>
                                        </p:tgtEl>
                                        <p:attrNameLst>
                                          <p:attrName>ppt_h</p:attrName>
                                        </p:attrNameLst>
                                      </p:cBhvr>
                                      <p:tavLst>
                                        <p:tav tm="0">
                                          <p:val>
                                            <p:fltVal val="0"/>
                                          </p:val>
                                        </p:tav>
                                        <p:tav tm="100000">
                                          <p:val>
                                            <p:strVal val="#ppt_h"/>
                                          </p:val>
                                        </p:tav>
                                      </p:tavLst>
                                    </p:anim>
                                    <p:anim calcmode="lin" valueType="num">
                                      <p:cBhvr>
                                        <p:cTn id="48"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1000" fill="hold"/>
                                        <p:tgtEl>
                                          <p:spTgt spid="11"/>
                                        </p:tgtEl>
                                        <p:attrNameLst>
                                          <p:attrName>ppt_w</p:attrName>
                                        </p:attrNameLst>
                                      </p:cBhvr>
                                      <p:tavLst>
                                        <p:tav tm="0">
                                          <p:val>
                                            <p:fltVal val="0"/>
                                          </p:val>
                                        </p:tav>
                                        <p:tav tm="100000">
                                          <p:val>
                                            <p:strVal val="#ppt_w"/>
                                          </p:val>
                                        </p:tav>
                                      </p:tavLst>
                                    </p:anim>
                                    <p:anim calcmode="lin" valueType="num">
                                      <p:cBhvr>
                                        <p:cTn id="60" dur="1000" fill="hold"/>
                                        <p:tgtEl>
                                          <p:spTgt spid="11"/>
                                        </p:tgtEl>
                                        <p:attrNameLst>
                                          <p:attrName>ppt_h</p:attrName>
                                        </p:attrNameLst>
                                      </p:cBhvr>
                                      <p:tavLst>
                                        <p:tav tm="0">
                                          <p:val>
                                            <p:fltVal val="0"/>
                                          </p:val>
                                        </p:tav>
                                        <p:tav tm="100000">
                                          <p:val>
                                            <p:strVal val="#ppt_h"/>
                                          </p:val>
                                        </p:tav>
                                      </p:tavLst>
                                    </p:anim>
                                    <p:anim calcmode="lin" valueType="num">
                                      <p:cBhvr>
                                        <p:cTn id="6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up)">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up)">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0"/>
                                  </p:iterate>
                                  <p:childTnLst>
                                    <p:set>
                                      <p:cBhvr>
                                        <p:cTn id="76" dur="1" fill="hold">
                                          <p:stCondLst>
                                            <p:cond delay="0"/>
                                          </p:stCondLst>
                                        </p:cTn>
                                        <p:tgtEl>
                                          <p:spTgt spid="21"/>
                                        </p:tgtEl>
                                        <p:attrNameLst>
                                          <p:attrName>style.visibility</p:attrName>
                                        </p:attrNameLst>
                                      </p:cBhvr>
                                      <p:to>
                                        <p:strVal val="visible"/>
                                      </p:to>
                                    </p:set>
                                    <p:animEffect transition="in" filter="wipe(left)">
                                      <p:cBhvr>
                                        <p:cTn id="77" dur="3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5"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1000" fill="hold"/>
                                        <p:tgtEl>
                                          <p:spTgt spid="22"/>
                                        </p:tgtEl>
                                        <p:attrNameLst>
                                          <p:attrName>ppt_w</p:attrName>
                                        </p:attrNameLst>
                                      </p:cBhvr>
                                      <p:tavLst>
                                        <p:tav tm="0">
                                          <p:val>
                                            <p:fltVal val="0"/>
                                          </p:val>
                                        </p:tav>
                                        <p:tav tm="100000">
                                          <p:val>
                                            <p:strVal val="#ppt_w"/>
                                          </p:val>
                                        </p:tav>
                                      </p:tavLst>
                                    </p:anim>
                                    <p:anim calcmode="lin" valueType="num">
                                      <p:cBhvr>
                                        <p:cTn id="83" dur="1000" fill="hold"/>
                                        <p:tgtEl>
                                          <p:spTgt spid="22"/>
                                        </p:tgtEl>
                                        <p:attrNameLst>
                                          <p:attrName>ppt_h</p:attrName>
                                        </p:attrNameLst>
                                      </p:cBhvr>
                                      <p:tavLst>
                                        <p:tav tm="0">
                                          <p:val>
                                            <p:fltVal val="0"/>
                                          </p:val>
                                        </p:tav>
                                        <p:tav tm="100000">
                                          <p:val>
                                            <p:strVal val="#ppt_h"/>
                                          </p:val>
                                        </p:tav>
                                      </p:tavLst>
                                    </p:anim>
                                    <p:anim calcmode="lin" valueType="num">
                                      <p:cBhvr>
                                        <p:cTn id="84"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left)">
                                      <p:cBhvr>
                                        <p:cTn id="9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autoUpdateAnimBg="0"/>
      <p:bldP spid="12" grpId="0" bldLvl="0" animBg="1" autoUpdateAnimBg="0"/>
      <p:bldP spid="13" grpId="0" bldLvl="0" animBg="1" autoUpdateAnimBg="0"/>
      <p:bldP spid="14" grpId="0" bldLvl="0" animBg="1"/>
      <p:bldP spid="15" grpId="0" bldLvl="0" animBg="1" autoUpdateAnimBg="0"/>
      <p:bldP spid="16" grpId="0" bldLvl="0" animBg="1" autoUpdateAnimBg="0"/>
      <p:bldP spid="17" grpId="0" bldLvl="0" animBg="1" autoUpdateAnimBg="0"/>
      <p:bldP spid="18" grpId="0" bldLvl="0" animBg="1" autoUpdateAnimBg="0"/>
      <p:bldP spid="19" grpId="0" bldLvl="0" animBg="1" autoUpdateAnimBg="0"/>
      <p:bldP spid="20" grpId="0" bldLvl="0" animBg="1" autoUpdateAnimBg="0"/>
      <p:bldP spid="21" grpId="0" bldLvl="0" animBg="1" autoUpdateAnimBg="0"/>
      <p:bldP spid="22" grpId="0" bldLvl="0"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3"/>
          <p:cNvGraphicFramePr>
            <a:graphicFrameLocks noChangeAspect="1"/>
          </p:cNvGraphicFramePr>
          <p:nvPr/>
        </p:nvGraphicFramePr>
        <p:xfrm>
          <a:off x="382035" y="788727"/>
          <a:ext cx="6170676" cy="2953608"/>
        </p:xfrm>
        <a:graphic>
          <a:graphicData uri="http://schemas.openxmlformats.org/presentationml/2006/ole">
            <mc:AlternateContent xmlns:mc="http://schemas.openxmlformats.org/markup-compatibility/2006">
              <mc:Choice xmlns:v="urn:schemas-microsoft-com:vml" Requires="v">
                <p:oleObj spid="_x0000_s234500" name="VISIO" r:id="rId4" imgW="3996055" imgH="1911350" progId="Visio.Drawing.5">
                  <p:embed/>
                </p:oleObj>
              </mc:Choice>
              <mc:Fallback>
                <p:oleObj name="VISIO" r:id="rId4" imgW="3996055" imgH="1911350" progId="Visio.Drawing.5">
                  <p:embed/>
                  <p:pic>
                    <p:nvPicPr>
                      <p:cNvPr id="0" name="图片 2140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035" y="788727"/>
                        <a:ext cx="6170676" cy="295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5"/>
          <p:cNvSpPr>
            <a:spLocks noChangeArrowheads="1"/>
          </p:cNvSpPr>
          <p:nvPr/>
        </p:nvSpPr>
        <p:spPr bwMode="auto">
          <a:xfrm>
            <a:off x="1600934" y="1448964"/>
            <a:ext cx="8940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latin typeface="Adobe 黑体 Std R" pitchFamily="34" charset="-122"/>
                <a:ea typeface="Adobe 黑体 Std R" pitchFamily="34" charset="-122"/>
              </a:rPr>
              <a:t>X(s)</a:t>
            </a:r>
          </a:p>
        </p:txBody>
      </p:sp>
      <p:sp>
        <p:nvSpPr>
          <p:cNvPr id="12" name="Rectangle 6"/>
          <p:cNvSpPr>
            <a:spLocks noChangeArrowheads="1"/>
          </p:cNvSpPr>
          <p:nvPr/>
        </p:nvSpPr>
        <p:spPr bwMode="auto">
          <a:xfrm>
            <a:off x="2743651" y="1372783"/>
            <a:ext cx="130302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latin typeface="Adobe 黑体 Std R" pitchFamily="34" charset="-122"/>
                <a:ea typeface="Adobe 黑体 Std R" pitchFamily="34" charset="-122"/>
              </a:rPr>
              <a:t>s</a:t>
            </a:r>
            <a:r>
              <a:rPr kumimoji="1" lang="en-US" altLang="zh-CN" sz="2800" baseline="30000">
                <a:latin typeface="Adobe 黑体 Std R" pitchFamily="34" charset="-122"/>
                <a:ea typeface="Adobe 黑体 Std R" pitchFamily="34" charset="-122"/>
              </a:rPr>
              <a:t>-1</a:t>
            </a:r>
            <a:r>
              <a:rPr kumimoji="1" lang="en-US" altLang="zh-CN" sz="2800">
                <a:latin typeface="Adobe 黑体 Std R" pitchFamily="34" charset="-122"/>
                <a:ea typeface="Adobe 黑体 Std R" pitchFamily="34" charset="-122"/>
              </a:rPr>
              <a:t>X(s)</a:t>
            </a:r>
          </a:p>
        </p:txBody>
      </p:sp>
      <p:sp>
        <p:nvSpPr>
          <p:cNvPr id="13" name="Rectangle 7"/>
          <p:cNvSpPr>
            <a:spLocks noChangeArrowheads="1"/>
          </p:cNvSpPr>
          <p:nvPr/>
        </p:nvSpPr>
        <p:spPr bwMode="auto">
          <a:xfrm>
            <a:off x="4089519" y="1380718"/>
            <a:ext cx="130302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latin typeface="Adobe 黑体 Std R" pitchFamily="34" charset="-122"/>
                <a:ea typeface="Adobe 黑体 Std R" pitchFamily="34" charset="-122"/>
              </a:rPr>
              <a:t>s</a:t>
            </a:r>
            <a:r>
              <a:rPr kumimoji="1" lang="en-US" altLang="zh-CN" sz="2800" baseline="30000">
                <a:latin typeface="Adobe 黑体 Std R" pitchFamily="34" charset="-122"/>
                <a:ea typeface="Adobe 黑体 Std R" pitchFamily="34" charset="-122"/>
              </a:rPr>
              <a:t>-2</a:t>
            </a:r>
            <a:r>
              <a:rPr kumimoji="1" lang="en-US" altLang="zh-CN" sz="2800">
                <a:latin typeface="Adobe 黑体 Std R" pitchFamily="34" charset="-122"/>
                <a:ea typeface="Adobe 黑体 Std R" pitchFamily="34" charset="-122"/>
              </a:rPr>
              <a:t>X(s)</a:t>
            </a:r>
          </a:p>
        </p:txBody>
      </p:sp>
      <p:sp>
        <p:nvSpPr>
          <p:cNvPr id="14" name="Rectangle 8"/>
          <p:cNvSpPr>
            <a:spLocks noChangeArrowheads="1"/>
          </p:cNvSpPr>
          <p:nvPr/>
        </p:nvSpPr>
        <p:spPr bwMode="auto">
          <a:xfrm>
            <a:off x="380670" y="529235"/>
            <a:ext cx="51612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例</a:t>
            </a:r>
            <a:r>
              <a:rPr kumimoji="1" lang="en-US" altLang="zh-CN" sz="2800" dirty="0">
                <a:solidFill>
                  <a:srgbClr val="CC6600"/>
                </a:solidFill>
                <a:latin typeface="Adobe 黑体 Std R" pitchFamily="34" charset="-122"/>
                <a:ea typeface="Adobe 黑体 Std R" pitchFamily="34" charset="-122"/>
              </a:rPr>
              <a:t>3 </a:t>
            </a:r>
            <a:r>
              <a:rPr kumimoji="1" lang="zh-CN" altLang="en-US" sz="2800" dirty="0">
                <a:latin typeface="Adobe 黑体 Std R" pitchFamily="34" charset="-122"/>
                <a:ea typeface="Adobe 黑体 Std R" pitchFamily="34" charset="-122"/>
              </a:rPr>
              <a:t>如图框图，列出其微分方程</a:t>
            </a:r>
          </a:p>
        </p:txBody>
      </p:sp>
      <p:sp>
        <p:nvSpPr>
          <p:cNvPr id="15" name="Rectangle 9"/>
          <p:cNvSpPr>
            <a:spLocks noChangeArrowheads="1"/>
          </p:cNvSpPr>
          <p:nvPr/>
        </p:nvSpPr>
        <p:spPr bwMode="auto">
          <a:xfrm>
            <a:off x="229672" y="3375713"/>
            <a:ext cx="5384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smtClean="0">
                <a:solidFill>
                  <a:srgbClr val="CC6600"/>
                </a:solidFill>
                <a:latin typeface="Adobe 黑体 Std R" pitchFamily="34" charset="-122"/>
                <a:ea typeface="Adobe 黑体 Std R" pitchFamily="34" charset="-122"/>
              </a:rPr>
              <a:t>解</a:t>
            </a:r>
            <a:endParaRPr kumimoji="1" lang="en-US" altLang="zh-CN" sz="2800" dirty="0">
              <a:latin typeface="Adobe 黑体 Std R" pitchFamily="34" charset="-122"/>
              <a:ea typeface="Adobe 黑体 Std R" pitchFamily="34" charset="-122"/>
            </a:endParaRPr>
          </a:p>
        </p:txBody>
      </p:sp>
      <p:sp>
        <p:nvSpPr>
          <p:cNvPr id="16" name="Rectangle 10"/>
          <p:cNvSpPr>
            <a:spLocks noChangeArrowheads="1"/>
          </p:cNvSpPr>
          <p:nvPr/>
        </p:nvSpPr>
        <p:spPr bwMode="auto">
          <a:xfrm>
            <a:off x="2325305" y="1778494"/>
            <a:ext cx="591820" cy="5181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latin typeface="Adobe 黑体 Std R" pitchFamily="34" charset="-122"/>
                <a:ea typeface="Adobe 黑体 Std R" pitchFamily="34" charset="-122"/>
              </a:rPr>
              <a:t>s</a:t>
            </a:r>
            <a:r>
              <a:rPr kumimoji="1" lang="en-US" altLang="zh-CN" sz="2800" baseline="30000">
                <a:latin typeface="Adobe 黑体 Std R" pitchFamily="34" charset="-122"/>
                <a:ea typeface="Adobe 黑体 Std R" pitchFamily="34" charset="-122"/>
              </a:rPr>
              <a:t>-1</a:t>
            </a:r>
            <a:endParaRPr kumimoji="1" lang="en-US" altLang="zh-CN" sz="2800">
              <a:latin typeface="Adobe 黑体 Std R" pitchFamily="34" charset="-122"/>
              <a:ea typeface="Adobe 黑体 Std R" pitchFamily="34" charset="-122"/>
            </a:endParaRPr>
          </a:p>
        </p:txBody>
      </p:sp>
      <p:sp>
        <p:nvSpPr>
          <p:cNvPr id="17" name="Rectangle 11"/>
          <p:cNvSpPr>
            <a:spLocks noChangeArrowheads="1"/>
          </p:cNvSpPr>
          <p:nvPr/>
        </p:nvSpPr>
        <p:spPr bwMode="auto">
          <a:xfrm>
            <a:off x="3505462" y="1778494"/>
            <a:ext cx="591820" cy="5181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latin typeface="Adobe 黑体 Std R" pitchFamily="34" charset="-122"/>
                <a:ea typeface="Adobe 黑体 Std R" pitchFamily="34" charset="-122"/>
              </a:rPr>
              <a:t>s</a:t>
            </a:r>
            <a:r>
              <a:rPr kumimoji="1" lang="en-US" altLang="zh-CN" sz="2800" baseline="30000" dirty="0">
                <a:latin typeface="Adobe 黑体 Std R" pitchFamily="34" charset="-122"/>
                <a:ea typeface="Adobe 黑体 Std R" pitchFamily="34" charset="-122"/>
              </a:rPr>
              <a:t>-1</a:t>
            </a:r>
            <a:endParaRPr kumimoji="1" lang="en-US" altLang="zh-CN" sz="2800" dirty="0">
              <a:latin typeface="Adobe 黑体 Std R" pitchFamily="34" charset="-122"/>
              <a:ea typeface="Adobe 黑体 Std R" pitchFamily="34" charset="-122"/>
            </a:endParaRPr>
          </a:p>
        </p:txBody>
      </p:sp>
      <p:sp>
        <p:nvSpPr>
          <p:cNvPr id="18" name="Rectangle 12"/>
          <p:cNvSpPr>
            <a:spLocks noChangeArrowheads="1"/>
          </p:cNvSpPr>
          <p:nvPr/>
        </p:nvSpPr>
        <p:spPr bwMode="auto">
          <a:xfrm>
            <a:off x="382035" y="2218711"/>
            <a:ext cx="894080" cy="5181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i="1">
                <a:latin typeface="Adobe 黑体 Std R" pitchFamily="34" charset="-122"/>
                <a:ea typeface="Adobe 黑体 Std R" pitchFamily="34" charset="-122"/>
              </a:rPr>
              <a:t>F</a:t>
            </a:r>
            <a:r>
              <a:rPr kumimoji="1" lang="en-US" altLang="zh-CN" sz="2800">
                <a:latin typeface="Adobe 黑体 Std R" pitchFamily="34" charset="-122"/>
                <a:ea typeface="Adobe 黑体 Std R" pitchFamily="34" charset="-122"/>
              </a:rPr>
              <a:t>(s)</a:t>
            </a:r>
          </a:p>
        </p:txBody>
      </p:sp>
      <p:sp>
        <p:nvSpPr>
          <p:cNvPr id="19" name="Rectangle 13"/>
          <p:cNvSpPr>
            <a:spLocks noChangeArrowheads="1"/>
          </p:cNvSpPr>
          <p:nvPr/>
        </p:nvSpPr>
        <p:spPr bwMode="auto">
          <a:xfrm>
            <a:off x="5790899" y="2218711"/>
            <a:ext cx="894080" cy="5181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i="1">
                <a:latin typeface="Adobe 黑体 Std R" pitchFamily="34" charset="-122"/>
                <a:ea typeface="Adobe 黑体 Std R" pitchFamily="34" charset="-122"/>
              </a:rPr>
              <a:t>Y</a:t>
            </a:r>
            <a:r>
              <a:rPr kumimoji="1" lang="en-US" altLang="zh-CN" sz="2800">
                <a:latin typeface="Adobe 黑体 Std R" pitchFamily="34" charset="-122"/>
                <a:ea typeface="Adobe 黑体 Std R" pitchFamily="34" charset="-122"/>
              </a:rPr>
              <a:t>(s)</a:t>
            </a:r>
          </a:p>
        </p:txBody>
      </p:sp>
      <p:sp>
        <p:nvSpPr>
          <p:cNvPr id="23" name="Rectangle 17"/>
          <p:cNvSpPr>
            <a:spLocks noChangeArrowheads="1"/>
          </p:cNvSpPr>
          <p:nvPr/>
        </p:nvSpPr>
        <p:spPr bwMode="auto">
          <a:xfrm>
            <a:off x="875746" y="3507782"/>
            <a:ext cx="414782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dirty="0">
                <a:latin typeface="Adobe 黑体 Std R" pitchFamily="34" charset="-122"/>
                <a:ea typeface="Adobe 黑体 Std R" pitchFamily="34" charset="-122"/>
              </a:rPr>
              <a:t>Y(s) = X(s) + 4s</a:t>
            </a:r>
            <a:r>
              <a:rPr kumimoji="1" lang="en-US" altLang="zh-CN" sz="2800" baseline="30000" dirty="0">
                <a:latin typeface="Adobe 黑体 Std R" pitchFamily="34" charset="-122"/>
                <a:ea typeface="Adobe 黑体 Std R" pitchFamily="34" charset="-122"/>
              </a:rPr>
              <a:t>-2</a:t>
            </a:r>
            <a:r>
              <a:rPr kumimoji="1" lang="en-US" altLang="zh-CN" sz="2800" dirty="0">
                <a:latin typeface="Adobe 黑体 Std R" pitchFamily="34" charset="-122"/>
                <a:ea typeface="Adobe 黑体 Std R" pitchFamily="34" charset="-122"/>
              </a:rPr>
              <a:t>X(s) </a:t>
            </a:r>
          </a:p>
        </p:txBody>
      </p:sp>
      <p:graphicFrame>
        <p:nvGraphicFramePr>
          <p:cNvPr id="25" name="Object 19"/>
          <p:cNvGraphicFramePr>
            <a:graphicFrameLocks noChangeAspect="1"/>
          </p:cNvGraphicFramePr>
          <p:nvPr/>
        </p:nvGraphicFramePr>
        <p:xfrm>
          <a:off x="4212049" y="3384573"/>
          <a:ext cx="2695074" cy="722098"/>
        </p:xfrm>
        <a:graphic>
          <a:graphicData uri="http://schemas.openxmlformats.org/presentationml/2006/ole">
            <mc:AlternateContent xmlns:mc="http://schemas.openxmlformats.org/markup-compatibility/2006">
              <mc:Choice xmlns:v="urn:schemas-microsoft-com:vml" Requires="v">
                <p:oleObj spid="_x0000_s234501" name="公式" r:id="rId6" imgW="37490400" imgH="10058400" progId="Equation.3">
                  <p:embed/>
                </p:oleObj>
              </mc:Choice>
              <mc:Fallback>
                <p:oleObj name="公式" r:id="rId6" imgW="37490400" imgH="10058400" progId="Equation.3">
                  <p:embed/>
                  <p:pic>
                    <p:nvPicPr>
                      <p:cNvPr id="0" name="图片 214045"/>
                      <p:cNvPicPr>
                        <a:picLocks noChangeAspect="1" noChangeArrowheads="1"/>
                      </p:cNvPicPr>
                      <p:nvPr/>
                    </p:nvPicPr>
                    <p:blipFill>
                      <a:blip r:embed="rId7"/>
                      <a:srcRect/>
                      <a:stretch>
                        <a:fillRect/>
                      </a:stretch>
                    </p:blipFill>
                    <p:spPr bwMode="auto">
                      <a:xfrm>
                        <a:off x="4212049" y="3384573"/>
                        <a:ext cx="2695074" cy="722098"/>
                      </a:xfrm>
                      <a:prstGeom prst="rect">
                        <a:avLst/>
                      </a:prstGeom>
                      <a:noFill/>
                      <a:ln>
                        <a:noFill/>
                      </a:ln>
                      <a:effectLst/>
                    </p:spPr>
                  </p:pic>
                </p:oleObj>
              </mc:Fallback>
            </mc:AlternateContent>
          </a:graphicData>
        </a:graphic>
      </p:graphicFrame>
      <p:graphicFrame>
        <p:nvGraphicFramePr>
          <p:cNvPr id="26" name="Object 20"/>
          <p:cNvGraphicFramePr>
            <a:graphicFrameLocks noChangeAspect="1"/>
          </p:cNvGraphicFramePr>
          <p:nvPr/>
        </p:nvGraphicFramePr>
        <p:xfrm>
          <a:off x="6947677" y="3413286"/>
          <a:ext cx="2118312" cy="664671"/>
        </p:xfrm>
        <a:graphic>
          <a:graphicData uri="http://schemas.openxmlformats.org/presentationml/2006/ole">
            <mc:AlternateContent xmlns:mc="http://schemas.openxmlformats.org/markup-compatibility/2006">
              <mc:Choice xmlns:v="urn:schemas-microsoft-com:vml" Requires="v">
                <p:oleObj spid="_x0000_s234502" name="公式" r:id="rId8" imgW="32004000" imgH="10058400" progId="Equation.3">
                  <p:embed/>
                </p:oleObj>
              </mc:Choice>
              <mc:Fallback>
                <p:oleObj name="公式" r:id="rId8" imgW="32004000" imgH="10058400" progId="Equation.3">
                  <p:embed/>
                  <p:pic>
                    <p:nvPicPr>
                      <p:cNvPr id="0" name="图片 214046"/>
                      <p:cNvPicPr>
                        <a:picLocks noChangeAspect="1" noChangeArrowheads="1"/>
                      </p:cNvPicPr>
                      <p:nvPr/>
                    </p:nvPicPr>
                    <p:blipFill>
                      <a:blip r:embed="rId9"/>
                      <a:srcRect/>
                      <a:stretch>
                        <a:fillRect/>
                      </a:stretch>
                    </p:blipFill>
                    <p:spPr bwMode="auto">
                      <a:xfrm>
                        <a:off x="6947677" y="3413286"/>
                        <a:ext cx="2118312" cy="664671"/>
                      </a:xfrm>
                      <a:prstGeom prst="rect">
                        <a:avLst/>
                      </a:prstGeom>
                      <a:noFill/>
                      <a:ln>
                        <a:noFill/>
                      </a:ln>
                      <a:effectLst/>
                    </p:spPr>
                  </p:pic>
                </p:oleObj>
              </mc:Fallback>
            </mc:AlternateContent>
          </a:graphicData>
        </a:graphic>
      </p:graphicFrame>
      <p:sp>
        <p:nvSpPr>
          <p:cNvPr id="27" name="Rectangle 21"/>
          <p:cNvSpPr>
            <a:spLocks noChangeArrowheads="1"/>
          </p:cNvSpPr>
          <p:nvPr/>
        </p:nvSpPr>
        <p:spPr bwMode="auto">
          <a:xfrm>
            <a:off x="246358" y="4371665"/>
            <a:ext cx="94284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latin typeface="Adobe 黑体 Std R" pitchFamily="34" charset="-122"/>
                <a:ea typeface="Adobe 黑体 Std R" pitchFamily="34" charset="-122"/>
              </a:rPr>
              <a:t>微分方程为  </a:t>
            </a:r>
            <a:r>
              <a:rPr kumimoji="1" lang="en-US" altLang="zh-CN" sz="2800" dirty="0">
                <a:latin typeface="Adobe 黑体 Std R" pitchFamily="34" charset="-122"/>
                <a:ea typeface="Adobe 黑体 Std R" pitchFamily="34" charset="-122"/>
              </a:rPr>
              <a:t>y</a:t>
            </a:r>
            <a:r>
              <a:rPr kumimoji="1" lang="en-US" altLang="zh-CN" sz="2800" dirty="0">
                <a:latin typeface="Adobe 黑体 Std R" pitchFamily="34" charset="-122"/>
                <a:ea typeface="Adobe 黑体 Std R" pitchFamily="34" charset="-122"/>
                <a:cs typeface="Times New Roman" pitchFamily="18" charset="0"/>
              </a:rPr>
              <a:t>"</a:t>
            </a:r>
            <a:r>
              <a:rPr kumimoji="1" lang="en-US" altLang="zh-CN" sz="2800" dirty="0">
                <a:latin typeface="Adobe 黑体 Std R" pitchFamily="34" charset="-122"/>
                <a:ea typeface="Adobe 黑体 Std R" pitchFamily="34" charset="-122"/>
              </a:rPr>
              <a:t>(t) + 3y</a:t>
            </a:r>
            <a:r>
              <a:rPr kumimoji="1" lang="en-US" altLang="zh-CN" sz="2800" dirty="0">
                <a:latin typeface="Adobe 黑体 Std R" pitchFamily="34" charset="-122"/>
                <a:ea typeface="Adobe 黑体 Std R" pitchFamily="34" charset="-122"/>
                <a:cs typeface="Times New Roman" pitchFamily="18" charset="0"/>
              </a:rPr>
              <a:t>'</a:t>
            </a:r>
            <a:r>
              <a:rPr kumimoji="1" lang="en-US" altLang="zh-CN" sz="2800" dirty="0">
                <a:latin typeface="Adobe 黑体 Std R" pitchFamily="34" charset="-122"/>
                <a:ea typeface="Adobe 黑体 Std R" pitchFamily="34" charset="-122"/>
              </a:rPr>
              <a:t>(t) + 2y(t) = </a:t>
            </a:r>
            <a:r>
              <a:rPr kumimoji="1" lang="en-US" altLang="zh-CN" sz="2800" i="1" dirty="0">
                <a:latin typeface="Adobe 黑体 Std R" pitchFamily="34" charset="-122"/>
                <a:ea typeface="Adobe 黑体 Std R" pitchFamily="34" charset="-122"/>
              </a:rPr>
              <a:t>f </a:t>
            </a:r>
            <a:r>
              <a:rPr kumimoji="1" lang="en-US" altLang="zh-CN" sz="2800" dirty="0">
                <a:latin typeface="Adobe 黑体 Std R" pitchFamily="34" charset="-122"/>
                <a:ea typeface="Adobe 黑体 Std R" pitchFamily="34" charset="-122"/>
                <a:cs typeface="Times New Roman" pitchFamily="18" charset="0"/>
              </a:rPr>
              <a:t>"</a:t>
            </a:r>
            <a:r>
              <a:rPr kumimoji="1" lang="en-US" altLang="zh-CN" sz="2800" dirty="0">
                <a:latin typeface="Adobe 黑体 Std R" pitchFamily="34" charset="-122"/>
                <a:ea typeface="Adobe 黑体 Std R" pitchFamily="34" charset="-122"/>
              </a:rPr>
              <a:t>(t)+ 4</a:t>
            </a:r>
            <a:r>
              <a:rPr kumimoji="1" lang="en-US" altLang="zh-CN" sz="2800" i="1" dirty="0">
                <a:latin typeface="Adobe 黑体 Std R" pitchFamily="34" charset="-122"/>
                <a:ea typeface="Adobe 黑体 Std R" pitchFamily="34" charset="-122"/>
              </a:rPr>
              <a:t>f </a:t>
            </a:r>
            <a:r>
              <a:rPr kumimoji="1" lang="en-US" altLang="zh-CN" sz="2800" dirty="0">
                <a:latin typeface="Adobe 黑体 Std R" pitchFamily="34" charset="-122"/>
                <a:ea typeface="Adobe 黑体 Std R" pitchFamily="34" charset="-122"/>
              </a:rPr>
              <a:t>(t) </a:t>
            </a:r>
          </a:p>
        </p:txBody>
      </p:sp>
      <p:sp>
        <p:nvSpPr>
          <p:cNvPr id="28" name="AutoShape 23"/>
          <p:cNvSpPr>
            <a:spLocks noChangeArrowheads="1"/>
          </p:cNvSpPr>
          <p:nvPr/>
        </p:nvSpPr>
        <p:spPr bwMode="auto">
          <a:xfrm>
            <a:off x="6159656" y="685631"/>
            <a:ext cx="2742523" cy="685631"/>
          </a:xfrm>
          <a:prstGeom prst="cloudCallout">
            <a:avLst>
              <a:gd name="adj1" fmla="val -74306"/>
              <a:gd name="adj2" fmla="val -11111"/>
            </a:avLst>
          </a:prstGeom>
          <a:solidFill>
            <a:schemeClr val="accent2">
              <a:lumMod val="60000"/>
              <a:lumOff val="40000"/>
            </a:schemeClr>
          </a:solidFill>
          <a:ln w="9525">
            <a:solidFill>
              <a:schemeClr val="tx1"/>
            </a:solidFill>
            <a:round/>
          </a:ln>
          <a:effectLst/>
        </p:spPr>
        <p:txBody>
          <a:bodyPr/>
          <a:lstStyle/>
          <a:p>
            <a:pPr algn="ctr" fontAlgn="base">
              <a:spcBef>
                <a:spcPct val="0"/>
              </a:spcBef>
              <a:spcAft>
                <a:spcPct val="0"/>
              </a:spcAft>
            </a:pPr>
            <a:r>
              <a:rPr kumimoji="1" lang="zh-CN" altLang="en-US" sz="2800">
                <a:latin typeface="Adobe 黑体 Std R" pitchFamily="34" charset="-122"/>
                <a:ea typeface="Adobe 黑体 Std R" pitchFamily="34" charset="-122"/>
              </a:rPr>
              <a:t>再求</a:t>
            </a:r>
            <a:r>
              <a:rPr kumimoji="1" lang="en-US" altLang="zh-CN" sz="2800" i="1">
                <a:latin typeface="Adobe 黑体 Std R" pitchFamily="34" charset="-122"/>
                <a:ea typeface="Adobe 黑体 Std R" pitchFamily="34" charset="-122"/>
              </a:rPr>
              <a:t>h</a:t>
            </a:r>
            <a:r>
              <a:rPr kumimoji="1" lang="en-US" altLang="zh-CN" sz="2800">
                <a:latin typeface="Adobe 黑体 Std R" pitchFamily="34" charset="-122"/>
                <a:ea typeface="Adobe 黑体 Std R" pitchFamily="34" charset="-122"/>
              </a:rPr>
              <a:t>(t)?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100000"/>
                                  </p:iterate>
                                  <p:childTnLst>
                                    <p:set>
                                      <p:cBhvr>
                                        <p:cTn id="6" dur="1" fill="hold">
                                          <p:stCondLst>
                                            <p:cond delay="0"/>
                                          </p:stCondLst>
                                        </p:cTn>
                                        <p:tgtEl>
                                          <p:spTgt spid="23"/>
                                        </p:tgtEl>
                                        <p:attrNameLst>
                                          <p:attrName>style.visibility</p:attrName>
                                        </p:attrNameLst>
                                      </p:cBhvr>
                                      <p:to>
                                        <p:strVal val="visible"/>
                                      </p:to>
                                    </p:set>
                                    <p:animEffect transition="in" filter="wipe(left)">
                                      <p:cBhvr>
                                        <p:cTn id="7" dur="3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0"/>
                                  </p:iterate>
                                  <p:childTnLst>
                                    <p:set>
                                      <p:cBhvr>
                                        <p:cTn id="21" dur="1" fill="hold">
                                          <p:stCondLst>
                                            <p:cond delay="0"/>
                                          </p:stCondLst>
                                        </p:cTn>
                                        <p:tgtEl>
                                          <p:spTgt spid="27"/>
                                        </p:tgtEl>
                                        <p:attrNameLst>
                                          <p:attrName>style.visibility</p:attrName>
                                        </p:attrNameLst>
                                      </p:cBhvr>
                                      <p:to>
                                        <p:strVal val="visible"/>
                                      </p:to>
                                    </p:set>
                                    <p:animEffect transition="in" filter="wipe(left)">
                                      <p:cBhvr>
                                        <p:cTn id="22" dur="3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fltVal val="0"/>
                                          </p:val>
                                        </p:tav>
                                        <p:tav tm="100000">
                                          <p:val>
                                            <p:strVal val="#ppt_w"/>
                                          </p:val>
                                        </p:tav>
                                      </p:tavLst>
                                    </p:anim>
                                    <p:anim calcmode="lin" valueType="num">
                                      <p:cBhvr>
                                        <p:cTn id="28" dur="1000" fill="hold"/>
                                        <p:tgtEl>
                                          <p:spTgt spid="28"/>
                                        </p:tgtEl>
                                        <p:attrNameLst>
                                          <p:attrName>ppt_h</p:attrName>
                                        </p:attrNameLst>
                                      </p:cBhvr>
                                      <p:tavLst>
                                        <p:tav tm="0">
                                          <p:val>
                                            <p:fltVal val="0"/>
                                          </p:val>
                                        </p:tav>
                                        <p:tav tm="100000">
                                          <p:val>
                                            <p:strVal val="#ppt_h"/>
                                          </p:val>
                                        </p:tav>
                                      </p:tavLst>
                                    </p:anim>
                                    <p:anim calcmode="lin" valueType="num">
                                      <p:cBhvr>
                                        <p:cTn id="29"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autoUpdateAnimBg="0"/>
      <p:bldP spid="27" grpId="0" bldLvl="0" animBg="1" autoUpdateAnimBg="0"/>
      <p:bldP spid="28" grpId="0" bldLvl="0" animBg="1"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2538" y="196232"/>
            <a:ext cx="7684437" cy="914400"/>
          </a:xfrm>
          <a:prstGeom prst="rect">
            <a:avLst/>
          </a:prstGeom>
        </p:spPr>
        <p:txBody>
          <a:bodyPr wrap="square">
            <a:spAutoFit/>
          </a:bodyPr>
          <a:lstStyle/>
          <a:p>
            <a:pPr algn="ctr">
              <a:lnSpc>
                <a:spcPct val="150000"/>
              </a:lnSpc>
              <a:buFont typeface="Wingdings" pitchFamily="2" charset="2"/>
              <a:buNone/>
            </a:pPr>
            <a:r>
              <a:rPr lang="zh-CN" altLang="en-US" sz="3600" dirty="0">
                <a:latin typeface="Adobe 黑体 Std R" pitchFamily="34" charset="-122"/>
                <a:ea typeface="Adobe 黑体 Std R" pitchFamily="34" charset="-122"/>
              </a:rPr>
              <a:t>四、电路的</a:t>
            </a:r>
            <a:r>
              <a:rPr lang="en-US" altLang="zh-CN" sz="3600" dirty="0">
                <a:latin typeface="Adobe 黑体 Std R" pitchFamily="34" charset="-122"/>
                <a:ea typeface="Adobe 黑体 Std R" pitchFamily="34" charset="-122"/>
              </a:rPr>
              <a:t>s</a:t>
            </a:r>
            <a:r>
              <a:rPr lang="zh-CN" altLang="en-US" sz="3600" dirty="0">
                <a:latin typeface="Adobe 黑体 Std R" pitchFamily="34" charset="-122"/>
                <a:ea typeface="Adobe 黑体 Std R" pitchFamily="34" charset="-122"/>
              </a:rPr>
              <a:t>域模型 </a:t>
            </a:r>
          </a:p>
        </p:txBody>
      </p:sp>
      <p:sp>
        <p:nvSpPr>
          <p:cNvPr id="74" name="Rectangle 3"/>
          <p:cNvSpPr>
            <a:spLocks noChangeArrowheads="1"/>
          </p:cNvSpPr>
          <p:nvPr/>
        </p:nvSpPr>
        <p:spPr bwMode="auto">
          <a:xfrm>
            <a:off x="411424" y="1044890"/>
            <a:ext cx="39166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CC6600"/>
                </a:solidFill>
                <a:latin typeface="Adobe 黑体 Std R" pitchFamily="34" charset="-122"/>
                <a:ea typeface="Adobe 黑体 Std R" pitchFamily="34" charset="-122"/>
              </a:rPr>
              <a:t>对时域电路取拉氏变换 </a:t>
            </a:r>
          </a:p>
        </p:txBody>
      </p:sp>
      <p:sp>
        <p:nvSpPr>
          <p:cNvPr id="75" name="Rectangle 4"/>
          <p:cNvSpPr>
            <a:spLocks noChangeArrowheads="1"/>
          </p:cNvSpPr>
          <p:nvPr/>
        </p:nvSpPr>
        <p:spPr bwMode="auto">
          <a:xfrm>
            <a:off x="286043" y="1817812"/>
            <a:ext cx="37388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a:solidFill>
                  <a:srgbClr val="000000"/>
                </a:solidFill>
                <a:latin typeface="Adobe 黑体 Std R" pitchFamily="34" charset="-122"/>
                <a:ea typeface="Adobe 黑体 Std R" pitchFamily="34" charset="-122"/>
              </a:rPr>
              <a:t>1</a:t>
            </a:r>
            <a:r>
              <a:rPr kumimoji="1" lang="zh-CN" altLang="en-US" sz="2800">
                <a:solidFill>
                  <a:srgbClr val="000000"/>
                </a:solidFill>
                <a:latin typeface="Adobe 黑体 Std R" pitchFamily="34" charset="-122"/>
                <a:ea typeface="Adobe 黑体 Std R" pitchFamily="34" charset="-122"/>
              </a:rPr>
              <a:t>、电阻元件的</a:t>
            </a:r>
            <a:r>
              <a:rPr kumimoji="1" lang="en-US" altLang="zh-CN" sz="2800">
                <a:solidFill>
                  <a:srgbClr val="000000"/>
                </a:solidFill>
                <a:latin typeface="Adobe 黑体 Std R" pitchFamily="34" charset="-122"/>
                <a:ea typeface="Adobe 黑体 Std R" pitchFamily="34" charset="-122"/>
              </a:rPr>
              <a:t>s</a:t>
            </a:r>
            <a:r>
              <a:rPr kumimoji="1" lang="zh-CN" altLang="en-US" sz="2800">
                <a:solidFill>
                  <a:srgbClr val="000000"/>
                </a:solidFill>
                <a:latin typeface="Adobe 黑体 Std R" pitchFamily="34" charset="-122"/>
                <a:ea typeface="Adobe 黑体 Std R" pitchFamily="34" charset="-122"/>
              </a:rPr>
              <a:t>域模型</a:t>
            </a:r>
          </a:p>
        </p:txBody>
      </p:sp>
      <p:graphicFrame>
        <p:nvGraphicFramePr>
          <p:cNvPr id="76" name="Object 5"/>
          <p:cNvGraphicFramePr>
            <a:graphicFrameLocks noChangeAspect="1"/>
          </p:cNvGraphicFramePr>
          <p:nvPr/>
        </p:nvGraphicFramePr>
        <p:xfrm>
          <a:off x="832975" y="3383821"/>
          <a:ext cx="1828349" cy="1309364"/>
        </p:xfrm>
        <a:graphic>
          <a:graphicData uri="http://schemas.openxmlformats.org/presentationml/2006/ole">
            <mc:AlternateContent xmlns:mc="http://schemas.openxmlformats.org/markup-compatibility/2006">
              <mc:Choice xmlns:v="urn:schemas-microsoft-com:vml" Requires="v">
                <p:oleObj spid="_x0000_s235523" r:id="rId4" imgW="859790" imgH="615950" progId="Visio.Drawing.5">
                  <p:embed/>
                </p:oleObj>
              </mc:Choice>
              <mc:Fallback>
                <p:oleObj r:id="rId4" imgW="859790" imgH="615950" progId="Visio.Drawing.5">
                  <p:embed/>
                  <p:pic>
                    <p:nvPicPr>
                      <p:cNvPr id="0" name="图片 2150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975" y="3383821"/>
                        <a:ext cx="1828349" cy="13093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 name="Object 6"/>
          <p:cNvGraphicFramePr>
            <a:graphicFrameLocks noChangeAspect="1"/>
          </p:cNvGraphicFramePr>
          <p:nvPr/>
        </p:nvGraphicFramePr>
        <p:xfrm>
          <a:off x="3540582" y="3426673"/>
          <a:ext cx="1828349" cy="1309365"/>
        </p:xfrm>
        <a:graphic>
          <a:graphicData uri="http://schemas.openxmlformats.org/presentationml/2006/ole">
            <mc:AlternateContent xmlns:mc="http://schemas.openxmlformats.org/markup-compatibility/2006">
              <mc:Choice xmlns:v="urn:schemas-microsoft-com:vml" Requires="v">
                <p:oleObj spid="_x0000_s235524" r:id="rId6" imgW="859790" imgH="615950" progId="Visio.Drawing.5">
                  <p:embed/>
                </p:oleObj>
              </mc:Choice>
              <mc:Fallback>
                <p:oleObj r:id="rId6" imgW="859790" imgH="615950" progId="Visio.Drawing.5">
                  <p:embed/>
                  <p:pic>
                    <p:nvPicPr>
                      <p:cNvPr id="0" name="图片 2150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0582" y="3426673"/>
                        <a:ext cx="1828349" cy="13093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 name="Rectangle 7"/>
          <p:cNvSpPr>
            <a:spLocks noChangeArrowheads="1"/>
          </p:cNvSpPr>
          <p:nvPr/>
        </p:nvSpPr>
        <p:spPr bwMode="auto">
          <a:xfrm>
            <a:off x="3741177" y="2708507"/>
            <a:ext cx="23164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i="1">
                <a:solidFill>
                  <a:srgbClr val="000000"/>
                </a:solidFill>
                <a:latin typeface="Adobe 黑体 Std R" pitchFamily="34" charset="-122"/>
                <a:ea typeface="Adobe 黑体 Std R" pitchFamily="34" charset="-122"/>
              </a:rPr>
              <a:t>U</a:t>
            </a:r>
            <a:r>
              <a:rPr kumimoji="1" lang="en-US" altLang="zh-CN" sz="2800">
                <a:solidFill>
                  <a:srgbClr val="000000"/>
                </a:solidFill>
                <a:latin typeface="Adobe 黑体 Std R" pitchFamily="34" charset="-122"/>
                <a:ea typeface="Adobe 黑体 Std R" pitchFamily="34" charset="-122"/>
              </a:rPr>
              <a:t>(s)= </a:t>
            </a:r>
            <a:r>
              <a:rPr kumimoji="1" lang="en-US" altLang="zh-CN" sz="2800" i="1">
                <a:solidFill>
                  <a:srgbClr val="000000"/>
                </a:solidFill>
                <a:latin typeface="Adobe 黑体 Std R" pitchFamily="34" charset="-122"/>
                <a:ea typeface="Adobe 黑体 Std R" pitchFamily="34" charset="-122"/>
              </a:rPr>
              <a:t>R</a:t>
            </a:r>
            <a:r>
              <a:rPr kumimoji="1" lang="en-US" altLang="zh-CN" sz="2800">
                <a:solidFill>
                  <a:srgbClr val="000000"/>
                </a:solidFill>
                <a:latin typeface="Adobe 黑体 Std R" pitchFamily="34" charset="-122"/>
                <a:ea typeface="Adobe 黑体 Std R" pitchFamily="34" charset="-122"/>
              </a:rPr>
              <a:t> </a:t>
            </a:r>
            <a:r>
              <a:rPr kumimoji="1" lang="en-US" altLang="zh-CN" sz="2800" i="1">
                <a:solidFill>
                  <a:srgbClr val="000000"/>
                </a:solidFill>
                <a:latin typeface="Adobe 黑体 Std R" pitchFamily="34" charset="-122"/>
                <a:ea typeface="Adobe 黑体 Std R" pitchFamily="34" charset="-122"/>
              </a:rPr>
              <a:t>I</a:t>
            </a:r>
            <a:r>
              <a:rPr kumimoji="1" lang="en-US" altLang="zh-CN" sz="2800">
                <a:solidFill>
                  <a:srgbClr val="000000"/>
                </a:solidFill>
                <a:latin typeface="Adobe 黑体 Std R" pitchFamily="34" charset="-122"/>
                <a:ea typeface="Adobe 黑体 Std R" pitchFamily="34" charset="-122"/>
              </a:rPr>
              <a:t>(s)</a:t>
            </a:r>
          </a:p>
        </p:txBody>
      </p:sp>
      <p:sp>
        <p:nvSpPr>
          <p:cNvPr id="79" name="AutoShape 8"/>
          <p:cNvSpPr>
            <a:spLocks noChangeArrowheads="1"/>
          </p:cNvSpPr>
          <p:nvPr/>
        </p:nvSpPr>
        <p:spPr bwMode="auto">
          <a:xfrm>
            <a:off x="2949211" y="2852934"/>
            <a:ext cx="685631" cy="152362"/>
          </a:xfrm>
          <a:prstGeom prst="rightArrow">
            <a:avLst>
              <a:gd name="adj1" fmla="val 50000"/>
              <a:gd name="adj2" fmla="val 112500"/>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CN" altLang="en-US" sz="2800">
              <a:solidFill>
                <a:srgbClr val="0000FF"/>
              </a:solidFill>
              <a:latin typeface="Adobe 黑体 Std R" pitchFamily="34" charset="-122"/>
              <a:ea typeface="Adobe 黑体 Std R" pitchFamily="34" charset="-122"/>
            </a:endParaRPr>
          </a:p>
        </p:txBody>
      </p:sp>
      <p:sp>
        <p:nvSpPr>
          <p:cNvPr id="80" name="AutoShape 9"/>
          <p:cNvSpPr>
            <a:spLocks noChangeArrowheads="1"/>
          </p:cNvSpPr>
          <p:nvPr/>
        </p:nvSpPr>
        <p:spPr bwMode="auto">
          <a:xfrm>
            <a:off x="2931132" y="3959941"/>
            <a:ext cx="609450" cy="152362"/>
          </a:xfrm>
          <a:prstGeom prst="rightArrow">
            <a:avLst>
              <a:gd name="adj1" fmla="val 50000"/>
              <a:gd name="adj2" fmla="val 100000"/>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CN" altLang="en-US" sz="2800">
              <a:solidFill>
                <a:srgbClr val="0000FF"/>
              </a:solidFill>
              <a:latin typeface="Adobe 黑体 Std R" pitchFamily="34" charset="-122"/>
              <a:ea typeface="Adobe 黑体 Std R" pitchFamily="34" charset="-122"/>
            </a:endParaRPr>
          </a:p>
        </p:txBody>
      </p:sp>
      <p:sp>
        <p:nvSpPr>
          <p:cNvPr id="81" name="Rectangle 10"/>
          <p:cNvSpPr>
            <a:spLocks noChangeArrowheads="1"/>
          </p:cNvSpPr>
          <p:nvPr/>
        </p:nvSpPr>
        <p:spPr bwMode="auto">
          <a:xfrm>
            <a:off x="933583" y="2564080"/>
            <a:ext cx="23164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i="1" dirty="0">
                <a:solidFill>
                  <a:srgbClr val="CC6600"/>
                </a:solidFill>
                <a:latin typeface="Adobe 黑体 Std R" pitchFamily="34" charset="-122"/>
                <a:ea typeface="Adobe 黑体 Std R" pitchFamily="34" charset="-122"/>
              </a:rPr>
              <a:t>u</a:t>
            </a:r>
            <a:r>
              <a:rPr kumimoji="1" lang="en-US" altLang="zh-CN" sz="2800" dirty="0">
                <a:solidFill>
                  <a:srgbClr val="CC6600"/>
                </a:solidFill>
                <a:latin typeface="Adobe 黑体 Std R" pitchFamily="34" charset="-122"/>
                <a:ea typeface="Adobe 黑体 Std R" pitchFamily="34" charset="-122"/>
              </a:rPr>
              <a:t>(t)= </a:t>
            </a:r>
            <a:r>
              <a:rPr kumimoji="1" lang="en-US" altLang="zh-CN" sz="2800" i="1" dirty="0">
                <a:solidFill>
                  <a:srgbClr val="CC6600"/>
                </a:solidFill>
                <a:latin typeface="Adobe 黑体 Std R" pitchFamily="34" charset="-122"/>
                <a:ea typeface="Adobe 黑体 Std R" pitchFamily="34" charset="-122"/>
              </a:rPr>
              <a:t>R</a:t>
            </a:r>
            <a:r>
              <a:rPr kumimoji="1" lang="en-US" altLang="zh-CN" sz="2800" dirty="0">
                <a:solidFill>
                  <a:srgbClr val="CC6600"/>
                </a:solidFill>
                <a:latin typeface="Adobe 黑体 Std R" pitchFamily="34" charset="-122"/>
                <a:ea typeface="Adobe 黑体 Std R" pitchFamily="34" charset="-122"/>
              </a:rPr>
              <a:t> </a:t>
            </a:r>
            <a:r>
              <a:rPr kumimoji="1" lang="en-US" altLang="zh-CN" sz="2800" i="1" dirty="0" err="1">
                <a:solidFill>
                  <a:srgbClr val="CC6600"/>
                </a:solidFill>
                <a:latin typeface="Adobe 黑体 Std R" pitchFamily="34" charset="-122"/>
                <a:ea typeface="Adobe 黑体 Std R" pitchFamily="34" charset="-122"/>
              </a:rPr>
              <a:t>i</a:t>
            </a:r>
            <a:r>
              <a:rPr kumimoji="1" lang="en-US" altLang="zh-CN" sz="2800" dirty="0">
                <a:solidFill>
                  <a:srgbClr val="CC6600"/>
                </a:solidFill>
                <a:latin typeface="Adobe 黑体 Std R" pitchFamily="34" charset="-122"/>
                <a:ea typeface="Adobe 黑体 Std R" pitchFamily="34" charset="-122"/>
              </a:rPr>
              <a:t>(t)</a:t>
            </a:r>
          </a:p>
        </p:txBody>
      </p:sp>
      <p:sp>
        <p:nvSpPr>
          <p:cNvPr id="82" name="Rectangle 11"/>
          <p:cNvSpPr>
            <a:spLocks noChangeArrowheads="1"/>
          </p:cNvSpPr>
          <p:nvPr/>
        </p:nvSpPr>
        <p:spPr bwMode="auto">
          <a:xfrm>
            <a:off x="5507873" y="3819810"/>
            <a:ext cx="320548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dirty="0">
                <a:solidFill>
                  <a:srgbClr val="000000"/>
                </a:solidFill>
                <a:latin typeface="Adobe 黑体 Std R" pitchFamily="34" charset="-122"/>
                <a:ea typeface="Adobe 黑体 Std R" pitchFamily="34" charset="-122"/>
              </a:rPr>
              <a:t>电阻元件的</a:t>
            </a:r>
            <a:r>
              <a:rPr kumimoji="1" lang="en-US" altLang="zh-CN" sz="2800" i="1" dirty="0">
                <a:solidFill>
                  <a:srgbClr val="000000"/>
                </a:solidFill>
                <a:latin typeface="Adobe 黑体 Std R" pitchFamily="34" charset="-122"/>
                <a:ea typeface="Adobe 黑体 Std R" pitchFamily="34" charset="-122"/>
              </a:rPr>
              <a:t>s</a:t>
            </a:r>
            <a:r>
              <a:rPr kumimoji="1" lang="zh-CN" altLang="en-US" sz="2800" dirty="0">
                <a:solidFill>
                  <a:srgbClr val="000000"/>
                </a:solidFill>
                <a:latin typeface="Adobe 黑体 Std R" pitchFamily="34" charset="-122"/>
                <a:ea typeface="Adobe 黑体 Std R" pitchFamily="34" charset="-122"/>
              </a:rPr>
              <a:t>域模型</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500" fill="hold"/>
                                        <p:tgtEl>
                                          <p:spTgt spid="74"/>
                                        </p:tgtEl>
                                        <p:attrNameLst>
                                          <p:attrName>ppt_x</p:attrName>
                                        </p:attrNameLst>
                                      </p:cBhvr>
                                      <p:tavLst>
                                        <p:tav tm="0">
                                          <p:val>
                                            <p:strVal val="0-#ppt_w/2"/>
                                          </p:val>
                                        </p:tav>
                                        <p:tav tm="100000">
                                          <p:val>
                                            <p:strVal val="#ppt_x"/>
                                          </p:val>
                                        </p:tav>
                                      </p:tavLst>
                                    </p:anim>
                                    <p:anim calcmode="lin" valueType="num">
                                      <p:cBhvr additive="base">
                                        <p:cTn id="13"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additive="base">
                                        <p:cTn id="18" dur="500" fill="hold"/>
                                        <p:tgtEl>
                                          <p:spTgt spid="75"/>
                                        </p:tgtEl>
                                        <p:attrNameLst>
                                          <p:attrName>ppt_x</p:attrName>
                                        </p:attrNameLst>
                                      </p:cBhvr>
                                      <p:tavLst>
                                        <p:tav tm="0">
                                          <p:val>
                                            <p:strVal val="0-#ppt_w/2"/>
                                          </p:val>
                                        </p:tav>
                                        <p:tav tm="100000">
                                          <p:val>
                                            <p:strVal val="#ppt_x"/>
                                          </p:val>
                                        </p:tav>
                                      </p:tavLst>
                                    </p:anim>
                                    <p:anim calcmode="lin" valueType="num">
                                      <p:cBhvr additive="base">
                                        <p:cTn id="19"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1"/>
                                        </p:tgtEl>
                                        <p:attrNameLst>
                                          <p:attrName>style.visibility</p:attrName>
                                        </p:attrNameLst>
                                      </p:cBhvr>
                                      <p:to>
                                        <p:strVal val="visible"/>
                                      </p:to>
                                    </p:set>
                                    <p:anim calcmode="lin" valueType="num">
                                      <p:cBhvr additive="base">
                                        <p:cTn id="24" dur="500" fill="hold"/>
                                        <p:tgtEl>
                                          <p:spTgt spid="81"/>
                                        </p:tgtEl>
                                        <p:attrNameLst>
                                          <p:attrName>ppt_x</p:attrName>
                                        </p:attrNameLst>
                                      </p:cBhvr>
                                      <p:tavLst>
                                        <p:tav tm="0">
                                          <p:val>
                                            <p:strVal val="0-#ppt_w/2"/>
                                          </p:val>
                                        </p:tav>
                                        <p:tav tm="100000">
                                          <p:val>
                                            <p:strVal val="#ppt_x"/>
                                          </p:val>
                                        </p:tav>
                                      </p:tavLst>
                                    </p:anim>
                                    <p:anim calcmode="lin" valueType="num">
                                      <p:cBhvr additive="base">
                                        <p:cTn id="25" dur="50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wipe(up)">
                                      <p:cBhvr>
                                        <p:cTn id="30" dur="500"/>
                                        <p:tgtEl>
                                          <p:spTgt spid="7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wipe(left)">
                                      <p:cBhvr>
                                        <p:cTn id="35" dur="500"/>
                                        <p:tgtEl>
                                          <p:spTgt spid="79"/>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wipe(left)">
                                      <p:cBhvr>
                                        <p:cTn id="39" dur="500"/>
                                        <p:tgtEl>
                                          <p:spTgt spid="7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wipe(left)">
                                      <p:cBhvr>
                                        <p:cTn id="44" dur="500"/>
                                        <p:tgtEl>
                                          <p:spTgt spid="80"/>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wipe(up)">
                                      <p:cBhvr>
                                        <p:cTn id="48" dur="500"/>
                                        <p:tgtEl>
                                          <p:spTgt spid="7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left)">
                                      <p:cBhvr>
                                        <p:cTn id="5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4" grpId="0" bldLvl="0" animBg="1" autoUpdateAnimBg="0"/>
      <p:bldP spid="75" grpId="0" bldLvl="0" animBg="1" autoUpdateAnimBg="0"/>
      <p:bldP spid="78" grpId="0" bldLvl="0" animBg="1" autoUpdateAnimBg="0"/>
      <p:bldP spid="79" grpId="0" bldLvl="0" animBg="1"/>
      <p:bldP spid="80" grpId="0" bldLvl="0" animBg="1"/>
      <p:bldP spid="81" grpId="0" bldLvl="0" animBg="1" autoUpdateAnimBg="0"/>
      <p:bldP spid="82" grpId="0" bldLvl="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099345" y="484192"/>
            <a:ext cx="4494690" cy="304725"/>
          </a:xfrm>
        </p:spPr>
        <p:txBody>
          <a:bodyPr>
            <a:noAutofit/>
          </a:bodyPr>
          <a:lstStyle/>
          <a:p>
            <a:r>
              <a:rPr lang="en-US" altLang="zh-CN" sz="2800" dirty="0">
                <a:latin typeface="Adobe 黑体 Std R" pitchFamily="34" charset="-122"/>
                <a:ea typeface="Adobe 黑体 Std R" pitchFamily="34" charset="-122"/>
              </a:rPr>
              <a:t>2</a:t>
            </a:r>
            <a:r>
              <a:rPr lang="zh-CN" altLang="en-US" sz="2800" dirty="0">
                <a:latin typeface="Adobe 黑体 Std R" pitchFamily="34" charset="-122"/>
                <a:ea typeface="Adobe 黑体 Std R" pitchFamily="34" charset="-122"/>
              </a:rPr>
              <a:t>、电感元件的</a:t>
            </a:r>
            <a:r>
              <a:rPr lang="en-US" altLang="zh-CN" sz="2800" dirty="0">
                <a:latin typeface="Adobe 黑体 Std R" pitchFamily="34" charset="-122"/>
                <a:ea typeface="Adobe 黑体 Std R" pitchFamily="34" charset="-122"/>
              </a:rPr>
              <a:t>s</a:t>
            </a:r>
            <a:r>
              <a:rPr lang="zh-CN" altLang="en-US" sz="2800" dirty="0">
                <a:latin typeface="Adobe 黑体 Std R" pitchFamily="34" charset="-122"/>
                <a:ea typeface="Adobe 黑体 Std R" pitchFamily="34" charset="-122"/>
              </a:rPr>
              <a:t>域模型</a:t>
            </a:r>
          </a:p>
        </p:txBody>
      </p:sp>
      <p:graphicFrame>
        <p:nvGraphicFramePr>
          <p:cNvPr id="6" name="Object 3"/>
          <p:cNvGraphicFramePr>
            <a:graphicFrameLocks noChangeAspect="1"/>
          </p:cNvGraphicFramePr>
          <p:nvPr/>
        </p:nvGraphicFramePr>
        <p:xfrm>
          <a:off x="1076419" y="988124"/>
          <a:ext cx="2493173" cy="928947"/>
        </p:xfrm>
        <a:graphic>
          <a:graphicData uri="http://schemas.openxmlformats.org/presentationml/2006/ole">
            <mc:AlternateContent xmlns:mc="http://schemas.openxmlformats.org/markup-compatibility/2006">
              <mc:Choice xmlns:v="urn:schemas-microsoft-com:vml" Requires="v">
                <p:oleObj spid="_x0000_s236549" name="公式" r:id="rId4" imgW="26212800" imgH="9753600" progId="Equation.3">
                  <p:embed/>
                </p:oleObj>
              </mc:Choice>
              <mc:Fallback>
                <p:oleObj name="公式" r:id="rId4" imgW="26212800" imgH="9753600" progId="Equation.3">
                  <p:embed/>
                  <p:pic>
                    <p:nvPicPr>
                      <p:cNvPr id="0" name="图片 181318"/>
                      <p:cNvPicPr>
                        <a:picLocks noChangeAspect="1" noChangeArrowheads="1"/>
                      </p:cNvPicPr>
                      <p:nvPr/>
                    </p:nvPicPr>
                    <p:blipFill>
                      <a:blip r:embed="rId5"/>
                      <a:srcRect/>
                      <a:stretch>
                        <a:fillRect/>
                      </a:stretch>
                    </p:blipFill>
                    <p:spPr bwMode="auto">
                      <a:xfrm>
                        <a:off x="1076419" y="988124"/>
                        <a:ext cx="2493173" cy="928947"/>
                      </a:xfrm>
                      <a:prstGeom prst="rect">
                        <a:avLst/>
                      </a:prstGeom>
                      <a:noFill/>
                    </p:spPr>
                  </p:pic>
                </p:oleObj>
              </mc:Fallback>
            </mc:AlternateContent>
          </a:graphicData>
        </a:graphic>
      </p:graphicFrame>
      <p:sp>
        <p:nvSpPr>
          <p:cNvPr id="7" name="Rectangle 4"/>
          <p:cNvSpPr>
            <a:spLocks noChangeArrowheads="1"/>
          </p:cNvSpPr>
          <p:nvPr/>
        </p:nvSpPr>
        <p:spPr bwMode="auto">
          <a:xfrm>
            <a:off x="972489" y="2253692"/>
            <a:ext cx="432562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i="1">
                <a:solidFill>
                  <a:srgbClr val="000000"/>
                </a:solidFill>
                <a:latin typeface="Adobe 黑体 Std R" pitchFamily="34" charset="-122"/>
                <a:ea typeface="Adobe 黑体 Std R" pitchFamily="34" charset="-122"/>
              </a:rPr>
              <a:t>U</a:t>
            </a:r>
            <a:r>
              <a:rPr kumimoji="1" lang="en-US" altLang="zh-CN" sz="2800">
                <a:solidFill>
                  <a:srgbClr val="000000"/>
                </a:solidFill>
                <a:latin typeface="Adobe 黑体 Std R" pitchFamily="34" charset="-122"/>
                <a:ea typeface="Adobe 黑体 Std R" pitchFamily="34" charset="-122"/>
              </a:rPr>
              <a:t>(s)= s</a:t>
            </a:r>
            <a:r>
              <a:rPr kumimoji="1" lang="en-US" altLang="zh-CN" sz="2800" i="1">
                <a:solidFill>
                  <a:srgbClr val="000000"/>
                </a:solidFill>
                <a:latin typeface="Adobe 黑体 Std R" pitchFamily="34" charset="-122"/>
                <a:ea typeface="Adobe 黑体 Std R" pitchFamily="34" charset="-122"/>
              </a:rPr>
              <a:t>LI</a:t>
            </a:r>
            <a:r>
              <a:rPr kumimoji="1" lang="en-US" altLang="zh-CN" sz="2800" baseline="-25000">
                <a:solidFill>
                  <a:srgbClr val="000000"/>
                </a:solidFill>
                <a:latin typeface="Adobe 黑体 Std R" pitchFamily="34" charset="-122"/>
                <a:ea typeface="Adobe 黑体 Std R" pitchFamily="34" charset="-122"/>
              </a:rPr>
              <a:t>L</a:t>
            </a:r>
            <a:r>
              <a:rPr kumimoji="1" lang="en-US" altLang="zh-CN" sz="2800">
                <a:solidFill>
                  <a:srgbClr val="000000"/>
                </a:solidFill>
                <a:latin typeface="Adobe 黑体 Std R" pitchFamily="34" charset="-122"/>
                <a:ea typeface="Adobe 黑体 Std R" pitchFamily="34" charset="-122"/>
              </a:rPr>
              <a:t>(s) –</a:t>
            </a:r>
            <a:r>
              <a:rPr kumimoji="1" lang="en-US" altLang="zh-CN" sz="2800" i="1">
                <a:solidFill>
                  <a:srgbClr val="000000"/>
                </a:solidFill>
                <a:latin typeface="Adobe 黑体 Std R" pitchFamily="34" charset="-122"/>
                <a:ea typeface="Adobe 黑体 Std R" pitchFamily="34" charset="-122"/>
              </a:rPr>
              <a:t>Li</a:t>
            </a:r>
            <a:r>
              <a:rPr kumimoji="1" lang="en-US" altLang="zh-CN" sz="2800" baseline="-30000">
                <a:solidFill>
                  <a:srgbClr val="000000"/>
                </a:solidFill>
                <a:latin typeface="Adobe 黑体 Std R" pitchFamily="34" charset="-122"/>
                <a:ea typeface="Adobe 黑体 Std R" pitchFamily="34" charset="-122"/>
              </a:rPr>
              <a:t>L</a:t>
            </a:r>
            <a:r>
              <a:rPr kumimoji="1" lang="en-US" altLang="zh-CN" sz="2800">
                <a:solidFill>
                  <a:srgbClr val="000000"/>
                </a:solidFill>
                <a:latin typeface="Adobe 黑体 Std R" pitchFamily="34" charset="-122"/>
                <a:ea typeface="Adobe 黑体 Std R" pitchFamily="34" charset="-122"/>
              </a:rPr>
              <a:t>(0-) </a:t>
            </a:r>
          </a:p>
        </p:txBody>
      </p:sp>
      <p:graphicFrame>
        <p:nvGraphicFramePr>
          <p:cNvPr id="8" name="Object 5"/>
          <p:cNvGraphicFramePr>
            <a:graphicFrameLocks noChangeAspect="1"/>
          </p:cNvGraphicFramePr>
          <p:nvPr/>
        </p:nvGraphicFramePr>
        <p:xfrm>
          <a:off x="5507873" y="2094838"/>
          <a:ext cx="2951599" cy="776381"/>
        </p:xfrm>
        <a:graphic>
          <a:graphicData uri="http://schemas.openxmlformats.org/presentationml/2006/ole">
            <mc:AlternateContent xmlns:mc="http://schemas.openxmlformats.org/markup-compatibility/2006">
              <mc:Choice xmlns:v="urn:schemas-microsoft-com:vml" Requires="v">
                <p:oleObj spid="_x0000_s236550" name="Equation" r:id="rId6" imgW="1484630" imgH="389255" progId="Equation.3">
                  <p:embed/>
                </p:oleObj>
              </mc:Choice>
              <mc:Fallback>
                <p:oleObj name="Equation" r:id="rId6" imgW="1484630" imgH="389255" progId="Equation.3">
                  <p:embed/>
                  <p:pic>
                    <p:nvPicPr>
                      <p:cNvPr id="0" name="图片 1813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7873" y="2094838"/>
                        <a:ext cx="2951599" cy="776381"/>
                      </a:xfrm>
                      <a:prstGeom prst="rect">
                        <a:avLst/>
                      </a:prstGeom>
                      <a:noFill/>
                    </p:spPr>
                  </p:pic>
                </p:oleObj>
              </mc:Fallback>
            </mc:AlternateContent>
          </a:graphicData>
        </a:graphic>
      </p:graphicFrame>
      <p:graphicFrame>
        <p:nvGraphicFramePr>
          <p:cNvPr id="9" name="Object 6"/>
          <p:cNvGraphicFramePr>
            <a:graphicFrameLocks noChangeAspect="1"/>
          </p:cNvGraphicFramePr>
          <p:nvPr/>
        </p:nvGraphicFramePr>
        <p:xfrm>
          <a:off x="4909993" y="844465"/>
          <a:ext cx="2529787" cy="1367492"/>
        </p:xfrm>
        <a:graphic>
          <a:graphicData uri="http://schemas.openxmlformats.org/presentationml/2006/ole">
            <mc:AlternateContent xmlns:mc="http://schemas.openxmlformats.org/markup-compatibility/2006">
              <mc:Choice xmlns:v="urn:schemas-microsoft-com:vml" Requires="v">
                <p:oleObj spid="_x0000_s236551" r:id="rId8" imgW="1240155" imgH="669925" progId="Visio.Drawing.5">
                  <p:embed/>
                </p:oleObj>
              </mc:Choice>
              <mc:Fallback>
                <p:oleObj r:id="rId8" imgW="1240155" imgH="669925" progId="Visio.Drawing.5">
                  <p:embed/>
                  <p:pic>
                    <p:nvPicPr>
                      <p:cNvPr id="0" name="图片 1813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9993" y="844465"/>
                        <a:ext cx="2529787" cy="1367492"/>
                      </a:xfrm>
                      <a:prstGeom prst="rect">
                        <a:avLst/>
                      </a:prstGeom>
                      <a:noFill/>
                    </p:spPr>
                  </p:pic>
                </p:oleObj>
              </mc:Fallback>
            </mc:AlternateContent>
          </a:graphicData>
        </a:graphic>
      </p:graphicFrame>
      <p:sp>
        <p:nvSpPr>
          <p:cNvPr id="10" name="AutoShape 7"/>
          <p:cNvSpPr>
            <a:spLocks noChangeArrowheads="1"/>
          </p:cNvSpPr>
          <p:nvPr/>
        </p:nvSpPr>
        <p:spPr bwMode="auto">
          <a:xfrm>
            <a:off x="1908883" y="1821998"/>
            <a:ext cx="152362" cy="457087"/>
          </a:xfrm>
          <a:prstGeom prst="downArrow">
            <a:avLst>
              <a:gd name="adj1" fmla="val 50000"/>
              <a:gd name="adj2" fmla="val 75000"/>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fontAlgn="base">
              <a:spcBef>
                <a:spcPct val="0"/>
              </a:spcBef>
              <a:spcAft>
                <a:spcPct val="0"/>
              </a:spcAft>
            </a:pPr>
            <a:endParaRPr kumimoji="1" lang="zh-CN" altLang="en-US" sz="2800">
              <a:solidFill>
                <a:srgbClr val="0000FF"/>
              </a:solidFill>
              <a:latin typeface="Adobe 黑体 Std R" pitchFamily="34" charset="-122"/>
              <a:ea typeface="Adobe 黑体 Std R" pitchFamily="34" charset="-122"/>
            </a:endParaRPr>
          </a:p>
        </p:txBody>
      </p:sp>
      <p:sp>
        <p:nvSpPr>
          <p:cNvPr id="11" name="AutoShape 8"/>
          <p:cNvSpPr>
            <a:spLocks noChangeArrowheads="1"/>
          </p:cNvSpPr>
          <p:nvPr/>
        </p:nvSpPr>
        <p:spPr bwMode="auto">
          <a:xfrm>
            <a:off x="5102362" y="2050542"/>
            <a:ext cx="215847" cy="864974"/>
          </a:xfrm>
          <a:prstGeom prst="downArrow">
            <a:avLst>
              <a:gd name="adj1" fmla="val 50000"/>
              <a:gd name="adj2" fmla="val 100184"/>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fontAlgn="base">
              <a:spcBef>
                <a:spcPct val="0"/>
              </a:spcBef>
              <a:spcAft>
                <a:spcPct val="0"/>
              </a:spcAft>
            </a:pPr>
            <a:endParaRPr kumimoji="1" lang="zh-CN" altLang="en-US" sz="2800">
              <a:solidFill>
                <a:srgbClr val="0000FF"/>
              </a:solidFill>
              <a:latin typeface="Adobe 黑体 Std R" pitchFamily="34" charset="-122"/>
              <a:ea typeface="Adobe 黑体 Std R" pitchFamily="34" charset="-122"/>
            </a:endParaRPr>
          </a:p>
        </p:txBody>
      </p:sp>
      <p:sp>
        <p:nvSpPr>
          <p:cNvPr id="12" name="AutoShape 9"/>
          <p:cNvSpPr>
            <a:spLocks noChangeArrowheads="1"/>
          </p:cNvSpPr>
          <p:nvPr/>
        </p:nvSpPr>
        <p:spPr bwMode="auto">
          <a:xfrm>
            <a:off x="2257456" y="4443655"/>
            <a:ext cx="4571925" cy="627925"/>
          </a:xfrm>
          <a:prstGeom prst="cloudCallout">
            <a:avLst>
              <a:gd name="adj1" fmla="val 994"/>
              <a:gd name="adj2" fmla="val -141643"/>
            </a:avLst>
          </a:prstGeom>
          <a:solidFill>
            <a:schemeClr val="accent2">
              <a:lumMod val="60000"/>
              <a:lumOff val="40000"/>
            </a:schemeClr>
          </a:solidFill>
          <a:ln w="9525">
            <a:solidFill>
              <a:schemeClr val="tx1"/>
            </a:solidFill>
            <a:round/>
          </a:ln>
          <a:effectLst/>
        </p:spPr>
        <p:txBody>
          <a:bodyPr/>
          <a:lstStyle/>
          <a:p>
            <a:pPr algn="ctr" fontAlgn="base">
              <a:spcBef>
                <a:spcPct val="0"/>
              </a:spcBef>
              <a:spcAft>
                <a:spcPct val="0"/>
              </a:spcAft>
            </a:pPr>
            <a:r>
              <a:rPr kumimoji="1" lang="zh-CN" altLang="en-US" sz="2400" b="1" dirty="0">
                <a:solidFill>
                  <a:srgbClr val="FF0000"/>
                </a:solidFill>
                <a:latin typeface="Adobe 黑体 Std R" pitchFamily="34" charset="-122"/>
                <a:ea typeface="Adobe 黑体 Std R" pitchFamily="34" charset="-122"/>
              </a:rPr>
              <a:t>电感元件的</a:t>
            </a:r>
            <a:r>
              <a:rPr kumimoji="1" lang="en-US" altLang="zh-CN" sz="2400" b="1" dirty="0">
                <a:solidFill>
                  <a:srgbClr val="FF0000"/>
                </a:solidFill>
                <a:latin typeface="Adobe 黑体 Std R" pitchFamily="34" charset="-122"/>
                <a:ea typeface="Adobe 黑体 Std R" pitchFamily="34" charset="-122"/>
              </a:rPr>
              <a:t>s</a:t>
            </a:r>
            <a:r>
              <a:rPr kumimoji="1" lang="zh-CN" altLang="en-US" sz="2400" b="1" dirty="0">
                <a:solidFill>
                  <a:srgbClr val="FF0000"/>
                </a:solidFill>
                <a:latin typeface="Adobe 黑体 Std R" pitchFamily="34" charset="-122"/>
                <a:ea typeface="Adobe 黑体 Std R" pitchFamily="34" charset="-122"/>
              </a:rPr>
              <a:t>域模型</a:t>
            </a:r>
          </a:p>
        </p:txBody>
      </p:sp>
      <p:graphicFrame>
        <p:nvGraphicFramePr>
          <p:cNvPr id="13" name="Object 10"/>
          <p:cNvGraphicFramePr>
            <a:graphicFrameLocks noGrp="1" noChangeAspect="1"/>
          </p:cNvGraphicFramePr>
          <p:nvPr>
            <p:ph idx="1"/>
          </p:nvPr>
        </p:nvGraphicFramePr>
        <p:xfrm>
          <a:off x="1908883" y="2515237"/>
          <a:ext cx="5368995" cy="2092227"/>
        </p:xfrm>
        <a:graphic>
          <a:graphicData uri="http://schemas.openxmlformats.org/presentationml/2006/ole">
            <mc:AlternateContent xmlns:mc="http://schemas.openxmlformats.org/markup-compatibility/2006">
              <mc:Choice xmlns:v="urn:schemas-microsoft-com:vml" Requires="v">
                <p:oleObj spid="_x0000_s236552" r:id="rId10" imgW="3078480" imgH="959485" progId="Visio.Drawing.5">
                  <p:embed/>
                </p:oleObj>
              </mc:Choice>
              <mc:Fallback>
                <p:oleObj r:id="rId10" imgW="3078480" imgH="959485" progId="Visio.Drawing.5">
                  <p:embed/>
                  <p:pic>
                    <p:nvPicPr>
                      <p:cNvPr id="0" name="图片 181321"/>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8883" y="2515237"/>
                        <a:ext cx="5368995" cy="2092227"/>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750" fill="hold"/>
                                        <p:tgtEl>
                                          <p:spTgt spid="12"/>
                                        </p:tgtEl>
                                        <p:attrNameLst>
                                          <p:attrName>ppt_w</p:attrName>
                                        </p:attrNameLst>
                                      </p:cBhvr>
                                      <p:tavLst>
                                        <p:tav tm="0">
                                          <p:val>
                                            <p:fltVal val="0"/>
                                          </p:val>
                                        </p:tav>
                                        <p:tav tm="100000">
                                          <p:val>
                                            <p:strVal val="#ppt_w"/>
                                          </p:val>
                                        </p:tav>
                                      </p:tavLst>
                                    </p:anim>
                                    <p:anim calcmode="lin" valueType="num">
                                      <p:cBhvr>
                                        <p:cTn id="47" dur="750" fill="hold"/>
                                        <p:tgtEl>
                                          <p:spTgt spid="12"/>
                                        </p:tgtEl>
                                        <p:attrNameLst>
                                          <p:attrName>ppt_h</p:attrName>
                                        </p:attrNameLst>
                                      </p:cBhvr>
                                      <p:tavLst>
                                        <p:tav tm="0">
                                          <p:val>
                                            <p:fltVal val="0"/>
                                          </p:val>
                                        </p:tav>
                                        <p:tav tm="100000">
                                          <p:val>
                                            <p:strVal val="#ppt_h"/>
                                          </p:val>
                                        </p:tav>
                                      </p:tavLst>
                                    </p:anim>
                                    <p:anim calcmode="lin" valueType="num">
                                      <p:cBhvr>
                                        <p:cTn id="48" dur="750" fill="hold"/>
                                        <p:tgtEl>
                                          <p:spTgt spid="12"/>
                                        </p:tgtEl>
                                        <p:attrNameLst>
                                          <p:attrName>ppt_x</p:attrName>
                                        </p:attrNameLst>
                                      </p:cBhvr>
                                      <p:tavLst>
                                        <p:tav tm="0" fmla="#ppt_x+(cos(-2*pi*(1-$))*-#ppt_x-sin(-2*pi*(1-$))*(1-#ppt_y))*(1-$)">
                                          <p:val>
                                            <p:fltVal val="0"/>
                                          </p:val>
                                        </p:tav>
                                        <p:tav tm="100000">
                                          <p:val>
                                            <p:fltVal val="1"/>
                                          </p:val>
                                        </p:tav>
                                      </p:tavLst>
                                    </p:anim>
                                    <p:anim calcmode="lin" valueType="num">
                                      <p:cBhvr>
                                        <p:cTn id="49" dur="75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ldLvl="0" animBg="1" autoUpdateAnimBg="0"/>
      <p:bldP spid="10" grpId="0" bldLvl="0" animBg="1"/>
      <p:bldP spid="11" grpId="0" bldLvl="0" animBg="1"/>
      <p:bldP spid="12" grpId="0" bldLvl="0" animBg="1"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p:cNvGraphicFramePr>
            <a:graphicFrameLocks noChangeAspect="1"/>
          </p:cNvGraphicFramePr>
          <p:nvPr/>
        </p:nvGraphicFramePr>
        <p:xfrm>
          <a:off x="1129261" y="196232"/>
          <a:ext cx="2798072" cy="1009401"/>
        </p:xfrm>
        <a:graphic>
          <a:graphicData uri="http://schemas.openxmlformats.org/presentationml/2006/ole">
            <mc:AlternateContent xmlns:mc="http://schemas.openxmlformats.org/markup-compatibility/2006">
              <mc:Choice xmlns:v="urn:schemas-microsoft-com:vml" Requires="v">
                <p:oleObj spid="_x0000_s237573" name="公式" r:id="rId4" imgW="26822400" imgH="9753600" progId="Equation.3">
                  <p:embed/>
                </p:oleObj>
              </mc:Choice>
              <mc:Fallback>
                <p:oleObj name="公式" r:id="rId4" imgW="26822400" imgH="9753600" progId="Equation.3">
                  <p:embed/>
                  <p:pic>
                    <p:nvPicPr>
                      <p:cNvPr id="0" name="图片 198707"/>
                      <p:cNvPicPr>
                        <a:picLocks noChangeAspect="1" noChangeArrowheads="1"/>
                      </p:cNvPicPr>
                      <p:nvPr/>
                    </p:nvPicPr>
                    <p:blipFill>
                      <a:blip r:embed="rId5"/>
                      <a:srcRect/>
                      <a:stretch>
                        <a:fillRect/>
                      </a:stretch>
                    </p:blipFill>
                    <p:spPr bwMode="auto">
                      <a:xfrm>
                        <a:off x="1129261" y="196232"/>
                        <a:ext cx="2798072" cy="1009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p:cNvSpPr>
            <a:spLocks noChangeArrowheads="1"/>
          </p:cNvSpPr>
          <p:nvPr/>
        </p:nvSpPr>
        <p:spPr bwMode="auto">
          <a:xfrm>
            <a:off x="462843" y="1914176"/>
            <a:ext cx="4325620"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zh-CN" sz="2800" i="1">
                <a:solidFill>
                  <a:srgbClr val="000000"/>
                </a:solidFill>
                <a:latin typeface="Adobe 黑体 Std R" pitchFamily="34" charset="-122"/>
                <a:ea typeface="Adobe 黑体 Std R" pitchFamily="34" charset="-122"/>
              </a:rPr>
              <a:t>I</a:t>
            </a:r>
            <a:r>
              <a:rPr kumimoji="1" lang="en-US" altLang="zh-CN" sz="2800">
                <a:solidFill>
                  <a:srgbClr val="000000"/>
                </a:solidFill>
                <a:latin typeface="Adobe 黑体 Std R" pitchFamily="34" charset="-122"/>
                <a:ea typeface="Adobe 黑体 Std R" pitchFamily="34" charset="-122"/>
              </a:rPr>
              <a:t>(s)=s</a:t>
            </a:r>
            <a:r>
              <a:rPr kumimoji="1" lang="en-US" altLang="zh-CN" sz="2800" i="1">
                <a:solidFill>
                  <a:srgbClr val="000000"/>
                </a:solidFill>
                <a:latin typeface="Adobe 黑体 Std R" pitchFamily="34" charset="-122"/>
                <a:ea typeface="Adobe 黑体 Std R" pitchFamily="34" charset="-122"/>
              </a:rPr>
              <a:t>CU</a:t>
            </a:r>
            <a:r>
              <a:rPr kumimoji="1" lang="en-US" altLang="zh-CN" sz="2800" baseline="-30000">
                <a:solidFill>
                  <a:srgbClr val="000000"/>
                </a:solidFill>
                <a:latin typeface="Adobe 黑体 Std R" pitchFamily="34" charset="-122"/>
                <a:ea typeface="Adobe 黑体 Std R" pitchFamily="34" charset="-122"/>
              </a:rPr>
              <a:t>C</a:t>
            </a:r>
            <a:r>
              <a:rPr kumimoji="1" lang="en-US" altLang="zh-CN" sz="2800">
                <a:solidFill>
                  <a:srgbClr val="000000"/>
                </a:solidFill>
                <a:latin typeface="Adobe 黑体 Std R" pitchFamily="34" charset="-122"/>
                <a:ea typeface="Adobe 黑体 Std R" pitchFamily="34" charset="-122"/>
              </a:rPr>
              <a:t>(s) – </a:t>
            </a:r>
            <a:r>
              <a:rPr kumimoji="1" lang="en-US" altLang="zh-CN" sz="2800" i="1">
                <a:solidFill>
                  <a:srgbClr val="000000"/>
                </a:solidFill>
                <a:latin typeface="Adobe 黑体 Std R" pitchFamily="34" charset="-122"/>
                <a:ea typeface="Adobe 黑体 Std R" pitchFamily="34" charset="-122"/>
              </a:rPr>
              <a:t>Cu</a:t>
            </a:r>
            <a:r>
              <a:rPr kumimoji="1" lang="en-US" altLang="zh-CN" sz="2800" baseline="-30000">
                <a:solidFill>
                  <a:srgbClr val="000000"/>
                </a:solidFill>
                <a:latin typeface="Adobe 黑体 Std R" pitchFamily="34" charset="-122"/>
                <a:ea typeface="Adobe 黑体 Std R" pitchFamily="34" charset="-122"/>
              </a:rPr>
              <a:t>C</a:t>
            </a:r>
            <a:r>
              <a:rPr kumimoji="1" lang="en-US" altLang="zh-CN" sz="2800">
                <a:solidFill>
                  <a:srgbClr val="000000"/>
                </a:solidFill>
                <a:latin typeface="Adobe 黑体 Std R" pitchFamily="34" charset="-122"/>
                <a:ea typeface="Adobe 黑体 Std R" pitchFamily="34" charset="-122"/>
              </a:rPr>
              <a:t>(0-) </a:t>
            </a:r>
          </a:p>
        </p:txBody>
      </p:sp>
      <p:graphicFrame>
        <p:nvGraphicFramePr>
          <p:cNvPr id="8" name="Object 5"/>
          <p:cNvGraphicFramePr>
            <a:graphicFrameLocks noChangeAspect="1"/>
          </p:cNvGraphicFramePr>
          <p:nvPr/>
        </p:nvGraphicFramePr>
        <p:xfrm>
          <a:off x="5220482" y="1649236"/>
          <a:ext cx="2879609" cy="716073"/>
        </p:xfrm>
        <a:graphic>
          <a:graphicData uri="http://schemas.openxmlformats.org/presentationml/2006/ole">
            <mc:AlternateContent xmlns:mc="http://schemas.openxmlformats.org/markup-compatibility/2006">
              <mc:Choice xmlns:v="urn:schemas-microsoft-com:vml" Requires="v">
                <p:oleObj spid="_x0000_s237574" name="Equation" r:id="rId6" imgW="1566545" imgH="389255" progId="Equation.3">
                  <p:embed/>
                </p:oleObj>
              </mc:Choice>
              <mc:Fallback>
                <p:oleObj name="Equation" r:id="rId6" imgW="1566545" imgH="389255" progId="Equation.3">
                  <p:embed/>
                  <p:pic>
                    <p:nvPicPr>
                      <p:cNvPr id="0" name="图片 1987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482" y="1649236"/>
                        <a:ext cx="2879609" cy="716073"/>
                      </a:xfrm>
                      <a:prstGeom prst="rect">
                        <a:avLst/>
                      </a:prstGeom>
                      <a:noFill/>
                    </p:spPr>
                  </p:pic>
                </p:oleObj>
              </mc:Fallback>
            </mc:AlternateContent>
          </a:graphicData>
        </a:graphic>
      </p:graphicFrame>
      <p:graphicFrame>
        <p:nvGraphicFramePr>
          <p:cNvPr id="9" name="Object 6"/>
          <p:cNvGraphicFramePr>
            <a:graphicFrameLocks noChangeAspect="1"/>
          </p:cNvGraphicFramePr>
          <p:nvPr/>
        </p:nvGraphicFramePr>
        <p:xfrm>
          <a:off x="1564923" y="2317377"/>
          <a:ext cx="5408864" cy="1982298"/>
        </p:xfrm>
        <a:graphic>
          <a:graphicData uri="http://schemas.openxmlformats.org/presentationml/2006/ole">
            <mc:AlternateContent xmlns:mc="http://schemas.openxmlformats.org/markup-compatibility/2006">
              <mc:Choice xmlns:v="urn:schemas-microsoft-com:vml" Requires="v">
                <p:oleObj spid="_x0000_s237575" r:id="rId8" imgW="2915285" imgH="1068070" progId="Visio.Drawing.5">
                  <p:embed/>
                </p:oleObj>
              </mc:Choice>
              <mc:Fallback>
                <p:oleObj r:id="rId8" imgW="2915285" imgH="1068070" progId="Visio.Drawing.5">
                  <p:embed/>
                  <p:pic>
                    <p:nvPicPr>
                      <p:cNvPr id="0" name="图片 1987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4923" y="2317377"/>
                        <a:ext cx="5408864" cy="19822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p:cNvGraphicFramePr>
            <a:graphicFrameLocks noChangeAspect="1"/>
          </p:cNvGraphicFramePr>
          <p:nvPr/>
        </p:nvGraphicFramePr>
        <p:xfrm>
          <a:off x="4643990" y="21046"/>
          <a:ext cx="2044195" cy="1649005"/>
        </p:xfrm>
        <a:graphic>
          <a:graphicData uri="http://schemas.openxmlformats.org/presentationml/2006/ole">
            <mc:AlternateContent xmlns:mc="http://schemas.openxmlformats.org/markup-compatibility/2006">
              <mc:Choice xmlns:v="urn:schemas-microsoft-com:vml" Requires="v">
                <p:oleObj spid="_x0000_s237576" r:id="rId10" imgW="887095" imgH="715010" progId="Visio.Drawing.5">
                  <p:embed/>
                </p:oleObj>
              </mc:Choice>
              <mc:Fallback>
                <p:oleObj r:id="rId10" imgW="887095" imgH="715010" progId="Visio.Drawing.5">
                  <p:embed/>
                  <p:pic>
                    <p:nvPicPr>
                      <p:cNvPr id="0" name="图片 1987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3990" y="21046"/>
                        <a:ext cx="2044195" cy="16490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8"/>
          <p:cNvSpPr>
            <a:spLocks noChangeArrowheads="1"/>
          </p:cNvSpPr>
          <p:nvPr/>
        </p:nvSpPr>
        <p:spPr bwMode="auto">
          <a:xfrm>
            <a:off x="1975357" y="1049202"/>
            <a:ext cx="228544" cy="685631"/>
          </a:xfrm>
          <a:prstGeom prst="downArrow">
            <a:avLst>
              <a:gd name="adj1" fmla="val 50000"/>
              <a:gd name="adj2" fmla="val 75000"/>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fontAlgn="base">
              <a:spcBef>
                <a:spcPct val="0"/>
              </a:spcBef>
              <a:spcAft>
                <a:spcPct val="0"/>
              </a:spcAft>
            </a:pPr>
            <a:endParaRPr kumimoji="1" lang="zh-CN" altLang="en-US" sz="2800">
              <a:solidFill>
                <a:srgbClr val="0000FF"/>
              </a:solidFill>
              <a:latin typeface="Adobe 黑体 Std R" pitchFamily="34" charset="-122"/>
              <a:ea typeface="Adobe 黑体 Std R" pitchFamily="34" charset="-122"/>
            </a:endParaRPr>
          </a:p>
        </p:txBody>
      </p:sp>
      <p:sp>
        <p:nvSpPr>
          <p:cNvPr id="12" name="AutoShape 9"/>
          <p:cNvSpPr>
            <a:spLocks noChangeArrowheads="1"/>
          </p:cNvSpPr>
          <p:nvPr/>
        </p:nvSpPr>
        <p:spPr bwMode="auto">
          <a:xfrm>
            <a:off x="4873729" y="1649236"/>
            <a:ext cx="215847" cy="1079234"/>
          </a:xfrm>
          <a:prstGeom prst="downArrow">
            <a:avLst>
              <a:gd name="adj1" fmla="val 50000"/>
              <a:gd name="adj2" fmla="val 125000"/>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fontAlgn="base">
              <a:spcBef>
                <a:spcPct val="0"/>
              </a:spcBef>
              <a:spcAft>
                <a:spcPct val="0"/>
              </a:spcAft>
            </a:pPr>
            <a:endParaRPr kumimoji="1" lang="zh-CN" altLang="en-US" sz="2800">
              <a:solidFill>
                <a:srgbClr val="0000FF"/>
              </a:solidFill>
              <a:latin typeface="Adobe 黑体 Std R" pitchFamily="34" charset="-122"/>
              <a:ea typeface="Adobe 黑体 Std R" pitchFamily="34" charset="-122"/>
            </a:endParaRPr>
          </a:p>
        </p:txBody>
      </p:sp>
      <p:sp>
        <p:nvSpPr>
          <p:cNvPr id="13" name="AutoShape 10"/>
          <p:cNvSpPr>
            <a:spLocks noChangeArrowheads="1"/>
          </p:cNvSpPr>
          <p:nvPr/>
        </p:nvSpPr>
        <p:spPr bwMode="auto">
          <a:xfrm>
            <a:off x="1975357" y="4299674"/>
            <a:ext cx="4967648" cy="655401"/>
          </a:xfrm>
          <a:prstGeom prst="cloudCallout">
            <a:avLst>
              <a:gd name="adj1" fmla="val -243"/>
              <a:gd name="adj2" fmla="val -123333"/>
            </a:avLst>
          </a:prstGeom>
          <a:solidFill>
            <a:schemeClr val="accent2">
              <a:lumMod val="60000"/>
              <a:lumOff val="40000"/>
            </a:schemeClr>
          </a:solidFill>
          <a:ln w="9525">
            <a:solidFill>
              <a:schemeClr val="tx1"/>
            </a:solidFill>
            <a:round/>
          </a:ln>
          <a:effectLst/>
        </p:spPr>
        <p:txBody>
          <a:bodyPr/>
          <a:lstStyle/>
          <a:p>
            <a:pPr algn="ctr" fontAlgn="base">
              <a:spcBef>
                <a:spcPct val="0"/>
              </a:spcBef>
              <a:spcAft>
                <a:spcPct val="0"/>
              </a:spcAft>
            </a:pPr>
            <a:r>
              <a:rPr kumimoji="1" lang="zh-CN" altLang="en-US" sz="2800">
                <a:solidFill>
                  <a:srgbClr val="FF0000"/>
                </a:solidFill>
                <a:latin typeface="Adobe 黑体 Std R" pitchFamily="34" charset="-122"/>
                <a:ea typeface="Adobe 黑体 Std R" pitchFamily="34" charset="-122"/>
              </a:rPr>
              <a:t>电容元件的</a:t>
            </a:r>
            <a:r>
              <a:rPr kumimoji="1" lang="en-US" altLang="zh-CN" sz="2800">
                <a:solidFill>
                  <a:srgbClr val="FF0000"/>
                </a:solidFill>
                <a:latin typeface="Adobe 黑体 Std R" pitchFamily="34" charset="-122"/>
                <a:ea typeface="Adobe 黑体 Std R" pitchFamily="34" charset="-122"/>
              </a:rPr>
              <a:t>s</a:t>
            </a:r>
            <a:r>
              <a:rPr kumimoji="1" lang="zh-CN" altLang="en-US" sz="2800">
                <a:solidFill>
                  <a:srgbClr val="FF0000"/>
                </a:solidFill>
                <a:latin typeface="Adobe 黑体 Std R" pitchFamily="34" charset="-122"/>
                <a:ea typeface="Adobe 黑体 Std R" pitchFamily="34" charset="-122"/>
              </a:rPr>
              <a:t>域模型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ppt_w</p:attrName>
                                        </p:attrNameLst>
                                      </p:cBhvr>
                                      <p:tavLst>
                                        <p:tav tm="0">
                                          <p:val>
                                            <p:fltVal val="0"/>
                                          </p:val>
                                        </p:tav>
                                        <p:tav tm="100000">
                                          <p:val>
                                            <p:strVal val="#ppt_w"/>
                                          </p:val>
                                        </p:tav>
                                      </p:tavLst>
                                    </p:anim>
                                    <p:anim calcmode="lin" valueType="num">
                                      <p:cBhvr>
                                        <p:cTn id="45" dur="1000" fill="hold"/>
                                        <p:tgtEl>
                                          <p:spTgt spid="13"/>
                                        </p:tgtEl>
                                        <p:attrNameLst>
                                          <p:attrName>ppt_h</p:attrName>
                                        </p:attrNameLst>
                                      </p:cBhvr>
                                      <p:tavLst>
                                        <p:tav tm="0">
                                          <p:val>
                                            <p:fltVal val="0"/>
                                          </p:val>
                                        </p:tav>
                                        <p:tav tm="100000">
                                          <p:val>
                                            <p:strVal val="#ppt_h"/>
                                          </p:val>
                                        </p:tav>
                                      </p:tavLst>
                                    </p:anim>
                                    <p:anim calcmode="lin" valueType="num">
                                      <p:cBhvr>
                                        <p:cTn id="46"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11" grpId="0" bldLvl="0" animBg="1"/>
      <p:bldP spid="12" grpId="0" bldLvl="0" animBg="1"/>
      <p:bldP spid="13" grpId="0" bldLvl="0" animBg="1" autoUpdateAnimBg="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3063</Words>
  <Application>Microsoft Office PowerPoint</Application>
  <PresentationFormat>全屏显示(16:9)</PresentationFormat>
  <Paragraphs>441</Paragraphs>
  <Slides>107</Slides>
  <Notes>97</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6</vt:i4>
      </vt:variant>
      <vt:variant>
        <vt:lpstr>幻灯片标题</vt:lpstr>
      </vt:variant>
      <vt:variant>
        <vt:i4>107</vt:i4>
      </vt:variant>
    </vt:vector>
  </HeadingPairs>
  <TitlesOfParts>
    <vt:vector size="127" baseType="lpstr">
      <vt:lpstr>Arial</vt:lpstr>
      <vt:lpstr>宋体</vt:lpstr>
      <vt:lpstr>Symbol</vt:lpstr>
      <vt:lpstr>Kozuka Gothic Pro B</vt:lpstr>
      <vt:lpstr>Calibri</vt:lpstr>
      <vt:lpstr>Migraffiti</vt:lpstr>
      <vt:lpstr>EnglischeSchT</vt:lpstr>
      <vt:lpstr>Adobe 黑体 Std R</vt:lpstr>
      <vt:lpstr>Adobe Gothic Std B</vt:lpstr>
      <vt:lpstr>Wingdings</vt:lpstr>
      <vt:lpstr>Times New Roman</vt:lpstr>
      <vt:lpstr>Segoe Script</vt:lpstr>
      <vt:lpstr>造字工房悦黑体验版常规体</vt:lpstr>
      <vt:lpstr>Office 主题​​</vt:lpstr>
      <vt:lpstr>Equation</vt:lpstr>
      <vt:lpstr>公式</vt:lpstr>
      <vt:lpstr>VISIO</vt:lpstr>
      <vt:lpstr>Equation.3</vt:lpstr>
      <vt:lpstr>VISIO 5 Drawing</vt:lpstr>
      <vt:lpstr>Visio</vt:lpstr>
      <vt:lpstr>PowerPoint 演示文稿</vt:lpstr>
      <vt:lpstr>第五章 连续系统的s域分析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第五章 连续系统的s域分析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第五章 连续系统的s域分析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2、电感元件的s域模型</vt:lpstr>
      <vt:lpstr>PowerPoint 演示文稿</vt:lpstr>
      <vt:lpstr>4、KCL、KVL方程</vt:lpstr>
      <vt:lpstr>PowerPoint 演示文稿</vt:lpstr>
      <vt:lpstr>例1</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heqing</dc:creator>
  <cp:lastModifiedBy>Li Jun</cp:lastModifiedBy>
  <cp:revision>35</cp:revision>
  <dcterms:created xsi:type="dcterms:W3CDTF">2014-07-22T07:42:00Z</dcterms:created>
  <dcterms:modified xsi:type="dcterms:W3CDTF">2020-02-23T02:36:34Z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2052-10.1.0.5559</vt:lpwstr>
  </property>
</Properties>
</file>