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31"/>
  </p:notesMasterIdLst>
  <p:sldIdLst>
    <p:sldId id="279" r:id="rId2"/>
    <p:sldId id="280" r:id="rId3"/>
    <p:sldId id="387" r:id="rId4"/>
    <p:sldId id="388" r:id="rId5"/>
    <p:sldId id="298" r:id="rId6"/>
    <p:sldId id="367" r:id="rId7"/>
    <p:sldId id="301" r:id="rId8"/>
    <p:sldId id="389" r:id="rId9"/>
    <p:sldId id="390" r:id="rId10"/>
    <p:sldId id="391" r:id="rId11"/>
    <p:sldId id="392" r:id="rId12"/>
    <p:sldId id="281" r:id="rId13"/>
    <p:sldId id="282" r:id="rId14"/>
    <p:sldId id="303" r:id="rId15"/>
    <p:sldId id="304" r:id="rId16"/>
    <p:sldId id="393" r:id="rId17"/>
    <p:sldId id="394" r:id="rId18"/>
    <p:sldId id="395" r:id="rId19"/>
    <p:sldId id="396" r:id="rId20"/>
    <p:sldId id="397" r:id="rId21"/>
    <p:sldId id="398" r:id="rId22"/>
    <p:sldId id="288" r:id="rId23"/>
    <p:sldId id="289" r:id="rId24"/>
    <p:sldId id="292" r:id="rId25"/>
    <p:sldId id="293" r:id="rId26"/>
    <p:sldId id="290" r:id="rId27"/>
    <p:sldId id="300" r:id="rId28"/>
    <p:sldId id="267" r:id="rId29"/>
    <p:sldId id="399" r:id="rId3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1pPr>
    <a:lvl2pPr marL="6089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2pPr>
    <a:lvl3pPr marL="121798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3pPr>
    <a:lvl4pPr marL="182697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4pPr>
    <a:lvl5pPr marL="243596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5pPr>
    <a:lvl6pPr marL="3044952" algn="l" defTabSz="1217981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6pPr>
    <a:lvl7pPr marL="3653942" algn="l" defTabSz="1217981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7pPr>
    <a:lvl8pPr marL="4262933" algn="l" defTabSz="1217981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8pPr>
    <a:lvl9pPr marL="4871923" algn="l" defTabSz="1217981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18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4" clrIdx="0"/>
  <p:cmAuthor id="2" name="范冰冰" initials="" lastIdx="2" clrIdx="1"/>
  <p:cmAuthor id="3" name="fanbb" initials="" lastIdx="2" clrIdx="2"/>
  <p:cmAuthor id="4" name="shen ys" initials="sy" lastIdx="5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0033CC"/>
    <a:srgbClr val="3333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660"/>
  </p:normalViewPr>
  <p:slideViewPr>
    <p:cSldViewPr showGuides="1">
      <p:cViewPr varScale="1">
        <p:scale>
          <a:sx n="129" d="100"/>
          <a:sy n="129" d="100"/>
        </p:scale>
        <p:origin x="258" y="114"/>
      </p:cViewPr>
      <p:guideLst>
        <p:guide orient="horz" pos="2718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4" dt="2018-10-20T11:30:20.399" idx="2">
    <p:pos x="10" y="10"/>
    <p:text>C/S模式解决了应用程序通过互联网交互方式—等待/请求，并通过端口号来标识服务器提供的某种服务。
尽管TCP/IP 并不复杂，但应用程序编写当然不希望每次逐一填写TCP/IP的各个报头；应用程序对网络低层通信细节实际不想关心，所以在应用程序和通信网络之间怎样形成标准的接口—API，应用程序只需要通过API就能完成通信和数据交互，是网络应用发展的一大进步。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4" dt="2018-10-20T11:30:46.438" idx="3">
    <p:pos x="10" y="10"/>
    <p:text>C/S模式解决了应用程序通过互联网交互方式—等待/请求，并通过端口号来标识服务器提供的某种服务。
尽管TCP/IP 并不复杂，但应用程序编写当然不希望每次逐一填写TCP/IP的各个报头；应用程序对网络低层通信细节实际不想关心，所以在应用程序和通信网络之间怎样形成标准的接口—API，应用程序只需要通过API就能完成通信和数据交互，是网络应用发展的一大进步。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4" dt="2019-10-07T17:16:06.284" idx="5">
    <p:pos x="10" y="10"/>
    <p:text>1、定义一次通信：套接字（整数）
2、定义通信两端（如C/S）的协议、端地址
3、定义通信模式（流模式或面向连接）
4、谁是客户或服务器，处于相应状态
5、收发通信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4" dt="2018-10-20T14:32:41.253" idx="4">
    <p:pos x="10" y="10"/>
    <p:text>无连接传输的Connect过程调用，建立连续无地址的IP包传输，实际上理解为客户 程序不需要给API指明端地址，而使用API默认地址。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0-10-06T17:14:10.823" idx="13">
    <p:pos x="10" y="10"/>
    <p:text>在客户端为什么可以跳过Bind过程，建立Socket与本地端地址的联编？
答：对客户端来说：本地IP地址是确定，而端口定义也是只有本地意义缺省（即可以使用缺省），所以Socket过程不需特别绑定，在IP/TCP/UDP；而服务器则一定需要端口绑定Bind过程。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0-10-06T17:14:35.331" idx="14">
    <p:pos x="10" y="10"/>
    <p:text>答2：两者都是应用程序与通信层交互所定义的。但API是编程接口，用一组编程规范来解决应用程序怎样调用TCP/IP通信；而协议端口只是TCP中的一个参数，指明通信是与哪一个应用程序交互。</p:tex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0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3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fld id="{383ED1D2-EC82-463E-B755-D2B8CAFE87B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5882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标题和内容">
    <p:bg>
      <p:bgPr>
        <a:gradFill flip="none" rotWithShape="1">
          <a:gsLst>
            <a:gs pos="26000">
              <a:srgbClr val="EBECF0"/>
            </a:gs>
            <a:gs pos="0">
              <a:srgbClr val="D7D9E1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1264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0AD68-90DB-43DB-A22D-85A747C7CE9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3984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AD5B7-732C-4F43-A36B-2D4BEC9F5F9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67472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ABACE-DA76-4E83-B75A-54FDE82ACB3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27955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67375-102A-4599-9051-F1F068B15C9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45872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" y="0"/>
            <a:ext cx="91358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897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26" kern="1200">
          <a:solidFill>
            <a:schemeClr val="tx1"/>
          </a:solidFill>
          <a:latin typeface="+mj-lt"/>
          <a:ea typeface="微软雅黑" pitchFamily="34" charset="-122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26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26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26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26">
          <a:solidFill>
            <a:schemeClr val="tx1"/>
          </a:solidFill>
          <a:latin typeface="Calibri" pitchFamily="34" charset="0"/>
          <a:ea typeface="宋体" charset="-122"/>
        </a:defRPr>
      </a:lvl5pPr>
      <a:lvl6pPr marL="456803" algn="ctr" rtl="0" eaLnBrk="1" fontAlgn="base" hangingPunct="1">
        <a:spcBef>
          <a:spcPct val="0"/>
        </a:spcBef>
        <a:spcAft>
          <a:spcPct val="0"/>
        </a:spcAft>
        <a:defRPr sz="4426">
          <a:solidFill>
            <a:schemeClr val="tx1"/>
          </a:solidFill>
          <a:latin typeface="Calibri" pitchFamily="34" charset="0"/>
          <a:ea typeface="宋体" charset="-122"/>
        </a:defRPr>
      </a:lvl6pPr>
      <a:lvl7pPr marL="913608" algn="ctr" rtl="0" eaLnBrk="1" fontAlgn="base" hangingPunct="1">
        <a:spcBef>
          <a:spcPct val="0"/>
        </a:spcBef>
        <a:spcAft>
          <a:spcPct val="0"/>
        </a:spcAft>
        <a:defRPr sz="4426">
          <a:solidFill>
            <a:schemeClr val="tx1"/>
          </a:solidFill>
          <a:latin typeface="Calibri" pitchFamily="34" charset="0"/>
          <a:ea typeface="宋体" charset="-122"/>
        </a:defRPr>
      </a:lvl7pPr>
      <a:lvl8pPr marL="1370411" algn="ctr" rtl="0" eaLnBrk="1" fontAlgn="base" hangingPunct="1">
        <a:spcBef>
          <a:spcPct val="0"/>
        </a:spcBef>
        <a:spcAft>
          <a:spcPct val="0"/>
        </a:spcAft>
        <a:defRPr sz="4426">
          <a:solidFill>
            <a:schemeClr val="tx1"/>
          </a:solidFill>
          <a:latin typeface="Calibri" pitchFamily="34" charset="0"/>
          <a:ea typeface="宋体" charset="-122"/>
        </a:defRPr>
      </a:lvl8pPr>
      <a:lvl9pPr marL="1827215" algn="ctr" rtl="0" eaLnBrk="1" fontAlgn="base" hangingPunct="1">
        <a:spcBef>
          <a:spcPct val="0"/>
        </a:spcBef>
        <a:spcAft>
          <a:spcPct val="0"/>
        </a:spcAft>
        <a:defRPr sz="4426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603" indent="-34260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25" kern="1200">
          <a:solidFill>
            <a:schemeClr val="tx1"/>
          </a:solidFill>
          <a:latin typeface="+mn-lt"/>
          <a:ea typeface="微软雅黑" pitchFamily="34" charset="-122"/>
          <a:cs typeface="+mn-cs"/>
        </a:defRPr>
      </a:lvl1pPr>
      <a:lvl2pPr marL="742306" indent="-28550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775" kern="1200">
          <a:solidFill>
            <a:schemeClr val="tx1"/>
          </a:solidFill>
          <a:latin typeface="+mn-lt"/>
          <a:ea typeface="微软雅黑" pitchFamily="34" charset="-122"/>
          <a:cs typeface="+mn-cs"/>
        </a:defRPr>
      </a:lvl2pPr>
      <a:lvl3pPr marL="1142009" indent="-22840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微软雅黑" pitchFamily="34" charset="-122"/>
          <a:cs typeface="+mn-cs"/>
        </a:defRPr>
      </a:lvl3pPr>
      <a:lvl4pPr marL="1598813" indent="-22840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25" kern="1200">
          <a:solidFill>
            <a:schemeClr val="tx1"/>
          </a:solidFill>
          <a:latin typeface="+mn-lt"/>
          <a:ea typeface="微软雅黑" pitchFamily="34" charset="-122"/>
          <a:cs typeface="+mn-cs"/>
        </a:defRPr>
      </a:lvl4pPr>
      <a:lvl5pPr marL="2055617" indent="-22840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25" kern="1200">
          <a:solidFill>
            <a:schemeClr val="tx1"/>
          </a:solidFill>
          <a:latin typeface="+mn-lt"/>
          <a:ea typeface="微软雅黑" pitchFamily="34" charset="-122"/>
          <a:cs typeface="+mn-cs"/>
        </a:defRPr>
      </a:lvl5pPr>
      <a:lvl6pPr marL="2512420" indent="-228402" algn="l" defTabSz="913608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2969224" indent="-228402" algn="l" defTabSz="913608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426028" indent="-228402" algn="l" defTabSz="913608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3882831" indent="-228402" algn="l" defTabSz="913608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03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608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411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215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018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822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626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429" algn="l" defTabSz="9136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6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comments" Target="../comments/comment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258888" y="620713"/>
            <a:ext cx="6248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 smtClean="0">
                <a:latin typeface="Times New Roman" panose="02020603050405020304" pitchFamily="18" charset="0"/>
              </a:rPr>
              <a:t>第</a:t>
            </a:r>
            <a:r>
              <a:rPr lang="en-US" altLang="zh-CN" sz="3200" b="1" dirty="0" smtClean="0">
                <a:latin typeface="Times New Roman" panose="02020603050405020304" pitchFamily="18" charset="0"/>
              </a:rPr>
              <a:t>4.2</a:t>
            </a:r>
            <a:r>
              <a:rPr lang="zh-CN" altLang="en-US" sz="3200" b="1" dirty="0">
                <a:latin typeface="Times New Roman" panose="02020603050405020304" pitchFamily="18" charset="0"/>
              </a:rPr>
              <a:t>节、应用编程接口</a:t>
            </a:r>
            <a:r>
              <a:rPr lang="en-US" altLang="zh-CN" sz="3200" b="1" dirty="0">
                <a:latin typeface="Times New Roman" panose="02020603050405020304" pitchFamily="18" charset="0"/>
              </a:rPr>
              <a:t>API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763713" y="1617663"/>
            <a:ext cx="533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3200" b="1" dirty="0" smtClean="0">
                <a:latin typeface="宋体" panose="02010600030101010101" pitchFamily="2" charset="-122"/>
              </a:rPr>
              <a:t>4.2.1 </a:t>
            </a:r>
            <a:r>
              <a:rPr lang="zh-CN" altLang="en-US" sz="3200" b="1" dirty="0">
                <a:latin typeface="Times New Roman" panose="02020603050405020304" pitchFamily="18" charset="0"/>
              </a:rPr>
              <a:t>应用程序接口概述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763713" y="2379663"/>
            <a:ext cx="5257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3200" b="1" dirty="0" smtClean="0">
                <a:latin typeface="宋体" panose="02010600030101010101" pitchFamily="2" charset="-122"/>
              </a:rPr>
              <a:t>4.2.2 </a:t>
            </a:r>
            <a:r>
              <a:rPr lang="zh-CN" altLang="en-US" sz="3200" b="1" dirty="0">
                <a:latin typeface="宋体" panose="02010600030101010101" pitchFamily="2" charset="-122"/>
              </a:rPr>
              <a:t>套接字</a:t>
            </a:r>
            <a:r>
              <a:rPr lang="en-US" altLang="zh-CN" sz="3200" b="1" dirty="0">
                <a:latin typeface="宋体" panose="02010600030101010101" pitchFamily="2" charset="-122"/>
              </a:rPr>
              <a:t>API</a:t>
            </a:r>
            <a:r>
              <a:rPr lang="zh-CN" altLang="en-US" sz="3200" b="1" dirty="0">
                <a:latin typeface="宋体" panose="02010600030101010101" pitchFamily="2" charset="-122"/>
              </a:rPr>
              <a:t>基本结构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1763713" y="3141663"/>
            <a:ext cx="54752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3200" b="1" dirty="0" smtClean="0">
                <a:latin typeface="宋体" panose="02010600030101010101" pitchFamily="2" charset="-122"/>
              </a:rPr>
              <a:t>4.2.4 </a:t>
            </a:r>
            <a:r>
              <a:rPr lang="zh-CN" altLang="en-US" sz="3200" b="1" dirty="0">
                <a:latin typeface="宋体" panose="02010600030101010101" pitchFamily="2" charset="-122"/>
              </a:rPr>
              <a:t>实现套接字</a:t>
            </a:r>
            <a:r>
              <a:rPr lang="en-US" altLang="zh-CN" sz="3200" b="1" dirty="0">
                <a:latin typeface="宋体" panose="02010600030101010101" pitchFamily="2" charset="-122"/>
              </a:rPr>
              <a:t>API</a:t>
            </a:r>
            <a:r>
              <a:rPr lang="zh-CN" altLang="en-US" sz="3200" b="1" dirty="0">
                <a:latin typeface="宋体" panose="02010600030101010101" pitchFamily="2" charset="-122"/>
              </a:rPr>
              <a:t>的过程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763713" y="3903663"/>
            <a:ext cx="54752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3200" b="1" dirty="0" smtClean="0">
                <a:latin typeface="宋体" panose="02010600030101010101" pitchFamily="2" charset="-122"/>
              </a:rPr>
              <a:t>4.2.4 </a:t>
            </a:r>
            <a:r>
              <a:rPr lang="zh-CN" altLang="en-US" sz="3200" b="1" dirty="0">
                <a:latin typeface="宋体" panose="02010600030101010101" pitchFamily="2" charset="-122"/>
              </a:rPr>
              <a:t>套接字</a:t>
            </a:r>
            <a:r>
              <a:rPr lang="en-US" altLang="zh-CN" sz="3200" b="1" dirty="0">
                <a:latin typeface="宋体" panose="02010600030101010101" pitchFamily="2" charset="-122"/>
              </a:rPr>
              <a:t>API</a:t>
            </a:r>
            <a:r>
              <a:rPr lang="zh-CN" altLang="en-US" sz="3200" b="1" dirty="0">
                <a:latin typeface="宋体" panose="02010600030101010101" pitchFamily="2" charset="-122"/>
              </a:rPr>
              <a:t>的其它问题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1763713" y="4652963"/>
            <a:ext cx="54752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3200" b="1" dirty="0" smtClean="0">
                <a:latin typeface="宋体" panose="02010600030101010101" pitchFamily="2" charset="-122"/>
              </a:rPr>
              <a:t>4.2.5 </a:t>
            </a:r>
            <a:r>
              <a:rPr lang="zh-CN" altLang="en-US" sz="3200" b="1" dirty="0">
                <a:latin typeface="宋体" panose="02010600030101010101" pitchFamily="2" charset="-122"/>
              </a:rPr>
              <a:t>套接字</a:t>
            </a:r>
            <a:r>
              <a:rPr lang="en-US" altLang="zh-CN" sz="3200" b="1" dirty="0">
                <a:latin typeface="宋体" panose="02010600030101010101" pitchFamily="2" charset="-122"/>
              </a:rPr>
              <a:t>API</a:t>
            </a:r>
            <a:r>
              <a:rPr lang="zh-CN" altLang="en-US" sz="3200" b="1" dirty="0">
                <a:latin typeface="宋体" panose="02010600030101010101" pitchFamily="2" charset="-122"/>
              </a:rPr>
              <a:t>实现实例</a:t>
            </a:r>
          </a:p>
        </p:txBody>
      </p:sp>
      <p:sp>
        <p:nvSpPr>
          <p:cNvPr id="36872" name="Text Box 6"/>
          <p:cNvSpPr txBox="1">
            <a:spLocks noChangeArrowheads="1"/>
          </p:cNvSpPr>
          <p:nvPr/>
        </p:nvSpPr>
        <p:spPr bwMode="auto">
          <a:xfrm>
            <a:off x="1979613" y="5402263"/>
            <a:ext cx="46799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（教材</a:t>
            </a:r>
            <a:r>
              <a:rPr lang="en-US" altLang="zh-CN" sz="32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3.13-3.22</a:t>
            </a:r>
            <a:r>
              <a:rPr lang="zh-CN" altLang="en-US" sz="32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，附录</a:t>
            </a:r>
            <a:r>
              <a:rPr lang="en-US" altLang="zh-CN" sz="32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A</a:t>
            </a:r>
            <a:r>
              <a:rPr lang="zh-CN" altLang="en-US" sz="32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23528" y="692696"/>
            <a:ext cx="82645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800" b="1">
                <a:solidFill>
                  <a:srgbClr val="000000"/>
                </a:solidFill>
              </a:rPr>
              <a:t>API</a:t>
            </a:r>
            <a:r>
              <a:rPr lang="zh-CN" altLang="en-US" sz="2800" b="1">
                <a:solidFill>
                  <a:srgbClr val="000000"/>
                </a:solidFill>
              </a:rPr>
              <a:t>体现了现代网络又一个</a:t>
            </a:r>
            <a:r>
              <a:rPr lang="zh-CN" altLang="en-US" sz="2800" b="1">
                <a:solidFill>
                  <a:srgbClr val="CC0000"/>
                </a:solidFill>
              </a:rPr>
              <a:t>重要思想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</a:rPr>
              <a:t>——</a:t>
            </a:r>
            <a:r>
              <a:rPr lang="zh-CN" altLang="en-US" sz="2800" b="1">
                <a:solidFill>
                  <a:srgbClr val="000000"/>
                </a:solidFill>
              </a:rPr>
              <a:t>应用程序与网络</a:t>
            </a:r>
            <a:r>
              <a:rPr lang="zh-CN" altLang="en-US" sz="2800" b="1">
                <a:solidFill>
                  <a:srgbClr val="CC0000"/>
                </a:solidFill>
                <a:latin typeface="Times New Roman" panose="02020603050405020304" pitchFamily="18" charset="0"/>
              </a:rPr>
              <a:t>“</a:t>
            </a:r>
            <a:r>
              <a:rPr lang="zh-CN" altLang="en-US" sz="2800" b="1">
                <a:solidFill>
                  <a:srgbClr val="CC0000"/>
                </a:solidFill>
              </a:rPr>
              <a:t>一体</a:t>
            </a:r>
            <a:r>
              <a:rPr lang="zh-CN" altLang="en-US" sz="2800" b="1">
                <a:solidFill>
                  <a:srgbClr val="CC0000"/>
                </a:solidFill>
                <a:latin typeface="Times New Roman" panose="02020603050405020304" pitchFamily="18" charset="0"/>
              </a:rPr>
              <a:t>”</a:t>
            </a:r>
            <a:r>
              <a:rPr lang="zh-CN" altLang="en-US" sz="2800" b="1">
                <a:solidFill>
                  <a:srgbClr val="CC0000"/>
                </a:solidFill>
              </a:rPr>
              <a:t>又</a:t>
            </a:r>
            <a:r>
              <a:rPr lang="zh-CN" altLang="en-US" sz="2800" b="1">
                <a:solidFill>
                  <a:srgbClr val="CC0000"/>
                </a:solidFill>
                <a:latin typeface="Times New Roman" panose="02020603050405020304" pitchFamily="18" charset="0"/>
              </a:rPr>
              <a:t>“</a:t>
            </a:r>
            <a:r>
              <a:rPr lang="zh-CN" altLang="en-US" sz="2800" b="1">
                <a:solidFill>
                  <a:srgbClr val="CC0000"/>
                </a:solidFill>
              </a:rPr>
              <a:t>分离</a:t>
            </a:r>
            <a:r>
              <a:rPr lang="zh-CN" altLang="en-US" sz="2800" b="1">
                <a:solidFill>
                  <a:srgbClr val="CC0000"/>
                </a:solidFill>
                <a:latin typeface="Times New Roman" panose="02020603050405020304" pitchFamily="18" charset="0"/>
              </a:rPr>
              <a:t>”</a:t>
            </a:r>
            <a:r>
              <a:rPr lang="zh-CN" altLang="en-US" sz="2800" b="1">
                <a:solidFill>
                  <a:srgbClr val="000000"/>
                </a:solidFill>
              </a:rPr>
              <a:t>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44153" y="1670596"/>
            <a:ext cx="8585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一体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：网络通信抽象的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API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成为计算机系统的一部分，网络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API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定义与设计已成为应用与网络通信底层接口的实际方法，在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3G/4G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，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NGN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网络中最大标准组也就是解决其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API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的问题。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44153" y="3535909"/>
            <a:ext cx="8423275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CC0000"/>
                </a:solidFill>
                <a:latin typeface="Times New Roman" panose="02020603050405020304" pitchFamily="18" charset="0"/>
              </a:rPr>
              <a:t>分离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：实现高效、简捷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</a:rPr>
              <a:t>API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，就意味着实现应用与网络通信底层“分离”，就可以不关心通信实现的细节，大大降低了网络应用开发的难度，促进应用发展。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83903" y="4920209"/>
            <a:ext cx="77819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CC0000"/>
                </a:solidFill>
                <a:latin typeface="Times New Roman" panose="02020603050405020304" pitchFamily="18" charset="0"/>
              </a:rPr>
              <a:t>问题</a:t>
            </a:r>
            <a:r>
              <a:rPr lang="en-US" altLang="zh-CN" sz="2800" b="1">
                <a:solidFill>
                  <a:srgbClr val="CC0000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2800" b="1">
                <a:solidFill>
                  <a:srgbClr val="CC0000"/>
                </a:solidFill>
                <a:latin typeface="Times New Roman" panose="02020603050405020304" pitchFamily="18" charset="0"/>
              </a:rPr>
              <a:t>：</a:t>
            </a:r>
            <a:r>
              <a:rPr lang="zh-CN" altLang="en-US" sz="2800" b="1">
                <a:latin typeface="Times New Roman" panose="02020603050405020304" pitchFamily="18" charset="0"/>
              </a:rPr>
              <a:t>协议端口与</a:t>
            </a:r>
            <a:r>
              <a:rPr lang="en-US" altLang="zh-CN" sz="2800" b="1">
                <a:latin typeface="Times New Roman" panose="02020603050405020304" pitchFamily="18" charset="0"/>
              </a:rPr>
              <a:t>API</a:t>
            </a:r>
            <a:r>
              <a:rPr lang="zh-CN" altLang="en-US" sz="2800" b="1">
                <a:latin typeface="Times New Roman" panose="02020603050405020304" pitchFamily="18" charset="0"/>
              </a:rPr>
              <a:t>接口有什么区别？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83903" y="5567909"/>
            <a:ext cx="77819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CC0000"/>
                </a:solidFill>
                <a:latin typeface="Times New Roman" panose="02020603050405020304" pitchFamily="18" charset="0"/>
              </a:rPr>
              <a:t>问题</a:t>
            </a:r>
            <a:r>
              <a:rPr lang="en-US" altLang="zh-CN" sz="2800" b="1">
                <a:solidFill>
                  <a:srgbClr val="CC0000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2800" b="1">
                <a:solidFill>
                  <a:srgbClr val="CC0000"/>
                </a:solidFill>
                <a:latin typeface="Times New Roman" panose="02020603050405020304" pitchFamily="18" charset="0"/>
              </a:rPr>
              <a:t>：</a:t>
            </a:r>
            <a:r>
              <a:rPr lang="zh-CN" altLang="en-US" sz="2800" b="1">
                <a:latin typeface="Times New Roman" panose="02020603050405020304" pitchFamily="18" charset="0"/>
              </a:rPr>
              <a:t>网络通信</a:t>
            </a:r>
            <a:r>
              <a:rPr lang="en-US" altLang="zh-CN" sz="2800" b="1">
                <a:latin typeface="Times New Roman" panose="02020603050405020304" pitchFamily="18" charset="0"/>
              </a:rPr>
              <a:t>API</a:t>
            </a:r>
            <a:r>
              <a:rPr lang="zh-CN" altLang="en-US" sz="2800" b="1">
                <a:latin typeface="Times New Roman" panose="02020603050405020304" pitchFamily="18" charset="0"/>
              </a:rPr>
              <a:t>有哪些？具体组成？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  <p:bldP spid="4" grpId="0" autoUpdateAnimBg="0"/>
      <p:bldP spid="5" grpId="0" autoUpdateAnimBg="0"/>
      <p:bldP spid="5" grpId="1" autoUpdateAnimBg="0"/>
      <p:bldP spid="6" grpId="0" autoUpdateAnimBg="0"/>
      <p:bldP spid="6" grpId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1168400" y="600075"/>
            <a:ext cx="701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2800" b="1" dirty="0" smtClean="0">
                <a:solidFill>
                  <a:srgbClr val="CC0000"/>
                </a:solidFill>
                <a:latin typeface="Times New Roman" panose="02020603050405020304" pitchFamily="18" charset="0"/>
              </a:rPr>
              <a:t>4.2.1.2  </a:t>
            </a:r>
            <a:r>
              <a:rPr lang="zh-CN" altLang="en-US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套接字</a:t>
            </a:r>
            <a:r>
              <a:rPr lang="en-US" altLang="zh-CN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API</a:t>
            </a:r>
            <a:r>
              <a:rPr lang="zh-CN" altLang="en-US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Socket API</a:t>
            </a:r>
            <a:r>
              <a:rPr lang="zh-CN" altLang="en-US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）</a:t>
            </a:r>
            <a:endParaRPr lang="zh-CN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762000" y="1371600"/>
            <a:ext cx="7391400" cy="239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CN" altLang="en-US" sz="2800" b="1">
                <a:latin typeface="宋体" panose="02010600030101010101" pitchFamily="2" charset="-122"/>
              </a:rPr>
              <a:t>互联网</a:t>
            </a:r>
            <a:r>
              <a:rPr lang="en-US" altLang="zh-CN" sz="2800" b="1">
                <a:latin typeface="宋体" panose="02010600030101010101" pitchFamily="2" charset="-122"/>
              </a:rPr>
              <a:t>API</a:t>
            </a:r>
            <a:r>
              <a:rPr lang="zh-CN" altLang="en-US" sz="2800" b="1">
                <a:latin typeface="宋体" panose="02010600030101010101" pitchFamily="2" charset="-122"/>
              </a:rPr>
              <a:t>主要有两类：</a:t>
            </a:r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en-US" altLang="zh-CN" sz="2800" b="1">
                <a:latin typeface="Times New Roman" panose="02020603050405020304" pitchFamily="18" charset="0"/>
              </a:rPr>
              <a:t>1</a:t>
            </a:r>
            <a:r>
              <a:rPr lang="zh-CN" altLang="en-US" sz="2800" b="1">
                <a:latin typeface="Times New Roman" panose="02020603050405020304" pitchFamily="18" charset="0"/>
              </a:rPr>
              <a:t>、伯克利版</a:t>
            </a:r>
            <a:r>
              <a:rPr lang="en-US" altLang="zh-CN" sz="2800" b="1">
                <a:latin typeface="Times New Roman" panose="02020603050405020304" pitchFamily="18" charset="0"/>
              </a:rPr>
              <a:t>API</a:t>
            </a:r>
            <a:r>
              <a:rPr lang="zh-CN" altLang="en-US" sz="2800" b="1">
                <a:latin typeface="Times New Roman" panose="02020603050405020304" pitchFamily="18" charset="0"/>
              </a:rPr>
              <a:t>（</a:t>
            </a:r>
            <a:r>
              <a:rPr lang="en-US" altLang="zh-CN" sz="2800" b="1">
                <a:latin typeface="Times New Roman" panose="02020603050405020304" pitchFamily="18" charset="0"/>
              </a:rPr>
              <a:t>Socket API</a:t>
            </a:r>
            <a:r>
              <a:rPr lang="zh-CN" altLang="en-US" sz="2800" b="1">
                <a:latin typeface="Times New Roman" panose="02020603050405020304" pitchFamily="18" charset="0"/>
              </a:rPr>
              <a:t>，称为套接字</a:t>
            </a:r>
            <a:r>
              <a:rPr lang="en-US" altLang="zh-CN" sz="2800" b="1">
                <a:latin typeface="Times New Roman" panose="02020603050405020304" pitchFamily="18" charset="0"/>
              </a:rPr>
              <a:t>API</a:t>
            </a:r>
            <a:r>
              <a:rPr lang="zh-CN" altLang="en-US" sz="2800" b="1">
                <a:latin typeface="Times New Roman" panose="02020603050405020304" pitchFamily="18" charset="0"/>
              </a:rPr>
              <a:t>），从</a:t>
            </a:r>
            <a:r>
              <a:rPr lang="en-US" altLang="zh-CN" sz="2800" b="1">
                <a:solidFill>
                  <a:srgbClr val="CC0000"/>
                </a:solidFill>
                <a:latin typeface="Times New Roman" panose="02020603050405020304" pitchFamily="18" charset="0"/>
              </a:rPr>
              <a:t>BSD</a:t>
            </a:r>
            <a:r>
              <a:rPr lang="en-US" altLang="zh-CN" sz="2800" b="1">
                <a:latin typeface="Times New Roman" panose="02020603050405020304" pitchFamily="18" charset="0"/>
              </a:rPr>
              <a:t> </a:t>
            </a:r>
            <a:r>
              <a:rPr lang="en-US" altLang="zh-CN" sz="2800" b="1">
                <a:latin typeface="宋体" panose="02010600030101010101" pitchFamily="2" charset="-122"/>
              </a:rPr>
              <a:t>Unix</a:t>
            </a:r>
            <a:r>
              <a:rPr lang="zh-CN" altLang="en-US" sz="2800" b="1">
                <a:latin typeface="宋体" panose="02010600030101010101" pitchFamily="2" charset="-122"/>
              </a:rPr>
              <a:t>版发展而来。</a:t>
            </a:r>
            <a:endParaRPr lang="zh-CN" altLang="en-US" sz="28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en-US" altLang="zh-CN" sz="2800" b="1">
                <a:latin typeface="Times New Roman" panose="02020603050405020304" pitchFamily="18" charset="0"/>
              </a:rPr>
              <a:t>2</a:t>
            </a:r>
            <a:r>
              <a:rPr lang="zh-CN" altLang="en-US" sz="2800" b="1">
                <a:latin typeface="Times New Roman" panose="02020603050405020304" pitchFamily="18" charset="0"/>
              </a:rPr>
              <a:t>、</a:t>
            </a:r>
            <a:r>
              <a:rPr lang="en-US" altLang="zh-CN" sz="2800" b="1">
                <a:latin typeface="Times New Roman" panose="02020603050405020304" pitchFamily="18" charset="0"/>
              </a:rPr>
              <a:t>A&amp;AT</a:t>
            </a:r>
            <a:r>
              <a:rPr lang="zh-CN" altLang="en-US" sz="2800" b="1">
                <a:latin typeface="Times New Roman" panose="02020603050405020304" pitchFamily="18" charset="0"/>
              </a:rPr>
              <a:t>版</a:t>
            </a:r>
            <a:r>
              <a:rPr lang="en-US" altLang="zh-CN" sz="2800" b="1">
                <a:latin typeface="Times New Roman" panose="02020603050405020304" pitchFamily="18" charset="0"/>
              </a:rPr>
              <a:t>TLI  </a:t>
            </a:r>
            <a:r>
              <a:rPr lang="zh-CN" altLang="en-US" sz="2800" b="1">
                <a:latin typeface="Times New Roman" panose="02020603050405020304" pitchFamily="18" charset="0"/>
              </a:rPr>
              <a:t>运输层接口 </a:t>
            </a:r>
            <a:r>
              <a:rPr lang="en-US" altLang="zh-CN" sz="2800" b="1">
                <a:latin typeface="Times New Roman" panose="02020603050405020304" pitchFamily="18" charset="0"/>
              </a:rPr>
              <a:t>Transport Lay Interface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62000" y="3886200"/>
            <a:ext cx="7315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CN" altLang="en-US" sz="2800" b="1">
                <a:latin typeface="宋体" panose="02010600030101010101" pitchFamily="2" charset="-122"/>
              </a:rPr>
              <a:t>尽管互联网允许</a:t>
            </a:r>
            <a:r>
              <a:rPr lang="en-US" altLang="zh-CN" sz="2800" b="1">
                <a:latin typeface="宋体" panose="02010600030101010101" pitchFamily="2" charset="-122"/>
              </a:rPr>
              <a:t>OS</a:t>
            </a:r>
            <a:r>
              <a:rPr lang="zh-CN" altLang="en-US" sz="2800" b="1">
                <a:latin typeface="宋体" panose="02010600030101010101" pitchFamily="2" charset="-122"/>
              </a:rPr>
              <a:t>选择</a:t>
            </a:r>
            <a:r>
              <a:rPr lang="en-US" altLang="zh-CN" sz="2800" b="1">
                <a:latin typeface="宋体" panose="02010600030101010101" pitchFamily="2" charset="-122"/>
              </a:rPr>
              <a:t>API</a:t>
            </a:r>
            <a:r>
              <a:rPr lang="zh-CN" altLang="en-US" sz="2800" b="1">
                <a:latin typeface="宋体" panose="02010600030101010101" pitchFamily="2" charset="-122"/>
              </a:rPr>
              <a:t>，但目前</a:t>
            </a:r>
            <a:r>
              <a:rPr lang="en-US" altLang="zh-CN" sz="2800" b="1">
                <a:latin typeface="宋体" panose="02010600030101010101" pitchFamily="2" charset="-122"/>
              </a:rPr>
              <a:t>Windows</a:t>
            </a:r>
            <a:r>
              <a:rPr lang="zh-CN" altLang="en-US" sz="2800" b="1">
                <a:latin typeface="宋体" panose="02010600030101010101" pitchFamily="2" charset="-122"/>
              </a:rPr>
              <a:t>（</a:t>
            </a:r>
            <a:r>
              <a:rPr lang="en-US" altLang="zh-CN" sz="2800" b="1">
                <a:latin typeface="宋体" panose="02010600030101010101" pitchFamily="2" charset="-122"/>
              </a:rPr>
              <a:t>WinSoc</a:t>
            </a:r>
            <a:r>
              <a:rPr lang="zh-CN" altLang="en-US" sz="2800" b="1">
                <a:latin typeface="宋体" panose="02010600030101010101" pitchFamily="2" charset="-122"/>
              </a:rPr>
              <a:t>）、</a:t>
            </a:r>
            <a:r>
              <a:rPr lang="en-US" altLang="zh-CN" sz="2800" b="1">
                <a:latin typeface="宋体" panose="02010600030101010101" pitchFamily="2" charset="-122"/>
              </a:rPr>
              <a:t>Unix</a:t>
            </a:r>
            <a:r>
              <a:rPr lang="zh-CN" altLang="en-US" sz="2800" b="1">
                <a:latin typeface="宋体" panose="02010600030101010101" pitchFamily="2" charset="-122"/>
              </a:rPr>
              <a:t>、</a:t>
            </a:r>
            <a:r>
              <a:rPr lang="en-US" altLang="zh-CN" sz="2800" b="1">
                <a:latin typeface="宋体" panose="02010600030101010101" pitchFamily="2" charset="-122"/>
              </a:rPr>
              <a:t>Linux</a:t>
            </a:r>
            <a:r>
              <a:rPr lang="zh-CN" altLang="en-US" sz="2800" b="1">
                <a:latin typeface="宋体" panose="02010600030101010101" pitchFamily="2" charset="-122"/>
              </a:rPr>
              <a:t>主流</a:t>
            </a:r>
            <a:r>
              <a:rPr lang="en-US" altLang="zh-CN" sz="2800" b="1">
                <a:latin typeface="宋体" panose="02010600030101010101" pitchFamily="2" charset="-122"/>
              </a:rPr>
              <a:t>OS</a:t>
            </a:r>
            <a:r>
              <a:rPr lang="zh-CN" altLang="en-US" sz="2800" b="1">
                <a:latin typeface="宋体" panose="02010600030101010101" pitchFamily="2" charset="-122"/>
              </a:rPr>
              <a:t>广泛接受</a:t>
            </a:r>
            <a:r>
              <a:rPr lang="zh-CN" altLang="en-US" sz="2800" b="1">
                <a:latin typeface="Times New Roman" panose="02020603050405020304" pitchFamily="18" charset="0"/>
              </a:rPr>
              <a:t>套接字</a:t>
            </a:r>
            <a:r>
              <a:rPr lang="en-US" altLang="zh-CN" sz="2800" b="1">
                <a:latin typeface="Times New Roman" panose="02020603050405020304" pitchFamily="18" charset="0"/>
              </a:rPr>
              <a:t>API</a:t>
            </a:r>
            <a:r>
              <a:rPr lang="zh-CN" altLang="en-US" sz="2800" b="1">
                <a:latin typeface="Times New Roman" panose="02020603050405020304" pitchFamily="18" charset="0"/>
              </a:rPr>
              <a:t>，所以成为事实上标准。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84213" y="5516563"/>
            <a:ext cx="7239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套接字</a:t>
            </a:r>
            <a:r>
              <a:rPr lang="en-US" altLang="zh-CN" sz="2800" b="1">
                <a:latin typeface="Times New Roman" panose="02020603050405020304" pitchFamily="18" charset="0"/>
              </a:rPr>
              <a:t>API</a:t>
            </a:r>
            <a:r>
              <a:rPr lang="zh-CN" altLang="en-US" sz="2800" b="1">
                <a:latin typeface="Times New Roman" panose="02020603050405020304" pitchFamily="18" charset="0"/>
              </a:rPr>
              <a:t>是操作系统的一组成部分。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1304925" y="554038"/>
            <a:ext cx="7010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3200" b="1" dirty="0" smtClean="0">
                <a:latin typeface="Times New Roman" panose="02020603050405020304" pitchFamily="18" charset="0"/>
              </a:rPr>
              <a:t>4.2.2  </a:t>
            </a:r>
            <a:r>
              <a:rPr lang="zh-CN" altLang="en-US" sz="3200" b="1" dirty="0">
                <a:latin typeface="Times New Roman" panose="02020603050405020304" pitchFamily="18" charset="0"/>
              </a:rPr>
              <a:t>套接字</a:t>
            </a:r>
            <a:r>
              <a:rPr lang="en-US" altLang="zh-CN" sz="3200" b="1" dirty="0">
                <a:latin typeface="Times New Roman" panose="02020603050405020304" pitchFamily="18" charset="0"/>
              </a:rPr>
              <a:t>API</a:t>
            </a:r>
            <a:r>
              <a:rPr lang="zh-CN" altLang="en-US" sz="3200" b="1" dirty="0">
                <a:latin typeface="Times New Roman" panose="02020603050405020304" pitchFamily="18" charset="0"/>
              </a:rPr>
              <a:t>的基本结构和使用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827088" y="1268413"/>
            <a:ext cx="7345362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套接字</a:t>
            </a:r>
            <a:r>
              <a:rPr lang="en-US" altLang="zh-CN" sz="2800" b="1">
                <a:latin typeface="Times New Roman" panose="02020603050405020304" pitchFamily="18" charset="0"/>
              </a:rPr>
              <a:t>API</a:t>
            </a:r>
            <a:r>
              <a:rPr lang="zh-CN" altLang="en-US" sz="2800" b="1">
                <a:latin typeface="Times New Roman" panose="02020603050405020304" pitchFamily="18" charset="0"/>
              </a:rPr>
              <a:t>是</a:t>
            </a:r>
            <a:r>
              <a:rPr lang="en-US" altLang="zh-CN" sz="2800" b="1">
                <a:latin typeface="Times New Roman" panose="02020603050405020304" pitchFamily="18" charset="0"/>
              </a:rPr>
              <a:t>Unix</a:t>
            </a:r>
            <a:r>
              <a:rPr lang="zh-CN" altLang="en-US" sz="2800" b="1">
                <a:latin typeface="Times New Roman" panose="02020603050405020304" pitchFamily="18" charset="0"/>
              </a:rPr>
              <a:t>操作系统的发展而来的，网络通信描述基本保持</a:t>
            </a:r>
            <a:r>
              <a:rPr lang="en-US" altLang="zh-CN" sz="2800" b="1">
                <a:latin typeface="Times New Roman" panose="02020603050405020304" pitchFamily="18" charset="0"/>
              </a:rPr>
              <a:t>Unix</a:t>
            </a:r>
            <a:r>
              <a:rPr lang="zh-CN" altLang="en-US" sz="2800" b="1">
                <a:latin typeface="Times New Roman" panose="02020603050405020304" pitchFamily="18" charset="0"/>
              </a:rPr>
              <a:t>对设备和文件的操作风格：“</a:t>
            </a:r>
            <a:r>
              <a:rPr lang="en-US" altLang="zh-CN" sz="2800" b="1">
                <a:latin typeface="Times New Roman" panose="02020603050405020304" pitchFamily="18" charset="0"/>
              </a:rPr>
              <a:t>open—read—write—close”</a:t>
            </a:r>
            <a:r>
              <a:rPr lang="zh-CN" altLang="en-US" sz="2800" b="1">
                <a:latin typeface="Times New Roman" panose="02020603050405020304" pitchFamily="18" charset="0"/>
              </a:rPr>
              <a:t>过程模式。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827088" y="4221163"/>
            <a:ext cx="7489825" cy="22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Times New Roman" panose="02020603050405020304" pitchFamily="18" charset="0"/>
              </a:rPr>
              <a:t>应用进程使用通信协议前必须向</a:t>
            </a:r>
            <a:r>
              <a:rPr lang="en-US" altLang="zh-CN" sz="2800" b="1" dirty="0">
                <a:latin typeface="Times New Roman" panose="02020603050405020304" pitchFamily="18" charset="0"/>
              </a:rPr>
              <a:t>OS</a:t>
            </a:r>
            <a:r>
              <a:rPr lang="zh-CN" altLang="en-US" sz="2800" b="1" dirty="0">
                <a:latin typeface="Times New Roman" panose="02020603050405020304" pitchFamily="18" charset="0"/>
              </a:rPr>
              <a:t>申请生成一个</a:t>
            </a:r>
            <a:r>
              <a:rPr lang="zh-CN" altLang="en-US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套接字（通信描述符）</a:t>
            </a:r>
            <a:r>
              <a:rPr lang="zh-CN" altLang="en-US" sz="2800" b="1" dirty="0">
                <a:latin typeface="Times New Roman" panose="02020603050405020304" pitchFamily="18" charset="0"/>
              </a:rPr>
              <a:t>，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OS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系统返回一个小整型数（如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）</a:t>
            </a:r>
            <a:r>
              <a:rPr lang="zh-CN" altLang="en-US" sz="2800" b="1" dirty="0">
                <a:latin typeface="Times New Roman" panose="02020603050405020304" pitchFamily="18" charset="0"/>
              </a:rPr>
              <a:t>作为描述符来识别这个套接字，以后的通信过程中这个套接字作为特殊参数，直至通信结束。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827088" y="2708275"/>
            <a:ext cx="727392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首先应用进程的每一次通信，</a:t>
            </a:r>
            <a:r>
              <a:rPr lang="en-US" altLang="zh-CN" sz="2800" b="1">
                <a:latin typeface="Times New Roman" panose="02020603050405020304" pitchFamily="18" charset="0"/>
              </a:rPr>
              <a:t>OS</a:t>
            </a:r>
            <a:r>
              <a:rPr lang="zh-CN" altLang="en-US" sz="2800" b="1">
                <a:latin typeface="Times New Roman" panose="02020603050405020304" pitchFamily="18" charset="0"/>
              </a:rPr>
              <a:t>将产生一个通信操作的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描述符</a:t>
            </a:r>
            <a:r>
              <a:rPr lang="zh-CN" altLang="en-US" sz="2800" b="1">
                <a:latin typeface="Times New Roman" panose="02020603050405020304" pitchFamily="18" charset="0"/>
              </a:rPr>
              <a:t>，然后在该描述符下，由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函数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+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参数</a:t>
            </a:r>
            <a:r>
              <a:rPr lang="zh-CN" altLang="en-US" sz="2800" b="1">
                <a:latin typeface="Times New Roman" panose="02020603050405020304" pitchFamily="18" charset="0"/>
              </a:rPr>
              <a:t>的具体过程组成。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autoUpdateAnimBg="0"/>
      <p:bldP spid="46084" grpId="0" autoUpdateAnimBg="0"/>
      <p:bldP spid="4608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827088" y="1130300"/>
            <a:ext cx="80168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800" b="1">
                <a:solidFill>
                  <a:srgbClr val="000000"/>
                </a:solidFill>
              </a:rPr>
              <a:t>API</a:t>
            </a:r>
            <a:r>
              <a:rPr lang="zh-CN" altLang="en-US" sz="2800" b="1">
                <a:solidFill>
                  <a:srgbClr val="000000"/>
                </a:solidFill>
              </a:rPr>
              <a:t>过程中应用程序选择的端口、通信地址、作为客户或服务器、使用协议等细节怎么表达呢？</a:t>
            </a:r>
            <a:endParaRPr lang="zh-CN" altLang="en-US" sz="2800" b="1">
              <a:solidFill>
                <a:srgbClr val="990000"/>
              </a:solidFill>
              <a:latin typeface="宋体" panose="02010600030101010101" pitchFamily="2" charset="-122"/>
            </a:endParaRPr>
          </a:p>
        </p:txBody>
      </p:sp>
      <p:grpSp>
        <p:nvGrpSpPr>
          <p:cNvPr id="47107" name="Group 3"/>
          <p:cNvGrpSpPr>
            <a:grpSpLocks/>
          </p:cNvGrpSpPr>
          <p:nvPr/>
        </p:nvGrpSpPr>
        <p:grpSpPr bwMode="auto">
          <a:xfrm>
            <a:off x="1020763" y="2205038"/>
            <a:ext cx="2665412" cy="4392612"/>
            <a:chOff x="0" y="0"/>
            <a:chExt cx="1679" cy="2767"/>
          </a:xfrm>
        </p:grpSpPr>
        <p:grpSp>
          <p:nvGrpSpPr>
            <p:cNvPr id="49169" name="Group 4"/>
            <p:cNvGrpSpPr>
              <a:grpSpLocks/>
            </p:cNvGrpSpPr>
            <p:nvPr/>
          </p:nvGrpSpPr>
          <p:grpSpPr bwMode="auto">
            <a:xfrm>
              <a:off x="91" y="499"/>
              <a:ext cx="1588" cy="2268"/>
              <a:chOff x="0" y="0"/>
              <a:chExt cx="1588" cy="2268"/>
            </a:xfrm>
          </p:grpSpPr>
          <p:sp>
            <p:nvSpPr>
              <p:cNvPr id="49171" name="Text Box 5"/>
              <p:cNvSpPr txBox="1">
                <a:spLocks noChangeArrowheads="1"/>
              </p:cNvSpPr>
              <p:nvPr/>
            </p:nvSpPr>
            <p:spPr bwMode="auto">
              <a:xfrm>
                <a:off x="0" y="272"/>
                <a:ext cx="1588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400">
                    <a:latin typeface="Times New Roman" panose="02020603050405020304" pitchFamily="18" charset="0"/>
                  </a:rPr>
                  <a:t>1</a:t>
                </a:r>
                <a:r>
                  <a:rPr lang="zh-CN" altLang="en-US" sz="2400">
                    <a:latin typeface="Times New Roman" panose="02020603050405020304" pitchFamily="18" charset="0"/>
                  </a:rPr>
                  <a:t>：</a:t>
                </a:r>
              </a:p>
            </p:txBody>
          </p:sp>
          <p:sp>
            <p:nvSpPr>
              <p:cNvPr id="49172" name="Text Box 6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1588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400">
                    <a:latin typeface="Times New Roman" panose="02020603050405020304" pitchFamily="18" charset="0"/>
                  </a:rPr>
                  <a:t>0</a:t>
                </a:r>
                <a:r>
                  <a:rPr lang="zh-CN" altLang="en-US" sz="2400">
                    <a:latin typeface="Times New Roman" panose="02020603050405020304" pitchFamily="18" charset="0"/>
                  </a:rPr>
                  <a:t>：</a:t>
                </a:r>
              </a:p>
            </p:txBody>
          </p:sp>
          <p:sp>
            <p:nvSpPr>
              <p:cNvPr id="49173" name="Text Box 7"/>
              <p:cNvSpPr txBox="1">
                <a:spLocks noChangeArrowheads="1"/>
              </p:cNvSpPr>
              <p:nvPr/>
            </p:nvSpPr>
            <p:spPr bwMode="auto">
              <a:xfrm>
                <a:off x="0" y="590"/>
                <a:ext cx="1588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400">
                    <a:latin typeface="Times New Roman" panose="02020603050405020304" pitchFamily="18" charset="0"/>
                  </a:rPr>
                  <a:t>2</a:t>
                </a:r>
                <a:r>
                  <a:rPr lang="zh-CN" altLang="en-US" sz="2400">
                    <a:latin typeface="Times New Roman" panose="02020603050405020304" pitchFamily="18" charset="0"/>
                  </a:rPr>
                  <a:t>：</a:t>
                </a:r>
              </a:p>
            </p:txBody>
          </p:sp>
          <p:sp>
            <p:nvSpPr>
              <p:cNvPr id="49174" name="Text Box 8"/>
              <p:cNvSpPr txBox="1">
                <a:spLocks noChangeArrowheads="1"/>
              </p:cNvSpPr>
              <p:nvPr/>
            </p:nvSpPr>
            <p:spPr bwMode="auto">
              <a:xfrm>
                <a:off x="0" y="1312"/>
                <a:ext cx="1588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400">
                    <a:latin typeface="Times New Roman" panose="02020603050405020304" pitchFamily="18" charset="0"/>
                  </a:rPr>
                  <a:t>N:</a:t>
                </a:r>
              </a:p>
            </p:txBody>
          </p:sp>
          <p:sp>
            <p:nvSpPr>
              <p:cNvPr id="49175" name="Text Box 9"/>
              <p:cNvSpPr txBox="1">
                <a:spLocks noChangeArrowheads="1"/>
              </p:cNvSpPr>
              <p:nvPr/>
            </p:nvSpPr>
            <p:spPr bwMode="auto">
              <a:xfrm>
                <a:off x="0" y="862"/>
                <a:ext cx="1588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2400" dirty="0">
                    <a:latin typeface="Times New Roman" panose="02020603050405020304" pitchFamily="18" charset="0"/>
                  </a:rPr>
                  <a:t>3</a:t>
                </a:r>
                <a:r>
                  <a:rPr lang="zh-CN" altLang="en-US" sz="2400" dirty="0">
                    <a:latin typeface="Times New Roman" panose="02020603050405020304" pitchFamily="18" charset="0"/>
                  </a:rPr>
                  <a:t>：</a:t>
                </a:r>
              </a:p>
            </p:txBody>
          </p:sp>
          <p:sp>
            <p:nvSpPr>
              <p:cNvPr id="49176" name="Text Box 10"/>
              <p:cNvSpPr txBox="1">
                <a:spLocks noChangeArrowheads="1"/>
              </p:cNvSpPr>
              <p:nvPr/>
            </p:nvSpPr>
            <p:spPr bwMode="auto">
              <a:xfrm>
                <a:off x="0" y="1629"/>
                <a:ext cx="1588" cy="63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endParaRPr lang="zh-CN" altLang="en-US" sz="2400">
                  <a:latin typeface="Times New Roman" panose="02020603050405020304" pitchFamily="18" charset="0"/>
                </a:endParaRPr>
              </a:p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endParaRPr lang="zh-CN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9177" name="Line 11"/>
              <p:cNvSpPr>
                <a:spLocks noChangeShapeType="1"/>
              </p:cNvSpPr>
              <p:nvPr/>
            </p:nvSpPr>
            <p:spPr bwMode="auto">
              <a:xfrm>
                <a:off x="771" y="1629"/>
                <a:ext cx="0" cy="31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49170" name="Text Box 12"/>
            <p:cNvSpPr txBox="1">
              <a:spLocks noChangeArrowheads="1"/>
            </p:cNvSpPr>
            <p:nvPr/>
          </p:nvSpPr>
          <p:spPr bwMode="auto">
            <a:xfrm>
              <a:off x="0" y="0"/>
              <a:ext cx="1588" cy="4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10000"/>
                </a:spcBef>
                <a:buFont typeface="Arial" panose="020B0604020202020204" pitchFamily="34" charset="0"/>
                <a:buNone/>
              </a:pPr>
              <a:r>
                <a:rPr lang="zh-CN" altLang="en-US" sz="2000" b="1">
                  <a:latin typeface="Times New Roman" panose="02020603050405020304" pitchFamily="18" charset="0"/>
                </a:rPr>
                <a:t>每个进程一个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10000"/>
                </a:spcBef>
                <a:buFont typeface="Arial" panose="020B0604020202020204" pitchFamily="34" charset="0"/>
                <a:buNone/>
              </a:pPr>
              <a:r>
                <a:rPr lang="zh-CN" altLang="en-US" sz="2000" b="1">
                  <a:latin typeface="Times New Roman" panose="02020603050405020304" pitchFamily="18" charset="0"/>
                </a:rPr>
                <a:t>通信套接字描述符</a:t>
              </a:r>
            </a:p>
          </p:txBody>
        </p:sp>
      </p:grpSp>
      <p:grpSp>
        <p:nvGrpSpPr>
          <p:cNvPr id="47117" name="Group 13"/>
          <p:cNvGrpSpPr>
            <a:grpSpLocks/>
          </p:cNvGrpSpPr>
          <p:nvPr/>
        </p:nvGrpSpPr>
        <p:grpSpPr bwMode="auto">
          <a:xfrm>
            <a:off x="2605088" y="2925763"/>
            <a:ext cx="2447925" cy="792162"/>
            <a:chOff x="0" y="0"/>
            <a:chExt cx="1542" cy="499"/>
          </a:xfrm>
        </p:grpSpPr>
        <p:sp>
          <p:nvSpPr>
            <p:cNvPr id="49167" name="Line 14"/>
            <p:cNvSpPr>
              <a:spLocks noChangeShapeType="1"/>
            </p:cNvSpPr>
            <p:nvPr/>
          </p:nvSpPr>
          <p:spPr bwMode="auto">
            <a:xfrm>
              <a:off x="0" y="499"/>
              <a:ext cx="10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9168" name="Line 15"/>
            <p:cNvSpPr>
              <a:spLocks noChangeShapeType="1"/>
            </p:cNvSpPr>
            <p:nvPr/>
          </p:nvSpPr>
          <p:spPr bwMode="auto">
            <a:xfrm flipV="1">
              <a:off x="998" y="0"/>
              <a:ext cx="544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7120" name="Group 16"/>
          <p:cNvGrpSpPr>
            <a:grpSpLocks/>
          </p:cNvGrpSpPr>
          <p:nvPr/>
        </p:nvGrpSpPr>
        <p:grpSpPr bwMode="auto">
          <a:xfrm>
            <a:off x="5053013" y="2133600"/>
            <a:ext cx="2520950" cy="4344988"/>
            <a:chOff x="0" y="0"/>
            <a:chExt cx="1588" cy="2737"/>
          </a:xfrm>
        </p:grpSpPr>
        <p:sp>
          <p:nvSpPr>
            <p:cNvPr id="49158" name="Text Box 17"/>
            <p:cNvSpPr txBox="1">
              <a:spLocks noChangeArrowheads="1"/>
            </p:cNvSpPr>
            <p:nvPr/>
          </p:nvSpPr>
          <p:spPr bwMode="auto">
            <a:xfrm>
              <a:off x="0" y="771"/>
              <a:ext cx="1588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zh-CN" altLang="en-US" sz="2000" b="1">
                  <a:latin typeface="Times New Roman" panose="02020603050405020304" pitchFamily="18" charset="0"/>
                </a:rPr>
                <a:t>服务类型：</a:t>
              </a:r>
              <a:r>
                <a:rPr lang="en-US" altLang="zh-CN" sz="2000" b="1">
                  <a:latin typeface="Times New Roman" panose="02020603050405020304" pitchFamily="18" charset="0"/>
                </a:rPr>
                <a:t>tcp</a:t>
              </a:r>
              <a:r>
                <a:rPr lang="zh-CN" altLang="en-US" sz="2000" b="1">
                  <a:latin typeface="Times New Roman" panose="02020603050405020304" pitchFamily="18" charset="0"/>
                </a:rPr>
                <a:t>或</a:t>
              </a:r>
              <a:r>
                <a:rPr lang="en-US" altLang="zh-CN" sz="2000" b="1">
                  <a:latin typeface="Times New Roman" panose="02020603050405020304" pitchFamily="18" charset="0"/>
                </a:rPr>
                <a:t>udp</a:t>
              </a:r>
            </a:p>
          </p:txBody>
        </p:sp>
        <p:sp>
          <p:nvSpPr>
            <p:cNvPr id="49159" name="Text Box 18"/>
            <p:cNvSpPr txBox="1">
              <a:spLocks noChangeArrowheads="1"/>
            </p:cNvSpPr>
            <p:nvPr/>
          </p:nvSpPr>
          <p:spPr bwMode="auto">
            <a:xfrm>
              <a:off x="0" y="499"/>
              <a:ext cx="1588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zh-CN" altLang="en-US" sz="2000" b="1">
                  <a:latin typeface="Times New Roman" panose="02020603050405020304" pitchFamily="18" charset="0"/>
                </a:rPr>
                <a:t>协议栈（族）：</a:t>
              </a:r>
              <a:r>
                <a:rPr lang="en-US" altLang="zh-CN" sz="2000" b="1">
                  <a:latin typeface="Times New Roman" panose="02020603050405020304" pitchFamily="18" charset="0"/>
                </a:rPr>
                <a:t>PF</a:t>
              </a:r>
            </a:p>
          </p:txBody>
        </p:sp>
        <p:sp>
          <p:nvSpPr>
            <p:cNvPr id="49160" name="Text Box 19"/>
            <p:cNvSpPr txBox="1">
              <a:spLocks noChangeArrowheads="1"/>
            </p:cNvSpPr>
            <p:nvPr/>
          </p:nvSpPr>
          <p:spPr bwMode="auto">
            <a:xfrm>
              <a:off x="0" y="1043"/>
              <a:ext cx="1588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zh-CN" altLang="en-US" sz="2000" b="1">
                  <a:latin typeface="Times New Roman" panose="02020603050405020304" pitchFamily="18" charset="0"/>
                </a:rPr>
                <a:t>源（本）地址：</a:t>
              </a:r>
            </a:p>
          </p:txBody>
        </p:sp>
        <p:sp>
          <p:nvSpPr>
            <p:cNvPr id="49161" name="Text Box 20"/>
            <p:cNvSpPr txBox="1">
              <a:spLocks noChangeArrowheads="1"/>
            </p:cNvSpPr>
            <p:nvPr/>
          </p:nvSpPr>
          <p:spPr bwMode="auto">
            <a:xfrm>
              <a:off x="0" y="1633"/>
              <a:ext cx="1588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zh-CN" altLang="en-US" sz="2000" b="1">
                  <a:latin typeface="Times New Roman" panose="02020603050405020304" pitchFamily="18" charset="0"/>
                </a:rPr>
                <a:t>源（本地）端口</a:t>
              </a:r>
              <a:r>
                <a:rPr lang="en-US" altLang="zh-CN" sz="2000" b="1">
                  <a:latin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49162" name="Text Box 21"/>
            <p:cNvSpPr txBox="1">
              <a:spLocks noChangeArrowheads="1"/>
            </p:cNvSpPr>
            <p:nvPr/>
          </p:nvSpPr>
          <p:spPr bwMode="auto">
            <a:xfrm>
              <a:off x="0" y="1361"/>
              <a:ext cx="1588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zh-CN" altLang="en-US" sz="2000" b="1">
                  <a:latin typeface="Times New Roman" panose="02020603050405020304" pitchFamily="18" charset="0"/>
                </a:rPr>
                <a:t>目的（远地）地址：</a:t>
              </a:r>
            </a:p>
          </p:txBody>
        </p:sp>
        <p:sp>
          <p:nvSpPr>
            <p:cNvPr id="49163" name="Text Box 22"/>
            <p:cNvSpPr txBox="1">
              <a:spLocks noChangeArrowheads="1"/>
            </p:cNvSpPr>
            <p:nvPr/>
          </p:nvSpPr>
          <p:spPr bwMode="auto">
            <a:xfrm>
              <a:off x="0" y="1905"/>
              <a:ext cx="1588" cy="8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 typeface="Arial" panose="020B0604020202020204" pitchFamily="34" charset="0"/>
                <a:buNone/>
              </a:pPr>
              <a:endParaRPr lang="zh-CN" altLang="en-US" sz="2000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 typeface="Arial" panose="020B0604020202020204" pitchFamily="34" charset="0"/>
                <a:buNone/>
              </a:pPr>
              <a:endParaRPr lang="zh-CN" altLang="en-US" sz="2000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 typeface="Arial" panose="020B0604020202020204" pitchFamily="34" charset="0"/>
                <a:buNone/>
              </a:pPr>
              <a:endParaRPr lang="zh-CN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49164" name="Line 23"/>
            <p:cNvSpPr>
              <a:spLocks noChangeShapeType="1"/>
            </p:cNvSpPr>
            <p:nvPr/>
          </p:nvSpPr>
          <p:spPr bwMode="auto">
            <a:xfrm>
              <a:off x="771" y="2313"/>
              <a:ext cx="0" cy="3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9165" name="Text Box 24"/>
            <p:cNvSpPr txBox="1">
              <a:spLocks noChangeArrowheads="1"/>
            </p:cNvSpPr>
            <p:nvPr/>
          </p:nvSpPr>
          <p:spPr bwMode="auto">
            <a:xfrm>
              <a:off x="0" y="1905"/>
              <a:ext cx="1588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zh-CN" altLang="en-US" sz="2000" b="1">
                  <a:latin typeface="Times New Roman" panose="02020603050405020304" pitchFamily="18" charset="0"/>
                </a:rPr>
                <a:t>远地端口</a:t>
              </a:r>
              <a:r>
                <a:rPr lang="en-US" altLang="zh-CN" sz="2000" b="1">
                  <a:latin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49166" name="Text Box 25"/>
            <p:cNvSpPr txBox="1">
              <a:spLocks noChangeArrowheads="1"/>
            </p:cNvSpPr>
            <p:nvPr/>
          </p:nvSpPr>
          <p:spPr bwMode="auto">
            <a:xfrm>
              <a:off x="0" y="0"/>
              <a:ext cx="1588" cy="4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10000"/>
                </a:spcBef>
                <a:buFont typeface="Arial" panose="020B0604020202020204" pitchFamily="34" charset="0"/>
                <a:buNone/>
              </a:pPr>
              <a:r>
                <a:rPr lang="zh-CN" altLang="en-US" sz="2000" b="1">
                  <a:latin typeface="Times New Roman" panose="02020603050405020304" pitchFamily="18" charset="0"/>
                </a:rPr>
                <a:t>套接字的具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10000"/>
                </a:spcBef>
                <a:buFont typeface="Arial" panose="020B0604020202020204" pitchFamily="34" charset="0"/>
                <a:buNone/>
              </a:pPr>
              <a:r>
                <a:rPr lang="zh-CN" altLang="en-US" sz="2000" b="1">
                  <a:latin typeface="Times New Roman" panose="02020603050405020304" pitchFamily="18" charset="0"/>
                </a:rPr>
                <a:t>体数据结构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746125" y="1141413"/>
            <a:ext cx="73914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0000"/>
                </a:solidFill>
              </a:rPr>
              <a:t>套接字</a:t>
            </a:r>
            <a:r>
              <a:rPr lang="en-US" altLang="zh-CN" sz="2800" b="1">
                <a:solidFill>
                  <a:srgbClr val="000000"/>
                </a:solidFill>
              </a:rPr>
              <a:t>API</a:t>
            </a:r>
            <a:r>
              <a:rPr lang="zh-CN" altLang="en-US" sz="2800" b="1">
                <a:solidFill>
                  <a:srgbClr val="000000"/>
                </a:solidFill>
              </a:rPr>
              <a:t>通过定义多个函数（要确定参数和选项）；既当创建套接字描述符后，调用多个函数（或称过程）说明套接字使用的具体细节。</a:t>
            </a:r>
            <a:endParaRPr lang="zh-CN" altLang="en-US" sz="2800" b="1">
              <a:solidFill>
                <a:srgbClr val="990000"/>
              </a:solidFill>
              <a:latin typeface="宋体" panose="02010600030101010101" pitchFamily="2" charset="-122"/>
            </a:endParaRP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755650" y="3716338"/>
            <a:ext cx="7391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3333CC"/>
                </a:solidFill>
              </a:rPr>
              <a:t>总结：套接字</a:t>
            </a:r>
            <a:r>
              <a:rPr lang="en-US" altLang="zh-CN" sz="2800" b="1">
                <a:solidFill>
                  <a:srgbClr val="3333CC"/>
                </a:solidFill>
              </a:rPr>
              <a:t>API</a:t>
            </a:r>
            <a:r>
              <a:rPr lang="zh-CN" altLang="en-US" sz="2800" b="1">
                <a:solidFill>
                  <a:srgbClr val="3333CC"/>
                </a:solidFill>
              </a:rPr>
              <a:t>的使用是通过首先创建套接字（返回整型描述符），然后调用多个包含具体参数和选项的函数（过程），完成应用程序和协议通信的接口（衔接）。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755650" y="2852738"/>
            <a:ext cx="77041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CC0000"/>
                </a:solidFill>
                <a:latin typeface="Times New Roman" panose="02020603050405020304" pitchFamily="18" charset="0"/>
              </a:rPr>
              <a:t>为什么是多个而不是单个，单个绝对不行吗？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autoUpdateAnimBg="0"/>
      <p:bldP spid="48131" grpId="0" autoUpdateAnimBg="0"/>
      <p:bldP spid="4813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755650" y="1223963"/>
            <a:ext cx="7391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800" b="1">
                <a:solidFill>
                  <a:srgbClr val="000000"/>
                </a:solidFill>
              </a:rPr>
              <a:t>1</a:t>
            </a:r>
            <a:r>
              <a:rPr lang="zh-CN" altLang="en-US" sz="2800" b="1">
                <a:solidFill>
                  <a:srgbClr val="000000"/>
                </a:solidFill>
              </a:rPr>
              <a:t>、无连接的通信（</a:t>
            </a:r>
            <a:r>
              <a:rPr lang="zh-CN" altLang="en-US" sz="2800" b="1">
                <a:solidFill>
                  <a:srgbClr val="CC0000"/>
                </a:solidFill>
              </a:rPr>
              <a:t>需要什么？</a:t>
            </a:r>
            <a:r>
              <a:rPr lang="zh-CN" altLang="en-US" sz="2800" b="1">
                <a:solidFill>
                  <a:srgbClr val="000000"/>
                </a:solidFill>
              </a:rPr>
              <a:t>）：</a:t>
            </a:r>
            <a:endParaRPr lang="zh-CN" altLang="en-US" sz="2800" b="1">
              <a:solidFill>
                <a:srgbClr val="990000"/>
              </a:solidFill>
              <a:latin typeface="宋体" panose="02010600030101010101" pitchFamily="2" charset="-122"/>
            </a:endParaRP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1331913" y="487363"/>
            <a:ext cx="7010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CN" altLang="en-US" sz="3200" b="1">
                <a:latin typeface="Times New Roman" panose="02020603050405020304" pitchFamily="18" charset="0"/>
              </a:rPr>
              <a:t>套接字</a:t>
            </a:r>
            <a:r>
              <a:rPr lang="en-US" altLang="zh-CN" sz="3200" b="1">
                <a:latin typeface="Times New Roman" panose="02020603050405020304" pitchFamily="18" charset="0"/>
              </a:rPr>
              <a:t>API</a:t>
            </a:r>
            <a:r>
              <a:rPr lang="zh-CN" altLang="en-US" sz="3200" b="1">
                <a:latin typeface="Times New Roman" panose="02020603050405020304" pitchFamily="18" charset="0"/>
              </a:rPr>
              <a:t>的通信建立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755650" y="2951163"/>
            <a:ext cx="7391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800" b="1">
                <a:solidFill>
                  <a:srgbClr val="000000"/>
                </a:solidFill>
              </a:rPr>
              <a:t>2</a:t>
            </a:r>
            <a:r>
              <a:rPr lang="zh-CN" altLang="en-US" sz="2800" b="1">
                <a:solidFill>
                  <a:srgbClr val="000000"/>
                </a:solidFill>
              </a:rPr>
              <a:t>、面向连接的通信（</a:t>
            </a:r>
            <a:r>
              <a:rPr lang="zh-CN" altLang="en-US" sz="2800" b="1">
                <a:solidFill>
                  <a:srgbClr val="CC0000"/>
                </a:solidFill>
              </a:rPr>
              <a:t>需要什么？</a:t>
            </a:r>
            <a:r>
              <a:rPr lang="zh-CN" altLang="en-US" sz="2800" b="1">
                <a:solidFill>
                  <a:srgbClr val="000000"/>
                </a:solidFill>
              </a:rPr>
              <a:t>） ：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755650" y="1943100"/>
            <a:ext cx="792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000000"/>
                </a:solidFill>
              </a:rPr>
              <a:t>实际上</a:t>
            </a:r>
            <a:r>
              <a:rPr lang="en-US" altLang="zh-CN" sz="2400" b="1">
                <a:solidFill>
                  <a:srgbClr val="000000"/>
                </a:solidFill>
              </a:rPr>
              <a:t>C/S</a:t>
            </a:r>
            <a:r>
              <a:rPr lang="zh-CN" altLang="en-US" sz="2400" b="1">
                <a:solidFill>
                  <a:srgbClr val="000000"/>
                </a:solidFill>
              </a:rPr>
              <a:t>两端的应用进程创建套接字，并定义相应的参数（协议、连接模式、端地址</a:t>
            </a:r>
            <a:r>
              <a:rPr lang="en-US" altLang="zh-CN" sz="2400" b="1">
                <a:solidFill>
                  <a:srgbClr val="000000"/>
                </a:solidFill>
              </a:rPr>
              <a:t>)</a:t>
            </a:r>
            <a:r>
              <a:rPr lang="zh-CN" altLang="en-US" sz="2400" b="1">
                <a:solidFill>
                  <a:srgbClr val="000000"/>
                </a:solidFill>
              </a:rPr>
              <a:t>后，就可以发送数据。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755650" y="3743325"/>
            <a:ext cx="7920038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</a:rPr>
              <a:t>C/S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两端除创建套接字、定义基本的参数（协议、连接模式、端地址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外，要建立连接，即服务器进程开启后，定义服务器处于被动接收连接的状态，而客户进程主动发起连接请求时，服务器如接受连接请求，则连接建立（否则连接失败），然后开始数据发送。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utoUpdateAnimBg="0"/>
      <p:bldP spid="49156" grpId="0" autoUpdateAnimBg="0"/>
      <p:bldP spid="49157" grpId="0" autoUpdateAnimBg="0"/>
      <p:bldP spid="4915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1371600" y="479425"/>
            <a:ext cx="7010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3200" b="1" dirty="0" smtClean="0">
                <a:latin typeface="Times New Roman" panose="02020603050405020304" pitchFamily="18" charset="0"/>
              </a:rPr>
              <a:t>4.2.3</a:t>
            </a:r>
            <a:r>
              <a:rPr lang="zh-CN" altLang="en-US" sz="3200" b="1" dirty="0">
                <a:latin typeface="Times New Roman" panose="02020603050405020304" pitchFamily="18" charset="0"/>
              </a:rPr>
              <a:t>实现套接字</a:t>
            </a:r>
            <a:r>
              <a:rPr lang="en-US" altLang="zh-CN" sz="3200" b="1" dirty="0">
                <a:latin typeface="Times New Roman" panose="02020603050405020304" pitchFamily="18" charset="0"/>
              </a:rPr>
              <a:t>API</a:t>
            </a:r>
            <a:r>
              <a:rPr lang="zh-CN" altLang="en-US" sz="3200" b="1" dirty="0">
                <a:latin typeface="Times New Roman" panose="02020603050405020304" pitchFamily="18" charset="0"/>
              </a:rPr>
              <a:t>的函数（过程）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762000" y="1143000"/>
            <a:ext cx="7620000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en-US" altLang="zh-CN" sz="2800" b="1">
                <a:solidFill>
                  <a:srgbClr val="000000"/>
                </a:solidFill>
              </a:rPr>
              <a:t>1</a:t>
            </a:r>
            <a:r>
              <a:rPr lang="zh-CN" altLang="en-US" sz="2800" b="1">
                <a:solidFill>
                  <a:srgbClr val="000000"/>
                </a:solidFill>
              </a:rPr>
              <a:t>、</a:t>
            </a:r>
            <a:r>
              <a:rPr lang="zh-CN" altLang="en-US" sz="2400" b="1">
                <a:solidFill>
                  <a:srgbClr val="000000"/>
                </a:solidFill>
              </a:rPr>
              <a:t>创建一个套接字并返回一个</a:t>
            </a:r>
            <a:r>
              <a:rPr lang="zh-CN" altLang="en-US" sz="2400" b="1"/>
              <a:t>返回整型描述符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2800" b="1"/>
              <a:t>     </a:t>
            </a:r>
            <a:r>
              <a:rPr lang="en-US" altLang="zh-CN" sz="2800" b="1"/>
              <a:t>Descriptor=socket(pf,type,protocol)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en-US" altLang="zh-CN" sz="2400" b="1"/>
              <a:t>Protofamily:</a:t>
            </a:r>
            <a:r>
              <a:rPr lang="zh-CN" altLang="en-US" sz="2400" b="1"/>
              <a:t>协议栈</a:t>
            </a:r>
            <a:r>
              <a:rPr lang="en-US" altLang="zh-CN" sz="2400" b="1"/>
              <a:t>TCP/IP/Apple Talk</a:t>
            </a:r>
            <a:r>
              <a:rPr lang="zh-CN" altLang="en-US" sz="2400" b="1"/>
              <a:t>，</a:t>
            </a:r>
            <a:r>
              <a:rPr lang="en-US" altLang="zh-CN" sz="2400" b="1"/>
              <a:t>type:</a:t>
            </a:r>
            <a:r>
              <a:rPr lang="zh-CN" altLang="en-US" sz="2400" b="1"/>
              <a:t>连接</a:t>
            </a:r>
            <a:r>
              <a:rPr lang="en-US" altLang="zh-CN" sz="2400" b="1"/>
              <a:t>/</a:t>
            </a:r>
            <a:r>
              <a:rPr lang="zh-CN" altLang="en-US" sz="2400" b="1"/>
              <a:t>无连接， </a:t>
            </a:r>
            <a:r>
              <a:rPr lang="en-US" altLang="zh-CN" sz="2400" b="1"/>
              <a:t>protocol</a:t>
            </a:r>
            <a:r>
              <a:rPr lang="zh-CN" altLang="en-US" sz="2400" b="1"/>
              <a:t>：具体协议</a:t>
            </a:r>
            <a:r>
              <a:rPr lang="en-US" altLang="zh-CN" sz="2400" b="1"/>
              <a:t>tcp/udp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27088" y="3141663"/>
            <a:ext cx="7620000" cy="334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en-US" altLang="zh-CN" sz="2400" b="1"/>
              <a:t>2</a:t>
            </a:r>
            <a:r>
              <a:rPr lang="zh-CN" altLang="en-US" sz="2400" b="1"/>
              <a:t>、</a:t>
            </a:r>
            <a:r>
              <a:rPr lang="en-US" altLang="zh-CN" sz="2400" b="1"/>
              <a:t>Bind</a:t>
            </a:r>
            <a:r>
              <a:rPr lang="zh-CN" altLang="en-US" sz="2400" b="1"/>
              <a:t>函数（过程）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2400" b="1"/>
              <a:t>    </a:t>
            </a:r>
            <a:r>
              <a:rPr lang="en-US" altLang="zh-CN" sz="2400" b="1"/>
              <a:t>Bind(socket,locaaddr,addrlen)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en-US" altLang="zh-CN" sz="2400" b="1"/>
              <a:t>Locaaddr</a:t>
            </a:r>
            <a:r>
              <a:rPr lang="zh-CN" altLang="en-US" sz="2400" b="1"/>
              <a:t>是本地</a:t>
            </a:r>
            <a:r>
              <a:rPr lang="zh-CN" altLang="en-US" sz="2400" b="1">
                <a:solidFill>
                  <a:srgbClr val="CC0000"/>
                </a:solidFill>
              </a:rPr>
              <a:t>端地址</a:t>
            </a:r>
            <a:r>
              <a:rPr lang="zh-CN" altLang="en-US" sz="2400" b="1"/>
              <a:t>的一般</a:t>
            </a:r>
            <a:r>
              <a:rPr lang="en-US" altLang="zh-CN" sz="2400" b="1"/>
              <a:t>socket</a:t>
            </a:r>
            <a:r>
              <a:rPr lang="zh-CN" altLang="en-US" sz="2400" b="1"/>
              <a:t>地址描述结构，</a:t>
            </a:r>
            <a:r>
              <a:rPr lang="en-US" altLang="zh-CN" sz="2400" b="1"/>
              <a:t>TCP/IP</a:t>
            </a:r>
            <a:r>
              <a:rPr lang="zh-CN" altLang="en-US" sz="2400" b="1"/>
              <a:t>地址和协议端口号将按</a:t>
            </a:r>
            <a:r>
              <a:rPr lang="en-US" altLang="zh-CN" sz="2400" b="1"/>
              <a:t>socket</a:t>
            </a:r>
            <a:r>
              <a:rPr lang="zh-CN" altLang="en-US" sz="2400" b="1"/>
              <a:t>地址结构表达，祥见</a:t>
            </a:r>
            <a:r>
              <a:rPr lang="en-US" altLang="zh-CN" sz="2400" b="1"/>
              <a:t>《</a:t>
            </a:r>
            <a:r>
              <a:rPr lang="zh-CN" altLang="en-US" sz="2400" b="1"/>
              <a:t>计算机网络和因特网</a:t>
            </a:r>
            <a:r>
              <a:rPr lang="en-US" altLang="zh-CN" sz="2400" b="1"/>
              <a:t>》</a:t>
            </a:r>
            <a:r>
              <a:rPr lang="zh-CN" altLang="en-US" sz="2400" b="1"/>
              <a:t>细节。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CC0000"/>
                </a:solidFill>
              </a:rPr>
              <a:t>服务器</a:t>
            </a:r>
            <a:r>
              <a:rPr lang="zh-CN" altLang="en-US" sz="2400" b="1"/>
              <a:t>使用</a:t>
            </a:r>
            <a:r>
              <a:rPr lang="en-US" altLang="zh-CN" sz="2400" b="1"/>
              <a:t>Bind</a:t>
            </a:r>
            <a:r>
              <a:rPr lang="zh-CN" altLang="en-US" sz="2400" b="1"/>
              <a:t>过程赋予套接字特定的</a:t>
            </a:r>
            <a:r>
              <a:rPr lang="zh-CN" altLang="en-US" sz="2400" b="1">
                <a:solidFill>
                  <a:srgbClr val="CC0000"/>
                </a:solidFill>
              </a:rPr>
              <a:t>端地址</a:t>
            </a:r>
            <a:r>
              <a:rPr lang="zh-CN" altLang="en-US" sz="2400" b="1"/>
              <a:t>，实现</a:t>
            </a:r>
            <a:r>
              <a:rPr lang="en-US" altLang="zh-CN" sz="2400" b="1"/>
              <a:t>socket </a:t>
            </a:r>
            <a:r>
              <a:rPr lang="zh-CN" altLang="en-US" sz="2400" b="1"/>
              <a:t>和端地址联编。如使用无连接协议，此时已准备好接收信息。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87760" y="3512096"/>
            <a:ext cx="7620000" cy="224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en-US" altLang="zh-CN" sz="2400" b="1"/>
              <a:t>4</a:t>
            </a:r>
            <a:r>
              <a:rPr lang="zh-CN" altLang="en-US" sz="2400" b="1"/>
              <a:t>、</a:t>
            </a:r>
            <a:r>
              <a:rPr lang="en-US" altLang="zh-CN" sz="2400" b="1"/>
              <a:t>Listen</a:t>
            </a:r>
            <a:r>
              <a:rPr lang="zh-CN" altLang="en-US" sz="2400" b="1">
                <a:latin typeface="Times New Roman" panose="02020603050405020304" pitchFamily="18" charset="0"/>
              </a:rPr>
              <a:t>函数（过程）</a:t>
            </a:r>
            <a:endParaRPr lang="zh-CN" altLang="en-US" sz="2400" b="1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2400" b="1"/>
              <a:t>      </a:t>
            </a:r>
            <a:r>
              <a:rPr lang="en-US" altLang="zh-CN" sz="2400" b="1"/>
              <a:t>Listen(socket,queuesize)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en-US" altLang="zh-CN" sz="2400" b="1"/>
              <a:t>Queuesize</a:t>
            </a:r>
            <a:r>
              <a:rPr lang="zh-CN" altLang="en-US" sz="2400" b="1"/>
              <a:t>：客户请求队列的长度，开始为空。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2400" b="1"/>
              <a:t>如服务器是面向连接的，需要使用</a:t>
            </a:r>
            <a:r>
              <a:rPr lang="en-US" altLang="zh-CN" sz="2400" b="1"/>
              <a:t>Listen </a:t>
            </a:r>
            <a:r>
              <a:rPr lang="zh-CN" altLang="en-US" sz="2400" b="1"/>
              <a:t>过程将套接字设置为被动模式，然后开始接受连接请求。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11560" y="692696"/>
            <a:ext cx="7620000" cy="250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en-US" altLang="zh-CN" sz="2400" b="1" dirty="0"/>
              <a:t>3</a:t>
            </a:r>
            <a:r>
              <a:rPr lang="zh-CN" altLang="en-US" sz="2400" b="1" dirty="0"/>
              <a:t>、</a:t>
            </a:r>
            <a:r>
              <a:rPr lang="en-US" altLang="zh-CN" sz="2400" b="1" dirty="0"/>
              <a:t>Close</a:t>
            </a:r>
            <a:r>
              <a:rPr lang="zh-CN" altLang="en-US" sz="2400" b="1" dirty="0"/>
              <a:t>函数（过程）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2400" b="1" dirty="0"/>
              <a:t>      </a:t>
            </a:r>
            <a:r>
              <a:rPr lang="en-US" altLang="zh-CN" sz="2400" b="1" dirty="0"/>
              <a:t>close (socket)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en-US" altLang="zh-CN" sz="2400" b="1" dirty="0"/>
              <a:t>close</a:t>
            </a:r>
            <a:r>
              <a:rPr lang="zh-CN" altLang="en-US" sz="2400" b="1" dirty="0"/>
              <a:t>过程的调用告诉系统终止对一个套接字</a:t>
            </a:r>
            <a:r>
              <a:rPr lang="en-US" altLang="zh-CN" sz="2400" b="1" dirty="0"/>
              <a:t>socket</a:t>
            </a:r>
            <a:r>
              <a:rPr lang="zh-CN" altLang="en-US" sz="2400" b="1" dirty="0"/>
              <a:t>的使用，系统对套接字进行释放，应用程序与传输协议间停止数据交互。如果套接字在使用面向连接的传输时，在关闭套接字前应先关闭连接。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95536" y="836712"/>
            <a:ext cx="8353425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/>
              <a:t>5</a:t>
            </a:r>
            <a:r>
              <a:rPr lang="zh-CN" altLang="en-US" sz="2400" b="1"/>
              <a:t>、客户端</a:t>
            </a:r>
            <a:r>
              <a:rPr lang="en-US" altLang="zh-CN" sz="2400" b="1"/>
              <a:t>Connect</a:t>
            </a:r>
            <a:r>
              <a:rPr lang="zh-CN" altLang="en-US" sz="2400" b="1">
                <a:latin typeface="Times New Roman" panose="02020603050405020304" pitchFamily="18" charset="0"/>
              </a:rPr>
              <a:t>函数（过程）</a:t>
            </a:r>
            <a:endParaRPr lang="zh-CN" altLang="en-US" sz="2400" b="1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/>
              <a:t>     </a:t>
            </a:r>
            <a:r>
              <a:rPr lang="en-US" altLang="zh-CN" sz="2400" b="1"/>
              <a:t>Connect(socket,saddress,saddresslen)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/>
              <a:t>saddress</a:t>
            </a:r>
            <a:r>
              <a:rPr lang="zh-CN" altLang="en-US" sz="2400" b="1"/>
              <a:t>是按一般</a:t>
            </a:r>
            <a:r>
              <a:rPr lang="en-US" altLang="zh-CN" sz="2400" b="1"/>
              <a:t>socket</a:t>
            </a:r>
            <a:r>
              <a:rPr lang="zh-CN" altLang="en-US" sz="2400" b="1"/>
              <a:t>地址结构表达的服务器</a:t>
            </a:r>
            <a:r>
              <a:rPr lang="en-US" altLang="zh-CN" sz="2400" b="1"/>
              <a:t>IP</a:t>
            </a:r>
            <a:r>
              <a:rPr lang="zh-CN" altLang="en-US" sz="2400" b="1"/>
              <a:t>地址和协议端口号。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/>
              <a:t>当使用面向连接的</a:t>
            </a:r>
            <a:r>
              <a:rPr lang="en-US" altLang="zh-CN" sz="2400" b="1"/>
              <a:t>TCP</a:t>
            </a:r>
            <a:r>
              <a:rPr lang="zh-CN" altLang="en-US" sz="2400" b="1"/>
              <a:t>， </a:t>
            </a:r>
            <a:r>
              <a:rPr lang="en-US" altLang="zh-CN" sz="2400" b="1"/>
              <a:t>Connect</a:t>
            </a:r>
            <a:r>
              <a:rPr lang="zh-CN" altLang="en-US" sz="2400" b="1"/>
              <a:t>过程启动一个指定服务器的连接，本质上</a:t>
            </a:r>
            <a:r>
              <a:rPr lang="en-US" altLang="zh-CN" sz="2400" b="1"/>
              <a:t>Connect</a:t>
            </a:r>
            <a:r>
              <a:rPr lang="zh-CN" altLang="en-US" sz="2400" b="1"/>
              <a:t>是客户与已经调用了</a:t>
            </a:r>
            <a:r>
              <a:rPr lang="en-US" altLang="zh-CN" sz="2400" b="1">
                <a:latin typeface="Times New Roman" panose="02020603050405020304" pitchFamily="18" charset="0"/>
              </a:rPr>
              <a:t>Listen</a:t>
            </a:r>
            <a:r>
              <a:rPr lang="zh-CN" altLang="en-US" sz="2400" b="1">
                <a:latin typeface="Times New Roman" panose="02020603050405020304" pitchFamily="18" charset="0"/>
              </a:rPr>
              <a:t>过程、及</a:t>
            </a:r>
            <a:r>
              <a:rPr lang="zh-CN" altLang="en-US" sz="2400" b="1"/>
              <a:t>服务器</a:t>
            </a:r>
            <a:r>
              <a:rPr lang="en-US" altLang="zh-CN" sz="2400" b="1"/>
              <a:t>Accept</a:t>
            </a:r>
            <a:r>
              <a:rPr lang="zh-CN" altLang="en-US" sz="2400" b="1"/>
              <a:t>过程进行连接的过程。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66949" y="3514825"/>
            <a:ext cx="8610600" cy="278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2400" b="1"/>
              <a:t>非常有意思的是，当客户使用无连接</a:t>
            </a:r>
            <a:r>
              <a:rPr lang="en-US" altLang="zh-CN" sz="2400" b="1"/>
              <a:t>UDP</a:t>
            </a:r>
            <a:r>
              <a:rPr lang="zh-CN" altLang="en-US" sz="2400" b="1"/>
              <a:t>协议时，也可使用 </a:t>
            </a:r>
            <a:r>
              <a:rPr lang="en-US" altLang="zh-CN" sz="2400" b="1"/>
              <a:t>Connect</a:t>
            </a:r>
            <a:r>
              <a:rPr lang="zh-CN" altLang="en-US" sz="2400" b="1"/>
              <a:t>过程，此时并不启动一个连接，而仅仅使 </a:t>
            </a:r>
            <a:r>
              <a:rPr lang="en-US" altLang="zh-CN" sz="2400" b="1"/>
              <a:t>socket</a:t>
            </a:r>
            <a:r>
              <a:rPr lang="zh-CN" altLang="en-US" sz="2400" b="1"/>
              <a:t>完成与将通信的目的</a:t>
            </a:r>
            <a:r>
              <a:rPr lang="zh-CN" altLang="en-US" sz="2400" b="1">
                <a:solidFill>
                  <a:srgbClr val="CC0000"/>
                </a:solidFill>
              </a:rPr>
              <a:t>服务器端地址联编。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2400" b="1"/>
              <a:t>通常对无连接的传输一般每一个</a:t>
            </a:r>
            <a:r>
              <a:rPr lang="en-US" altLang="zh-CN" sz="2400" b="1"/>
              <a:t>IP</a:t>
            </a:r>
            <a:r>
              <a:rPr lang="zh-CN" altLang="en-US" sz="2400" b="1"/>
              <a:t>报指明目的地址，但如客户只和一个服务器通信，也即具有同样的端目的地址。此时客户可以通过套接字的地址记录，发送多条信息，而不必每条指明地址。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39552" y="620688"/>
            <a:ext cx="7848600" cy="334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en-US" altLang="zh-CN" sz="2400" b="1"/>
              <a:t>6</a:t>
            </a:r>
            <a:r>
              <a:rPr lang="zh-CN" altLang="en-US" sz="2400" b="1"/>
              <a:t>、</a:t>
            </a:r>
            <a:r>
              <a:rPr lang="en-US" altLang="zh-CN" sz="2400" b="1"/>
              <a:t>Accept</a:t>
            </a:r>
            <a:r>
              <a:rPr lang="zh-CN" altLang="en-US" sz="2400" b="1">
                <a:latin typeface="Times New Roman" panose="02020603050405020304" pitchFamily="18" charset="0"/>
              </a:rPr>
              <a:t>函数（过程）</a:t>
            </a:r>
            <a:endParaRPr lang="zh-CN" altLang="en-US" sz="2400" b="1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2400" b="1"/>
              <a:t>       </a:t>
            </a:r>
            <a:r>
              <a:rPr lang="en-US" altLang="zh-CN" sz="2400" b="1"/>
              <a:t>newsock=accept(caddress,caddresslen)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en-US" altLang="zh-CN" sz="2400" b="1"/>
              <a:t>caddress</a:t>
            </a:r>
            <a:r>
              <a:rPr lang="zh-CN" altLang="en-US" sz="2400" b="1"/>
              <a:t>：按照</a:t>
            </a:r>
            <a:r>
              <a:rPr lang="en-US" altLang="zh-CN" sz="2400" b="1"/>
              <a:t>socket</a:t>
            </a:r>
            <a:r>
              <a:rPr lang="zh-CN" altLang="en-US" sz="2400" b="1"/>
              <a:t>地址结构表达的客户端</a:t>
            </a:r>
            <a:r>
              <a:rPr lang="en-US" altLang="zh-CN" sz="2400" b="1"/>
              <a:t>IP</a:t>
            </a:r>
            <a:r>
              <a:rPr lang="zh-CN" altLang="en-US" sz="2400" b="1"/>
              <a:t>地址。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2400" b="1"/>
              <a:t>使用面向连接通信时， </a:t>
            </a:r>
            <a:r>
              <a:rPr lang="en-US" altLang="zh-CN" sz="2400" b="1"/>
              <a:t>Accept</a:t>
            </a:r>
            <a:r>
              <a:rPr lang="zh-CN" altLang="en-US" sz="2400" b="1"/>
              <a:t>过程在套接字中确定了连接客户的地址，服务器通过调用</a:t>
            </a:r>
            <a:r>
              <a:rPr lang="en-US" altLang="zh-CN" sz="2400" b="1"/>
              <a:t>Accept</a:t>
            </a:r>
            <a:r>
              <a:rPr lang="zh-CN" altLang="en-US" sz="2400" b="1"/>
              <a:t>过程接受下一个连接。然后</a:t>
            </a:r>
            <a:r>
              <a:rPr lang="en-US" altLang="zh-CN" sz="2400" b="1"/>
              <a:t>Accept</a:t>
            </a:r>
            <a:r>
              <a:rPr lang="zh-CN" altLang="en-US" sz="2400" b="1"/>
              <a:t>为该连接创建一个新套接字</a:t>
            </a:r>
            <a:r>
              <a:rPr lang="en-US" altLang="zh-CN" sz="2400" b="1"/>
              <a:t>newsock </a:t>
            </a:r>
            <a:r>
              <a:rPr lang="zh-CN" altLang="en-US" sz="2400" b="1"/>
              <a:t>（</a:t>
            </a:r>
            <a:r>
              <a:rPr lang="zh-CN" altLang="en-US" sz="2400" b="1">
                <a:solidFill>
                  <a:srgbClr val="990000"/>
                </a:solidFill>
              </a:rPr>
              <a:t>为什么不用</a:t>
            </a:r>
            <a:r>
              <a:rPr lang="en-US" altLang="zh-CN" sz="2400" b="1">
                <a:solidFill>
                  <a:srgbClr val="990000"/>
                </a:solidFill>
              </a:rPr>
              <a:t>socket</a:t>
            </a:r>
            <a:r>
              <a:rPr lang="zh-CN" altLang="en-US" sz="2400" b="1">
                <a:solidFill>
                  <a:srgbClr val="990000"/>
                </a:solidFill>
              </a:rPr>
              <a:t>？</a:t>
            </a:r>
            <a:r>
              <a:rPr lang="zh-CN" altLang="en-US" sz="2400" b="1"/>
              <a:t>）返回调用者，服务器将用这个新套接字和客户通信，直至与该客户通信结束。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39552" y="4221138"/>
            <a:ext cx="7620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en-US" altLang="zh-CN" sz="2400" b="1"/>
              <a:t>4</a:t>
            </a:r>
            <a:r>
              <a:rPr lang="zh-CN" altLang="en-US" sz="2400" b="1"/>
              <a:t>、</a:t>
            </a:r>
            <a:r>
              <a:rPr lang="en-US" altLang="zh-CN" sz="2400" b="1"/>
              <a:t>6</a:t>
            </a:r>
            <a:r>
              <a:rPr lang="zh-CN" altLang="en-US" sz="2400" b="1"/>
              <a:t>套接字是面向连接通信时</a:t>
            </a:r>
            <a:r>
              <a:rPr lang="zh-CN" altLang="en-US" sz="2400" b="1">
                <a:solidFill>
                  <a:srgbClr val="CC0000"/>
                </a:solidFill>
              </a:rPr>
              <a:t>服务器</a:t>
            </a:r>
            <a:r>
              <a:rPr lang="zh-CN" altLang="en-US" sz="2400" b="1"/>
              <a:t>必须的过程调用，完成被动地接受一个连接请求，然后创建一个服务器与特定客户</a:t>
            </a:r>
            <a:r>
              <a:rPr lang="en-US" altLang="zh-CN" sz="2400" b="1"/>
              <a:t>TCP</a:t>
            </a:r>
            <a:r>
              <a:rPr lang="zh-CN" altLang="en-US" sz="2400" b="1"/>
              <a:t>连接的新的套接字，依次通信，同时原套接字仍保持不变；当该客户连接结束后，使用原套接字接受来自下一个客户的连接。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219200" y="533400"/>
            <a:ext cx="624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3200" b="1" dirty="0" smtClean="0">
                <a:latin typeface="Times New Roman" panose="02020603050405020304" pitchFamily="18" charset="0"/>
              </a:rPr>
              <a:t>第</a:t>
            </a:r>
            <a:r>
              <a:rPr lang="en-US" altLang="zh-CN" sz="3200" b="1" dirty="0" smtClean="0">
                <a:latin typeface="Times New Roman" panose="02020603050405020304" pitchFamily="18" charset="0"/>
              </a:rPr>
              <a:t>4.2</a:t>
            </a:r>
            <a:r>
              <a:rPr lang="zh-CN" altLang="en-US" sz="3200" b="1" dirty="0">
                <a:latin typeface="Times New Roman" panose="02020603050405020304" pitchFamily="18" charset="0"/>
              </a:rPr>
              <a:t>节：重点与难点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143000" y="1981200"/>
            <a:ext cx="6019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400" b="1">
              <a:latin typeface="宋体" panose="02010600030101010101" pitchFamily="2" charset="-122"/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990600" y="1828800"/>
            <a:ext cx="7010400" cy="186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15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宋体" panose="02010600030101010101" pitchFamily="2" charset="-122"/>
              </a:rPr>
              <a:t>1</a:t>
            </a:r>
            <a:r>
              <a:rPr lang="zh-CN" altLang="en-US" sz="2400" b="1" dirty="0">
                <a:latin typeface="宋体" panose="02010600030101010101" pitchFamily="2" charset="-122"/>
              </a:rPr>
              <a:t>、应用编程接口的概念与重要性</a:t>
            </a:r>
          </a:p>
          <a:p>
            <a:pPr>
              <a:lnSpc>
                <a:spcPct val="115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宋体" panose="02010600030101010101" pitchFamily="2" charset="-122"/>
              </a:rPr>
              <a:t>2</a:t>
            </a:r>
            <a:r>
              <a:rPr lang="zh-CN" altLang="en-US" sz="2400" b="1" dirty="0">
                <a:latin typeface="宋体" panose="02010600030101010101" pitchFamily="2" charset="-122"/>
              </a:rPr>
              <a:t>、套接字</a:t>
            </a:r>
            <a:r>
              <a:rPr lang="en-US" altLang="zh-CN" sz="2400" b="1" dirty="0">
                <a:latin typeface="宋体" panose="02010600030101010101" pitchFamily="2" charset="-122"/>
              </a:rPr>
              <a:t>API</a:t>
            </a:r>
            <a:r>
              <a:rPr lang="zh-CN" altLang="en-US" sz="2400" b="1" dirty="0">
                <a:latin typeface="宋体" panose="02010600030101010101" pitchFamily="2" charset="-122"/>
              </a:rPr>
              <a:t>的特点</a:t>
            </a:r>
            <a:r>
              <a:rPr lang="en-US" altLang="zh-CN" sz="2400" b="1" dirty="0">
                <a:latin typeface="宋体" panose="02010600030101010101" pitchFamily="2" charset="-122"/>
              </a:rPr>
              <a:t>/</a:t>
            </a:r>
            <a:r>
              <a:rPr lang="zh-CN" altLang="en-US" sz="2400" b="1" dirty="0">
                <a:latin typeface="宋体" panose="02010600030101010101" pitchFamily="2" charset="-122"/>
              </a:rPr>
              <a:t>函数</a:t>
            </a:r>
            <a:r>
              <a:rPr lang="en-US" altLang="zh-CN" sz="2400" b="1" dirty="0">
                <a:latin typeface="宋体" panose="02010600030101010101" pitchFamily="2" charset="-122"/>
              </a:rPr>
              <a:t>/</a:t>
            </a:r>
            <a:r>
              <a:rPr lang="zh-CN" altLang="en-US" sz="2400" b="1" dirty="0">
                <a:latin typeface="宋体" panose="02010600030101010101" pitchFamily="2" charset="-122"/>
              </a:rPr>
              <a:t>参数</a:t>
            </a:r>
          </a:p>
          <a:p>
            <a:pPr>
              <a:lnSpc>
                <a:spcPct val="115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宋体" panose="02010600030101010101" pitchFamily="2" charset="-122"/>
              </a:rPr>
              <a:t>3</a:t>
            </a:r>
            <a:r>
              <a:rPr lang="zh-CN" altLang="en-US" sz="2400" b="1" dirty="0">
                <a:latin typeface="宋体" panose="02010600030101010101" pitchFamily="2" charset="-122"/>
              </a:rPr>
              <a:t>、</a:t>
            </a:r>
            <a:r>
              <a:rPr lang="en-US" altLang="zh-CN" sz="2400" b="1" dirty="0">
                <a:latin typeface="宋体" panose="02010600030101010101" pitchFamily="2" charset="-122"/>
              </a:rPr>
              <a:t>Socket</a:t>
            </a:r>
            <a:r>
              <a:rPr lang="zh-CN" altLang="en-US" sz="2400" b="1" dirty="0">
                <a:latin typeface="宋体" panose="02010600030101010101" pitchFamily="2" charset="-122"/>
              </a:rPr>
              <a:t>套接字</a:t>
            </a:r>
            <a:r>
              <a:rPr lang="en-US" altLang="zh-CN" sz="2400" b="1" dirty="0">
                <a:latin typeface="宋体" panose="02010600030101010101" pitchFamily="2" charset="-122"/>
              </a:rPr>
              <a:t>API</a:t>
            </a:r>
            <a:r>
              <a:rPr lang="zh-CN" altLang="en-US" sz="2400" b="1" dirty="0">
                <a:latin typeface="宋体" panose="02010600030101010101" pitchFamily="2" charset="-122"/>
              </a:rPr>
              <a:t>实现的基本过程</a:t>
            </a:r>
            <a:endParaRPr lang="zh-CN" altLang="en-US" sz="2400" b="1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838200" y="1295400"/>
            <a:ext cx="533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latin typeface="宋体" panose="02010600030101010101" pitchFamily="2" charset="-122"/>
              </a:rPr>
              <a:t>重点理解：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914400" y="3657600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latin typeface="宋体" panose="02010600030101010101" pitchFamily="2" charset="-122"/>
              </a:rPr>
              <a:t>主要了解：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990600" y="4191000"/>
            <a:ext cx="6172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>
                <a:latin typeface="宋体" panose="02010600030101010101" pitchFamily="2" charset="-122"/>
              </a:rPr>
              <a:t>1</a:t>
            </a:r>
            <a:r>
              <a:rPr lang="zh-CN" altLang="en-US" sz="2400" b="1">
                <a:latin typeface="宋体" panose="02010600030101010101" pitchFamily="2" charset="-122"/>
              </a:rPr>
              <a:t>、套接字</a:t>
            </a:r>
            <a:r>
              <a:rPr lang="en-US" altLang="zh-CN" sz="2400" b="1">
                <a:latin typeface="宋体" panose="02010600030101010101" pitchFamily="2" charset="-122"/>
              </a:rPr>
              <a:t>API</a:t>
            </a:r>
            <a:r>
              <a:rPr lang="zh-CN" altLang="en-US" sz="2400" b="1">
                <a:latin typeface="宋体" panose="02010600030101010101" pitchFamily="2" charset="-122"/>
              </a:rPr>
              <a:t>主要过程的作用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>
                <a:latin typeface="宋体" panose="02010600030101010101" pitchFamily="2" charset="-122"/>
              </a:rPr>
              <a:t>2</a:t>
            </a:r>
            <a:r>
              <a:rPr lang="zh-CN" altLang="en-US" sz="2400" b="1">
                <a:latin typeface="宋体" panose="02010600030101010101" pitchFamily="2" charset="-122"/>
              </a:rPr>
              <a:t>、套接字继承与服务器并发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endParaRPr lang="zh-CN" altLang="en-US" sz="2400" b="1"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03509" y="764704"/>
            <a:ext cx="84582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/>
              <a:t>7</a:t>
            </a:r>
            <a:r>
              <a:rPr lang="zh-CN" altLang="en-US" sz="2400" b="1"/>
              <a:t>、</a:t>
            </a:r>
            <a:r>
              <a:rPr lang="en-US" altLang="zh-CN" sz="2400" b="1"/>
              <a:t>Send</a:t>
            </a:r>
            <a:r>
              <a:rPr lang="zh-CN" altLang="en-US" sz="2400" b="1">
                <a:latin typeface="Times New Roman" panose="02020603050405020304" pitchFamily="18" charset="0"/>
              </a:rPr>
              <a:t>函数（过程）</a:t>
            </a:r>
            <a:endParaRPr lang="zh-CN" altLang="en-US" sz="2400" b="1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/>
              <a:t>     </a:t>
            </a:r>
            <a:r>
              <a:rPr lang="en-US" altLang="zh-CN" sz="2400" b="1"/>
              <a:t>send(socket,data,length,flags)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/>
              <a:t>data </a:t>
            </a:r>
            <a:r>
              <a:rPr lang="zh-CN" altLang="en-US" sz="2400" b="1"/>
              <a:t>是内存待发数据的地址，</a:t>
            </a:r>
            <a:r>
              <a:rPr lang="en-US" altLang="zh-CN" sz="2400" b="1"/>
              <a:t>length</a:t>
            </a:r>
            <a:r>
              <a:rPr lang="zh-CN" altLang="en-US" sz="2400" b="1"/>
              <a:t>是数据字节数 ， </a:t>
            </a:r>
            <a:r>
              <a:rPr lang="en-US" altLang="zh-CN" sz="2400" b="1"/>
              <a:t>flags </a:t>
            </a:r>
            <a:r>
              <a:rPr lang="zh-CN" altLang="en-US" sz="2400" b="1"/>
              <a:t>特殊选项位（常用于系统调试）。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/>
              <a:t>当套接字连接建立后， 客户与服务器就需要发送信息，客户与服务器使用</a:t>
            </a:r>
            <a:r>
              <a:rPr lang="en-US" altLang="zh-CN" sz="2400" b="1"/>
              <a:t>Send </a:t>
            </a:r>
            <a:r>
              <a:rPr lang="zh-CN" altLang="en-US" sz="2400" b="1"/>
              <a:t>过程完成数据发送。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79512" y="3244379"/>
            <a:ext cx="9666287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 dirty="0"/>
              <a:t>  </a:t>
            </a:r>
            <a:r>
              <a:rPr lang="en-US" altLang="zh-CN" sz="2400" b="1" dirty="0" err="1"/>
              <a:t>sendto</a:t>
            </a:r>
            <a:r>
              <a:rPr lang="en-US" altLang="zh-CN" sz="2400" b="1" dirty="0"/>
              <a:t>(</a:t>
            </a:r>
            <a:r>
              <a:rPr lang="en-US" altLang="zh-CN" sz="2400" b="1" dirty="0" err="1"/>
              <a:t>socket,data,length,flags,destaddress,addresslen</a:t>
            </a:r>
            <a:r>
              <a:rPr lang="en-US" altLang="zh-CN" sz="2400" b="1" dirty="0"/>
              <a:t>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 dirty="0"/>
              <a:t>       </a:t>
            </a:r>
            <a:r>
              <a:rPr lang="en-US" altLang="zh-CN" sz="2400" b="1" dirty="0" err="1"/>
              <a:t>sendto</a:t>
            </a:r>
            <a:r>
              <a:rPr lang="zh-CN" altLang="en-US" sz="2400" b="1" dirty="0"/>
              <a:t>过程是客户或服务器在无连接时发送信息，                                                   </a:t>
            </a:r>
            <a:r>
              <a:rPr lang="en-US" altLang="zh-CN" sz="2400" b="1" dirty="0" err="1"/>
              <a:t>destaddress</a:t>
            </a:r>
            <a:r>
              <a:rPr lang="en-US" altLang="zh-CN" sz="2400" b="1" dirty="0"/>
              <a:t> </a:t>
            </a:r>
            <a:r>
              <a:rPr lang="zh-CN" altLang="en-US" sz="2400" b="1" dirty="0"/>
              <a:t>是目的地址的</a:t>
            </a:r>
            <a:r>
              <a:rPr lang="en-US" altLang="zh-CN" sz="2400" b="1" dirty="0"/>
              <a:t>socket</a:t>
            </a:r>
            <a:r>
              <a:rPr lang="zh-CN" altLang="en-US" sz="2400" b="1" dirty="0"/>
              <a:t>结构表达。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01884" y="4444529"/>
            <a:ext cx="9063037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/>
              <a:t>     </a:t>
            </a:r>
            <a:r>
              <a:rPr lang="en-US" altLang="zh-CN" sz="2400" b="1"/>
              <a:t>sendmgs(socket,mgsstrucct,flags)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/>
              <a:t> sendmgs</a:t>
            </a:r>
            <a:r>
              <a:rPr lang="zh-CN" altLang="en-US" sz="2400" b="1"/>
              <a:t>过程完全同</a:t>
            </a:r>
            <a:r>
              <a:rPr lang="en-US" altLang="zh-CN" sz="2400" b="1"/>
              <a:t>sendto</a:t>
            </a:r>
            <a:r>
              <a:rPr lang="zh-CN" altLang="en-US" sz="2400" b="1"/>
              <a:t>，但定义结构简化参数表达， </a:t>
            </a:r>
            <a:r>
              <a:rPr lang="en-US" altLang="zh-CN" sz="2400" b="1"/>
              <a:t>mgsstrucct</a:t>
            </a:r>
            <a:r>
              <a:rPr lang="zh-CN" altLang="en-US" sz="2400" b="1"/>
              <a:t>是包括目的地址、地址长度，待发信息位置和信息长度的结构表达（具体不展开）。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6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23528" y="548680"/>
            <a:ext cx="8407400" cy="267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 dirty="0"/>
              <a:t>8</a:t>
            </a:r>
            <a:r>
              <a:rPr lang="zh-CN" altLang="en-US" sz="2400" b="1" dirty="0"/>
              <a:t>、</a:t>
            </a:r>
            <a:r>
              <a:rPr lang="en-US" altLang="zh-CN" sz="2400" b="1" dirty="0" err="1"/>
              <a:t>Recv</a:t>
            </a:r>
            <a:r>
              <a:rPr lang="zh-CN" altLang="en-US" sz="2400" b="1" dirty="0">
                <a:latin typeface="Times New Roman" panose="02020603050405020304" pitchFamily="18" charset="0"/>
              </a:rPr>
              <a:t>函数（过程）</a:t>
            </a:r>
            <a:endParaRPr lang="zh-CN" altLang="en-US" sz="2400" b="1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 dirty="0"/>
              <a:t>     </a:t>
            </a:r>
            <a:r>
              <a:rPr lang="en-US" altLang="zh-CN" sz="2400" b="1" dirty="0" err="1"/>
              <a:t>recv</a:t>
            </a:r>
            <a:r>
              <a:rPr lang="en-US" altLang="zh-CN" sz="2400" b="1" dirty="0"/>
              <a:t>(</a:t>
            </a:r>
            <a:r>
              <a:rPr lang="en-US" altLang="zh-CN" sz="2400" b="1" dirty="0" err="1"/>
              <a:t>socket,buffer,length,flags</a:t>
            </a:r>
            <a:r>
              <a:rPr lang="en-US" altLang="zh-CN" sz="2400" b="1" dirty="0"/>
              <a:t>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 dirty="0"/>
              <a:t>buffer </a:t>
            </a:r>
            <a:r>
              <a:rPr lang="zh-CN" altLang="en-US" sz="2400" b="1" dirty="0"/>
              <a:t>是内存中存放接收到的数据的地址，</a:t>
            </a:r>
            <a:r>
              <a:rPr lang="en-US" altLang="zh-CN" sz="2400" b="1" dirty="0"/>
              <a:t>length</a:t>
            </a:r>
            <a:r>
              <a:rPr lang="zh-CN" altLang="en-US" sz="2400" b="1" dirty="0"/>
              <a:t>是缓冲区大小，</a:t>
            </a:r>
            <a:r>
              <a:rPr lang="en-US" altLang="zh-CN" sz="2400" b="1" dirty="0"/>
              <a:t>flags </a:t>
            </a:r>
            <a:r>
              <a:rPr lang="zh-CN" altLang="en-US" sz="2400" b="1" dirty="0"/>
              <a:t>控制细节选项。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 dirty="0"/>
              <a:t>当套接字连接建立后，客户与服务器也同样需要接收信息，客户与服务器使用</a:t>
            </a:r>
            <a:r>
              <a:rPr lang="en-US" altLang="zh-CN" sz="2400" b="1" dirty="0" err="1"/>
              <a:t>Recv</a:t>
            </a:r>
            <a:r>
              <a:rPr lang="zh-CN" altLang="en-US" sz="2400" b="1" dirty="0"/>
              <a:t>过程完成从一个连接的套接字中接收数据。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77726" y="3284984"/>
            <a:ext cx="8712200" cy="167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en-US" altLang="zh-CN" sz="2400" b="1" dirty="0" err="1"/>
              <a:t>recvfrom</a:t>
            </a:r>
            <a:r>
              <a:rPr lang="en-US" altLang="zh-CN" sz="2400" b="1" dirty="0"/>
              <a:t>(</a:t>
            </a:r>
            <a:r>
              <a:rPr lang="en-US" altLang="zh-CN" sz="2400" b="1" dirty="0" err="1"/>
              <a:t>socket,buffer,length,flags,sndraddr,saddrlen</a:t>
            </a:r>
            <a:r>
              <a:rPr lang="en-US" altLang="zh-CN" sz="2400" b="1" dirty="0"/>
              <a:t>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en-US" altLang="zh-CN" sz="2400" b="1" dirty="0" err="1"/>
              <a:t>recvfrom</a:t>
            </a:r>
            <a:r>
              <a:rPr lang="zh-CN" altLang="en-US" sz="2400" b="1" dirty="0"/>
              <a:t>过程是客户或服务器在未连接时接收任一客户发来的信息，同时对应每收到的信息返回发送地址作为应答，</a:t>
            </a:r>
            <a:r>
              <a:rPr lang="en-US" altLang="zh-CN" sz="2400" b="1" dirty="0" err="1"/>
              <a:t>sndraddr</a:t>
            </a:r>
            <a:r>
              <a:rPr lang="zh-CN" altLang="en-US" sz="2400" b="1" dirty="0"/>
              <a:t>是发送地址的</a:t>
            </a:r>
            <a:r>
              <a:rPr lang="en-US" altLang="zh-CN" sz="2400" b="1" dirty="0"/>
              <a:t>socket</a:t>
            </a:r>
            <a:r>
              <a:rPr lang="zh-CN" altLang="en-US" sz="2400" b="1" dirty="0"/>
              <a:t>结构表达。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23528" y="4964559"/>
            <a:ext cx="8407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2400" b="1" dirty="0"/>
              <a:t>     </a:t>
            </a:r>
            <a:r>
              <a:rPr lang="en-US" altLang="zh-CN" sz="2400" b="1" dirty="0" err="1"/>
              <a:t>recvmgs</a:t>
            </a:r>
            <a:r>
              <a:rPr lang="en-US" altLang="zh-CN" sz="2400" b="1" dirty="0"/>
              <a:t>(</a:t>
            </a:r>
            <a:r>
              <a:rPr lang="en-US" altLang="zh-CN" sz="2400" b="1" dirty="0" err="1"/>
              <a:t>socket,mgsstrucct,flags</a:t>
            </a:r>
            <a:r>
              <a:rPr lang="en-US" altLang="zh-CN" sz="2400" b="1" dirty="0"/>
              <a:t>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en-US" altLang="zh-CN" sz="2400" b="1" dirty="0"/>
              <a:t> </a:t>
            </a:r>
            <a:r>
              <a:rPr lang="en-US" altLang="zh-CN" sz="2400" b="1" dirty="0" err="1"/>
              <a:t>recvmgs</a:t>
            </a:r>
            <a:r>
              <a:rPr lang="zh-CN" altLang="en-US" sz="2400" b="1" dirty="0"/>
              <a:t>过程完全同</a:t>
            </a:r>
            <a:r>
              <a:rPr lang="en-US" altLang="zh-CN" sz="2400" b="1" dirty="0" err="1"/>
              <a:t>recvfrom</a:t>
            </a:r>
            <a:r>
              <a:rPr lang="en-US" altLang="zh-CN" sz="2400" b="1" dirty="0"/>
              <a:t> </a:t>
            </a:r>
            <a:r>
              <a:rPr lang="zh-CN" altLang="en-US" sz="2400" b="1" dirty="0"/>
              <a:t>，简化参数的表达，并和 </a:t>
            </a:r>
            <a:r>
              <a:rPr lang="en-US" altLang="zh-CN" sz="2400" b="1" dirty="0" err="1"/>
              <a:t>sendmgs</a:t>
            </a:r>
            <a:r>
              <a:rPr lang="zh-CN" altLang="en-US" sz="2400" b="1" dirty="0"/>
              <a:t>过程对应。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  <p:bldP spid="4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838200" y="401638"/>
            <a:ext cx="7010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3200" b="1" dirty="0" smtClean="0">
                <a:latin typeface="Times New Roman" panose="02020603050405020304" pitchFamily="18" charset="0"/>
              </a:rPr>
              <a:t>4.2.4  </a:t>
            </a:r>
            <a:r>
              <a:rPr lang="zh-CN" altLang="en-US" sz="3200" b="1" dirty="0">
                <a:latin typeface="Times New Roman" panose="02020603050405020304" pitchFamily="18" charset="0"/>
              </a:rPr>
              <a:t>套接字</a:t>
            </a:r>
            <a:r>
              <a:rPr lang="en-US" altLang="zh-CN" sz="3200" b="1" dirty="0">
                <a:latin typeface="Times New Roman" panose="02020603050405020304" pitchFamily="18" charset="0"/>
              </a:rPr>
              <a:t>API</a:t>
            </a:r>
            <a:r>
              <a:rPr lang="zh-CN" altLang="en-US" sz="3200" b="1" dirty="0">
                <a:latin typeface="Times New Roman" panose="02020603050405020304" pitchFamily="18" charset="0"/>
              </a:rPr>
              <a:t>的其它问题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755650" y="1181100"/>
            <a:ext cx="701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2800" b="1" dirty="0" smtClean="0">
                <a:solidFill>
                  <a:srgbClr val="CC0000"/>
                </a:solidFill>
                <a:latin typeface="Times New Roman" panose="02020603050405020304" pitchFamily="18" charset="0"/>
              </a:rPr>
              <a:t>4.2.4.1  </a:t>
            </a:r>
            <a:r>
              <a:rPr lang="zh-CN" altLang="en-US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其它套接字函数（过程）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762000" y="1752600"/>
            <a:ext cx="74676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400" b="1"/>
              <a:t>     </a:t>
            </a:r>
            <a:r>
              <a:rPr lang="en-US" altLang="zh-CN" sz="2400" b="1"/>
              <a:t>write(socket, buffer,length)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/>
              <a:t>     read (socket, buffer,length)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latin typeface="Times New Roman" panose="02020603050405020304" pitchFamily="18" charset="0"/>
              </a:rPr>
              <a:t>套接字</a:t>
            </a:r>
            <a:r>
              <a:rPr lang="en-US" altLang="zh-CN" sz="2400" b="1">
                <a:latin typeface="Times New Roman" panose="02020603050405020304" pitchFamily="18" charset="0"/>
              </a:rPr>
              <a:t>API</a:t>
            </a:r>
            <a:r>
              <a:rPr lang="zh-CN" altLang="en-US" sz="2400" b="1">
                <a:latin typeface="Times New Roman" panose="02020603050405020304" pitchFamily="18" charset="0"/>
              </a:rPr>
              <a:t>继承</a:t>
            </a:r>
            <a:r>
              <a:rPr lang="en-US" altLang="zh-CN" sz="2400" b="1">
                <a:latin typeface="Times New Roman" panose="02020603050405020304" pitchFamily="18" charset="0"/>
              </a:rPr>
              <a:t>Unix</a:t>
            </a:r>
            <a:r>
              <a:rPr lang="zh-CN" altLang="en-US" sz="2400" b="1">
                <a:latin typeface="Times New Roman" panose="02020603050405020304" pitchFamily="18" charset="0"/>
              </a:rPr>
              <a:t>的</a:t>
            </a:r>
            <a:r>
              <a:rPr lang="en-US" altLang="zh-CN" sz="2400" b="1">
                <a:latin typeface="Times New Roman" panose="02020603050405020304" pitchFamily="18" charset="0"/>
              </a:rPr>
              <a:t>I/O</a:t>
            </a:r>
            <a:r>
              <a:rPr lang="zh-CN" altLang="en-US" sz="2400" b="1">
                <a:latin typeface="Times New Roman" panose="02020603050405020304" pitchFamily="18" charset="0"/>
              </a:rPr>
              <a:t>一般操作，对已建立连接的套接字，可通过</a:t>
            </a:r>
            <a:r>
              <a:rPr lang="en-US" altLang="zh-CN" sz="2400" b="1"/>
              <a:t>write-read</a:t>
            </a:r>
            <a:r>
              <a:rPr lang="zh-CN" altLang="en-US" sz="2400" b="1"/>
              <a:t>套接字进行网络数据传输，其功能同</a:t>
            </a:r>
            <a:r>
              <a:rPr lang="en-US" altLang="zh-CN" sz="2400" b="1"/>
              <a:t>send-recv</a:t>
            </a:r>
            <a:r>
              <a:rPr lang="zh-CN" altLang="en-US" sz="2400" b="1"/>
              <a:t>过程。</a:t>
            </a: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838200" y="4343400"/>
            <a:ext cx="73914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400" b="1"/>
              <a:t>    </a:t>
            </a:r>
            <a:r>
              <a:rPr lang="en-US" altLang="zh-CN" sz="2400" b="1"/>
              <a:t>getpeername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400" b="1"/>
              <a:t>服务器在调用</a:t>
            </a:r>
            <a:r>
              <a:rPr lang="en-US" altLang="zh-CN" sz="2400" b="1"/>
              <a:t>accept</a:t>
            </a:r>
            <a:r>
              <a:rPr lang="zh-CN" altLang="en-US" sz="2400" b="1"/>
              <a:t>接收连接请求后，调用</a:t>
            </a:r>
            <a:r>
              <a:rPr lang="en-US" altLang="zh-CN" sz="2400" b="1"/>
              <a:t>getpeername</a:t>
            </a:r>
            <a:r>
              <a:rPr lang="zh-CN" altLang="en-US" sz="2400" b="1"/>
              <a:t>获取</a:t>
            </a:r>
            <a:r>
              <a:rPr lang="zh-CN" altLang="en-US" sz="2400" b="1">
                <a:solidFill>
                  <a:srgbClr val="FF0000"/>
                </a:solidFill>
              </a:rPr>
              <a:t>客户的完整地址</a:t>
            </a:r>
            <a:r>
              <a:rPr lang="zh-CN" altLang="en-US" sz="2400" b="1"/>
              <a:t>（端地址）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 autoUpdateAnimBg="0"/>
      <p:bldP spid="56325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579438" y="4497388"/>
            <a:ext cx="7543800" cy="193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/>
              <a:t>    </a:t>
            </a:r>
            <a:r>
              <a:rPr lang="en-US" altLang="zh-CN" sz="2400" b="1"/>
              <a:t>gethostbyaddr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/>
              <a:t>在给出计算机</a:t>
            </a:r>
            <a:r>
              <a:rPr lang="en-US" altLang="zh-CN" sz="2400" b="1"/>
              <a:t>IP</a:t>
            </a:r>
            <a:r>
              <a:rPr lang="zh-CN" altLang="en-US" sz="2400" b="1"/>
              <a:t>地址的情况下，调用</a:t>
            </a:r>
            <a:r>
              <a:rPr lang="en-US" altLang="zh-CN" sz="2400" b="1"/>
              <a:t>gethostbyaddr </a:t>
            </a:r>
            <a:r>
              <a:rPr lang="zh-CN" altLang="en-US" sz="2400" b="1"/>
              <a:t>获取</a:t>
            </a:r>
            <a:r>
              <a:rPr lang="zh-CN" altLang="en-US" sz="2400" b="1">
                <a:solidFill>
                  <a:srgbClr val="FF0000"/>
                </a:solidFill>
              </a:rPr>
              <a:t>计算机的域名</a:t>
            </a:r>
            <a:r>
              <a:rPr lang="zh-CN" altLang="en-US" sz="2400" b="1"/>
              <a:t>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/>
              <a:t>gethostbyname</a:t>
            </a:r>
            <a:r>
              <a:rPr lang="zh-CN" altLang="en-US" sz="2400" b="1"/>
              <a:t>与</a:t>
            </a:r>
            <a:r>
              <a:rPr lang="en-US" altLang="zh-CN" sz="2400" b="1"/>
              <a:t>gethostbyaddr</a:t>
            </a:r>
            <a:r>
              <a:rPr lang="zh-CN" altLang="en-US" sz="2400" b="1"/>
              <a:t>两个过程完成</a:t>
            </a:r>
            <a:r>
              <a:rPr lang="en-US" altLang="zh-CN" sz="2400" b="1"/>
              <a:t>IP</a:t>
            </a:r>
            <a:r>
              <a:rPr lang="zh-CN" altLang="en-US" sz="2400" b="1"/>
              <a:t>地址与计算机域名的转换。</a:t>
            </a: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579438" y="1074738"/>
            <a:ext cx="77724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/>
              <a:t>     </a:t>
            </a:r>
            <a:r>
              <a:rPr lang="en-US" altLang="zh-CN" sz="2400" b="1"/>
              <a:t>gethostname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/>
              <a:t>客户或服务器在调用</a:t>
            </a:r>
            <a:r>
              <a:rPr lang="en-US" altLang="zh-CN" sz="2400" b="1"/>
              <a:t>gethostname</a:t>
            </a:r>
            <a:r>
              <a:rPr lang="zh-CN" altLang="en-US" sz="2400" b="1">
                <a:solidFill>
                  <a:srgbClr val="FF0000"/>
                </a:solidFill>
              </a:rPr>
              <a:t>获取本机的完整名字</a:t>
            </a:r>
            <a:r>
              <a:rPr lang="zh-CN" altLang="en-US" sz="2400" b="1"/>
              <a:t>信息，可能是域名或其它名字。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608013" y="2173288"/>
            <a:ext cx="77724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/>
              <a:t>     </a:t>
            </a:r>
            <a:r>
              <a:rPr lang="en-US" altLang="zh-CN" sz="2400" b="1"/>
              <a:t>gethostbyname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latin typeface="Times New Roman" panose="02020603050405020304" pitchFamily="18" charset="0"/>
              </a:rPr>
              <a:t>在给出计算机域名的情况下，调用</a:t>
            </a:r>
            <a:r>
              <a:rPr lang="en-US" altLang="zh-CN" sz="2400" b="1">
                <a:latin typeface="Times New Roman" panose="02020603050405020304" pitchFamily="18" charset="0"/>
              </a:rPr>
              <a:t>gethostbyname </a:t>
            </a:r>
            <a:r>
              <a:rPr lang="zh-CN" altLang="en-US" sz="2400" b="1">
                <a:latin typeface="Times New Roman" panose="02020603050405020304" pitchFamily="18" charset="0"/>
              </a:rPr>
              <a:t>获取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计算机的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IP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地址</a:t>
            </a:r>
            <a:r>
              <a:rPr lang="zh-CN" altLang="en-US" sz="2400" b="1">
                <a:latin typeface="Times New Roman" panose="02020603050405020304" pitchFamily="18" charset="0"/>
              </a:rPr>
              <a:t>。</a:t>
            </a: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496888" y="3270250"/>
            <a:ext cx="7772400" cy="1201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/>
              <a:t>      </a:t>
            </a:r>
            <a:r>
              <a:rPr lang="en-US" altLang="zh-CN" sz="2400" b="1"/>
              <a:t>getprotobyname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latin typeface="Times New Roman" panose="02020603050405020304" pitchFamily="18" charset="0"/>
              </a:rPr>
              <a:t>在给出计算机域名的情况下，调用</a:t>
            </a:r>
            <a:r>
              <a:rPr lang="en-US" altLang="zh-CN" sz="2400" b="1">
                <a:latin typeface="Times New Roman" panose="02020603050405020304" pitchFamily="18" charset="0"/>
              </a:rPr>
              <a:t>getprotobyname </a:t>
            </a:r>
            <a:r>
              <a:rPr lang="zh-CN" altLang="en-US" sz="2400" b="1">
                <a:latin typeface="Times New Roman" panose="02020603050405020304" pitchFamily="18" charset="0"/>
              </a:rPr>
              <a:t>获取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计算机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Socket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使用的二进制形式表述的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IP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地址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2400" b="1">
                <a:latin typeface="Times New Roman" panose="02020603050405020304" pitchFamily="18" charset="0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 autoUpdateAnimBg="0"/>
      <p:bldP spid="57347" grpId="0" autoUpdateAnimBg="0"/>
      <p:bldP spid="57348" grpId="0" autoUpdateAnimBg="0"/>
      <p:bldP spid="57349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331913" y="549275"/>
            <a:ext cx="701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2800" b="1" dirty="0" smtClean="0">
                <a:solidFill>
                  <a:srgbClr val="CC0000"/>
                </a:solidFill>
                <a:latin typeface="Times New Roman" panose="02020603050405020304" pitchFamily="18" charset="0"/>
              </a:rPr>
              <a:t>4.2.4.2  </a:t>
            </a:r>
            <a:r>
              <a:rPr lang="zh-CN" altLang="en-US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套接字、并发与线程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762000" y="1676400"/>
            <a:ext cx="71628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2400" b="1"/>
              <a:t>套接字</a:t>
            </a:r>
            <a:r>
              <a:rPr lang="en-US" altLang="zh-CN" sz="2400" b="1"/>
              <a:t>API</a:t>
            </a:r>
            <a:r>
              <a:rPr lang="zh-CN" altLang="en-US" sz="2400" b="1"/>
              <a:t>设计需要适应服务器并发，当服务器并发创建一个副本时，每个新创建的线程从创建的线程继承所有套接字的一个副本，也即继承拥了所有套接字的访问权。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838200" y="3505200"/>
            <a:ext cx="71628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2400" b="1"/>
              <a:t>一个并发服务器首先打开一个套接字以接受连接，但系统在连接请求到达时，接着创建一个</a:t>
            </a:r>
            <a:r>
              <a:rPr lang="zh-CN" altLang="en-US" sz="2400" b="1">
                <a:solidFill>
                  <a:srgbClr val="FF0000"/>
                </a:solidFill>
              </a:rPr>
              <a:t>新套接字</a:t>
            </a:r>
            <a:r>
              <a:rPr lang="zh-CN" altLang="en-US" sz="2400" b="1"/>
              <a:t>处理特定的连接；主线程不使用新的套接字，新线程也不会使用旧套接字。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054100" y="393700"/>
            <a:ext cx="5707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3200" b="1" dirty="0" smtClean="0"/>
              <a:t>4.2.5  </a:t>
            </a:r>
            <a:r>
              <a:rPr lang="zh-CN" altLang="en-US" sz="3200" b="1" dirty="0"/>
              <a:t>套接字</a:t>
            </a:r>
            <a:r>
              <a:rPr lang="en-US" altLang="zh-CN" sz="3200" b="1" dirty="0"/>
              <a:t>API</a:t>
            </a:r>
            <a:r>
              <a:rPr lang="zh-CN" altLang="en-US" sz="3200" b="1" dirty="0"/>
              <a:t>实现的实例</a:t>
            </a:r>
          </a:p>
        </p:txBody>
      </p:sp>
      <p:grpSp>
        <p:nvGrpSpPr>
          <p:cNvPr id="59395" name="Group 3"/>
          <p:cNvGrpSpPr>
            <a:grpSpLocks/>
          </p:cNvGrpSpPr>
          <p:nvPr/>
        </p:nvGrpSpPr>
        <p:grpSpPr bwMode="auto">
          <a:xfrm>
            <a:off x="685800" y="1708150"/>
            <a:ext cx="2057400" cy="5105400"/>
            <a:chOff x="0" y="0"/>
            <a:chExt cx="1296" cy="3216"/>
          </a:xfrm>
        </p:grpSpPr>
        <p:sp>
          <p:nvSpPr>
            <p:cNvPr id="62490" name="Text Box 4"/>
            <p:cNvSpPr txBox="1">
              <a:spLocks noChangeArrowheads="1"/>
            </p:cNvSpPr>
            <p:nvPr/>
          </p:nvSpPr>
          <p:spPr bwMode="auto">
            <a:xfrm>
              <a:off x="0" y="0"/>
              <a:ext cx="1296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800" b="1"/>
                <a:t>getprotobyname</a:t>
              </a:r>
            </a:p>
          </p:txBody>
        </p:sp>
        <p:sp>
          <p:nvSpPr>
            <p:cNvPr id="62491" name="Text Box 5"/>
            <p:cNvSpPr txBox="1">
              <a:spLocks noChangeArrowheads="1"/>
            </p:cNvSpPr>
            <p:nvPr/>
          </p:nvSpPr>
          <p:spPr bwMode="auto">
            <a:xfrm>
              <a:off x="336" y="480"/>
              <a:ext cx="624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800" b="1"/>
                <a:t>socket</a:t>
              </a:r>
            </a:p>
          </p:txBody>
        </p:sp>
        <p:sp>
          <p:nvSpPr>
            <p:cNvPr id="62492" name="Text Box 6"/>
            <p:cNvSpPr txBox="1">
              <a:spLocks noChangeArrowheads="1"/>
            </p:cNvSpPr>
            <p:nvPr/>
          </p:nvSpPr>
          <p:spPr bwMode="auto">
            <a:xfrm>
              <a:off x="336" y="912"/>
              <a:ext cx="624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800" b="1"/>
                <a:t>bind</a:t>
              </a:r>
            </a:p>
          </p:txBody>
        </p:sp>
        <p:sp>
          <p:nvSpPr>
            <p:cNvPr id="62493" name="Text Box 7"/>
            <p:cNvSpPr txBox="1">
              <a:spLocks noChangeArrowheads="1"/>
            </p:cNvSpPr>
            <p:nvPr/>
          </p:nvSpPr>
          <p:spPr bwMode="auto">
            <a:xfrm>
              <a:off x="336" y="1344"/>
              <a:ext cx="624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800" b="1"/>
                <a:t>listen</a:t>
              </a:r>
            </a:p>
          </p:txBody>
        </p:sp>
        <p:sp>
          <p:nvSpPr>
            <p:cNvPr id="62494" name="Text Box 8"/>
            <p:cNvSpPr txBox="1">
              <a:spLocks noChangeArrowheads="1"/>
            </p:cNvSpPr>
            <p:nvPr/>
          </p:nvSpPr>
          <p:spPr bwMode="auto">
            <a:xfrm>
              <a:off x="336" y="1872"/>
              <a:ext cx="624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800" b="1"/>
                <a:t>accept</a:t>
              </a:r>
            </a:p>
          </p:txBody>
        </p:sp>
        <p:sp>
          <p:nvSpPr>
            <p:cNvPr id="62495" name="Text Box 9"/>
            <p:cNvSpPr txBox="1">
              <a:spLocks noChangeArrowheads="1"/>
            </p:cNvSpPr>
            <p:nvPr/>
          </p:nvSpPr>
          <p:spPr bwMode="auto">
            <a:xfrm>
              <a:off x="336" y="2304"/>
              <a:ext cx="624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800" b="1"/>
                <a:t>send</a:t>
              </a:r>
            </a:p>
          </p:txBody>
        </p:sp>
        <p:sp>
          <p:nvSpPr>
            <p:cNvPr id="62496" name="Text Box 10"/>
            <p:cNvSpPr txBox="1">
              <a:spLocks noChangeArrowheads="1"/>
            </p:cNvSpPr>
            <p:nvPr/>
          </p:nvSpPr>
          <p:spPr bwMode="auto">
            <a:xfrm>
              <a:off x="336" y="2736"/>
              <a:ext cx="624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800" b="1"/>
                <a:t>close</a:t>
              </a:r>
            </a:p>
          </p:txBody>
        </p:sp>
        <p:sp>
          <p:nvSpPr>
            <p:cNvPr id="62497" name="Line 11"/>
            <p:cNvSpPr>
              <a:spLocks noChangeShapeType="1"/>
            </p:cNvSpPr>
            <p:nvPr/>
          </p:nvSpPr>
          <p:spPr bwMode="auto">
            <a:xfrm>
              <a:off x="624" y="24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2498" name="Line 12"/>
            <p:cNvSpPr>
              <a:spLocks noChangeShapeType="1"/>
            </p:cNvSpPr>
            <p:nvPr/>
          </p:nvSpPr>
          <p:spPr bwMode="auto">
            <a:xfrm>
              <a:off x="624" y="72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2499" name="Line 13"/>
            <p:cNvSpPr>
              <a:spLocks noChangeShapeType="1"/>
            </p:cNvSpPr>
            <p:nvPr/>
          </p:nvSpPr>
          <p:spPr bwMode="auto">
            <a:xfrm>
              <a:off x="624" y="115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2500" name="Line 14"/>
            <p:cNvSpPr>
              <a:spLocks noChangeShapeType="1"/>
            </p:cNvSpPr>
            <p:nvPr/>
          </p:nvSpPr>
          <p:spPr bwMode="auto">
            <a:xfrm>
              <a:off x="624" y="15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2501" name="Line 15"/>
            <p:cNvSpPr>
              <a:spLocks noChangeShapeType="1"/>
            </p:cNvSpPr>
            <p:nvPr/>
          </p:nvSpPr>
          <p:spPr bwMode="auto">
            <a:xfrm>
              <a:off x="624" y="211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2502" name="Line 16"/>
            <p:cNvSpPr>
              <a:spLocks noChangeShapeType="1"/>
            </p:cNvSpPr>
            <p:nvPr/>
          </p:nvSpPr>
          <p:spPr bwMode="auto">
            <a:xfrm>
              <a:off x="624" y="25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2503" name="AutoShape 17"/>
            <p:cNvSpPr>
              <a:spLocks/>
            </p:cNvSpPr>
            <p:nvPr/>
          </p:nvSpPr>
          <p:spPr bwMode="auto">
            <a:xfrm>
              <a:off x="48" y="1776"/>
              <a:ext cx="576" cy="1440"/>
            </a:xfrm>
            <a:prstGeom prst="leftBracket">
              <a:avLst>
                <a:gd name="adj" fmla="val 20833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2504" name="Line 18"/>
            <p:cNvSpPr>
              <a:spLocks noChangeShapeType="1"/>
            </p:cNvSpPr>
            <p:nvPr/>
          </p:nvSpPr>
          <p:spPr bwMode="auto">
            <a:xfrm>
              <a:off x="624" y="297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2468" name="Line 19"/>
          <p:cNvSpPr>
            <a:spLocks noChangeShapeType="1"/>
          </p:cNvSpPr>
          <p:nvPr/>
        </p:nvSpPr>
        <p:spPr bwMode="auto">
          <a:xfrm>
            <a:off x="381000" y="1708150"/>
            <a:ext cx="8305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59412" name="Group 20"/>
          <p:cNvGrpSpPr>
            <a:grpSpLocks/>
          </p:cNvGrpSpPr>
          <p:nvPr/>
        </p:nvGrpSpPr>
        <p:grpSpPr bwMode="auto">
          <a:xfrm>
            <a:off x="3132138" y="1673225"/>
            <a:ext cx="2133600" cy="4491038"/>
            <a:chOff x="0" y="0"/>
            <a:chExt cx="1344" cy="2829"/>
          </a:xfrm>
        </p:grpSpPr>
        <p:sp>
          <p:nvSpPr>
            <p:cNvPr id="62478" name="Text Box 21"/>
            <p:cNvSpPr txBox="1">
              <a:spLocks noChangeArrowheads="1"/>
            </p:cNvSpPr>
            <p:nvPr/>
          </p:nvSpPr>
          <p:spPr bwMode="auto">
            <a:xfrm>
              <a:off x="0" y="0"/>
              <a:ext cx="1344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800" b="1"/>
                <a:t>Gethostbyname</a:t>
              </a:r>
            </a:p>
          </p:txBody>
        </p:sp>
        <p:sp>
          <p:nvSpPr>
            <p:cNvPr id="62479" name="Text Box 22"/>
            <p:cNvSpPr txBox="1">
              <a:spLocks noChangeArrowheads="1"/>
            </p:cNvSpPr>
            <p:nvPr/>
          </p:nvSpPr>
          <p:spPr bwMode="auto">
            <a:xfrm>
              <a:off x="0" y="528"/>
              <a:ext cx="1344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800" b="1"/>
                <a:t>getprotobyname</a:t>
              </a:r>
            </a:p>
          </p:txBody>
        </p:sp>
        <p:sp>
          <p:nvSpPr>
            <p:cNvPr id="62480" name="Text Box 23"/>
            <p:cNvSpPr txBox="1">
              <a:spLocks noChangeArrowheads="1"/>
            </p:cNvSpPr>
            <p:nvPr/>
          </p:nvSpPr>
          <p:spPr bwMode="auto">
            <a:xfrm>
              <a:off x="288" y="1104"/>
              <a:ext cx="720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800" b="1"/>
                <a:t>socket</a:t>
              </a:r>
            </a:p>
          </p:txBody>
        </p:sp>
        <p:sp>
          <p:nvSpPr>
            <p:cNvPr id="62481" name="Text Box 24"/>
            <p:cNvSpPr txBox="1">
              <a:spLocks noChangeArrowheads="1"/>
            </p:cNvSpPr>
            <p:nvPr/>
          </p:nvSpPr>
          <p:spPr bwMode="auto">
            <a:xfrm>
              <a:off x="288" y="1584"/>
              <a:ext cx="720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800" b="1"/>
                <a:t>connect</a:t>
              </a:r>
            </a:p>
          </p:txBody>
        </p:sp>
        <p:sp>
          <p:nvSpPr>
            <p:cNvPr id="62482" name="Text Box 25"/>
            <p:cNvSpPr txBox="1">
              <a:spLocks noChangeArrowheads="1"/>
            </p:cNvSpPr>
            <p:nvPr/>
          </p:nvSpPr>
          <p:spPr bwMode="auto">
            <a:xfrm>
              <a:off x="288" y="2064"/>
              <a:ext cx="720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800" b="1"/>
                <a:t>recv</a:t>
              </a:r>
            </a:p>
          </p:txBody>
        </p:sp>
        <p:sp>
          <p:nvSpPr>
            <p:cNvPr id="62483" name="Text Box 26"/>
            <p:cNvSpPr txBox="1">
              <a:spLocks noChangeArrowheads="1"/>
            </p:cNvSpPr>
            <p:nvPr/>
          </p:nvSpPr>
          <p:spPr bwMode="auto">
            <a:xfrm>
              <a:off x="288" y="2592"/>
              <a:ext cx="720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800" b="1"/>
                <a:t>close</a:t>
              </a:r>
            </a:p>
          </p:txBody>
        </p:sp>
        <p:sp>
          <p:nvSpPr>
            <p:cNvPr id="62484" name="AutoShape 27"/>
            <p:cNvSpPr>
              <a:spLocks/>
            </p:cNvSpPr>
            <p:nvPr/>
          </p:nvSpPr>
          <p:spPr bwMode="auto">
            <a:xfrm>
              <a:off x="48" y="1968"/>
              <a:ext cx="576" cy="528"/>
            </a:xfrm>
            <a:prstGeom prst="leftBracket">
              <a:avLst>
                <a:gd name="adj" fmla="val 36944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2485" name="Line 28"/>
            <p:cNvSpPr>
              <a:spLocks noChangeShapeType="1"/>
            </p:cNvSpPr>
            <p:nvPr/>
          </p:nvSpPr>
          <p:spPr bwMode="auto">
            <a:xfrm>
              <a:off x="62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2486" name="Line 29"/>
            <p:cNvSpPr>
              <a:spLocks noChangeShapeType="1"/>
            </p:cNvSpPr>
            <p:nvPr/>
          </p:nvSpPr>
          <p:spPr bwMode="auto">
            <a:xfrm>
              <a:off x="624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2487" name="Line 30"/>
            <p:cNvSpPr>
              <a:spLocks noChangeShapeType="1"/>
            </p:cNvSpPr>
            <p:nvPr/>
          </p:nvSpPr>
          <p:spPr bwMode="auto">
            <a:xfrm>
              <a:off x="624" y="134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2488" name="Line 31"/>
            <p:cNvSpPr>
              <a:spLocks noChangeShapeType="1"/>
            </p:cNvSpPr>
            <p:nvPr/>
          </p:nvSpPr>
          <p:spPr bwMode="auto">
            <a:xfrm>
              <a:off x="624" y="76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2489" name="Line 32"/>
            <p:cNvSpPr>
              <a:spLocks noChangeShapeType="1"/>
            </p:cNvSpPr>
            <p:nvPr/>
          </p:nvSpPr>
          <p:spPr bwMode="auto">
            <a:xfrm>
              <a:off x="624" y="24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2470" name="Text Box 33"/>
          <p:cNvSpPr txBox="1">
            <a:spLocks noChangeArrowheads="1"/>
          </p:cNvSpPr>
          <p:nvPr/>
        </p:nvSpPr>
        <p:spPr bwMode="auto">
          <a:xfrm>
            <a:off x="1066800" y="117475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CC0000"/>
                </a:solidFill>
                <a:latin typeface="Times New Roman" panose="02020603050405020304" pitchFamily="18" charset="0"/>
              </a:rPr>
              <a:t>服务器</a:t>
            </a:r>
          </a:p>
        </p:txBody>
      </p:sp>
      <p:sp>
        <p:nvSpPr>
          <p:cNvPr id="62471" name="Text Box 34"/>
          <p:cNvSpPr txBox="1">
            <a:spLocks noChangeArrowheads="1"/>
          </p:cNvSpPr>
          <p:nvPr/>
        </p:nvSpPr>
        <p:spPr bwMode="auto">
          <a:xfrm>
            <a:off x="3559175" y="1157288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CC0000"/>
                </a:solidFill>
                <a:latin typeface="Times New Roman" panose="02020603050405020304" pitchFamily="18" charset="0"/>
              </a:rPr>
              <a:t>客户</a:t>
            </a:r>
          </a:p>
        </p:txBody>
      </p:sp>
      <p:sp>
        <p:nvSpPr>
          <p:cNvPr id="59427" name="Text Box 35"/>
          <p:cNvSpPr txBox="1">
            <a:spLocks noChangeArrowheads="1"/>
          </p:cNvSpPr>
          <p:nvPr/>
        </p:nvSpPr>
        <p:spPr bwMode="auto">
          <a:xfrm>
            <a:off x="5638800" y="1860550"/>
            <a:ext cx="3048000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latin typeface="Times New Roman" panose="02020603050405020304" pitchFamily="18" charset="0"/>
              </a:rPr>
              <a:t>实例</a:t>
            </a:r>
            <a:r>
              <a:rPr lang="en-US" altLang="zh-CN" sz="2400" b="1">
                <a:latin typeface="Times New Roman" panose="02020603050405020304" pitchFamily="18" charset="0"/>
              </a:rPr>
              <a:t>:</a:t>
            </a:r>
            <a:r>
              <a:rPr lang="zh-CN" altLang="en-US" sz="2400" b="1">
                <a:latin typeface="Times New Roman" panose="02020603050405020304" pitchFamily="18" charset="0"/>
              </a:rPr>
              <a:t>客户构造一个连接并等待服务器输出，一个服务器每收到一个请求返回一个可打印的信息，然后关闭连接，对</a:t>
            </a:r>
            <a:r>
              <a:rPr lang="en-US" altLang="zh-CN" sz="2000" b="1"/>
              <a:t>Socket</a:t>
            </a:r>
            <a:r>
              <a:rPr lang="en-US" altLang="zh-CN" sz="2400" b="1">
                <a:latin typeface="Times New Roman" panose="02020603050405020304" pitchFamily="18" charset="0"/>
              </a:rPr>
              <a:t> API</a:t>
            </a:r>
            <a:r>
              <a:rPr lang="zh-CN" altLang="en-US" sz="2400" b="1">
                <a:latin typeface="Times New Roman" panose="02020603050405020304" pitchFamily="18" charset="0"/>
              </a:rPr>
              <a:t>的调用过程。</a:t>
            </a:r>
          </a:p>
        </p:txBody>
      </p:sp>
      <p:sp>
        <p:nvSpPr>
          <p:cNvPr id="59428" name="Text Box 36"/>
          <p:cNvSpPr txBox="1">
            <a:spLocks noChangeArrowheads="1"/>
          </p:cNvSpPr>
          <p:nvPr/>
        </p:nvSpPr>
        <p:spPr bwMode="auto">
          <a:xfrm>
            <a:off x="5576888" y="6019800"/>
            <a:ext cx="30337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solidFill>
                  <a:srgbClr val="CC0000"/>
                </a:solidFill>
                <a:latin typeface="Times New Roman" panose="02020603050405020304" pitchFamily="18" charset="0"/>
              </a:rPr>
              <a:t>为什么客户端没有</a:t>
            </a:r>
            <a:r>
              <a:rPr lang="en-US" altLang="zh-CN" sz="2000" b="1">
                <a:solidFill>
                  <a:srgbClr val="CC0000"/>
                </a:solidFill>
                <a:latin typeface="Times New Roman" panose="02020603050405020304" pitchFamily="18" charset="0"/>
              </a:rPr>
              <a:t>Socket</a:t>
            </a:r>
            <a:r>
              <a:rPr lang="zh-CN" altLang="en-US" sz="2000" b="1">
                <a:solidFill>
                  <a:srgbClr val="CC0000"/>
                </a:solidFill>
                <a:latin typeface="Times New Roman" panose="02020603050405020304" pitchFamily="18" charset="0"/>
              </a:rPr>
              <a:t>与端地址联编（绑定）？</a:t>
            </a:r>
          </a:p>
        </p:txBody>
      </p:sp>
      <p:sp>
        <p:nvSpPr>
          <p:cNvPr id="59429" name="Text Box 37"/>
          <p:cNvSpPr txBox="1">
            <a:spLocks noChangeArrowheads="1"/>
          </p:cNvSpPr>
          <p:nvPr/>
        </p:nvSpPr>
        <p:spPr bwMode="auto">
          <a:xfrm>
            <a:off x="5676900" y="4949825"/>
            <a:ext cx="2971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1800" b="1"/>
              <a:t>Getprotobyname</a:t>
            </a:r>
            <a:r>
              <a:rPr lang="zh-CN" altLang="en-US" sz="1800" b="1"/>
              <a:t>是 由计算机名转化</a:t>
            </a:r>
            <a:r>
              <a:rPr lang="en-US" altLang="zh-CN" sz="1800" b="1"/>
              <a:t>Socket</a:t>
            </a:r>
            <a:r>
              <a:rPr lang="zh-CN" altLang="en-US" sz="1800" b="1"/>
              <a:t>使用的二进制形式表述</a:t>
            </a:r>
            <a:r>
              <a:rPr lang="zh-CN" altLang="en-US" sz="1800" b="1">
                <a:latin typeface="Times New Roman" panose="02020603050405020304" pitchFamily="18" charset="0"/>
              </a:rPr>
              <a:t>的</a:t>
            </a:r>
            <a:r>
              <a:rPr lang="en-US" altLang="zh-CN" sz="1800" b="1">
                <a:latin typeface="Times New Roman" panose="02020603050405020304" pitchFamily="18" charset="0"/>
              </a:rPr>
              <a:t>IP</a:t>
            </a:r>
            <a:r>
              <a:rPr lang="zh-CN" altLang="en-US" sz="1800" b="1">
                <a:latin typeface="Times New Roman" panose="02020603050405020304" pitchFamily="18" charset="0"/>
              </a:rPr>
              <a:t>地址</a:t>
            </a:r>
            <a:r>
              <a:rPr lang="zh-CN" altLang="en-US" sz="1800">
                <a:latin typeface="Times New Roman" panose="02020603050405020304" pitchFamily="18" charset="0"/>
              </a:rPr>
              <a:t> </a:t>
            </a:r>
            <a:r>
              <a:rPr lang="zh-CN" altLang="en-US" sz="1800" b="1"/>
              <a:t>。</a:t>
            </a:r>
          </a:p>
        </p:txBody>
      </p:sp>
      <p:sp>
        <p:nvSpPr>
          <p:cNvPr id="59430" name="Line 38"/>
          <p:cNvSpPr>
            <a:spLocks noChangeShapeType="1"/>
          </p:cNvSpPr>
          <p:nvPr/>
        </p:nvSpPr>
        <p:spPr bwMode="auto">
          <a:xfrm>
            <a:off x="1979613" y="4625975"/>
            <a:ext cx="1943100" cy="0"/>
          </a:xfrm>
          <a:prstGeom prst="line">
            <a:avLst/>
          </a:prstGeom>
          <a:noFill/>
          <a:ln w="38100" cmpd="dbl">
            <a:solidFill>
              <a:srgbClr val="CC0000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8380" name="Rectangle 39"/>
          <p:cNvSpPr>
            <a:spLocks noChangeArrowheads="1"/>
          </p:cNvSpPr>
          <p:nvPr/>
        </p:nvSpPr>
        <p:spPr bwMode="auto">
          <a:xfrm>
            <a:off x="900113" y="426561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>
                <a:latin typeface="Times New Roman" panose="02020603050405020304" pitchFamily="18" charset="0"/>
              </a:rPr>
              <a:t>★</a:t>
            </a:r>
          </a:p>
        </p:txBody>
      </p:sp>
      <p:sp>
        <p:nvSpPr>
          <p:cNvPr id="58381" name="Rectangle 40"/>
          <p:cNvSpPr>
            <a:spLocks noChangeArrowheads="1"/>
          </p:cNvSpPr>
          <p:nvPr/>
        </p:nvSpPr>
        <p:spPr bwMode="auto">
          <a:xfrm>
            <a:off x="2987675" y="41941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>
                <a:solidFill>
                  <a:srgbClr val="CC0000"/>
                </a:solidFill>
                <a:latin typeface="Times New Roman" panose="02020603050405020304" pitchFamily="18" charset="0"/>
              </a:rPr>
              <a:t>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9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59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59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59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27" grpId="0" autoUpdateAnimBg="0"/>
      <p:bldP spid="59428" grpId="0" autoUpdateAnimBg="0"/>
      <p:bldP spid="59429" grpId="0" autoUpdateAnimBg="0"/>
      <p:bldP spid="58380" grpId="0"/>
      <p:bldP spid="5838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1295400" y="465138"/>
            <a:ext cx="5562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CN" altLang="en-US" sz="3200" b="1"/>
              <a:t>套接字</a:t>
            </a:r>
            <a:r>
              <a:rPr lang="en-US" altLang="zh-CN" sz="3200" b="1"/>
              <a:t>API</a:t>
            </a:r>
            <a:r>
              <a:rPr lang="zh-CN" altLang="en-US" sz="3200" b="1"/>
              <a:t>实现的主要过程：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2362200" y="3048000"/>
            <a:ext cx="914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/>
              <a:t>Bind</a:t>
            </a:r>
            <a:endParaRPr lang="en-US" altLang="zh-CN" sz="3200" b="1"/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685800" y="2895600"/>
            <a:ext cx="11430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400" b="1"/>
              <a:t>创   建套接字</a:t>
            </a:r>
            <a:endParaRPr lang="zh-CN" altLang="en-US" sz="3200" b="1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V="1">
            <a:off x="1828800" y="3276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3962400" y="3581400"/>
            <a:ext cx="1143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/>
              <a:t>Listen</a:t>
            </a:r>
            <a:endParaRPr lang="en-US" altLang="zh-CN" sz="3200" b="1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1066800" y="3733800"/>
            <a:ext cx="1066800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1600" b="1">
                <a:solidFill>
                  <a:srgbClr val="CC0000"/>
                </a:solidFill>
                <a:latin typeface="Times New Roman" panose="02020603050405020304" pitchFamily="18" charset="0"/>
              </a:rPr>
              <a:t>协议</a:t>
            </a:r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1600" b="1">
                <a:solidFill>
                  <a:srgbClr val="CC0000"/>
                </a:solidFill>
                <a:latin typeface="Times New Roman" panose="02020603050405020304" pitchFamily="18" charset="0"/>
              </a:rPr>
              <a:t>连接方式</a:t>
            </a: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2286000" y="3581400"/>
            <a:ext cx="1066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1600" b="1">
                <a:solidFill>
                  <a:srgbClr val="CC0000"/>
                </a:solidFill>
                <a:latin typeface="Times New Roman" panose="02020603050405020304" pitchFamily="18" charset="0"/>
              </a:rPr>
              <a:t>服务器 端地址联编</a:t>
            </a:r>
          </a:p>
        </p:txBody>
      </p:sp>
      <p:sp>
        <p:nvSpPr>
          <p:cNvPr id="63497" name="Line 9"/>
          <p:cNvSpPr>
            <a:spLocks noChangeShapeType="1"/>
          </p:cNvSpPr>
          <p:nvPr/>
        </p:nvSpPr>
        <p:spPr bwMode="auto">
          <a:xfrm>
            <a:off x="3276600" y="33528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3492500" y="32131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1600" b="1">
                <a:latin typeface="Times New Roman" panose="02020603050405020304" pitchFamily="18" charset="0"/>
              </a:rPr>
              <a:t>连接</a:t>
            </a: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3962400" y="4038600"/>
            <a:ext cx="12192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1600" b="1">
                <a:solidFill>
                  <a:srgbClr val="CC0000"/>
                </a:solidFill>
                <a:latin typeface="Times New Roman" panose="02020603050405020304" pitchFamily="18" charset="0"/>
              </a:rPr>
              <a:t>等待连接请求</a:t>
            </a:r>
            <a:r>
              <a:rPr lang="en-US" altLang="zh-CN" sz="1600" b="1">
                <a:solidFill>
                  <a:srgbClr val="CC0000"/>
                </a:solidFill>
                <a:latin typeface="Times New Roman" panose="02020603050405020304" pitchFamily="18" charset="0"/>
              </a:rPr>
              <a:t>,   </a:t>
            </a:r>
            <a:r>
              <a:rPr lang="zh-CN" altLang="en-US" sz="1600" b="1">
                <a:solidFill>
                  <a:srgbClr val="CC0000"/>
                </a:solidFill>
                <a:latin typeface="Times New Roman" panose="02020603050405020304" pitchFamily="18" charset="0"/>
              </a:rPr>
              <a:t>请求队列长度</a:t>
            </a: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5562600" y="3581400"/>
            <a:ext cx="1219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/>
              <a:t>Accept</a:t>
            </a:r>
            <a:endParaRPr lang="en-US" altLang="zh-CN" sz="3200" b="1"/>
          </a:p>
        </p:txBody>
      </p:sp>
      <p:sp>
        <p:nvSpPr>
          <p:cNvPr id="63501" name="Line 13"/>
          <p:cNvSpPr>
            <a:spLocks noChangeShapeType="1"/>
          </p:cNvSpPr>
          <p:nvPr/>
        </p:nvSpPr>
        <p:spPr bwMode="auto">
          <a:xfrm flipV="1">
            <a:off x="5105400" y="3810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3502" name="Text Box 14"/>
          <p:cNvSpPr txBox="1">
            <a:spLocks noChangeArrowheads="1"/>
          </p:cNvSpPr>
          <p:nvPr/>
        </p:nvSpPr>
        <p:spPr bwMode="auto">
          <a:xfrm>
            <a:off x="5638800" y="4114800"/>
            <a:ext cx="10668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1600" b="1">
                <a:solidFill>
                  <a:srgbClr val="CC0000"/>
                </a:solidFill>
                <a:latin typeface="Times New Roman" panose="02020603050405020304" pitchFamily="18" charset="0"/>
              </a:rPr>
              <a:t>客户地址新套接字建立连接</a:t>
            </a:r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7239000" y="3352800"/>
            <a:ext cx="9906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/>
              <a:t>Send Recv</a:t>
            </a:r>
            <a:endParaRPr lang="en-US" altLang="zh-CN" sz="3200" b="1"/>
          </a:p>
        </p:txBody>
      </p:sp>
      <p:sp>
        <p:nvSpPr>
          <p:cNvPr id="63504" name="Line 16"/>
          <p:cNvSpPr>
            <a:spLocks noChangeShapeType="1"/>
          </p:cNvSpPr>
          <p:nvPr/>
        </p:nvSpPr>
        <p:spPr bwMode="auto">
          <a:xfrm flipV="1">
            <a:off x="6781800" y="3810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3505" name="Line 17"/>
          <p:cNvSpPr>
            <a:spLocks noChangeShapeType="1"/>
          </p:cNvSpPr>
          <p:nvPr/>
        </p:nvSpPr>
        <p:spPr bwMode="auto">
          <a:xfrm>
            <a:off x="5334000" y="3810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3506" name="Text Box 18"/>
          <p:cNvSpPr txBox="1">
            <a:spLocks noChangeArrowheads="1"/>
          </p:cNvSpPr>
          <p:nvPr/>
        </p:nvSpPr>
        <p:spPr bwMode="auto">
          <a:xfrm>
            <a:off x="4648200" y="4953000"/>
            <a:ext cx="1447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/>
              <a:t>Connect</a:t>
            </a:r>
            <a:endParaRPr lang="en-US" altLang="zh-CN" sz="3200" b="1"/>
          </a:p>
        </p:txBody>
      </p:sp>
      <p:sp>
        <p:nvSpPr>
          <p:cNvPr id="63507" name="Text Box 19"/>
          <p:cNvSpPr txBox="1">
            <a:spLocks noChangeArrowheads="1"/>
          </p:cNvSpPr>
          <p:nvPr/>
        </p:nvSpPr>
        <p:spPr bwMode="auto">
          <a:xfrm>
            <a:off x="4953000" y="5438775"/>
            <a:ext cx="838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1600" b="1">
                <a:solidFill>
                  <a:srgbClr val="CC0000"/>
                </a:solidFill>
                <a:latin typeface="Times New Roman" panose="02020603050405020304" pitchFamily="18" charset="0"/>
              </a:rPr>
              <a:t>服务器  端地址</a:t>
            </a:r>
          </a:p>
        </p:txBody>
      </p:sp>
      <p:sp>
        <p:nvSpPr>
          <p:cNvPr id="63508" name="Text Box 20"/>
          <p:cNvSpPr txBox="1">
            <a:spLocks noChangeArrowheads="1"/>
          </p:cNvSpPr>
          <p:nvPr/>
        </p:nvSpPr>
        <p:spPr bwMode="auto">
          <a:xfrm>
            <a:off x="7239000" y="4724400"/>
            <a:ext cx="9906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/>
              <a:t>Send Recv</a:t>
            </a:r>
            <a:endParaRPr lang="en-US" altLang="zh-CN" sz="3200" b="1"/>
          </a:p>
        </p:txBody>
      </p:sp>
      <p:sp>
        <p:nvSpPr>
          <p:cNvPr id="63509" name="Line 21"/>
          <p:cNvSpPr>
            <a:spLocks noChangeShapeType="1"/>
          </p:cNvSpPr>
          <p:nvPr/>
        </p:nvSpPr>
        <p:spPr bwMode="auto">
          <a:xfrm flipV="1">
            <a:off x="6096000" y="5181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3510" name="Line 22"/>
          <p:cNvSpPr>
            <a:spLocks noChangeShapeType="1"/>
          </p:cNvSpPr>
          <p:nvPr/>
        </p:nvSpPr>
        <p:spPr bwMode="auto">
          <a:xfrm>
            <a:off x="3200400" y="5181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3511" name="Line 23"/>
          <p:cNvSpPr>
            <a:spLocks noChangeShapeType="1"/>
          </p:cNvSpPr>
          <p:nvPr/>
        </p:nvSpPr>
        <p:spPr bwMode="auto">
          <a:xfrm flipV="1">
            <a:off x="3276600" y="25908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3512" name="Text Box 24"/>
          <p:cNvSpPr txBox="1">
            <a:spLocks noChangeArrowheads="1"/>
          </p:cNvSpPr>
          <p:nvPr/>
        </p:nvSpPr>
        <p:spPr bwMode="auto">
          <a:xfrm>
            <a:off x="4114800" y="1981200"/>
            <a:ext cx="12954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/>
              <a:t>SendtoRecvto</a:t>
            </a:r>
            <a:endParaRPr lang="en-US" altLang="zh-CN" sz="3200" b="1"/>
          </a:p>
        </p:txBody>
      </p:sp>
      <p:sp>
        <p:nvSpPr>
          <p:cNvPr id="63513" name="Text Box 25"/>
          <p:cNvSpPr txBox="1">
            <a:spLocks noChangeArrowheads="1"/>
          </p:cNvSpPr>
          <p:nvPr/>
        </p:nvSpPr>
        <p:spPr bwMode="auto">
          <a:xfrm>
            <a:off x="3203575" y="25654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1600" b="1">
                <a:latin typeface="Times New Roman" panose="02020603050405020304" pitchFamily="18" charset="0"/>
              </a:rPr>
              <a:t>非连接</a:t>
            </a:r>
          </a:p>
        </p:txBody>
      </p:sp>
      <p:sp>
        <p:nvSpPr>
          <p:cNvPr id="63514" name="Text Box 26"/>
          <p:cNvSpPr txBox="1">
            <a:spLocks noChangeArrowheads="1"/>
          </p:cNvSpPr>
          <p:nvPr/>
        </p:nvSpPr>
        <p:spPr bwMode="auto">
          <a:xfrm>
            <a:off x="120650" y="2895600"/>
            <a:ext cx="48895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Times New Roman" panose="02020603050405020304" pitchFamily="18" charset="0"/>
              </a:rPr>
              <a:t>服务器：</a:t>
            </a:r>
          </a:p>
        </p:txBody>
      </p:sp>
      <p:sp>
        <p:nvSpPr>
          <p:cNvPr id="63515" name="Text Box 27"/>
          <p:cNvSpPr txBox="1">
            <a:spLocks noChangeArrowheads="1"/>
          </p:cNvSpPr>
          <p:nvPr/>
        </p:nvSpPr>
        <p:spPr bwMode="auto">
          <a:xfrm>
            <a:off x="1457325" y="5060950"/>
            <a:ext cx="48895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Times New Roman" panose="02020603050405020304" pitchFamily="18" charset="0"/>
              </a:rPr>
              <a:t>客  户：</a:t>
            </a:r>
          </a:p>
        </p:txBody>
      </p:sp>
      <p:sp>
        <p:nvSpPr>
          <p:cNvPr id="63516" name="Text Box 28"/>
          <p:cNvSpPr txBox="1">
            <a:spLocks noChangeArrowheads="1"/>
          </p:cNvSpPr>
          <p:nvPr/>
        </p:nvSpPr>
        <p:spPr bwMode="auto">
          <a:xfrm>
            <a:off x="2057400" y="4800600"/>
            <a:ext cx="11430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400" b="1"/>
              <a:t>创   建套接字</a:t>
            </a:r>
            <a:endParaRPr lang="zh-CN" altLang="en-US" sz="3200" b="1"/>
          </a:p>
        </p:txBody>
      </p:sp>
      <p:sp>
        <p:nvSpPr>
          <p:cNvPr id="63517" name="Line 29"/>
          <p:cNvSpPr>
            <a:spLocks noChangeShapeType="1"/>
          </p:cNvSpPr>
          <p:nvPr/>
        </p:nvSpPr>
        <p:spPr bwMode="auto">
          <a:xfrm>
            <a:off x="2667000" y="1752600"/>
            <a:ext cx="1447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3518" name="Text Box 30"/>
          <p:cNvSpPr txBox="1">
            <a:spLocks noChangeArrowheads="1"/>
          </p:cNvSpPr>
          <p:nvPr/>
        </p:nvSpPr>
        <p:spPr bwMode="auto">
          <a:xfrm>
            <a:off x="457200" y="1371600"/>
            <a:ext cx="48895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Times New Roman" panose="02020603050405020304" pitchFamily="18" charset="0"/>
              </a:rPr>
              <a:t>客  户：</a:t>
            </a:r>
          </a:p>
        </p:txBody>
      </p:sp>
      <p:sp>
        <p:nvSpPr>
          <p:cNvPr id="63519" name="Text Box 31"/>
          <p:cNvSpPr txBox="1">
            <a:spLocks noChangeArrowheads="1"/>
          </p:cNvSpPr>
          <p:nvPr/>
        </p:nvSpPr>
        <p:spPr bwMode="auto">
          <a:xfrm>
            <a:off x="914400" y="1371600"/>
            <a:ext cx="11430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400" b="1"/>
              <a:t>创   建套接字</a:t>
            </a:r>
            <a:endParaRPr lang="zh-CN" altLang="en-US" sz="3200" b="1"/>
          </a:p>
        </p:txBody>
      </p:sp>
      <p:sp>
        <p:nvSpPr>
          <p:cNvPr id="63520" name="Line 32"/>
          <p:cNvSpPr>
            <a:spLocks noChangeShapeType="1"/>
          </p:cNvSpPr>
          <p:nvPr/>
        </p:nvSpPr>
        <p:spPr bwMode="auto">
          <a:xfrm flipV="1">
            <a:off x="2057400" y="175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3521" name="Text Box 33"/>
          <p:cNvSpPr txBox="1">
            <a:spLocks noChangeArrowheads="1"/>
          </p:cNvSpPr>
          <p:nvPr/>
        </p:nvSpPr>
        <p:spPr bwMode="auto">
          <a:xfrm>
            <a:off x="1295400" y="586740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1600" b="1">
                <a:solidFill>
                  <a:srgbClr val="CC0000"/>
                </a:solidFill>
                <a:latin typeface="Times New Roman" panose="02020603050405020304" pitchFamily="18" charset="0"/>
              </a:rPr>
              <a:t>有连接服务</a:t>
            </a:r>
          </a:p>
        </p:txBody>
      </p:sp>
      <p:sp>
        <p:nvSpPr>
          <p:cNvPr id="63522" name="Text Box 34"/>
          <p:cNvSpPr txBox="1">
            <a:spLocks noChangeArrowheads="1"/>
          </p:cNvSpPr>
          <p:nvPr/>
        </p:nvSpPr>
        <p:spPr bwMode="auto">
          <a:xfrm>
            <a:off x="838200" y="2209800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1600" b="1">
                <a:solidFill>
                  <a:srgbClr val="CC0000"/>
                </a:solidFill>
                <a:latin typeface="Times New Roman" panose="02020603050405020304" pitchFamily="18" charset="0"/>
              </a:rPr>
              <a:t>无连接服务</a:t>
            </a:r>
          </a:p>
        </p:txBody>
      </p:sp>
      <p:sp>
        <p:nvSpPr>
          <p:cNvPr id="63523" name="Text Box 35"/>
          <p:cNvSpPr txBox="1">
            <a:spLocks noChangeArrowheads="1"/>
          </p:cNvSpPr>
          <p:nvPr/>
        </p:nvSpPr>
        <p:spPr bwMode="auto">
          <a:xfrm>
            <a:off x="7239000" y="1752600"/>
            <a:ext cx="1066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/>
              <a:t>Close</a:t>
            </a:r>
            <a:endParaRPr lang="en-US" altLang="zh-CN" sz="3200" b="1"/>
          </a:p>
        </p:txBody>
      </p:sp>
      <p:sp>
        <p:nvSpPr>
          <p:cNvPr id="63524" name="Line 36"/>
          <p:cNvSpPr>
            <a:spLocks noChangeShapeType="1"/>
          </p:cNvSpPr>
          <p:nvPr/>
        </p:nvSpPr>
        <p:spPr bwMode="auto">
          <a:xfrm>
            <a:off x="7772400" y="22098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3525" name="Line 37"/>
          <p:cNvSpPr>
            <a:spLocks noChangeShapeType="1"/>
          </p:cNvSpPr>
          <p:nvPr/>
        </p:nvSpPr>
        <p:spPr bwMode="auto">
          <a:xfrm flipH="1">
            <a:off x="5410200" y="2057400"/>
            <a:ext cx="1828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3526" name="Line 38"/>
          <p:cNvSpPr>
            <a:spLocks noChangeShapeType="1"/>
          </p:cNvSpPr>
          <p:nvPr/>
        </p:nvSpPr>
        <p:spPr bwMode="auto">
          <a:xfrm>
            <a:off x="8077200" y="2209800"/>
            <a:ext cx="6858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3527" name="Line 39"/>
          <p:cNvSpPr>
            <a:spLocks noChangeShapeType="1"/>
          </p:cNvSpPr>
          <p:nvPr/>
        </p:nvSpPr>
        <p:spPr bwMode="auto">
          <a:xfrm>
            <a:off x="8229600" y="5181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3528" name="Text Box 40"/>
          <p:cNvSpPr txBox="1">
            <a:spLocks noChangeArrowheads="1"/>
          </p:cNvSpPr>
          <p:nvPr/>
        </p:nvSpPr>
        <p:spPr bwMode="auto">
          <a:xfrm>
            <a:off x="2362200" y="1828800"/>
            <a:ext cx="10668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1600" b="1">
                <a:solidFill>
                  <a:srgbClr val="CC0000"/>
                </a:solidFill>
                <a:latin typeface="Times New Roman" panose="02020603050405020304" pitchFamily="18" charset="0"/>
              </a:rPr>
              <a:t>本地机</a:t>
            </a:r>
            <a:r>
              <a:rPr lang="en-US" altLang="zh-CN" sz="1600" b="1">
                <a:solidFill>
                  <a:srgbClr val="CC0000"/>
                </a:solidFill>
                <a:latin typeface="Times New Roman" panose="02020603050405020304" pitchFamily="18" charset="0"/>
              </a:rPr>
              <a:t>IP</a:t>
            </a:r>
            <a:r>
              <a:rPr lang="zh-CN" altLang="en-US" sz="1600" b="1">
                <a:solidFill>
                  <a:srgbClr val="CC0000"/>
                </a:solidFill>
                <a:latin typeface="Times New Roman" panose="02020603050405020304" pitchFamily="18" charset="0"/>
              </a:rPr>
              <a:t>地址与默认端口</a:t>
            </a:r>
          </a:p>
        </p:txBody>
      </p:sp>
      <p:sp>
        <p:nvSpPr>
          <p:cNvPr id="63529" name="Text Box 41"/>
          <p:cNvSpPr txBox="1">
            <a:spLocks noChangeArrowheads="1"/>
          </p:cNvSpPr>
          <p:nvPr/>
        </p:nvSpPr>
        <p:spPr bwMode="auto">
          <a:xfrm>
            <a:off x="304800" y="4191000"/>
            <a:ext cx="1143000" cy="925513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1800" b="1">
                <a:solidFill>
                  <a:srgbClr val="3333CC"/>
                </a:solidFill>
              </a:rPr>
              <a:t>获取</a:t>
            </a:r>
            <a:r>
              <a:rPr lang="en-US" altLang="zh-CN" sz="1800" b="1">
                <a:solidFill>
                  <a:srgbClr val="3333CC"/>
                </a:solidFill>
              </a:rPr>
              <a:t>IP</a:t>
            </a:r>
            <a:r>
              <a:rPr lang="zh-CN" altLang="en-US" sz="1800" b="1">
                <a:solidFill>
                  <a:srgbClr val="3333CC"/>
                </a:solidFill>
              </a:rPr>
              <a:t>地址与定义端口</a:t>
            </a:r>
          </a:p>
        </p:txBody>
      </p:sp>
      <p:sp>
        <p:nvSpPr>
          <p:cNvPr id="63530" name="Line 42"/>
          <p:cNvSpPr>
            <a:spLocks noChangeShapeType="1"/>
          </p:cNvSpPr>
          <p:nvPr/>
        </p:nvSpPr>
        <p:spPr bwMode="auto">
          <a:xfrm>
            <a:off x="1447800" y="4648200"/>
            <a:ext cx="609600" cy="5334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3531" name="Line 43"/>
          <p:cNvSpPr>
            <a:spLocks noChangeShapeType="1"/>
          </p:cNvSpPr>
          <p:nvPr/>
        </p:nvSpPr>
        <p:spPr bwMode="auto">
          <a:xfrm flipV="1">
            <a:off x="838200" y="3657600"/>
            <a:ext cx="152400" cy="5334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476250"/>
            <a:ext cx="7632700" cy="792163"/>
          </a:xfrm>
        </p:spPr>
        <p:txBody>
          <a:bodyPr/>
          <a:lstStyle/>
          <a:p>
            <a:pPr eaLnBrk="1" hangingPunct="1"/>
            <a:r>
              <a:rPr lang="zh-CN" altLang="en-US" sz="3600" b="1" smtClean="0"/>
              <a:t>关于实例和实验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773238"/>
            <a:ext cx="7272337" cy="3816350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zh-CN" altLang="en-US" sz="2400" b="1" dirty="0" smtClean="0"/>
              <a:t>实例见参考书</a:t>
            </a:r>
            <a:r>
              <a:rPr lang="en-US" altLang="zh-CN" sz="2400" b="1" dirty="0" smtClean="0"/>
              <a:t>《</a:t>
            </a:r>
            <a:r>
              <a:rPr lang="zh-CN" altLang="en-US" sz="2400" b="1" dirty="0" smtClean="0"/>
              <a:t>计算机网络和因特网（第</a:t>
            </a:r>
            <a:r>
              <a:rPr lang="en-US" altLang="zh-CN" sz="2400" b="1" dirty="0" smtClean="0"/>
              <a:t>4</a:t>
            </a:r>
            <a:r>
              <a:rPr lang="zh-CN" altLang="en-US" sz="2400" b="1" dirty="0" smtClean="0"/>
              <a:t>版）</a:t>
            </a:r>
            <a:r>
              <a:rPr lang="en-US" altLang="zh-CN" sz="2400" b="1" dirty="0" smtClean="0"/>
              <a:t>》</a:t>
            </a:r>
            <a:r>
              <a:rPr lang="zh-CN" altLang="en-US" sz="2400" b="1" dirty="0" smtClean="0"/>
              <a:t>的</a:t>
            </a:r>
            <a:r>
              <a:rPr lang="en-US" altLang="zh-CN" sz="2400" b="1" dirty="0" smtClean="0"/>
              <a:t>30</a:t>
            </a:r>
            <a:r>
              <a:rPr lang="zh-CN" altLang="en-US" sz="2400" b="1" dirty="0" smtClean="0"/>
              <a:t>章， 或</a:t>
            </a:r>
            <a:r>
              <a:rPr lang="en-US" altLang="zh-CN" sz="2400" b="1" dirty="0" smtClean="0"/>
              <a:t>《</a:t>
            </a:r>
            <a:r>
              <a:rPr lang="zh-CN" altLang="en-US" sz="2400" b="1" dirty="0" smtClean="0"/>
              <a:t>计算机网络和因特网（第</a:t>
            </a:r>
            <a:r>
              <a:rPr lang="en-US" altLang="zh-CN" sz="2400" b="1" dirty="0" smtClean="0"/>
              <a:t>5</a:t>
            </a:r>
            <a:r>
              <a:rPr lang="zh-CN" altLang="en-US" sz="2400" b="1" dirty="0" smtClean="0"/>
              <a:t>版）</a:t>
            </a:r>
            <a:r>
              <a:rPr lang="en-US" altLang="zh-CN" sz="2400" b="1" dirty="0" smtClean="0"/>
              <a:t>》</a:t>
            </a:r>
            <a:r>
              <a:rPr lang="zh-CN" altLang="en-US" sz="2400" b="1" dirty="0" smtClean="0"/>
              <a:t>附录的相关详细内容。</a:t>
            </a:r>
          </a:p>
          <a:p>
            <a:pPr eaLnBrk="1" hangingPunct="1">
              <a:spcBef>
                <a:spcPts val="1800"/>
              </a:spcBef>
            </a:pPr>
            <a:r>
              <a:rPr lang="zh-CN" altLang="en-US" sz="2400" b="1" dirty="0" smtClean="0"/>
              <a:t>要根据实验指导内容认真准备第一次实验。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187450" y="476250"/>
            <a:ext cx="6477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 dirty="0" smtClean="0">
                <a:solidFill>
                  <a:srgbClr val="CC0000"/>
                </a:solidFill>
                <a:latin typeface="宋体" panose="02010600030101010101" pitchFamily="2" charset="-122"/>
              </a:rPr>
              <a:t>第</a:t>
            </a:r>
            <a:r>
              <a:rPr lang="en-US" altLang="zh-CN" sz="2800" b="1" dirty="0" smtClean="0">
                <a:solidFill>
                  <a:srgbClr val="CC0000"/>
                </a:solidFill>
                <a:latin typeface="宋体" panose="02010600030101010101" pitchFamily="2" charset="-122"/>
              </a:rPr>
              <a:t>4.2</a:t>
            </a:r>
            <a:r>
              <a:rPr lang="zh-CN" altLang="en-US" sz="2800" b="1" dirty="0">
                <a:solidFill>
                  <a:srgbClr val="CC0000"/>
                </a:solidFill>
                <a:latin typeface="宋体" panose="02010600030101010101" pitchFamily="2" charset="-122"/>
              </a:rPr>
              <a:t>章 作业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754063" y="1484313"/>
            <a:ext cx="7343775" cy="3560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Times New Roman" panose="02020603050405020304" pitchFamily="18" charset="0"/>
              </a:rPr>
              <a:t>1</a:t>
            </a:r>
            <a:r>
              <a:rPr lang="zh-CN" altLang="en-US" sz="2400" b="1" dirty="0">
                <a:latin typeface="Times New Roman" panose="02020603050405020304" pitchFamily="18" charset="0"/>
              </a:rPr>
              <a:t>、</a:t>
            </a:r>
            <a:r>
              <a:rPr lang="en-US" altLang="zh-CN" sz="2400" b="1" dirty="0">
                <a:latin typeface="Times New Roman" panose="02020603050405020304" pitchFamily="18" charset="0"/>
              </a:rPr>
              <a:t>API</a:t>
            </a:r>
            <a:r>
              <a:rPr lang="zh-CN" altLang="en-US" sz="2400" b="1" dirty="0">
                <a:latin typeface="Times New Roman" panose="02020603050405020304" pitchFamily="18" charset="0"/>
              </a:rPr>
              <a:t>是否由</a:t>
            </a:r>
            <a:r>
              <a:rPr lang="en-US" altLang="zh-CN" sz="2400" b="1" dirty="0">
                <a:latin typeface="Times New Roman" panose="02020603050405020304" pitchFamily="18" charset="0"/>
              </a:rPr>
              <a:t>TCP/IP</a:t>
            </a:r>
            <a:r>
              <a:rPr lang="zh-CN" altLang="en-US" sz="2400" b="1" dirty="0">
                <a:latin typeface="Times New Roman" panose="02020603050405020304" pitchFamily="18" charset="0"/>
              </a:rPr>
              <a:t>所定义，目前互联网最常用的</a:t>
            </a:r>
            <a:r>
              <a:rPr lang="en-US" altLang="zh-CN" sz="2400" b="1" dirty="0">
                <a:latin typeface="Times New Roman" panose="02020603050405020304" pitchFamily="18" charset="0"/>
              </a:rPr>
              <a:t>API</a:t>
            </a:r>
            <a:r>
              <a:rPr lang="zh-CN" altLang="en-US" sz="2400" b="1" dirty="0">
                <a:latin typeface="Times New Roman" panose="02020603050405020304" pitchFamily="18" charset="0"/>
              </a:rPr>
              <a:t>体系是什么。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Times New Roman" panose="02020603050405020304" pitchFamily="18" charset="0"/>
              </a:rPr>
              <a:t>2</a:t>
            </a:r>
            <a:r>
              <a:rPr lang="zh-CN" altLang="en-US" sz="2400" b="1" dirty="0">
                <a:latin typeface="Times New Roman" panose="02020603050405020304" pitchFamily="18" charset="0"/>
              </a:rPr>
              <a:t>、 </a:t>
            </a:r>
            <a:r>
              <a:rPr lang="en-US" altLang="zh-CN" sz="2400" b="1" dirty="0">
                <a:latin typeface="Times New Roman" panose="02020603050405020304" pitchFamily="18" charset="0"/>
              </a:rPr>
              <a:t>API</a:t>
            </a:r>
            <a:r>
              <a:rPr lang="zh-CN" altLang="en-US" sz="2400" b="1" dirty="0">
                <a:latin typeface="Times New Roman" panose="02020603050405020304" pitchFamily="18" charset="0"/>
              </a:rPr>
              <a:t>接口与协议端口、插口有什么区别？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Times New Roman" panose="02020603050405020304" pitchFamily="18" charset="0"/>
              </a:rPr>
              <a:t>3</a:t>
            </a:r>
            <a:r>
              <a:rPr lang="zh-CN" altLang="en-US" sz="2400" b="1" dirty="0">
                <a:latin typeface="Times New Roman" panose="02020603050405020304" pitchFamily="18" charset="0"/>
              </a:rPr>
              <a:t>、服务器套接字</a:t>
            </a:r>
            <a:r>
              <a:rPr lang="en-US" altLang="zh-CN" sz="2400" b="1" dirty="0">
                <a:latin typeface="Times New Roman" panose="02020603050405020304" pitchFamily="18" charset="0"/>
              </a:rPr>
              <a:t>API</a:t>
            </a:r>
            <a:r>
              <a:rPr lang="zh-CN" altLang="en-US" sz="2400" b="1" dirty="0">
                <a:latin typeface="Times New Roman" panose="02020603050405020304" pitchFamily="18" charset="0"/>
              </a:rPr>
              <a:t>有哪些专门的函数（过程）；对一个面向连接的</a:t>
            </a:r>
            <a:r>
              <a:rPr lang="en-US" altLang="zh-CN" sz="2400" b="1" dirty="0">
                <a:latin typeface="Times New Roman" panose="02020603050405020304" pitchFamily="18" charset="0"/>
              </a:rPr>
              <a:t>TCP</a:t>
            </a:r>
            <a:r>
              <a:rPr lang="zh-CN" altLang="en-US" sz="2400" b="1" dirty="0">
                <a:latin typeface="Times New Roman" panose="02020603050405020304" pitchFamily="18" charset="0"/>
              </a:rPr>
              <a:t>通信，服务器端套接字</a:t>
            </a:r>
            <a:r>
              <a:rPr lang="en-US" altLang="zh-CN" sz="2400" b="1" dirty="0">
                <a:latin typeface="Times New Roman" panose="02020603050405020304" pitchFamily="18" charset="0"/>
              </a:rPr>
              <a:t>API</a:t>
            </a:r>
            <a:r>
              <a:rPr lang="zh-CN" altLang="en-US" sz="2400" b="1" dirty="0">
                <a:latin typeface="Times New Roman" panose="02020603050405020304" pitchFamily="18" charset="0"/>
              </a:rPr>
              <a:t>的实现要经过那些过程调用？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Times New Roman" panose="02020603050405020304" pitchFamily="18" charset="0"/>
              </a:rPr>
              <a:t>4</a:t>
            </a:r>
            <a:r>
              <a:rPr lang="zh-CN" altLang="en-US" sz="2400" b="1" dirty="0">
                <a:latin typeface="Times New Roman" panose="02020603050405020304" pitchFamily="18" charset="0"/>
              </a:rPr>
              <a:t>、对一个非连接通信，客户端套接字为什么不必和本地端地址绑定？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标题 1"/>
          <p:cNvSpPr>
            <a:spLocks noGrp="1" noChangeArrowheads="1"/>
          </p:cNvSpPr>
          <p:nvPr>
            <p:ph type="title"/>
          </p:nvPr>
        </p:nvSpPr>
        <p:spPr>
          <a:xfrm>
            <a:off x="1331913" y="365125"/>
            <a:ext cx="7183437" cy="760413"/>
          </a:xfrm>
        </p:spPr>
        <p:txBody>
          <a:bodyPr/>
          <a:lstStyle/>
          <a:p>
            <a:r>
              <a:rPr lang="zh-CN" altLang="en-US" smtClean="0"/>
              <a:t>知识回顾</a:t>
            </a:r>
          </a:p>
        </p:txBody>
      </p:sp>
      <p:sp>
        <p:nvSpPr>
          <p:cNvPr id="60419" name="内容占位符 2"/>
          <p:cNvSpPr>
            <a:spLocks noGrp="1" noChangeArrowheads="1"/>
          </p:cNvSpPr>
          <p:nvPr>
            <p:ph idx="1"/>
          </p:nvPr>
        </p:nvSpPr>
        <p:spPr>
          <a:xfrm>
            <a:off x="628650" y="1341438"/>
            <a:ext cx="7886700" cy="4351337"/>
          </a:xfrm>
        </p:spPr>
        <p:txBody>
          <a:bodyPr/>
          <a:lstStyle/>
          <a:p>
            <a:r>
              <a:rPr lang="zh-CN" altLang="en-US" sz="2800" smtClean="0"/>
              <a:t>什么是套接字？</a:t>
            </a:r>
            <a:endParaRPr lang="en-US" altLang="zh-CN" sz="2800" smtClean="0"/>
          </a:p>
          <a:p>
            <a:r>
              <a:rPr lang="zh-CN" altLang="en-US" sz="2800" smtClean="0"/>
              <a:t>套接字定义是一个过程，还是一系列过程，如何定义？</a:t>
            </a:r>
            <a:endParaRPr lang="en-US" altLang="zh-CN" sz="2800" smtClean="0"/>
          </a:p>
          <a:p>
            <a:endParaRPr lang="en-US" altLang="zh-CN" sz="2800" smtClean="0"/>
          </a:p>
          <a:p>
            <a:endParaRPr lang="zh-CN" altLang="en-US" sz="2800" smtClean="0"/>
          </a:p>
        </p:txBody>
      </p:sp>
    </p:spTree>
    <p:extLst>
      <p:ext uri="{BB962C8B-B14F-4D97-AF65-F5344CB8AC3E}">
        <p14:creationId xmlns:p14="http://schemas.microsoft.com/office/powerpoint/2010/main" val="201366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293813" y="450850"/>
            <a:ext cx="7010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3200" b="1" dirty="0" smtClean="0">
                <a:latin typeface="Times New Roman" panose="02020603050405020304" pitchFamily="18" charset="0"/>
              </a:rPr>
              <a:t>4.2.1  </a:t>
            </a:r>
            <a:r>
              <a:rPr lang="zh-CN" altLang="en-US" sz="3200" b="1" dirty="0">
                <a:latin typeface="Times New Roman" panose="02020603050405020304" pitchFamily="18" charset="0"/>
              </a:rPr>
              <a:t>应用程序接口概述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887413" y="2205038"/>
            <a:ext cx="7416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CN" altLang="en-US" sz="2800" b="1">
                <a:latin typeface="宋体" panose="02010600030101010101" pitchFamily="2" charset="-122"/>
              </a:rPr>
              <a:t>通过传统网络（</a:t>
            </a:r>
            <a:r>
              <a:rPr lang="en-US" altLang="zh-CN" sz="2800" b="1">
                <a:latin typeface="宋体" panose="02010600030101010101" pitchFamily="2" charset="-122"/>
              </a:rPr>
              <a:t>DDN</a:t>
            </a:r>
            <a:r>
              <a:rPr lang="zh-CN" altLang="en-US" sz="2800" b="1">
                <a:latin typeface="宋体" panose="02010600030101010101" pitchFamily="2" charset="-122"/>
              </a:rPr>
              <a:t>、</a:t>
            </a:r>
            <a:r>
              <a:rPr lang="en-US" altLang="zh-CN" sz="2800" b="1">
                <a:latin typeface="宋体" panose="02010600030101010101" pitchFamily="2" charset="-122"/>
              </a:rPr>
              <a:t>FR</a:t>
            </a:r>
            <a:r>
              <a:rPr lang="zh-CN" altLang="en-US" sz="2800" b="1">
                <a:latin typeface="宋体" panose="02010600030101010101" pitchFamily="2" charset="-122"/>
              </a:rPr>
              <a:t>、</a:t>
            </a:r>
            <a:r>
              <a:rPr lang="en-US" altLang="zh-CN" sz="2800" b="1">
                <a:latin typeface="宋体" panose="02010600030101010101" pitchFamily="2" charset="-122"/>
              </a:rPr>
              <a:t>ATM</a:t>
            </a:r>
            <a:r>
              <a:rPr lang="zh-CN" altLang="en-US" sz="2800" b="1">
                <a:latin typeface="宋体" panose="02010600030101010101" pitchFamily="2" charset="-122"/>
              </a:rPr>
              <a:t>）的交互，使用计算机串行接口（如</a:t>
            </a:r>
            <a:r>
              <a:rPr lang="en-US" altLang="zh-CN" sz="2800" b="1">
                <a:latin typeface="宋体" panose="02010600030101010101" pitchFamily="2" charset="-122"/>
              </a:rPr>
              <a:t>Modern)</a:t>
            </a:r>
            <a:r>
              <a:rPr lang="zh-CN" altLang="en-US" sz="2800" b="1">
                <a:latin typeface="宋体" panose="02010600030101010101" pitchFamily="2" charset="-122"/>
              </a:rPr>
              <a:t>或</a:t>
            </a:r>
            <a:r>
              <a:rPr lang="en-US" altLang="zh-CN" sz="2800" b="1">
                <a:latin typeface="宋体" panose="02010600030101010101" pitchFamily="2" charset="-122"/>
              </a:rPr>
              <a:t>LAN</a:t>
            </a:r>
            <a:r>
              <a:rPr lang="zh-CN" altLang="en-US" sz="2800" b="1">
                <a:latin typeface="宋体" panose="02010600030101010101" pitchFamily="2" charset="-122"/>
              </a:rPr>
              <a:t>仿真，通信网把数据传递到对方计算机（通信接口、内存），其余需要计算机应用处理。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887413" y="1484313"/>
            <a:ext cx="7010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2800" b="1" dirty="0" smtClean="0">
                <a:solidFill>
                  <a:srgbClr val="CC0000"/>
                </a:solidFill>
                <a:latin typeface="Times New Roman" panose="02020603050405020304" pitchFamily="18" charset="0"/>
              </a:rPr>
              <a:t>4.2.1.1  </a:t>
            </a:r>
            <a:r>
              <a:rPr lang="zh-CN" altLang="en-US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网络编程接口发展背景</a:t>
            </a:r>
          </a:p>
        </p:txBody>
      </p:sp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1176338" y="4652963"/>
          <a:ext cx="2795587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7" r:id="rId3" imgW="1687068" imgH="964692" progId="">
                  <p:embed/>
                </p:oleObj>
              </mc:Choice>
              <mc:Fallback>
                <p:oleObj r:id="rId3" imgW="1687068" imgH="964692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6338" y="4652963"/>
                        <a:ext cx="2795587" cy="133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25400" dir="54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1968500" y="5084763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Bookman Old Style" panose="02050604050505020204" pitchFamily="18" charset="0"/>
                <a:ea typeface="黑体" panose="02010609060101010101" pitchFamily="49" charset="-122"/>
              </a:rPr>
              <a:t>通信网络</a:t>
            </a:r>
          </a:p>
        </p:txBody>
      </p:sp>
      <p:pic>
        <p:nvPicPr>
          <p:cNvPr id="38919" name="Picture 7" descr="j028575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725" y="4652963"/>
            <a:ext cx="1824038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0" name="Picture 8" descr="MC900079089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5338" y="4940300"/>
            <a:ext cx="792162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8921" name="AutoShape 9"/>
          <p:cNvCxnSpPr>
            <a:cxnSpLocks noChangeShapeType="1"/>
            <a:stCxn id="38920" idx="3"/>
            <a:endCxn id="38919" idx="1"/>
          </p:cNvCxnSpPr>
          <p:nvPr/>
        </p:nvCxnSpPr>
        <p:spPr bwMode="auto">
          <a:xfrm flipV="1">
            <a:off x="4127500" y="5213350"/>
            <a:ext cx="1800225" cy="76200"/>
          </a:xfrm>
          <a:prstGeom prst="bentConnector3">
            <a:avLst>
              <a:gd name="adj1" fmla="val 49912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4200525" y="4508500"/>
            <a:ext cx="1582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b="1" dirty="0">
                <a:latin typeface="Bookman Old Style" panose="02050604050505020204" pitchFamily="18" charset="0"/>
                <a:ea typeface="黑体" panose="02010609060101010101" pitchFamily="49" charset="-122"/>
              </a:rPr>
              <a:t>RS232</a:t>
            </a:r>
            <a:r>
              <a:rPr lang="zh-CN" altLang="en-US" sz="2000" b="1" dirty="0">
                <a:latin typeface="Bookman Old Style" panose="02050604050505020204" pitchFamily="18" charset="0"/>
                <a:ea typeface="黑体" panose="02010609060101010101" pitchFamily="49" charset="-122"/>
              </a:rPr>
              <a:t>协议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83568" y="4149080"/>
            <a:ext cx="7345362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CN" altLang="en-US" sz="2800" b="1" dirty="0">
                <a:solidFill>
                  <a:srgbClr val="990000"/>
                </a:solidFill>
                <a:latin typeface="宋体" panose="02010600030101010101" pitchFamily="2" charset="-122"/>
              </a:rPr>
              <a:t>互联网应用程序怎样和</a:t>
            </a:r>
            <a:r>
              <a:rPr lang="en-US" altLang="zh-CN" sz="2800" b="1" dirty="0">
                <a:solidFill>
                  <a:srgbClr val="990000"/>
                </a:solidFill>
                <a:latin typeface="宋体" panose="02010600030101010101" pitchFamily="2" charset="-122"/>
              </a:rPr>
              <a:t>TCP/IP</a:t>
            </a:r>
            <a:r>
              <a:rPr lang="zh-CN" altLang="en-US" sz="2800" b="1" dirty="0">
                <a:solidFill>
                  <a:srgbClr val="990000"/>
                </a:solidFill>
                <a:latin typeface="宋体" panose="02010600030101010101" pitchFamily="2" charset="-122"/>
              </a:rPr>
              <a:t>协议通信接口？</a:t>
            </a:r>
            <a:r>
              <a:rPr lang="zh-CN" altLang="en-US" sz="2800" b="1" dirty="0">
                <a:latin typeface="宋体" panose="02010600030101010101" pitchFamily="2" charset="-122"/>
              </a:rPr>
              <a:t>即</a:t>
            </a:r>
            <a:r>
              <a:rPr lang="en-US" altLang="zh-CN" sz="2800" b="1" dirty="0">
                <a:latin typeface="宋体" panose="02010600030101010101" pitchFamily="2" charset="-122"/>
              </a:rPr>
              <a:t>C</a:t>
            </a:r>
            <a:r>
              <a:rPr lang="zh-CN" altLang="en-US" sz="2800" b="1" dirty="0">
                <a:latin typeface="宋体" panose="02010600030101010101" pitchFamily="2" charset="-122"/>
              </a:rPr>
              <a:t>、</a:t>
            </a:r>
            <a:r>
              <a:rPr lang="en-US" altLang="zh-CN" sz="2800" b="1" dirty="0">
                <a:latin typeface="宋体" panose="02010600030101010101" pitchFamily="2" charset="-122"/>
              </a:rPr>
              <a:t>S</a:t>
            </a:r>
            <a:r>
              <a:rPr lang="zh-CN" altLang="en-US" sz="2800" b="1" dirty="0">
                <a:latin typeface="宋体" panose="02010600030101010101" pitchFamily="2" charset="-122"/>
              </a:rPr>
              <a:t>编程怎样使用</a:t>
            </a:r>
            <a:r>
              <a:rPr lang="en-US" altLang="zh-CN" sz="2800" b="1" dirty="0">
                <a:latin typeface="宋体" panose="02010600030101010101" pitchFamily="2" charset="-122"/>
              </a:rPr>
              <a:t>TCP/IP</a:t>
            </a:r>
            <a:r>
              <a:rPr lang="zh-CN" altLang="en-US" sz="2800" b="1" dirty="0">
                <a:latin typeface="宋体" panose="02010600030101010101" pitchFamily="2" charset="-122"/>
              </a:rPr>
              <a:t>协议进行通信，与数据通信进行交互。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755576" y="980728"/>
            <a:ext cx="7416800" cy="265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CN" altLang="en-US" sz="2800" b="1" dirty="0">
                <a:latin typeface="Times New Roman" panose="02020603050405020304" pitchFamily="18" charset="0"/>
              </a:rPr>
              <a:t>存在问题：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2800" b="1" dirty="0">
                <a:latin typeface="Times New Roman" panose="02020603050405020304" pitchFamily="18" charset="0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</a:rPr>
              <a:t>、计算机应用和网络两</a:t>
            </a:r>
            <a:r>
              <a:rPr lang="zh-CN" altLang="en-US" sz="2800" b="1" dirty="0" smtClean="0">
                <a:latin typeface="Times New Roman" panose="02020603050405020304" pitchFamily="18" charset="0"/>
              </a:rPr>
              <a:t>层，</a:t>
            </a:r>
            <a:r>
              <a:rPr lang="zh-CN" altLang="en-US" sz="2800" b="1" dirty="0">
                <a:latin typeface="Times New Roman" panose="02020603050405020304" pitchFamily="18" charset="0"/>
              </a:rPr>
              <a:t>网络传输数据，而软件解决应用逻辑问题，两者独立；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2800" b="1" dirty="0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、计算机应用必须和底层硬件（接口）打交道</a:t>
            </a:r>
            <a:r>
              <a:rPr lang="en-US" altLang="zh-CN" sz="2800" b="1" dirty="0"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latin typeface="Times New Roman" panose="02020603050405020304" pitchFamily="18" charset="0"/>
              </a:rPr>
              <a:t>这严重阻碍网络应用发展。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Line 2"/>
          <p:cNvSpPr>
            <a:spLocks noChangeShapeType="1"/>
          </p:cNvSpPr>
          <p:nvPr/>
        </p:nvSpPr>
        <p:spPr bwMode="auto">
          <a:xfrm>
            <a:off x="2350195" y="5791176"/>
            <a:ext cx="3960812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prstDash val="lg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0963" name="Line 3"/>
          <p:cNvSpPr>
            <a:spLocks noChangeShapeType="1"/>
          </p:cNvSpPr>
          <p:nvPr/>
        </p:nvSpPr>
        <p:spPr bwMode="auto">
          <a:xfrm>
            <a:off x="251520" y="4186213"/>
            <a:ext cx="8229600" cy="0"/>
          </a:xfrm>
          <a:prstGeom prst="line">
            <a:avLst/>
          </a:prstGeom>
          <a:noFill/>
          <a:ln w="28575">
            <a:solidFill>
              <a:srgbClr val="FF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6382445" y="4206851"/>
            <a:ext cx="1733550" cy="184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6415782" y="5183163"/>
            <a:ext cx="1462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数据链路层</a:t>
            </a:r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>
            <a:off x="6366570" y="5541938"/>
            <a:ext cx="17335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>
            <a:off x="6366570" y="5064101"/>
            <a:ext cx="17335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6366570" y="4583088"/>
            <a:ext cx="17335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6690420" y="5656238"/>
            <a:ext cx="950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物理层</a:t>
            </a: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6690420" y="4190976"/>
            <a:ext cx="950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运输层</a:t>
            </a:r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6690420" y="4711676"/>
            <a:ext cx="950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网络层</a:t>
            </a: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549970" y="4062388"/>
            <a:ext cx="1733550" cy="19907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608707" y="5183163"/>
            <a:ext cx="1462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数据链路层</a:t>
            </a:r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>
            <a:off x="556320" y="5541938"/>
            <a:ext cx="17335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>
            <a:off x="556320" y="5064101"/>
            <a:ext cx="17335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>
            <a:off x="556320" y="4583088"/>
            <a:ext cx="17335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>
            <a:off x="556320" y="4103663"/>
            <a:ext cx="17335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978" name="Text Box 18"/>
          <p:cNvSpPr txBox="1">
            <a:spLocks noChangeArrowheads="1"/>
          </p:cNvSpPr>
          <p:nvPr/>
        </p:nvSpPr>
        <p:spPr bwMode="auto">
          <a:xfrm>
            <a:off x="878582" y="5656238"/>
            <a:ext cx="950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物理层</a:t>
            </a:r>
          </a:p>
        </p:txBody>
      </p:sp>
      <p:sp>
        <p:nvSpPr>
          <p:cNvPr id="40979" name="Text Box 19"/>
          <p:cNvSpPr txBox="1">
            <a:spLocks noChangeArrowheads="1"/>
          </p:cNvSpPr>
          <p:nvPr/>
        </p:nvSpPr>
        <p:spPr bwMode="auto">
          <a:xfrm>
            <a:off x="878582" y="4190976"/>
            <a:ext cx="950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运输层</a:t>
            </a:r>
          </a:p>
        </p:txBody>
      </p:sp>
      <p:sp>
        <p:nvSpPr>
          <p:cNvPr id="40980" name="Text Box 20"/>
          <p:cNvSpPr txBox="1">
            <a:spLocks noChangeArrowheads="1"/>
          </p:cNvSpPr>
          <p:nvPr/>
        </p:nvSpPr>
        <p:spPr bwMode="auto">
          <a:xfrm>
            <a:off x="878582" y="4711676"/>
            <a:ext cx="950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网络层</a:t>
            </a:r>
          </a:p>
        </p:txBody>
      </p:sp>
      <p:sp>
        <p:nvSpPr>
          <p:cNvPr id="40981" name="Oval 21"/>
          <p:cNvSpPr>
            <a:spLocks noChangeArrowheads="1"/>
          </p:cNvSpPr>
          <p:nvPr/>
        </p:nvSpPr>
        <p:spPr bwMode="auto">
          <a:xfrm>
            <a:off x="6453882" y="3125763"/>
            <a:ext cx="1425575" cy="574675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000" b="1">
              <a:latin typeface="Times New Roman" panose="02020603050405020304" pitchFamily="18" charset="0"/>
            </a:endParaRPr>
          </a:p>
        </p:txBody>
      </p:sp>
      <p:sp>
        <p:nvSpPr>
          <p:cNvPr id="40982" name="Text Box 22"/>
          <p:cNvSpPr txBox="1">
            <a:spLocks noChangeArrowheads="1"/>
          </p:cNvSpPr>
          <p:nvPr/>
        </p:nvSpPr>
        <p:spPr bwMode="auto">
          <a:xfrm>
            <a:off x="6526907" y="3198788"/>
            <a:ext cx="1335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b="1">
                <a:solidFill>
                  <a:schemeClr val="bg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N</a:t>
            </a:r>
            <a:r>
              <a:rPr lang="zh-CN" altLang="en-US" sz="2000" b="1">
                <a:solidFill>
                  <a:schemeClr val="bg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个服务器</a:t>
            </a:r>
            <a:endParaRPr lang="zh-CN" altLang="en-US" sz="1800" b="1">
              <a:solidFill>
                <a:schemeClr val="bg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40983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0736585"/>
              </p:ext>
            </p:extLst>
          </p:nvPr>
        </p:nvGraphicFramePr>
        <p:xfrm>
          <a:off x="2999482" y="4999013"/>
          <a:ext cx="2795588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1" r:id="rId3" imgW="1687068" imgH="964692" progId="">
                  <p:embed/>
                </p:oleObj>
              </mc:Choice>
              <mc:Fallback>
                <p:oleObj r:id="rId3" imgW="1687068" imgH="964692" progId="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9482" y="4999013"/>
                        <a:ext cx="2795588" cy="133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25400" dir="54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4" name="Text Box 24"/>
          <p:cNvSpPr txBox="1">
            <a:spLocks noChangeArrowheads="1"/>
          </p:cNvSpPr>
          <p:nvPr/>
        </p:nvSpPr>
        <p:spPr bwMode="auto">
          <a:xfrm>
            <a:off x="3790057" y="5430813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solidFill>
                  <a:schemeClr val="bg2"/>
                </a:solidFill>
                <a:latin typeface="Bookman Old Style" panose="02050604050505020204" pitchFamily="18" charset="0"/>
                <a:ea typeface="黑体" panose="02010609060101010101" pitchFamily="49" charset="-122"/>
              </a:rPr>
              <a:t>因特网</a:t>
            </a:r>
          </a:p>
        </p:txBody>
      </p:sp>
      <p:sp>
        <p:nvSpPr>
          <p:cNvPr id="40985" name="Text Box 25"/>
          <p:cNvSpPr txBox="1">
            <a:spLocks noChangeArrowheads="1"/>
          </p:cNvSpPr>
          <p:nvPr/>
        </p:nvSpPr>
        <p:spPr bwMode="auto">
          <a:xfrm>
            <a:off x="815082" y="2633638"/>
            <a:ext cx="1135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计算机</a:t>
            </a:r>
            <a:r>
              <a:rPr lang="en-US" altLang="zh-CN" sz="2000" b="1">
                <a:ea typeface="黑体" panose="02010609060101010101" pitchFamily="49" charset="-122"/>
              </a:rPr>
              <a:t>A</a:t>
            </a:r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6628507" y="2633638"/>
            <a:ext cx="1135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计算机</a:t>
            </a:r>
            <a:r>
              <a:rPr lang="en-US" altLang="zh-CN" sz="2000" b="1">
                <a:ea typeface="黑体" panose="02010609060101010101" pitchFamily="49" charset="-122"/>
              </a:rPr>
              <a:t>B</a:t>
            </a:r>
          </a:p>
        </p:txBody>
      </p:sp>
      <p:grpSp>
        <p:nvGrpSpPr>
          <p:cNvPr id="40987" name="Group 27"/>
          <p:cNvGrpSpPr>
            <a:grpSpLocks/>
          </p:cNvGrpSpPr>
          <p:nvPr/>
        </p:nvGrpSpPr>
        <p:grpSpPr bwMode="auto">
          <a:xfrm>
            <a:off x="694432" y="3054326"/>
            <a:ext cx="1425575" cy="574675"/>
            <a:chOff x="0" y="0"/>
            <a:chExt cx="898" cy="362"/>
          </a:xfrm>
        </p:grpSpPr>
        <p:sp>
          <p:nvSpPr>
            <p:cNvPr id="40995" name="Oval 28"/>
            <p:cNvSpPr>
              <a:spLocks noChangeArrowheads="1"/>
            </p:cNvSpPr>
            <p:nvPr/>
          </p:nvSpPr>
          <p:spPr bwMode="auto">
            <a:xfrm>
              <a:off x="0" y="0"/>
              <a:ext cx="898" cy="362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2000" b="1">
                <a:latin typeface="Times New Roman" panose="02020603050405020304" pitchFamily="18" charset="0"/>
              </a:endParaRPr>
            </a:p>
          </p:txBody>
        </p:sp>
        <p:sp>
          <p:nvSpPr>
            <p:cNvPr id="40996" name="Text Box 29"/>
            <p:cNvSpPr txBox="1">
              <a:spLocks noChangeArrowheads="1"/>
            </p:cNvSpPr>
            <p:nvPr/>
          </p:nvSpPr>
          <p:spPr bwMode="auto">
            <a:xfrm>
              <a:off x="192" y="81"/>
              <a:ext cx="6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chemeClr val="bg2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N</a:t>
              </a:r>
              <a:r>
                <a:rPr lang="zh-CN" altLang="en-US" sz="2000" b="1">
                  <a:solidFill>
                    <a:schemeClr val="bg2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个客</a:t>
              </a:r>
              <a:r>
                <a:rPr lang="zh-CN" altLang="en-US" sz="1800" b="1">
                  <a:solidFill>
                    <a:schemeClr val="bg2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户</a:t>
              </a:r>
            </a:p>
          </p:txBody>
        </p:sp>
      </p:grpSp>
      <p:grpSp>
        <p:nvGrpSpPr>
          <p:cNvPr id="38942" name="Group 30"/>
          <p:cNvGrpSpPr>
            <a:grpSpLocks/>
          </p:cNvGrpSpPr>
          <p:nvPr/>
        </p:nvGrpSpPr>
        <p:grpSpPr bwMode="auto">
          <a:xfrm>
            <a:off x="1413570" y="3559151"/>
            <a:ext cx="5761037" cy="719137"/>
            <a:chOff x="0" y="0"/>
            <a:chExt cx="3629" cy="453"/>
          </a:xfrm>
        </p:grpSpPr>
        <p:sp>
          <p:nvSpPr>
            <p:cNvPr id="40993" name="Line 31"/>
            <p:cNvSpPr>
              <a:spLocks noChangeShapeType="1"/>
            </p:cNvSpPr>
            <p:nvPr/>
          </p:nvSpPr>
          <p:spPr bwMode="auto">
            <a:xfrm>
              <a:off x="0" y="0"/>
              <a:ext cx="0" cy="408"/>
            </a:xfrm>
            <a:prstGeom prst="line">
              <a:avLst/>
            </a:prstGeom>
            <a:noFill/>
            <a:ln w="76200" cmpd="tri">
              <a:solidFill>
                <a:srgbClr val="CC0000"/>
              </a:solidFill>
              <a:prstDash val="sysDot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0994" name="Line 32"/>
            <p:cNvSpPr>
              <a:spLocks noChangeShapeType="1"/>
            </p:cNvSpPr>
            <p:nvPr/>
          </p:nvSpPr>
          <p:spPr bwMode="auto">
            <a:xfrm>
              <a:off x="3629" y="45"/>
              <a:ext cx="0" cy="408"/>
            </a:xfrm>
            <a:prstGeom prst="line">
              <a:avLst/>
            </a:prstGeom>
            <a:noFill/>
            <a:ln w="76200" cmpd="tri">
              <a:solidFill>
                <a:srgbClr val="CC0000"/>
              </a:solidFill>
              <a:prstDash val="sysDot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8945" name="Text Box 33"/>
          <p:cNvSpPr txBox="1">
            <a:spLocks noChangeArrowheads="1"/>
          </p:cNvSpPr>
          <p:nvPr/>
        </p:nvSpPr>
        <p:spPr bwMode="auto">
          <a:xfrm>
            <a:off x="251520" y="620688"/>
            <a:ext cx="8723312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CN" altLang="en-US" sz="2800" b="1">
                <a:latin typeface="宋体" panose="02010600030101010101" pitchFamily="2" charset="-122"/>
              </a:rPr>
              <a:t>应用进程通过端地址建立可靠双工通信连接和收发数据。</a:t>
            </a:r>
            <a:endParaRPr lang="en-US" altLang="zh-CN" sz="2800" b="1">
              <a:latin typeface="宋体" panose="02010600030101010101" pitchFamily="2" charset="-122"/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CN" altLang="en-US" sz="2800" b="1">
                <a:latin typeface="宋体" panose="02010600030101010101" pitchFamily="2" charset="-122"/>
              </a:rPr>
              <a:t>应用程序或编程人员怎样处理各种协议（</a:t>
            </a:r>
            <a:r>
              <a:rPr lang="en-US" altLang="zh-CN" sz="2800" b="1">
                <a:latin typeface="宋体" panose="02010600030101010101" pitchFamily="2" charset="-122"/>
              </a:rPr>
              <a:t>TCP/IP/IGMP</a:t>
            </a:r>
            <a:r>
              <a:rPr lang="zh-CN" altLang="en-US" sz="2800" b="1">
                <a:latin typeface="宋体" panose="02010600030101010101" pitchFamily="2" charset="-122"/>
              </a:rPr>
              <a:t>）的具体报文格式？</a:t>
            </a:r>
            <a:endParaRPr lang="zh-CN" altLang="en-US" sz="2400" b="1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90" name="Line 35"/>
          <p:cNvSpPr>
            <a:spLocks noChangeShapeType="1"/>
          </p:cNvSpPr>
          <p:nvPr/>
        </p:nvSpPr>
        <p:spPr bwMode="auto">
          <a:xfrm flipV="1">
            <a:off x="1773932" y="3552801"/>
            <a:ext cx="2287588" cy="43815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0991" name="Line 36"/>
          <p:cNvSpPr>
            <a:spLocks noChangeShapeType="1"/>
          </p:cNvSpPr>
          <p:nvPr/>
        </p:nvSpPr>
        <p:spPr bwMode="auto">
          <a:xfrm flipH="1" flipV="1">
            <a:off x="4061520" y="3559151"/>
            <a:ext cx="2609850" cy="4318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8946" name="AutoShape 34"/>
          <p:cNvSpPr>
            <a:spLocks noChangeArrowheads="1"/>
          </p:cNvSpPr>
          <p:nvPr/>
        </p:nvSpPr>
        <p:spPr bwMode="auto">
          <a:xfrm>
            <a:off x="2494657" y="2622526"/>
            <a:ext cx="3671888" cy="1800225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CN" altLang="en-US" sz="2400" b="1">
                <a:solidFill>
                  <a:srgbClr val="CC0000"/>
                </a:solidFill>
                <a:latin typeface="Times New Roman" panose="02020603050405020304" pitchFamily="18" charset="0"/>
              </a:rPr>
              <a:t>需要逐一包文内容填写？</a:t>
            </a:r>
            <a:endParaRPr lang="zh-CN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89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89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8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9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9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9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45" grpId="0" autoUpdateAnimBg="0"/>
      <p:bldP spid="389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5" descr="11479078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14" y="2451075"/>
            <a:ext cx="3744913" cy="367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7" name="Rectangle 6"/>
          <p:cNvSpPr>
            <a:spLocks noChangeArrowheads="1"/>
          </p:cNvSpPr>
          <p:nvPr/>
        </p:nvSpPr>
        <p:spPr bwMode="auto">
          <a:xfrm>
            <a:off x="539552" y="620688"/>
            <a:ext cx="8245475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15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latin typeface="宋体" panose="02010600030101010101" pitchFamily="2" charset="-122"/>
              </a:rPr>
              <a:t>看一下应用软件对</a:t>
            </a:r>
            <a:r>
              <a:rPr lang="zh-CN" altLang="en-US" sz="2800" b="1">
                <a:solidFill>
                  <a:srgbClr val="CC0000"/>
                </a:solidFill>
                <a:latin typeface="宋体" panose="02010600030101010101" pitchFamily="2" charset="-122"/>
              </a:rPr>
              <a:t>硬盘操作思想</a:t>
            </a:r>
            <a:r>
              <a:rPr lang="zh-CN" altLang="en-US" sz="2800" b="1">
                <a:latin typeface="宋体" panose="02010600030101010101" pitchFamily="2" charset="-122"/>
              </a:rPr>
              <a:t>？如果</a:t>
            </a:r>
            <a:r>
              <a:rPr lang="en-US" altLang="zh-CN" sz="2800" b="1">
                <a:latin typeface="宋体" panose="02010600030101010101" pitchFamily="2" charset="-122"/>
              </a:rPr>
              <a:t>&gt;150G</a:t>
            </a:r>
            <a:r>
              <a:rPr lang="zh-CN" altLang="en-US" sz="2800" b="1">
                <a:latin typeface="宋体" panose="02010600030101010101" pitchFamily="2" charset="-122"/>
              </a:rPr>
              <a:t>硬盘，文件存取直接编程很难处理的！对任何物理设备（打印机、显示器等）操作都是具体或复杂的过程。</a:t>
            </a:r>
          </a:p>
        </p:txBody>
      </p:sp>
      <p:sp>
        <p:nvSpPr>
          <p:cNvPr id="41988" name="AutoShape 7" descr="u=1629441218,1244493954&amp;fm=23&amp;gp=0"/>
          <p:cNvSpPr>
            <a:spLocks noChangeAspect="1" noChangeArrowheads="1"/>
          </p:cNvSpPr>
          <p:nvPr/>
        </p:nvSpPr>
        <p:spPr bwMode="auto">
          <a:xfrm>
            <a:off x="4132064" y="3883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400">
              <a:latin typeface="Times New Roman" panose="02020603050405020304" pitchFamily="18" charset="0"/>
            </a:endParaRPr>
          </a:p>
        </p:txBody>
      </p:sp>
      <p:pic>
        <p:nvPicPr>
          <p:cNvPr id="63496" name="Picture 8" descr="230R43502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49" y="2486794"/>
            <a:ext cx="3602037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https://timgsa.baidu.com/timg?image&amp;quality=80&amp;size=b9999_10000&amp;sec=1605244872429&amp;di=5e0cccbeb6a82ea07463d9ce4c717314&amp;imgtype=0&amp;src=http%3A%2F%2Fpic3.zhimg.com%2Fv2-0b46e37f599e0855925a39201add483a_r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53"/>
          <a:stretch/>
        </p:blipFill>
        <p:spPr bwMode="auto">
          <a:xfrm>
            <a:off x="3857886" y="2493595"/>
            <a:ext cx="5154724" cy="3843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26"/>
          <p:cNvGrpSpPr>
            <a:grpSpLocks noChangeAspect="1"/>
          </p:cNvGrpSpPr>
          <p:nvPr/>
        </p:nvGrpSpPr>
        <p:grpSpPr bwMode="auto">
          <a:xfrm>
            <a:off x="1116013" y="765175"/>
            <a:ext cx="7489825" cy="3600450"/>
            <a:chOff x="0" y="0"/>
            <a:chExt cx="4610" cy="2734"/>
          </a:xfrm>
        </p:grpSpPr>
        <p:sp>
          <p:nvSpPr>
            <p:cNvPr id="43014" name="AutoShape 2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4610" cy="2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43015" name="Oval 28"/>
            <p:cNvSpPr>
              <a:spLocks noChangeArrowheads="1"/>
            </p:cNvSpPr>
            <p:nvPr/>
          </p:nvSpPr>
          <p:spPr bwMode="auto">
            <a:xfrm>
              <a:off x="0" y="0"/>
              <a:ext cx="1129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18000" tIns="10800" rIns="18000" bIns="10800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000" b="1">
                  <a:latin typeface="Times New Roman" panose="02020603050405020304" pitchFamily="18" charset="0"/>
                </a:rPr>
                <a:t>应用程序</a:t>
              </a:r>
              <a:r>
                <a:rPr lang="en-US" altLang="zh-CN" sz="2000" b="1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43016" name="Oval 29"/>
            <p:cNvSpPr>
              <a:spLocks noChangeArrowheads="1"/>
            </p:cNvSpPr>
            <p:nvPr/>
          </p:nvSpPr>
          <p:spPr bwMode="auto">
            <a:xfrm>
              <a:off x="1317" y="0"/>
              <a:ext cx="1129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18000" tIns="10800" rIns="18000" bIns="10800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000" b="1">
                  <a:latin typeface="Times New Roman" panose="02020603050405020304" pitchFamily="18" charset="0"/>
                </a:rPr>
                <a:t>应用程序</a:t>
              </a:r>
              <a:r>
                <a:rPr lang="en-US" altLang="zh-CN" sz="2000" b="1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43017" name="Oval 30"/>
            <p:cNvSpPr>
              <a:spLocks noChangeArrowheads="1"/>
            </p:cNvSpPr>
            <p:nvPr/>
          </p:nvSpPr>
          <p:spPr bwMode="auto">
            <a:xfrm>
              <a:off x="3481" y="0"/>
              <a:ext cx="1129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18000" tIns="10800" rIns="18000" bIns="10800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000" b="1">
                  <a:latin typeface="Times New Roman" panose="02020603050405020304" pitchFamily="18" charset="0"/>
                </a:rPr>
                <a:t>应用程序</a:t>
              </a:r>
              <a:r>
                <a:rPr lang="en-US" altLang="zh-CN" sz="2000" b="1">
                  <a:latin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43018" name="Text Box 31"/>
            <p:cNvSpPr txBox="1">
              <a:spLocks noChangeArrowheads="1"/>
            </p:cNvSpPr>
            <p:nvPr/>
          </p:nvSpPr>
          <p:spPr bwMode="auto">
            <a:xfrm>
              <a:off x="2635" y="0"/>
              <a:ext cx="65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latin typeface="Times New Roman" panose="02020603050405020304" pitchFamily="18" charset="0"/>
                </a:rPr>
                <a:t>……</a:t>
              </a:r>
            </a:p>
          </p:txBody>
        </p:sp>
        <p:sp>
          <p:nvSpPr>
            <p:cNvPr id="43019" name="Text Box 32"/>
            <p:cNvSpPr txBox="1">
              <a:spLocks noChangeArrowheads="1"/>
            </p:cNvSpPr>
            <p:nvPr/>
          </p:nvSpPr>
          <p:spPr bwMode="auto">
            <a:xfrm>
              <a:off x="0" y="1007"/>
              <a:ext cx="4610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000" rIns="18000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000" b="1">
                  <a:latin typeface="Times New Roman" panose="02020603050405020304" pitchFamily="18" charset="0"/>
                </a:rPr>
                <a:t>供应用程序调用的各类系统接口	</a:t>
              </a:r>
              <a:r>
                <a:rPr lang="en-US" altLang="zh-CN" sz="2000" b="1">
                  <a:latin typeface="Times New Roman" panose="02020603050405020304" pitchFamily="18" charset="0"/>
                </a:rPr>
                <a:t>API</a:t>
              </a:r>
            </a:p>
          </p:txBody>
        </p:sp>
        <p:sp>
          <p:nvSpPr>
            <p:cNvPr id="43020" name="Text Box 33"/>
            <p:cNvSpPr txBox="1">
              <a:spLocks noChangeArrowheads="1"/>
            </p:cNvSpPr>
            <p:nvPr/>
          </p:nvSpPr>
          <p:spPr bwMode="auto">
            <a:xfrm>
              <a:off x="659" y="2302"/>
              <a:ext cx="3293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000" rIns="18000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000" b="1">
                  <a:latin typeface="Times New Roman" panose="02020603050405020304" pitchFamily="18" charset="0"/>
                </a:rPr>
                <a:t>显示、</a:t>
              </a:r>
              <a:r>
                <a:rPr lang="zh-CN" altLang="en-US" sz="24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磁盘</a:t>
              </a:r>
              <a:r>
                <a:rPr lang="zh-CN" altLang="en-US" sz="2000" b="1">
                  <a:latin typeface="Times New Roman" panose="02020603050405020304" pitchFamily="18" charset="0"/>
                </a:rPr>
                <a:t>、计算机外设、网络</a:t>
              </a:r>
            </a:p>
          </p:txBody>
        </p:sp>
        <p:sp>
          <p:nvSpPr>
            <p:cNvPr id="43021" name="Text Box 34"/>
            <p:cNvSpPr txBox="1">
              <a:spLocks noChangeArrowheads="1"/>
            </p:cNvSpPr>
            <p:nvPr/>
          </p:nvSpPr>
          <p:spPr bwMode="auto">
            <a:xfrm>
              <a:off x="0" y="1439"/>
              <a:ext cx="4610" cy="43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000" rIns="18000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000" b="1">
                  <a:latin typeface="Times New Roman" panose="02020603050405020304" pitchFamily="18" charset="0"/>
                </a:rPr>
                <a:t>操作系统内核（包含设备驱动</a:t>
              </a:r>
              <a:r>
                <a:rPr lang="zh-CN" altLang="en-US" sz="20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和</a:t>
              </a:r>
              <a:r>
                <a:rPr lang="en-US" altLang="zh-CN" sz="24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TCP/IP</a:t>
              </a:r>
              <a:r>
                <a:rPr lang="zh-CN" altLang="en-US" sz="24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协议</a:t>
              </a:r>
              <a:r>
                <a:rPr lang="zh-CN" altLang="en-US" sz="2000" b="1">
                  <a:latin typeface="Times New Roman" panose="02020603050405020304" pitchFamily="18" charset="0"/>
                </a:rPr>
                <a:t>）</a:t>
              </a:r>
            </a:p>
          </p:txBody>
        </p:sp>
        <p:sp>
          <p:nvSpPr>
            <p:cNvPr id="43022" name="AutoShape 35"/>
            <p:cNvSpPr>
              <a:spLocks noChangeArrowheads="1"/>
            </p:cNvSpPr>
            <p:nvPr/>
          </p:nvSpPr>
          <p:spPr bwMode="auto">
            <a:xfrm>
              <a:off x="2070" y="1870"/>
              <a:ext cx="377" cy="432"/>
            </a:xfrm>
            <a:prstGeom prst="upDownArrow">
              <a:avLst>
                <a:gd name="adj1" fmla="val 50000"/>
                <a:gd name="adj2" fmla="val 22918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43023" name="Line 36"/>
            <p:cNvSpPr>
              <a:spLocks noChangeShapeType="1"/>
            </p:cNvSpPr>
            <p:nvPr/>
          </p:nvSpPr>
          <p:spPr bwMode="auto">
            <a:xfrm>
              <a:off x="565" y="432"/>
              <a:ext cx="564" cy="5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24" name="Line 37"/>
            <p:cNvSpPr>
              <a:spLocks noChangeShapeType="1"/>
            </p:cNvSpPr>
            <p:nvPr/>
          </p:nvSpPr>
          <p:spPr bwMode="auto">
            <a:xfrm flipH="1">
              <a:off x="847" y="432"/>
              <a:ext cx="941" cy="5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25" name="Line 38"/>
            <p:cNvSpPr>
              <a:spLocks noChangeShapeType="1"/>
            </p:cNvSpPr>
            <p:nvPr/>
          </p:nvSpPr>
          <p:spPr bwMode="auto">
            <a:xfrm flipH="1">
              <a:off x="3011" y="432"/>
              <a:ext cx="941" cy="5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26" name="Line 39"/>
            <p:cNvSpPr>
              <a:spLocks noChangeShapeType="1"/>
            </p:cNvSpPr>
            <p:nvPr/>
          </p:nvSpPr>
          <p:spPr bwMode="auto">
            <a:xfrm flipH="1">
              <a:off x="3575" y="432"/>
              <a:ext cx="378" cy="5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27" name="Line 40"/>
            <p:cNvSpPr>
              <a:spLocks noChangeShapeType="1"/>
            </p:cNvSpPr>
            <p:nvPr/>
          </p:nvSpPr>
          <p:spPr bwMode="auto">
            <a:xfrm flipH="1">
              <a:off x="471" y="432"/>
              <a:ext cx="1" cy="5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28" name="Line 41"/>
            <p:cNvSpPr>
              <a:spLocks noChangeShapeType="1"/>
            </p:cNvSpPr>
            <p:nvPr/>
          </p:nvSpPr>
          <p:spPr bwMode="auto">
            <a:xfrm>
              <a:off x="4140" y="432"/>
              <a:ext cx="94" cy="5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29" name="Line 42"/>
            <p:cNvSpPr>
              <a:spLocks noChangeShapeType="1"/>
            </p:cNvSpPr>
            <p:nvPr/>
          </p:nvSpPr>
          <p:spPr bwMode="auto">
            <a:xfrm flipH="1">
              <a:off x="1882" y="432"/>
              <a:ext cx="2" cy="5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30" name="Line 43"/>
            <p:cNvSpPr>
              <a:spLocks noChangeShapeType="1"/>
            </p:cNvSpPr>
            <p:nvPr/>
          </p:nvSpPr>
          <p:spPr bwMode="auto">
            <a:xfrm>
              <a:off x="2070" y="432"/>
              <a:ext cx="94" cy="5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9980" name="AutoShape 44"/>
          <p:cNvSpPr>
            <a:spLocks noChangeArrowheads="1"/>
          </p:cNvSpPr>
          <p:nvPr/>
        </p:nvSpPr>
        <p:spPr bwMode="auto">
          <a:xfrm rot="-2700000">
            <a:off x="5219700" y="1052513"/>
            <a:ext cx="215900" cy="1944687"/>
          </a:xfrm>
          <a:prstGeom prst="upDownArrow">
            <a:avLst>
              <a:gd name="adj1" fmla="val 50000"/>
              <a:gd name="adj2" fmla="val 18014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39981" name="AutoShape 45"/>
          <p:cNvSpPr>
            <a:spLocks noChangeArrowheads="1"/>
          </p:cNvSpPr>
          <p:nvPr/>
        </p:nvSpPr>
        <p:spPr bwMode="auto">
          <a:xfrm>
            <a:off x="3851275" y="1341438"/>
            <a:ext cx="215900" cy="2376487"/>
          </a:xfrm>
          <a:prstGeom prst="upDownArrow">
            <a:avLst>
              <a:gd name="adj1" fmla="val 50000"/>
              <a:gd name="adj2" fmla="val 22014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43013" name="Text Box 46"/>
          <p:cNvSpPr txBox="1">
            <a:spLocks noChangeArrowheads="1"/>
          </p:cNvSpPr>
          <p:nvPr/>
        </p:nvSpPr>
        <p:spPr bwMode="auto">
          <a:xfrm>
            <a:off x="539750" y="4725988"/>
            <a:ext cx="8281988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实际上硬盘读写的复杂处理由</a:t>
            </a:r>
            <a:r>
              <a:rPr lang="zh-CN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专门软件（操作系统）</a:t>
            </a:r>
            <a:r>
              <a:rPr lang="zh-CN" altLang="en-US" sz="2800" b="1">
                <a:latin typeface="Times New Roman" panose="02020603050405020304" pitchFamily="18" charset="0"/>
              </a:rPr>
              <a:t>完成。其核心思想：就是把复杂的设备操作功能抽象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封装成一系列可调用的标准处理</a:t>
            </a:r>
            <a:r>
              <a:rPr lang="zh-CN" altLang="en-US" sz="2800" b="1">
                <a:latin typeface="Times New Roman" panose="02020603050405020304" pitchFamily="18" charset="0"/>
              </a:rPr>
              <a:t>，而无需知道处理过程的细节。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9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39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80" grpId="0" animBg="1"/>
      <p:bldP spid="3998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11188" y="1196975"/>
            <a:ext cx="7632700" cy="329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>
                <a:latin typeface="Times New Roman" panose="02020603050405020304" pitchFamily="18" charset="0"/>
              </a:rPr>
              <a:t>API</a:t>
            </a:r>
            <a:r>
              <a:rPr lang="zh-CN" altLang="en-US" sz="2400" b="1">
                <a:latin typeface="Times New Roman" panose="02020603050405020304" pitchFamily="18" charset="0"/>
              </a:rPr>
              <a:t>（</a:t>
            </a:r>
            <a:r>
              <a:rPr lang="en-US" altLang="zh-CN" sz="2400" b="1">
                <a:latin typeface="Times New Roman" panose="02020603050405020304" pitchFamily="18" charset="0"/>
              </a:rPr>
              <a:t>Application Program Interface</a:t>
            </a:r>
            <a:r>
              <a:rPr lang="zh-CN" altLang="en-US" sz="2400" b="1">
                <a:latin typeface="Times New Roman" panose="02020603050405020304" pitchFamily="18" charset="0"/>
              </a:rPr>
              <a:t>），</a:t>
            </a:r>
            <a:r>
              <a:rPr lang="zh-CN" altLang="en-US" sz="2800">
                <a:latin typeface="Times New Roman" panose="02020603050405020304" pitchFamily="18" charset="0"/>
              </a:rPr>
              <a:t> </a:t>
            </a:r>
            <a:r>
              <a:rPr lang="zh-CN" altLang="en-US" sz="2400" b="1">
                <a:latin typeface="Times New Roman" panose="02020603050405020304" pitchFamily="18" charset="0"/>
              </a:rPr>
              <a:t>是计算机一个重要的概念，实际上对任何物理设备操作都是具体或复杂的（涉及接口规范和数据标准）过程，应用程序一般只通过</a:t>
            </a:r>
            <a:r>
              <a:rPr lang="en-US" altLang="zh-CN" sz="2400" b="1">
                <a:latin typeface="Times New Roman" panose="02020603050405020304" pitchFamily="18" charset="0"/>
              </a:rPr>
              <a:t>API</a:t>
            </a:r>
            <a:r>
              <a:rPr lang="zh-CN" altLang="en-US" sz="2400" b="1">
                <a:latin typeface="Times New Roman" panose="02020603050405020304" pitchFamily="18" charset="0"/>
              </a:rPr>
              <a:t>就完成对设备的处理，而那些复杂的处理由操作系统内核程序在背后完成。</a:t>
            </a:r>
            <a:endParaRPr lang="en-US" altLang="zh-CN" sz="24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>
                <a:latin typeface="Times New Roman" panose="02020603050405020304" pitchFamily="18" charset="0"/>
              </a:rPr>
              <a:t>API</a:t>
            </a:r>
            <a:r>
              <a:rPr lang="zh-CN" altLang="en-US" sz="2400" b="1">
                <a:latin typeface="Times New Roman" panose="02020603050405020304" pitchFamily="18" charset="0"/>
              </a:rPr>
              <a:t>核心思想：就是把若干设备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操作功能</a:t>
            </a:r>
            <a:r>
              <a:rPr lang="zh-CN" altLang="en-US" sz="2400" b="1">
                <a:latin typeface="Times New Roman" panose="02020603050405020304" pitchFamily="18" charset="0"/>
              </a:rPr>
              <a:t>抽象封装成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一系列相关可调用的函数或过程</a:t>
            </a:r>
            <a:r>
              <a:rPr lang="zh-CN" altLang="en-US" sz="2400" b="1">
                <a:latin typeface="Times New Roman" panose="02020603050405020304" pitchFamily="18" charset="0"/>
              </a:rPr>
              <a:t>，使应用程序只面对抽象的函数操作，无需知道处理过程的细节。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11188" y="4741863"/>
            <a:ext cx="76327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latin typeface="Times New Roman" panose="02020603050405020304" pitchFamily="18" charset="0"/>
              </a:rPr>
              <a:t>所以，当应用进程从操作系统获得相关的服务时，通过</a:t>
            </a:r>
            <a:r>
              <a:rPr lang="zh-CN" altLang="en-US" sz="2400" b="1">
                <a:solidFill>
                  <a:srgbClr val="CC0000"/>
                </a:solidFill>
                <a:latin typeface="Times New Roman" panose="02020603050405020304" pitchFamily="18" charset="0"/>
              </a:rPr>
              <a:t>系统调用接口</a:t>
            </a:r>
            <a:r>
              <a:rPr lang="en-US" altLang="zh-CN" sz="2400" b="1">
                <a:solidFill>
                  <a:srgbClr val="CC0000"/>
                </a:solidFill>
                <a:latin typeface="Times New Roman" panose="02020603050405020304" pitchFamily="18" charset="0"/>
              </a:rPr>
              <a:t>API</a:t>
            </a:r>
            <a:r>
              <a:rPr lang="zh-CN" altLang="en-US" sz="2400" b="1">
                <a:solidFill>
                  <a:srgbClr val="CC0000"/>
                </a:solidFill>
                <a:latin typeface="Times New Roman" panose="02020603050405020304" pitchFamily="18" charset="0"/>
              </a:rPr>
              <a:t>将任务和控制权传递给操作系统</a:t>
            </a:r>
            <a:r>
              <a:rPr lang="zh-CN" altLang="en-US" sz="2400" b="1">
                <a:latin typeface="Times New Roman" panose="02020603050405020304" pitchFamily="18" charset="0"/>
              </a:rPr>
              <a:t>，操作系统内核执行完必要的操作后，将</a:t>
            </a:r>
            <a:r>
              <a:rPr lang="zh-CN" altLang="en-US" sz="2400" b="1">
                <a:solidFill>
                  <a:srgbClr val="CC0000"/>
                </a:solidFill>
                <a:latin typeface="Times New Roman" panose="02020603050405020304" pitchFamily="18" charset="0"/>
              </a:rPr>
              <a:t>结果和控制权交回应用进程</a:t>
            </a:r>
            <a:r>
              <a:rPr lang="zh-CN" altLang="en-US" sz="2400" b="1">
                <a:latin typeface="Times New Roman" panose="02020603050405020304" pitchFamily="18" charset="0"/>
              </a:rPr>
              <a:t>。</a:t>
            </a: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1606550" y="496888"/>
            <a:ext cx="29400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CC0000"/>
                </a:solidFill>
                <a:latin typeface="Times New Roman" panose="02020603050405020304" pitchFamily="18" charset="0"/>
              </a:rPr>
              <a:t>应用程序接口</a:t>
            </a:r>
            <a:r>
              <a:rPr lang="en-US" altLang="zh-CN" sz="2800" b="1">
                <a:solidFill>
                  <a:srgbClr val="CC0000"/>
                </a:solidFill>
                <a:latin typeface="Times New Roman" panose="02020603050405020304" pitchFamily="18" charset="0"/>
              </a:rPr>
              <a:t>API</a:t>
            </a:r>
            <a:endParaRPr lang="zh-CN" altLang="en-US" sz="2800" b="1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720725" y="2565400"/>
            <a:ext cx="7561263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网络</a:t>
            </a:r>
            <a:r>
              <a:rPr lang="en-US" altLang="zh-CN" sz="2400" b="1">
                <a:solidFill>
                  <a:srgbClr val="FF0000"/>
                </a:solidFill>
                <a:latin typeface="宋体" panose="02010600030101010101" pitchFamily="2" charset="-122"/>
              </a:rPr>
              <a:t>API</a:t>
            </a: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是应用程序和</a:t>
            </a:r>
            <a:r>
              <a:rPr lang="en-US" altLang="zh-CN" sz="2400" b="1">
                <a:solidFill>
                  <a:srgbClr val="FF0000"/>
                </a:solidFill>
                <a:latin typeface="宋体" panose="02010600030101010101" pitchFamily="2" charset="-122"/>
              </a:rPr>
              <a:t>TCP/IP</a:t>
            </a: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协议通信交互的接口，是经抽象后定义的一组操作（非硬件）。</a:t>
            </a:r>
            <a:r>
              <a:rPr lang="en-US" altLang="zh-CN" sz="2400" b="1">
                <a:latin typeface="宋体" panose="02010600030101010101" pitchFamily="2" charset="-122"/>
              </a:rPr>
              <a:t>API</a:t>
            </a:r>
            <a:r>
              <a:rPr lang="zh-CN" altLang="en-US" sz="2400" b="1">
                <a:latin typeface="宋体" panose="02010600030101010101" pitchFamily="2" charset="-122"/>
              </a:rPr>
              <a:t>决定了网络应用所能达到的功能和这些功能编程开发的难度。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84213" y="4162425"/>
            <a:ext cx="7632700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CN" altLang="en-US" sz="2400" b="1">
                <a:latin typeface="宋体" panose="02010600030101010101" pitchFamily="2" charset="-122"/>
              </a:rPr>
              <a:t>网络</a:t>
            </a:r>
            <a:r>
              <a:rPr lang="en-US" altLang="zh-CN" sz="2400" b="1">
                <a:latin typeface="宋体" panose="02010600030101010101" pitchFamily="2" charset="-122"/>
              </a:rPr>
              <a:t>API</a:t>
            </a:r>
            <a:r>
              <a:rPr lang="zh-CN" altLang="en-US" sz="2400" b="1">
                <a:latin typeface="宋体" panose="02010600030101010101" pitchFamily="2" charset="-122"/>
              </a:rPr>
              <a:t>是一般</a:t>
            </a:r>
            <a:r>
              <a:rPr lang="zh-CN" altLang="en-US" sz="2400" b="1">
                <a:solidFill>
                  <a:srgbClr val="CC0000"/>
                </a:solidFill>
                <a:latin typeface="宋体" panose="02010600030101010101" pitchFamily="2" charset="-122"/>
              </a:rPr>
              <a:t>由操作系统（或编程系统，</a:t>
            </a:r>
            <a:r>
              <a:rPr lang="zh-CN" altLang="en-US" sz="2400" b="1">
                <a:latin typeface="宋体" panose="02010600030101010101" pitchFamily="2" charset="-122"/>
              </a:rPr>
              <a:t>如</a:t>
            </a:r>
            <a:r>
              <a:rPr lang="en-US" altLang="zh-CN" sz="2400" b="1">
                <a:latin typeface="宋体" panose="02010600030101010101" pitchFamily="2" charset="-122"/>
              </a:rPr>
              <a:t>C</a:t>
            </a:r>
            <a:r>
              <a:rPr lang="zh-CN" altLang="en-US" sz="2400" b="1">
                <a:latin typeface="宋体" panose="02010600030101010101" pitchFamily="2" charset="-122"/>
              </a:rPr>
              <a:t>、</a:t>
            </a:r>
            <a:r>
              <a:rPr lang="en-US" altLang="zh-CN" sz="2400" b="1">
                <a:latin typeface="宋体" panose="02010600030101010101" pitchFamily="2" charset="-122"/>
              </a:rPr>
              <a:t>Java</a:t>
            </a:r>
            <a:r>
              <a:rPr lang="zh-CN" altLang="en-US" sz="2400" b="1">
                <a:latin typeface="宋体" panose="02010600030101010101" pitchFamily="2" charset="-122"/>
              </a:rPr>
              <a:t>等</a:t>
            </a:r>
            <a:r>
              <a:rPr lang="zh-CN" altLang="en-US" sz="2400" b="1">
                <a:solidFill>
                  <a:srgbClr val="CC0000"/>
                </a:solidFill>
                <a:latin typeface="宋体" panose="02010600030101010101" pitchFamily="2" charset="-122"/>
              </a:rPr>
              <a:t>）</a:t>
            </a:r>
            <a:r>
              <a:rPr lang="zh-CN" altLang="en-US" sz="2400" b="1">
                <a:latin typeface="宋体" panose="02010600030101010101" pitchFamily="2" charset="-122"/>
              </a:rPr>
              <a:t>提供，是由应用程序调用的</a:t>
            </a: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一个过程及过程所需的参数</a:t>
            </a:r>
            <a:r>
              <a:rPr lang="zh-CN" altLang="en-US" sz="2400" b="1">
                <a:latin typeface="宋体" panose="02010600030101010101" pitchFamily="2" charset="-122"/>
              </a:rPr>
              <a:t>。</a:t>
            </a:r>
            <a:endParaRPr lang="en-US" altLang="zh-CN" sz="2400" b="1">
              <a:latin typeface="宋体" panose="02010600030101010101" pitchFamily="2" charset="-122"/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CN" altLang="en-US" sz="2400" b="1">
                <a:latin typeface="宋体" panose="02010600030101010101" pitchFamily="2" charset="-122"/>
              </a:rPr>
              <a:t>通常</a:t>
            </a: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一个</a:t>
            </a:r>
            <a:r>
              <a:rPr lang="en-US" altLang="zh-CN" sz="2400" b="1">
                <a:solidFill>
                  <a:srgbClr val="FF0000"/>
                </a:solidFill>
                <a:latin typeface="宋体" panose="02010600030101010101" pitchFamily="2" charset="-122"/>
              </a:rPr>
              <a:t>API</a:t>
            </a: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基本操作是独立过程</a:t>
            </a:r>
            <a:r>
              <a:rPr lang="zh-CN" altLang="en-US" sz="2400" b="1">
                <a:latin typeface="宋体" panose="02010600030101010101" pitchFamily="2" charset="-122"/>
              </a:rPr>
              <a:t>，如</a:t>
            </a:r>
            <a:r>
              <a:rPr lang="en-US" altLang="zh-CN" sz="2400" b="1">
                <a:latin typeface="宋体" panose="02010600030101010101" pitchFamily="2" charset="-122"/>
              </a:rPr>
              <a:t>API</a:t>
            </a:r>
            <a:r>
              <a:rPr lang="zh-CN" altLang="en-US" sz="2400" b="1">
                <a:latin typeface="宋体" panose="02010600030101010101" pitchFamily="2" charset="-122"/>
              </a:rPr>
              <a:t>一个过程建立通信连接，另一个过程完成数据接收或发送。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84213" y="1192213"/>
            <a:ext cx="78486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000000"/>
                </a:solidFill>
              </a:rPr>
              <a:t>互联网应用程序也使用</a:t>
            </a:r>
            <a:r>
              <a:rPr lang="en-US" altLang="zh-CN" sz="2400" b="1">
                <a:solidFill>
                  <a:srgbClr val="CC0000"/>
                </a:solidFill>
              </a:rPr>
              <a:t>API</a:t>
            </a:r>
            <a:r>
              <a:rPr lang="zh-CN" altLang="en-US" sz="2400" b="1">
                <a:solidFill>
                  <a:srgbClr val="CC0000"/>
                </a:solidFill>
              </a:rPr>
              <a:t>思想，即</a:t>
            </a:r>
            <a:r>
              <a:rPr lang="zh-CN" altLang="en-US" sz="2400" b="1">
                <a:solidFill>
                  <a:srgbClr val="000000"/>
                </a:solidFill>
              </a:rPr>
              <a:t>把网络通信和数据交互通过</a:t>
            </a:r>
            <a:r>
              <a:rPr lang="en-US" altLang="zh-CN" sz="2400" b="1">
                <a:solidFill>
                  <a:srgbClr val="CC0000"/>
                </a:solidFill>
              </a:rPr>
              <a:t>API</a:t>
            </a:r>
            <a:r>
              <a:rPr lang="zh-CN" altLang="en-US" sz="2400" b="1">
                <a:solidFill>
                  <a:srgbClr val="000000"/>
                </a:solidFill>
              </a:rPr>
              <a:t>调用完成，从而不需要处理网络交互的细节，这是网络发展的</a:t>
            </a:r>
            <a:r>
              <a:rPr lang="zh-CN" altLang="en-US" sz="2400" b="1">
                <a:solidFill>
                  <a:srgbClr val="CC0000"/>
                </a:solidFill>
              </a:rPr>
              <a:t>一大进步</a:t>
            </a:r>
            <a:r>
              <a:rPr lang="zh-CN" altLang="en-US" sz="2400" b="1">
                <a:solidFill>
                  <a:srgbClr val="000000"/>
                </a:solidFill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  <p:bldP spid="4" grpId="0" autoUpdateAnimBg="0"/>
    </p:bldLst>
  </p:timing>
</p:sld>
</file>

<file path=ppt/theme/theme1.xml><?xml version="1.0" encoding="utf-8"?>
<a:theme xmlns:a="http://schemas.openxmlformats.org/drawingml/2006/main" name="格纹网络">
  <a:themeElements>
    <a:clrScheme name="自定义 2">
      <a:dk1>
        <a:sysClr val="windowText" lastClr="000000"/>
      </a:dk1>
      <a:lt1>
        <a:sysClr val="window" lastClr="FFFFFF"/>
      </a:lt1>
      <a:dk2>
        <a:srgbClr val="FFFFFF"/>
      </a:dk2>
      <a:lt2>
        <a:srgbClr val="FFFFFF"/>
      </a:lt2>
      <a:accent1>
        <a:srgbClr val="0E647C"/>
      </a:accent1>
      <a:accent2>
        <a:srgbClr val="2DB2A4"/>
      </a:accent2>
      <a:accent3>
        <a:srgbClr val="74AF47"/>
      </a:accent3>
      <a:accent4>
        <a:srgbClr val="755DA1"/>
      </a:accent4>
      <a:accent5>
        <a:srgbClr val="4BACC6"/>
      </a:accent5>
      <a:accent6>
        <a:srgbClr val="F87A08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>
          <a:defRPr sz="1600" b="1" dirty="0" smtClean="0">
            <a:solidFill>
              <a:schemeClr val="accent6"/>
            </a:solidFill>
            <a:latin typeface="微软雅黑" pitchFamily="34" charset="-122"/>
            <a:ea typeface="微软雅黑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格纹网络" id="{017E45B5-FEEE-4AFE-8154-150761AFF64B}" vid="{93D149BF-8076-4061-8D1D-F4FE9B546E39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格纹网络</Template>
  <TotalTime>1835</TotalTime>
  <Pages>0</Pages>
  <Words>2846</Words>
  <Characters>0</Characters>
  <Application>Microsoft Office PowerPoint</Application>
  <DocSecurity>0</DocSecurity>
  <PresentationFormat>全屏显示(4:3)</PresentationFormat>
  <Lines>0</Lines>
  <Paragraphs>217</Paragraphs>
  <Slides>29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29</vt:i4>
      </vt:variant>
    </vt:vector>
  </HeadingPairs>
  <TitlesOfParts>
    <vt:vector size="38" baseType="lpstr">
      <vt:lpstr>黑体</vt:lpstr>
      <vt:lpstr>宋体</vt:lpstr>
      <vt:lpstr>微软雅黑</vt:lpstr>
      <vt:lpstr>Arial</vt:lpstr>
      <vt:lpstr>Bookman Old Style</vt:lpstr>
      <vt:lpstr>Calibri</vt:lpstr>
      <vt:lpstr>Times New Roman</vt:lpstr>
      <vt:lpstr>Wingdings</vt:lpstr>
      <vt:lpstr>格纹网络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关于实例和实验</vt:lpstr>
      <vt:lpstr>PowerPoint 演示文稿</vt:lpstr>
      <vt:lpstr>知识回顾</vt:lpstr>
    </vt:vector>
  </TitlesOfParts>
  <Manager/>
  <Company>科研部</Company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>范冰冰</dc:creator>
  <cp:keywords/>
  <dc:description/>
  <cp:lastModifiedBy>shen ys</cp:lastModifiedBy>
  <cp:revision>89</cp:revision>
  <dcterms:created xsi:type="dcterms:W3CDTF">2004-11-03T01:00:43Z</dcterms:created>
  <dcterms:modified xsi:type="dcterms:W3CDTF">2020-11-13T02:36:02Z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2052-9.1.0.5218</vt:lpwstr>
  </property>
</Properties>
</file>