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Lst>
  <p:sldSz cx="12192000" cy="6858000"/>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4" autoAdjust="0"/>
    <p:restoredTop sz="94660"/>
  </p:normalViewPr>
  <p:slideViewPr>
    <p:cSldViewPr snapToGrid="0">
      <p:cViewPr varScale="1">
        <p:scale>
          <a:sx n="88" d="100"/>
          <a:sy n="88" d="100"/>
        </p:scale>
        <p:origin x="576" y="84"/>
      </p:cViewPr>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4" Type="http://schemas.openxmlformats.org/officeDocument/2006/relationships/image" Target="../media/image4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58.wmf"/><Relationship Id="rId1" Type="http://schemas.openxmlformats.org/officeDocument/2006/relationships/image" Target="../media/image57.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6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3.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7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73.wmf"/><Relationship Id="rId1" Type="http://schemas.openxmlformats.org/officeDocument/2006/relationships/image" Target="../media/image72.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7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92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2400">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9" name="Rectangle 7"/>
              <p:cNvSpPr>
                <a:spLocks noChangeArrowheads="1"/>
              </p:cNvSpPr>
              <p:nvPr/>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0" name="Rectangle 8"/>
              <p:cNvSpPr>
                <a:spLocks noChangeArrowheads="1"/>
              </p:cNvSpPr>
              <p:nvPr/>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1" name="Rectangle 9"/>
              <p:cNvSpPr>
                <a:spLocks noChangeArrowheads="1"/>
              </p:cNvSpPr>
              <p:nvPr/>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2" name="Rectangle 10"/>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3" name="Rectangle 11"/>
              <p:cNvSpPr>
                <a:spLocks noChangeArrowheads="1"/>
              </p:cNvSpPr>
              <p:nvPr/>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4" name="Rectangle 12"/>
              <p:cNvSpPr>
                <a:spLocks noChangeArrowheads="1"/>
              </p:cNvSpPr>
              <p:nvPr/>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5" name="Rectangle 13"/>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6" name="Rectangle 14"/>
              <p:cNvSpPr>
                <a:spLocks noChangeArrowheads="1"/>
              </p:cNvSpPr>
              <p:nvPr/>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7" name="Rectangle 15"/>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grpSp>
      </p:grpSp>
      <p:pic>
        <p:nvPicPr>
          <p:cNvPr id="18" name="Picture 21" descr="校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6118" y="260350"/>
            <a:ext cx="1424516"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9" name="Rectangle 19"/>
          <p:cNvSpPr>
            <a:spLocks noGrp="1" noChangeArrowheads="1"/>
          </p:cNvSpPr>
          <p:nvPr>
            <p:ph type="ctrTitle"/>
          </p:nvPr>
        </p:nvSpPr>
        <p:spPr>
          <a:xfrm>
            <a:off x="3962400" y="1828800"/>
            <a:ext cx="8026400" cy="2209800"/>
          </a:xfrm>
        </p:spPr>
        <p:txBody>
          <a:bodyPr/>
          <a:lstStyle>
            <a:lvl1pPr>
              <a:defRPr sz="5000">
                <a:solidFill>
                  <a:srgbClr val="FFFFFF"/>
                </a:solidFill>
              </a:defRPr>
            </a:lvl1pPr>
          </a:lstStyle>
          <a:p>
            <a:pPr lvl="0"/>
            <a:r>
              <a:rPr lang="zh-CN" altLang="en-US" noProof="0" smtClean="0"/>
              <a:t>单击此处编辑母版标题样式</a:t>
            </a:r>
          </a:p>
        </p:txBody>
      </p:sp>
      <p:sp>
        <p:nvSpPr>
          <p:cNvPr id="5140" name="Rectangle 20"/>
          <p:cNvSpPr>
            <a:spLocks noGrp="1" noChangeArrowheads="1"/>
          </p:cNvSpPr>
          <p:nvPr>
            <p:ph type="subTitle" idx="1"/>
          </p:nvPr>
        </p:nvSpPr>
        <p:spPr>
          <a:xfrm>
            <a:off x="3962400" y="4267200"/>
            <a:ext cx="8026400" cy="1752600"/>
          </a:xfrm>
        </p:spPr>
        <p:txBody>
          <a:bodyPr/>
          <a:lstStyle>
            <a:lvl1pPr marL="0" indent="0">
              <a:buFont typeface="Wingdings" panose="05000000000000000000" pitchFamily="2" charset="2"/>
              <a:buNone/>
              <a:defRPr sz="3400"/>
            </a:lvl1pPr>
          </a:lstStyle>
          <a:p>
            <a:pPr lvl="0"/>
            <a:r>
              <a:rPr lang="zh-CN" altLang="en-US" noProof="0" smtClean="0"/>
              <a:t>单击以编辑母版副标题样式</a:t>
            </a:r>
          </a:p>
        </p:txBody>
      </p:sp>
      <p:sp>
        <p:nvSpPr>
          <p:cNvPr id="19" name="Rectangle 17"/>
          <p:cNvSpPr>
            <a:spLocks noGrp="1" noChangeArrowheads="1"/>
          </p:cNvSpPr>
          <p:nvPr>
            <p:ph type="ftr" sz="quarter" idx="10"/>
          </p:nvPr>
        </p:nvSpPr>
        <p:spPr/>
        <p:txBody>
          <a:bodyPr/>
          <a:lstStyle>
            <a:lvl1pPr>
              <a:defRPr smtClean="0"/>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a:p>
        </p:txBody>
      </p:sp>
    </p:spTree>
    <p:extLst>
      <p:ext uri="{BB962C8B-B14F-4D97-AF65-F5344CB8AC3E}">
        <p14:creationId xmlns:p14="http://schemas.microsoft.com/office/powerpoint/2010/main" val="31222750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20235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457200"/>
            <a:ext cx="27432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457200"/>
            <a:ext cx="8026400" cy="541020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a:t>
            </a:r>
            <a:r>
              <a:rPr lang="en-US" altLang="zh-CN" smtClean="0"/>
              <a:t>SCNU</a:t>
            </a:r>
            <a:endParaRPr lang="zh-CN" altLang="en-US" smtClean="0"/>
          </a:p>
        </p:txBody>
      </p:sp>
    </p:spTree>
    <p:extLst>
      <p:ext uri="{BB962C8B-B14F-4D97-AF65-F5344CB8AC3E}">
        <p14:creationId xmlns:p14="http://schemas.microsoft.com/office/powerpoint/2010/main" val="21729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2881204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052737"/>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293097"/>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编辑母版文本样式</a:t>
            </a:r>
          </a:p>
        </p:txBody>
      </p:sp>
      <p:sp>
        <p:nvSpPr>
          <p:cNvPr id="4"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1215757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981200"/>
            <a:ext cx="5384800" cy="3886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384800" cy="3886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3443758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6"/>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40318" y="2505075"/>
            <a:ext cx="5158316"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71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128216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275858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259930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3880245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Rectangle 2"/>
          <p:cNvSpPr>
            <a:spLocks noGrp="1" noChangeArrowheads="1"/>
          </p:cNvSpPr>
          <p:nvPr>
            <p:ph type="ftr" sz="quarter" idx="10"/>
          </p:nvPr>
        </p:nvSpPr>
        <p:spPr>
          <a:ln/>
        </p:spPr>
        <p:txBody>
          <a:bodyPr/>
          <a:lstStyle>
            <a:lvl1pPr>
              <a:defRPr/>
            </a:lvl1pPr>
          </a:lstStyle>
          <a:p>
            <a:r>
              <a:rPr lang="en-US" altLang="zh-CN" dirty="0" err="1" smtClean="0"/>
              <a:t>Liling</a:t>
            </a:r>
            <a:r>
              <a:rPr lang="en-US" altLang="zh-CN" dirty="0" smtClean="0"/>
              <a:t>, </a:t>
            </a:r>
            <a:r>
              <a:rPr lang="en-US" altLang="zh-CN" dirty="0" err="1" smtClean="0"/>
              <a:t>Xie</a:t>
            </a:r>
            <a:r>
              <a:rPr lang="en-US" altLang="zh-CN" dirty="0" smtClean="0"/>
              <a:t>.  SCNU</a:t>
            </a:r>
            <a:endParaRPr lang="zh-CN" altLang="en-US" dirty="0" smtClean="0"/>
          </a:p>
        </p:txBody>
      </p:sp>
    </p:spTree>
    <p:extLst>
      <p:ext uri="{BB962C8B-B14F-4D97-AF65-F5344CB8AC3E}">
        <p14:creationId xmlns:p14="http://schemas.microsoft.com/office/powerpoint/2010/main" val="10074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endParaRPr lang="zh-CN" altLang="en-US"/>
          </a:p>
        </p:txBody>
      </p:sp>
      <p:grpSp>
        <p:nvGrpSpPr>
          <p:cNvPr id="1027" name="Group 4"/>
          <p:cNvGrpSpPr>
            <a:grpSpLocks/>
          </p:cNvGrpSpPr>
          <p:nvPr/>
        </p:nvGrpSpPr>
        <p:grpSpPr bwMode="auto">
          <a:xfrm>
            <a:off x="0" y="0"/>
            <a:ext cx="12192000" cy="546100"/>
            <a:chOff x="0" y="0"/>
            <a:chExt cx="5760" cy="344"/>
          </a:xfrm>
        </p:grpSpPr>
        <p:sp>
          <p:nvSpPr>
            <p:cNvPr id="103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2400">
                <a:latin typeface="Times New Roman" panose="02020603050405020304" pitchFamily="18" charset="0"/>
              </a:endParaRPr>
            </a:p>
          </p:txBody>
        </p:sp>
        <p:sp>
          <p:nvSpPr>
            <p:cNvPr id="103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033"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800">
                <a:solidFill>
                  <a:schemeClr val="hlink"/>
                </a:solidFill>
              </a:endParaRPr>
            </a:p>
          </p:txBody>
        </p:sp>
        <p:sp>
          <p:nvSpPr>
            <p:cNvPr id="1034"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800">
                <a:solidFill>
                  <a:schemeClr val="hlink"/>
                </a:solidFill>
              </a:endParaRPr>
            </a:p>
          </p:txBody>
        </p:sp>
        <p:sp>
          <p:nvSpPr>
            <p:cNvPr id="1035"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800">
                <a:solidFill>
                  <a:schemeClr val="accent2"/>
                </a:solidFill>
              </a:endParaRPr>
            </a:p>
          </p:txBody>
        </p:sp>
        <p:sp>
          <p:nvSpPr>
            <p:cNvPr id="1036"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800">
                <a:solidFill>
                  <a:schemeClr val="hlink"/>
                </a:solidFill>
              </a:endParaRPr>
            </a:p>
          </p:txBody>
        </p:sp>
        <p:sp>
          <p:nvSpPr>
            <p:cNvPr id="1037"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400">
                <a:latin typeface="Times New Roman" panose="02020603050405020304" pitchFamily="18" charset="0"/>
              </a:endParaRPr>
            </a:p>
          </p:txBody>
        </p:sp>
        <p:sp>
          <p:nvSpPr>
            <p:cNvPr id="1038"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800">
                <a:solidFill>
                  <a:schemeClr val="accent2"/>
                </a:solidFill>
              </a:endParaRPr>
            </a:p>
          </p:txBody>
        </p:sp>
        <p:sp>
          <p:nvSpPr>
            <p:cNvPr id="1039"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800">
                <a:solidFill>
                  <a:schemeClr val="accent2"/>
                </a:solidFill>
              </a:endParaRPr>
            </a:p>
          </p:txBody>
        </p:sp>
      </p:grpSp>
      <p:sp>
        <p:nvSpPr>
          <p:cNvPr id="4110" name="Rectangle 14"/>
          <p:cNvSpPr>
            <a:spLocks noGrp="1" noChangeArrowheads="1"/>
          </p:cNvSpPr>
          <p:nvPr>
            <p:ph type="title"/>
          </p:nvPr>
        </p:nvSpPr>
        <p:spPr bwMode="auto">
          <a:xfrm>
            <a:off x="609600" y="4445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4111" name="Rectangle 15"/>
          <p:cNvSpPr>
            <a:spLocks noGrp="1" noChangeArrowheads="1"/>
          </p:cNvSpPr>
          <p:nvPr>
            <p:ph type="body" idx="1"/>
          </p:nvPr>
        </p:nvSpPr>
        <p:spPr bwMode="auto">
          <a:xfrm>
            <a:off x="609600" y="1484314"/>
            <a:ext cx="10972800"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30" name="Picture 17" descr="校徽"/>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002434" y="1"/>
            <a:ext cx="1189567"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037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110"/>
                                        </p:tgtEl>
                                        <p:attrNameLst>
                                          <p:attrName>style.visibility</p:attrName>
                                        </p:attrNameLst>
                                      </p:cBhvr>
                                      <p:to>
                                        <p:strVal val="visible"/>
                                      </p:to>
                                    </p:set>
                                    <p:animEffect transition="in" filter="dissolve">
                                      <p:cBhvr>
                                        <p:cTn id="7" dur="500"/>
                                        <p:tgtEl>
                                          <p:spTgt spid="41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11">
                                            <p:txEl>
                                              <p:pRg st="0" end="0"/>
                                            </p:txEl>
                                          </p:spTgt>
                                        </p:tgtEl>
                                        <p:attrNameLst>
                                          <p:attrName>style.visibility</p:attrName>
                                        </p:attrNameLst>
                                      </p:cBhvr>
                                      <p:to>
                                        <p:strVal val="visible"/>
                                      </p:to>
                                    </p:set>
                                    <p:animEffect transition="in" filter="dissolve">
                                      <p:cBhvr>
                                        <p:cTn id="12" dur="500"/>
                                        <p:tgtEl>
                                          <p:spTgt spid="411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111">
                                            <p:txEl>
                                              <p:pRg st="1" end="1"/>
                                            </p:txEl>
                                          </p:spTgt>
                                        </p:tgtEl>
                                        <p:attrNameLst>
                                          <p:attrName>style.visibility</p:attrName>
                                        </p:attrNameLst>
                                      </p:cBhvr>
                                      <p:to>
                                        <p:strVal val="visible"/>
                                      </p:to>
                                    </p:set>
                                    <p:animEffect transition="in" filter="dissolve">
                                      <p:cBhvr>
                                        <p:cTn id="15" dur="500"/>
                                        <p:tgtEl>
                                          <p:spTgt spid="411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111">
                                            <p:txEl>
                                              <p:pRg st="2" end="2"/>
                                            </p:txEl>
                                          </p:spTgt>
                                        </p:tgtEl>
                                        <p:attrNameLst>
                                          <p:attrName>style.visibility</p:attrName>
                                        </p:attrNameLst>
                                      </p:cBhvr>
                                      <p:to>
                                        <p:strVal val="visible"/>
                                      </p:to>
                                    </p:set>
                                    <p:animEffect transition="in" filter="dissolve">
                                      <p:cBhvr>
                                        <p:cTn id="18" dur="500"/>
                                        <p:tgtEl>
                                          <p:spTgt spid="411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4111">
                                            <p:txEl>
                                              <p:pRg st="3" end="3"/>
                                            </p:txEl>
                                          </p:spTgt>
                                        </p:tgtEl>
                                        <p:attrNameLst>
                                          <p:attrName>style.visibility</p:attrName>
                                        </p:attrNameLst>
                                      </p:cBhvr>
                                      <p:to>
                                        <p:strVal val="visible"/>
                                      </p:to>
                                    </p:set>
                                    <p:animEffect transition="in" filter="dissolve">
                                      <p:cBhvr>
                                        <p:cTn id="21" dur="500"/>
                                        <p:tgtEl>
                                          <p:spTgt spid="4111">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4111">
                                            <p:txEl>
                                              <p:pRg st="4" end="4"/>
                                            </p:txEl>
                                          </p:spTgt>
                                        </p:tgtEl>
                                        <p:attrNameLst>
                                          <p:attrName>style.visibility</p:attrName>
                                        </p:attrNameLst>
                                      </p:cBhvr>
                                      <p:to>
                                        <p:strVal val="visible"/>
                                      </p:to>
                                    </p:set>
                                    <p:animEffect transition="in" filter="dissolve">
                                      <p:cBhvr>
                                        <p:cTn id="24" dur="500"/>
                                        <p:tgtEl>
                                          <p:spTgt spid="41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0" grpId="0"/>
      <p:bldP spid="4111" grpId="0" build="p">
        <p:tmplLst>
          <p:tmpl lvl="1">
            <p:tnLst>
              <p:par>
                <p:cTn presetID="9" presetClass="entr" presetSubtype="0" fill="hold" nodeType="clickEffect">
                  <p:stCondLst>
                    <p:cond delay="0"/>
                  </p:stCondLst>
                  <p:childTnLst>
                    <p:set>
                      <p:cBhvr>
                        <p:cTn dur="1" fill="hold">
                          <p:stCondLst>
                            <p:cond delay="0"/>
                          </p:stCondLst>
                        </p:cTn>
                        <p:tgtEl>
                          <p:spTgt spid="4111"/>
                        </p:tgtEl>
                        <p:attrNameLst>
                          <p:attrName>style.visibility</p:attrName>
                        </p:attrNameLst>
                      </p:cBhvr>
                      <p:to>
                        <p:strVal val="visible"/>
                      </p:to>
                    </p:set>
                    <p:animEffect transition="in" filter="dissolve">
                      <p:cBhvr>
                        <p:cTn dur="500"/>
                        <p:tgtEl>
                          <p:spTgt spid="4111"/>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4111"/>
                        </p:tgtEl>
                        <p:attrNameLst>
                          <p:attrName>style.visibility</p:attrName>
                        </p:attrNameLst>
                      </p:cBhvr>
                      <p:to>
                        <p:strVal val="visible"/>
                      </p:to>
                    </p:set>
                    <p:animEffect transition="in" filter="dissolve">
                      <p:cBhvr>
                        <p:cTn dur="500"/>
                        <p:tgtEl>
                          <p:spTgt spid="4111"/>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4111"/>
                        </p:tgtEl>
                        <p:attrNameLst>
                          <p:attrName>style.visibility</p:attrName>
                        </p:attrNameLst>
                      </p:cBhvr>
                      <p:to>
                        <p:strVal val="visible"/>
                      </p:to>
                    </p:set>
                    <p:animEffect transition="in" filter="dissolve">
                      <p:cBhvr>
                        <p:cTn dur="500"/>
                        <p:tgtEl>
                          <p:spTgt spid="4111"/>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4111"/>
                        </p:tgtEl>
                        <p:attrNameLst>
                          <p:attrName>style.visibility</p:attrName>
                        </p:attrNameLst>
                      </p:cBhvr>
                      <p:to>
                        <p:strVal val="visible"/>
                      </p:to>
                    </p:set>
                    <p:animEffect transition="in" filter="dissolve">
                      <p:cBhvr>
                        <p:cTn dur="500"/>
                        <p:tgtEl>
                          <p:spTgt spid="4111"/>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4111"/>
                        </p:tgtEl>
                        <p:attrNameLst>
                          <p:attrName>style.visibility</p:attrName>
                        </p:attrNameLst>
                      </p:cBhvr>
                      <p:to>
                        <p:strVal val="visible"/>
                      </p:to>
                    </p:set>
                    <p:animEffect transition="in" filter="dissolve">
                      <p:cBhvr>
                        <p:cTn dur="500"/>
                        <p:tgtEl>
                          <p:spTgt spid="4111"/>
                        </p:tgtEl>
                      </p:cBhvr>
                    </p:animEffect>
                  </p:childTnLst>
                </p:cTn>
              </p:par>
            </p:tnLst>
          </p:tmpl>
        </p:tmplLst>
      </p:bldP>
    </p:bldLst>
  </p:timing>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6pPr>
      <a:lvl7pPr marL="9144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7pPr>
      <a:lvl8pPr marL="13716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8pPr>
      <a:lvl9pPr marL="18288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9pPr>
    </p:titleStyle>
    <p:body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3.wmf"/><Relationship Id="rId5" Type="http://schemas.openxmlformats.org/officeDocument/2006/relationships/oleObject" Target="../embeddings/oleObject20.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7.wmf"/><Relationship Id="rId5" Type="http://schemas.openxmlformats.org/officeDocument/2006/relationships/oleObject" Target="../embeddings/oleObject24.bin"/><Relationship Id="rId10" Type="http://schemas.openxmlformats.org/officeDocument/2006/relationships/image" Target="../media/image29.wmf"/><Relationship Id="rId4" Type="http://schemas.openxmlformats.org/officeDocument/2006/relationships/image" Target="../media/image26.wmf"/><Relationship Id="rId9" Type="http://schemas.openxmlformats.org/officeDocument/2006/relationships/oleObject" Target="../embeddings/oleObject26.bin"/></Relationships>
</file>

<file path=ppt/slides/_rels/slide17.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30.wmf"/><Relationship Id="rId4"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3.wmf"/><Relationship Id="rId5" Type="http://schemas.openxmlformats.org/officeDocument/2006/relationships/oleObject" Target="../embeddings/oleObject29.bin"/><Relationship Id="rId4" Type="http://schemas.openxmlformats.org/officeDocument/2006/relationships/image" Target="../media/image32.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5.wmf"/><Relationship Id="rId5" Type="http://schemas.openxmlformats.org/officeDocument/2006/relationships/oleObject" Target="../embeddings/oleObject31.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33.bin"/></Relationships>
</file>

<file path=ppt/slides/_rels/slide21.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0.wmf"/><Relationship Id="rId5" Type="http://schemas.openxmlformats.org/officeDocument/2006/relationships/oleObject" Target="../embeddings/oleObject35.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44.wmf"/><Relationship Id="rId5" Type="http://schemas.openxmlformats.org/officeDocument/2006/relationships/oleObject" Target="../embeddings/oleObject39.bin"/><Relationship Id="rId4" Type="http://schemas.openxmlformats.org/officeDocument/2006/relationships/image" Target="../media/image43.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47.wmf"/><Relationship Id="rId5" Type="http://schemas.openxmlformats.org/officeDocument/2006/relationships/oleObject" Target="../embeddings/oleObject42.bin"/><Relationship Id="rId4" Type="http://schemas.openxmlformats.org/officeDocument/2006/relationships/image" Target="../media/image46.wmf"/></Relationships>
</file>

<file path=ppt/slides/_rels/slide26.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9.wmf"/><Relationship Id="rId5" Type="http://schemas.openxmlformats.org/officeDocument/2006/relationships/oleObject" Target="../embeddings/oleObject44.bin"/><Relationship Id="rId10" Type="http://schemas.openxmlformats.org/officeDocument/2006/relationships/image" Target="../media/image51.wmf"/><Relationship Id="rId4" Type="http://schemas.openxmlformats.org/officeDocument/2006/relationships/image" Target="../media/image48.wmf"/><Relationship Id="rId9" Type="http://schemas.openxmlformats.org/officeDocument/2006/relationships/oleObject" Target="../embeddings/oleObject46.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4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52.wmf"/></Relationships>
</file>

<file path=ppt/slides/_rels/slide29.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49.bin"/><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53.wmf"/><Relationship Id="rId5" Type="http://schemas.openxmlformats.org/officeDocument/2006/relationships/oleObject" Target="../embeddings/oleObject50.bin"/><Relationship Id="rId4" Type="http://schemas.openxmlformats.org/officeDocument/2006/relationships/image" Target="../media/image47.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oleObject" Target="../embeddings/oleObject52.bin"/><Relationship Id="rId7"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55.wmf"/><Relationship Id="rId5" Type="http://schemas.openxmlformats.org/officeDocument/2006/relationships/oleObject" Target="../embeddings/oleObject53.bin"/><Relationship Id="rId4" Type="http://schemas.openxmlformats.org/officeDocument/2006/relationships/image" Target="../media/image41.wmf"/></Relationships>
</file>

<file path=ppt/slides/_rels/slide32.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55.bin"/><Relationship Id="rId7"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58.wmf"/><Relationship Id="rId5" Type="http://schemas.openxmlformats.org/officeDocument/2006/relationships/oleObject" Target="../embeddings/oleObject56.bin"/><Relationship Id="rId4" Type="http://schemas.openxmlformats.org/officeDocument/2006/relationships/image" Target="../media/image57.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59.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60.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61.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62.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image" Target="../media/image64.wmf"/><Relationship Id="rId5" Type="http://schemas.openxmlformats.org/officeDocument/2006/relationships/oleObject" Target="../embeddings/oleObject63.bin"/><Relationship Id="rId4" Type="http://schemas.openxmlformats.org/officeDocument/2006/relationships/image" Target="../media/image63.wmf"/></Relationships>
</file>

<file path=ppt/slides/_rels/slide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image" Target="../media/image65.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image" Target="../media/image66.wmf"/><Relationship Id="rId5" Type="http://schemas.openxmlformats.org/officeDocument/2006/relationships/oleObject" Target="../embeddings/oleObject66.bin"/><Relationship Id="rId4" Type="http://schemas.openxmlformats.org/officeDocument/2006/relationships/image" Target="../media/image63.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8.wmf"/><Relationship Id="rId5" Type="http://schemas.openxmlformats.org/officeDocument/2006/relationships/oleObject" Target="../embeddings/oleObject68.bin"/><Relationship Id="rId4" Type="http://schemas.openxmlformats.org/officeDocument/2006/relationships/image" Target="../media/image67.wmf"/></Relationships>
</file>

<file path=ppt/slides/_rels/slide43.x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oleObject" Target="../embeddings/oleObject69.bin"/><Relationship Id="rId7" Type="http://schemas.openxmlformats.org/officeDocument/2006/relationships/oleObject" Target="../embeddings/oleObject71.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image" Target="../media/image69.wmf"/><Relationship Id="rId5" Type="http://schemas.openxmlformats.org/officeDocument/2006/relationships/oleObject" Target="../embeddings/oleObject70.bin"/><Relationship Id="rId4" Type="http://schemas.openxmlformats.org/officeDocument/2006/relationships/image" Target="../media/image63.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71.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73.wmf"/><Relationship Id="rId5" Type="http://schemas.openxmlformats.org/officeDocument/2006/relationships/oleObject" Target="../embeddings/oleObject74.bin"/><Relationship Id="rId4" Type="http://schemas.openxmlformats.org/officeDocument/2006/relationships/image" Target="../media/image72.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74.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6.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8.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76.png"/><Relationship Id="rId4" Type="http://schemas.openxmlformats.org/officeDocument/2006/relationships/image" Target="../media/image7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11.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8.wmf"/><Relationship Id="rId5" Type="http://schemas.openxmlformats.org/officeDocument/2006/relationships/oleObject" Target="../embeddings/oleObject15.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smtClean="0"/>
              <a:t>Chapter 5     </a:t>
            </a:r>
            <a:br>
              <a:rPr lang="en-US" altLang="zh-CN" b="1" dirty="0" smtClean="0"/>
            </a:br>
            <a:r>
              <a:rPr lang="en-US" altLang="zh-CN" b="1" dirty="0"/>
              <a:t> </a:t>
            </a:r>
            <a:r>
              <a:rPr lang="en-US" altLang="zh-CN" b="1" dirty="0" smtClean="0"/>
              <a:t>        Numerical Integration</a:t>
            </a:r>
            <a:endParaRPr lang="zh-CN" altLang="en-US" b="1" dirty="0"/>
          </a:p>
        </p:txBody>
      </p:sp>
      <p:sp>
        <p:nvSpPr>
          <p:cNvPr id="3" name="副标题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418101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t>The Degree of Precision of A Quadrature Formula</a:t>
            </a:r>
            <a:endParaRPr lang="zh-CN" altLang="en-US" sz="4000" dirty="0"/>
          </a:p>
        </p:txBody>
      </p:sp>
      <p:sp>
        <p:nvSpPr>
          <p:cNvPr id="3" name="内容占位符 2"/>
          <p:cNvSpPr>
            <a:spLocks noGrp="1"/>
          </p:cNvSpPr>
          <p:nvPr>
            <p:ph idx="1"/>
          </p:nvPr>
        </p:nvSpPr>
        <p:spPr>
          <a:xfrm>
            <a:off x="609600" y="1226407"/>
            <a:ext cx="10972800" cy="1411285"/>
          </a:xfrm>
        </p:spPr>
        <p:txBody>
          <a:bodyPr/>
          <a:lstStyle/>
          <a:p>
            <a:r>
              <a:rPr lang="en-US" altLang="zh-CN" sz="2800" dirty="0" smtClean="0"/>
              <a:t>Def. 5.2. The </a:t>
            </a:r>
            <a:r>
              <a:rPr lang="en-US" altLang="zh-CN" sz="2800" i="1" dirty="0" smtClean="0">
                <a:solidFill>
                  <a:srgbClr val="FF0000"/>
                </a:solidFill>
              </a:rPr>
              <a:t>degree of precision</a:t>
            </a:r>
            <a:r>
              <a:rPr lang="en-US" altLang="zh-CN" sz="2800" dirty="0" smtClean="0"/>
              <a:t> of a quadrature formula is the positive integer </a:t>
            </a:r>
            <a:r>
              <a:rPr lang="en-US" altLang="zh-CN" sz="2800" i="1" dirty="0" smtClean="0">
                <a:solidFill>
                  <a:srgbClr val="FF0000"/>
                </a:solidFill>
              </a:rPr>
              <a:t>n</a:t>
            </a:r>
            <a:r>
              <a:rPr lang="en-US" altLang="zh-CN" sz="2800" b="1" i="1" dirty="0" smtClean="0">
                <a:solidFill>
                  <a:schemeClr val="bg2"/>
                </a:solidFill>
              </a:rPr>
              <a:t> </a:t>
            </a:r>
            <a:r>
              <a:rPr lang="en-US" altLang="zh-CN" sz="2800" dirty="0" smtClean="0"/>
              <a:t>such that </a:t>
            </a:r>
            <a:r>
              <a:rPr lang="en-US" altLang="zh-CN" sz="2800" i="1" dirty="0"/>
              <a:t>E</a:t>
            </a:r>
            <a:r>
              <a:rPr lang="en-US" altLang="zh-CN" sz="2800" dirty="0"/>
              <a:t>[</a:t>
            </a:r>
            <a:r>
              <a:rPr lang="en-US" altLang="zh-CN" sz="2800" i="1" dirty="0"/>
              <a:t>P</a:t>
            </a:r>
            <a:r>
              <a:rPr lang="en-US" altLang="zh-CN" sz="2800" i="1" baseline="-25000" dirty="0"/>
              <a:t>i</a:t>
            </a:r>
            <a:r>
              <a:rPr lang="en-US" altLang="zh-CN" sz="2800" dirty="0"/>
              <a:t>]=</a:t>
            </a:r>
            <a:r>
              <a:rPr lang="en-US" altLang="zh-CN" sz="2800" dirty="0" smtClean="0"/>
              <a:t>0 for </a:t>
            </a:r>
            <a:r>
              <a:rPr lang="en-US" altLang="zh-CN" sz="2800" dirty="0" smtClean="0">
                <a:solidFill>
                  <a:schemeClr val="bg2">
                    <a:lumMod val="60000"/>
                    <a:lumOff val="40000"/>
                  </a:schemeClr>
                </a:solidFill>
              </a:rPr>
              <a:t>all</a:t>
            </a:r>
            <a:r>
              <a:rPr lang="en-US" altLang="zh-CN" sz="2800" dirty="0" smtClean="0"/>
              <a:t> polynomials </a:t>
            </a:r>
            <a:r>
              <a:rPr lang="en-US" altLang="zh-CN" sz="2800" i="1" dirty="0"/>
              <a:t>P</a:t>
            </a:r>
            <a:r>
              <a:rPr lang="en-US" altLang="zh-CN" sz="2800" i="1" baseline="-25000" dirty="0"/>
              <a:t>i</a:t>
            </a:r>
            <a:r>
              <a:rPr lang="en-US" altLang="zh-CN" sz="2800" dirty="0"/>
              <a:t>(</a:t>
            </a:r>
            <a:r>
              <a:rPr lang="en-US" altLang="zh-CN" sz="2800" i="1" dirty="0"/>
              <a:t>x</a:t>
            </a:r>
            <a:r>
              <a:rPr lang="en-US" altLang="zh-CN" sz="2800" dirty="0" smtClean="0"/>
              <a:t>) of degree </a:t>
            </a:r>
            <a:r>
              <a:rPr lang="en-US" altLang="zh-CN" sz="2800" i="1" dirty="0" err="1"/>
              <a:t>i</a:t>
            </a:r>
            <a:r>
              <a:rPr lang="en-US" altLang="zh-CN" sz="2800" dirty="0" err="1"/>
              <a:t>≤</a:t>
            </a:r>
            <a:r>
              <a:rPr lang="en-US" altLang="zh-CN" sz="2800" i="1" dirty="0" err="1" smtClean="0"/>
              <a:t>n</a:t>
            </a:r>
            <a:r>
              <a:rPr lang="en-US" altLang="zh-CN" sz="2800" dirty="0" smtClean="0"/>
              <a:t>, but for which </a:t>
            </a:r>
            <a:r>
              <a:rPr lang="en-US" altLang="zh-CN" sz="2800" i="1" dirty="0" smtClean="0"/>
              <a:t>E</a:t>
            </a:r>
            <a:r>
              <a:rPr lang="en-US" altLang="zh-CN" sz="2800" dirty="0" smtClean="0"/>
              <a:t>[</a:t>
            </a:r>
            <a:r>
              <a:rPr lang="en-US" altLang="zh-CN" sz="2800" i="1" dirty="0" smtClean="0"/>
              <a:t>P</a:t>
            </a:r>
            <a:r>
              <a:rPr lang="en-US" altLang="zh-CN" sz="2800" i="1" baseline="-25000" dirty="0" smtClean="0"/>
              <a:t>n</a:t>
            </a:r>
            <a:r>
              <a:rPr lang="en-US" altLang="zh-CN" sz="2800" baseline="-25000" dirty="0" smtClean="0"/>
              <a:t>+1</a:t>
            </a:r>
            <a:r>
              <a:rPr lang="en-US" altLang="zh-CN" sz="2800" dirty="0"/>
              <a:t>] ≠</a:t>
            </a:r>
            <a:r>
              <a:rPr lang="en-US" altLang="zh-CN" sz="2800" dirty="0" smtClean="0"/>
              <a:t>0 for </a:t>
            </a:r>
            <a:r>
              <a:rPr lang="en-US" altLang="zh-CN" sz="2800" dirty="0" smtClean="0">
                <a:solidFill>
                  <a:schemeClr val="bg2">
                    <a:lumMod val="60000"/>
                    <a:lumOff val="40000"/>
                  </a:schemeClr>
                </a:solidFill>
              </a:rPr>
              <a:t>some</a:t>
            </a:r>
            <a:r>
              <a:rPr lang="en-US" altLang="zh-CN" sz="2800" dirty="0" smtClean="0"/>
              <a:t> polynomial </a:t>
            </a:r>
            <a:r>
              <a:rPr lang="en-US" altLang="zh-CN" sz="2800" i="1" dirty="0"/>
              <a:t>P</a:t>
            </a:r>
            <a:r>
              <a:rPr lang="en-US" altLang="zh-CN" sz="2800" i="1" baseline="-25000" dirty="0"/>
              <a:t>n</a:t>
            </a:r>
            <a:r>
              <a:rPr lang="en-US" altLang="zh-CN" sz="2800" baseline="-25000" dirty="0"/>
              <a:t>+1</a:t>
            </a:r>
            <a:r>
              <a:rPr lang="en-US" altLang="zh-CN" sz="2800" dirty="0"/>
              <a:t>(</a:t>
            </a:r>
            <a:r>
              <a:rPr lang="en-US" altLang="zh-CN" sz="2800" i="1" dirty="0"/>
              <a:t>x</a:t>
            </a:r>
            <a:r>
              <a:rPr lang="en-US" altLang="zh-CN" sz="2800" dirty="0" smtClean="0"/>
              <a:t>) of degree </a:t>
            </a:r>
            <a:r>
              <a:rPr lang="en-US" altLang="zh-CN" sz="2800" i="1" dirty="0" smtClean="0"/>
              <a:t>n</a:t>
            </a:r>
            <a:r>
              <a:rPr lang="en-US" altLang="zh-CN" sz="2800" dirty="0" smtClean="0"/>
              <a:t>+1.</a:t>
            </a:r>
          </a:p>
        </p:txBody>
      </p:sp>
      <p:sp>
        <p:nvSpPr>
          <p:cNvPr id="4" name="Text Box 4"/>
          <p:cNvSpPr txBox="1">
            <a:spLocks noChangeArrowheads="1"/>
          </p:cNvSpPr>
          <p:nvPr/>
        </p:nvSpPr>
        <p:spPr bwMode="auto">
          <a:xfrm>
            <a:off x="609600" y="2763227"/>
            <a:ext cx="10972800"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spcBef>
                <a:spcPct val="50000"/>
              </a:spcBef>
              <a:buClrTx/>
              <a:buSzTx/>
              <a:buNone/>
            </a:pPr>
            <a:r>
              <a:rPr lang="en-US" altLang="zh-CN" sz="2400" dirty="0" smtClean="0">
                <a:latin typeface="+mn-lt"/>
                <a:ea typeface="楷体_GB2312" pitchFamily="49" charset="-122"/>
              </a:rPr>
              <a:t>The form of </a:t>
            </a:r>
            <a:r>
              <a:rPr lang="en-US" altLang="zh-CN" sz="2400" i="1" dirty="0">
                <a:latin typeface="+mn-lt"/>
                <a:ea typeface="楷体_GB2312" pitchFamily="49" charset="-122"/>
              </a:rPr>
              <a:t>E</a:t>
            </a:r>
            <a:r>
              <a:rPr lang="en-US" altLang="zh-CN" sz="2400" dirty="0">
                <a:latin typeface="+mn-lt"/>
                <a:ea typeface="楷体_GB2312" pitchFamily="49" charset="-122"/>
              </a:rPr>
              <a:t>[</a:t>
            </a:r>
            <a:r>
              <a:rPr lang="en-US" altLang="zh-CN" sz="2400" i="1" dirty="0">
                <a:latin typeface="+mn-lt"/>
                <a:ea typeface="楷体_GB2312" pitchFamily="49" charset="-122"/>
              </a:rPr>
              <a:t>P</a:t>
            </a:r>
            <a:r>
              <a:rPr lang="en-US" altLang="zh-CN" sz="2400" i="1" baseline="-25000" dirty="0">
                <a:latin typeface="+mn-lt"/>
                <a:ea typeface="楷体_GB2312" pitchFamily="49" charset="-122"/>
              </a:rPr>
              <a:t>i</a:t>
            </a:r>
            <a:r>
              <a:rPr lang="en-US" altLang="zh-CN" sz="2400" dirty="0" smtClean="0">
                <a:latin typeface="+mn-lt"/>
                <a:ea typeface="楷体_GB2312" pitchFamily="49" charset="-122"/>
              </a:rPr>
              <a:t>] can be anticipated by studying what happens when </a:t>
            </a:r>
            <a:r>
              <a:rPr lang="en-US" altLang="zh-CN" sz="2400" i="1" dirty="0" smtClean="0">
                <a:latin typeface="+mn-lt"/>
                <a:ea typeface="楷体_GB2312" pitchFamily="49" charset="-122"/>
              </a:rPr>
              <a:t>f </a:t>
            </a:r>
            <a:r>
              <a:rPr lang="en-US" altLang="zh-CN" sz="2400" dirty="0">
                <a:latin typeface="+mn-lt"/>
                <a:ea typeface="楷体_GB2312" pitchFamily="49" charset="-122"/>
              </a:rPr>
              <a:t>(</a:t>
            </a:r>
            <a:r>
              <a:rPr lang="en-US" altLang="zh-CN" sz="2400" i="1" dirty="0">
                <a:latin typeface="+mn-lt"/>
                <a:ea typeface="楷体_GB2312" pitchFamily="49" charset="-122"/>
              </a:rPr>
              <a:t>x</a:t>
            </a:r>
            <a:r>
              <a:rPr lang="en-US" altLang="zh-CN" sz="2400" dirty="0" smtClean="0">
                <a:latin typeface="+mn-lt"/>
                <a:ea typeface="楷体_GB2312" pitchFamily="49" charset="-122"/>
              </a:rPr>
              <a:t>) is a polynomial. Consider the arbitrary polynomial </a:t>
            </a:r>
            <a:r>
              <a:rPr lang="en-US" altLang="zh-CN" sz="2400" i="1" dirty="0">
                <a:latin typeface="+mn-lt"/>
                <a:ea typeface="楷体_GB2312" pitchFamily="49" charset="-122"/>
              </a:rPr>
              <a:t>P</a:t>
            </a:r>
            <a:r>
              <a:rPr lang="en-US" altLang="zh-CN" sz="2400" i="1" baseline="-25000" dirty="0">
                <a:latin typeface="+mn-lt"/>
                <a:ea typeface="楷体_GB2312" pitchFamily="49" charset="-122"/>
              </a:rPr>
              <a:t>i</a:t>
            </a:r>
            <a:r>
              <a:rPr lang="en-US" altLang="zh-CN" sz="2400" dirty="0">
                <a:latin typeface="+mn-lt"/>
                <a:ea typeface="楷体_GB2312" pitchFamily="49" charset="-122"/>
              </a:rPr>
              <a:t>(</a:t>
            </a:r>
            <a:r>
              <a:rPr lang="en-US" altLang="zh-CN" sz="2400" i="1" dirty="0">
                <a:latin typeface="+mn-lt"/>
                <a:ea typeface="楷体_GB2312" pitchFamily="49" charset="-122"/>
              </a:rPr>
              <a:t>x</a:t>
            </a:r>
            <a:r>
              <a:rPr lang="en-US" altLang="zh-CN" sz="2400" dirty="0">
                <a:latin typeface="+mn-lt"/>
                <a:ea typeface="楷体_GB2312" pitchFamily="49" charset="-122"/>
              </a:rPr>
              <a:t>)=</a:t>
            </a:r>
            <a:r>
              <a:rPr lang="en-US" altLang="zh-CN" sz="2400" i="1" dirty="0">
                <a:latin typeface="+mn-lt"/>
                <a:ea typeface="楷体_GB2312" pitchFamily="49" charset="-122"/>
              </a:rPr>
              <a:t>a</a:t>
            </a:r>
            <a:r>
              <a:rPr lang="en-US" altLang="zh-CN" sz="2400" i="1" baseline="-25000" dirty="0">
                <a:latin typeface="+mn-lt"/>
                <a:ea typeface="楷体_GB2312" pitchFamily="49" charset="-122"/>
              </a:rPr>
              <a:t>i</a:t>
            </a:r>
            <a:r>
              <a:rPr lang="en-US" altLang="zh-CN" sz="2400" i="1" dirty="0">
                <a:latin typeface="+mn-lt"/>
                <a:ea typeface="楷体_GB2312" pitchFamily="49" charset="-122"/>
              </a:rPr>
              <a:t>x</a:t>
            </a:r>
            <a:r>
              <a:rPr lang="en-US" altLang="zh-CN" sz="2400" i="1" baseline="30000" dirty="0">
                <a:latin typeface="+mn-lt"/>
                <a:ea typeface="楷体_GB2312" pitchFamily="49" charset="-122"/>
              </a:rPr>
              <a:t>i</a:t>
            </a:r>
            <a:r>
              <a:rPr lang="en-US" altLang="zh-CN" sz="2400" dirty="0">
                <a:latin typeface="+mn-lt"/>
                <a:ea typeface="楷体_GB2312" pitchFamily="49" charset="-122"/>
              </a:rPr>
              <a:t>+</a:t>
            </a:r>
            <a:r>
              <a:rPr lang="en-US" altLang="zh-CN" sz="2400" i="1" dirty="0">
                <a:latin typeface="+mn-lt"/>
                <a:ea typeface="楷体_GB2312" pitchFamily="49" charset="-122"/>
              </a:rPr>
              <a:t>a</a:t>
            </a:r>
            <a:r>
              <a:rPr lang="en-US" altLang="zh-CN" sz="2400" i="1" baseline="-25000" dirty="0">
                <a:latin typeface="+mn-lt"/>
                <a:ea typeface="楷体_GB2312" pitchFamily="49" charset="-122"/>
              </a:rPr>
              <a:t>i</a:t>
            </a:r>
            <a:r>
              <a:rPr lang="en-US" altLang="zh-CN" sz="2400" baseline="-25000" dirty="0">
                <a:latin typeface="+mn-lt"/>
                <a:ea typeface="楷体_GB2312" pitchFamily="49" charset="-122"/>
              </a:rPr>
              <a:t>-1</a:t>
            </a:r>
            <a:r>
              <a:rPr lang="en-US" altLang="zh-CN" sz="2400" i="1" dirty="0">
                <a:latin typeface="+mn-lt"/>
                <a:ea typeface="楷体_GB2312" pitchFamily="49" charset="-122"/>
              </a:rPr>
              <a:t>x</a:t>
            </a:r>
            <a:r>
              <a:rPr lang="en-US" altLang="zh-CN" sz="2400" i="1" baseline="30000" dirty="0">
                <a:latin typeface="+mn-lt"/>
                <a:ea typeface="楷体_GB2312" pitchFamily="49" charset="-122"/>
              </a:rPr>
              <a:t>i</a:t>
            </a:r>
            <a:r>
              <a:rPr lang="en-US" altLang="zh-CN" sz="2400" baseline="30000" dirty="0">
                <a:latin typeface="+mn-lt"/>
                <a:ea typeface="楷体_GB2312" pitchFamily="49" charset="-122"/>
              </a:rPr>
              <a:t>-1</a:t>
            </a:r>
            <a:r>
              <a:rPr lang="en-US" altLang="zh-CN" sz="2400" dirty="0">
                <a:latin typeface="+mn-lt"/>
                <a:ea typeface="楷体_GB2312" pitchFamily="49" charset="-122"/>
              </a:rPr>
              <a:t>+…+</a:t>
            </a:r>
            <a:r>
              <a:rPr lang="en-US" altLang="zh-CN" sz="2400" i="1" dirty="0" smtClean="0">
                <a:latin typeface="+mn-lt"/>
                <a:ea typeface="楷体_GB2312" pitchFamily="49" charset="-122"/>
              </a:rPr>
              <a:t>a</a:t>
            </a:r>
            <a:r>
              <a:rPr lang="en-US" altLang="zh-CN" sz="2400" baseline="-25000" dirty="0" smtClean="0">
                <a:latin typeface="+mn-lt"/>
                <a:ea typeface="楷体_GB2312" pitchFamily="49" charset="-122"/>
              </a:rPr>
              <a:t>1</a:t>
            </a:r>
            <a:r>
              <a:rPr lang="en-US" altLang="zh-CN" sz="2400" i="1" dirty="0" smtClean="0">
                <a:latin typeface="+mn-lt"/>
                <a:ea typeface="楷体_GB2312" pitchFamily="49" charset="-122"/>
              </a:rPr>
              <a:t>x</a:t>
            </a:r>
            <a:r>
              <a:rPr lang="en-US" altLang="zh-CN" sz="2400" dirty="0" smtClean="0">
                <a:latin typeface="+mn-lt"/>
                <a:ea typeface="楷体_GB2312" pitchFamily="49" charset="-122"/>
              </a:rPr>
              <a:t>+</a:t>
            </a:r>
            <a:r>
              <a:rPr lang="en-US" altLang="zh-CN" sz="2400" i="1" dirty="0" smtClean="0">
                <a:latin typeface="+mn-lt"/>
                <a:ea typeface="楷体_GB2312" pitchFamily="49" charset="-122"/>
              </a:rPr>
              <a:t>a</a:t>
            </a:r>
            <a:r>
              <a:rPr lang="en-US" altLang="zh-CN" sz="2400" baseline="-25000" dirty="0" smtClean="0">
                <a:latin typeface="+mn-lt"/>
                <a:ea typeface="楷体_GB2312" pitchFamily="49" charset="-122"/>
              </a:rPr>
              <a:t>0</a:t>
            </a:r>
            <a:r>
              <a:rPr lang="en-US" altLang="zh-CN" sz="2400" dirty="0" smtClean="0">
                <a:latin typeface="+mn-lt"/>
                <a:ea typeface="楷体_GB2312" pitchFamily="49" charset="-122"/>
              </a:rPr>
              <a:t> of degree </a:t>
            </a:r>
            <a:r>
              <a:rPr lang="en-US" altLang="zh-CN" sz="2400" i="1" dirty="0" err="1" smtClean="0">
                <a:latin typeface="+mn-lt"/>
                <a:ea typeface="楷体_GB2312" pitchFamily="49" charset="-122"/>
              </a:rPr>
              <a:t>i</a:t>
            </a:r>
            <a:r>
              <a:rPr lang="en-US" altLang="zh-CN" sz="2400" dirty="0" smtClean="0">
                <a:latin typeface="+mn-lt"/>
                <a:ea typeface="楷体_GB2312" pitchFamily="49" charset="-122"/>
              </a:rPr>
              <a:t>.</a:t>
            </a:r>
            <a:r>
              <a:rPr lang="en-US" altLang="zh-CN" sz="2400" i="1" dirty="0" smtClean="0">
                <a:latin typeface="+mn-lt"/>
                <a:ea typeface="楷体_GB2312" pitchFamily="49" charset="-122"/>
              </a:rPr>
              <a:t> </a:t>
            </a:r>
            <a:r>
              <a:rPr lang="en-US" altLang="zh-CN" sz="2400" dirty="0" smtClean="0">
                <a:latin typeface="+mn-lt"/>
                <a:ea typeface="楷体_GB2312" pitchFamily="49" charset="-122"/>
              </a:rPr>
              <a:t>If </a:t>
            </a:r>
            <a:r>
              <a:rPr lang="en-US" altLang="zh-CN" sz="2400" i="1" dirty="0" err="1" smtClean="0">
                <a:latin typeface="+mn-lt"/>
                <a:ea typeface="楷体_GB2312" pitchFamily="49" charset="-122"/>
              </a:rPr>
              <a:t>i</a:t>
            </a:r>
            <a:r>
              <a:rPr lang="en-US" altLang="zh-CN" sz="2400" dirty="0" err="1">
                <a:latin typeface="+mn-lt"/>
              </a:rPr>
              <a:t>≤</a:t>
            </a:r>
            <a:r>
              <a:rPr lang="en-US" altLang="zh-CN" sz="2400" i="1" dirty="0" err="1" smtClean="0">
                <a:latin typeface="+mn-lt"/>
                <a:ea typeface="楷体_GB2312" pitchFamily="49" charset="-122"/>
              </a:rPr>
              <a:t>n</a:t>
            </a:r>
            <a:r>
              <a:rPr lang="en-US" altLang="zh-CN" sz="2400" dirty="0" smtClean="0">
                <a:latin typeface="+mn-lt"/>
                <a:ea typeface="楷体_GB2312" pitchFamily="49" charset="-122"/>
              </a:rPr>
              <a:t>, then </a:t>
            </a:r>
            <a:r>
              <a:rPr lang="en-US" altLang="zh-CN" sz="2400" i="1" dirty="0">
                <a:latin typeface="+mn-lt"/>
                <a:ea typeface="楷体_GB2312" pitchFamily="49" charset="-122"/>
              </a:rPr>
              <a:t>P</a:t>
            </a:r>
            <a:r>
              <a:rPr lang="en-US" altLang="zh-CN" sz="2400" i="1" baseline="-25000" dirty="0">
                <a:latin typeface="+mn-lt"/>
                <a:ea typeface="楷体_GB2312" pitchFamily="49" charset="-122"/>
              </a:rPr>
              <a:t>i</a:t>
            </a:r>
            <a:r>
              <a:rPr lang="en-US" altLang="zh-CN" sz="2400" baseline="30000" dirty="0">
                <a:latin typeface="+mn-lt"/>
                <a:ea typeface="楷体_GB2312" pitchFamily="49" charset="-122"/>
              </a:rPr>
              <a:t>(</a:t>
            </a:r>
            <a:r>
              <a:rPr lang="en-US" altLang="zh-CN" sz="2400" i="1" baseline="30000" dirty="0">
                <a:latin typeface="+mn-lt"/>
                <a:ea typeface="楷体_GB2312" pitchFamily="49" charset="-122"/>
              </a:rPr>
              <a:t>n</a:t>
            </a:r>
            <a:r>
              <a:rPr lang="en-US" altLang="zh-CN" sz="2400" baseline="30000" dirty="0">
                <a:latin typeface="+mn-lt"/>
                <a:ea typeface="楷体_GB2312" pitchFamily="49" charset="-122"/>
              </a:rPr>
              <a:t>+1)</a:t>
            </a:r>
            <a:r>
              <a:rPr lang="en-US" altLang="zh-CN" sz="2400" dirty="0">
                <a:latin typeface="+mn-lt"/>
                <a:ea typeface="楷体_GB2312" pitchFamily="49" charset="-122"/>
              </a:rPr>
              <a:t>(</a:t>
            </a:r>
            <a:r>
              <a:rPr lang="en-US" altLang="zh-CN" sz="2400" i="1" dirty="0">
                <a:latin typeface="+mn-lt"/>
                <a:ea typeface="楷体_GB2312" pitchFamily="49" charset="-122"/>
              </a:rPr>
              <a:t>x</a:t>
            </a:r>
            <a:r>
              <a:rPr lang="en-US" altLang="zh-CN" sz="2400" dirty="0">
                <a:latin typeface="+mn-lt"/>
                <a:ea typeface="楷体_GB2312" pitchFamily="49" charset="-122"/>
              </a:rPr>
              <a:t>)≡</a:t>
            </a:r>
            <a:r>
              <a:rPr lang="en-US" altLang="zh-CN" sz="2400" dirty="0" smtClean="0">
                <a:latin typeface="+mn-lt"/>
                <a:ea typeface="楷体_GB2312" pitchFamily="49" charset="-122"/>
              </a:rPr>
              <a:t>0 for all </a:t>
            </a:r>
            <a:r>
              <a:rPr lang="en-US" altLang="zh-CN" sz="2400" i="1" dirty="0" smtClean="0">
                <a:latin typeface="+mn-lt"/>
                <a:ea typeface="楷体_GB2312" pitchFamily="49" charset="-122"/>
              </a:rPr>
              <a:t>x</a:t>
            </a:r>
            <a:r>
              <a:rPr lang="en-US" altLang="zh-CN" sz="2400" dirty="0" smtClean="0">
                <a:latin typeface="+mn-lt"/>
                <a:ea typeface="楷体_GB2312" pitchFamily="49" charset="-122"/>
              </a:rPr>
              <a:t>, and                                for all </a:t>
            </a:r>
            <a:r>
              <a:rPr lang="en-US" altLang="zh-CN" sz="2400" i="1" dirty="0" smtClean="0">
                <a:latin typeface="+mn-lt"/>
                <a:ea typeface="楷体_GB2312" pitchFamily="49" charset="-122"/>
              </a:rPr>
              <a:t>x.</a:t>
            </a:r>
            <a:r>
              <a:rPr lang="zh-CN" altLang="en-US" sz="2400" b="1" dirty="0" smtClean="0">
                <a:latin typeface="+mn-lt"/>
                <a:ea typeface="楷体_GB2312" pitchFamily="49" charset="-122"/>
              </a:rPr>
              <a:t>  </a:t>
            </a:r>
            <a:endParaRPr lang="zh-CN" altLang="en-US" sz="2400" b="1" dirty="0">
              <a:latin typeface="+mn-lt"/>
              <a:ea typeface="楷体_GB2312" pitchFamily="49" charset="-122"/>
            </a:endParaRPr>
          </a:p>
        </p:txBody>
      </p:sp>
      <p:graphicFrame>
        <p:nvGraphicFramePr>
          <p:cNvPr id="5" name="Object 5"/>
          <p:cNvGraphicFramePr>
            <a:graphicFrameLocks noChangeAspect="1"/>
          </p:cNvGraphicFramePr>
          <p:nvPr>
            <p:extLst>
              <p:ext uri="{D42A27DB-BD31-4B8C-83A1-F6EECF244321}">
                <p14:modId xmlns:p14="http://schemas.microsoft.com/office/powerpoint/2010/main" val="359260737"/>
              </p:ext>
            </p:extLst>
          </p:nvPr>
        </p:nvGraphicFramePr>
        <p:xfrm>
          <a:off x="5297923" y="3761034"/>
          <a:ext cx="2116137" cy="352425"/>
        </p:xfrm>
        <a:graphic>
          <a:graphicData uri="http://schemas.openxmlformats.org/presentationml/2006/ole">
            <mc:AlternateContent xmlns:mc="http://schemas.openxmlformats.org/markup-compatibility/2006">
              <mc:Choice xmlns:v="urn:schemas-microsoft-com:vml" Requires="v">
                <p:oleObj spid="_x0000_s7200" name="Equation" r:id="rId3" imgW="1447800" imgH="241300" progId="Equation.DSMT4">
                  <p:embed/>
                </p:oleObj>
              </mc:Choice>
              <mc:Fallback>
                <p:oleObj name="Equation" r:id="rId3" imgW="1447800" imgH="241300" progId="Equation.DSMT4">
                  <p:embed/>
                  <p:pic>
                    <p:nvPicPr>
                      <p:cNvPr id="1331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7923" y="3761034"/>
                        <a:ext cx="2116137" cy="35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Text Box 7"/>
          <p:cNvSpPr txBox="1">
            <a:spLocks noChangeArrowheads="1"/>
          </p:cNvSpPr>
          <p:nvPr/>
        </p:nvSpPr>
        <p:spPr bwMode="auto">
          <a:xfrm>
            <a:off x="609600" y="4449519"/>
            <a:ext cx="10972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t>Thus the general form for the </a:t>
            </a:r>
            <a:r>
              <a:rPr lang="en-US" altLang="zh-CN" sz="2400" i="1" dirty="0" smtClean="0">
                <a:solidFill>
                  <a:srgbClr val="FF0000"/>
                </a:solidFill>
              </a:rPr>
              <a:t>truncation error </a:t>
            </a:r>
            <a:r>
              <a:rPr lang="en-US" altLang="zh-CN" sz="2400" dirty="0" smtClean="0"/>
              <a:t>is </a:t>
            </a:r>
            <a:r>
              <a:rPr lang="en-US" altLang="zh-CN" sz="2400" i="1" dirty="0" smtClean="0"/>
              <a:t>E</a:t>
            </a:r>
            <a:r>
              <a:rPr lang="en-US" altLang="zh-CN" sz="2400" dirty="0"/>
              <a:t>[ </a:t>
            </a:r>
            <a:r>
              <a:rPr lang="en-US" altLang="zh-CN" sz="2400" i="1" dirty="0"/>
              <a:t>f </a:t>
            </a:r>
            <a:r>
              <a:rPr lang="en-US" altLang="zh-CN" sz="2400" dirty="0"/>
              <a:t>]=</a:t>
            </a:r>
            <a:r>
              <a:rPr lang="en-US" altLang="zh-CN" sz="2400" i="1" dirty="0"/>
              <a:t>K f </a:t>
            </a:r>
            <a:r>
              <a:rPr lang="en-US" altLang="zh-CN" sz="2400" baseline="30000" dirty="0"/>
              <a:t>(</a:t>
            </a:r>
            <a:r>
              <a:rPr lang="en-US" altLang="zh-CN" sz="2400" i="1" baseline="30000" dirty="0"/>
              <a:t>n</a:t>
            </a:r>
            <a:r>
              <a:rPr lang="en-US" altLang="zh-CN" sz="2400" baseline="30000" dirty="0"/>
              <a:t>+1)</a:t>
            </a:r>
            <a:r>
              <a:rPr lang="en-US" altLang="zh-CN" sz="2400" dirty="0"/>
              <a:t>(</a:t>
            </a:r>
            <a:r>
              <a:rPr lang="en-US" altLang="zh-CN" sz="2400" i="1" dirty="0"/>
              <a:t>c</a:t>
            </a:r>
            <a:r>
              <a:rPr lang="en-US" altLang="zh-CN" sz="2400" dirty="0" smtClean="0"/>
              <a:t>), where </a:t>
            </a:r>
            <a:r>
              <a:rPr lang="en-US" altLang="zh-CN" sz="2400" i="1" dirty="0" smtClean="0">
                <a:solidFill>
                  <a:srgbClr val="FF0000"/>
                </a:solidFill>
              </a:rPr>
              <a:t>K</a:t>
            </a:r>
            <a:r>
              <a:rPr lang="en-US" altLang="zh-CN" sz="2400" i="1" dirty="0" smtClean="0">
                <a:solidFill>
                  <a:schemeClr val="bg2"/>
                </a:solidFill>
              </a:rPr>
              <a:t> </a:t>
            </a:r>
            <a:r>
              <a:rPr lang="en-US" altLang="zh-CN" sz="2400" dirty="0" smtClean="0"/>
              <a:t>is a suitably chosen constant and </a:t>
            </a:r>
            <a:r>
              <a:rPr lang="en-US" altLang="zh-CN" sz="2400" i="1" dirty="0" smtClean="0">
                <a:solidFill>
                  <a:srgbClr val="FF0000"/>
                </a:solidFill>
              </a:rPr>
              <a:t>n</a:t>
            </a:r>
            <a:r>
              <a:rPr lang="zh-CN" altLang="en-US" sz="2400" dirty="0"/>
              <a:t> </a:t>
            </a:r>
            <a:r>
              <a:rPr lang="en-US" altLang="zh-CN" sz="2400" dirty="0" smtClean="0"/>
              <a:t>is the degree of precision.</a:t>
            </a:r>
            <a:endParaRPr lang="zh-CN" altLang="en-US" sz="2400" dirty="0">
              <a:solidFill>
                <a:schemeClr val="bg2"/>
              </a:solidFill>
            </a:endParaRPr>
          </a:p>
        </p:txBody>
      </p:sp>
      <p:sp>
        <p:nvSpPr>
          <p:cNvPr id="7" name="Text Box 8"/>
          <p:cNvSpPr txBox="1">
            <a:spLocks noChangeArrowheads="1"/>
          </p:cNvSpPr>
          <p:nvPr/>
        </p:nvSpPr>
        <p:spPr bwMode="auto">
          <a:xfrm>
            <a:off x="609600" y="5544880"/>
            <a:ext cx="10785231" cy="830997"/>
          </a:xfrm>
          <a:prstGeom prst="rect">
            <a:avLst/>
          </a:prstGeom>
          <a:solidFill>
            <a:schemeClr val="bg2">
              <a:lumMod val="20000"/>
              <a:lumOff val="80000"/>
            </a:schemeClr>
          </a:solidFill>
          <a:ln>
            <a:noFill/>
          </a:ln>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solidFill>
                  <a:srgbClr val="FFFF00"/>
                </a:solidFill>
                <a:latin typeface="+mn-lt"/>
              </a:rPr>
              <a:t>Note: The definition of the degree of precision of a quadrature formula doesn’t specify the integral interval.</a:t>
            </a:r>
            <a:endParaRPr lang="zh-CN" altLang="en-US" sz="2400" dirty="0">
              <a:solidFill>
                <a:srgbClr val="FFFF00"/>
              </a:solidFill>
              <a:latin typeface="+mn-lt"/>
            </a:endParaRPr>
          </a:p>
        </p:txBody>
      </p:sp>
    </p:spTree>
    <p:extLst>
      <p:ext uri="{BB962C8B-B14F-4D97-AF65-F5344CB8AC3E}">
        <p14:creationId xmlns:p14="http://schemas.microsoft.com/office/powerpoint/2010/main" val="166047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mph" presetSubtype="0" fill="hold" grpId="1" nodeType="clickEffect">
                                  <p:stCondLst>
                                    <p:cond delay="0"/>
                                  </p:stCondLst>
                                  <p:childTnLst>
                                    <p:anim calcmode="discrete" valueType="str">
                                      <p:cBhvr>
                                        <p:cTn id="27" dur="1000" fill="hold"/>
                                        <p:tgtEl>
                                          <p:spTgt spid="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b="1" dirty="0" smtClean="0"/>
              <a:t>Determine the degree of precision of the quadrature formulas</a:t>
            </a:r>
            <a:endParaRPr lang="zh-CN" altLang="en-US" sz="3200" b="1" dirty="0"/>
          </a:p>
        </p:txBody>
      </p:sp>
      <p:sp>
        <p:nvSpPr>
          <p:cNvPr id="3" name="内容占位符 2"/>
          <p:cNvSpPr>
            <a:spLocks noGrp="1"/>
          </p:cNvSpPr>
          <p:nvPr>
            <p:ph idx="1"/>
          </p:nvPr>
        </p:nvSpPr>
        <p:spPr/>
        <p:txBody>
          <a:bodyPr/>
          <a:lstStyle/>
          <a:p>
            <a:pPr>
              <a:lnSpc>
                <a:spcPct val="150000"/>
              </a:lnSpc>
            </a:pPr>
            <a:r>
              <a:rPr lang="en-US" altLang="zh-CN" sz="2800" dirty="0" smtClean="0">
                <a:latin typeface="+mj-lt"/>
              </a:rPr>
              <a:t>No integral interval is specified in the definition of the quadrature formulas.</a:t>
            </a:r>
          </a:p>
          <a:p>
            <a:pPr>
              <a:lnSpc>
                <a:spcPct val="150000"/>
              </a:lnSpc>
            </a:pPr>
            <a:r>
              <a:rPr lang="en-US" altLang="zh-CN" sz="2800" dirty="0" smtClean="0">
                <a:latin typeface="+mj-lt"/>
              </a:rPr>
              <a:t>All the polynomials of degree </a:t>
            </a:r>
            <a:r>
              <a:rPr lang="en-US" altLang="zh-CN" sz="2800" i="1" dirty="0" err="1">
                <a:latin typeface="+mj-lt"/>
              </a:rPr>
              <a:t>i</a:t>
            </a:r>
            <a:r>
              <a:rPr lang="en-US" altLang="zh-CN" sz="2800" dirty="0" err="1">
                <a:latin typeface="+mj-lt"/>
              </a:rPr>
              <a:t>≤</a:t>
            </a:r>
            <a:r>
              <a:rPr lang="en-US" altLang="zh-CN" sz="2800" i="1" dirty="0" err="1" smtClean="0">
                <a:latin typeface="+mj-lt"/>
              </a:rPr>
              <a:t>n</a:t>
            </a:r>
            <a:r>
              <a:rPr lang="zh-CN" altLang="en-US" sz="2800" dirty="0" smtClean="0">
                <a:latin typeface="+mj-lt"/>
              </a:rPr>
              <a:t> </a:t>
            </a:r>
            <a:r>
              <a:rPr lang="en-US" altLang="zh-CN" sz="2800" dirty="0" smtClean="0">
                <a:latin typeface="+mj-lt"/>
              </a:rPr>
              <a:t>can be given by the linear combination of the set of functions </a:t>
            </a:r>
            <a:r>
              <a:rPr lang="en-US" altLang="zh-CN" sz="2800" dirty="0">
                <a:latin typeface="+mj-lt"/>
              </a:rPr>
              <a:t>{1</a:t>
            </a:r>
            <a:r>
              <a:rPr lang="en-US" altLang="zh-CN" sz="2800" dirty="0" smtClean="0">
                <a:latin typeface="+mj-lt"/>
              </a:rPr>
              <a:t>, </a:t>
            </a:r>
            <a:r>
              <a:rPr lang="en-US" altLang="zh-CN" sz="2800" i="1" dirty="0" smtClean="0">
                <a:latin typeface="+mj-lt"/>
              </a:rPr>
              <a:t>x</a:t>
            </a:r>
            <a:r>
              <a:rPr lang="en-US" altLang="zh-CN" sz="2800" dirty="0" smtClean="0">
                <a:latin typeface="+mj-lt"/>
              </a:rPr>
              <a:t>, </a:t>
            </a:r>
            <a:r>
              <a:rPr lang="en-US" altLang="zh-CN" sz="2800" i="1" dirty="0" smtClean="0">
                <a:latin typeface="+mj-lt"/>
              </a:rPr>
              <a:t>x</a:t>
            </a:r>
            <a:r>
              <a:rPr lang="en-US" altLang="zh-CN" sz="2800" baseline="30000" dirty="0" smtClean="0">
                <a:latin typeface="+mj-lt"/>
              </a:rPr>
              <a:t>2</a:t>
            </a:r>
            <a:r>
              <a:rPr lang="en-US" altLang="zh-CN" sz="2800" dirty="0" smtClean="0">
                <a:latin typeface="+mj-lt"/>
              </a:rPr>
              <a:t>, </a:t>
            </a:r>
            <a:r>
              <a:rPr lang="en-US" altLang="zh-CN" sz="2800" i="1" dirty="0" smtClean="0">
                <a:latin typeface="+mj-lt"/>
              </a:rPr>
              <a:t>x</a:t>
            </a:r>
            <a:r>
              <a:rPr lang="en-US" altLang="zh-CN" sz="2800" baseline="30000" dirty="0" smtClean="0">
                <a:latin typeface="+mj-lt"/>
              </a:rPr>
              <a:t>3</a:t>
            </a:r>
            <a:r>
              <a:rPr lang="en-US" altLang="zh-CN" sz="2800" dirty="0" smtClean="0">
                <a:latin typeface="+mj-lt"/>
              </a:rPr>
              <a:t>,…, </a:t>
            </a:r>
            <a:r>
              <a:rPr lang="en-US" altLang="zh-CN" sz="2800" i="1" dirty="0" err="1" smtClean="0">
                <a:latin typeface="+mj-lt"/>
              </a:rPr>
              <a:t>x</a:t>
            </a:r>
            <a:r>
              <a:rPr lang="en-US" altLang="zh-CN" sz="2800" i="1" baseline="30000" dirty="0" err="1" smtClean="0">
                <a:latin typeface="+mj-lt"/>
              </a:rPr>
              <a:t>n</a:t>
            </a:r>
            <a:r>
              <a:rPr lang="en-US" altLang="zh-CN" sz="2800" dirty="0" smtClean="0">
                <a:latin typeface="+mj-lt"/>
              </a:rPr>
              <a:t>}.</a:t>
            </a:r>
          </a:p>
          <a:p>
            <a:pPr>
              <a:lnSpc>
                <a:spcPct val="150000"/>
              </a:lnSpc>
            </a:pPr>
            <a:r>
              <a:rPr lang="en-US" altLang="zh-CN" sz="2800" dirty="0" smtClean="0">
                <a:latin typeface="+mj-lt"/>
              </a:rPr>
              <a:t>The degree of precision of the quadrature formulas can be determined by computing the integral </a:t>
            </a:r>
            <a:r>
              <a:rPr lang="en-US" altLang="zh-CN" sz="2800" dirty="0">
                <a:latin typeface="+mj-lt"/>
              </a:rPr>
              <a:t>of the power function </a:t>
            </a:r>
            <a:r>
              <a:rPr lang="en-US" altLang="zh-CN" sz="2800" i="1" dirty="0">
                <a:latin typeface="+mj-lt"/>
              </a:rPr>
              <a:t>x</a:t>
            </a:r>
            <a:r>
              <a:rPr lang="en-US" altLang="zh-CN" sz="2800" i="1" baseline="30000" dirty="0">
                <a:latin typeface="+mj-lt"/>
              </a:rPr>
              <a:t>i</a:t>
            </a:r>
            <a:r>
              <a:rPr lang="en-US" altLang="zh-CN" sz="2800" dirty="0" smtClean="0">
                <a:latin typeface="+mj-lt"/>
              </a:rPr>
              <a:t> where </a:t>
            </a:r>
            <a:r>
              <a:rPr lang="en-US" altLang="zh-CN" sz="2800" i="1" dirty="0" err="1">
                <a:latin typeface="+mj-lt"/>
              </a:rPr>
              <a:t>i</a:t>
            </a:r>
            <a:r>
              <a:rPr lang="en-US" altLang="zh-CN" sz="2800" dirty="0" err="1">
                <a:latin typeface="+mj-lt"/>
              </a:rPr>
              <a:t>≤</a:t>
            </a:r>
            <a:r>
              <a:rPr lang="en-US" altLang="zh-CN" sz="2800" i="1" dirty="0" err="1">
                <a:latin typeface="+mj-lt"/>
              </a:rPr>
              <a:t>n</a:t>
            </a:r>
            <a:r>
              <a:rPr lang="zh-CN" altLang="en-US" sz="2800" dirty="0">
                <a:latin typeface="+mj-lt"/>
              </a:rPr>
              <a:t> </a:t>
            </a:r>
            <a:r>
              <a:rPr lang="en-US" altLang="zh-CN" sz="2800" dirty="0" smtClean="0">
                <a:latin typeface="+mj-lt"/>
              </a:rPr>
              <a:t>over a suitable  interval.</a:t>
            </a:r>
            <a:endParaRPr lang="zh-CN" altLang="en-US" sz="2800" dirty="0">
              <a:latin typeface="+mj-lt"/>
            </a:endParaRPr>
          </a:p>
        </p:txBody>
      </p:sp>
    </p:spTree>
    <p:extLst>
      <p:ext uri="{BB962C8B-B14F-4D97-AF65-F5344CB8AC3E}">
        <p14:creationId xmlns:p14="http://schemas.microsoft.com/office/powerpoint/2010/main" val="3877384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文本框 3"/>
              <p:cNvSpPr txBox="1"/>
              <p:nvPr/>
            </p:nvSpPr>
            <p:spPr>
              <a:xfrm>
                <a:off x="2121877" y="733708"/>
                <a:ext cx="6965240" cy="8917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zh-CN" altLang="en-US" i="1" smtClean="0">
                              <a:latin typeface="Cambria Math" panose="02040503050406030204" pitchFamily="18" charset="0"/>
                            </a:rPr>
                          </m:ctrlPr>
                        </m:naryPr>
                        <m:sub>
                          <m:r>
                            <m:rPr>
                              <m:brk m:alnAt="23"/>
                            </m:rPr>
                            <a:rPr lang="en-US" altLang="zh-CN" b="0" i="1" smtClean="0">
                              <a:latin typeface="Cambria Math" panose="02040503050406030204" pitchFamily="18" charset="0"/>
                            </a:rPr>
                            <m:t>𝑎</m:t>
                          </m:r>
                        </m:sub>
                        <m:sup>
                          <m:r>
                            <a:rPr lang="en-US" altLang="zh-CN" b="0" i="1" smtClean="0">
                              <a:latin typeface="Cambria Math" panose="02040503050406030204" pitchFamily="18" charset="0"/>
                            </a:rPr>
                            <m:t>𝑏</m:t>
                          </m:r>
                        </m:sup>
                        <m:e>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𝑥</m:t>
                          </m:r>
                          <m:r>
                            <a:rPr lang="en-US" altLang="zh-CN" b="0" i="1" smtClean="0">
                              <a:latin typeface="Cambria Math" panose="02040503050406030204" pitchFamily="18" charset="0"/>
                            </a:rPr>
                            <m:t>)</m:t>
                          </m:r>
                        </m:e>
                      </m:nary>
                      <m:r>
                        <a:rPr lang="en-US" altLang="zh-CN" b="0" i="1" smtClean="0">
                          <a:latin typeface="Cambria Math" panose="02040503050406030204" pitchFamily="18" charset="0"/>
                        </a:rPr>
                        <m:t>𝑑𝑥</m:t>
                      </m:r>
                      <m:r>
                        <a:rPr lang="en-US" altLang="zh-CN" b="0" i="1" smtClean="0">
                          <a:latin typeface="Cambria Math" panose="02040503050406030204" pitchFamily="18" charset="0"/>
                        </a:rPr>
                        <m:t>=</m:t>
                      </m:r>
                      <m:nary>
                        <m:naryPr>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𝑎</m:t>
                          </m:r>
                        </m:sub>
                        <m:sup>
                          <m:r>
                            <a:rPr lang="en-US" altLang="zh-CN" b="0" i="1" smtClean="0">
                              <a:latin typeface="Cambria Math" panose="02040503050406030204" pitchFamily="18" charset="0"/>
                            </a:rPr>
                            <m:t>𝑏</m:t>
                          </m:r>
                        </m:sup>
                        <m:e>
                          <m:nary>
                            <m:naryPr>
                              <m:chr m:val="∑"/>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𝑗</m:t>
                              </m:r>
                              <m:r>
                                <a:rPr lang="en-US" altLang="zh-CN" b="0" i="1" smtClean="0">
                                  <a:latin typeface="Cambria Math" panose="02040503050406030204" pitchFamily="18" charset="0"/>
                                </a:rPr>
                                <m:t>=0</m:t>
                              </m:r>
                            </m:sub>
                            <m:sup>
                              <m:r>
                                <a:rPr lang="en-US" altLang="zh-CN" b="0" i="1" smtClean="0">
                                  <a:latin typeface="Cambria Math" panose="02040503050406030204" pitchFamily="18" charset="0"/>
                                </a:rPr>
                                <m:t>𝑖</m:t>
                              </m:r>
                            </m:sup>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𝑗</m:t>
                                  </m:r>
                                </m:sub>
                              </m:sSub>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𝑥</m:t>
                                  </m:r>
                                </m:e>
                                <m:sup>
                                  <m:r>
                                    <a:rPr lang="en-US" altLang="zh-CN" b="0" i="1" smtClean="0">
                                      <a:latin typeface="Cambria Math" panose="02040503050406030204" pitchFamily="18" charset="0"/>
                                    </a:rPr>
                                    <m:t>𝑗</m:t>
                                  </m:r>
                                </m:sup>
                              </m:sSup>
                              <m:r>
                                <a:rPr lang="en-US" altLang="zh-CN" b="0" i="1" smtClean="0">
                                  <a:latin typeface="Cambria Math" panose="02040503050406030204" pitchFamily="18" charset="0"/>
                                </a:rPr>
                                <m:t>𝑑𝑥</m:t>
                              </m:r>
                            </m:e>
                          </m:nary>
                        </m:e>
                      </m:nary>
                      <m:r>
                        <a:rPr lang="en-US" altLang="zh-CN" b="0" i="1" smtClean="0">
                          <a:latin typeface="Cambria Math" panose="02040503050406030204" pitchFamily="18" charset="0"/>
                        </a:rPr>
                        <m:t>=</m:t>
                      </m:r>
                      <m:nary>
                        <m:naryPr>
                          <m:chr m:val="∑"/>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𝑗</m:t>
                          </m:r>
                          <m:r>
                            <a:rPr lang="en-US" altLang="zh-CN" b="0" i="1" smtClean="0">
                              <a:latin typeface="Cambria Math" panose="02040503050406030204" pitchFamily="18" charset="0"/>
                            </a:rPr>
                            <m:t>=0</m:t>
                          </m:r>
                        </m:sub>
                        <m:sup>
                          <m:r>
                            <a:rPr lang="en-US" altLang="zh-CN" b="0" i="1" smtClean="0">
                              <a:latin typeface="Cambria Math" panose="02040503050406030204" pitchFamily="18" charset="0"/>
                            </a:rPr>
                            <m:t>𝑖</m:t>
                          </m:r>
                        </m:sup>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𝑎</m:t>
                              </m:r>
                            </m:e>
                            <m:sub>
                              <m:r>
                                <a:rPr lang="en-US" altLang="zh-CN" b="0" i="1" smtClean="0">
                                  <a:latin typeface="Cambria Math" panose="02040503050406030204" pitchFamily="18" charset="0"/>
                                </a:rPr>
                                <m:t>𝑗</m:t>
                              </m:r>
                            </m:sub>
                          </m:sSub>
                          <m:nary>
                            <m:naryPr>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𝑎</m:t>
                              </m:r>
                            </m:sub>
                            <m:sup>
                              <m:r>
                                <a:rPr lang="en-US" altLang="zh-CN" b="0" i="1" smtClean="0">
                                  <a:latin typeface="Cambria Math" panose="02040503050406030204" pitchFamily="18" charset="0"/>
                                </a:rPr>
                                <m:t>𝑏</m:t>
                              </m:r>
                            </m:sup>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𝑥</m:t>
                                  </m:r>
                                </m:e>
                                <m:sup>
                                  <m:r>
                                    <a:rPr lang="en-US" altLang="zh-CN" b="0" i="1" smtClean="0">
                                      <a:latin typeface="Cambria Math" panose="02040503050406030204" pitchFamily="18" charset="0"/>
                                    </a:rPr>
                                    <m:t>𝑗</m:t>
                                  </m:r>
                                </m:sup>
                              </m:sSup>
                              <m:r>
                                <a:rPr lang="en-US" altLang="zh-CN" b="0" i="1" smtClean="0">
                                  <a:latin typeface="Cambria Math" panose="02040503050406030204" pitchFamily="18" charset="0"/>
                                </a:rPr>
                                <m:t>𝑑𝑥</m:t>
                              </m:r>
                            </m:e>
                          </m:nary>
                        </m:e>
                      </m:nary>
                      <m:d>
                        <m:dPr>
                          <m:ctrlPr>
                            <a:rPr lang="en-US" altLang="zh-CN" b="0" i="1" smtClean="0">
                              <a:solidFill>
                                <a:srgbClr val="FF0000"/>
                              </a:solidFill>
                              <a:latin typeface="Cambria Math" panose="02040503050406030204" pitchFamily="18" charset="0"/>
                            </a:rPr>
                          </m:ctrlPr>
                        </m:dPr>
                        <m:e>
                          <m:r>
                            <a:rPr lang="en-US" altLang="zh-CN" i="1">
                              <a:solidFill>
                                <a:srgbClr val="FF0000"/>
                              </a:solidFill>
                              <a:latin typeface="Cambria Math" panose="02040503050406030204" pitchFamily="18" charset="0"/>
                            </a:rPr>
                            <m:t>=</m:t>
                          </m:r>
                          <m:nary>
                            <m:naryPr>
                              <m:chr m:val="∑"/>
                              <m:ctrlPr>
                                <a:rPr lang="en-US" altLang="zh-CN" i="1">
                                  <a:solidFill>
                                    <a:srgbClr val="FF0000"/>
                                  </a:solidFill>
                                  <a:latin typeface="Cambria Math" panose="02040503050406030204" pitchFamily="18" charset="0"/>
                                </a:rPr>
                              </m:ctrlPr>
                            </m:naryPr>
                            <m:sub>
                              <m:r>
                                <m:rPr>
                                  <m:brk m:alnAt="23"/>
                                </m:rPr>
                                <a:rPr lang="en-US" altLang="zh-CN" i="1">
                                  <a:solidFill>
                                    <a:srgbClr val="FF0000"/>
                                  </a:solidFill>
                                  <a:latin typeface="Cambria Math" panose="02040503050406030204" pitchFamily="18" charset="0"/>
                                </a:rPr>
                                <m:t>𝑗</m:t>
                              </m:r>
                              <m:r>
                                <a:rPr lang="en-US" altLang="zh-CN" i="1">
                                  <a:solidFill>
                                    <a:srgbClr val="FF0000"/>
                                  </a:solidFill>
                                  <a:latin typeface="Cambria Math" panose="02040503050406030204" pitchFamily="18" charset="0"/>
                                </a:rPr>
                                <m:t>=0</m:t>
                              </m:r>
                            </m:sub>
                            <m:sup>
                              <m:r>
                                <a:rPr lang="en-US" altLang="zh-CN" i="1">
                                  <a:solidFill>
                                    <a:srgbClr val="FF0000"/>
                                  </a:solidFill>
                                  <a:latin typeface="Cambria Math" panose="02040503050406030204" pitchFamily="18" charset="0"/>
                                </a:rPr>
                                <m:t>𝑖</m:t>
                              </m:r>
                            </m:sup>
                            <m:e>
                              <m:sSub>
                                <m:sSubPr>
                                  <m:ctrlPr>
                                    <a:rPr lang="en-US" altLang="zh-CN" i="1">
                                      <a:solidFill>
                                        <a:srgbClr val="FF0000"/>
                                      </a:solidFill>
                                      <a:latin typeface="Cambria Math" panose="02040503050406030204" pitchFamily="18" charset="0"/>
                                    </a:rPr>
                                  </m:ctrlPr>
                                </m:sSubPr>
                                <m:e>
                                  <m:r>
                                    <a:rPr lang="en-US" altLang="zh-CN" i="1">
                                      <a:solidFill>
                                        <a:srgbClr val="FF0000"/>
                                      </a:solidFill>
                                      <a:latin typeface="Cambria Math" panose="02040503050406030204" pitchFamily="18" charset="0"/>
                                    </a:rPr>
                                    <m:t>𝑎</m:t>
                                  </m:r>
                                </m:e>
                                <m:sub>
                                  <m:r>
                                    <a:rPr lang="en-US" altLang="zh-CN" i="1">
                                      <a:solidFill>
                                        <a:srgbClr val="FF0000"/>
                                      </a:solidFill>
                                      <a:latin typeface="Cambria Math" panose="02040503050406030204" pitchFamily="18" charset="0"/>
                                    </a:rPr>
                                    <m:t>𝑗</m:t>
                                  </m:r>
                                </m:sub>
                              </m:sSub>
                              <m:f>
                                <m:fPr>
                                  <m:ctrlPr>
                                    <a:rPr lang="en-US" altLang="zh-CN" i="1">
                                      <a:solidFill>
                                        <a:srgbClr val="FF0000"/>
                                      </a:solidFill>
                                      <a:latin typeface="Cambria Math" panose="02040503050406030204" pitchFamily="18" charset="0"/>
                                    </a:rPr>
                                  </m:ctrlPr>
                                </m:fPr>
                                <m:num>
                                  <m:r>
                                    <a:rPr lang="en-US" altLang="zh-CN" i="1">
                                      <a:solidFill>
                                        <a:srgbClr val="FF0000"/>
                                      </a:solidFill>
                                      <a:latin typeface="Cambria Math" panose="02040503050406030204" pitchFamily="18" charset="0"/>
                                    </a:rPr>
                                    <m:t>1</m:t>
                                  </m:r>
                                </m:num>
                                <m:den>
                                  <m:r>
                                    <a:rPr lang="en-US" altLang="zh-CN" i="1">
                                      <a:solidFill>
                                        <a:srgbClr val="FF0000"/>
                                      </a:solidFill>
                                      <a:latin typeface="Cambria Math" panose="02040503050406030204" pitchFamily="18" charset="0"/>
                                    </a:rPr>
                                    <m:t>𝑗</m:t>
                                  </m:r>
                                  <m:r>
                                    <a:rPr lang="en-US" altLang="zh-CN" i="1">
                                      <a:solidFill>
                                        <a:srgbClr val="FF0000"/>
                                      </a:solidFill>
                                      <a:latin typeface="Cambria Math" panose="02040503050406030204" pitchFamily="18" charset="0"/>
                                    </a:rPr>
                                    <m:t>+1</m:t>
                                  </m:r>
                                </m:den>
                              </m:f>
                              <m:sSubSup>
                                <m:sSubSupPr>
                                  <m:ctrlPr>
                                    <a:rPr lang="en-US" altLang="zh-CN" i="1">
                                      <a:solidFill>
                                        <a:srgbClr val="FF0000"/>
                                      </a:solidFill>
                                      <a:latin typeface="Cambria Math" panose="02040503050406030204" pitchFamily="18" charset="0"/>
                                    </a:rPr>
                                  </m:ctrlPr>
                                </m:sSubSupPr>
                                <m:e>
                                  <m:d>
                                    <m:dPr>
                                      <m:begChr m:val=""/>
                                      <m:endChr m:val="|"/>
                                      <m:ctrlPr>
                                        <a:rPr lang="en-US" altLang="zh-CN" i="1">
                                          <a:solidFill>
                                            <a:srgbClr val="FF0000"/>
                                          </a:solidFill>
                                          <a:latin typeface="Cambria Math" panose="02040503050406030204" pitchFamily="18" charset="0"/>
                                        </a:rPr>
                                      </m:ctrlPr>
                                    </m:dPr>
                                    <m:e>
                                      <m:sSup>
                                        <m:sSupPr>
                                          <m:ctrlPr>
                                            <a:rPr lang="en-US" altLang="zh-CN" i="1">
                                              <a:solidFill>
                                                <a:srgbClr val="FF0000"/>
                                              </a:solidFill>
                                              <a:latin typeface="Cambria Math" panose="02040503050406030204" pitchFamily="18" charset="0"/>
                                            </a:rPr>
                                          </m:ctrlPr>
                                        </m:sSupPr>
                                        <m:e>
                                          <m:r>
                                            <a:rPr lang="en-US" altLang="zh-CN" i="1">
                                              <a:solidFill>
                                                <a:srgbClr val="FF0000"/>
                                              </a:solidFill>
                                              <a:latin typeface="Cambria Math" panose="02040503050406030204" pitchFamily="18" charset="0"/>
                                            </a:rPr>
                                            <m:t>𝑥</m:t>
                                          </m:r>
                                        </m:e>
                                        <m:sup>
                                          <m:r>
                                            <a:rPr lang="en-US" altLang="zh-CN" i="1">
                                              <a:solidFill>
                                                <a:srgbClr val="FF0000"/>
                                              </a:solidFill>
                                              <a:latin typeface="Cambria Math" panose="02040503050406030204" pitchFamily="18" charset="0"/>
                                            </a:rPr>
                                            <m:t>𝑗</m:t>
                                          </m:r>
                                          <m:r>
                                            <a:rPr lang="en-US" altLang="zh-CN" i="1">
                                              <a:solidFill>
                                                <a:srgbClr val="FF0000"/>
                                              </a:solidFill>
                                              <a:latin typeface="Cambria Math" panose="02040503050406030204" pitchFamily="18" charset="0"/>
                                            </a:rPr>
                                            <m:t>+1</m:t>
                                          </m:r>
                                        </m:sup>
                                      </m:sSup>
                                    </m:e>
                                  </m:d>
                                </m:e>
                                <m:sub>
                                  <m:r>
                                    <a:rPr lang="en-US" altLang="zh-CN" i="1">
                                      <a:solidFill>
                                        <a:srgbClr val="FF0000"/>
                                      </a:solidFill>
                                      <a:latin typeface="Cambria Math" panose="02040503050406030204" pitchFamily="18" charset="0"/>
                                    </a:rPr>
                                    <m:t>𝑎</m:t>
                                  </m:r>
                                </m:sub>
                                <m:sup>
                                  <m:r>
                                    <a:rPr lang="en-US" altLang="zh-CN" i="1">
                                      <a:solidFill>
                                        <a:srgbClr val="FF0000"/>
                                      </a:solidFill>
                                      <a:latin typeface="Cambria Math" panose="02040503050406030204" pitchFamily="18" charset="0"/>
                                    </a:rPr>
                                    <m:t>𝑏</m:t>
                                  </m:r>
                                </m:sup>
                              </m:sSubSup>
                            </m:e>
                          </m:nary>
                        </m:e>
                      </m:d>
                      <m:r>
                        <a:rPr lang="en-US" altLang="zh-CN" b="0" i="0" smtClean="0">
                          <a:solidFill>
                            <a:schemeClr val="tx1"/>
                          </a:solidFill>
                          <a:latin typeface="Cambria Math" panose="02040503050406030204" pitchFamily="18" charset="0"/>
                        </a:rPr>
                        <m:t>,</m:t>
                      </m:r>
                    </m:oMath>
                  </m:oMathPara>
                </a14:m>
                <a:endParaRPr lang="zh-CN" altLang="en-US" dirty="0">
                  <a:latin typeface="+mn-lt"/>
                </a:endParaRPr>
              </a:p>
            </p:txBody>
          </p:sp>
        </mc:Choice>
        <mc:Fallback xmlns="">
          <p:sp>
            <p:nvSpPr>
              <p:cNvPr id="4" name="文本框 3"/>
              <p:cNvSpPr txBox="1">
                <a:spLocks noRot="1" noChangeAspect="1" noMove="1" noResize="1" noEditPoints="1" noAdjustHandles="1" noChangeArrowheads="1" noChangeShapeType="1" noTextEdit="1"/>
              </p:cNvSpPr>
              <p:nvPr/>
            </p:nvSpPr>
            <p:spPr>
              <a:xfrm>
                <a:off x="2121877" y="733708"/>
                <a:ext cx="6965240" cy="891719"/>
              </a:xfrm>
              <a:prstGeom prst="rect">
                <a:avLst/>
              </a:prstGeom>
              <a:blipFill>
                <a:blip r:embed="rId2"/>
                <a:stretch>
                  <a:fillRect/>
                </a:stretch>
              </a:blipFill>
            </p:spPr>
            <p:txBody>
              <a:bodyPr/>
              <a:lstStyle/>
              <a:p>
                <a:r>
                  <a:rPr lang="zh-CN" altLang="en-US">
                    <a:noFill/>
                  </a:rPr>
                  <a:t> </a:t>
                </a:r>
              </a:p>
            </p:txBody>
          </p:sp>
        </mc:Fallback>
      </mc:AlternateContent>
      <p:sp>
        <p:nvSpPr>
          <p:cNvPr id="5" name="文本框 4"/>
          <p:cNvSpPr txBox="1"/>
          <p:nvPr/>
        </p:nvSpPr>
        <p:spPr>
          <a:xfrm>
            <a:off x="1149152" y="912795"/>
            <a:ext cx="984448" cy="461665"/>
          </a:xfrm>
          <a:prstGeom prst="rect">
            <a:avLst/>
          </a:prstGeom>
          <a:noFill/>
        </p:spPr>
        <p:txBody>
          <a:bodyPr wrap="square" rtlCol="0">
            <a:spAutoFit/>
          </a:bodyPr>
          <a:lstStyle/>
          <a:p>
            <a:r>
              <a:rPr lang="en-US" altLang="zh-CN" sz="2400" dirty="0" smtClean="0">
                <a:latin typeface="+mj-lt"/>
              </a:rPr>
              <a:t>Since</a:t>
            </a:r>
            <a:endParaRPr lang="zh-CN" altLang="en-US" sz="2400" dirty="0">
              <a:latin typeface="+mj-lt"/>
            </a:endParaRPr>
          </a:p>
        </p:txBody>
      </p:sp>
      <p:sp>
        <p:nvSpPr>
          <p:cNvPr id="6" name="文本框 5"/>
          <p:cNvSpPr txBox="1"/>
          <p:nvPr/>
        </p:nvSpPr>
        <p:spPr>
          <a:xfrm>
            <a:off x="1157790" y="1735303"/>
            <a:ext cx="984448" cy="461665"/>
          </a:xfrm>
          <a:prstGeom prst="rect">
            <a:avLst/>
          </a:prstGeom>
          <a:noFill/>
        </p:spPr>
        <p:txBody>
          <a:bodyPr wrap="square" rtlCol="0">
            <a:spAutoFit/>
          </a:bodyPr>
          <a:lstStyle/>
          <a:p>
            <a:r>
              <a:rPr lang="en-US" altLang="zh-CN" sz="2400" dirty="0" smtClean="0">
                <a:latin typeface="+mn-lt"/>
              </a:rPr>
              <a:t>and</a:t>
            </a:r>
            <a:endParaRPr lang="zh-CN" altLang="en-US" sz="2400" dirty="0">
              <a:latin typeface="+mn-lt"/>
            </a:endParaRPr>
          </a:p>
        </p:txBody>
      </p:sp>
      <mc:AlternateContent xmlns:mc="http://schemas.openxmlformats.org/markup-compatibility/2006" xmlns:a14="http://schemas.microsoft.com/office/drawing/2010/main">
        <mc:Choice Requires="a14">
          <p:sp>
            <p:nvSpPr>
              <p:cNvPr id="7" name="文本框 6"/>
              <p:cNvSpPr txBox="1"/>
              <p:nvPr/>
            </p:nvSpPr>
            <p:spPr>
              <a:xfrm>
                <a:off x="1892503" y="2366606"/>
                <a:ext cx="8224431" cy="8917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𝑄</m:t>
                      </m:r>
                      <m:d>
                        <m:dPr>
                          <m:begChr m:val="["/>
                          <m:endChr m:val="]"/>
                          <m:ctrlPr>
                            <a:rPr lang="en-US" altLang="zh-CN" b="0" i="1" smtClean="0">
                              <a:latin typeface="Cambria Math" panose="02040503050406030204" pitchFamily="18" charset="0"/>
                            </a:rPr>
                          </m:ctrlPr>
                        </m:dPr>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𝑖</m:t>
                              </m:r>
                            </m:sub>
                          </m:sSub>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𝑥</m:t>
                              </m:r>
                            </m:e>
                          </m:d>
                        </m:e>
                      </m:d>
                      <m:r>
                        <a:rPr lang="en-US" altLang="zh-CN" b="0" i="1" smtClean="0">
                          <a:latin typeface="Cambria Math" panose="02040503050406030204" pitchFamily="18" charset="0"/>
                        </a:rPr>
                        <m:t>=</m:t>
                      </m:r>
                      <m:nary>
                        <m:naryPr>
                          <m:chr m:val="∑"/>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𝑘</m:t>
                          </m:r>
                          <m:r>
                            <a:rPr lang="en-US" altLang="zh-CN" b="0" i="1" smtClean="0">
                              <a:latin typeface="Cambria Math" panose="02040503050406030204" pitchFamily="18" charset="0"/>
                            </a:rPr>
                            <m:t>=0</m:t>
                          </m:r>
                        </m:sub>
                        <m:sup>
                          <m:r>
                            <a:rPr lang="en-US" altLang="zh-CN" b="0" i="1" smtClean="0">
                              <a:latin typeface="Cambria Math" panose="02040503050406030204" pitchFamily="18" charset="0"/>
                            </a:rPr>
                            <m:t>𝑀</m:t>
                          </m:r>
                        </m:sup>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𝑘</m:t>
                              </m:r>
                            </m:sub>
                          </m:sSub>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𝑘</m:t>
                              </m:r>
                            </m:sub>
                          </m:sSub>
                          <m:r>
                            <a:rPr lang="en-US" altLang="zh-CN" b="0" i="1" smtClean="0">
                              <a:latin typeface="Cambria Math" panose="02040503050406030204" pitchFamily="18" charset="0"/>
                            </a:rPr>
                            <m:t>)</m:t>
                          </m:r>
                        </m:e>
                      </m:nary>
                      <m:r>
                        <a:rPr lang="en-US" altLang="zh-CN" b="0" i="1" smtClean="0">
                          <a:latin typeface="Cambria Math" panose="02040503050406030204" pitchFamily="18" charset="0"/>
                        </a:rPr>
                        <m:t>=</m:t>
                      </m:r>
                      <m:nary>
                        <m:naryPr>
                          <m:chr m:val="∑"/>
                          <m:ctrlPr>
                            <a:rPr lang="en-US" altLang="zh-CN" i="1">
                              <a:latin typeface="Cambria Math" panose="02040503050406030204" pitchFamily="18" charset="0"/>
                            </a:rPr>
                          </m:ctrlPr>
                        </m:naryPr>
                        <m:sub>
                          <m:r>
                            <m:rPr>
                              <m:brk m:alnAt="23"/>
                            </m:rPr>
                            <a:rPr lang="en-US" altLang="zh-CN" i="1">
                              <a:latin typeface="Cambria Math" panose="02040503050406030204" pitchFamily="18" charset="0"/>
                            </a:rPr>
                            <m:t>𝑘</m:t>
                          </m:r>
                          <m:r>
                            <a:rPr lang="en-US" altLang="zh-CN" i="1">
                              <a:latin typeface="Cambria Math" panose="02040503050406030204" pitchFamily="18" charset="0"/>
                            </a:rPr>
                            <m:t>=0</m:t>
                          </m:r>
                        </m:sub>
                        <m:sup>
                          <m:r>
                            <a:rPr lang="en-US" altLang="zh-CN" i="1">
                              <a:latin typeface="Cambria Math" panose="02040503050406030204" pitchFamily="18" charset="0"/>
                            </a:rPr>
                            <m:t>𝑀</m:t>
                          </m:r>
                        </m:sup>
                        <m:e>
                          <m:sSub>
                            <m:sSubPr>
                              <m:ctrlPr>
                                <a:rPr lang="en-US" altLang="zh-CN" i="1">
                                  <a:latin typeface="Cambria Math" panose="02040503050406030204" pitchFamily="18" charset="0"/>
                                </a:rPr>
                              </m:ctrlPr>
                            </m:sSubPr>
                            <m:e>
                              <m:r>
                                <a:rPr lang="en-US" altLang="zh-CN" i="1">
                                  <a:latin typeface="Cambria Math" panose="02040503050406030204" pitchFamily="18" charset="0"/>
                                </a:rPr>
                                <m:t>𝑤</m:t>
                              </m:r>
                            </m:e>
                            <m:sub>
                              <m:r>
                                <a:rPr lang="en-US" altLang="zh-CN" b="0" i="1" smtClean="0">
                                  <a:latin typeface="Cambria Math" panose="02040503050406030204" pitchFamily="18" charset="0"/>
                                </a:rPr>
                                <m:t>𝑘</m:t>
                              </m:r>
                            </m:sub>
                          </m:sSub>
                          <m:d>
                            <m:dPr>
                              <m:ctrlPr>
                                <a:rPr lang="en-US" altLang="zh-CN" i="1" smtClean="0">
                                  <a:latin typeface="Cambria Math" panose="02040503050406030204" pitchFamily="18" charset="0"/>
                                </a:rPr>
                              </m:ctrlPr>
                            </m:dPr>
                            <m:e>
                              <m:nary>
                                <m:naryPr>
                                  <m:chr m:val="∑"/>
                                  <m:ctrlPr>
                                    <a:rPr lang="en-US" altLang="zh-CN" i="1">
                                      <a:solidFill>
                                        <a:srgbClr val="000000"/>
                                      </a:solidFill>
                                      <a:latin typeface="Cambria Math" panose="02040503050406030204" pitchFamily="18" charset="0"/>
                                    </a:rPr>
                                  </m:ctrlPr>
                                </m:naryPr>
                                <m:sub>
                                  <m:r>
                                    <m:rPr>
                                      <m:brk m:alnAt="23"/>
                                    </m:rPr>
                                    <a:rPr lang="en-US" altLang="zh-CN" i="1">
                                      <a:solidFill>
                                        <a:srgbClr val="000000"/>
                                      </a:solidFill>
                                      <a:latin typeface="Cambria Math" panose="02040503050406030204" pitchFamily="18" charset="0"/>
                                    </a:rPr>
                                    <m:t>𝑗</m:t>
                                  </m:r>
                                  <m:r>
                                    <a:rPr lang="en-US" altLang="zh-CN" i="1">
                                      <a:solidFill>
                                        <a:srgbClr val="000000"/>
                                      </a:solidFill>
                                      <a:latin typeface="Cambria Math" panose="02040503050406030204" pitchFamily="18" charset="0"/>
                                    </a:rPr>
                                    <m:t>=0</m:t>
                                  </m:r>
                                </m:sub>
                                <m:sup>
                                  <m:r>
                                    <a:rPr lang="en-US" altLang="zh-CN" i="1">
                                      <a:solidFill>
                                        <a:srgbClr val="000000"/>
                                      </a:solidFill>
                                      <a:latin typeface="Cambria Math" panose="02040503050406030204" pitchFamily="18" charset="0"/>
                                    </a:rPr>
                                    <m:t>𝑖</m:t>
                                  </m:r>
                                </m:sup>
                                <m:e>
                                  <m:sSub>
                                    <m:sSubPr>
                                      <m:ctrlPr>
                                        <a:rPr lang="en-US" altLang="zh-CN" i="1">
                                          <a:solidFill>
                                            <a:srgbClr val="000000"/>
                                          </a:solidFill>
                                          <a:latin typeface="Cambria Math" panose="02040503050406030204" pitchFamily="18" charset="0"/>
                                        </a:rPr>
                                      </m:ctrlPr>
                                    </m:sSubPr>
                                    <m:e>
                                      <m:r>
                                        <a:rPr lang="en-US" altLang="zh-CN" i="1">
                                          <a:solidFill>
                                            <a:srgbClr val="000000"/>
                                          </a:solidFill>
                                          <a:latin typeface="Cambria Math" panose="02040503050406030204" pitchFamily="18" charset="0"/>
                                        </a:rPr>
                                        <m:t>𝑎</m:t>
                                      </m:r>
                                    </m:e>
                                    <m:sub>
                                      <m:r>
                                        <a:rPr lang="en-US" altLang="zh-CN" i="1">
                                          <a:solidFill>
                                            <a:srgbClr val="000000"/>
                                          </a:solidFill>
                                          <a:latin typeface="Cambria Math" panose="02040503050406030204" pitchFamily="18" charset="0"/>
                                        </a:rPr>
                                        <m:t>𝑗</m:t>
                                      </m:r>
                                    </m:sub>
                                  </m:sSub>
                                  <m:sSubSup>
                                    <m:sSubSupPr>
                                      <m:ctrlPr>
                                        <a:rPr lang="en-US" altLang="zh-CN" i="1">
                                          <a:solidFill>
                                            <a:srgbClr val="000000"/>
                                          </a:solidFill>
                                          <a:latin typeface="Cambria Math" panose="02040503050406030204" pitchFamily="18" charset="0"/>
                                        </a:rPr>
                                      </m:ctrlPr>
                                    </m:sSubSupPr>
                                    <m:e>
                                      <m:r>
                                        <a:rPr lang="en-US" altLang="zh-CN" i="1">
                                          <a:solidFill>
                                            <a:srgbClr val="000000"/>
                                          </a:solidFill>
                                          <a:latin typeface="Cambria Math" panose="02040503050406030204" pitchFamily="18" charset="0"/>
                                        </a:rPr>
                                        <m:t>𝑥</m:t>
                                      </m:r>
                                    </m:e>
                                    <m:sub>
                                      <m:r>
                                        <a:rPr lang="en-US" altLang="zh-CN" i="1">
                                          <a:solidFill>
                                            <a:srgbClr val="000000"/>
                                          </a:solidFill>
                                          <a:latin typeface="Cambria Math" panose="02040503050406030204" pitchFamily="18" charset="0"/>
                                        </a:rPr>
                                        <m:t>𝑘</m:t>
                                      </m:r>
                                    </m:sub>
                                    <m:sup>
                                      <m:r>
                                        <a:rPr lang="en-US" altLang="zh-CN" i="1">
                                          <a:solidFill>
                                            <a:srgbClr val="000000"/>
                                          </a:solidFill>
                                          <a:latin typeface="Cambria Math" panose="02040503050406030204" pitchFamily="18" charset="0"/>
                                        </a:rPr>
                                        <m:t>𝑗</m:t>
                                      </m:r>
                                    </m:sup>
                                  </m:sSubSup>
                                </m:e>
                              </m:nary>
                            </m:e>
                          </m:d>
                        </m:e>
                      </m:nary>
                      <m:r>
                        <a:rPr lang="en-US" altLang="zh-CN" i="1">
                          <a:latin typeface="Cambria Math" panose="02040503050406030204" pitchFamily="18" charset="0"/>
                        </a:rPr>
                        <m:t>=</m:t>
                      </m:r>
                      <m:nary>
                        <m:naryPr>
                          <m:chr m:val="∑"/>
                          <m:ctrlPr>
                            <a:rPr lang="en-US" altLang="zh-CN" i="1">
                              <a:solidFill>
                                <a:srgbClr val="000000"/>
                              </a:solidFill>
                              <a:latin typeface="Cambria Math" panose="02040503050406030204" pitchFamily="18" charset="0"/>
                            </a:rPr>
                          </m:ctrlPr>
                        </m:naryPr>
                        <m:sub>
                          <m:r>
                            <m:rPr>
                              <m:brk m:alnAt="23"/>
                            </m:rPr>
                            <a:rPr lang="en-US" altLang="zh-CN" i="1">
                              <a:solidFill>
                                <a:srgbClr val="000000"/>
                              </a:solidFill>
                              <a:latin typeface="Cambria Math" panose="02040503050406030204" pitchFamily="18" charset="0"/>
                            </a:rPr>
                            <m:t>𝑗</m:t>
                          </m:r>
                          <m:r>
                            <a:rPr lang="en-US" altLang="zh-CN" i="1">
                              <a:solidFill>
                                <a:srgbClr val="000000"/>
                              </a:solidFill>
                              <a:latin typeface="Cambria Math" panose="02040503050406030204" pitchFamily="18" charset="0"/>
                            </a:rPr>
                            <m:t>=0</m:t>
                          </m:r>
                        </m:sub>
                        <m:sup>
                          <m:r>
                            <a:rPr lang="en-US" altLang="zh-CN" i="1">
                              <a:solidFill>
                                <a:srgbClr val="000000"/>
                              </a:solidFill>
                              <a:latin typeface="Cambria Math" panose="02040503050406030204" pitchFamily="18" charset="0"/>
                            </a:rPr>
                            <m:t>𝑖</m:t>
                          </m:r>
                        </m:sup>
                        <m:e>
                          <m:sSub>
                            <m:sSubPr>
                              <m:ctrlPr>
                                <a:rPr lang="en-US" altLang="zh-CN" i="1">
                                  <a:solidFill>
                                    <a:srgbClr val="000000"/>
                                  </a:solidFill>
                                  <a:latin typeface="Cambria Math" panose="02040503050406030204" pitchFamily="18" charset="0"/>
                                </a:rPr>
                              </m:ctrlPr>
                            </m:sSubPr>
                            <m:e>
                              <m:r>
                                <a:rPr lang="en-US" altLang="zh-CN" i="1">
                                  <a:solidFill>
                                    <a:srgbClr val="000000"/>
                                  </a:solidFill>
                                  <a:latin typeface="Cambria Math" panose="02040503050406030204" pitchFamily="18" charset="0"/>
                                </a:rPr>
                                <m:t>𝑎</m:t>
                              </m:r>
                            </m:e>
                            <m:sub>
                              <m:r>
                                <a:rPr lang="en-US" altLang="zh-CN" i="1">
                                  <a:solidFill>
                                    <a:srgbClr val="000000"/>
                                  </a:solidFill>
                                  <a:latin typeface="Cambria Math" panose="02040503050406030204" pitchFamily="18" charset="0"/>
                                </a:rPr>
                                <m:t>𝑗</m:t>
                              </m:r>
                            </m:sub>
                          </m:sSub>
                          <m:d>
                            <m:dPr>
                              <m:ctrlPr>
                                <a:rPr lang="en-US" altLang="zh-CN" i="1">
                                  <a:solidFill>
                                    <a:srgbClr val="000000"/>
                                  </a:solidFill>
                                  <a:latin typeface="Cambria Math" panose="02040503050406030204" pitchFamily="18" charset="0"/>
                                </a:rPr>
                              </m:ctrlPr>
                            </m:dPr>
                            <m:e>
                              <m:nary>
                                <m:naryPr>
                                  <m:chr m:val="∑"/>
                                  <m:ctrlPr>
                                    <a:rPr lang="en-US" altLang="zh-CN" i="1">
                                      <a:solidFill>
                                        <a:srgbClr val="000000"/>
                                      </a:solidFill>
                                      <a:latin typeface="Cambria Math" panose="02040503050406030204" pitchFamily="18" charset="0"/>
                                    </a:rPr>
                                  </m:ctrlPr>
                                </m:naryPr>
                                <m:sub>
                                  <m:r>
                                    <m:rPr>
                                      <m:brk m:alnAt="23"/>
                                    </m:rPr>
                                    <a:rPr lang="en-US" altLang="zh-CN" i="1">
                                      <a:solidFill>
                                        <a:srgbClr val="000000"/>
                                      </a:solidFill>
                                      <a:latin typeface="Cambria Math" panose="02040503050406030204" pitchFamily="18" charset="0"/>
                                    </a:rPr>
                                    <m:t>𝑘</m:t>
                                  </m:r>
                                  <m:r>
                                    <a:rPr lang="en-US" altLang="zh-CN" i="1">
                                      <a:solidFill>
                                        <a:srgbClr val="000000"/>
                                      </a:solidFill>
                                      <a:latin typeface="Cambria Math" panose="02040503050406030204" pitchFamily="18" charset="0"/>
                                    </a:rPr>
                                    <m:t>=0</m:t>
                                  </m:r>
                                </m:sub>
                                <m:sup>
                                  <m:r>
                                    <a:rPr lang="en-US" altLang="zh-CN" i="1">
                                      <a:solidFill>
                                        <a:srgbClr val="000000"/>
                                      </a:solidFill>
                                      <a:latin typeface="Cambria Math" panose="02040503050406030204" pitchFamily="18" charset="0"/>
                                    </a:rPr>
                                    <m:t>𝑀</m:t>
                                  </m:r>
                                </m:sup>
                                <m:e>
                                  <m:sSub>
                                    <m:sSubPr>
                                      <m:ctrlPr>
                                        <a:rPr lang="en-US" altLang="zh-CN" i="1">
                                          <a:solidFill>
                                            <a:srgbClr val="000000"/>
                                          </a:solidFill>
                                          <a:latin typeface="Cambria Math" panose="02040503050406030204" pitchFamily="18" charset="0"/>
                                        </a:rPr>
                                      </m:ctrlPr>
                                    </m:sSubPr>
                                    <m:e>
                                      <m:r>
                                        <a:rPr lang="en-US" altLang="zh-CN" i="1">
                                          <a:solidFill>
                                            <a:srgbClr val="000000"/>
                                          </a:solidFill>
                                          <a:latin typeface="Cambria Math" panose="02040503050406030204" pitchFamily="18" charset="0"/>
                                        </a:rPr>
                                        <m:t>𝑤</m:t>
                                      </m:r>
                                    </m:e>
                                    <m:sub>
                                      <m:r>
                                        <a:rPr lang="en-US" altLang="zh-CN" i="1">
                                          <a:solidFill>
                                            <a:srgbClr val="000000"/>
                                          </a:solidFill>
                                          <a:latin typeface="Cambria Math" panose="02040503050406030204" pitchFamily="18" charset="0"/>
                                        </a:rPr>
                                        <m:t>𝑘</m:t>
                                      </m:r>
                                    </m:sub>
                                  </m:sSub>
                                </m:e>
                              </m:nary>
                              <m:sSubSup>
                                <m:sSubSupPr>
                                  <m:ctrlPr>
                                    <a:rPr lang="en-US" altLang="zh-CN" i="1">
                                      <a:solidFill>
                                        <a:srgbClr val="000000"/>
                                      </a:solidFill>
                                      <a:latin typeface="Cambria Math" panose="02040503050406030204" pitchFamily="18" charset="0"/>
                                    </a:rPr>
                                  </m:ctrlPr>
                                </m:sSubSupPr>
                                <m:e>
                                  <m:r>
                                    <a:rPr lang="en-US" altLang="zh-CN" i="1">
                                      <a:solidFill>
                                        <a:srgbClr val="000000"/>
                                      </a:solidFill>
                                      <a:latin typeface="Cambria Math" panose="02040503050406030204" pitchFamily="18" charset="0"/>
                                    </a:rPr>
                                    <m:t>𝑥</m:t>
                                  </m:r>
                                </m:e>
                                <m:sub>
                                  <m:r>
                                    <a:rPr lang="en-US" altLang="zh-CN" i="1">
                                      <a:solidFill>
                                        <a:srgbClr val="000000"/>
                                      </a:solidFill>
                                      <a:latin typeface="Cambria Math" panose="02040503050406030204" pitchFamily="18" charset="0"/>
                                    </a:rPr>
                                    <m:t>𝑘</m:t>
                                  </m:r>
                                </m:sub>
                                <m:sup>
                                  <m:r>
                                    <a:rPr lang="en-US" altLang="zh-CN" i="1">
                                      <a:solidFill>
                                        <a:srgbClr val="000000"/>
                                      </a:solidFill>
                                      <a:latin typeface="Cambria Math" panose="02040503050406030204" pitchFamily="18" charset="0"/>
                                    </a:rPr>
                                    <m:t>𝑗</m:t>
                                  </m:r>
                                </m:sup>
                              </m:sSubSup>
                            </m:e>
                          </m:d>
                        </m:e>
                      </m:nary>
                      <m:r>
                        <a:rPr lang="en-US" altLang="zh-CN" b="0" i="1" smtClean="0">
                          <a:solidFill>
                            <a:srgbClr val="000000"/>
                          </a:solidFill>
                          <a:latin typeface="Cambria Math" panose="02040503050406030204" pitchFamily="18" charset="0"/>
                        </a:rPr>
                        <m:t>=</m:t>
                      </m:r>
                      <m:nary>
                        <m:naryPr>
                          <m:chr m:val="∑"/>
                          <m:ctrlPr>
                            <a:rPr lang="en-US" altLang="zh-CN" i="1">
                              <a:solidFill>
                                <a:srgbClr val="000000"/>
                              </a:solidFill>
                              <a:latin typeface="Cambria Math" panose="02040503050406030204" pitchFamily="18" charset="0"/>
                            </a:rPr>
                          </m:ctrlPr>
                        </m:naryPr>
                        <m:sub>
                          <m:r>
                            <m:rPr>
                              <m:brk m:alnAt="23"/>
                            </m:rPr>
                            <a:rPr lang="en-US" altLang="zh-CN" i="1">
                              <a:solidFill>
                                <a:srgbClr val="000000"/>
                              </a:solidFill>
                              <a:latin typeface="Cambria Math" panose="02040503050406030204" pitchFamily="18" charset="0"/>
                            </a:rPr>
                            <m:t>𝑗</m:t>
                          </m:r>
                          <m:r>
                            <a:rPr lang="en-US" altLang="zh-CN" i="1">
                              <a:solidFill>
                                <a:srgbClr val="000000"/>
                              </a:solidFill>
                              <a:latin typeface="Cambria Math" panose="02040503050406030204" pitchFamily="18" charset="0"/>
                            </a:rPr>
                            <m:t>=0</m:t>
                          </m:r>
                        </m:sub>
                        <m:sup>
                          <m:r>
                            <a:rPr lang="en-US" altLang="zh-CN" i="1">
                              <a:solidFill>
                                <a:srgbClr val="000000"/>
                              </a:solidFill>
                              <a:latin typeface="Cambria Math" panose="02040503050406030204" pitchFamily="18" charset="0"/>
                            </a:rPr>
                            <m:t>𝑖</m:t>
                          </m:r>
                        </m:sup>
                        <m:e>
                          <m:sSub>
                            <m:sSubPr>
                              <m:ctrlPr>
                                <a:rPr lang="en-US" altLang="zh-CN" i="1">
                                  <a:solidFill>
                                    <a:srgbClr val="000000"/>
                                  </a:solidFill>
                                  <a:latin typeface="Cambria Math" panose="02040503050406030204" pitchFamily="18" charset="0"/>
                                </a:rPr>
                              </m:ctrlPr>
                            </m:sSubPr>
                            <m:e>
                              <m:r>
                                <a:rPr lang="en-US" altLang="zh-CN" i="1">
                                  <a:solidFill>
                                    <a:srgbClr val="000000"/>
                                  </a:solidFill>
                                  <a:latin typeface="Cambria Math" panose="02040503050406030204" pitchFamily="18" charset="0"/>
                                </a:rPr>
                                <m:t>𝑎</m:t>
                              </m:r>
                            </m:e>
                            <m:sub>
                              <m:r>
                                <a:rPr lang="en-US" altLang="zh-CN" i="1">
                                  <a:solidFill>
                                    <a:srgbClr val="000000"/>
                                  </a:solidFill>
                                  <a:latin typeface="Cambria Math" panose="02040503050406030204" pitchFamily="18" charset="0"/>
                                </a:rPr>
                                <m:t>𝑗</m:t>
                              </m:r>
                            </m:sub>
                          </m:sSub>
                          <m:r>
                            <a:rPr lang="en-US" altLang="zh-CN" b="0" i="1" smtClean="0">
                              <a:solidFill>
                                <a:srgbClr val="000000"/>
                              </a:solidFill>
                              <a:latin typeface="Cambria Math" panose="02040503050406030204" pitchFamily="18" charset="0"/>
                            </a:rPr>
                            <m:t>𝑄</m:t>
                          </m:r>
                          <m:r>
                            <a:rPr lang="en-US" altLang="zh-CN" b="0" i="1" smtClean="0">
                              <a:solidFill>
                                <a:srgbClr val="000000"/>
                              </a:solidFill>
                              <a:latin typeface="Cambria Math" panose="02040503050406030204" pitchFamily="18" charset="0"/>
                            </a:rPr>
                            <m:t>[</m:t>
                          </m:r>
                          <m:sSup>
                            <m:sSupPr>
                              <m:ctrlPr>
                                <a:rPr lang="en-US" altLang="zh-CN" b="0" i="1" smtClean="0">
                                  <a:solidFill>
                                    <a:srgbClr val="000000"/>
                                  </a:solidFill>
                                  <a:latin typeface="Cambria Math" panose="02040503050406030204" pitchFamily="18" charset="0"/>
                                </a:rPr>
                              </m:ctrlPr>
                            </m:sSupPr>
                            <m:e>
                              <m:r>
                                <a:rPr lang="en-US" altLang="zh-CN" b="0" i="1" smtClean="0">
                                  <a:solidFill>
                                    <a:srgbClr val="000000"/>
                                  </a:solidFill>
                                  <a:latin typeface="Cambria Math" panose="02040503050406030204" pitchFamily="18" charset="0"/>
                                </a:rPr>
                                <m:t>𝑥</m:t>
                              </m:r>
                            </m:e>
                            <m:sup>
                              <m:r>
                                <a:rPr lang="en-US" altLang="zh-CN" b="0" i="1" smtClean="0">
                                  <a:solidFill>
                                    <a:srgbClr val="000000"/>
                                  </a:solidFill>
                                  <a:latin typeface="Cambria Math" panose="02040503050406030204" pitchFamily="18" charset="0"/>
                                </a:rPr>
                                <m:t>𝑗</m:t>
                              </m:r>
                            </m:sup>
                          </m:sSup>
                          <m:r>
                            <a:rPr lang="en-US" altLang="zh-CN" b="0" i="1" smtClean="0">
                              <a:solidFill>
                                <a:srgbClr val="000000"/>
                              </a:solidFill>
                              <a:latin typeface="Cambria Math" panose="02040503050406030204" pitchFamily="18" charset="0"/>
                            </a:rPr>
                            <m:t>]</m:t>
                          </m:r>
                        </m:e>
                      </m:nary>
                      <m:r>
                        <a:rPr lang="en-US" altLang="zh-CN" b="0" i="1" smtClean="0">
                          <a:solidFill>
                            <a:srgbClr val="000000"/>
                          </a:solidFill>
                          <a:latin typeface="Cambria Math" panose="02040503050406030204" pitchFamily="18" charset="0"/>
                        </a:rPr>
                        <m:t>.</m:t>
                      </m:r>
                    </m:oMath>
                  </m:oMathPara>
                </a14:m>
                <a:endParaRPr lang="zh-CN" altLang="en-US" dirty="0"/>
              </a:p>
            </p:txBody>
          </p:sp>
        </mc:Choice>
        <mc:Fallback xmlns="">
          <p:sp>
            <p:nvSpPr>
              <p:cNvPr id="7" name="文本框 6"/>
              <p:cNvSpPr txBox="1">
                <a:spLocks noRot="1" noChangeAspect="1" noMove="1" noResize="1" noEditPoints="1" noAdjustHandles="1" noChangeArrowheads="1" noChangeShapeType="1" noTextEdit="1"/>
              </p:cNvSpPr>
              <p:nvPr/>
            </p:nvSpPr>
            <p:spPr>
              <a:xfrm>
                <a:off x="1892503" y="2366606"/>
                <a:ext cx="8224431" cy="891719"/>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文本框 7"/>
              <p:cNvSpPr txBox="1"/>
              <p:nvPr/>
            </p:nvSpPr>
            <p:spPr>
              <a:xfrm>
                <a:off x="1066799" y="3535255"/>
                <a:ext cx="6733597" cy="601255"/>
              </a:xfrm>
              <a:prstGeom prst="rect">
                <a:avLst/>
              </a:prstGeom>
              <a:noFill/>
            </p:spPr>
            <p:txBody>
              <a:bodyPr wrap="square" rtlCol="0">
                <a:spAutoFit/>
              </a:bodyPr>
              <a:lstStyle/>
              <a:p>
                <a:r>
                  <a:rPr lang="en-US" altLang="zh-CN" sz="2400" dirty="0" smtClean="0">
                    <a:latin typeface="+mj-lt"/>
                  </a:rPr>
                  <a:t>We want to prove that  </a:t>
                </a:r>
                <a14:m>
                  <m:oMath xmlns:m="http://schemas.openxmlformats.org/officeDocument/2006/math">
                    <m:r>
                      <a:rPr lang="en-US" altLang="zh-CN" sz="2400" i="1">
                        <a:latin typeface="Cambria Math" panose="02040503050406030204" pitchFamily="18" charset="0"/>
                      </a:rPr>
                      <m:t>𝑄</m:t>
                    </m:r>
                    <m:d>
                      <m:dPr>
                        <m:begChr m:val="["/>
                        <m:endChr m:val="]"/>
                        <m:ctrlPr>
                          <a:rPr lang="en-US" altLang="zh-CN" sz="2400" i="1">
                            <a:latin typeface="Cambria Math" panose="02040503050406030204" pitchFamily="18" charset="0"/>
                          </a:rPr>
                        </m:ctrlPr>
                      </m:dPr>
                      <m:e>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𝑃</m:t>
                            </m:r>
                          </m:e>
                          <m:sub>
                            <m:r>
                              <a:rPr lang="en-US" altLang="zh-CN" sz="2400" i="1">
                                <a:latin typeface="Cambria Math" panose="02040503050406030204" pitchFamily="18" charset="0"/>
                              </a:rPr>
                              <m:t>𝑖</m:t>
                            </m:r>
                          </m:sub>
                        </m:sSub>
                        <m:d>
                          <m:dPr>
                            <m:ctrlPr>
                              <a:rPr lang="en-US" altLang="zh-CN" sz="2400" i="1">
                                <a:latin typeface="Cambria Math" panose="02040503050406030204" pitchFamily="18" charset="0"/>
                              </a:rPr>
                            </m:ctrlPr>
                          </m:dPr>
                          <m:e>
                            <m:r>
                              <a:rPr lang="en-US" altLang="zh-CN" sz="2400" i="1">
                                <a:latin typeface="Cambria Math" panose="02040503050406030204" pitchFamily="18" charset="0"/>
                              </a:rPr>
                              <m:t>𝑥</m:t>
                            </m:r>
                          </m:e>
                        </m:d>
                      </m:e>
                    </m:d>
                    <m:r>
                      <a:rPr lang="en-US" altLang="zh-CN" sz="2400" i="1">
                        <a:latin typeface="Cambria Math" panose="02040503050406030204" pitchFamily="18" charset="0"/>
                      </a:rPr>
                      <m:t>=</m:t>
                    </m:r>
                    <m:nary>
                      <m:naryPr>
                        <m:ctrlPr>
                          <a:rPr lang="zh-CN" altLang="en-US" sz="2400" i="1">
                            <a:solidFill>
                              <a:srgbClr val="000000"/>
                            </a:solidFill>
                            <a:latin typeface="Cambria Math" panose="02040503050406030204" pitchFamily="18" charset="0"/>
                          </a:rPr>
                        </m:ctrlPr>
                      </m:naryPr>
                      <m:sub>
                        <m:r>
                          <m:rPr>
                            <m:brk m:alnAt="23"/>
                          </m:rPr>
                          <a:rPr lang="en-US" altLang="zh-CN" sz="2400" i="1">
                            <a:solidFill>
                              <a:srgbClr val="000000"/>
                            </a:solidFill>
                            <a:latin typeface="Cambria Math" panose="02040503050406030204" pitchFamily="18" charset="0"/>
                          </a:rPr>
                          <m:t>𝑎</m:t>
                        </m:r>
                      </m:sub>
                      <m:sup>
                        <m:r>
                          <a:rPr lang="en-US" altLang="zh-CN" sz="2400" i="1">
                            <a:solidFill>
                              <a:srgbClr val="000000"/>
                            </a:solidFill>
                            <a:latin typeface="Cambria Math" panose="02040503050406030204" pitchFamily="18" charset="0"/>
                          </a:rPr>
                          <m:t>𝑏</m:t>
                        </m:r>
                      </m:sup>
                      <m:e>
                        <m:sSub>
                          <m:sSubPr>
                            <m:ctrlPr>
                              <a:rPr lang="en-US" altLang="zh-CN" sz="2400" i="1">
                                <a:solidFill>
                                  <a:srgbClr val="000000"/>
                                </a:solidFill>
                                <a:latin typeface="Cambria Math" panose="02040503050406030204" pitchFamily="18" charset="0"/>
                              </a:rPr>
                            </m:ctrlPr>
                          </m:sSubPr>
                          <m:e>
                            <m:r>
                              <a:rPr lang="en-US" altLang="zh-CN" sz="2400" i="1">
                                <a:solidFill>
                                  <a:srgbClr val="000000"/>
                                </a:solidFill>
                                <a:latin typeface="Cambria Math" panose="02040503050406030204" pitchFamily="18" charset="0"/>
                              </a:rPr>
                              <m:t>𝑃</m:t>
                            </m:r>
                          </m:e>
                          <m:sub>
                            <m:r>
                              <a:rPr lang="en-US" altLang="zh-CN" sz="2400" i="1">
                                <a:solidFill>
                                  <a:srgbClr val="000000"/>
                                </a:solidFill>
                                <a:latin typeface="Cambria Math" panose="02040503050406030204" pitchFamily="18" charset="0"/>
                              </a:rPr>
                              <m:t>𝑖</m:t>
                            </m:r>
                          </m:sub>
                        </m:sSub>
                        <m:r>
                          <a:rPr lang="en-US" altLang="zh-CN" sz="2400" i="1">
                            <a:solidFill>
                              <a:srgbClr val="000000"/>
                            </a:solidFill>
                            <a:latin typeface="Cambria Math" panose="02040503050406030204" pitchFamily="18" charset="0"/>
                          </a:rPr>
                          <m:t>(</m:t>
                        </m:r>
                        <m:r>
                          <a:rPr lang="en-US" altLang="zh-CN" sz="2400" i="1">
                            <a:solidFill>
                              <a:srgbClr val="000000"/>
                            </a:solidFill>
                            <a:latin typeface="Cambria Math" panose="02040503050406030204" pitchFamily="18" charset="0"/>
                          </a:rPr>
                          <m:t>𝑥</m:t>
                        </m:r>
                        <m:r>
                          <a:rPr lang="en-US" altLang="zh-CN" sz="2400" i="1">
                            <a:solidFill>
                              <a:srgbClr val="000000"/>
                            </a:solidFill>
                            <a:latin typeface="Cambria Math" panose="02040503050406030204" pitchFamily="18" charset="0"/>
                          </a:rPr>
                          <m:t>)</m:t>
                        </m:r>
                      </m:e>
                    </m:nary>
                    <m:r>
                      <a:rPr lang="en-US" altLang="zh-CN" sz="2400" i="1">
                        <a:solidFill>
                          <a:srgbClr val="000000"/>
                        </a:solidFill>
                        <a:latin typeface="Cambria Math" panose="02040503050406030204" pitchFamily="18" charset="0"/>
                      </a:rPr>
                      <m:t>𝑑𝑥</m:t>
                    </m:r>
                    <m:r>
                      <a:rPr lang="en-US" altLang="zh-CN" sz="2400" i="1">
                        <a:solidFill>
                          <a:srgbClr val="000000"/>
                        </a:solidFill>
                        <a:latin typeface="Cambria Math" panose="02040503050406030204" pitchFamily="18" charset="0"/>
                      </a:rPr>
                      <m:t>,</m:t>
                    </m:r>
                  </m:oMath>
                </a14:m>
                <a:endParaRPr lang="zh-CN" altLang="en-US" sz="2400" dirty="0"/>
              </a:p>
            </p:txBody>
          </p:sp>
        </mc:Choice>
        <mc:Fallback xmlns="">
          <p:sp>
            <p:nvSpPr>
              <p:cNvPr id="8" name="文本框 7"/>
              <p:cNvSpPr txBox="1">
                <a:spLocks noRot="1" noChangeAspect="1" noMove="1" noResize="1" noEditPoints="1" noAdjustHandles="1" noChangeArrowheads="1" noChangeShapeType="1" noTextEdit="1"/>
              </p:cNvSpPr>
              <p:nvPr/>
            </p:nvSpPr>
            <p:spPr>
              <a:xfrm>
                <a:off x="1066799" y="3535255"/>
                <a:ext cx="6733597" cy="601255"/>
              </a:xfrm>
              <a:prstGeom prst="rect">
                <a:avLst/>
              </a:prstGeom>
              <a:blipFill>
                <a:blip r:embed="rId4"/>
                <a:stretch>
                  <a:fillRect l="-1357" b="-1313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文本框 9"/>
              <p:cNvSpPr txBox="1"/>
              <p:nvPr/>
            </p:nvSpPr>
            <p:spPr>
              <a:xfrm>
                <a:off x="1066799" y="4585849"/>
                <a:ext cx="8219256" cy="601255"/>
              </a:xfrm>
              <a:prstGeom prst="rect">
                <a:avLst/>
              </a:prstGeom>
              <a:noFill/>
            </p:spPr>
            <p:txBody>
              <a:bodyPr wrap="square" rtlCol="0">
                <a:spAutoFit/>
              </a:bodyPr>
              <a:lstStyle/>
              <a:p>
                <a:r>
                  <a:rPr lang="en-US" altLang="zh-CN" sz="2400" dirty="0">
                    <a:latin typeface="+mn-lt"/>
                  </a:rPr>
                  <a:t>i</a:t>
                </a:r>
                <a:r>
                  <a:rPr lang="en-US" altLang="zh-CN" sz="2400" dirty="0" smtClean="0">
                    <a:latin typeface="+mn-lt"/>
                  </a:rPr>
                  <a:t>t’s just to prove that </a:t>
                </a:r>
                <a:r>
                  <a:rPr lang="zh-CN" altLang="en-US" sz="2400" dirty="0" smtClean="0">
                    <a:latin typeface="+mn-lt"/>
                  </a:rPr>
                  <a:t> </a:t>
                </a:r>
                <a14:m>
                  <m:oMath xmlns:m="http://schemas.openxmlformats.org/officeDocument/2006/math">
                    <m:r>
                      <a:rPr lang="en-US" altLang="zh-CN" sz="2400" i="1">
                        <a:solidFill>
                          <a:srgbClr val="000000"/>
                        </a:solidFill>
                        <a:latin typeface="Cambria Math" panose="02040503050406030204" pitchFamily="18" charset="0"/>
                      </a:rPr>
                      <m:t>𝑄</m:t>
                    </m:r>
                    <m:d>
                      <m:dPr>
                        <m:begChr m:val="["/>
                        <m:endChr m:val="]"/>
                        <m:ctrlPr>
                          <a:rPr lang="en-US" altLang="zh-CN" sz="2400" i="1">
                            <a:solidFill>
                              <a:srgbClr val="000000"/>
                            </a:solidFill>
                            <a:latin typeface="Cambria Math" panose="02040503050406030204" pitchFamily="18" charset="0"/>
                          </a:rPr>
                        </m:ctrlPr>
                      </m:dPr>
                      <m:e>
                        <m:sSup>
                          <m:sSupPr>
                            <m:ctrlPr>
                              <a:rPr lang="en-US" altLang="zh-CN" sz="2400" i="1">
                                <a:solidFill>
                                  <a:srgbClr val="000000"/>
                                </a:solidFill>
                                <a:latin typeface="Cambria Math" panose="02040503050406030204" pitchFamily="18" charset="0"/>
                              </a:rPr>
                            </m:ctrlPr>
                          </m:sSupPr>
                          <m:e>
                            <m:r>
                              <a:rPr lang="en-US" altLang="zh-CN" sz="2400" i="1">
                                <a:solidFill>
                                  <a:srgbClr val="000000"/>
                                </a:solidFill>
                                <a:latin typeface="Cambria Math" panose="02040503050406030204" pitchFamily="18" charset="0"/>
                              </a:rPr>
                              <m:t>𝑥</m:t>
                            </m:r>
                          </m:e>
                          <m:sup>
                            <m:r>
                              <a:rPr lang="en-US" altLang="zh-CN" sz="2400" i="1">
                                <a:solidFill>
                                  <a:srgbClr val="000000"/>
                                </a:solidFill>
                                <a:latin typeface="Cambria Math" panose="02040503050406030204" pitchFamily="18" charset="0"/>
                              </a:rPr>
                              <m:t>𝑗</m:t>
                            </m:r>
                          </m:sup>
                        </m:sSup>
                      </m:e>
                    </m:d>
                    <m:r>
                      <a:rPr lang="en-US" altLang="zh-CN" sz="2400">
                        <a:solidFill>
                          <a:srgbClr val="000000"/>
                        </a:solidFill>
                        <a:latin typeface="Cambria Math" panose="02040503050406030204" pitchFamily="18" charset="0"/>
                      </a:rPr>
                      <m:t>=</m:t>
                    </m:r>
                    <m:nary>
                      <m:naryPr>
                        <m:ctrlPr>
                          <a:rPr lang="en-US" altLang="zh-CN" sz="2400" i="1">
                            <a:latin typeface="Cambria Math" panose="02040503050406030204" pitchFamily="18" charset="0"/>
                          </a:rPr>
                        </m:ctrlPr>
                      </m:naryPr>
                      <m:sub>
                        <m:r>
                          <m:rPr>
                            <m:brk m:alnAt="23"/>
                          </m:rPr>
                          <a:rPr lang="en-US" altLang="zh-CN" sz="2400" i="1">
                            <a:latin typeface="Cambria Math" panose="02040503050406030204" pitchFamily="18" charset="0"/>
                          </a:rPr>
                          <m:t>𝑎</m:t>
                        </m:r>
                      </m:sub>
                      <m:sup>
                        <m:r>
                          <a:rPr lang="en-US" altLang="zh-CN" sz="2400" i="1">
                            <a:latin typeface="Cambria Math" panose="02040503050406030204" pitchFamily="18" charset="0"/>
                          </a:rPr>
                          <m:t>𝑏</m:t>
                        </m:r>
                      </m:sup>
                      <m:e>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𝑥</m:t>
                            </m:r>
                          </m:e>
                          <m:sup>
                            <m:r>
                              <a:rPr lang="en-US" altLang="zh-CN" sz="2400" i="1">
                                <a:latin typeface="Cambria Math" panose="02040503050406030204" pitchFamily="18" charset="0"/>
                              </a:rPr>
                              <m:t>𝑗</m:t>
                            </m:r>
                          </m:sup>
                        </m:sSup>
                        <m:r>
                          <a:rPr lang="en-US" altLang="zh-CN" sz="2400" i="1">
                            <a:latin typeface="Cambria Math" panose="02040503050406030204" pitchFamily="18" charset="0"/>
                          </a:rPr>
                          <m:t>𝑑𝑥</m:t>
                        </m:r>
                      </m:e>
                    </m:nary>
                  </m:oMath>
                </a14:m>
                <a:r>
                  <a:rPr lang="zh-CN" altLang="en-US" sz="2400" dirty="0" smtClean="0">
                    <a:latin typeface="+mn-lt"/>
                  </a:rPr>
                  <a:t> </a:t>
                </a:r>
                <a:r>
                  <a:rPr lang="en-US" altLang="zh-CN" sz="2400" dirty="0" smtClean="0">
                    <a:latin typeface="+mn-lt"/>
                  </a:rPr>
                  <a:t>,   for </a:t>
                </a:r>
                <a:r>
                  <a:rPr lang="en-US" altLang="zh-CN" sz="2400" i="1" dirty="0" smtClean="0">
                    <a:latin typeface="+mn-lt"/>
                  </a:rPr>
                  <a:t>j </a:t>
                </a:r>
                <a:r>
                  <a:rPr lang="en-US" altLang="zh-CN" sz="2400" dirty="0" smtClean="0">
                    <a:latin typeface="+mn-lt"/>
                  </a:rPr>
                  <a:t>= 0,1, …, </a:t>
                </a:r>
                <a:r>
                  <a:rPr lang="en-US" altLang="zh-CN" sz="2400" i="1" dirty="0" err="1" smtClean="0">
                    <a:latin typeface="+mn-lt"/>
                  </a:rPr>
                  <a:t>i</a:t>
                </a:r>
                <a:r>
                  <a:rPr lang="en-US" altLang="zh-CN" sz="2400" dirty="0" smtClean="0">
                    <a:latin typeface="+mn-lt"/>
                  </a:rPr>
                  <a:t>.</a:t>
                </a:r>
                <a:r>
                  <a:rPr lang="zh-CN" altLang="en-US" sz="2400" dirty="0" smtClean="0">
                    <a:latin typeface="+mn-lt"/>
                  </a:rPr>
                  <a:t>     </a:t>
                </a:r>
                <a:endParaRPr lang="zh-CN" altLang="en-US" sz="2400" dirty="0">
                  <a:latin typeface="+mn-lt"/>
                </a:endParaRPr>
              </a:p>
            </p:txBody>
          </p:sp>
        </mc:Choice>
        <mc:Fallback xmlns="">
          <p:sp>
            <p:nvSpPr>
              <p:cNvPr id="10" name="文本框 9"/>
              <p:cNvSpPr txBox="1">
                <a:spLocks noRot="1" noChangeAspect="1" noMove="1" noResize="1" noEditPoints="1" noAdjustHandles="1" noChangeArrowheads="1" noChangeShapeType="1" noTextEdit="1"/>
              </p:cNvSpPr>
              <p:nvPr/>
            </p:nvSpPr>
            <p:spPr>
              <a:xfrm>
                <a:off x="1066799" y="4585849"/>
                <a:ext cx="8219256" cy="601255"/>
              </a:xfrm>
              <a:prstGeom prst="rect">
                <a:avLst/>
              </a:prstGeom>
              <a:blipFill>
                <a:blip r:embed="rId5"/>
                <a:stretch>
                  <a:fillRect l="-1113" b="-13131"/>
                </a:stretch>
              </a:blipFill>
            </p:spPr>
            <p:txBody>
              <a:bodyPr/>
              <a:lstStyle/>
              <a:p>
                <a:r>
                  <a:rPr lang="zh-CN" altLang="en-US">
                    <a:noFill/>
                  </a:rPr>
                  <a:t> </a:t>
                </a:r>
              </a:p>
            </p:txBody>
          </p:sp>
        </mc:Fallback>
      </mc:AlternateContent>
      <p:sp>
        <p:nvSpPr>
          <p:cNvPr id="12" name="文本框 11"/>
          <p:cNvSpPr txBox="1"/>
          <p:nvPr/>
        </p:nvSpPr>
        <p:spPr>
          <a:xfrm>
            <a:off x="1066799" y="5551620"/>
            <a:ext cx="10219900" cy="830997"/>
          </a:xfrm>
          <a:prstGeom prst="rect">
            <a:avLst/>
          </a:prstGeom>
          <a:noFill/>
        </p:spPr>
        <p:txBody>
          <a:bodyPr wrap="square" rtlCol="0">
            <a:spAutoFit/>
          </a:bodyPr>
          <a:lstStyle/>
          <a:p>
            <a:r>
              <a:rPr lang="en-US" altLang="zh-CN" sz="2400" dirty="0" smtClean="0">
                <a:latin typeface="+mn-lt"/>
              </a:rPr>
              <a:t>That means we can prove the precision of </a:t>
            </a:r>
            <a:r>
              <a:rPr lang="en-US" altLang="zh-CN" sz="2400" i="1" dirty="0" smtClean="0">
                <a:latin typeface="+mn-lt"/>
              </a:rPr>
              <a:t>Q</a:t>
            </a:r>
            <a:r>
              <a:rPr lang="en-US" altLang="zh-CN" sz="2400" dirty="0" smtClean="0">
                <a:latin typeface="+mn-lt"/>
              </a:rPr>
              <a:t>[ </a:t>
            </a:r>
            <a:r>
              <a:rPr lang="en-US" altLang="zh-CN" sz="2400" i="1" dirty="0" smtClean="0">
                <a:latin typeface="+mn-lt"/>
              </a:rPr>
              <a:t>f </a:t>
            </a:r>
            <a:r>
              <a:rPr lang="en-US" altLang="zh-CN" sz="2400" dirty="0" smtClean="0">
                <a:latin typeface="+mn-lt"/>
              </a:rPr>
              <a:t>] is </a:t>
            </a:r>
            <a:r>
              <a:rPr lang="en-US" altLang="zh-CN" sz="2400" i="1" dirty="0" smtClean="0">
                <a:latin typeface="+mn-lt"/>
              </a:rPr>
              <a:t>n</a:t>
            </a:r>
            <a:r>
              <a:rPr lang="zh-CN" altLang="en-US" sz="2400" dirty="0">
                <a:latin typeface="+mn-lt"/>
              </a:rPr>
              <a:t> </a:t>
            </a:r>
            <a:r>
              <a:rPr lang="en-US" altLang="zh-CN" sz="2400" dirty="0" smtClean="0">
                <a:latin typeface="+mn-lt"/>
              </a:rPr>
              <a:t>by proving that </a:t>
            </a:r>
            <a:r>
              <a:rPr lang="en-US" altLang="zh-CN" sz="2400" i="1" dirty="0" smtClean="0">
                <a:solidFill>
                  <a:srgbClr val="000000"/>
                </a:solidFill>
                <a:latin typeface="Times New Roman"/>
              </a:rPr>
              <a:t>Q</a:t>
            </a:r>
            <a:r>
              <a:rPr lang="en-US" altLang="zh-CN" sz="2400" dirty="0">
                <a:solidFill>
                  <a:srgbClr val="000000"/>
                </a:solidFill>
                <a:latin typeface="Times New Roman"/>
              </a:rPr>
              <a:t>[ </a:t>
            </a:r>
            <a:r>
              <a:rPr lang="en-US" altLang="zh-CN" sz="2400" i="1" dirty="0">
                <a:solidFill>
                  <a:srgbClr val="000000"/>
                </a:solidFill>
                <a:latin typeface="Times New Roman"/>
              </a:rPr>
              <a:t>f </a:t>
            </a:r>
            <a:r>
              <a:rPr lang="en-US" altLang="zh-CN" sz="2400" dirty="0" smtClean="0">
                <a:solidFill>
                  <a:srgbClr val="000000"/>
                </a:solidFill>
                <a:latin typeface="Times New Roman"/>
              </a:rPr>
              <a:t>] is exact for all </a:t>
            </a:r>
            <a:r>
              <a:rPr lang="en-US" altLang="zh-CN" sz="2400" i="1" dirty="0" smtClean="0">
                <a:latin typeface="+mn-lt"/>
              </a:rPr>
              <a:t>x </a:t>
            </a:r>
            <a:r>
              <a:rPr lang="en-US" altLang="zh-CN" sz="2400" i="1" baseline="30000" dirty="0" smtClean="0">
                <a:latin typeface="+mn-lt"/>
              </a:rPr>
              <a:t>j</a:t>
            </a:r>
            <a:r>
              <a:rPr lang="en-US" altLang="zh-CN" sz="2400" dirty="0" smtClean="0">
                <a:latin typeface="+mn-lt"/>
              </a:rPr>
              <a:t>, </a:t>
            </a:r>
            <a:r>
              <a:rPr lang="en-US" altLang="zh-CN" sz="2400" i="1" dirty="0" smtClean="0">
                <a:latin typeface="+mn-lt"/>
              </a:rPr>
              <a:t>j</a:t>
            </a:r>
            <a:r>
              <a:rPr lang="en-US" altLang="zh-CN" sz="2400" dirty="0" smtClean="0">
                <a:latin typeface="+mn-lt"/>
              </a:rPr>
              <a:t>=0, 1, …, </a:t>
            </a:r>
            <a:r>
              <a:rPr lang="en-US" altLang="zh-CN" sz="2400" i="1" dirty="0" smtClean="0">
                <a:latin typeface="+mn-lt"/>
              </a:rPr>
              <a:t>n.</a:t>
            </a:r>
            <a:endParaRPr lang="zh-CN" altLang="en-US" sz="2400" dirty="0">
              <a:latin typeface="+mn-lt"/>
            </a:endParaRPr>
          </a:p>
        </p:txBody>
      </p:sp>
    </p:spTree>
    <p:extLst>
      <p:ext uri="{BB962C8B-B14F-4D97-AF65-F5344CB8AC3E}">
        <p14:creationId xmlns:p14="http://schemas.microsoft.com/office/powerpoint/2010/main" val="4195075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Example 5.4. Determine the degree of precision of Simpson’s 3/8 rule.</a:t>
            </a:r>
            <a:endParaRPr lang="zh-CN" altLang="en-US" sz="28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09600" y="1088529"/>
                <a:ext cx="10972800" cy="4897437"/>
              </a:xfrm>
            </p:spPr>
            <p:txBody>
              <a:bodyPr/>
              <a:lstStyle/>
              <a:p>
                <a:pPr marL="0" indent="0">
                  <a:buNone/>
                </a:pPr>
                <a:r>
                  <a:rPr lang="en-US" altLang="zh-CN" sz="2400" dirty="0" smtClean="0"/>
                  <a:t>It will suffice to apply Simpson’s 3/8 rule over the interval [0, 3] with the five test functions </a:t>
                </a:r>
                <a:r>
                  <a:rPr lang="en-US" altLang="zh-CN" sz="2400" i="1" dirty="0"/>
                  <a:t>f</a:t>
                </a:r>
                <a:r>
                  <a:rPr lang="en-US" altLang="zh-CN" sz="2400" dirty="0"/>
                  <a:t>(</a:t>
                </a:r>
                <a:r>
                  <a:rPr lang="en-US" altLang="zh-CN" sz="2400" i="1" dirty="0"/>
                  <a:t>x</a:t>
                </a:r>
                <a:r>
                  <a:rPr lang="en-US" altLang="zh-CN" sz="2400" dirty="0"/>
                  <a:t>)=1, </a:t>
                </a:r>
                <a:r>
                  <a:rPr lang="en-US" altLang="zh-CN" sz="2400" i="1" dirty="0" smtClean="0">
                    <a:solidFill>
                      <a:srgbClr val="000000"/>
                    </a:solidFill>
                  </a:rPr>
                  <a:t>x</a:t>
                </a:r>
                <a:r>
                  <a:rPr lang="en-US" altLang="zh-CN" sz="2400" dirty="0"/>
                  <a:t>, </a:t>
                </a:r>
                <a:r>
                  <a:rPr lang="en-US" altLang="zh-CN" sz="2400" i="1" dirty="0" smtClean="0">
                    <a:solidFill>
                      <a:srgbClr val="000000"/>
                    </a:solidFill>
                  </a:rPr>
                  <a:t>x</a:t>
                </a:r>
                <a:r>
                  <a:rPr lang="en-US" altLang="zh-CN" sz="2400" baseline="30000" dirty="0" smtClean="0">
                    <a:solidFill>
                      <a:srgbClr val="000000"/>
                    </a:solidFill>
                  </a:rPr>
                  <a:t>2</a:t>
                </a:r>
                <a:r>
                  <a:rPr lang="en-US" altLang="zh-CN" sz="2400" dirty="0"/>
                  <a:t>, </a:t>
                </a:r>
                <a:r>
                  <a:rPr lang="en-US" altLang="zh-CN" sz="2400" i="1" dirty="0" smtClean="0">
                    <a:solidFill>
                      <a:srgbClr val="000000"/>
                    </a:solidFill>
                  </a:rPr>
                  <a:t>x</a:t>
                </a:r>
                <a:r>
                  <a:rPr lang="en-US" altLang="zh-CN" sz="2400" baseline="30000" dirty="0" smtClean="0"/>
                  <a:t>3</a:t>
                </a:r>
                <a:r>
                  <a:rPr lang="zh-CN" altLang="en-US" sz="2400" dirty="0" smtClean="0"/>
                  <a:t> </a:t>
                </a:r>
                <a:r>
                  <a:rPr lang="en-US" altLang="zh-CN" sz="2400" dirty="0" smtClean="0"/>
                  <a:t>and </a:t>
                </a:r>
                <a:r>
                  <a:rPr lang="en-US" altLang="zh-CN" sz="2400" i="1" dirty="0" smtClean="0">
                    <a:solidFill>
                      <a:srgbClr val="000000"/>
                    </a:solidFill>
                  </a:rPr>
                  <a:t>x</a:t>
                </a:r>
                <a:r>
                  <a:rPr lang="en-US" altLang="zh-CN" sz="2400" baseline="30000" dirty="0" smtClean="0"/>
                  <a:t>4 </a:t>
                </a:r>
                <a:r>
                  <a:rPr lang="en-US" altLang="zh-CN" sz="2400" dirty="0" smtClean="0"/>
                  <a:t>. For the first four functions, Simpson’s 3/8 rule is exact.</a:t>
                </a:r>
              </a:p>
              <a:p>
                <a:pPr marL="0" indent="0" algn="ctr">
                  <a:buNone/>
                </a:pPr>
                <a:r>
                  <a:rPr lang="en-US" altLang="zh-CN" sz="2400" dirty="0" smtClean="0"/>
                  <a:t> </a:t>
                </a:r>
                <a14:m>
                  <m:oMath xmlns:m="http://schemas.openxmlformats.org/officeDocument/2006/math">
                    <m:nary>
                      <m:naryPr>
                        <m:ctrlPr>
                          <a:rPr lang="zh-CN" altLang="en-US" sz="2400" i="1">
                            <a:latin typeface="Cambria Math" panose="02040503050406030204" pitchFamily="18" charset="0"/>
                          </a:rPr>
                        </m:ctrlPr>
                      </m:naryPr>
                      <m:sub>
                        <m:r>
                          <m:rPr>
                            <m:brk m:alnAt="23"/>
                          </m:rPr>
                          <a:rPr lang="en-US" altLang="zh-CN" sz="2400" i="1">
                            <a:latin typeface="Cambria Math" panose="02040503050406030204" pitchFamily="18" charset="0"/>
                          </a:rPr>
                          <m:t>0</m:t>
                        </m:r>
                      </m:sub>
                      <m:sup>
                        <m:r>
                          <a:rPr lang="en-US" altLang="zh-CN" sz="2400" i="1">
                            <a:latin typeface="Cambria Math" panose="02040503050406030204" pitchFamily="18" charset="0"/>
                          </a:rPr>
                          <m:t>3</m:t>
                        </m:r>
                      </m:sup>
                      <m:e>
                        <m:r>
                          <a:rPr lang="en-US" altLang="zh-CN" sz="2400" i="1">
                            <a:latin typeface="Cambria Math" panose="02040503050406030204" pitchFamily="18" charset="0"/>
                          </a:rPr>
                          <m:t>1</m:t>
                        </m:r>
                      </m:e>
                    </m:nary>
                    <m:r>
                      <a:rPr lang="en-US" altLang="zh-CN" sz="2400" i="1">
                        <a:latin typeface="Cambria Math" panose="02040503050406030204" pitchFamily="18" charset="0"/>
                      </a:rPr>
                      <m:t>𝑑𝑥</m:t>
                    </m:r>
                    <m:r>
                      <a:rPr lang="en-US" altLang="zh-CN" sz="2400" i="1">
                        <a:latin typeface="Cambria Math" panose="02040503050406030204" pitchFamily="18" charset="0"/>
                      </a:rPr>
                      <m:t>=3=</m:t>
                    </m:r>
                    <m:f>
                      <m:fPr>
                        <m:ctrlPr>
                          <a:rPr lang="en-US" altLang="zh-CN" sz="2400" i="1">
                            <a:latin typeface="Cambria Math" panose="02040503050406030204" pitchFamily="18" charset="0"/>
                          </a:rPr>
                        </m:ctrlPr>
                      </m:fPr>
                      <m:num>
                        <m:r>
                          <a:rPr lang="en-US" altLang="zh-CN" sz="2400" i="1">
                            <a:latin typeface="Cambria Math" panose="02040503050406030204" pitchFamily="18" charset="0"/>
                          </a:rPr>
                          <m:t>3</m:t>
                        </m:r>
                      </m:num>
                      <m:den>
                        <m:r>
                          <a:rPr lang="en-US" altLang="zh-CN" sz="2400" i="1">
                            <a:latin typeface="Cambria Math" panose="02040503050406030204" pitchFamily="18" charset="0"/>
                          </a:rPr>
                          <m:t>8</m:t>
                        </m:r>
                      </m:den>
                    </m:f>
                    <m:d>
                      <m:dPr>
                        <m:ctrlPr>
                          <a:rPr lang="en-US" altLang="zh-CN" sz="2400" i="1">
                            <a:latin typeface="Cambria Math" panose="02040503050406030204" pitchFamily="18" charset="0"/>
                          </a:rPr>
                        </m:ctrlPr>
                      </m:dPr>
                      <m:e>
                        <m:r>
                          <a:rPr lang="en-US" altLang="zh-CN" sz="2400" i="1">
                            <a:latin typeface="Cambria Math" panose="02040503050406030204" pitchFamily="18" charset="0"/>
                          </a:rPr>
                          <m:t>1+3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1</m:t>
                            </m:r>
                          </m:e>
                        </m:d>
                        <m:r>
                          <a:rPr lang="en-US" altLang="zh-CN" sz="2400" i="1">
                            <a:latin typeface="Cambria Math" panose="02040503050406030204" pitchFamily="18" charset="0"/>
                          </a:rPr>
                          <m:t>+3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1</m:t>
                            </m:r>
                          </m:e>
                        </m:d>
                        <m:r>
                          <a:rPr lang="en-US" altLang="zh-CN" sz="2400" i="1">
                            <a:latin typeface="Cambria Math" panose="02040503050406030204" pitchFamily="18" charset="0"/>
                          </a:rPr>
                          <m:t>+1</m:t>
                        </m:r>
                      </m:e>
                    </m:d>
                  </m:oMath>
                </a14:m>
                <a:endParaRPr lang="en-US" altLang="zh-CN" sz="2400" dirty="0"/>
              </a:p>
              <a:p>
                <a:pPr marL="0" indent="0">
                  <a:buNone/>
                </a:pPr>
                <a14:m>
                  <m:oMathPara xmlns:m="http://schemas.openxmlformats.org/officeDocument/2006/math">
                    <m:oMathParaPr>
                      <m:jc m:val="centerGroup"/>
                    </m:oMathParaPr>
                    <m:oMath xmlns:m="http://schemas.openxmlformats.org/officeDocument/2006/math">
                      <m:nary>
                        <m:naryPr>
                          <m:ctrlPr>
                            <a:rPr lang="zh-CN" altLang="en-US" sz="2400" i="1">
                              <a:latin typeface="Cambria Math" panose="02040503050406030204" pitchFamily="18" charset="0"/>
                            </a:rPr>
                          </m:ctrlPr>
                        </m:naryPr>
                        <m:sub>
                          <m:r>
                            <m:rPr>
                              <m:brk m:alnAt="23"/>
                            </m:rPr>
                            <a:rPr lang="en-US" altLang="zh-CN" sz="2400" i="1">
                              <a:latin typeface="Cambria Math" panose="02040503050406030204" pitchFamily="18" charset="0"/>
                            </a:rPr>
                            <m:t>0</m:t>
                          </m:r>
                        </m:sub>
                        <m:sup>
                          <m:r>
                            <a:rPr lang="en-US" altLang="zh-CN" sz="2400" i="1">
                              <a:latin typeface="Cambria Math" panose="02040503050406030204" pitchFamily="18" charset="0"/>
                            </a:rPr>
                            <m:t>3</m:t>
                          </m:r>
                        </m:sup>
                        <m:e>
                          <m:r>
                            <a:rPr lang="en-US" altLang="zh-CN" sz="2400" i="1">
                              <a:latin typeface="Cambria Math" panose="02040503050406030204" pitchFamily="18" charset="0"/>
                            </a:rPr>
                            <m:t>𝑥</m:t>
                          </m:r>
                        </m:e>
                      </m:nary>
                      <m:r>
                        <a:rPr lang="en-US" altLang="zh-CN" sz="2400" i="1">
                          <a:latin typeface="Cambria Math" panose="02040503050406030204" pitchFamily="18" charset="0"/>
                        </a:rPr>
                        <m:t>𝑑𝑥</m:t>
                      </m:r>
                      <m:r>
                        <a:rPr lang="en-US" altLang="zh-CN" sz="2400" i="1">
                          <a:latin typeface="Cambria Math" panose="02040503050406030204" pitchFamily="18" charset="0"/>
                        </a:rPr>
                        <m:t>=</m:t>
                      </m:r>
                      <m:f>
                        <m:fPr>
                          <m:ctrlPr>
                            <a:rPr lang="en-US" altLang="zh-CN" sz="2400" i="1">
                              <a:latin typeface="Cambria Math" panose="02040503050406030204" pitchFamily="18" charset="0"/>
                            </a:rPr>
                          </m:ctrlPr>
                        </m:fPr>
                        <m:num>
                          <m:r>
                            <a:rPr lang="en-US" altLang="zh-CN" sz="2400" i="1">
                              <a:latin typeface="Cambria Math" panose="02040503050406030204" pitchFamily="18" charset="0"/>
                            </a:rPr>
                            <m:t>9</m:t>
                          </m:r>
                        </m:num>
                        <m:den>
                          <m:r>
                            <a:rPr lang="en-US" altLang="zh-CN" sz="2400" i="1">
                              <a:latin typeface="Cambria Math" panose="02040503050406030204" pitchFamily="18" charset="0"/>
                            </a:rPr>
                            <m:t>2</m:t>
                          </m:r>
                        </m:den>
                      </m:f>
                      <m:r>
                        <a:rPr lang="en-US" altLang="zh-CN" sz="2400" i="1">
                          <a:latin typeface="Cambria Math" panose="02040503050406030204" pitchFamily="18" charset="0"/>
                        </a:rPr>
                        <m:t>=</m:t>
                      </m:r>
                      <m:f>
                        <m:fPr>
                          <m:ctrlPr>
                            <a:rPr lang="en-US" altLang="zh-CN" sz="2400" i="1">
                              <a:latin typeface="Cambria Math" panose="02040503050406030204" pitchFamily="18" charset="0"/>
                            </a:rPr>
                          </m:ctrlPr>
                        </m:fPr>
                        <m:num>
                          <m:r>
                            <a:rPr lang="en-US" altLang="zh-CN" sz="2400" i="1">
                              <a:latin typeface="Cambria Math" panose="02040503050406030204" pitchFamily="18" charset="0"/>
                            </a:rPr>
                            <m:t>3</m:t>
                          </m:r>
                        </m:num>
                        <m:den>
                          <m:r>
                            <a:rPr lang="en-US" altLang="zh-CN" sz="2400" i="1">
                              <a:latin typeface="Cambria Math" panose="02040503050406030204" pitchFamily="18" charset="0"/>
                            </a:rPr>
                            <m:t>8</m:t>
                          </m:r>
                        </m:den>
                      </m:f>
                      <m:d>
                        <m:dPr>
                          <m:ctrlPr>
                            <a:rPr lang="en-US" altLang="zh-CN" sz="2400" i="1">
                              <a:latin typeface="Cambria Math" panose="02040503050406030204" pitchFamily="18" charset="0"/>
                            </a:rPr>
                          </m:ctrlPr>
                        </m:dPr>
                        <m:e>
                          <m:r>
                            <a:rPr lang="en-US" altLang="zh-CN" sz="2400" i="1">
                              <a:latin typeface="Cambria Math" panose="02040503050406030204" pitchFamily="18" charset="0"/>
                            </a:rPr>
                            <m:t>0+3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1</m:t>
                              </m:r>
                            </m:e>
                          </m:d>
                          <m:r>
                            <a:rPr lang="en-US" altLang="zh-CN" sz="2400" i="1">
                              <a:latin typeface="Cambria Math" panose="02040503050406030204" pitchFamily="18" charset="0"/>
                            </a:rPr>
                            <m:t>+3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2</m:t>
                              </m:r>
                            </m:e>
                          </m:d>
                          <m:r>
                            <a:rPr lang="en-US" altLang="zh-CN" sz="2400" i="1">
                              <a:latin typeface="Cambria Math" panose="02040503050406030204" pitchFamily="18" charset="0"/>
                            </a:rPr>
                            <m:t>+3</m:t>
                          </m:r>
                        </m:e>
                      </m:d>
                    </m:oMath>
                  </m:oMathPara>
                </a14:m>
                <a:endParaRPr lang="en-US" altLang="zh-CN" sz="2400" dirty="0"/>
              </a:p>
              <a:p>
                <a:pPr marL="0" indent="0">
                  <a:buNone/>
                </a:pPr>
                <a14:m>
                  <m:oMathPara xmlns:m="http://schemas.openxmlformats.org/officeDocument/2006/math">
                    <m:oMathParaPr>
                      <m:jc m:val="centerGroup"/>
                    </m:oMathParaPr>
                    <m:oMath xmlns:m="http://schemas.openxmlformats.org/officeDocument/2006/math">
                      <m:nary>
                        <m:naryPr>
                          <m:ctrlPr>
                            <a:rPr lang="zh-CN" altLang="en-US" sz="2400" i="1">
                              <a:latin typeface="Cambria Math" panose="02040503050406030204" pitchFamily="18" charset="0"/>
                            </a:rPr>
                          </m:ctrlPr>
                        </m:naryPr>
                        <m:sub>
                          <m:r>
                            <m:rPr>
                              <m:brk m:alnAt="23"/>
                            </m:rPr>
                            <a:rPr lang="en-US" altLang="zh-CN" sz="2400" i="1">
                              <a:latin typeface="Cambria Math" panose="02040503050406030204" pitchFamily="18" charset="0"/>
                            </a:rPr>
                            <m:t>0</m:t>
                          </m:r>
                        </m:sub>
                        <m:sup>
                          <m:r>
                            <a:rPr lang="en-US" altLang="zh-CN" sz="2400" i="1">
                              <a:latin typeface="Cambria Math" panose="02040503050406030204" pitchFamily="18" charset="0"/>
                            </a:rPr>
                            <m:t>3</m:t>
                          </m:r>
                        </m:sup>
                        <m:e>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𝑥</m:t>
                              </m:r>
                            </m:e>
                            <m:sup>
                              <m:r>
                                <a:rPr lang="en-US" altLang="zh-CN" sz="2400" i="1">
                                  <a:latin typeface="Cambria Math" panose="02040503050406030204" pitchFamily="18" charset="0"/>
                                </a:rPr>
                                <m:t>2</m:t>
                              </m:r>
                            </m:sup>
                          </m:sSup>
                        </m:e>
                      </m:nary>
                      <m:r>
                        <a:rPr lang="en-US" altLang="zh-CN" sz="2400" i="1">
                          <a:latin typeface="Cambria Math" panose="02040503050406030204" pitchFamily="18" charset="0"/>
                        </a:rPr>
                        <m:t>𝑑𝑥</m:t>
                      </m:r>
                      <m:r>
                        <a:rPr lang="en-US" altLang="zh-CN" sz="2400" i="1">
                          <a:latin typeface="Cambria Math" panose="02040503050406030204" pitchFamily="18" charset="0"/>
                        </a:rPr>
                        <m:t>=9=</m:t>
                      </m:r>
                      <m:f>
                        <m:fPr>
                          <m:ctrlPr>
                            <a:rPr lang="en-US" altLang="zh-CN" sz="2400" i="1">
                              <a:latin typeface="Cambria Math" panose="02040503050406030204" pitchFamily="18" charset="0"/>
                            </a:rPr>
                          </m:ctrlPr>
                        </m:fPr>
                        <m:num>
                          <m:r>
                            <a:rPr lang="en-US" altLang="zh-CN" sz="2400" i="1">
                              <a:latin typeface="Cambria Math" panose="02040503050406030204" pitchFamily="18" charset="0"/>
                            </a:rPr>
                            <m:t>3</m:t>
                          </m:r>
                        </m:num>
                        <m:den>
                          <m:r>
                            <a:rPr lang="en-US" altLang="zh-CN" sz="2400" i="1">
                              <a:latin typeface="Cambria Math" panose="02040503050406030204" pitchFamily="18" charset="0"/>
                            </a:rPr>
                            <m:t>8</m:t>
                          </m:r>
                        </m:den>
                      </m:f>
                      <m:d>
                        <m:dPr>
                          <m:ctrlPr>
                            <a:rPr lang="en-US" altLang="zh-CN" sz="2400" i="1">
                              <a:latin typeface="Cambria Math" panose="02040503050406030204" pitchFamily="18" charset="0"/>
                            </a:rPr>
                          </m:ctrlPr>
                        </m:dPr>
                        <m:e>
                          <m:r>
                            <a:rPr lang="en-US" altLang="zh-CN" sz="2400" i="1">
                              <a:latin typeface="Cambria Math" panose="02040503050406030204" pitchFamily="18" charset="0"/>
                            </a:rPr>
                            <m:t>0+3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1</m:t>
                              </m:r>
                            </m:e>
                          </m:d>
                          <m:r>
                            <a:rPr lang="en-US" altLang="zh-CN" sz="2400" i="1">
                              <a:latin typeface="Cambria Math" panose="02040503050406030204" pitchFamily="18" charset="0"/>
                            </a:rPr>
                            <m:t>+3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4</m:t>
                              </m:r>
                            </m:e>
                          </m:d>
                          <m:r>
                            <a:rPr lang="en-US" altLang="zh-CN" sz="2400" i="1">
                              <a:latin typeface="Cambria Math" panose="02040503050406030204" pitchFamily="18" charset="0"/>
                            </a:rPr>
                            <m:t>+9</m:t>
                          </m:r>
                        </m:e>
                      </m:d>
                    </m:oMath>
                  </m:oMathPara>
                </a14:m>
                <a:endParaRPr lang="en-US" altLang="zh-CN" sz="2400" dirty="0"/>
              </a:p>
              <a:p>
                <a:pPr marL="0" indent="0">
                  <a:buNone/>
                </a:pPr>
                <a14:m>
                  <m:oMathPara xmlns:m="http://schemas.openxmlformats.org/officeDocument/2006/math">
                    <m:oMathParaPr>
                      <m:jc m:val="centerGroup"/>
                    </m:oMathParaPr>
                    <m:oMath xmlns:m="http://schemas.openxmlformats.org/officeDocument/2006/math">
                      <m:nary>
                        <m:naryPr>
                          <m:ctrlPr>
                            <a:rPr lang="zh-CN" altLang="en-US" sz="2400" i="1">
                              <a:solidFill>
                                <a:srgbClr val="000000"/>
                              </a:solidFill>
                              <a:latin typeface="Cambria Math" panose="02040503050406030204" pitchFamily="18" charset="0"/>
                            </a:rPr>
                          </m:ctrlPr>
                        </m:naryPr>
                        <m:sub>
                          <m:r>
                            <m:rPr>
                              <m:brk m:alnAt="23"/>
                            </m:rPr>
                            <a:rPr lang="en-US" altLang="zh-CN" sz="2400" i="1">
                              <a:solidFill>
                                <a:srgbClr val="000000"/>
                              </a:solidFill>
                              <a:latin typeface="Cambria Math" panose="02040503050406030204" pitchFamily="18" charset="0"/>
                            </a:rPr>
                            <m:t>0</m:t>
                          </m:r>
                        </m:sub>
                        <m:sup>
                          <m:r>
                            <a:rPr lang="en-US" altLang="zh-CN" sz="2400" i="1">
                              <a:solidFill>
                                <a:srgbClr val="000000"/>
                              </a:solidFill>
                              <a:latin typeface="Cambria Math" panose="02040503050406030204" pitchFamily="18" charset="0"/>
                            </a:rPr>
                            <m:t>3</m:t>
                          </m:r>
                        </m:sup>
                        <m:e>
                          <m:sSup>
                            <m:sSupPr>
                              <m:ctrlPr>
                                <a:rPr lang="en-US" altLang="zh-CN" sz="2400" i="1">
                                  <a:solidFill>
                                    <a:srgbClr val="000000"/>
                                  </a:solidFill>
                                  <a:latin typeface="Cambria Math" panose="02040503050406030204" pitchFamily="18" charset="0"/>
                                </a:rPr>
                              </m:ctrlPr>
                            </m:sSupPr>
                            <m:e>
                              <m:r>
                                <a:rPr lang="en-US" altLang="zh-CN" sz="2400" i="1">
                                  <a:solidFill>
                                    <a:srgbClr val="000000"/>
                                  </a:solidFill>
                                  <a:latin typeface="Cambria Math" panose="02040503050406030204" pitchFamily="18" charset="0"/>
                                </a:rPr>
                                <m:t>𝑥</m:t>
                              </m:r>
                            </m:e>
                            <m:sup>
                              <m:r>
                                <a:rPr lang="en-US" altLang="zh-CN" sz="2400" i="1">
                                  <a:solidFill>
                                    <a:srgbClr val="000000"/>
                                  </a:solidFill>
                                  <a:latin typeface="Cambria Math" panose="02040503050406030204" pitchFamily="18" charset="0"/>
                                </a:rPr>
                                <m:t>3</m:t>
                              </m:r>
                            </m:sup>
                          </m:sSup>
                        </m:e>
                      </m:nary>
                      <m:r>
                        <a:rPr lang="en-US" altLang="zh-CN" sz="2400" i="1">
                          <a:solidFill>
                            <a:srgbClr val="000000"/>
                          </a:solidFill>
                          <a:latin typeface="Cambria Math" panose="02040503050406030204" pitchFamily="18" charset="0"/>
                        </a:rPr>
                        <m:t>𝑑𝑥</m:t>
                      </m:r>
                      <m:r>
                        <a:rPr lang="en-US" altLang="zh-CN" sz="2400" i="1">
                          <a:solidFill>
                            <a:srgbClr val="000000"/>
                          </a:solidFill>
                          <a:latin typeface="Cambria Math" panose="02040503050406030204" pitchFamily="18" charset="0"/>
                        </a:rPr>
                        <m:t>=</m:t>
                      </m:r>
                      <m:f>
                        <m:fPr>
                          <m:ctrlPr>
                            <a:rPr lang="en-US" altLang="zh-CN" sz="2400" i="1">
                              <a:solidFill>
                                <a:srgbClr val="000000"/>
                              </a:solidFill>
                              <a:latin typeface="Cambria Math" panose="02040503050406030204" pitchFamily="18" charset="0"/>
                            </a:rPr>
                          </m:ctrlPr>
                        </m:fPr>
                        <m:num>
                          <m:r>
                            <a:rPr lang="en-US" altLang="zh-CN" sz="2400" i="1">
                              <a:solidFill>
                                <a:srgbClr val="000000"/>
                              </a:solidFill>
                              <a:latin typeface="Cambria Math" panose="02040503050406030204" pitchFamily="18" charset="0"/>
                            </a:rPr>
                            <m:t>81</m:t>
                          </m:r>
                        </m:num>
                        <m:den>
                          <m:r>
                            <a:rPr lang="en-US" altLang="zh-CN" sz="2400" i="1">
                              <a:solidFill>
                                <a:srgbClr val="000000"/>
                              </a:solidFill>
                              <a:latin typeface="Cambria Math" panose="02040503050406030204" pitchFamily="18" charset="0"/>
                            </a:rPr>
                            <m:t>4</m:t>
                          </m:r>
                        </m:den>
                      </m:f>
                      <m:r>
                        <a:rPr lang="en-US" altLang="zh-CN" sz="2400" i="1">
                          <a:solidFill>
                            <a:srgbClr val="000000"/>
                          </a:solidFill>
                          <a:latin typeface="Cambria Math" panose="02040503050406030204" pitchFamily="18" charset="0"/>
                        </a:rPr>
                        <m:t>=</m:t>
                      </m:r>
                      <m:f>
                        <m:fPr>
                          <m:ctrlPr>
                            <a:rPr lang="en-US" altLang="zh-CN" sz="2400" i="1">
                              <a:solidFill>
                                <a:srgbClr val="000000"/>
                              </a:solidFill>
                              <a:latin typeface="Cambria Math" panose="02040503050406030204" pitchFamily="18" charset="0"/>
                            </a:rPr>
                          </m:ctrlPr>
                        </m:fPr>
                        <m:num>
                          <m:r>
                            <a:rPr lang="en-US" altLang="zh-CN" sz="2400" i="1">
                              <a:solidFill>
                                <a:srgbClr val="000000"/>
                              </a:solidFill>
                              <a:latin typeface="Cambria Math" panose="02040503050406030204" pitchFamily="18" charset="0"/>
                            </a:rPr>
                            <m:t>3</m:t>
                          </m:r>
                        </m:num>
                        <m:den>
                          <m:r>
                            <a:rPr lang="en-US" altLang="zh-CN" sz="2400" i="1">
                              <a:solidFill>
                                <a:srgbClr val="000000"/>
                              </a:solidFill>
                              <a:latin typeface="Cambria Math" panose="02040503050406030204" pitchFamily="18" charset="0"/>
                            </a:rPr>
                            <m:t>8</m:t>
                          </m:r>
                        </m:den>
                      </m:f>
                      <m:d>
                        <m:dPr>
                          <m:ctrlPr>
                            <a:rPr lang="en-US" altLang="zh-CN" sz="2400" i="1">
                              <a:solidFill>
                                <a:srgbClr val="000000"/>
                              </a:solidFill>
                              <a:latin typeface="Cambria Math" panose="02040503050406030204" pitchFamily="18" charset="0"/>
                            </a:rPr>
                          </m:ctrlPr>
                        </m:dPr>
                        <m:e>
                          <m:r>
                            <a:rPr lang="en-US" altLang="zh-CN" sz="2400" i="1">
                              <a:solidFill>
                                <a:srgbClr val="000000"/>
                              </a:solidFill>
                              <a:latin typeface="Cambria Math" panose="02040503050406030204" pitchFamily="18" charset="0"/>
                            </a:rPr>
                            <m:t>0+3</m:t>
                          </m:r>
                          <m:d>
                            <m:dPr>
                              <m:ctrlPr>
                                <a:rPr lang="en-US" altLang="zh-CN" sz="2400" i="1">
                                  <a:solidFill>
                                    <a:srgbClr val="000000"/>
                                  </a:solidFill>
                                  <a:latin typeface="Cambria Math" panose="02040503050406030204" pitchFamily="18" charset="0"/>
                                </a:rPr>
                              </m:ctrlPr>
                            </m:dPr>
                            <m:e>
                              <m:r>
                                <a:rPr lang="en-US" altLang="zh-CN" sz="2400" i="1">
                                  <a:solidFill>
                                    <a:srgbClr val="000000"/>
                                  </a:solidFill>
                                  <a:latin typeface="Cambria Math" panose="02040503050406030204" pitchFamily="18" charset="0"/>
                                </a:rPr>
                                <m:t>1</m:t>
                              </m:r>
                            </m:e>
                          </m:d>
                          <m:r>
                            <a:rPr lang="en-US" altLang="zh-CN" sz="2400" i="1">
                              <a:solidFill>
                                <a:srgbClr val="000000"/>
                              </a:solidFill>
                              <a:latin typeface="Cambria Math" panose="02040503050406030204" pitchFamily="18" charset="0"/>
                            </a:rPr>
                            <m:t>+3</m:t>
                          </m:r>
                          <m:d>
                            <m:dPr>
                              <m:ctrlPr>
                                <a:rPr lang="en-US" altLang="zh-CN" sz="2400" i="1">
                                  <a:solidFill>
                                    <a:srgbClr val="000000"/>
                                  </a:solidFill>
                                  <a:latin typeface="Cambria Math" panose="02040503050406030204" pitchFamily="18" charset="0"/>
                                </a:rPr>
                              </m:ctrlPr>
                            </m:dPr>
                            <m:e>
                              <m:r>
                                <a:rPr lang="en-US" altLang="zh-CN" sz="2400" i="1">
                                  <a:solidFill>
                                    <a:srgbClr val="000000"/>
                                  </a:solidFill>
                                  <a:latin typeface="Cambria Math" panose="02040503050406030204" pitchFamily="18" charset="0"/>
                                </a:rPr>
                                <m:t>8</m:t>
                              </m:r>
                            </m:e>
                          </m:d>
                          <m:r>
                            <a:rPr lang="en-US" altLang="zh-CN" sz="2400" i="1">
                              <a:solidFill>
                                <a:srgbClr val="000000"/>
                              </a:solidFill>
                              <a:latin typeface="Cambria Math" panose="02040503050406030204" pitchFamily="18" charset="0"/>
                            </a:rPr>
                            <m:t>+27</m:t>
                          </m:r>
                        </m:e>
                      </m:d>
                    </m:oMath>
                  </m:oMathPara>
                </a14:m>
                <a:endParaRPr lang="en-US" altLang="zh-CN" sz="2400" dirty="0"/>
              </a:p>
              <a:p>
                <a:pPr marL="0" indent="0">
                  <a:buNone/>
                </a:pPr>
                <a:r>
                  <a:rPr lang="en-US" altLang="zh-CN" sz="2400" dirty="0" smtClean="0"/>
                  <a:t>The function</a:t>
                </a:r>
                <a:r>
                  <a:rPr lang="en-US" altLang="zh-CN" sz="2400" i="1" dirty="0">
                    <a:solidFill>
                      <a:srgbClr val="000000"/>
                    </a:solidFill>
                  </a:rPr>
                  <a:t> f</a:t>
                </a:r>
                <a:r>
                  <a:rPr lang="en-US" altLang="zh-CN" sz="2400" dirty="0">
                    <a:solidFill>
                      <a:srgbClr val="000000"/>
                    </a:solidFill>
                  </a:rPr>
                  <a:t>(</a:t>
                </a:r>
                <a:r>
                  <a:rPr lang="en-US" altLang="zh-CN" sz="2400" i="1" dirty="0">
                    <a:solidFill>
                      <a:srgbClr val="000000"/>
                    </a:solidFill>
                  </a:rPr>
                  <a:t>x</a:t>
                </a:r>
                <a:r>
                  <a:rPr lang="en-US" altLang="zh-CN" sz="2400" dirty="0">
                    <a:solidFill>
                      <a:srgbClr val="000000"/>
                    </a:solidFill>
                  </a:rPr>
                  <a:t>)=</a:t>
                </a:r>
                <a:r>
                  <a:rPr lang="en-US" altLang="zh-CN" sz="2400" i="1" dirty="0" smtClean="0">
                    <a:solidFill>
                      <a:srgbClr val="000000"/>
                    </a:solidFill>
                  </a:rPr>
                  <a:t>x</a:t>
                </a:r>
                <a:r>
                  <a:rPr lang="en-US" altLang="zh-CN" sz="2400" baseline="30000" dirty="0" smtClean="0"/>
                  <a:t>4 </a:t>
                </a:r>
                <a:r>
                  <a:rPr lang="en-US" altLang="zh-CN" sz="2400" dirty="0" smtClean="0"/>
                  <a:t> is the lowest power of </a:t>
                </a:r>
                <a:r>
                  <a:rPr lang="en-US" altLang="zh-CN" sz="2400" i="1" dirty="0" smtClean="0"/>
                  <a:t>x</a:t>
                </a:r>
                <a:r>
                  <a:rPr lang="en-US" altLang="zh-CN" sz="2400" dirty="0" smtClean="0"/>
                  <a:t> for which the rule is not exact.</a:t>
                </a:r>
              </a:p>
              <a:p>
                <a:pPr marL="0" indent="0" algn="ctr">
                  <a:buNone/>
                </a:pPr>
                <a:r>
                  <a:rPr lang="en-US" altLang="zh-CN" sz="2400" dirty="0" smtClean="0"/>
                  <a:t> </a:t>
                </a:r>
                <a14:m>
                  <m:oMath xmlns:m="http://schemas.openxmlformats.org/officeDocument/2006/math">
                    <m:nary>
                      <m:naryPr>
                        <m:ctrlPr>
                          <a:rPr lang="zh-CN" altLang="en-US" sz="2400" i="1">
                            <a:latin typeface="Cambria Math" panose="02040503050406030204" pitchFamily="18" charset="0"/>
                          </a:rPr>
                        </m:ctrlPr>
                      </m:naryPr>
                      <m:sub>
                        <m:r>
                          <m:rPr>
                            <m:brk m:alnAt="23"/>
                          </m:rPr>
                          <a:rPr lang="en-US" altLang="zh-CN" sz="2400" i="1">
                            <a:latin typeface="Cambria Math" panose="02040503050406030204" pitchFamily="18" charset="0"/>
                          </a:rPr>
                          <m:t>0</m:t>
                        </m:r>
                      </m:sub>
                      <m:sup>
                        <m:r>
                          <a:rPr lang="en-US" altLang="zh-CN" sz="2400" i="1">
                            <a:latin typeface="Cambria Math" panose="02040503050406030204" pitchFamily="18" charset="0"/>
                          </a:rPr>
                          <m:t>3</m:t>
                        </m:r>
                      </m:sup>
                      <m:e>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𝑥</m:t>
                            </m:r>
                          </m:e>
                          <m:sup>
                            <m:r>
                              <a:rPr lang="en-US" altLang="zh-CN" sz="2400" i="1">
                                <a:latin typeface="Cambria Math" panose="02040503050406030204" pitchFamily="18" charset="0"/>
                              </a:rPr>
                              <m:t>4</m:t>
                            </m:r>
                          </m:sup>
                        </m:sSup>
                      </m:e>
                    </m:nary>
                    <m:r>
                      <a:rPr lang="en-US" altLang="zh-CN" sz="2400" i="1">
                        <a:latin typeface="Cambria Math" panose="02040503050406030204" pitchFamily="18" charset="0"/>
                      </a:rPr>
                      <m:t>𝑑𝑥</m:t>
                    </m:r>
                    <m:r>
                      <a:rPr lang="en-US" altLang="zh-CN" sz="2400" i="1">
                        <a:latin typeface="Cambria Math" panose="02040503050406030204" pitchFamily="18" charset="0"/>
                      </a:rPr>
                      <m:t>=</m:t>
                    </m:r>
                    <m:f>
                      <m:fPr>
                        <m:ctrlPr>
                          <a:rPr lang="en-US" altLang="zh-CN" sz="2400" i="1">
                            <a:latin typeface="Cambria Math" panose="02040503050406030204" pitchFamily="18" charset="0"/>
                          </a:rPr>
                        </m:ctrlPr>
                      </m:fPr>
                      <m:num>
                        <m:r>
                          <a:rPr lang="en-US" altLang="zh-CN" sz="2400" i="1">
                            <a:latin typeface="Cambria Math" panose="02040503050406030204" pitchFamily="18" charset="0"/>
                          </a:rPr>
                          <m:t>243</m:t>
                        </m:r>
                      </m:num>
                      <m:den>
                        <m:r>
                          <a:rPr lang="en-US" altLang="zh-CN" sz="2400" i="1">
                            <a:latin typeface="Cambria Math" panose="02040503050406030204" pitchFamily="18" charset="0"/>
                          </a:rPr>
                          <m:t>5</m:t>
                        </m:r>
                      </m:den>
                    </m:f>
                    <m:r>
                      <a:rPr lang="en-US" altLang="zh-CN" sz="2400" i="1">
                        <a:latin typeface="Cambria Math" panose="02040503050406030204" pitchFamily="18" charset="0"/>
                        <a:ea typeface="Cambria Math" panose="02040503050406030204" pitchFamily="18" charset="0"/>
                      </a:rPr>
                      <m:t>≈</m:t>
                    </m:r>
                    <m:f>
                      <m:fPr>
                        <m:ctrlPr>
                          <a:rPr lang="en-US" altLang="zh-CN" sz="2400" i="1">
                            <a:latin typeface="Cambria Math" panose="02040503050406030204" pitchFamily="18" charset="0"/>
                            <a:ea typeface="Cambria Math" panose="02040503050406030204" pitchFamily="18" charset="0"/>
                          </a:rPr>
                        </m:ctrlPr>
                      </m:fPr>
                      <m:num>
                        <m:r>
                          <a:rPr lang="en-US" altLang="zh-CN" sz="2400" i="1">
                            <a:latin typeface="Cambria Math" panose="02040503050406030204" pitchFamily="18" charset="0"/>
                            <a:ea typeface="Cambria Math" panose="02040503050406030204" pitchFamily="18" charset="0"/>
                          </a:rPr>
                          <m:t>99</m:t>
                        </m:r>
                      </m:num>
                      <m:den>
                        <m:r>
                          <a:rPr lang="en-US" altLang="zh-CN" sz="2400" i="1">
                            <a:latin typeface="Cambria Math" panose="02040503050406030204" pitchFamily="18" charset="0"/>
                            <a:ea typeface="Cambria Math" panose="02040503050406030204" pitchFamily="18" charset="0"/>
                          </a:rPr>
                          <m:t>2</m:t>
                        </m:r>
                      </m:den>
                    </m:f>
                    <m:r>
                      <a:rPr lang="en-US" altLang="zh-CN" sz="2400" i="1">
                        <a:latin typeface="Cambria Math" panose="02040503050406030204" pitchFamily="18" charset="0"/>
                      </a:rPr>
                      <m:t>=</m:t>
                    </m:r>
                    <m:f>
                      <m:fPr>
                        <m:ctrlPr>
                          <a:rPr lang="en-US" altLang="zh-CN" sz="2400" i="1">
                            <a:latin typeface="Cambria Math" panose="02040503050406030204" pitchFamily="18" charset="0"/>
                          </a:rPr>
                        </m:ctrlPr>
                      </m:fPr>
                      <m:num>
                        <m:r>
                          <a:rPr lang="en-US" altLang="zh-CN" sz="2400" i="1">
                            <a:latin typeface="Cambria Math" panose="02040503050406030204" pitchFamily="18" charset="0"/>
                          </a:rPr>
                          <m:t>3</m:t>
                        </m:r>
                      </m:num>
                      <m:den>
                        <m:r>
                          <a:rPr lang="en-US" altLang="zh-CN" sz="2400" i="1">
                            <a:latin typeface="Cambria Math" panose="02040503050406030204" pitchFamily="18" charset="0"/>
                          </a:rPr>
                          <m:t>8</m:t>
                        </m:r>
                      </m:den>
                    </m:f>
                    <m:d>
                      <m:dPr>
                        <m:ctrlPr>
                          <a:rPr lang="en-US" altLang="zh-CN" sz="2400" i="1">
                            <a:latin typeface="Cambria Math" panose="02040503050406030204" pitchFamily="18" charset="0"/>
                          </a:rPr>
                        </m:ctrlPr>
                      </m:dPr>
                      <m:e>
                        <m:r>
                          <a:rPr lang="en-US" altLang="zh-CN" sz="2400" i="1">
                            <a:latin typeface="Cambria Math" panose="02040503050406030204" pitchFamily="18" charset="0"/>
                          </a:rPr>
                          <m:t>0+3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1</m:t>
                            </m:r>
                          </m:e>
                        </m:d>
                        <m:r>
                          <a:rPr lang="en-US" altLang="zh-CN" sz="2400" i="1">
                            <a:latin typeface="Cambria Math" panose="02040503050406030204" pitchFamily="18" charset="0"/>
                          </a:rPr>
                          <m:t>+3</m:t>
                        </m:r>
                        <m:d>
                          <m:dPr>
                            <m:ctrlPr>
                              <a:rPr lang="en-US" altLang="zh-CN" sz="2400" i="1">
                                <a:latin typeface="Cambria Math" panose="02040503050406030204" pitchFamily="18" charset="0"/>
                              </a:rPr>
                            </m:ctrlPr>
                          </m:dPr>
                          <m:e>
                            <m:r>
                              <a:rPr lang="en-US" altLang="zh-CN" sz="2400" i="1">
                                <a:latin typeface="Cambria Math" panose="02040503050406030204" pitchFamily="18" charset="0"/>
                              </a:rPr>
                              <m:t>16</m:t>
                            </m:r>
                          </m:e>
                        </m:d>
                        <m:r>
                          <a:rPr lang="en-US" altLang="zh-CN" sz="2400" i="1">
                            <a:latin typeface="Cambria Math" panose="02040503050406030204" pitchFamily="18" charset="0"/>
                          </a:rPr>
                          <m:t>+81</m:t>
                        </m:r>
                      </m:e>
                    </m:d>
                  </m:oMath>
                </a14:m>
                <a:endParaRPr lang="en-US" altLang="zh-CN" sz="2400" dirty="0" smtClean="0"/>
              </a:p>
              <a:p>
                <a:pPr marL="0" indent="0">
                  <a:buNone/>
                </a:pPr>
                <a:r>
                  <a:rPr lang="en-US" altLang="zh-CN" sz="2400" dirty="0" smtClean="0"/>
                  <a:t>Therefore, the degree of precision of Simpson’s 3/8 rule is </a:t>
                </a:r>
                <a:r>
                  <a:rPr lang="en-US" altLang="zh-CN" sz="2400" i="1" dirty="0" smtClean="0"/>
                  <a:t>n</a:t>
                </a:r>
                <a:r>
                  <a:rPr lang="en-US" altLang="zh-CN" sz="2400" dirty="0" smtClean="0"/>
                  <a:t>=3.</a:t>
                </a:r>
                <a:endParaRPr lang="zh-CN" altLang="en-US" sz="24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09600" y="1088529"/>
                <a:ext cx="10972800" cy="4897437"/>
              </a:xfrm>
              <a:blipFill>
                <a:blip r:embed="rId2"/>
                <a:stretch>
                  <a:fillRect l="-833" t="-996" r="-889" b="-1382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971822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Newton-Cotes Precision</a:t>
            </a:r>
            <a:endParaRPr lang="zh-CN" altLang="en-US" dirty="0"/>
          </a:p>
        </p:txBody>
      </p:sp>
      <p:sp>
        <p:nvSpPr>
          <p:cNvPr id="3" name="内容占位符 2"/>
          <p:cNvSpPr>
            <a:spLocks noGrp="1"/>
          </p:cNvSpPr>
          <p:nvPr>
            <p:ph idx="1"/>
          </p:nvPr>
        </p:nvSpPr>
        <p:spPr>
          <a:xfrm>
            <a:off x="609600" y="1088529"/>
            <a:ext cx="10972800" cy="4897437"/>
          </a:xfrm>
        </p:spPr>
        <p:txBody>
          <a:bodyPr/>
          <a:lstStyle/>
          <a:p>
            <a:pPr>
              <a:lnSpc>
                <a:spcPct val="120000"/>
              </a:lnSpc>
            </a:pPr>
            <a:r>
              <a:rPr lang="en-US" altLang="zh-CN" sz="2400" b="1" dirty="0" smtClean="0"/>
              <a:t>Corollary 5.1. </a:t>
            </a:r>
            <a:r>
              <a:rPr lang="en-US" altLang="zh-CN" sz="2400" dirty="0" smtClean="0"/>
              <a:t>Assume that </a:t>
            </a:r>
            <a:r>
              <a:rPr lang="en-US" altLang="zh-CN" sz="2400" i="1" dirty="0"/>
              <a:t>f</a:t>
            </a:r>
            <a:r>
              <a:rPr lang="en-US" altLang="zh-CN" sz="2400" dirty="0"/>
              <a:t>(</a:t>
            </a:r>
            <a:r>
              <a:rPr lang="en-US" altLang="zh-CN" sz="2400" i="1" dirty="0"/>
              <a:t>x</a:t>
            </a:r>
            <a:r>
              <a:rPr lang="en-US" altLang="zh-CN" sz="2400" dirty="0" smtClean="0"/>
              <a:t>) is sufficiently differentiable; then </a:t>
            </a:r>
            <a:r>
              <a:rPr lang="en-US" altLang="zh-CN" sz="2400" i="1" dirty="0" smtClean="0"/>
              <a:t>E</a:t>
            </a:r>
            <a:r>
              <a:rPr lang="en-US" altLang="zh-CN" sz="2400" dirty="0" smtClean="0"/>
              <a:t>[</a:t>
            </a:r>
            <a:r>
              <a:rPr lang="en-US" altLang="zh-CN" sz="2400" i="1" dirty="0" smtClean="0"/>
              <a:t>f</a:t>
            </a:r>
            <a:r>
              <a:rPr lang="en-US" altLang="zh-CN" sz="2400" dirty="0" smtClean="0"/>
              <a:t>] for Newton-Cotes quadrature involves an appropriate higher derivative. </a:t>
            </a:r>
          </a:p>
          <a:p>
            <a:pPr>
              <a:spcBef>
                <a:spcPts val="0"/>
              </a:spcBef>
            </a:pPr>
            <a:r>
              <a:rPr lang="en-US" altLang="zh-CN" sz="2400" dirty="0" smtClean="0"/>
              <a:t>The trapezoidal rule has degree of precision </a:t>
            </a:r>
            <a:r>
              <a:rPr lang="en-US" altLang="zh-CN" sz="2400" i="1" dirty="0" smtClean="0"/>
              <a:t>n</a:t>
            </a:r>
            <a:r>
              <a:rPr lang="en-US" altLang="zh-CN" sz="2400" dirty="0" smtClean="0"/>
              <a:t>=1. </a:t>
            </a:r>
            <a:r>
              <a:rPr lang="en-US" altLang="zh-CN" sz="2400" dirty="0"/>
              <a:t>I</a:t>
            </a:r>
            <a:r>
              <a:rPr lang="en-US" altLang="zh-CN" sz="2400" dirty="0" smtClean="0"/>
              <a:t>f  </a:t>
            </a:r>
            <a:r>
              <a:rPr lang="en-US" altLang="zh-CN" sz="2400" i="1" dirty="0"/>
              <a:t>f</a:t>
            </a:r>
            <a:r>
              <a:rPr lang="en-US" altLang="zh-CN" sz="2400" dirty="0"/>
              <a:t>∈</a:t>
            </a:r>
            <a:r>
              <a:rPr lang="en-US" altLang="zh-CN" sz="2400" i="1" dirty="0"/>
              <a:t>C</a:t>
            </a:r>
            <a:r>
              <a:rPr lang="en-US" altLang="zh-CN" sz="2400" baseline="30000" dirty="0"/>
              <a:t>2</a:t>
            </a:r>
            <a:r>
              <a:rPr lang="en-US" altLang="zh-CN" sz="2400" dirty="0"/>
              <a:t>[</a:t>
            </a:r>
            <a:r>
              <a:rPr lang="en-US" altLang="zh-CN" sz="2400" i="1" dirty="0" err="1"/>
              <a:t>a</a:t>
            </a:r>
            <a:r>
              <a:rPr lang="en-US" altLang="zh-CN" sz="2400" dirty="0" err="1"/>
              <a:t>,</a:t>
            </a:r>
            <a:r>
              <a:rPr lang="en-US" altLang="zh-CN" sz="2400" i="1" dirty="0" err="1"/>
              <a:t>b</a:t>
            </a:r>
            <a:r>
              <a:rPr lang="en-US" altLang="zh-CN" sz="2400" dirty="0" smtClean="0"/>
              <a:t>], then</a:t>
            </a:r>
          </a:p>
          <a:p>
            <a:pPr>
              <a:spcBef>
                <a:spcPts val="0"/>
              </a:spcBef>
            </a:pPr>
            <a:endParaRPr lang="en-US" altLang="zh-CN" sz="2400" dirty="0"/>
          </a:p>
          <a:p>
            <a:pPr>
              <a:spcBef>
                <a:spcPts val="0"/>
              </a:spcBef>
            </a:pPr>
            <a:endParaRPr lang="en-US" altLang="zh-CN" sz="2400" dirty="0" smtClean="0"/>
          </a:p>
          <a:p>
            <a:pPr>
              <a:spcBef>
                <a:spcPts val="0"/>
              </a:spcBef>
            </a:pPr>
            <a:r>
              <a:rPr lang="en-US" altLang="zh-CN" sz="2400" dirty="0" smtClean="0"/>
              <a:t>Simpson’s rule has degree of precision </a:t>
            </a:r>
            <a:r>
              <a:rPr lang="en-US" altLang="zh-CN" sz="2400" i="1" dirty="0" smtClean="0"/>
              <a:t>n</a:t>
            </a:r>
            <a:r>
              <a:rPr lang="en-US" altLang="zh-CN" sz="2400" dirty="0" smtClean="0"/>
              <a:t>=3. If </a:t>
            </a:r>
            <a:r>
              <a:rPr lang="en-US" altLang="zh-CN" sz="2400" i="1" dirty="0" smtClean="0"/>
              <a:t>f</a:t>
            </a:r>
            <a:r>
              <a:rPr lang="en-US" altLang="zh-CN" sz="2400" dirty="0"/>
              <a:t>∈</a:t>
            </a:r>
            <a:r>
              <a:rPr lang="en-US" altLang="zh-CN" sz="2400" i="1" dirty="0"/>
              <a:t>C</a:t>
            </a:r>
            <a:r>
              <a:rPr lang="en-US" altLang="zh-CN" sz="2400" baseline="30000" dirty="0"/>
              <a:t>4</a:t>
            </a:r>
            <a:r>
              <a:rPr lang="en-US" altLang="zh-CN" sz="2400" dirty="0"/>
              <a:t>[</a:t>
            </a:r>
            <a:r>
              <a:rPr lang="en-US" altLang="zh-CN" sz="2400" i="1" dirty="0" err="1"/>
              <a:t>a</a:t>
            </a:r>
            <a:r>
              <a:rPr lang="en-US" altLang="zh-CN" sz="2400" dirty="0" err="1"/>
              <a:t>,</a:t>
            </a:r>
            <a:r>
              <a:rPr lang="en-US" altLang="zh-CN" sz="2400" i="1" dirty="0" err="1"/>
              <a:t>b</a:t>
            </a:r>
            <a:r>
              <a:rPr lang="en-US" altLang="zh-CN" sz="2400" dirty="0" smtClean="0"/>
              <a:t>], then</a:t>
            </a:r>
          </a:p>
          <a:p>
            <a:pPr>
              <a:spcBef>
                <a:spcPts val="0"/>
              </a:spcBef>
            </a:pPr>
            <a:endParaRPr lang="en-US" altLang="zh-CN" sz="2400" dirty="0"/>
          </a:p>
          <a:p>
            <a:pPr>
              <a:spcBef>
                <a:spcPts val="0"/>
              </a:spcBef>
            </a:pPr>
            <a:endParaRPr lang="en-US" altLang="zh-CN" sz="2400" dirty="0" smtClean="0"/>
          </a:p>
          <a:p>
            <a:pPr>
              <a:spcBef>
                <a:spcPts val="0"/>
              </a:spcBef>
            </a:pPr>
            <a:r>
              <a:rPr lang="en-US" altLang="zh-CN" sz="2400" dirty="0"/>
              <a:t>Simpson’s </a:t>
            </a:r>
            <a:r>
              <a:rPr lang="en-US" altLang="zh-CN" sz="2400" dirty="0" smtClean="0"/>
              <a:t>3/8 rule </a:t>
            </a:r>
            <a:r>
              <a:rPr lang="en-US" altLang="zh-CN" sz="2400" dirty="0"/>
              <a:t>has degree of precision </a:t>
            </a:r>
            <a:r>
              <a:rPr lang="en-US" altLang="zh-CN" sz="2400" i="1" dirty="0"/>
              <a:t>n</a:t>
            </a:r>
            <a:r>
              <a:rPr lang="en-US" altLang="zh-CN" sz="2400" dirty="0"/>
              <a:t>=3. If </a:t>
            </a:r>
            <a:r>
              <a:rPr lang="en-US" altLang="zh-CN" sz="2400" i="1" dirty="0"/>
              <a:t>f</a:t>
            </a:r>
            <a:r>
              <a:rPr lang="en-US" altLang="zh-CN" sz="2400" dirty="0"/>
              <a:t>∈</a:t>
            </a:r>
            <a:r>
              <a:rPr lang="en-US" altLang="zh-CN" sz="2400" i="1" dirty="0"/>
              <a:t>C</a:t>
            </a:r>
            <a:r>
              <a:rPr lang="en-US" altLang="zh-CN" sz="2400" baseline="30000" dirty="0"/>
              <a:t>4</a:t>
            </a:r>
            <a:r>
              <a:rPr lang="en-US" altLang="zh-CN" sz="2400" dirty="0"/>
              <a:t>[</a:t>
            </a:r>
            <a:r>
              <a:rPr lang="en-US" altLang="zh-CN" sz="2400" i="1" dirty="0" err="1"/>
              <a:t>a</a:t>
            </a:r>
            <a:r>
              <a:rPr lang="en-US" altLang="zh-CN" sz="2400" dirty="0" err="1"/>
              <a:t>,</a:t>
            </a:r>
            <a:r>
              <a:rPr lang="en-US" altLang="zh-CN" sz="2400" i="1" dirty="0" err="1"/>
              <a:t>b</a:t>
            </a:r>
            <a:r>
              <a:rPr lang="en-US" altLang="zh-CN" sz="2400" dirty="0"/>
              <a:t>], </a:t>
            </a:r>
            <a:r>
              <a:rPr lang="en-US" altLang="zh-CN" sz="2400" dirty="0" smtClean="0"/>
              <a:t>then</a:t>
            </a:r>
          </a:p>
          <a:p>
            <a:pPr>
              <a:spcBef>
                <a:spcPts val="0"/>
              </a:spcBef>
            </a:pPr>
            <a:endParaRPr lang="en-US" altLang="zh-CN" sz="2400" dirty="0"/>
          </a:p>
          <a:p>
            <a:pPr>
              <a:spcBef>
                <a:spcPts val="0"/>
              </a:spcBef>
            </a:pPr>
            <a:endParaRPr lang="en-US" altLang="zh-CN" sz="2400" dirty="0" smtClean="0"/>
          </a:p>
          <a:p>
            <a:pPr>
              <a:spcBef>
                <a:spcPts val="0"/>
              </a:spcBef>
            </a:pPr>
            <a:r>
              <a:rPr lang="en-US" altLang="zh-CN" sz="2400" dirty="0" smtClean="0"/>
              <a:t>Boole’s rule has degree of precision </a:t>
            </a:r>
            <a:r>
              <a:rPr lang="en-US" altLang="zh-CN" sz="2400" i="1" dirty="0" smtClean="0"/>
              <a:t>n</a:t>
            </a:r>
            <a:r>
              <a:rPr lang="en-US" altLang="zh-CN" sz="2400" dirty="0" smtClean="0"/>
              <a:t>=5. If  </a:t>
            </a:r>
            <a:r>
              <a:rPr lang="en-US" altLang="zh-CN" sz="2400" i="1" dirty="0" smtClean="0"/>
              <a:t>f</a:t>
            </a:r>
            <a:r>
              <a:rPr lang="en-US" altLang="zh-CN" sz="2400" dirty="0"/>
              <a:t>∈</a:t>
            </a:r>
            <a:r>
              <a:rPr lang="en-US" altLang="zh-CN" sz="2400" i="1" dirty="0"/>
              <a:t>C</a:t>
            </a:r>
            <a:r>
              <a:rPr lang="en-US" altLang="zh-CN" sz="2400" baseline="30000" dirty="0"/>
              <a:t>6</a:t>
            </a:r>
            <a:r>
              <a:rPr lang="en-US" altLang="zh-CN" sz="2400" dirty="0"/>
              <a:t>[</a:t>
            </a:r>
            <a:r>
              <a:rPr lang="en-US" altLang="zh-CN" sz="2400" i="1" dirty="0" err="1"/>
              <a:t>a</a:t>
            </a:r>
            <a:r>
              <a:rPr lang="en-US" altLang="zh-CN" sz="2400" dirty="0" err="1"/>
              <a:t>,</a:t>
            </a:r>
            <a:r>
              <a:rPr lang="en-US" altLang="zh-CN" sz="2400" i="1" dirty="0" err="1"/>
              <a:t>b</a:t>
            </a:r>
            <a:r>
              <a:rPr lang="en-US" altLang="zh-CN" sz="2400" dirty="0" smtClean="0"/>
              <a:t>], then</a:t>
            </a:r>
            <a:endParaRPr lang="zh-CN" altLang="en-US" sz="2400" dirty="0"/>
          </a:p>
          <a:p>
            <a:pPr>
              <a:spcBef>
                <a:spcPts val="0"/>
              </a:spcBef>
            </a:pPr>
            <a:endParaRPr lang="en-US" altLang="zh-CN" sz="2400" dirty="0"/>
          </a:p>
          <a:p>
            <a:pPr marL="0" indent="0">
              <a:spcBef>
                <a:spcPts val="0"/>
              </a:spcBef>
              <a:buNone/>
            </a:pPr>
            <a:endParaRPr lang="en-US" altLang="zh-CN" sz="2400" dirty="0" smtClean="0"/>
          </a:p>
          <a:p>
            <a:pPr>
              <a:lnSpc>
                <a:spcPct val="120000"/>
              </a:lnSpc>
            </a:pPr>
            <a:endParaRPr lang="zh-CN" altLang="en-US" sz="2400" dirty="0"/>
          </a:p>
          <a:p>
            <a:pPr>
              <a:lnSpc>
                <a:spcPct val="120000"/>
              </a:lnSpc>
            </a:pPr>
            <a:endParaRPr lang="zh-CN" altLang="en-US" sz="2400" dirty="0"/>
          </a:p>
        </p:txBody>
      </p:sp>
      <p:graphicFrame>
        <p:nvGraphicFramePr>
          <p:cNvPr id="4" name="Object 14"/>
          <p:cNvGraphicFramePr>
            <a:graphicFrameLocks noChangeAspect="1"/>
          </p:cNvGraphicFramePr>
          <p:nvPr>
            <p:extLst>
              <p:ext uri="{D42A27DB-BD31-4B8C-83A1-F6EECF244321}">
                <p14:modId xmlns:p14="http://schemas.microsoft.com/office/powerpoint/2010/main" val="12261035"/>
              </p:ext>
            </p:extLst>
          </p:nvPr>
        </p:nvGraphicFramePr>
        <p:xfrm>
          <a:off x="4031207" y="2485479"/>
          <a:ext cx="3168650" cy="608012"/>
        </p:xfrm>
        <a:graphic>
          <a:graphicData uri="http://schemas.openxmlformats.org/presentationml/2006/ole">
            <mc:AlternateContent xmlns:mc="http://schemas.openxmlformats.org/markup-compatibility/2006">
              <mc:Choice xmlns:v="urn:schemas-microsoft-com:vml" Requires="v">
                <p:oleObj spid="_x0000_s8297" name="Equation" r:id="rId3" imgW="2184400" imgH="419100" progId="Equation.DSMT4">
                  <p:embed/>
                </p:oleObj>
              </mc:Choice>
              <mc:Fallback>
                <p:oleObj name="Equation" r:id="rId3" imgW="2184400" imgH="419100" progId="Equation.DSMT4">
                  <p:embed/>
                  <p:pic>
                    <p:nvPicPr>
                      <p:cNvPr id="23566"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1207" y="2485479"/>
                        <a:ext cx="3168650" cy="608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16"/>
          <p:cNvGraphicFramePr>
            <a:graphicFrameLocks noChangeAspect="1"/>
          </p:cNvGraphicFramePr>
          <p:nvPr>
            <p:extLst>
              <p:ext uri="{D42A27DB-BD31-4B8C-83A1-F6EECF244321}">
                <p14:modId xmlns:p14="http://schemas.microsoft.com/office/powerpoint/2010/main" val="2911132899"/>
              </p:ext>
            </p:extLst>
          </p:nvPr>
        </p:nvGraphicFramePr>
        <p:xfrm>
          <a:off x="3653382" y="3571235"/>
          <a:ext cx="3924300" cy="641350"/>
        </p:xfrm>
        <a:graphic>
          <a:graphicData uri="http://schemas.openxmlformats.org/presentationml/2006/ole">
            <mc:AlternateContent xmlns:mc="http://schemas.openxmlformats.org/markup-compatibility/2006">
              <mc:Choice xmlns:v="urn:schemas-microsoft-com:vml" Requires="v">
                <p:oleObj spid="_x0000_s8298" name="Equation" r:id="rId5" imgW="2565400" imgH="419100" progId="Equation.DSMT4">
                  <p:embed/>
                </p:oleObj>
              </mc:Choice>
              <mc:Fallback>
                <p:oleObj name="Equation" r:id="rId5" imgW="2565400" imgH="419100" progId="Equation.DSMT4">
                  <p:embed/>
                  <p:pic>
                    <p:nvPicPr>
                      <p:cNvPr id="23568"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3382" y="3571235"/>
                        <a:ext cx="392430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18"/>
          <p:cNvGraphicFramePr>
            <a:graphicFrameLocks noChangeAspect="1"/>
          </p:cNvGraphicFramePr>
          <p:nvPr>
            <p:extLst>
              <p:ext uri="{D42A27DB-BD31-4B8C-83A1-F6EECF244321}">
                <p14:modId xmlns:p14="http://schemas.microsoft.com/office/powerpoint/2010/main" val="1549777776"/>
              </p:ext>
            </p:extLst>
          </p:nvPr>
        </p:nvGraphicFramePr>
        <p:xfrm>
          <a:off x="3275557" y="4635740"/>
          <a:ext cx="4679950" cy="649287"/>
        </p:xfrm>
        <a:graphic>
          <a:graphicData uri="http://schemas.openxmlformats.org/presentationml/2006/ole">
            <mc:AlternateContent xmlns:mc="http://schemas.openxmlformats.org/markup-compatibility/2006">
              <mc:Choice xmlns:v="urn:schemas-microsoft-com:vml" Requires="v">
                <p:oleObj spid="_x0000_s8299" name="Equation" r:id="rId7" imgW="3022600" imgH="419100" progId="Equation.DSMT4">
                  <p:embed/>
                </p:oleObj>
              </mc:Choice>
              <mc:Fallback>
                <p:oleObj name="Equation" r:id="rId7" imgW="3022600" imgH="419100" progId="Equation.DSMT4">
                  <p:embed/>
                  <p:pic>
                    <p:nvPicPr>
                      <p:cNvPr id="2357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5557" y="4635740"/>
                        <a:ext cx="4679950" cy="649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20"/>
          <p:cNvGraphicFramePr>
            <a:graphicFrameLocks noChangeAspect="1"/>
          </p:cNvGraphicFramePr>
          <p:nvPr>
            <p:extLst>
              <p:ext uri="{D42A27DB-BD31-4B8C-83A1-F6EECF244321}">
                <p14:modId xmlns:p14="http://schemas.microsoft.com/office/powerpoint/2010/main" val="3298404316"/>
              </p:ext>
            </p:extLst>
          </p:nvPr>
        </p:nvGraphicFramePr>
        <p:xfrm>
          <a:off x="2663575" y="5850748"/>
          <a:ext cx="5903913" cy="655638"/>
        </p:xfrm>
        <a:graphic>
          <a:graphicData uri="http://schemas.openxmlformats.org/presentationml/2006/ole">
            <mc:AlternateContent xmlns:mc="http://schemas.openxmlformats.org/markup-compatibility/2006">
              <mc:Choice xmlns:v="urn:schemas-microsoft-com:vml" Requires="v">
                <p:oleObj spid="_x0000_s8300" name="Equation" r:id="rId9" imgW="3771900" imgH="419100" progId="Equation.DSMT4">
                  <p:embed/>
                </p:oleObj>
              </mc:Choice>
              <mc:Fallback>
                <p:oleObj name="Equation" r:id="rId9" imgW="3771900" imgH="419100" progId="Equation.DSMT4">
                  <p:embed/>
                  <p:pic>
                    <p:nvPicPr>
                      <p:cNvPr id="23572"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63575" y="5850748"/>
                        <a:ext cx="5903913" cy="655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16293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Step Sizes</a:t>
            </a:r>
            <a:endParaRPr lang="zh-CN" altLang="en-US" dirty="0"/>
          </a:p>
        </p:txBody>
      </p:sp>
      <p:sp>
        <p:nvSpPr>
          <p:cNvPr id="3" name="内容占位符 2"/>
          <p:cNvSpPr>
            <a:spLocks noGrp="1"/>
          </p:cNvSpPr>
          <p:nvPr>
            <p:ph idx="1"/>
          </p:nvPr>
        </p:nvSpPr>
        <p:spPr>
          <a:xfrm>
            <a:off x="609600" y="1250139"/>
            <a:ext cx="10972800" cy="4897437"/>
          </a:xfrm>
        </p:spPr>
        <p:txBody>
          <a:bodyPr/>
          <a:lstStyle/>
          <a:p>
            <a:pPr>
              <a:lnSpc>
                <a:spcPct val="120000"/>
              </a:lnSpc>
            </a:pPr>
            <a:r>
              <a:rPr lang="en-US" altLang="zh-CN" sz="2800" dirty="0" smtClean="0"/>
              <a:t>In Example 5.1 we applied the quadrature rules with h=0.5. If the endpoints of the interval [</a:t>
            </a:r>
            <a:r>
              <a:rPr lang="en-US" altLang="zh-CN" sz="2800" i="1" dirty="0" smtClean="0"/>
              <a:t>a</a:t>
            </a:r>
            <a:r>
              <a:rPr lang="en-US" altLang="zh-CN" sz="2800" dirty="0" smtClean="0"/>
              <a:t>, </a:t>
            </a:r>
            <a:r>
              <a:rPr lang="en-US" altLang="zh-CN" sz="2800" i="1" dirty="0"/>
              <a:t>b</a:t>
            </a:r>
            <a:r>
              <a:rPr lang="en-US" altLang="zh-CN" sz="2800" dirty="0" smtClean="0"/>
              <a:t>] are held fixed, the step size must be adjusted for each rule. The step sizes are </a:t>
            </a:r>
            <a:r>
              <a:rPr lang="en-US" altLang="zh-CN" sz="2800" i="1" dirty="0"/>
              <a:t>h</a:t>
            </a:r>
            <a:r>
              <a:rPr lang="en-US" altLang="zh-CN" sz="2800" dirty="0"/>
              <a:t>=</a:t>
            </a:r>
            <a:r>
              <a:rPr lang="en-US" altLang="zh-CN" sz="2800" i="1" dirty="0"/>
              <a:t>b</a:t>
            </a:r>
            <a:r>
              <a:rPr lang="en-US" altLang="zh-CN" sz="2800" dirty="0"/>
              <a:t>-</a:t>
            </a:r>
            <a:r>
              <a:rPr lang="en-US" altLang="zh-CN" sz="2800" i="1" dirty="0"/>
              <a:t>a</a:t>
            </a:r>
            <a:r>
              <a:rPr lang="en-US" altLang="zh-CN" sz="2800" dirty="0" smtClean="0"/>
              <a:t>, </a:t>
            </a:r>
            <a:r>
              <a:rPr lang="en-US" altLang="zh-CN" sz="2800" i="1" dirty="0" smtClean="0"/>
              <a:t>h</a:t>
            </a:r>
            <a:r>
              <a:rPr lang="en-US" altLang="zh-CN" sz="2800" dirty="0"/>
              <a:t>=(</a:t>
            </a:r>
            <a:r>
              <a:rPr lang="en-US" altLang="zh-CN" sz="2800" i="1" dirty="0"/>
              <a:t>b</a:t>
            </a:r>
            <a:r>
              <a:rPr lang="en-US" altLang="zh-CN" sz="2800" dirty="0"/>
              <a:t>-</a:t>
            </a:r>
            <a:r>
              <a:rPr lang="en-US" altLang="zh-CN" sz="2800" i="1" dirty="0"/>
              <a:t>a</a:t>
            </a:r>
            <a:r>
              <a:rPr lang="en-US" altLang="zh-CN" sz="2800" dirty="0"/>
              <a:t>)/2</a:t>
            </a:r>
            <a:r>
              <a:rPr lang="en-US" altLang="zh-CN" sz="2800" dirty="0" smtClean="0"/>
              <a:t>, </a:t>
            </a:r>
            <a:r>
              <a:rPr lang="en-US" altLang="zh-CN" sz="2800" i="1" dirty="0" smtClean="0"/>
              <a:t>h</a:t>
            </a:r>
            <a:r>
              <a:rPr lang="en-US" altLang="zh-CN" sz="2800" dirty="0"/>
              <a:t>=(</a:t>
            </a:r>
            <a:r>
              <a:rPr lang="en-US" altLang="zh-CN" sz="2800" i="1" dirty="0"/>
              <a:t>b</a:t>
            </a:r>
            <a:r>
              <a:rPr lang="en-US" altLang="zh-CN" sz="2800" dirty="0"/>
              <a:t>-</a:t>
            </a:r>
            <a:r>
              <a:rPr lang="en-US" altLang="zh-CN" sz="2800" i="1" dirty="0"/>
              <a:t>a</a:t>
            </a:r>
            <a:r>
              <a:rPr lang="en-US" altLang="zh-CN" sz="2800" dirty="0"/>
              <a:t>)/</a:t>
            </a:r>
            <a:r>
              <a:rPr lang="en-US" altLang="zh-CN" sz="2800" dirty="0" smtClean="0"/>
              <a:t>3, and </a:t>
            </a:r>
            <a:r>
              <a:rPr lang="en-US" altLang="zh-CN" sz="2800" i="1" dirty="0" smtClean="0"/>
              <a:t>h</a:t>
            </a:r>
            <a:r>
              <a:rPr lang="en-US" altLang="zh-CN" sz="2800" dirty="0"/>
              <a:t>=(</a:t>
            </a:r>
            <a:r>
              <a:rPr lang="en-US" altLang="zh-CN" sz="2800" i="1" dirty="0"/>
              <a:t>b</a:t>
            </a:r>
            <a:r>
              <a:rPr lang="en-US" altLang="zh-CN" sz="2800" dirty="0"/>
              <a:t>-</a:t>
            </a:r>
            <a:r>
              <a:rPr lang="en-US" altLang="zh-CN" sz="2800" i="1" dirty="0"/>
              <a:t>a</a:t>
            </a:r>
            <a:r>
              <a:rPr lang="en-US" altLang="zh-CN" sz="2800" dirty="0"/>
              <a:t>)/</a:t>
            </a:r>
            <a:r>
              <a:rPr lang="en-US" altLang="zh-CN" sz="2800" dirty="0" smtClean="0"/>
              <a:t>4 for the trapezoidal rule, Simpson’s rule, Simpson’s 3/8 rule, and Boole’s rule, respectively. The next example illustrates this point.</a:t>
            </a:r>
          </a:p>
          <a:p>
            <a:pPr>
              <a:lnSpc>
                <a:spcPct val="120000"/>
              </a:lnSpc>
            </a:pPr>
            <a:r>
              <a:rPr lang="en-US" altLang="zh-CN" sz="2800" dirty="0" smtClean="0"/>
              <a:t>Example 5.2. Consider the integration of the </a:t>
            </a:r>
            <a:r>
              <a:rPr lang="en-US" altLang="zh-CN" sz="2800" dirty="0"/>
              <a:t>function </a:t>
            </a:r>
            <a:r>
              <a:rPr lang="en-US" altLang="zh-CN" sz="2800" i="1" dirty="0"/>
              <a:t>f</a:t>
            </a:r>
            <a:r>
              <a:rPr lang="en-US" altLang="zh-CN" sz="2800" dirty="0"/>
              <a:t>(</a:t>
            </a:r>
            <a:r>
              <a:rPr lang="en-US" altLang="zh-CN" sz="2800" i="1" dirty="0"/>
              <a:t>x</a:t>
            </a:r>
            <a:r>
              <a:rPr lang="en-US" altLang="zh-CN" sz="2800" dirty="0"/>
              <a:t>)=1+</a:t>
            </a:r>
            <a:r>
              <a:rPr lang="en-US" altLang="zh-CN" sz="2800" i="1" dirty="0"/>
              <a:t>e</a:t>
            </a:r>
            <a:r>
              <a:rPr lang="en-US" altLang="zh-CN" sz="2800" baseline="30000" dirty="0"/>
              <a:t>-</a:t>
            </a:r>
            <a:r>
              <a:rPr lang="en-US" altLang="zh-CN" sz="2800" i="1" baseline="30000" dirty="0"/>
              <a:t>x</a:t>
            </a:r>
            <a:r>
              <a:rPr lang="en-US" altLang="zh-CN" sz="2800" dirty="0"/>
              <a:t>sin(4</a:t>
            </a:r>
            <a:r>
              <a:rPr lang="en-US" altLang="zh-CN" sz="2800" i="1" dirty="0"/>
              <a:t>x</a:t>
            </a:r>
            <a:r>
              <a:rPr lang="en-US" altLang="zh-CN" sz="2800" dirty="0" smtClean="0"/>
              <a:t>) over the fixed interval [</a:t>
            </a:r>
            <a:r>
              <a:rPr lang="en-US" altLang="zh-CN" sz="2800" i="1" dirty="0"/>
              <a:t>a</a:t>
            </a:r>
            <a:r>
              <a:rPr lang="en-US" altLang="zh-CN" sz="2800" dirty="0" smtClean="0"/>
              <a:t>, </a:t>
            </a:r>
            <a:r>
              <a:rPr lang="en-US" altLang="zh-CN" sz="2800" i="1" dirty="0"/>
              <a:t>b</a:t>
            </a:r>
            <a:r>
              <a:rPr lang="en-US" altLang="zh-CN" sz="2800" dirty="0" smtClean="0"/>
              <a:t>]=[0, 1]. Apply </a:t>
            </a:r>
            <a:r>
              <a:rPr lang="en-US" altLang="zh-CN" sz="2800" dirty="0"/>
              <a:t>the </a:t>
            </a:r>
            <a:r>
              <a:rPr lang="en-US" altLang="zh-CN" sz="2800" dirty="0" smtClean="0"/>
              <a:t>first four closed Newton-Cotes quadrature formulas on it.</a:t>
            </a:r>
            <a:endParaRPr lang="zh-CN" altLang="en-US" sz="2800" dirty="0"/>
          </a:p>
        </p:txBody>
      </p:sp>
    </p:spTree>
    <p:extLst>
      <p:ext uri="{BB962C8B-B14F-4D97-AF65-F5344CB8AC3E}">
        <p14:creationId xmlns:p14="http://schemas.microsoft.com/office/powerpoint/2010/main" val="681940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799287" y="595352"/>
            <a:ext cx="5435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n-lt"/>
              </a:rPr>
              <a:t>For the trapezoidal rule, </a:t>
            </a:r>
            <a:r>
              <a:rPr lang="en-US" altLang="zh-CN" sz="2400" i="1" dirty="0" smtClean="0">
                <a:latin typeface="+mn-lt"/>
              </a:rPr>
              <a:t>h</a:t>
            </a:r>
            <a:r>
              <a:rPr lang="en-US" altLang="zh-CN" sz="2400" dirty="0" smtClean="0">
                <a:latin typeface="+mn-lt"/>
              </a:rPr>
              <a:t>=1 and</a:t>
            </a:r>
            <a:endParaRPr lang="en-US" altLang="zh-CN" sz="2400" dirty="0">
              <a:latin typeface="+mn-lt"/>
            </a:endParaRPr>
          </a:p>
        </p:txBody>
      </p:sp>
      <p:sp>
        <p:nvSpPr>
          <p:cNvPr id="6" name="Text Box 6"/>
          <p:cNvSpPr txBox="1">
            <a:spLocks noChangeArrowheads="1"/>
          </p:cNvSpPr>
          <p:nvPr/>
        </p:nvSpPr>
        <p:spPr bwMode="auto">
          <a:xfrm>
            <a:off x="799287" y="1676440"/>
            <a:ext cx="5435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n-lt"/>
              </a:rPr>
              <a:t>For Simpson’s rule, </a:t>
            </a:r>
            <a:r>
              <a:rPr lang="en-US" altLang="zh-CN" sz="2400" i="1" dirty="0" smtClean="0">
                <a:latin typeface="+mn-lt"/>
              </a:rPr>
              <a:t>h</a:t>
            </a:r>
            <a:r>
              <a:rPr lang="en-US" altLang="zh-CN" sz="2400" dirty="0" smtClean="0">
                <a:latin typeface="+mn-lt"/>
              </a:rPr>
              <a:t>=1/2, and we get</a:t>
            </a:r>
            <a:endParaRPr lang="en-US" altLang="zh-CN" sz="2400" dirty="0">
              <a:latin typeface="+mn-lt"/>
            </a:endParaRPr>
          </a:p>
        </p:txBody>
      </p:sp>
      <p:sp>
        <p:nvSpPr>
          <p:cNvPr id="7" name="Text Box 7"/>
          <p:cNvSpPr txBox="1">
            <a:spLocks noChangeArrowheads="1"/>
          </p:cNvSpPr>
          <p:nvPr/>
        </p:nvSpPr>
        <p:spPr bwMode="auto">
          <a:xfrm>
            <a:off x="799287" y="4582856"/>
            <a:ext cx="5364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n-lt"/>
              </a:rPr>
              <a:t>For Boole’s rule, </a:t>
            </a:r>
            <a:r>
              <a:rPr lang="en-US" altLang="zh-CN" sz="2400" i="1" dirty="0" smtClean="0">
                <a:latin typeface="+mn-lt"/>
              </a:rPr>
              <a:t>h</a:t>
            </a:r>
            <a:r>
              <a:rPr lang="en-US" altLang="zh-CN" sz="2400" dirty="0" smtClean="0">
                <a:latin typeface="+mn-lt"/>
              </a:rPr>
              <a:t>=1/4, and the result is</a:t>
            </a:r>
            <a:endParaRPr lang="en-US" altLang="zh-CN" sz="2400" dirty="0">
              <a:latin typeface="+mn-lt"/>
            </a:endParaRPr>
          </a:p>
        </p:txBody>
      </p:sp>
      <p:sp>
        <p:nvSpPr>
          <p:cNvPr id="8" name="Text Box 8"/>
          <p:cNvSpPr txBox="1">
            <a:spLocks noChangeArrowheads="1"/>
          </p:cNvSpPr>
          <p:nvPr/>
        </p:nvSpPr>
        <p:spPr bwMode="auto">
          <a:xfrm>
            <a:off x="799287" y="2863890"/>
            <a:ext cx="5980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n-lt"/>
              </a:rPr>
              <a:t>For Simpson’s 3/8 rule, </a:t>
            </a:r>
            <a:r>
              <a:rPr lang="en-US" altLang="zh-CN" sz="2400" i="1" dirty="0" smtClean="0">
                <a:latin typeface="+mn-lt"/>
              </a:rPr>
              <a:t>h</a:t>
            </a:r>
            <a:r>
              <a:rPr lang="en-US" altLang="zh-CN" sz="2400" dirty="0" smtClean="0">
                <a:latin typeface="+mn-lt"/>
              </a:rPr>
              <a:t>=1/3, and we obtain</a:t>
            </a:r>
            <a:endParaRPr lang="en-US" altLang="zh-CN" sz="2400" dirty="0">
              <a:latin typeface="+mn-lt"/>
            </a:endParaRPr>
          </a:p>
        </p:txBody>
      </p:sp>
      <p:graphicFrame>
        <p:nvGraphicFramePr>
          <p:cNvPr id="9" name="Object 9"/>
          <p:cNvGraphicFramePr>
            <a:graphicFrameLocks noChangeAspect="1"/>
          </p:cNvGraphicFramePr>
          <p:nvPr>
            <p:extLst>
              <p:ext uri="{D42A27DB-BD31-4B8C-83A1-F6EECF244321}">
                <p14:modId xmlns:p14="http://schemas.microsoft.com/office/powerpoint/2010/main" val="1135412251"/>
              </p:ext>
            </p:extLst>
          </p:nvPr>
        </p:nvGraphicFramePr>
        <p:xfrm>
          <a:off x="1807349" y="1100177"/>
          <a:ext cx="5472113" cy="565150"/>
        </p:xfrm>
        <a:graphic>
          <a:graphicData uri="http://schemas.openxmlformats.org/presentationml/2006/ole">
            <mc:AlternateContent xmlns:mc="http://schemas.openxmlformats.org/markup-compatibility/2006">
              <mc:Choice xmlns:v="urn:schemas-microsoft-com:vml" Requires="v">
                <p:oleObj spid="_x0000_s9306" name="Equation" r:id="rId3" imgW="3810000" imgH="393700" progId="Equation.DSMT4">
                  <p:embed/>
                </p:oleObj>
              </mc:Choice>
              <mc:Fallback>
                <p:oleObj name="Equation" r:id="rId3" imgW="3810000" imgH="393700" progId="Equation.DSMT4">
                  <p:embed/>
                  <p:pic>
                    <p:nvPicPr>
                      <p:cNvPr id="41993"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7349" y="1100177"/>
                        <a:ext cx="5472113"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11"/>
          <p:cNvGraphicFramePr>
            <a:graphicFrameLocks noChangeAspect="1"/>
          </p:cNvGraphicFramePr>
          <p:nvPr>
            <p:extLst>
              <p:ext uri="{D42A27DB-BD31-4B8C-83A1-F6EECF244321}">
                <p14:modId xmlns:p14="http://schemas.microsoft.com/office/powerpoint/2010/main" val="1921731652"/>
              </p:ext>
            </p:extLst>
          </p:nvPr>
        </p:nvGraphicFramePr>
        <p:xfrm>
          <a:off x="1807349" y="2232064"/>
          <a:ext cx="7597775" cy="569913"/>
        </p:xfrm>
        <a:graphic>
          <a:graphicData uri="http://schemas.openxmlformats.org/presentationml/2006/ole">
            <mc:AlternateContent xmlns:mc="http://schemas.openxmlformats.org/markup-compatibility/2006">
              <mc:Choice xmlns:v="urn:schemas-microsoft-com:vml" Requires="v">
                <p:oleObj spid="_x0000_s9307" name="Equation" r:id="rId5" imgW="5257800" imgH="393700" progId="Equation.DSMT4">
                  <p:embed/>
                </p:oleObj>
              </mc:Choice>
              <mc:Fallback>
                <p:oleObj name="Equation" r:id="rId5" imgW="5257800" imgH="393700" progId="Equation.DSMT4">
                  <p:embed/>
                  <p:pic>
                    <p:nvPicPr>
                      <p:cNvPr id="41995"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7349" y="2232064"/>
                        <a:ext cx="7597775" cy="569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14"/>
          <p:cNvGraphicFramePr>
            <a:graphicFrameLocks noChangeAspect="1"/>
          </p:cNvGraphicFramePr>
          <p:nvPr>
            <p:extLst>
              <p:ext uri="{D42A27DB-BD31-4B8C-83A1-F6EECF244321}">
                <p14:modId xmlns:p14="http://schemas.microsoft.com/office/powerpoint/2010/main" val="4095687294"/>
              </p:ext>
            </p:extLst>
          </p:nvPr>
        </p:nvGraphicFramePr>
        <p:xfrm>
          <a:off x="1807349" y="3325555"/>
          <a:ext cx="6481762" cy="1216025"/>
        </p:xfrm>
        <a:graphic>
          <a:graphicData uri="http://schemas.openxmlformats.org/presentationml/2006/ole">
            <mc:AlternateContent xmlns:mc="http://schemas.openxmlformats.org/markup-compatibility/2006">
              <mc:Choice xmlns:v="urn:schemas-microsoft-com:vml" Requires="v">
                <p:oleObj spid="_x0000_s9308" name="Equation" r:id="rId7" imgW="4330700" imgH="812800" progId="Equation.DSMT4">
                  <p:embed/>
                </p:oleObj>
              </mc:Choice>
              <mc:Fallback>
                <p:oleObj name="Equation" r:id="rId7" imgW="4330700" imgH="812800" progId="Equation.DSMT4">
                  <p:embed/>
                  <p:pic>
                    <p:nvPicPr>
                      <p:cNvPr id="41998"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7349" y="3325555"/>
                        <a:ext cx="6481762" cy="1216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7"/>
          <p:cNvGraphicFramePr>
            <a:graphicFrameLocks noChangeAspect="1"/>
          </p:cNvGraphicFramePr>
          <p:nvPr>
            <p:extLst>
              <p:ext uri="{D42A27DB-BD31-4B8C-83A1-F6EECF244321}">
                <p14:modId xmlns:p14="http://schemas.microsoft.com/office/powerpoint/2010/main" val="259014760"/>
              </p:ext>
            </p:extLst>
          </p:nvPr>
        </p:nvGraphicFramePr>
        <p:xfrm>
          <a:off x="1807349" y="5166760"/>
          <a:ext cx="8101012" cy="1135062"/>
        </p:xfrm>
        <a:graphic>
          <a:graphicData uri="http://schemas.openxmlformats.org/presentationml/2006/ole">
            <mc:AlternateContent xmlns:mc="http://schemas.openxmlformats.org/markup-compatibility/2006">
              <mc:Choice xmlns:v="urn:schemas-microsoft-com:vml" Requires="v">
                <p:oleObj spid="_x0000_s9309" name="Equation" r:id="rId9" imgW="5803900" imgH="812800" progId="Equation.DSMT4">
                  <p:embed/>
                </p:oleObj>
              </mc:Choice>
              <mc:Fallback>
                <p:oleObj name="Equation" r:id="rId9" imgW="5803900" imgH="812800" progId="Equation.DSMT4">
                  <p:embed/>
                  <p:pic>
                    <p:nvPicPr>
                      <p:cNvPr id="42001"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07349" y="5166760"/>
                        <a:ext cx="8101012" cy="1135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5636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dissolv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2"/>
          <p:cNvSpPr>
            <a:spLocks/>
          </p:cNvSpPr>
          <p:nvPr/>
        </p:nvSpPr>
        <p:spPr bwMode="auto">
          <a:xfrm>
            <a:off x="7227728" y="2342758"/>
            <a:ext cx="2719387" cy="895350"/>
          </a:xfrm>
          <a:custGeom>
            <a:avLst/>
            <a:gdLst>
              <a:gd name="T0" fmla="*/ 2147483646 w 1713"/>
              <a:gd name="T1" fmla="*/ 2147483646 h 564"/>
              <a:gd name="T2" fmla="*/ 2147483646 w 1713"/>
              <a:gd name="T3" fmla="*/ 2147483646 h 564"/>
              <a:gd name="T4" fmla="*/ 0 w 1713"/>
              <a:gd name="T5" fmla="*/ 2147483646 h 564"/>
              <a:gd name="T6" fmla="*/ 0 w 1713"/>
              <a:gd name="T7" fmla="*/ 2147483646 h 564"/>
              <a:gd name="T8" fmla="*/ 2147483646 w 1713"/>
              <a:gd name="T9" fmla="*/ 2147483646 h 564"/>
              <a:gd name="T10" fmla="*/ 2147483646 w 1713"/>
              <a:gd name="T11" fmla="*/ 2147483646 h 564"/>
              <a:gd name="T12" fmla="*/ 2147483646 w 1713"/>
              <a:gd name="T13" fmla="*/ 2147483646 h 564"/>
              <a:gd name="T14" fmla="*/ 2147483646 w 1713"/>
              <a:gd name="T15" fmla="*/ 2147483646 h 564"/>
              <a:gd name="T16" fmla="*/ 2147483646 w 1713"/>
              <a:gd name="T17" fmla="*/ 2147483646 h 564"/>
              <a:gd name="T18" fmla="*/ 2147483646 w 1713"/>
              <a:gd name="T19" fmla="*/ 2147483646 h 564"/>
              <a:gd name="T20" fmla="*/ 2147483646 w 1713"/>
              <a:gd name="T21" fmla="*/ 0 h 564"/>
              <a:gd name="T22" fmla="*/ 2147483646 w 1713"/>
              <a:gd name="T23" fmla="*/ 2147483646 h 564"/>
              <a:gd name="T24" fmla="*/ 2147483646 w 1713"/>
              <a:gd name="T25" fmla="*/ 2147483646 h 564"/>
              <a:gd name="T26" fmla="*/ 2147483646 w 1713"/>
              <a:gd name="T27" fmla="*/ 2147483646 h 564"/>
              <a:gd name="T28" fmla="*/ 2147483646 w 1713"/>
              <a:gd name="T29" fmla="*/ 2147483646 h 564"/>
              <a:gd name="T30" fmla="*/ 2147483646 w 1713"/>
              <a:gd name="T31" fmla="*/ 2147483646 h 564"/>
              <a:gd name="T32" fmla="*/ 2147483646 w 1713"/>
              <a:gd name="T33" fmla="*/ 2147483646 h 5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13"/>
              <a:gd name="T52" fmla="*/ 0 h 564"/>
              <a:gd name="T53" fmla="*/ 1713 w 1713"/>
              <a:gd name="T54" fmla="*/ 564 h 5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13" h="564">
                <a:moveTo>
                  <a:pt x="1713" y="305"/>
                </a:moveTo>
                <a:lnTo>
                  <a:pt x="1710" y="563"/>
                </a:lnTo>
                <a:lnTo>
                  <a:pt x="0" y="564"/>
                </a:lnTo>
                <a:lnTo>
                  <a:pt x="0" y="204"/>
                </a:lnTo>
                <a:lnTo>
                  <a:pt x="84" y="159"/>
                </a:lnTo>
                <a:lnTo>
                  <a:pt x="219" y="108"/>
                </a:lnTo>
                <a:lnTo>
                  <a:pt x="390" y="60"/>
                </a:lnTo>
                <a:lnTo>
                  <a:pt x="561" y="27"/>
                </a:lnTo>
                <a:lnTo>
                  <a:pt x="663" y="12"/>
                </a:lnTo>
                <a:lnTo>
                  <a:pt x="747" y="3"/>
                </a:lnTo>
                <a:lnTo>
                  <a:pt x="852" y="0"/>
                </a:lnTo>
                <a:lnTo>
                  <a:pt x="960" y="6"/>
                </a:lnTo>
                <a:lnTo>
                  <a:pt x="1047" y="21"/>
                </a:lnTo>
                <a:lnTo>
                  <a:pt x="1143" y="48"/>
                </a:lnTo>
                <a:lnTo>
                  <a:pt x="1243" y="86"/>
                </a:lnTo>
                <a:lnTo>
                  <a:pt x="1538" y="222"/>
                </a:lnTo>
                <a:lnTo>
                  <a:pt x="1713" y="305"/>
                </a:lnTo>
                <a:close/>
              </a:path>
            </a:pathLst>
          </a:custGeom>
          <a:solidFill>
            <a:schemeClr val="accent1"/>
          </a:solidFill>
          <a:ln w="9525">
            <a:solidFill>
              <a:schemeClr val="tx1"/>
            </a:solidFill>
            <a:round/>
            <a:headEnd/>
            <a:tailEnd/>
          </a:ln>
        </p:spPr>
        <p:txBody>
          <a:bodyPr/>
          <a:lstStyle/>
          <a:p>
            <a:endParaRPr lang="zh-CN" altLang="en-US"/>
          </a:p>
        </p:txBody>
      </p:sp>
      <p:pic>
        <p:nvPicPr>
          <p:cNvPr id="3" name="Picture 7"/>
          <p:cNvPicPr>
            <a:picLocks noChangeAspect="1" noChangeArrowheads="1"/>
          </p:cNvPicPr>
          <p:nvPr/>
        </p:nvPicPr>
        <p:blipFill>
          <a:blip r:embed="rId3">
            <a:extLst>
              <a:ext uri="{28A0092B-C50C-407E-A947-70E740481C1C}">
                <a14:useLocalDpi xmlns:a14="http://schemas.microsoft.com/office/drawing/2010/main" val="0"/>
              </a:ext>
            </a:extLst>
          </a:blip>
          <a:srcRect l="11693" t="26505" r="50835" b="45242"/>
          <a:stretch>
            <a:fillRect/>
          </a:stretch>
        </p:blipFill>
        <p:spPr bwMode="auto">
          <a:xfrm>
            <a:off x="7076915" y="1829996"/>
            <a:ext cx="320516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9"/>
          <p:cNvSpPr>
            <a:spLocks/>
          </p:cNvSpPr>
          <p:nvPr/>
        </p:nvSpPr>
        <p:spPr bwMode="auto">
          <a:xfrm>
            <a:off x="1458017" y="2661846"/>
            <a:ext cx="2714625" cy="574675"/>
          </a:xfrm>
          <a:custGeom>
            <a:avLst/>
            <a:gdLst>
              <a:gd name="T0" fmla="*/ 2147483646 w 1710"/>
              <a:gd name="T1" fmla="*/ 0 h 362"/>
              <a:gd name="T2" fmla="*/ 0 w 1710"/>
              <a:gd name="T3" fmla="*/ 2147483646 h 362"/>
              <a:gd name="T4" fmla="*/ 2147483646 w 1710"/>
              <a:gd name="T5" fmla="*/ 2147483646 h 362"/>
              <a:gd name="T6" fmla="*/ 2147483646 w 1710"/>
              <a:gd name="T7" fmla="*/ 2147483646 h 362"/>
              <a:gd name="T8" fmla="*/ 2147483646 w 1710"/>
              <a:gd name="T9" fmla="*/ 0 h 362"/>
              <a:gd name="T10" fmla="*/ 0 60000 65536"/>
              <a:gd name="T11" fmla="*/ 0 60000 65536"/>
              <a:gd name="T12" fmla="*/ 0 60000 65536"/>
              <a:gd name="T13" fmla="*/ 0 60000 65536"/>
              <a:gd name="T14" fmla="*/ 0 60000 65536"/>
              <a:gd name="T15" fmla="*/ 0 w 1710"/>
              <a:gd name="T16" fmla="*/ 0 h 362"/>
              <a:gd name="T17" fmla="*/ 1710 w 1710"/>
              <a:gd name="T18" fmla="*/ 362 h 362"/>
            </a:gdLst>
            <a:ahLst/>
            <a:cxnLst>
              <a:cxn ang="T10">
                <a:pos x="T0" y="T1"/>
              </a:cxn>
              <a:cxn ang="T11">
                <a:pos x="T2" y="T3"/>
              </a:cxn>
              <a:cxn ang="T12">
                <a:pos x="T4" y="T5"/>
              </a:cxn>
              <a:cxn ang="T13">
                <a:pos x="T6" y="T7"/>
              </a:cxn>
              <a:cxn ang="T14">
                <a:pos x="T8" y="T9"/>
              </a:cxn>
            </a:cxnLst>
            <a:rect l="T15" t="T16" r="T17" b="T18"/>
            <a:pathLst>
              <a:path w="1710" h="362">
                <a:moveTo>
                  <a:pt x="2" y="0"/>
                </a:moveTo>
                <a:lnTo>
                  <a:pt x="0" y="362"/>
                </a:lnTo>
                <a:lnTo>
                  <a:pt x="1710" y="362"/>
                </a:lnTo>
                <a:lnTo>
                  <a:pt x="1707" y="98"/>
                </a:lnTo>
                <a:lnTo>
                  <a:pt x="2" y="0"/>
                </a:lnTo>
                <a:close/>
              </a:path>
            </a:pathLst>
          </a:custGeom>
          <a:solidFill>
            <a:schemeClr val="accent1"/>
          </a:solidFill>
          <a:ln w="9525">
            <a:solidFill>
              <a:schemeClr val="tx1"/>
            </a:solidFill>
            <a:round/>
            <a:headEnd/>
            <a:tailEnd/>
          </a:ln>
        </p:spPr>
        <p:txBody>
          <a:bodyPr/>
          <a:lstStyle/>
          <a:p>
            <a:endParaRPr lang="zh-CN" altLang="en-US"/>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l="11693" t="26505" r="50835" b="45242"/>
          <a:stretch>
            <a:fillRect/>
          </a:stretch>
        </p:blipFill>
        <p:spPr bwMode="auto">
          <a:xfrm>
            <a:off x="1305617" y="1829996"/>
            <a:ext cx="320516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22"/>
          <p:cNvSpPr>
            <a:spLocks/>
          </p:cNvSpPr>
          <p:nvPr/>
        </p:nvSpPr>
        <p:spPr bwMode="auto">
          <a:xfrm>
            <a:off x="7232490" y="4819258"/>
            <a:ext cx="2705100" cy="976313"/>
          </a:xfrm>
          <a:custGeom>
            <a:avLst/>
            <a:gdLst>
              <a:gd name="T0" fmla="*/ 2147483646 w 1704"/>
              <a:gd name="T1" fmla="*/ 2147483646 h 615"/>
              <a:gd name="T2" fmla="*/ 2147483646 w 1704"/>
              <a:gd name="T3" fmla="*/ 2147483646 h 615"/>
              <a:gd name="T4" fmla="*/ 0 w 1704"/>
              <a:gd name="T5" fmla="*/ 2147483646 h 615"/>
              <a:gd name="T6" fmla="*/ 0 w 1704"/>
              <a:gd name="T7" fmla="*/ 2147483646 h 615"/>
              <a:gd name="T8" fmla="*/ 2147483646 w 1704"/>
              <a:gd name="T9" fmla="*/ 2147483646 h 615"/>
              <a:gd name="T10" fmla="*/ 2147483646 w 1704"/>
              <a:gd name="T11" fmla="*/ 2147483646 h 615"/>
              <a:gd name="T12" fmla="*/ 2147483646 w 1704"/>
              <a:gd name="T13" fmla="*/ 2147483646 h 615"/>
              <a:gd name="T14" fmla="*/ 2147483646 w 1704"/>
              <a:gd name="T15" fmla="*/ 2147483646 h 615"/>
              <a:gd name="T16" fmla="*/ 2147483646 w 1704"/>
              <a:gd name="T17" fmla="*/ 2147483646 h 615"/>
              <a:gd name="T18" fmla="*/ 2147483646 w 1704"/>
              <a:gd name="T19" fmla="*/ 2147483646 h 615"/>
              <a:gd name="T20" fmla="*/ 2147483646 w 1704"/>
              <a:gd name="T21" fmla="*/ 2147483646 h 615"/>
              <a:gd name="T22" fmla="*/ 2147483646 w 1704"/>
              <a:gd name="T23" fmla="*/ 2147483646 h 615"/>
              <a:gd name="T24" fmla="*/ 2147483646 w 1704"/>
              <a:gd name="T25" fmla="*/ 2147483646 h 615"/>
              <a:gd name="T26" fmla="*/ 2147483646 w 1704"/>
              <a:gd name="T27" fmla="*/ 0 h 615"/>
              <a:gd name="T28" fmla="*/ 2147483646 w 1704"/>
              <a:gd name="T29" fmla="*/ 0 h 615"/>
              <a:gd name="T30" fmla="*/ 2147483646 w 1704"/>
              <a:gd name="T31" fmla="*/ 0 h 615"/>
              <a:gd name="T32" fmla="*/ 2147483646 w 1704"/>
              <a:gd name="T33" fmla="*/ 2147483646 h 615"/>
              <a:gd name="T34" fmla="*/ 2147483646 w 1704"/>
              <a:gd name="T35" fmla="*/ 2147483646 h 615"/>
              <a:gd name="T36" fmla="*/ 2147483646 w 1704"/>
              <a:gd name="T37" fmla="*/ 2147483646 h 615"/>
              <a:gd name="T38" fmla="*/ 2147483646 w 1704"/>
              <a:gd name="T39" fmla="*/ 2147483646 h 615"/>
              <a:gd name="T40" fmla="*/ 2147483646 w 1704"/>
              <a:gd name="T41" fmla="*/ 2147483646 h 615"/>
              <a:gd name="T42" fmla="*/ 2147483646 w 1704"/>
              <a:gd name="T43" fmla="*/ 2147483646 h 615"/>
              <a:gd name="T44" fmla="*/ 2147483646 w 1704"/>
              <a:gd name="T45" fmla="*/ 2147483646 h 615"/>
              <a:gd name="T46" fmla="*/ 2147483646 w 1704"/>
              <a:gd name="T47" fmla="*/ 2147483646 h 615"/>
              <a:gd name="T48" fmla="*/ 2147483646 w 1704"/>
              <a:gd name="T49" fmla="*/ 2147483646 h 615"/>
              <a:gd name="T50" fmla="*/ 2147483646 w 1704"/>
              <a:gd name="T51" fmla="*/ 2147483646 h 615"/>
              <a:gd name="T52" fmla="*/ 2147483646 w 1704"/>
              <a:gd name="T53" fmla="*/ 2147483646 h 615"/>
              <a:gd name="T54" fmla="*/ 2147483646 w 1704"/>
              <a:gd name="T55" fmla="*/ 2147483646 h 615"/>
              <a:gd name="T56" fmla="*/ 2147483646 w 1704"/>
              <a:gd name="T57" fmla="*/ 2147483646 h 615"/>
              <a:gd name="T58" fmla="*/ 2147483646 w 1704"/>
              <a:gd name="T59" fmla="*/ 2147483646 h 615"/>
              <a:gd name="T60" fmla="*/ 2147483646 w 1704"/>
              <a:gd name="T61" fmla="*/ 2147483646 h 6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704"/>
              <a:gd name="T94" fmla="*/ 0 h 615"/>
              <a:gd name="T95" fmla="*/ 1704 w 1704"/>
              <a:gd name="T96" fmla="*/ 615 h 6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704" h="615">
                <a:moveTo>
                  <a:pt x="1704" y="354"/>
                </a:moveTo>
                <a:lnTo>
                  <a:pt x="1704" y="612"/>
                </a:lnTo>
                <a:lnTo>
                  <a:pt x="0" y="615"/>
                </a:lnTo>
                <a:lnTo>
                  <a:pt x="0" y="254"/>
                </a:lnTo>
                <a:lnTo>
                  <a:pt x="60" y="204"/>
                </a:lnTo>
                <a:lnTo>
                  <a:pt x="99" y="168"/>
                </a:lnTo>
                <a:lnTo>
                  <a:pt x="151" y="136"/>
                </a:lnTo>
                <a:lnTo>
                  <a:pt x="196" y="113"/>
                </a:lnTo>
                <a:lnTo>
                  <a:pt x="242" y="90"/>
                </a:lnTo>
                <a:lnTo>
                  <a:pt x="287" y="68"/>
                </a:lnTo>
                <a:lnTo>
                  <a:pt x="355" y="45"/>
                </a:lnTo>
                <a:lnTo>
                  <a:pt x="401" y="22"/>
                </a:lnTo>
                <a:lnTo>
                  <a:pt x="438" y="12"/>
                </a:lnTo>
                <a:lnTo>
                  <a:pt x="491" y="0"/>
                </a:lnTo>
                <a:lnTo>
                  <a:pt x="582" y="0"/>
                </a:lnTo>
                <a:lnTo>
                  <a:pt x="650" y="0"/>
                </a:lnTo>
                <a:lnTo>
                  <a:pt x="741" y="22"/>
                </a:lnTo>
                <a:lnTo>
                  <a:pt x="809" y="45"/>
                </a:lnTo>
                <a:lnTo>
                  <a:pt x="877" y="68"/>
                </a:lnTo>
                <a:lnTo>
                  <a:pt x="966" y="96"/>
                </a:lnTo>
                <a:lnTo>
                  <a:pt x="1058" y="136"/>
                </a:lnTo>
                <a:lnTo>
                  <a:pt x="1126" y="159"/>
                </a:lnTo>
                <a:lnTo>
                  <a:pt x="1194" y="195"/>
                </a:lnTo>
                <a:lnTo>
                  <a:pt x="1239" y="219"/>
                </a:lnTo>
                <a:lnTo>
                  <a:pt x="1284" y="237"/>
                </a:lnTo>
                <a:lnTo>
                  <a:pt x="1350" y="255"/>
                </a:lnTo>
                <a:lnTo>
                  <a:pt x="1419" y="282"/>
                </a:lnTo>
                <a:lnTo>
                  <a:pt x="1509" y="312"/>
                </a:lnTo>
                <a:lnTo>
                  <a:pt x="1584" y="330"/>
                </a:lnTo>
                <a:lnTo>
                  <a:pt x="1648" y="340"/>
                </a:lnTo>
                <a:lnTo>
                  <a:pt x="1704" y="354"/>
                </a:lnTo>
                <a:close/>
              </a:path>
            </a:pathLst>
          </a:custGeom>
          <a:solidFill>
            <a:schemeClr val="accent1"/>
          </a:solidFill>
          <a:ln w="9525">
            <a:solidFill>
              <a:schemeClr val="tx1"/>
            </a:solidFill>
            <a:round/>
            <a:headEnd/>
            <a:tailEnd/>
          </a:ln>
        </p:spPr>
        <p:txBody>
          <a:bodyPr/>
          <a:lstStyle/>
          <a:p>
            <a:endParaRPr lang="zh-CN" altLang="en-US"/>
          </a:p>
        </p:txBody>
      </p:sp>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l="11693" t="26505" r="50835" b="45242"/>
          <a:stretch>
            <a:fillRect/>
          </a:stretch>
        </p:blipFill>
        <p:spPr bwMode="auto">
          <a:xfrm>
            <a:off x="7076915" y="4387458"/>
            <a:ext cx="320516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eform 17"/>
          <p:cNvSpPr>
            <a:spLocks/>
          </p:cNvSpPr>
          <p:nvPr/>
        </p:nvSpPr>
        <p:spPr bwMode="auto">
          <a:xfrm>
            <a:off x="1458017" y="4824021"/>
            <a:ext cx="2709863" cy="966787"/>
          </a:xfrm>
          <a:custGeom>
            <a:avLst/>
            <a:gdLst>
              <a:gd name="T0" fmla="*/ 2147483646 w 1707"/>
              <a:gd name="T1" fmla="*/ 2147483646 h 609"/>
              <a:gd name="T2" fmla="*/ 2147483646 w 1707"/>
              <a:gd name="T3" fmla="*/ 2147483646 h 609"/>
              <a:gd name="T4" fmla="*/ 0 w 1707"/>
              <a:gd name="T5" fmla="*/ 2147483646 h 609"/>
              <a:gd name="T6" fmla="*/ 0 w 1707"/>
              <a:gd name="T7" fmla="*/ 2147483646 h 609"/>
              <a:gd name="T8" fmla="*/ 2147483646 w 1707"/>
              <a:gd name="T9" fmla="*/ 2147483646 h 609"/>
              <a:gd name="T10" fmla="*/ 2147483646 w 1707"/>
              <a:gd name="T11" fmla="*/ 2147483646 h 609"/>
              <a:gd name="T12" fmla="*/ 2147483646 w 1707"/>
              <a:gd name="T13" fmla="*/ 2147483646 h 609"/>
              <a:gd name="T14" fmla="*/ 2147483646 w 1707"/>
              <a:gd name="T15" fmla="*/ 2147483646 h 609"/>
              <a:gd name="T16" fmla="*/ 2147483646 w 1707"/>
              <a:gd name="T17" fmla="*/ 2147483646 h 609"/>
              <a:gd name="T18" fmla="*/ 2147483646 w 1707"/>
              <a:gd name="T19" fmla="*/ 2147483646 h 609"/>
              <a:gd name="T20" fmla="*/ 2147483646 w 1707"/>
              <a:gd name="T21" fmla="*/ 2147483646 h 609"/>
              <a:gd name="T22" fmla="*/ 2147483646 w 1707"/>
              <a:gd name="T23" fmla="*/ 0 h 609"/>
              <a:gd name="T24" fmla="*/ 2147483646 w 1707"/>
              <a:gd name="T25" fmla="*/ 2147483646 h 609"/>
              <a:gd name="T26" fmla="*/ 2147483646 w 1707"/>
              <a:gd name="T27" fmla="*/ 2147483646 h 609"/>
              <a:gd name="T28" fmla="*/ 2147483646 w 1707"/>
              <a:gd name="T29" fmla="*/ 2147483646 h 609"/>
              <a:gd name="T30" fmla="*/ 2147483646 w 1707"/>
              <a:gd name="T31" fmla="*/ 2147483646 h 609"/>
              <a:gd name="T32" fmla="*/ 2147483646 w 1707"/>
              <a:gd name="T33" fmla="*/ 2147483646 h 609"/>
              <a:gd name="T34" fmla="*/ 2147483646 w 1707"/>
              <a:gd name="T35" fmla="*/ 2147483646 h 609"/>
              <a:gd name="T36" fmla="*/ 2147483646 w 1707"/>
              <a:gd name="T37" fmla="*/ 2147483646 h 609"/>
              <a:gd name="T38" fmla="*/ 2147483646 w 1707"/>
              <a:gd name="T39" fmla="*/ 2147483646 h 609"/>
              <a:gd name="T40" fmla="*/ 2147483646 w 1707"/>
              <a:gd name="T41" fmla="*/ 2147483646 h 609"/>
              <a:gd name="T42" fmla="*/ 2147483646 w 1707"/>
              <a:gd name="T43" fmla="*/ 2147483646 h 60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07"/>
              <a:gd name="T67" fmla="*/ 0 h 609"/>
              <a:gd name="T68" fmla="*/ 1707 w 1707"/>
              <a:gd name="T69" fmla="*/ 609 h 60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07" h="609">
                <a:moveTo>
                  <a:pt x="1707" y="357"/>
                </a:moveTo>
                <a:lnTo>
                  <a:pt x="1707" y="609"/>
                </a:lnTo>
                <a:lnTo>
                  <a:pt x="0" y="609"/>
                </a:lnTo>
                <a:lnTo>
                  <a:pt x="0" y="249"/>
                </a:lnTo>
                <a:lnTo>
                  <a:pt x="63" y="201"/>
                </a:lnTo>
                <a:lnTo>
                  <a:pt x="131" y="156"/>
                </a:lnTo>
                <a:lnTo>
                  <a:pt x="201" y="108"/>
                </a:lnTo>
                <a:lnTo>
                  <a:pt x="282" y="72"/>
                </a:lnTo>
                <a:lnTo>
                  <a:pt x="335" y="42"/>
                </a:lnTo>
                <a:lnTo>
                  <a:pt x="402" y="21"/>
                </a:lnTo>
                <a:lnTo>
                  <a:pt x="480" y="9"/>
                </a:lnTo>
                <a:lnTo>
                  <a:pt x="558" y="0"/>
                </a:lnTo>
                <a:lnTo>
                  <a:pt x="669" y="9"/>
                </a:lnTo>
                <a:lnTo>
                  <a:pt x="811" y="42"/>
                </a:lnTo>
                <a:lnTo>
                  <a:pt x="993" y="110"/>
                </a:lnTo>
                <a:lnTo>
                  <a:pt x="1129" y="156"/>
                </a:lnTo>
                <a:lnTo>
                  <a:pt x="1174" y="178"/>
                </a:lnTo>
                <a:lnTo>
                  <a:pt x="1310" y="246"/>
                </a:lnTo>
                <a:lnTo>
                  <a:pt x="1491" y="314"/>
                </a:lnTo>
                <a:lnTo>
                  <a:pt x="1582" y="337"/>
                </a:lnTo>
                <a:lnTo>
                  <a:pt x="1673" y="360"/>
                </a:lnTo>
                <a:lnTo>
                  <a:pt x="1707" y="357"/>
                </a:lnTo>
                <a:close/>
              </a:path>
            </a:pathLst>
          </a:custGeom>
          <a:solidFill>
            <a:schemeClr val="accent1"/>
          </a:solidFill>
          <a:ln w="9525">
            <a:solidFill>
              <a:schemeClr val="tx1"/>
            </a:solidFill>
            <a:round/>
            <a:headEnd/>
            <a:tailEnd/>
          </a:ln>
        </p:spPr>
        <p:txBody>
          <a:bodyPr/>
          <a:lstStyle/>
          <a:p>
            <a:endParaRPr lang="zh-CN" altLang="en-US"/>
          </a:p>
        </p:txBody>
      </p:sp>
      <p:pic>
        <p:nvPicPr>
          <p:cNvPr id="9" name="Picture 5"/>
          <p:cNvPicPr>
            <a:picLocks noChangeAspect="1" noChangeArrowheads="1"/>
          </p:cNvPicPr>
          <p:nvPr/>
        </p:nvPicPr>
        <p:blipFill>
          <a:blip r:embed="rId3">
            <a:extLst>
              <a:ext uri="{28A0092B-C50C-407E-A947-70E740481C1C}">
                <a14:useLocalDpi xmlns:a14="http://schemas.microsoft.com/office/drawing/2010/main" val="0"/>
              </a:ext>
            </a:extLst>
          </a:blip>
          <a:srcRect l="11693" t="26505" r="50835" b="45242"/>
          <a:stretch>
            <a:fillRect/>
          </a:stretch>
        </p:blipFill>
        <p:spPr bwMode="auto">
          <a:xfrm>
            <a:off x="1305617" y="4387458"/>
            <a:ext cx="320516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reeform 8"/>
          <p:cNvSpPr>
            <a:spLocks/>
          </p:cNvSpPr>
          <p:nvPr/>
        </p:nvSpPr>
        <p:spPr bwMode="auto">
          <a:xfrm>
            <a:off x="4172642" y="2826946"/>
            <a:ext cx="1588" cy="409575"/>
          </a:xfrm>
          <a:custGeom>
            <a:avLst/>
            <a:gdLst>
              <a:gd name="T0" fmla="*/ 0 w 1"/>
              <a:gd name="T1" fmla="*/ 2147483646 h 258"/>
              <a:gd name="T2" fmla="*/ 0 w 1"/>
              <a:gd name="T3" fmla="*/ 0 h 258"/>
              <a:gd name="T4" fmla="*/ 0 60000 65536"/>
              <a:gd name="T5" fmla="*/ 0 60000 65536"/>
              <a:gd name="T6" fmla="*/ 0 w 1"/>
              <a:gd name="T7" fmla="*/ 0 h 258"/>
              <a:gd name="T8" fmla="*/ 1 w 1"/>
              <a:gd name="T9" fmla="*/ 258 h 258"/>
            </a:gdLst>
            <a:ahLst/>
            <a:cxnLst>
              <a:cxn ang="T4">
                <a:pos x="T0" y="T1"/>
              </a:cxn>
              <a:cxn ang="T5">
                <a:pos x="T2" y="T3"/>
              </a:cxn>
            </a:cxnLst>
            <a:rect l="T6" t="T7" r="T8" b="T9"/>
            <a:pathLst>
              <a:path w="1" h="258">
                <a:moveTo>
                  <a:pt x="0" y="258"/>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1" name="Freeform 10"/>
          <p:cNvSpPr>
            <a:spLocks/>
          </p:cNvSpPr>
          <p:nvPr/>
        </p:nvSpPr>
        <p:spPr bwMode="auto">
          <a:xfrm>
            <a:off x="9942353" y="2817421"/>
            <a:ext cx="4762" cy="414337"/>
          </a:xfrm>
          <a:custGeom>
            <a:avLst/>
            <a:gdLst>
              <a:gd name="T0" fmla="*/ 0 w 3"/>
              <a:gd name="T1" fmla="*/ 2147483646 h 261"/>
              <a:gd name="T2" fmla="*/ 2147483646 w 3"/>
              <a:gd name="T3" fmla="*/ 0 h 261"/>
              <a:gd name="T4" fmla="*/ 0 60000 65536"/>
              <a:gd name="T5" fmla="*/ 0 60000 65536"/>
              <a:gd name="T6" fmla="*/ 0 w 3"/>
              <a:gd name="T7" fmla="*/ 0 h 261"/>
              <a:gd name="T8" fmla="*/ 3 w 3"/>
              <a:gd name="T9" fmla="*/ 261 h 261"/>
            </a:gdLst>
            <a:ahLst/>
            <a:cxnLst>
              <a:cxn ang="T4">
                <a:pos x="T0" y="T1"/>
              </a:cxn>
              <a:cxn ang="T5">
                <a:pos x="T2" y="T3"/>
              </a:cxn>
            </a:cxnLst>
            <a:rect l="T6" t="T7" r="T8" b="T9"/>
            <a:pathLst>
              <a:path w="3" h="261">
                <a:moveTo>
                  <a:pt x="0" y="261"/>
                </a:moveTo>
                <a:lnTo>
                  <a:pt x="3"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2" name="Freeform 11"/>
          <p:cNvSpPr>
            <a:spLocks/>
          </p:cNvSpPr>
          <p:nvPr/>
        </p:nvSpPr>
        <p:spPr bwMode="auto">
          <a:xfrm>
            <a:off x="8580278" y="2350696"/>
            <a:ext cx="1587" cy="885825"/>
          </a:xfrm>
          <a:custGeom>
            <a:avLst/>
            <a:gdLst>
              <a:gd name="T0" fmla="*/ 0 w 1"/>
              <a:gd name="T1" fmla="*/ 2147483646 h 558"/>
              <a:gd name="T2" fmla="*/ 0 w 1"/>
              <a:gd name="T3" fmla="*/ 0 h 558"/>
              <a:gd name="T4" fmla="*/ 0 60000 65536"/>
              <a:gd name="T5" fmla="*/ 0 60000 65536"/>
              <a:gd name="T6" fmla="*/ 0 w 1"/>
              <a:gd name="T7" fmla="*/ 0 h 558"/>
              <a:gd name="T8" fmla="*/ 1 w 1"/>
              <a:gd name="T9" fmla="*/ 558 h 558"/>
            </a:gdLst>
            <a:ahLst/>
            <a:cxnLst>
              <a:cxn ang="T4">
                <a:pos x="T0" y="T1"/>
              </a:cxn>
              <a:cxn ang="T5">
                <a:pos x="T2" y="T3"/>
              </a:cxn>
            </a:cxnLst>
            <a:rect l="T6" t="T7" r="T8" b="T9"/>
            <a:pathLst>
              <a:path w="1" h="558">
                <a:moveTo>
                  <a:pt x="0" y="558"/>
                </a:moveTo>
                <a:lnTo>
                  <a:pt x="0"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3" name="Freeform 13"/>
          <p:cNvSpPr>
            <a:spLocks/>
          </p:cNvSpPr>
          <p:nvPr/>
        </p:nvSpPr>
        <p:spPr bwMode="auto">
          <a:xfrm>
            <a:off x="4172642" y="5390758"/>
            <a:ext cx="1588" cy="404813"/>
          </a:xfrm>
          <a:custGeom>
            <a:avLst/>
            <a:gdLst>
              <a:gd name="T0" fmla="*/ 0 w 1"/>
              <a:gd name="T1" fmla="*/ 2147483646 h 255"/>
              <a:gd name="T2" fmla="*/ 0 w 1"/>
              <a:gd name="T3" fmla="*/ 0 h 255"/>
              <a:gd name="T4" fmla="*/ 0 60000 65536"/>
              <a:gd name="T5" fmla="*/ 0 60000 65536"/>
              <a:gd name="T6" fmla="*/ 0 w 1"/>
              <a:gd name="T7" fmla="*/ 0 h 255"/>
              <a:gd name="T8" fmla="*/ 1 w 1"/>
              <a:gd name="T9" fmla="*/ 255 h 255"/>
            </a:gdLst>
            <a:ahLst/>
            <a:cxnLst>
              <a:cxn ang="T4">
                <a:pos x="T0" y="T1"/>
              </a:cxn>
              <a:cxn ang="T5">
                <a:pos x="T2" y="T3"/>
              </a:cxn>
            </a:cxnLst>
            <a:rect l="T6" t="T7" r="T8" b="T9"/>
            <a:pathLst>
              <a:path w="1" h="255">
                <a:moveTo>
                  <a:pt x="0" y="255"/>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 name="Freeform 14"/>
          <p:cNvSpPr>
            <a:spLocks/>
          </p:cNvSpPr>
          <p:nvPr/>
        </p:nvSpPr>
        <p:spPr bwMode="auto">
          <a:xfrm>
            <a:off x="2343842" y="4833546"/>
            <a:ext cx="6350" cy="957262"/>
          </a:xfrm>
          <a:custGeom>
            <a:avLst/>
            <a:gdLst>
              <a:gd name="T0" fmla="*/ 2147483646 w 4"/>
              <a:gd name="T1" fmla="*/ 2147483646 h 603"/>
              <a:gd name="T2" fmla="*/ 0 w 4"/>
              <a:gd name="T3" fmla="*/ 0 h 603"/>
              <a:gd name="T4" fmla="*/ 0 60000 65536"/>
              <a:gd name="T5" fmla="*/ 0 60000 65536"/>
              <a:gd name="T6" fmla="*/ 0 w 4"/>
              <a:gd name="T7" fmla="*/ 0 h 603"/>
              <a:gd name="T8" fmla="*/ 4 w 4"/>
              <a:gd name="T9" fmla="*/ 603 h 603"/>
            </a:gdLst>
            <a:ahLst/>
            <a:cxnLst>
              <a:cxn ang="T4">
                <a:pos x="T0" y="T1"/>
              </a:cxn>
              <a:cxn ang="T5">
                <a:pos x="T2" y="T3"/>
              </a:cxn>
            </a:cxnLst>
            <a:rect l="T6" t="T7" r="T8" b="T9"/>
            <a:pathLst>
              <a:path w="4" h="603">
                <a:moveTo>
                  <a:pt x="4" y="603"/>
                </a:moveTo>
                <a:lnTo>
                  <a:pt x="0"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5" name="Freeform 15"/>
          <p:cNvSpPr>
            <a:spLocks/>
          </p:cNvSpPr>
          <p:nvPr/>
        </p:nvSpPr>
        <p:spPr bwMode="auto">
          <a:xfrm>
            <a:off x="3272530" y="5100246"/>
            <a:ext cx="4762" cy="690562"/>
          </a:xfrm>
          <a:custGeom>
            <a:avLst/>
            <a:gdLst>
              <a:gd name="T0" fmla="*/ 2147483646 w 3"/>
              <a:gd name="T1" fmla="*/ 2147483646 h 435"/>
              <a:gd name="T2" fmla="*/ 0 w 3"/>
              <a:gd name="T3" fmla="*/ 0 h 435"/>
              <a:gd name="T4" fmla="*/ 0 60000 65536"/>
              <a:gd name="T5" fmla="*/ 0 60000 65536"/>
              <a:gd name="T6" fmla="*/ 0 w 3"/>
              <a:gd name="T7" fmla="*/ 0 h 435"/>
              <a:gd name="T8" fmla="*/ 3 w 3"/>
              <a:gd name="T9" fmla="*/ 435 h 435"/>
            </a:gdLst>
            <a:ahLst/>
            <a:cxnLst>
              <a:cxn ang="T4">
                <a:pos x="T0" y="T1"/>
              </a:cxn>
              <a:cxn ang="T5">
                <a:pos x="T2" y="T3"/>
              </a:cxn>
            </a:cxnLst>
            <a:rect l="T6" t="T7" r="T8" b="T9"/>
            <a:pathLst>
              <a:path w="3" h="435">
                <a:moveTo>
                  <a:pt x="3" y="435"/>
                </a:moveTo>
                <a:lnTo>
                  <a:pt x="0"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 name="Freeform 18"/>
          <p:cNvSpPr>
            <a:spLocks/>
          </p:cNvSpPr>
          <p:nvPr/>
        </p:nvSpPr>
        <p:spPr bwMode="auto">
          <a:xfrm>
            <a:off x="9937590" y="5381233"/>
            <a:ext cx="4763" cy="419100"/>
          </a:xfrm>
          <a:custGeom>
            <a:avLst/>
            <a:gdLst>
              <a:gd name="T0" fmla="*/ 2147483646 w 3"/>
              <a:gd name="T1" fmla="*/ 2147483646 h 264"/>
              <a:gd name="T2" fmla="*/ 0 w 3"/>
              <a:gd name="T3" fmla="*/ 0 h 264"/>
              <a:gd name="T4" fmla="*/ 0 60000 65536"/>
              <a:gd name="T5" fmla="*/ 0 60000 65536"/>
              <a:gd name="T6" fmla="*/ 0 w 3"/>
              <a:gd name="T7" fmla="*/ 0 h 264"/>
              <a:gd name="T8" fmla="*/ 3 w 3"/>
              <a:gd name="T9" fmla="*/ 264 h 264"/>
            </a:gdLst>
            <a:ahLst/>
            <a:cxnLst>
              <a:cxn ang="T4">
                <a:pos x="T0" y="T1"/>
              </a:cxn>
              <a:cxn ang="T5">
                <a:pos x="T2" y="T3"/>
              </a:cxn>
            </a:cxnLst>
            <a:rect l="T6" t="T7" r="T8" b="T9"/>
            <a:pathLst>
              <a:path w="3" h="264">
                <a:moveTo>
                  <a:pt x="3" y="264"/>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7" name="Freeform 19"/>
          <p:cNvSpPr>
            <a:spLocks/>
          </p:cNvSpPr>
          <p:nvPr/>
        </p:nvSpPr>
        <p:spPr bwMode="auto">
          <a:xfrm>
            <a:off x="8580278" y="4904983"/>
            <a:ext cx="4762" cy="890588"/>
          </a:xfrm>
          <a:custGeom>
            <a:avLst/>
            <a:gdLst>
              <a:gd name="T0" fmla="*/ 0 w 3"/>
              <a:gd name="T1" fmla="*/ 2147483646 h 561"/>
              <a:gd name="T2" fmla="*/ 2147483646 w 3"/>
              <a:gd name="T3" fmla="*/ 0 h 561"/>
              <a:gd name="T4" fmla="*/ 0 60000 65536"/>
              <a:gd name="T5" fmla="*/ 0 60000 65536"/>
              <a:gd name="T6" fmla="*/ 0 w 3"/>
              <a:gd name="T7" fmla="*/ 0 h 561"/>
              <a:gd name="T8" fmla="*/ 3 w 3"/>
              <a:gd name="T9" fmla="*/ 561 h 561"/>
            </a:gdLst>
            <a:ahLst/>
            <a:cxnLst>
              <a:cxn ang="T4">
                <a:pos x="T0" y="T1"/>
              </a:cxn>
              <a:cxn ang="T5">
                <a:pos x="T2" y="T3"/>
              </a:cxn>
            </a:cxnLst>
            <a:rect l="T6" t="T7" r="T8" b="T9"/>
            <a:pathLst>
              <a:path w="3" h="561">
                <a:moveTo>
                  <a:pt x="0" y="561"/>
                </a:moveTo>
                <a:lnTo>
                  <a:pt x="3"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8" name="Line 20"/>
          <p:cNvSpPr>
            <a:spLocks noChangeShapeType="1"/>
          </p:cNvSpPr>
          <p:nvPr/>
        </p:nvSpPr>
        <p:spPr bwMode="auto">
          <a:xfrm flipV="1">
            <a:off x="7904003" y="4854183"/>
            <a:ext cx="0" cy="936625"/>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9" name="Freeform 21"/>
          <p:cNvSpPr>
            <a:spLocks/>
          </p:cNvSpPr>
          <p:nvPr/>
        </p:nvSpPr>
        <p:spPr bwMode="auto">
          <a:xfrm>
            <a:off x="9270840" y="5200258"/>
            <a:ext cx="1588" cy="592138"/>
          </a:xfrm>
          <a:custGeom>
            <a:avLst/>
            <a:gdLst>
              <a:gd name="T0" fmla="*/ 2147483646 w 1"/>
              <a:gd name="T1" fmla="*/ 2147483646 h 373"/>
              <a:gd name="T2" fmla="*/ 0 w 1"/>
              <a:gd name="T3" fmla="*/ 0 h 373"/>
              <a:gd name="T4" fmla="*/ 0 60000 65536"/>
              <a:gd name="T5" fmla="*/ 0 60000 65536"/>
              <a:gd name="T6" fmla="*/ 0 w 1"/>
              <a:gd name="T7" fmla="*/ 0 h 373"/>
              <a:gd name="T8" fmla="*/ 1 w 1"/>
              <a:gd name="T9" fmla="*/ 373 h 373"/>
            </a:gdLst>
            <a:ahLst/>
            <a:cxnLst>
              <a:cxn ang="T4">
                <a:pos x="T0" y="T1"/>
              </a:cxn>
              <a:cxn ang="T5">
                <a:pos x="T2" y="T3"/>
              </a:cxn>
            </a:cxnLst>
            <a:rect l="T6" t="T7" r="T8" b="T9"/>
            <a:pathLst>
              <a:path w="1" h="373">
                <a:moveTo>
                  <a:pt x="1" y="373"/>
                </a:moveTo>
                <a:lnTo>
                  <a:pt x="0"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0" name="Text Box 23"/>
          <p:cNvSpPr txBox="1">
            <a:spLocks noChangeArrowheads="1"/>
          </p:cNvSpPr>
          <p:nvPr/>
        </p:nvSpPr>
        <p:spPr bwMode="auto">
          <a:xfrm>
            <a:off x="1378642" y="3595296"/>
            <a:ext cx="32750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t>The trapezoidal rule yields the approximation 0.86079</a:t>
            </a:r>
            <a:endParaRPr lang="zh-CN" altLang="en-US" sz="1800" dirty="0"/>
          </a:p>
        </p:txBody>
      </p:sp>
      <p:sp>
        <p:nvSpPr>
          <p:cNvPr id="21" name="Text Box 24"/>
          <p:cNvSpPr txBox="1">
            <a:spLocks noChangeArrowheads="1"/>
          </p:cNvSpPr>
          <p:nvPr/>
        </p:nvSpPr>
        <p:spPr bwMode="auto">
          <a:xfrm>
            <a:off x="7184865" y="6151171"/>
            <a:ext cx="37210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t>Boole’s rule yields </a:t>
            </a:r>
            <a:r>
              <a:rPr lang="en-US" altLang="zh-CN" sz="1800" dirty="0"/>
              <a:t>the approximation </a:t>
            </a:r>
            <a:r>
              <a:rPr lang="en-US" altLang="zh-CN" sz="1800" dirty="0" smtClean="0"/>
              <a:t>1.30859</a:t>
            </a:r>
            <a:endParaRPr lang="zh-CN" altLang="en-US" sz="1800" dirty="0"/>
          </a:p>
        </p:txBody>
      </p:sp>
      <p:sp>
        <p:nvSpPr>
          <p:cNvPr id="22" name="Text Box 26"/>
          <p:cNvSpPr txBox="1">
            <a:spLocks noChangeArrowheads="1"/>
          </p:cNvSpPr>
          <p:nvPr/>
        </p:nvSpPr>
        <p:spPr bwMode="auto">
          <a:xfrm>
            <a:off x="6968965" y="3595296"/>
            <a:ext cx="39369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None/>
            </a:pPr>
            <a:r>
              <a:rPr lang="en-US" altLang="zh-CN" sz="1800" dirty="0"/>
              <a:t>Simpson’s rule </a:t>
            </a:r>
            <a:r>
              <a:rPr lang="en-US" altLang="zh-CN" sz="1800" dirty="0" smtClean="0"/>
              <a:t>yields </a:t>
            </a:r>
            <a:r>
              <a:rPr lang="en-US" altLang="zh-CN" sz="1800" dirty="0"/>
              <a:t>the </a:t>
            </a:r>
            <a:r>
              <a:rPr lang="en-US" altLang="zh-CN" sz="1800" dirty="0" smtClean="0"/>
              <a:t>approximation 1.32128</a:t>
            </a:r>
            <a:endParaRPr lang="zh-CN" altLang="en-US" sz="1800" dirty="0"/>
          </a:p>
        </p:txBody>
      </p:sp>
      <p:sp>
        <p:nvSpPr>
          <p:cNvPr id="24" name="Text Box 28"/>
          <p:cNvSpPr txBox="1">
            <a:spLocks noChangeArrowheads="1"/>
          </p:cNvSpPr>
          <p:nvPr/>
        </p:nvSpPr>
        <p:spPr bwMode="auto">
          <a:xfrm>
            <a:off x="647700" y="446088"/>
            <a:ext cx="61483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n-lt"/>
              </a:rPr>
              <a:t>The true value of the definite integral is</a:t>
            </a:r>
            <a:endParaRPr lang="zh-CN" altLang="en-US" sz="2400" dirty="0">
              <a:latin typeface="+mn-lt"/>
            </a:endParaRPr>
          </a:p>
        </p:txBody>
      </p:sp>
      <p:graphicFrame>
        <p:nvGraphicFramePr>
          <p:cNvPr id="25" name="Object 29"/>
          <p:cNvGraphicFramePr>
            <a:graphicFrameLocks noChangeAspect="1"/>
          </p:cNvGraphicFramePr>
          <p:nvPr/>
        </p:nvGraphicFramePr>
        <p:xfrm>
          <a:off x="1476375" y="908050"/>
          <a:ext cx="6096000" cy="687388"/>
        </p:xfrm>
        <a:graphic>
          <a:graphicData uri="http://schemas.openxmlformats.org/presentationml/2006/ole">
            <mc:AlternateContent xmlns:mc="http://schemas.openxmlformats.org/markup-compatibility/2006">
              <mc:Choice xmlns:v="urn:schemas-microsoft-com:vml" Requires="v">
                <p:oleObj spid="_x0000_s10264" name="Equation" r:id="rId4" imgW="3492500" imgH="393700" progId="Equation.DSMT4">
                  <p:embed/>
                </p:oleObj>
              </mc:Choice>
              <mc:Fallback>
                <p:oleObj name="Equation" r:id="rId4" imgW="3492500" imgH="393700" progId="Equation.DSMT4">
                  <p:embed/>
                  <p:pic>
                    <p:nvPicPr>
                      <p:cNvPr id="33821" name="Object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908050"/>
                        <a:ext cx="6096000" cy="687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 name="Text Box 25"/>
          <p:cNvSpPr txBox="1">
            <a:spLocks noChangeArrowheads="1"/>
          </p:cNvSpPr>
          <p:nvPr/>
        </p:nvSpPr>
        <p:spPr bwMode="auto">
          <a:xfrm>
            <a:off x="1161155" y="6187683"/>
            <a:ext cx="37814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None/>
            </a:pPr>
            <a:r>
              <a:rPr lang="en-US" altLang="zh-CN" sz="1800" dirty="0" smtClean="0"/>
              <a:t>Simpson’s </a:t>
            </a:r>
            <a:r>
              <a:rPr lang="en-US" altLang="zh-CN" sz="1800" dirty="0"/>
              <a:t>3/8 rule </a:t>
            </a:r>
            <a:r>
              <a:rPr lang="en-US" altLang="zh-CN" sz="1800" dirty="0" smtClean="0"/>
              <a:t>yields </a:t>
            </a:r>
            <a:r>
              <a:rPr lang="en-US" altLang="zh-CN" sz="1800" dirty="0"/>
              <a:t>the approximation </a:t>
            </a:r>
            <a:r>
              <a:rPr lang="en-US" altLang="zh-CN" sz="1800" dirty="0" smtClean="0"/>
              <a:t>1.31440</a:t>
            </a:r>
            <a:endParaRPr lang="zh-CN" altLang="en-US" sz="1800" dirty="0"/>
          </a:p>
        </p:txBody>
      </p:sp>
    </p:spTree>
    <p:extLst>
      <p:ext uri="{BB962C8B-B14F-4D97-AF65-F5344CB8AC3E}">
        <p14:creationId xmlns:p14="http://schemas.microsoft.com/office/powerpoint/2010/main" val="313152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left)">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left)">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left)">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wipe(down)">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down)">
                                      <p:cBhvr>
                                        <p:cTn id="72" dur="500"/>
                                        <p:tgtEl>
                                          <p:spTgt spid="15"/>
                                        </p:tgtEl>
                                      </p:cBhvr>
                                    </p:animEffect>
                                  </p:childTnLst>
                                </p:cTn>
                              </p:par>
                              <p:par>
                                <p:cTn id="73" presetID="22" presetClass="entr" presetSubtype="4" fill="hold" nodeType="with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down)">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8"/>
                                        </p:tgtEl>
                                        <p:attrNameLst>
                                          <p:attrName>style.visibility</p:attrName>
                                        </p:attrNameLst>
                                      </p:cBhvr>
                                      <p:to>
                                        <p:strVal val="visible"/>
                                      </p:to>
                                    </p:set>
                                    <p:animEffect transition="in" filter="wipe(left)">
                                      <p:cBhvr>
                                        <p:cTn id="80" dur="500"/>
                                        <p:tgtEl>
                                          <p:spTgt spid="8"/>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wipe(left)">
                                      <p:cBhvr>
                                        <p:cTn id="85" dur="500"/>
                                        <p:tgtEl>
                                          <p:spTgt spid="26"/>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wipe(left)">
                                      <p:cBhvr>
                                        <p:cTn id="90" dur="500"/>
                                        <p:tgtEl>
                                          <p:spTgt spid="7"/>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nodeType="click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wipe(down)">
                                      <p:cBhvr>
                                        <p:cTn id="95" dur="500"/>
                                        <p:tgtEl>
                                          <p:spTgt spid="16"/>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par>
                                <p:cTn id="101" presetID="22" presetClass="entr" presetSubtype="4" fill="hold" nodeType="withEffect">
                                  <p:stCondLst>
                                    <p:cond delay="0"/>
                                  </p:stCondLst>
                                  <p:childTnLst>
                                    <p:set>
                                      <p:cBhvr>
                                        <p:cTn id="102" dur="1" fill="hold">
                                          <p:stCondLst>
                                            <p:cond delay="0"/>
                                          </p:stCondLst>
                                        </p:cTn>
                                        <p:tgtEl>
                                          <p:spTgt spid="17"/>
                                        </p:tgtEl>
                                        <p:attrNameLst>
                                          <p:attrName>style.visibility</p:attrName>
                                        </p:attrNameLst>
                                      </p:cBhvr>
                                      <p:to>
                                        <p:strVal val="visible"/>
                                      </p:to>
                                    </p:set>
                                    <p:animEffect transition="in" filter="wipe(down)">
                                      <p:cBhvr>
                                        <p:cTn id="103" dur="500"/>
                                        <p:tgtEl>
                                          <p:spTgt spid="17"/>
                                        </p:tgtEl>
                                      </p:cBhvr>
                                    </p:animEffect>
                                  </p:childTnLst>
                                </p:cTn>
                              </p:par>
                              <p:par>
                                <p:cTn id="104" presetID="22" presetClass="entr" presetSubtype="4" fill="hold" nodeType="withEffect">
                                  <p:stCondLst>
                                    <p:cond delay="0"/>
                                  </p:stCondLst>
                                  <p:childTnLst>
                                    <p:set>
                                      <p:cBhvr>
                                        <p:cTn id="105" dur="1" fill="hold">
                                          <p:stCondLst>
                                            <p:cond delay="0"/>
                                          </p:stCondLst>
                                        </p:cTn>
                                        <p:tgtEl>
                                          <p:spTgt spid="18"/>
                                        </p:tgtEl>
                                        <p:attrNameLst>
                                          <p:attrName>style.visibility</p:attrName>
                                        </p:attrNameLst>
                                      </p:cBhvr>
                                      <p:to>
                                        <p:strVal val="visible"/>
                                      </p:to>
                                    </p:set>
                                    <p:animEffect transition="in" filter="wipe(down)">
                                      <p:cBhvr>
                                        <p:cTn id="106" dur="500"/>
                                        <p:tgtEl>
                                          <p:spTgt spid="18"/>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childTnLst>
                                    <p:set>
                                      <p:cBhvr>
                                        <p:cTn id="110" dur="1" fill="hold">
                                          <p:stCondLst>
                                            <p:cond delay="0"/>
                                          </p:stCondLst>
                                        </p:cTn>
                                        <p:tgtEl>
                                          <p:spTgt spid="6"/>
                                        </p:tgtEl>
                                        <p:attrNameLst>
                                          <p:attrName>style.visibility</p:attrName>
                                        </p:attrNameLst>
                                      </p:cBhvr>
                                      <p:to>
                                        <p:strVal val="visible"/>
                                      </p:to>
                                    </p:set>
                                    <p:animEffect transition="in" filter="wipe(left)">
                                      <p:cBhvr>
                                        <p:cTn id="111" dur="500"/>
                                        <p:tgtEl>
                                          <p:spTgt spid="6"/>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21"/>
                                        </p:tgtEl>
                                        <p:attrNameLst>
                                          <p:attrName>style.visibility</p:attrName>
                                        </p:attrNameLst>
                                      </p:cBhvr>
                                      <p:to>
                                        <p:strVal val="visible"/>
                                      </p:to>
                                    </p:set>
                                    <p:animEffect transition="in" filter="wipe(left)">
                                      <p:cBhvr>
                                        <p:cTn id="1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4"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Comparison of Quadrature Methods</a:t>
            </a:r>
            <a:endParaRPr lang="zh-CN" altLang="en-US" dirty="0"/>
          </a:p>
        </p:txBody>
      </p:sp>
      <p:sp>
        <p:nvSpPr>
          <p:cNvPr id="3" name="内容占位符 2"/>
          <p:cNvSpPr>
            <a:spLocks noGrp="1"/>
          </p:cNvSpPr>
          <p:nvPr>
            <p:ph idx="1"/>
          </p:nvPr>
        </p:nvSpPr>
        <p:spPr/>
        <p:txBody>
          <a:bodyPr/>
          <a:lstStyle/>
          <a:p>
            <a:r>
              <a:rPr lang="en-US" altLang="zh-CN" sz="2800" dirty="0" smtClean="0"/>
              <a:t>To make a fair comparison of Quadrature methods, we must use the same number of function evaluations in each method.</a:t>
            </a:r>
          </a:p>
          <a:p>
            <a:r>
              <a:rPr lang="en-US" altLang="zh-CN" sz="2800" dirty="0" smtClean="0"/>
              <a:t>The final example is concerned with comparing integration over a fixed interval [</a:t>
            </a:r>
            <a:r>
              <a:rPr lang="en-US" altLang="zh-CN" sz="2800" i="1" dirty="0" smtClean="0"/>
              <a:t>a</a:t>
            </a:r>
            <a:r>
              <a:rPr lang="en-US" altLang="zh-CN" sz="2800" dirty="0" smtClean="0"/>
              <a:t>, </a:t>
            </a:r>
            <a:r>
              <a:rPr lang="en-US" altLang="zh-CN" sz="2800" i="1" dirty="0"/>
              <a:t>b</a:t>
            </a:r>
            <a:r>
              <a:rPr lang="en-US" altLang="zh-CN" sz="2800" dirty="0" smtClean="0"/>
              <a:t>] using exactly five function evaluations </a:t>
            </a:r>
            <a:r>
              <a:rPr lang="en-US" altLang="zh-CN" sz="2800" i="1" dirty="0" err="1"/>
              <a:t>f</a:t>
            </a:r>
            <a:r>
              <a:rPr lang="en-US" altLang="zh-CN" sz="2800" i="1" baseline="-25000" dirty="0" err="1"/>
              <a:t>k</a:t>
            </a:r>
            <a:r>
              <a:rPr lang="en-US" altLang="zh-CN" sz="2800" dirty="0" smtClean="0"/>
              <a:t>=</a:t>
            </a:r>
            <a:r>
              <a:rPr lang="en-US" altLang="zh-CN" sz="2800" i="1" dirty="0"/>
              <a:t>f</a:t>
            </a:r>
            <a:r>
              <a:rPr lang="en-US" altLang="zh-CN" sz="2800" dirty="0" smtClean="0"/>
              <a:t>(</a:t>
            </a:r>
            <a:r>
              <a:rPr lang="en-US" altLang="zh-CN" sz="2800" i="1" dirty="0" err="1"/>
              <a:t>x</a:t>
            </a:r>
            <a:r>
              <a:rPr lang="en-US" altLang="zh-CN" sz="2800" i="1" baseline="-25000" dirty="0" err="1"/>
              <a:t>k</a:t>
            </a:r>
            <a:r>
              <a:rPr lang="en-US" altLang="zh-CN" sz="2800" dirty="0" smtClean="0"/>
              <a:t>), for </a:t>
            </a:r>
            <a:r>
              <a:rPr lang="en-US" altLang="zh-CN" sz="2800" i="1" dirty="0"/>
              <a:t>k</a:t>
            </a:r>
            <a:r>
              <a:rPr lang="en-US" altLang="zh-CN" sz="2800" dirty="0" smtClean="0"/>
              <a:t>=0, 1, …, 4 for each method. When the trapezoidal rule is applied on the four subintervals </a:t>
            </a:r>
            <a:r>
              <a:rPr lang="en-US" altLang="zh-CN" sz="2800" dirty="0"/>
              <a:t>[</a:t>
            </a:r>
            <a:r>
              <a:rPr lang="en-US" altLang="zh-CN" sz="2800" i="1" dirty="0"/>
              <a:t>x</a:t>
            </a:r>
            <a:r>
              <a:rPr lang="en-US" altLang="zh-CN" sz="2800" baseline="-25000" dirty="0"/>
              <a:t>0</a:t>
            </a:r>
            <a:r>
              <a:rPr lang="en-US" altLang="zh-CN" sz="2800" dirty="0" smtClean="0"/>
              <a:t>, </a:t>
            </a:r>
            <a:r>
              <a:rPr lang="en-US" altLang="zh-CN" sz="2800" i="1" dirty="0" smtClean="0"/>
              <a:t>x</a:t>
            </a:r>
            <a:r>
              <a:rPr lang="en-US" altLang="zh-CN" sz="2800" baseline="-25000" dirty="0" smtClean="0"/>
              <a:t>1</a:t>
            </a:r>
            <a:r>
              <a:rPr lang="en-US" altLang="zh-CN" sz="2800" dirty="0"/>
              <a:t>], [</a:t>
            </a:r>
            <a:r>
              <a:rPr lang="en-US" altLang="zh-CN" sz="2800" i="1" dirty="0"/>
              <a:t>x</a:t>
            </a:r>
            <a:r>
              <a:rPr lang="en-US" altLang="zh-CN" sz="2800" baseline="-25000" dirty="0"/>
              <a:t>1</a:t>
            </a:r>
            <a:r>
              <a:rPr lang="en-US" altLang="zh-CN" sz="2800" dirty="0" smtClean="0"/>
              <a:t>, </a:t>
            </a:r>
            <a:r>
              <a:rPr lang="en-US" altLang="zh-CN" sz="2800" i="1" dirty="0" smtClean="0"/>
              <a:t>x</a:t>
            </a:r>
            <a:r>
              <a:rPr lang="en-US" altLang="zh-CN" sz="2800" baseline="-25000" dirty="0" smtClean="0"/>
              <a:t>2</a:t>
            </a:r>
            <a:r>
              <a:rPr lang="en-US" altLang="zh-CN" sz="2800" dirty="0"/>
              <a:t>], [</a:t>
            </a:r>
            <a:r>
              <a:rPr lang="en-US" altLang="zh-CN" sz="2800" i="1" dirty="0"/>
              <a:t>x</a:t>
            </a:r>
            <a:r>
              <a:rPr lang="en-US" altLang="zh-CN" sz="2800" baseline="-25000" dirty="0"/>
              <a:t>2</a:t>
            </a:r>
            <a:r>
              <a:rPr lang="en-US" altLang="zh-CN" sz="2800" dirty="0" smtClean="0"/>
              <a:t>, </a:t>
            </a:r>
            <a:r>
              <a:rPr lang="en-US" altLang="zh-CN" sz="2800" i="1" dirty="0" smtClean="0"/>
              <a:t>x</a:t>
            </a:r>
            <a:r>
              <a:rPr lang="en-US" altLang="zh-CN" sz="2800" baseline="-25000" dirty="0" smtClean="0"/>
              <a:t>3</a:t>
            </a:r>
            <a:r>
              <a:rPr lang="en-US" altLang="zh-CN" sz="2800" dirty="0" smtClean="0"/>
              <a:t>], and [</a:t>
            </a:r>
            <a:r>
              <a:rPr lang="en-US" altLang="zh-CN" sz="2800" i="1" dirty="0"/>
              <a:t>x</a:t>
            </a:r>
            <a:r>
              <a:rPr lang="en-US" altLang="zh-CN" sz="2800" baseline="-25000" dirty="0"/>
              <a:t>3</a:t>
            </a:r>
            <a:r>
              <a:rPr lang="en-US" altLang="zh-CN" sz="2800" dirty="0" smtClean="0"/>
              <a:t>, </a:t>
            </a:r>
            <a:r>
              <a:rPr lang="en-US" altLang="zh-CN" sz="2800" i="1" dirty="0" smtClean="0"/>
              <a:t>x</a:t>
            </a:r>
            <a:r>
              <a:rPr lang="en-US" altLang="zh-CN" sz="2800" baseline="-25000" dirty="0" smtClean="0"/>
              <a:t>4</a:t>
            </a:r>
            <a:r>
              <a:rPr lang="en-US" altLang="zh-CN" sz="2800" dirty="0" smtClean="0"/>
              <a:t>], it is called a </a:t>
            </a:r>
            <a:r>
              <a:rPr lang="en-US" altLang="zh-CN" sz="2800" i="1" dirty="0" smtClean="0">
                <a:solidFill>
                  <a:srgbClr val="FF0000"/>
                </a:solidFill>
              </a:rPr>
              <a:t>composite trapezoidal rule</a:t>
            </a:r>
            <a:r>
              <a:rPr lang="en-US" altLang="zh-CN" sz="2800" dirty="0" smtClean="0"/>
              <a:t>. Simpson’s rule can also be used in this manner. When Simpson’s rule is applied on the two subintervals </a:t>
            </a:r>
            <a:r>
              <a:rPr lang="en-US" altLang="zh-CN" sz="2800" dirty="0"/>
              <a:t>[</a:t>
            </a:r>
            <a:r>
              <a:rPr lang="en-US" altLang="zh-CN" sz="2800" i="1" dirty="0"/>
              <a:t>x</a:t>
            </a:r>
            <a:r>
              <a:rPr lang="en-US" altLang="zh-CN" sz="2800" baseline="-25000" dirty="0"/>
              <a:t>0</a:t>
            </a:r>
            <a:r>
              <a:rPr lang="en-US" altLang="zh-CN" sz="2800" dirty="0" smtClean="0"/>
              <a:t>, </a:t>
            </a:r>
            <a:r>
              <a:rPr lang="en-US" altLang="zh-CN" sz="2800" i="1" dirty="0" smtClean="0"/>
              <a:t>x</a:t>
            </a:r>
            <a:r>
              <a:rPr lang="en-US" altLang="zh-CN" sz="2800" baseline="-25000" dirty="0"/>
              <a:t>2</a:t>
            </a:r>
            <a:r>
              <a:rPr lang="en-US" altLang="zh-CN" sz="2800" dirty="0" smtClean="0"/>
              <a:t>] and [</a:t>
            </a:r>
            <a:r>
              <a:rPr lang="en-US" altLang="zh-CN" sz="2800" i="1" dirty="0" smtClean="0"/>
              <a:t>x</a:t>
            </a:r>
            <a:r>
              <a:rPr lang="en-US" altLang="zh-CN" sz="2800" baseline="-25000" dirty="0" smtClean="0"/>
              <a:t>2</a:t>
            </a:r>
            <a:r>
              <a:rPr lang="en-US" altLang="zh-CN" sz="2800" dirty="0" smtClean="0"/>
              <a:t>,</a:t>
            </a:r>
            <a:r>
              <a:rPr lang="en-US" altLang="zh-CN" sz="2800" i="1" dirty="0" smtClean="0"/>
              <a:t>x</a:t>
            </a:r>
            <a:r>
              <a:rPr lang="en-US" altLang="zh-CN" sz="2800" baseline="-25000" dirty="0" smtClean="0"/>
              <a:t>4</a:t>
            </a:r>
            <a:r>
              <a:rPr lang="en-US" altLang="zh-CN" sz="2800" dirty="0" smtClean="0"/>
              <a:t>], it is called a </a:t>
            </a:r>
            <a:r>
              <a:rPr lang="en-US" altLang="zh-CN" sz="2800" i="1" dirty="0">
                <a:solidFill>
                  <a:srgbClr val="FF0000"/>
                </a:solidFill>
              </a:rPr>
              <a:t>composite Simpson’s rule</a:t>
            </a:r>
            <a:r>
              <a:rPr lang="en-US" altLang="zh-CN" sz="2800" dirty="0" smtClean="0"/>
              <a:t>.</a:t>
            </a:r>
            <a:endParaRPr lang="zh-CN" altLang="en-US" sz="2800" dirty="0"/>
          </a:p>
        </p:txBody>
      </p:sp>
    </p:spTree>
    <p:extLst>
      <p:ext uri="{BB962C8B-B14F-4D97-AF65-F5344CB8AC3E}">
        <p14:creationId xmlns:p14="http://schemas.microsoft.com/office/powerpoint/2010/main" val="2089515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Composite Formulas</a:t>
            </a:r>
            <a:endParaRPr lang="zh-CN" altLang="en-US" dirty="0"/>
          </a:p>
        </p:txBody>
      </p:sp>
      <p:sp>
        <p:nvSpPr>
          <p:cNvPr id="3" name="内容占位符 2"/>
          <p:cNvSpPr>
            <a:spLocks noGrp="1"/>
          </p:cNvSpPr>
          <p:nvPr>
            <p:ph idx="1"/>
          </p:nvPr>
        </p:nvSpPr>
        <p:spPr>
          <a:xfrm>
            <a:off x="609600" y="1172079"/>
            <a:ext cx="10972800" cy="4897437"/>
          </a:xfrm>
        </p:spPr>
        <p:txBody>
          <a:bodyPr/>
          <a:lstStyle/>
          <a:p>
            <a:r>
              <a:rPr lang="en-US" altLang="zh-CN" sz="2800" dirty="0" smtClean="0"/>
              <a:t>Example 5.3. Consider the integration of the function</a:t>
            </a:r>
            <a:r>
              <a:rPr lang="en-US" altLang="zh-CN" sz="2800" dirty="0"/>
              <a:t> </a:t>
            </a:r>
            <a:r>
              <a:rPr lang="en-US" altLang="zh-CN" sz="2800" dirty="0" smtClean="0"/>
              <a:t> </a:t>
            </a:r>
            <a:r>
              <a:rPr lang="en-US" altLang="zh-CN" sz="2800" i="1" dirty="0"/>
              <a:t>f</a:t>
            </a:r>
            <a:r>
              <a:rPr lang="en-US" altLang="zh-CN" sz="2800" dirty="0"/>
              <a:t>(</a:t>
            </a:r>
            <a:r>
              <a:rPr lang="en-US" altLang="zh-CN" sz="2800" i="1" dirty="0"/>
              <a:t>x</a:t>
            </a:r>
            <a:r>
              <a:rPr lang="en-US" altLang="zh-CN" sz="2800" dirty="0"/>
              <a:t>)=1+</a:t>
            </a:r>
            <a:r>
              <a:rPr lang="en-US" altLang="zh-CN" sz="2800" i="1" dirty="0"/>
              <a:t>e</a:t>
            </a:r>
            <a:r>
              <a:rPr lang="en-US" altLang="zh-CN" sz="2800" baseline="30000" dirty="0"/>
              <a:t>-</a:t>
            </a:r>
            <a:r>
              <a:rPr lang="en-US" altLang="zh-CN" sz="2800" i="1" baseline="30000" dirty="0"/>
              <a:t>x</a:t>
            </a:r>
            <a:r>
              <a:rPr lang="en-US" altLang="zh-CN" sz="2800" dirty="0"/>
              <a:t>sin(4</a:t>
            </a:r>
            <a:r>
              <a:rPr lang="en-US" altLang="zh-CN" sz="2800" i="1" dirty="0"/>
              <a:t>x</a:t>
            </a:r>
            <a:r>
              <a:rPr lang="en-US" altLang="zh-CN" sz="2800" dirty="0"/>
              <a:t>) over </a:t>
            </a:r>
            <a:r>
              <a:rPr lang="en-US" altLang="zh-CN" sz="2800" dirty="0" smtClean="0"/>
              <a:t>[</a:t>
            </a:r>
            <a:r>
              <a:rPr lang="en-US" altLang="zh-CN" sz="2800" i="1" dirty="0" smtClean="0"/>
              <a:t>a</a:t>
            </a:r>
            <a:r>
              <a:rPr lang="en-US" altLang="zh-CN" sz="2800" dirty="0"/>
              <a:t>, </a:t>
            </a:r>
            <a:r>
              <a:rPr lang="en-US" altLang="zh-CN" sz="2800" i="1" dirty="0"/>
              <a:t>b</a:t>
            </a:r>
            <a:r>
              <a:rPr lang="en-US" altLang="zh-CN" sz="2800" dirty="0"/>
              <a:t>]=[0, 1].</a:t>
            </a:r>
            <a:r>
              <a:rPr lang="en-US" altLang="zh-CN" sz="2800" dirty="0" smtClean="0"/>
              <a:t>  Use exactly five function evaluations and compare the results from the composite trapezoidal rule, composite Simpson’s rule, and Boole’s rule. The uniform step size is </a:t>
            </a:r>
            <a:r>
              <a:rPr lang="en-US" altLang="zh-CN" sz="2800" i="1" dirty="0" smtClean="0"/>
              <a:t>h</a:t>
            </a:r>
            <a:r>
              <a:rPr lang="en-US" altLang="zh-CN" sz="2800" dirty="0" smtClean="0"/>
              <a:t>=1/4.</a:t>
            </a:r>
            <a:endParaRPr lang="zh-CN" altLang="en-US" sz="2800" dirty="0"/>
          </a:p>
        </p:txBody>
      </p:sp>
      <p:graphicFrame>
        <p:nvGraphicFramePr>
          <p:cNvPr id="4" name="Object 4"/>
          <p:cNvGraphicFramePr>
            <a:graphicFrameLocks noChangeAspect="1"/>
          </p:cNvGraphicFramePr>
          <p:nvPr>
            <p:extLst>
              <p:ext uri="{D42A27DB-BD31-4B8C-83A1-F6EECF244321}">
                <p14:modId xmlns:p14="http://schemas.microsoft.com/office/powerpoint/2010/main" val="1591821176"/>
              </p:ext>
            </p:extLst>
          </p:nvPr>
        </p:nvGraphicFramePr>
        <p:xfrm>
          <a:off x="5588968" y="3103155"/>
          <a:ext cx="5616575" cy="1733550"/>
        </p:xfrm>
        <a:graphic>
          <a:graphicData uri="http://schemas.openxmlformats.org/presentationml/2006/ole">
            <mc:AlternateContent xmlns:mc="http://schemas.openxmlformats.org/markup-compatibility/2006">
              <mc:Choice xmlns:v="urn:schemas-microsoft-com:vml" Requires="v">
                <p:oleObj spid="_x0000_s11306" name="Equation" r:id="rId3" imgW="3784600" imgH="1168400" progId="Equation.DSMT4">
                  <p:embed/>
                </p:oleObj>
              </mc:Choice>
              <mc:Fallback>
                <p:oleObj name="Equation" r:id="rId3" imgW="3784600" imgH="1168400" progId="Equation.DSMT4">
                  <p:embed/>
                  <p:pic>
                    <p:nvPicPr>
                      <p:cNvPr id="3686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968" y="3103155"/>
                        <a:ext cx="5616575" cy="173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6"/>
          <p:cNvGraphicFramePr>
            <a:graphicFrameLocks noChangeAspect="1"/>
          </p:cNvGraphicFramePr>
          <p:nvPr>
            <p:extLst>
              <p:ext uri="{D42A27DB-BD31-4B8C-83A1-F6EECF244321}">
                <p14:modId xmlns:p14="http://schemas.microsoft.com/office/powerpoint/2010/main" val="1649974188"/>
              </p:ext>
            </p:extLst>
          </p:nvPr>
        </p:nvGraphicFramePr>
        <p:xfrm>
          <a:off x="5623893" y="5011330"/>
          <a:ext cx="4500562" cy="1776413"/>
        </p:xfrm>
        <a:graphic>
          <a:graphicData uri="http://schemas.openxmlformats.org/presentationml/2006/ole">
            <mc:AlternateContent xmlns:mc="http://schemas.openxmlformats.org/markup-compatibility/2006">
              <mc:Choice xmlns:v="urn:schemas-microsoft-com:vml" Requires="v">
                <p:oleObj spid="_x0000_s11307" name="Equation" r:id="rId5" imgW="2959100" imgH="1168400" progId="Equation.DSMT4">
                  <p:embed/>
                </p:oleObj>
              </mc:Choice>
              <mc:Fallback>
                <p:oleObj name="Equation" r:id="rId5" imgW="2959100" imgH="1168400" progId="Equation.DSMT4">
                  <p:embed/>
                  <p:pic>
                    <p:nvPicPr>
                      <p:cNvPr id="3687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23893" y="5011330"/>
                        <a:ext cx="4500562" cy="177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Text Box 10"/>
          <p:cNvSpPr txBox="1">
            <a:spLocks noChangeArrowheads="1"/>
          </p:cNvSpPr>
          <p:nvPr/>
        </p:nvSpPr>
        <p:spPr bwMode="auto">
          <a:xfrm>
            <a:off x="1096807" y="3103155"/>
            <a:ext cx="42446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j-lt"/>
              </a:rPr>
              <a:t>The composite trapezoidal rule is</a:t>
            </a:r>
            <a:endParaRPr lang="zh-CN" altLang="en-US" sz="2400" dirty="0">
              <a:latin typeface="+mj-lt"/>
            </a:endParaRPr>
          </a:p>
        </p:txBody>
      </p:sp>
      <p:sp>
        <p:nvSpPr>
          <p:cNvPr id="7" name="Text Box 11"/>
          <p:cNvSpPr txBox="1">
            <a:spLocks noChangeArrowheads="1"/>
          </p:cNvSpPr>
          <p:nvPr/>
        </p:nvSpPr>
        <p:spPr bwMode="auto">
          <a:xfrm>
            <a:off x="1131732" y="5011330"/>
            <a:ext cx="42097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a:t>The composite </a:t>
            </a:r>
            <a:r>
              <a:rPr lang="en-US" altLang="zh-CN" sz="2400" dirty="0" smtClean="0"/>
              <a:t>Simpson’s </a:t>
            </a:r>
            <a:r>
              <a:rPr lang="en-US" altLang="zh-CN" sz="2400" dirty="0"/>
              <a:t>rule </a:t>
            </a:r>
            <a:r>
              <a:rPr lang="en-US" altLang="zh-CN" sz="2400" dirty="0" smtClean="0"/>
              <a:t>is</a:t>
            </a:r>
            <a:endParaRPr lang="zh-CN" altLang="en-US" sz="2400" dirty="0"/>
          </a:p>
        </p:txBody>
      </p:sp>
    </p:spTree>
    <p:extLst>
      <p:ext uri="{BB962C8B-B14F-4D97-AF65-F5344CB8AC3E}">
        <p14:creationId xmlns:p14="http://schemas.microsoft.com/office/powerpoint/2010/main" val="181811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downRigh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44450"/>
            <a:ext cx="10972800" cy="1167405"/>
          </a:xfrm>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09600" y="1063367"/>
            <a:ext cx="10972800" cy="4897437"/>
          </a:xfrm>
        </p:spPr>
        <p:txBody>
          <a:bodyPr/>
          <a:lstStyle/>
          <a:p>
            <a:r>
              <a:rPr lang="en-US" altLang="zh-CN" sz="2800" dirty="0" smtClean="0"/>
              <a:t>Numerical integration is a primary tool used by engineers and scientists to obtain approximate answers for definite integrals that cannot be solved analytically.</a:t>
            </a:r>
          </a:p>
          <a:p>
            <a:r>
              <a:rPr lang="en-US" altLang="zh-CN" sz="2800" dirty="0" smtClean="0"/>
              <a:t>For example, since there is no analytic expression for                       , numerical integration must be used to obtain approximate values. The value </a:t>
            </a:r>
            <a:r>
              <a:rPr lang="el-GR" altLang="zh-CN" sz="2800" dirty="0" smtClean="0"/>
              <a:t>Φ</a:t>
            </a:r>
            <a:r>
              <a:rPr lang="en-US" altLang="zh-CN" sz="2800" dirty="0" smtClean="0"/>
              <a:t>(5) is the area under the curve </a:t>
            </a:r>
            <a:r>
              <a:rPr lang="en-US" altLang="zh-CN" sz="2800" i="1" dirty="0" smtClean="0"/>
              <a:t>y</a:t>
            </a:r>
            <a:r>
              <a:rPr lang="en-US" altLang="zh-CN" sz="2800" dirty="0" smtClean="0"/>
              <a:t>=</a:t>
            </a:r>
            <a:r>
              <a:rPr lang="en-US" altLang="zh-CN" sz="2800" i="1" dirty="0"/>
              <a:t>f</a:t>
            </a:r>
            <a:r>
              <a:rPr lang="en-US" altLang="zh-CN" sz="2800" dirty="0" smtClean="0"/>
              <a:t>(</a:t>
            </a:r>
            <a:r>
              <a:rPr lang="en-US" altLang="zh-CN" sz="2800" i="1" dirty="0"/>
              <a:t>t</a:t>
            </a:r>
            <a:r>
              <a:rPr lang="en-US" altLang="zh-CN" sz="2800" dirty="0" smtClean="0"/>
              <a:t>)=</a:t>
            </a:r>
            <a:r>
              <a:rPr lang="en-US" altLang="zh-CN" sz="2800" i="1" dirty="0"/>
              <a:t>t</a:t>
            </a:r>
            <a:r>
              <a:rPr lang="en-US" altLang="zh-CN" sz="2800" baseline="30000" dirty="0" smtClean="0"/>
              <a:t>3</a:t>
            </a:r>
            <a:r>
              <a:rPr lang="en-US" altLang="zh-CN" sz="2800" dirty="0" smtClean="0"/>
              <a:t>/(</a:t>
            </a:r>
            <a:r>
              <a:rPr lang="en-US" altLang="zh-CN" sz="2800" i="1" dirty="0"/>
              <a:t>e</a:t>
            </a:r>
            <a:r>
              <a:rPr lang="en-US" altLang="zh-CN" sz="2800" i="1" baseline="30000" dirty="0"/>
              <a:t>t</a:t>
            </a:r>
            <a:r>
              <a:rPr lang="en-US" altLang="zh-CN" sz="2800" dirty="0" smtClean="0"/>
              <a:t>-1) for 0≤</a:t>
            </a:r>
            <a:r>
              <a:rPr lang="en-US" altLang="zh-CN" sz="2800" i="1" dirty="0"/>
              <a:t>t</a:t>
            </a:r>
            <a:r>
              <a:rPr lang="en-US" altLang="zh-CN" sz="2800" dirty="0" smtClean="0"/>
              <a:t>≤5 as follow.</a:t>
            </a:r>
          </a:p>
          <a:p>
            <a:pPr marL="0" indent="0">
              <a:buNone/>
            </a:pPr>
            <a:r>
              <a:rPr lang="en-US" altLang="zh-CN" sz="2800" dirty="0" smtClean="0"/>
              <a:t>                        </a:t>
            </a:r>
            <a:endParaRPr lang="zh-CN" altLang="en-US" sz="2800" dirty="0"/>
          </a:p>
        </p:txBody>
      </p:sp>
      <p:graphicFrame>
        <p:nvGraphicFramePr>
          <p:cNvPr id="4" name="Object 4"/>
          <p:cNvGraphicFramePr>
            <a:graphicFrameLocks noChangeAspect="1"/>
          </p:cNvGraphicFramePr>
          <p:nvPr>
            <p:extLst>
              <p:ext uri="{D42A27DB-BD31-4B8C-83A1-F6EECF244321}">
                <p14:modId xmlns:p14="http://schemas.microsoft.com/office/powerpoint/2010/main" val="303829259"/>
              </p:ext>
            </p:extLst>
          </p:nvPr>
        </p:nvGraphicFramePr>
        <p:xfrm>
          <a:off x="8726596" y="2333321"/>
          <a:ext cx="1935163" cy="727075"/>
        </p:xfrm>
        <a:graphic>
          <a:graphicData uri="http://schemas.openxmlformats.org/presentationml/2006/ole">
            <mc:AlternateContent xmlns:mc="http://schemas.openxmlformats.org/markup-compatibility/2006">
              <mc:Choice xmlns:v="urn:schemas-microsoft-com:vml" Requires="v">
                <p:oleObj spid="_x0000_s1104" name="Equation" r:id="rId3" imgW="1117600" imgH="419100" progId="Equation.DSMT4">
                  <p:embed/>
                </p:oleObj>
              </mc:Choice>
              <mc:Fallback>
                <p:oleObj name="Equation" r:id="rId3" imgW="1117600" imgH="419100" progId="Equation.DSMT4">
                  <p:embed/>
                  <p:pic>
                    <p:nvPicPr>
                      <p:cNvPr id="614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26596" y="2333321"/>
                        <a:ext cx="1935163" cy="727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6"/>
          <p:cNvGraphicFramePr>
            <a:graphicFrameLocks noChangeAspect="1"/>
          </p:cNvGraphicFramePr>
          <p:nvPr>
            <p:extLst>
              <p:ext uri="{D42A27DB-BD31-4B8C-83A1-F6EECF244321}">
                <p14:modId xmlns:p14="http://schemas.microsoft.com/office/powerpoint/2010/main" val="679344119"/>
              </p:ext>
            </p:extLst>
          </p:nvPr>
        </p:nvGraphicFramePr>
        <p:xfrm>
          <a:off x="1207915" y="4042216"/>
          <a:ext cx="3556000" cy="782637"/>
        </p:xfrm>
        <a:graphic>
          <a:graphicData uri="http://schemas.openxmlformats.org/presentationml/2006/ole">
            <mc:AlternateContent xmlns:mc="http://schemas.openxmlformats.org/markup-compatibility/2006">
              <mc:Choice xmlns:v="urn:schemas-microsoft-com:vml" Requires="v">
                <p:oleObj spid="_x0000_s1105" name="Equation" r:id="rId5" imgW="1905000" imgH="419100" progId="Equation.DSMT4">
                  <p:embed/>
                </p:oleObj>
              </mc:Choice>
              <mc:Fallback>
                <p:oleObj name="Equation" r:id="rId5" imgW="1905000" imgH="419100" progId="Equation.DSMT4">
                  <p:embed/>
                  <p:pic>
                    <p:nvPicPr>
                      <p:cNvPr id="615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7915" y="4042216"/>
                        <a:ext cx="3556000" cy="782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文本框 5"/>
          <p:cNvSpPr txBox="1"/>
          <p:nvPr/>
        </p:nvSpPr>
        <p:spPr>
          <a:xfrm>
            <a:off x="609600" y="5146289"/>
            <a:ext cx="6013938" cy="830997"/>
          </a:xfrm>
          <a:prstGeom prst="rect">
            <a:avLst/>
          </a:prstGeom>
          <a:noFill/>
        </p:spPr>
        <p:txBody>
          <a:bodyPr wrap="square" rtlCol="0">
            <a:spAutoFit/>
          </a:bodyPr>
          <a:lstStyle/>
          <a:p>
            <a:pPr marL="342900" indent="-342900">
              <a:buSzPct val="75000"/>
              <a:buFont typeface="Wingdings" panose="05000000000000000000" pitchFamily="2" charset="2"/>
              <a:buChar char="n"/>
            </a:pPr>
            <a:r>
              <a:rPr lang="en-US" altLang="zh-CN" sz="2400" dirty="0" smtClean="0">
                <a:solidFill>
                  <a:srgbClr val="FF0000"/>
                </a:solidFill>
                <a:latin typeface="+mn-lt"/>
              </a:rPr>
              <a:t>The purpose of this chapter is to develop the basic principles of numerical integration.</a:t>
            </a:r>
            <a:endParaRPr lang="zh-CN" altLang="en-US" sz="2400" dirty="0">
              <a:solidFill>
                <a:srgbClr val="FF0000"/>
              </a:solidFill>
              <a:latin typeface="+mn-lt"/>
            </a:endParaRPr>
          </a:p>
        </p:txBody>
      </p:sp>
      <p:pic>
        <p:nvPicPr>
          <p:cNvPr id="8" name="图片 7"/>
          <p:cNvPicPr>
            <a:picLocks/>
          </p:cNvPicPr>
          <p:nvPr/>
        </p:nvPicPr>
        <p:blipFill>
          <a:blip r:embed="rId7"/>
          <a:stretch>
            <a:fillRect/>
          </a:stretch>
        </p:blipFill>
        <p:spPr>
          <a:xfrm>
            <a:off x="6518535" y="3735239"/>
            <a:ext cx="5299345" cy="3122761"/>
          </a:xfrm>
          <a:prstGeom prst="rect">
            <a:avLst/>
          </a:prstGeom>
        </p:spPr>
      </p:pic>
    </p:spTree>
    <p:extLst>
      <p:ext uri="{BB962C8B-B14F-4D97-AF65-F5344CB8AC3E}">
        <p14:creationId xmlns:p14="http://schemas.microsoft.com/office/powerpoint/2010/main" val="2838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811909" y="407156"/>
            <a:ext cx="58420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j-lt"/>
              </a:rPr>
              <a:t>The composite trapezoidal rule produces</a:t>
            </a:r>
            <a:endParaRPr lang="zh-CN" altLang="en-US" sz="2400" dirty="0">
              <a:latin typeface="+mj-lt"/>
            </a:endParaRPr>
          </a:p>
        </p:txBody>
      </p:sp>
      <p:sp>
        <p:nvSpPr>
          <p:cNvPr id="6" name="Text Box 6"/>
          <p:cNvSpPr txBox="1">
            <a:spLocks noChangeArrowheads="1"/>
          </p:cNvSpPr>
          <p:nvPr/>
        </p:nvSpPr>
        <p:spPr bwMode="auto">
          <a:xfrm>
            <a:off x="919860" y="2281993"/>
            <a:ext cx="57340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a:latin typeface="+mj-lt"/>
              </a:rPr>
              <a:t>The composite </a:t>
            </a:r>
            <a:r>
              <a:rPr lang="en-US" altLang="zh-CN" sz="2400" dirty="0" smtClean="0">
                <a:latin typeface="+mj-lt"/>
              </a:rPr>
              <a:t>Simpson’s rule </a:t>
            </a:r>
            <a:r>
              <a:rPr lang="en-US" altLang="zh-CN" sz="2400" dirty="0">
                <a:latin typeface="+mj-lt"/>
              </a:rPr>
              <a:t>produces</a:t>
            </a:r>
            <a:endParaRPr lang="zh-CN" altLang="en-US" sz="2400" dirty="0">
              <a:latin typeface="+mj-lt"/>
            </a:endParaRPr>
          </a:p>
        </p:txBody>
      </p:sp>
      <p:graphicFrame>
        <p:nvGraphicFramePr>
          <p:cNvPr id="7" name="Object 12"/>
          <p:cNvGraphicFramePr>
            <a:graphicFrameLocks noChangeAspect="1"/>
          </p:cNvGraphicFramePr>
          <p:nvPr>
            <p:extLst>
              <p:ext uri="{D42A27DB-BD31-4B8C-83A1-F6EECF244321}">
                <p14:modId xmlns:p14="http://schemas.microsoft.com/office/powerpoint/2010/main" val="449180055"/>
              </p:ext>
            </p:extLst>
          </p:nvPr>
        </p:nvGraphicFramePr>
        <p:xfrm>
          <a:off x="1455119" y="1062044"/>
          <a:ext cx="7704137" cy="1217613"/>
        </p:xfrm>
        <a:graphic>
          <a:graphicData uri="http://schemas.openxmlformats.org/presentationml/2006/ole">
            <mc:AlternateContent xmlns:mc="http://schemas.openxmlformats.org/markup-compatibility/2006">
              <mc:Choice xmlns:v="urn:schemas-microsoft-com:vml" Requires="v">
                <p:oleObj spid="_x0000_s12366" name="Equation" r:id="rId3" imgW="5143500" imgH="812800" progId="Equation.DSMT4">
                  <p:embed/>
                </p:oleObj>
              </mc:Choice>
              <mc:Fallback>
                <p:oleObj name="Equation" r:id="rId3" imgW="5143500" imgH="812800" progId="Equation.DSMT4">
                  <p:embed/>
                  <p:pic>
                    <p:nvPicPr>
                      <p:cNvPr id="39948"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5119" y="1062044"/>
                        <a:ext cx="7704137" cy="1217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6"/>
          <p:cNvGraphicFramePr>
            <a:graphicFrameLocks noChangeAspect="1"/>
          </p:cNvGraphicFramePr>
          <p:nvPr>
            <p:extLst>
              <p:ext uri="{D42A27DB-BD31-4B8C-83A1-F6EECF244321}">
                <p14:modId xmlns:p14="http://schemas.microsoft.com/office/powerpoint/2010/main" val="1566181578"/>
              </p:ext>
            </p:extLst>
          </p:nvPr>
        </p:nvGraphicFramePr>
        <p:xfrm>
          <a:off x="1455119" y="2939264"/>
          <a:ext cx="7894637" cy="1228725"/>
        </p:xfrm>
        <a:graphic>
          <a:graphicData uri="http://schemas.openxmlformats.org/presentationml/2006/ole">
            <mc:AlternateContent xmlns:mc="http://schemas.openxmlformats.org/markup-compatibility/2006">
              <mc:Choice xmlns:v="urn:schemas-microsoft-com:vml" Requires="v">
                <p:oleObj spid="_x0000_s12367" name="Equation" r:id="rId5" imgW="5219700" imgH="812800" progId="Equation.DSMT4">
                  <p:embed/>
                </p:oleObj>
              </mc:Choice>
              <mc:Fallback>
                <p:oleObj name="Equation" r:id="rId5" imgW="5219700" imgH="812800" progId="Equation.DSMT4">
                  <p:embed/>
                  <p:pic>
                    <p:nvPicPr>
                      <p:cNvPr id="39952"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5119" y="2939264"/>
                        <a:ext cx="7894637" cy="122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9"/>
          <p:cNvSpPr txBox="1">
            <a:spLocks noChangeArrowheads="1"/>
          </p:cNvSpPr>
          <p:nvPr/>
        </p:nvSpPr>
        <p:spPr bwMode="auto">
          <a:xfrm>
            <a:off x="811909" y="4462783"/>
            <a:ext cx="42846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j-lt"/>
              </a:rPr>
              <a:t>The result of Boole’s rule is</a:t>
            </a:r>
            <a:endParaRPr lang="zh-CN" altLang="en-US" sz="2400" dirty="0">
              <a:latin typeface="+mj-lt"/>
            </a:endParaRPr>
          </a:p>
        </p:txBody>
      </p:sp>
      <p:graphicFrame>
        <p:nvGraphicFramePr>
          <p:cNvPr id="10" name="Object 20"/>
          <p:cNvGraphicFramePr>
            <a:graphicFrameLocks noChangeAspect="1"/>
          </p:cNvGraphicFramePr>
          <p:nvPr>
            <p:extLst>
              <p:ext uri="{D42A27DB-BD31-4B8C-83A1-F6EECF244321}">
                <p14:modId xmlns:p14="http://schemas.microsoft.com/office/powerpoint/2010/main" val="820143438"/>
              </p:ext>
            </p:extLst>
          </p:nvPr>
        </p:nvGraphicFramePr>
        <p:xfrm>
          <a:off x="4553570" y="4378600"/>
          <a:ext cx="2447925" cy="641350"/>
        </p:xfrm>
        <a:graphic>
          <a:graphicData uri="http://schemas.openxmlformats.org/presentationml/2006/ole">
            <mc:AlternateContent xmlns:mc="http://schemas.openxmlformats.org/markup-compatibility/2006">
              <mc:Choice xmlns:v="urn:schemas-microsoft-com:vml" Requires="v">
                <p:oleObj spid="_x0000_s12368" name="Equation" r:id="rId7" imgW="1257300" imgH="330200" progId="Equation.DSMT4">
                  <p:embed/>
                </p:oleObj>
              </mc:Choice>
              <mc:Fallback>
                <p:oleObj name="Equation" r:id="rId7" imgW="1257300" imgH="330200" progId="Equation.DSMT4">
                  <p:embed/>
                  <p:pic>
                    <p:nvPicPr>
                      <p:cNvPr id="39956" name="Object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53570" y="4378600"/>
                        <a:ext cx="244792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21"/>
          <p:cNvSpPr txBox="1">
            <a:spLocks noChangeArrowheads="1"/>
          </p:cNvSpPr>
          <p:nvPr/>
        </p:nvSpPr>
        <p:spPr bwMode="auto">
          <a:xfrm>
            <a:off x="811909" y="5404349"/>
            <a:ext cx="52097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mn-lt"/>
              </a:rPr>
              <a:t>The true value of the integral is</a:t>
            </a:r>
            <a:endParaRPr lang="zh-CN" altLang="en-US" sz="2400" dirty="0">
              <a:latin typeface="+mn-lt"/>
            </a:endParaRPr>
          </a:p>
        </p:txBody>
      </p:sp>
      <p:graphicFrame>
        <p:nvGraphicFramePr>
          <p:cNvPr id="12" name="Object 22"/>
          <p:cNvGraphicFramePr>
            <a:graphicFrameLocks noChangeAspect="1"/>
          </p:cNvGraphicFramePr>
          <p:nvPr>
            <p:extLst>
              <p:ext uri="{D42A27DB-BD31-4B8C-83A1-F6EECF244321}">
                <p14:modId xmlns:p14="http://schemas.microsoft.com/office/powerpoint/2010/main" val="2264735639"/>
              </p:ext>
            </p:extLst>
          </p:nvPr>
        </p:nvGraphicFramePr>
        <p:xfrm>
          <a:off x="5027462" y="5346256"/>
          <a:ext cx="3502025" cy="577850"/>
        </p:xfrm>
        <a:graphic>
          <a:graphicData uri="http://schemas.openxmlformats.org/presentationml/2006/ole">
            <mc:AlternateContent xmlns:mc="http://schemas.openxmlformats.org/markup-compatibility/2006">
              <mc:Choice xmlns:v="urn:schemas-microsoft-com:vml" Requires="v">
                <p:oleObj spid="_x0000_s12369" name="Equation" r:id="rId9" imgW="2006600" imgH="330200" progId="Equation.DSMT4">
                  <p:embed/>
                </p:oleObj>
              </mc:Choice>
              <mc:Fallback>
                <p:oleObj name="Equation" r:id="rId9" imgW="2006600" imgH="330200" progId="Equation.DSMT4">
                  <p:embed/>
                  <p:pic>
                    <p:nvPicPr>
                      <p:cNvPr id="39958" name="Object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27462" y="5346256"/>
                        <a:ext cx="3502025"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23"/>
          <p:cNvSpPr txBox="1">
            <a:spLocks noChangeArrowheads="1"/>
          </p:cNvSpPr>
          <p:nvPr/>
        </p:nvSpPr>
        <p:spPr bwMode="auto">
          <a:xfrm>
            <a:off x="919860" y="6117315"/>
            <a:ext cx="9774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solidFill>
                  <a:schemeClr val="bg2"/>
                </a:solidFill>
                <a:latin typeface="+mn-lt"/>
              </a:rPr>
              <a:t>Obviously, the approximation from Boole’s rule is the closest.</a:t>
            </a:r>
            <a:endParaRPr lang="zh-CN" altLang="en-US" sz="2400" dirty="0">
              <a:solidFill>
                <a:schemeClr val="bg2"/>
              </a:solidFill>
              <a:latin typeface="+mn-lt"/>
            </a:endParaRPr>
          </a:p>
        </p:txBody>
      </p:sp>
    </p:spTree>
    <p:extLst>
      <p:ext uri="{BB962C8B-B14F-4D97-AF65-F5344CB8AC3E}">
        <p14:creationId xmlns:p14="http://schemas.microsoft.com/office/powerpoint/2010/main" val="2869812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animEffect transition="in" filter="circle(in)">
                                      <p:cBhvr>
                                        <p:cTn id="47"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5"/>
          <p:cNvSpPr>
            <a:spLocks/>
          </p:cNvSpPr>
          <p:nvPr/>
        </p:nvSpPr>
        <p:spPr bwMode="auto">
          <a:xfrm>
            <a:off x="7612100" y="2295256"/>
            <a:ext cx="3086100" cy="2217737"/>
          </a:xfrm>
          <a:custGeom>
            <a:avLst/>
            <a:gdLst>
              <a:gd name="T0" fmla="*/ 2147483646 w 1944"/>
              <a:gd name="T1" fmla="*/ 2147483646 h 1397"/>
              <a:gd name="T2" fmla="*/ 0 w 1944"/>
              <a:gd name="T3" fmla="*/ 2147483646 h 1397"/>
              <a:gd name="T4" fmla="*/ 0 w 1944"/>
              <a:gd name="T5" fmla="*/ 2147483646 h 1397"/>
              <a:gd name="T6" fmla="*/ 2147483646 w 1944"/>
              <a:gd name="T7" fmla="*/ 2147483646 h 1397"/>
              <a:gd name="T8" fmla="*/ 2147483646 w 1944"/>
              <a:gd name="T9" fmla="*/ 2147483646 h 1397"/>
              <a:gd name="T10" fmla="*/ 2147483646 w 1944"/>
              <a:gd name="T11" fmla="*/ 2147483646 h 1397"/>
              <a:gd name="T12" fmla="*/ 2147483646 w 1944"/>
              <a:gd name="T13" fmla="*/ 2147483646 h 1397"/>
              <a:gd name="T14" fmla="*/ 2147483646 w 1944"/>
              <a:gd name="T15" fmla="*/ 2147483646 h 1397"/>
              <a:gd name="T16" fmla="*/ 2147483646 w 1944"/>
              <a:gd name="T17" fmla="*/ 2147483646 h 1397"/>
              <a:gd name="T18" fmla="*/ 2147483646 w 1944"/>
              <a:gd name="T19" fmla="*/ 2147483646 h 1397"/>
              <a:gd name="T20" fmla="*/ 2147483646 w 1944"/>
              <a:gd name="T21" fmla="*/ 2147483646 h 1397"/>
              <a:gd name="T22" fmla="*/ 2147483646 w 1944"/>
              <a:gd name="T23" fmla="*/ 2147483646 h 1397"/>
              <a:gd name="T24" fmla="*/ 2147483646 w 1944"/>
              <a:gd name="T25" fmla="*/ 0 h 1397"/>
              <a:gd name="T26" fmla="*/ 2147483646 w 1944"/>
              <a:gd name="T27" fmla="*/ 0 h 1397"/>
              <a:gd name="T28" fmla="*/ 2147483646 w 1944"/>
              <a:gd name="T29" fmla="*/ 2147483646 h 1397"/>
              <a:gd name="T30" fmla="*/ 2147483646 w 1944"/>
              <a:gd name="T31" fmla="*/ 2147483646 h 1397"/>
              <a:gd name="T32" fmla="*/ 2147483646 w 1944"/>
              <a:gd name="T33" fmla="*/ 2147483646 h 1397"/>
              <a:gd name="T34" fmla="*/ 2147483646 w 1944"/>
              <a:gd name="T35" fmla="*/ 2147483646 h 1397"/>
              <a:gd name="T36" fmla="*/ 2147483646 w 1944"/>
              <a:gd name="T37" fmla="*/ 2147483646 h 1397"/>
              <a:gd name="T38" fmla="*/ 2147483646 w 1944"/>
              <a:gd name="T39" fmla="*/ 2147483646 h 1397"/>
              <a:gd name="T40" fmla="*/ 2147483646 w 1944"/>
              <a:gd name="T41" fmla="*/ 2147483646 h 1397"/>
              <a:gd name="T42" fmla="*/ 2147483646 w 1944"/>
              <a:gd name="T43" fmla="*/ 2147483646 h 1397"/>
              <a:gd name="T44" fmla="*/ 2147483646 w 1944"/>
              <a:gd name="T45" fmla="*/ 2147483646 h 1397"/>
              <a:gd name="T46" fmla="*/ 2147483646 w 1944"/>
              <a:gd name="T47" fmla="*/ 2147483646 h 1397"/>
              <a:gd name="T48" fmla="*/ 2147483646 w 1944"/>
              <a:gd name="T49" fmla="*/ 2147483646 h 1397"/>
              <a:gd name="T50" fmla="*/ 2147483646 w 1944"/>
              <a:gd name="T51" fmla="*/ 2147483646 h 1397"/>
              <a:gd name="T52" fmla="*/ 2147483646 w 1944"/>
              <a:gd name="T53" fmla="*/ 2147483646 h 1397"/>
              <a:gd name="T54" fmla="*/ 2147483646 w 1944"/>
              <a:gd name="T55" fmla="*/ 2147483646 h 1397"/>
              <a:gd name="T56" fmla="*/ 2147483646 w 1944"/>
              <a:gd name="T57" fmla="*/ 2147483646 h 1397"/>
              <a:gd name="T58" fmla="*/ 2147483646 w 1944"/>
              <a:gd name="T59" fmla="*/ 2147483646 h 1397"/>
              <a:gd name="T60" fmla="*/ 2147483646 w 1944"/>
              <a:gd name="T61" fmla="*/ 2147483646 h 1397"/>
              <a:gd name="T62" fmla="*/ 2147483646 w 1944"/>
              <a:gd name="T63" fmla="*/ 2147483646 h 13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44"/>
              <a:gd name="T97" fmla="*/ 0 h 1397"/>
              <a:gd name="T98" fmla="*/ 1944 w 1944"/>
              <a:gd name="T99" fmla="*/ 1397 h 13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44" h="1397">
                <a:moveTo>
                  <a:pt x="1944" y="1391"/>
                </a:moveTo>
                <a:lnTo>
                  <a:pt x="0" y="1397"/>
                </a:lnTo>
                <a:lnTo>
                  <a:pt x="0" y="569"/>
                </a:lnTo>
                <a:lnTo>
                  <a:pt x="76" y="454"/>
                </a:lnTo>
                <a:lnTo>
                  <a:pt x="122" y="386"/>
                </a:lnTo>
                <a:lnTo>
                  <a:pt x="167" y="318"/>
                </a:lnTo>
                <a:lnTo>
                  <a:pt x="212" y="273"/>
                </a:lnTo>
                <a:lnTo>
                  <a:pt x="280" y="205"/>
                </a:lnTo>
                <a:lnTo>
                  <a:pt x="348" y="137"/>
                </a:lnTo>
                <a:lnTo>
                  <a:pt x="405" y="80"/>
                </a:lnTo>
                <a:lnTo>
                  <a:pt x="439" y="68"/>
                </a:lnTo>
                <a:lnTo>
                  <a:pt x="507" y="23"/>
                </a:lnTo>
                <a:lnTo>
                  <a:pt x="575" y="0"/>
                </a:lnTo>
                <a:lnTo>
                  <a:pt x="689" y="0"/>
                </a:lnTo>
                <a:lnTo>
                  <a:pt x="779" y="23"/>
                </a:lnTo>
                <a:lnTo>
                  <a:pt x="847" y="46"/>
                </a:lnTo>
                <a:lnTo>
                  <a:pt x="938" y="91"/>
                </a:lnTo>
                <a:lnTo>
                  <a:pt x="984" y="137"/>
                </a:lnTo>
                <a:lnTo>
                  <a:pt x="1029" y="159"/>
                </a:lnTo>
                <a:lnTo>
                  <a:pt x="1074" y="182"/>
                </a:lnTo>
                <a:lnTo>
                  <a:pt x="1165" y="273"/>
                </a:lnTo>
                <a:lnTo>
                  <a:pt x="1278" y="362"/>
                </a:lnTo>
                <a:lnTo>
                  <a:pt x="1324" y="409"/>
                </a:lnTo>
                <a:lnTo>
                  <a:pt x="1460" y="522"/>
                </a:lnTo>
                <a:lnTo>
                  <a:pt x="1528" y="567"/>
                </a:lnTo>
                <a:lnTo>
                  <a:pt x="1619" y="635"/>
                </a:lnTo>
                <a:lnTo>
                  <a:pt x="1732" y="704"/>
                </a:lnTo>
                <a:lnTo>
                  <a:pt x="1800" y="749"/>
                </a:lnTo>
                <a:lnTo>
                  <a:pt x="1868" y="772"/>
                </a:lnTo>
                <a:lnTo>
                  <a:pt x="1913" y="794"/>
                </a:lnTo>
                <a:lnTo>
                  <a:pt x="1944" y="800"/>
                </a:lnTo>
                <a:lnTo>
                  <a:pt x="1944" y="1391"/>
                </a:lnTo>
                <a:close/>
              </a:path>
            </a:pathLst>
          </a:custGeom>
          <a:solidFill>
            <a:schemeClr val="accent1"/>
          </a:solidFill>
          <a:ln w="9525">
            <a:solidFill>
              <a:schemeClr val="tx1"/>
            </a:solidFill>
            <a:round/>
            <a:headEnd/>
            <a:tailEnd/>
          </a:ln>
        </p:spPr>
        <p:txBody>
          <a:bodyPr/>
          <a:lstStyle/>
          <a:p>
            <a:endParaRPr lang="zh-CN" altLang="en-US"/>
          </a:p>
        </p:txBody>
      </p:sp>
      <p:sp>
        <p:nvSpPr>
          <p:cNvPr id="3" name="Freeform 10"/>
          <p:cNvSpPr>
            <a:spLocks/>
          </p:cNvSpPr>
          <p:nvPr/>
        </p:nvSpPr>
        <p:spPr bwMode="auto">
          <a:xfrm>
            <a:off x="1381010" y="2305594"/>
            <a:ext cx="3090862" cy="2130425"/>
          </a:xfrm>
          <a:custGeom>
            <a:avLst/>
            <a:gdLst>
              <a:gd name="T0" fmla="*/ 2147483646 w 1947"/>
              <a:gd name="T1" fmla="*/ 2147483646 h 1342"/>
              <a:gd name="T2" fmla="*/ 2147483646 w 1947"/>
              <a:gd name="T3" fmla="*/ 2147483646 h 1342"/>
              <a:gd name="T4" fmla="*/ 2147483646 w 1947"/>
              <a:gd name="T5" fmla="*/ 2147483646 h 1342"/>
              <a:gd name="T6" fmla="*/ 0 w 1947"/>
              <a:gd name="T7" fmla="*/ 2147483646 h 1342"/>
              <a:gd name="T8" fmla="*/ 2147483646 w 1947"/>
              <a:gd name="T9" fmla="*/ 0 h 1342"/>
              <a:gd name="T10" fmla="*/ 2147483646 w 1947"/>
              <a:gd name="T11" fmla="*/ 2147483646 h 1342"/>
              <a:gd name="T12" fmla="*/ 2147483646 w 1947"/>
              <a:gd name="T13" fmla="*/ 2147483646 h 1342"/>
              <a:gd name="T14" fmla="*/ 2147483646 w 1947"/>
              <a:gd name="T15" fmla="*/ 2147483646 h 1342"/>
              <a:gd name="T16" fmla="*/ 0 60000 65536"/>
              <a:gd name="T17" fmla="*/ 0 60000 65536"/>
              <a:gd name="T18" fmla="*/ 0 60000 65536"/>
              <a:gd name="T19" fmla="*/ 0 60000 65536"/>
              <a:gd name="T20" fmla="*/ 0 60000 65536"/>
              <a:gd name="T21" fmla="*/ 0 60000 65536"/>
              <a:gd name="T22" fmla="*/ 0 60000 65536"/>
              <a:gd name="T23" fmla="*/ 0 60000 65536"/>
              <a:gd name="T24" fmla="*/ 0 w 1947"/>
              <a:gd name="T25" fmla="*/ 0 h 1342"/>
              <a:gd name="T26" fmla="*/ 1947 w 1947"/>
              <a:gd name="T27" fmla="*/ 1342 h 134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47" h="1342">
                <a:moveTo>
                  <a:pt x="1944" y="745"/>
                </a:moveTo>
                <a:lnTo>
                  <a:pt x="1947" y="1342"/>
                </a:lnTo>
                <a:lnTo>
                  <a:pt x="3" y="1342"/>
                </a:lnTo>
                <a:lnTo>
                  <a:pt x="0" y="523"/>
                </a:lnTo>
                <a:lnTo>
                  <a:pt x="485" y="0"/>
                </a:lnTo>
                <a:lnTo>
                  <a:pt x="962" y="68"/>
                </a:lnTo>
                <a:lnTo>
                  <a:pt x="1461" y="476"/>
                </a:lnTo>
                <a:lnTo>
                  <a:pt x="1944" y="745"/>
                </a:lnTo>
                <a:close/>
              </a:path>
            </a:pathLst>
          </a:custGeom>
          <a:solidFill>
            <a:schemeClr val="accent1"/>
          </a:solidFill>
          <a:ln w="9525">
            <a:solidFill>
              <a:schemeClr val="tx1"/>
            </a:solidFill>
            <a:round/>
            <a:headEnd/>
            <a:tailEnd/>
          </a:ln>
        </p:spPr>
        <p:txBody>
          <a:bodyPr/>
          <a:lstStyle/>
          <a:p>
            <a:endParaRPr lang="zh-CN" altLang="en-US"/>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l="22217" t="21707" r="37787" b="32600"/>
          <a:stretch>
            <a:fillRect/>
          </a:stretch>
        </p:blipFill>
        <p:spPr bwMode="auto">
          <a:xfrm>
            <a:off x="1179397" y="1908719"/>
            <a:ext cx="342106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l="22217" t="21707" r="37787" b="32600"/>
          <a:stretch>
            <a:fillRect/>
          </a:stretch>
        </p:blipFill>
        <p:spPr bwMode="auto">
          <a:xfrm>
            <a:off x="7408900" y="1971406"/>
            <a:ext cx="342106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p:nvSpPr>
        <p:spPr bwMode="auto">
          <a:xfrm>
            <a:off x="4467110" y="3493044"/>
            <a:ext cx="4762" cy="942975"/>
          </a:xfrm>
          <a:custGeom>
            <a:avLst/>
            <a:gdLst>
              <a:gd name="T0" fmla="*/ 2147483646 w 3"/>
              <a:gd name="T1" fmla="*/ 2147483646 h 594"/>
              <a:gd name="T2" fmla="*/ 0 w 3"/>
              <a:gd name="T3" fmla="*/ 0 h 594"/>
              <a:gd name="T4" fmla="*/ 0 60000 65536"/>
              <a:gd name="T5" fmla="*/ 0 60000 65536"/>
              <a:gd name="T6" fmla="*/ 0 w 3"/>
              <a:gd name="T7" fmla="*/ 0 h 594"/>
              <a:gd name="T8" fmla="*/ 3 w 3"/>
              <a:gd name="T9" fmla="*/ 594 h 594"/>
            </a:gdLst>
            <a:ahLst/>
            <a:cxnLst>
              <a:cxn ang="T4">
                <a:pos x="T0" y="T1"/>
              </a:cxn>
              <a:cxn ang="T5">
                <a:pos x="T2" y="T3"/>
              </a:cxn>
            </a:cxnLst>
            <a:rect l="T6" t="T7" r="T8" b="T9"/>
            <a:pathLst>
              <a:path w="3" h="594">
                <a:moveTo>
                  <a:pt x="3" y="594"/>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 name="Freeform 7"/>
          <p:cNvSpPr>
            <a:spLocks/>
          </p:cNvSpPr>
          <p:nvPr/>
        </p:nvSpPr>
        <p:spPr bwMode="auto">
          <a:xfrm>
            <a:off x="2914535" y="2421481"/>
            <a:ext cx="9525" cy="2009775"/>
          </a:xfrm>
          <a:custGeom>
            <a:avLst/>
            <a:gdLst>
              <a:gd name="T0" fmla="*/ 2147483646 w 6"/>
              <a:gd name="T1" fmla="*/ 2147483646 h 1266"/>
              <a:gd name="T2" fmla="*/ 0 w 6"/>
              <a:gd name="T3" fmla="*/ 0 h 1266"/>
              <a:gd name="T4" fmla="*/ 0 60000 65536"/>
              <a:gd name="T5" fmla="*/ 0 60000 65536"/>
              <a:gd name="T6" fmla="*/ 0 w 6"/>
              <a:gd name="T7" fmla="*/ 0 h 1266"/>
              <a:gd name="T8" fmla="*/ 6 w 6"/>
              <a:gd name="T9" fmla="*/ 1266 h 1266"/>
            </a:gdLst>
            <a:ahLst/>
            <a:cxnLst>
              <a:cxn ang="T4">
                <a:pos x="T0" y="T1"/>
              </a:cxn>
              <a:cxn ang="T5">
                <a:pos x="T2" y="T3"/>
              </a:cxn>
            </a:cxnLst>
            <a:rect l="T6" t="T7" r="T8" b="T9"/>
            <a:pathLst>
              <a:path w="6" h="1266">
                <a:moveTo>
                  <a:pt x="6" y="1266"/>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8" name="Line 8"/>
          <p:cNvSpPr>
            <a:spLocks noChangeShapeType="1"/>
          </p:cNvSpPr>
          <p:nvPr/>
        </p:nvSpPr>
        <p:spPr bwMode="auto">
          <a:xfrm flipV="1">
            <a:off x="2150947" y="2305594"/>
            <a:ext cx="0" cy="212407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9" name="Line 9"/>
          <p:cNvSpPr>
            <a:spLocks noChangeShapeType="1"/>
          </p:cNvSpPr>
          <p:nvPr/>
        </p:nvSpPr>
        <p:spPr bwMode="auto">
          <a:xfrm flipV="1">
            <a:off x="3700347" y="3061244"/>
            <a:ext cx="0" cy="136842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0" name="Freeform 11"/>
          <p:cNvSpPr>
            <a:spLocks/>
          </p:cNvSpPr>
          <p:nvPr/>
        </p:nvSpPr>
        <p:spPr bwMode="auto">
          <a:xfrm>
            <a:off x="9155150" y="2493693"/>
            <a:ext cx="1588" cy="2009775"/>
          </a:xfrm>
          <a:custGeom>
            <a:avLst/>
            <a:gdLst>
              <a:gd name="T0" fmla="*/ 0 w 1"/>
              <a:gd name="T1" fmla="*/ 2147483646 h 1266"/>
              <a:gd name="T2" fmla="*/ 0 w 1"/>
              <a:gd name="T3" fmla="*/ 0 h 1266"/>
              <a:gd name="T4" fmla="*/ 0 60000 65536"/>
              <a:gd name="T5" fmla="*/ 0 60000 65536"/>
              <a:gd name="T6" fmla="*/ 0 w 1"/>
              <a:gd name="T7" fmla="*/ 0 h 1266"/>
              <a:gd name="T8" fmla="*/ 1 w 1"/>
              <a:gd name="T9" fmla="*/ 1266 h 1266"/>
            </a:gdLst>
            <a:ahLst/>
            <a:cxnLst>
              <a:cxn ang="T4">
                <a:pos x="T0" y="T1"/>
              </a:cxn>
              <a:cxn ang="T5">
                <a:pos x="T2" y="T3"/>
              </a:cxn>
            </a:cxnLst>
            <a:rect l="T6" t="T7" r="T8" b="T9"/>
            <a:pathLst>
              <a:path w="1" h="1266">
                <a:moveTo>
                  <a:pt x="0" y="1266"/>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1" name="Freeform 12"/>
          <p:cNvSpPr>
            <a:spLocks/>
          </p:cNvSpPr>
          <p:nvPr/>
        </p:nvSpPr>
        <p:spPr bwMode="auto">
          <a:xfrm>
            <a:off x="10702963" y="3565256"/>
            <a:ext cx="1587" cy="938212"/>
          </a:xfrm>
          <a:custGeom>
            <a:avLst/>
            <a:gdLst>
              <a:gd name="T0" fmla="*/ 0 w 1"/>
              <a:gd name="T1" fmla="*/ 2147483646 h 591"/>
              <a:gd name="T2" fmla="*/ 0 w 1"/>
              <a:gd name="T3" fmla="*/ 0 h 591"/>
              <a:gd name="T4" fmla="*/ 0 60000 65536"/>
              <a:gd name="T5" fmla="*/ 0 60000 65536"/>
              <a:gd name="T6" fmla="*/ 0 w 1"/>
              <a:gd name="T7" fmla="*/ 0 h 591"/>
              <a:gd name="T8" fmla="*/ 1 w 1"/>
              <a:gd name="T9" fmla="*/ 591 h 591"/>
            </a:gdLst>
            <a:ahLst/>
            <a:cxnLst>
              <a:cxn ang="T4">
                <a:pos x="T0" y="T1"/>
              </a:cxn>
              <a:cxn ang="T5">
                <a:pos x="T2" y="T3"/>
              </a:cxn>
            </a:cxnLst>
            <a:rect l="T6" t="T7" r="T8" b="T9"/>
            <a:pathLst>
              <a:path w="1" h="591">
                <a:moveTo>
                  <a:pt x="0" y="591"/>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2" name="Line 13"/>
          <p:cNvSpPr>
            <a:spLocks noChangeShapeType="1"/>
          </p:cNvSpPr>
          <p:nvPr/>
        </p:nvSpPr>
        <p:spPr bwMode="auto">
          <a:xfrm flipV="1">
            <a:off x="8382038" y="2368281"/>
            <a:ext cx="0" cy="2124075"/>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3" name="Line 14"/>
          <p:cNvSpPr>
            <a:spLocks noChangeShapeType="1"/>
          </p:cNvSpPr>
          <p:nvPr/>
        </p:nvSpPr>
        <p:spPr bwMode="auto">
          <a:xfrm flipV="1">
            <a:off x="9929850" y="3123931"/>
            <a:ext cx="0" cy="1368425"/>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4" name="Text Box 16"/>
          <p:cNvSpPr txBox="1">
            <a:spLocks noChangeArrowheads="1"/>
          </p:cNvSpPr>
          <p:nvPr/>
        </p:nvSpPr>
        <p:spPr bwMode="auto">
          <a:xfrm>
            <a:off x="1179397" y="5042444"/>
            <a:ext cx="406167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dirty="0" smtClean="0">
                <a:latin typeface="+mn-lt"/>
              </a:rPr>
              <a:t>The composite trapezoidal rule yields the approximation 1.28358</a:t>
            </a:r>
            <a:endParaRPr lang="zh-CN" altLang="en-US" sz="2000" dirty="0">
              <a:latin typeface="+mn-lt"/>
            </a:endParaRPr>
          </a:p>
        </p:txBody>
      </p:sp>
      <p:sp>
        <p:nvSpPr>
          <p:cNvPr id="15" name="Text Box 17"/>
          <p:cNvSpPr txBox="1">
            <a:spLocks noChangeArrowheads="1"/>
          </p:cNvSpPr>
          <p:nvPr/>
        </p:nvSpPr>
        <p:spPr bwMode="auto">
          <a:xfrm>
            <a:off x="7408900" y="5042444"/>
            <a:ext cx="40211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dirty="0"/>
              <a:t>The composite </a:t>
            </a:r>
            <a:r>
              <a:rPr lang="en-US" altLang="zh-CN" sz="2000" dirty="0" smtClean="0"/>
              <a:t>Simpson’s rule yields </a:t>
            </a:r>
            <a:r>
              <a:rPr lang="en-US" altLang="zh-CN" sz="2000" dirty="0"/>
              <a:t>the approximation </a:t>
            </a:r>
            <a:r>
              <a:rPr lang="en-US" altLang="zh-CN" sz="2000" dirty="0" smtClean="0"/>
              <a:t>1.30938</a:t>
            </a:r>
            <a:endParaRPr lang="zh-CN" altLang="en-US" sz="2000" dirty="0"/>
          </a:p>
        </p:txBody>
      </p:sp>
    </p:spTree>
    <p:extLst>
      <p:ext uri="{BB962C8B-B14F-4D97-AF65-F5344CB8AC3E}">
        <p14:creationId xmlns:p14="http://schemas.microsoft.com/office/powerpoint/2010/main" val="118887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par>
                                <p:cTn id="16" presetID="22" presetClass="entr" presetSubtype="4"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par>
                                <p:cTn id="19" presetID="22" presetClass="entr" presetSubtype="4"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00"/>
                                        <p:tgtEl>
                                          <p:spTgt spid="11"/>
                                        </p:tgtEl>
                                      </p:cBhvr>
                                    </p:animEffect>
                                  </p:childTnLst>
                                </p:cTn>
                              </p:par>
                              <p:par>
                                <p:cTn id="42" presetID="22" presetClass="entr" presetSubtype="4" fill="hold"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down)">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par>
                                <p:cTn id="50" presetID="22" presetClass="entr" presetSubtype="4" fill="hold"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wipe(left)">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left)">
                                      <p:cBhvr>
                                        <p:cTn id="6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Composite Quadrature Formulas</a:t>
            </a:r>
            <a:endParaRPr lang="zh-CN" altLang="en-US" dirty="0"/>
          </a:p>
        </p:txBody>
      </p:sp>
      <p:sp>
        <p:nvSpPr>
          <p:cNvPr id="3" name="内容占位符 2"/>
          <p:cNvSpPr>
            <a:spLocks noGrp="1"/>
          </p:cNvSpPr>
          <p:nvPr>
            <p:ph idx="1"/>
          </p:nvPr>
        </p:nvSpPr>
        <p:spPr/>
        <p:txBody>
          <a:bodyPr/>
          <a:lstStyle/>
          <a:p>
            <a:r>
              <a:rPr lang="en-US" altLang="zh-CN" dirty="0"/>
              <a:t>In theoretical mathematics, the geometric meaning of </a:t>
            </a:r>
            <a:r>
              <a:rPr lang="en-US" altLang="zh-CN" dirty="0" smtClean="0"/>
              <a:t>integration </a:t>
            </a:r>
            <a:r>
              <a:rPr lang="en-US" altLang="zh-CN" dirty="0"/>
              <a:t>of the </a:t>
            </a:r>
            <a:r>
              <a:rPr lang="en-US" altLang="zh-CN" dirty="0" smtClean="0"/>
              <a:t>function </a:t>
            </a:r>
            <a:r>
              <a:rPr lang="en-US" altLang="zh-CN" i="1" dirty="0"/>
              <a:t>y</a:t>
            </a:r>
            <a:r>
              <a:rPr lang="en-US" altLang="zh-CN" dirty="0"/>
              <a:t>=</a:t>
            </a:r>
            <a:r>
              <a:rPr lang="en-US" altLang="zh-CN" i="1" dirty="0"/>
              <a:t>f</a:t>
            </a:r>
            <a:r>
              <a:rPr lang="en-US" altLang="zh-CN" dirty="0"/>
              <a:t> (</a:t>
            </a:r>
            <a:r>
              <a:rPr lang="en-US" altLang="zh-CN" i="1" dirty="0"/>
              <a:t>x</a:t>
            </a:r>
            <a:r>
              <a:rPr lang="en-US" altLang="zh-CN" dirty="0"/>
              <a:t>) </a:t>
            </a:r>
            <a:r>
              <a:rPr lang="en-US" altLang="zh-CN" dirty="0" smtClean="0"/>
              <a:t>over </a:t>
            </a:r>
            <a:r>
              <a:rPr lang="en-US" altLang="zh-CN" dirty="0"/>
              <a:t>[</a:t>
            </a:r>
            <a:r>
              <a:rPr lang="en-US" altLang="zh-CN" i="1" dirty="0"/>
              <a:t>a</a:t>
            </a:r>
            <a:r>
              <a:rPr lang="en-US" altLang="zh-CN" dirty="0" smtClean="0"/>
              <a:t>, </a:t>
            </a:r>
            <a:r>
              <a:rPr lang="en-US" altLang="zh-CN" i="1" dirty="0" smtClean="0"/>
              <a:t>b</a:t>
            </a:r>
            <a:r>
              <a:rPr lang="en-US" altLang="zh-CN" dirty="0"/>
              <a:t>] is the area under the curve </a:t>
            </a:r>
            <a:r>
              <a:rPr lang="en-US" altLang="zh-CN" dirty="0" smtClean="0"/>
              <a:t>over the interval.</a:t>
            </a:r>
          </a:p>
          <a:p>
            <a:r>
              <a:rPr lang="en-US" altLang="zh-CN" dirty="0" smtClean="0"/>
              <a:t>The idea of integration is </a:t>
            </a:r>
            <a:r>
              <a:rPr lang="en-US" altLang="zh-CN" i="1" dirty="0">
                <a:solidFill>
                  <a:schemeClr val="bg2"/>
                </a:solidFill>
              </a:rPr>
              <a:t>sub</a:t>
            </a:r>
            <a:r>
              <a:rPr lang="en-US" altLang="zh-CN" i="1" dirty="0" smtClean="0">
                <a:solidFill>
                  <a:schemeClr val="bg2"/>
                </a:solidFill>
              </a:rPr>
              <a:t>division-sum-limitation</a:t>
            </a:r>
            <a:r>
              <a:rPr lang="en-US" altLang="zh-CN" dirty="0" smtClean="0"/>
              <a:t>.</a:t>
            </a:r>
            <a:endParaRPr lang="en-US" altLang="zh-CN" dirty="0"/>
          </a:p>
          <a:p>
            <a:r>
              <a:rPr lang="en-US" altLang="zh-CN" dirty="0" smtClean="0"/>
              <a:t>An intuitive method of finding the area under the curve </a:t>
            </a:r>
            <a:r>
              <a:rPr lang="en-US" altLang="zh-CN" i="1" dirty="0" smtClean="0"/>
              <a:t>y</a:t>
            </a:r>
            <a:r>
              <a:rPr lang="en-US" altLang="zh-CN" dirty="0" smtClean="0"/>
              <a:t>=</a:t>
            </a:r>
            <a:r>
              <a:rPr lang="en-US" altLang="zh-CN" i="1" dirty="0"/>
              <a:t>f</a:t>
            </a:r>
            <a:r>
              <a:rPr lang="en-US" altLang="zh-CN" dirty="0" smtClean="0"/>
              <a:t>(</a:t>
            </a:r>
            <a:r>
              <a:rPr lang="en-US" altLang="zh-CN" i="1" dirty="0"/>
              <a:t>x</a:t>
            </a:r>
            <a:r>
              <a:rPr lang="en-US" altLang="zh-CN" dirty="0" smtClean="0"/>
              <a:t>) over [</a:t>
            </a:r>
            <a:r>
              <a:rPr lang="en-US" altLang="zh-CN" i="1" dirty="0"/>
              <a:t>a</a:t>
            </a:r>
            <a:r>
              <a:rPr lang="en-US" altLang="zh-CN" dirty="0" smtClean="0"/>
              <a:t>, </a:t>
            </a:r>
            <a:r>
              <a:rPr lang="en-US" altLang="zh-CN" i="1" dirty="0"/>
              <a:t>b</a:t>
            </a:r>
            <a:r>
              <a:rPr lang="en-US" altLang="zh-CN" dirty="0" smtClean="0"/>
              <a:t>] is by approximating that area with a series of trapezoids that lie above the intervals {[</a:t>
            </a:r>
            <a:r>
              <a:rPr lang="en-US" altLang="zh-CN" i="1" dirty="0" err="1"/>
              <a:t>x</a:t>
            </a:r>
            <a:r>
              <a:rPr lang="en-US" altLang="zh-CN" i="1" baseline="-25000" dirty="0" err="1"/>
              <a:t>k</a:t>
            </a:r>
            <a:r>
              <a:rPr lang="en-US" altLang="zh-CN" dirty="0" smtClean="0"/>
              <a:t>, </a:t>
            </a:r>
            <a:r>
              <a:rPr lang="en-US" altLang="zh-CN" i="1" dirty="0"/>
              <a:t>x</a:t>
            </a:r>
            <a:r>
              <a:rPr lang="en-US" altLang="zh-CN" i="1" baseline="-25000" dirty="0"/>
              <a:t>k</a:t>
            </a:r>
            <a:r>
              <a:rPr lang="en-US" altLang="zh-CN" baseline="-25000" dirty="0" smtClean="0"/>
              <a:t>+1</a:t>
            </a:r>
            <a:r>
              <a:rPr lang="en-US" altLang="zh-CN" dirty="0" smtClean="0"/>
              <a:t>]}.</a:t>
            </a:r>
          </a:p>
          <a:p>
            <a:r>
              <a:rPr lang="en-US" altLang="zh-CN" dirty="0" smtClean="0"/>
              <a:t>Essentially, </a:t>
            </a:r>
            <a:r>
              <a:rPr lang="en-US" altLang="zh-CN" i="1" dirty="0" smtClean="0">
                <a:solidFill>
                  <a:schemeClr val="bg2"/>
                </a:solidFill>
              </a:rPr>
              <a:t>finite</a:t>
            </a:r>
            <a:r>
              <a:rPr lang="en-US" altLang="zh-CN" dirty="0" smtClean="0"/>
              <a:t> </a:t>
            </a:r>
            <a:r>
              <a:rPr lang="en-US" altLang="zh-CN" dirty="0"/>
              <a:t>is used to </a:t>
            </a:r>
            <a:r>
              <a:rPr lang="en-US" altLang="zh-CN" dirty="0" smtClean="0"/>
              <a:t>approximate </a:t>
            </a:r>
            <a:r>
              <a:rPr lang="en-US" altLang="zh-CN" i="1" dirty="0">
                <a:solidFill>
                  <a:schemeClr val="bg2"/>
                </a:solidFill>
              </a:rPr>
              <a:t>infinite</a:t>
            </a:r>
            <a:r>
              <a:rPr lang="en-US" altLang="zh-CN" dirty="0" smtClean="0"/>
              <a:t>.</a:t>
            </a:r>
          </a:p>
          <a:p>
            <a:endParaRPr lang="zh-CN" altLang="en-US" dirty="0"/>
          </a:p>
        </p:txBody>
      </p:sp>
    </p:spTree>
    <p:extLst>
      <p:ext uri="{BB962C8B-B14F-4D97-AF65-F5344CB8AC3E}">
        <p14:creationId xmlns:p14="http://schemas.microsoft.com/office/powerpoint/2010/main" val="3212661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Composite Trapezoidal Rule</a:t>
            </a:r>
            <a:endParaRPr lang="zh-CN" altLang="en-US" dirty="0"/>
          </a:p>
        </p:txBody>
      </p:sp>
      <p:sp>
        <p:nvSpPr>
          <p:cNvPr id="3" name="内容占位符 2"/>
          <p:cNvSpPr>
            <a:spLocks noGrp="1"/>
          </p:cNvSpPr>
          <p:nvPr>
            <p:ph idx="1"/>
          </p:nvPr>
        </p:nvSpPr>
        <p:spPr>
          <a:xfrm>
            <a:off x="609600" y="1160929"/>
            <a:ext cx="10972800" cy="4897437"/>
          </a:xfrm>
        </p:spPr>
        <p:txBody>
          <a:bodyPr/>
          <a:lstStyle/>
          <a:p>
            <a:r>
              <a:rPr lang="en-US" altLang="zh-CN" sz="2800" dirty="0" smtClean="0"/>
              <a:t>Thm.5.2. Suppose that the interval </a:t>
            </a:r>
            <a:r>
              <a:rPr lang="en-US" altLang="zh-CN" sz="2800" dirty="0"/>
              <a:t>[</a:t>
            </a:r>
            <a:r>
              <a:rPr lang="en-US" altLang="zh-CN" sz="2800" i="1" dirty="0"/>
              <a:t>a</a:t>
            </a:r>
            <a:r>
              <a:rPr lang="en-US" altLang="zh-CN" sz="2800" dirty="0" smtClean="0"/>
              <a:t>, </a:t>
            </a:r>
            <a:r>
              <a:rPr lang="en-US" altLang="zh-CN" sz="2800" i="1" dirty="0" smtClean="0"/>
              <a:t>b</a:t>
            </a:r>
            <a:r>
              <a:rPr lang="en-US" altLang="zh-CN" sz="2800" dirty="0" smtClean="0"/>
              <a:t>] is subdivided into </a:t>
            </a:r>
            <a:r>
              <a:rPr lang="en-US" altLang="zh-CN" sz="2800" i="1" dirty="0" smtClean="0"/>
              <a:t>M</a:t>
            </a:r>
            <a:r>
              <a:rPr lang="en-US" altLang="zh-CN" sz="2800" dirty="0"/>
              <a:t> </a:t>
            </a:r>
            <a:r>
              <a:rPr lang="en-US" altLang="zh-CN" sz="2800" dirty="0" smtClean="0"/>
              <a:t> sub-intervals </a:t>
            </a:r>
            <a:r>
              <a:rPr lang="en-US" altLang="zh-CN" sz="2800" dirty="0"/>
              <a:t>[</a:t>
            </a:r>
            <a:r>
              <a:rPr lang="en-US" altLang="zh-CN" sz="2800" i="1" dirty="0" err="1"/>
              <a:t>x</a:t>
            </a:r>
            <a:r>
              <a:rPr lang="en-US" altLang="zh-CN" sz="2800" i="1" baseline="-25000" dirty="0" err="1"/>
              <a:t>k</a:t>
            </a:r>
            <a:r>
              <a:rPr lang="en-US" altLang="zh-CN" sz="2800" dirty="0" smtClean="0"/>
              <a:t>, </a:t>
            </a:r>
            <a:r>
              <a:rPr lang="en-US" altLang="zh-CN" sz="2800" i="1" dirty="0" smtClean="0"/>
              <a:t>x</a:t>
            </a:r>
            <a:r>
              <a:rPr lang="en-US" altLang="zh-CN" sz="2800" i="1" baseline="-25000" dirty="0" smtClean="0"/>
              <a:t>k</a:t>
            </a:r>
            <a:r>
              <a:rPr lang="en-US" altLang="zh-CN" sz="2800" baseline="-25000" dirty="0" smtClean="0"/>
              <a:t>+1</a:t>
            </a:r>
            <a:r>
              <a:rPr lang="en-US" altLang="zh-CN" sz="2800" dirty="0" smtClean="0"/>
              <a:t>] of width </a:t>
            </a:r>
            <a:r>
              <a:rPr lang="en-US" altLang="zh-CN" sz="2800" i="1" dirty="0"/>
              <a:t>h</a:t>
            </a:r>
            <a:r>
              <a:rPr lang="en-US" altLang="zh-CN" sz="2800" dirty="0"/>
              <a:t>=(</a:t>
            </a:r>
            <a:r>
              <a:rPr lang="en-US" altLang="zh-CN" sz="2800" i="1" dirty="0"/>
              <a:t>b</a:t>
            </a:r>
            <a:r>
              <a:rPr lang="en-US" altLang="zh-CN" sz="2800" dirty="0"/>
              <a:t>-</a:t>
            </a:r>
            <a:r>
              <a:rPr lang="en-US" altLang="zh-CN" sz="2800" i="1" dirty="0"/>
              <a:t>a</a:t>
            </a:r>
            <a:r>
              <a:rPr lang="en-US" altLang="zh-CN" sz="2800" dirty="0"/>
              <a:t>)/</a:t>
            </a:r>
            <a:r>
              <a:rPr lang="en-US" altLang="zh-CN" sz="2800" i="1" dirty="0" smtClean="0"/>
              <a:t>M</a:t>
            </a:r>
            <a:r>
              <a:rPr lang="en-US" altLang="zh-CN" sz="2800" dirty="0" smtClean="0"/>
              <a:t> by using the equally spaced nodes </a:t>
            </a:r>
            <a:r>
              <a:rPr lang="en-US" altLang="zh-CN" sz="2800" i="1" dirty="0" err="1" smtClean="0"/>
              <a:t>x</a:t>
            </a:r>
            <a:r>
              <a:rPr lang="en-US" altLang="zh-CN" sz="2800" i="1" baseline="-25000" dirty="0" err="1" smtClean="0"/>
              <a:t>k</a:t>
            </a:r>
            <a:r>
              <a:rPr lang="en-US" altLang="zh-CN" sz="2800" dirty="0" smtClean="0"/>
              <a:t>=</a:t>
            </a:r>
            <a:r>
              <a:rPr lang="en-US" altLang="zh-CN" sz="2800" i="1" dirty="0" err="1" smtClean="0"/>
              <a:t>a</a:t>
            </a:r>
            <a:r>
              <a:rPr lang="en-US" altLang="zh-CN" sz="2800" dirty="0" err="1" smtClean="0"/>
              <a:t>+</a:t>
            </a:r>
            <a:r>
              <a:rPr lang="en-US" altLang="zh-CN" sz="2800" i="1" dirty="0" err="1" smtClean="0"/>
              <a:t>kh</a:t>
            </a:r>
            <a:r>
              <a:rPr lang="en-US" altLang="zh-CN" sz="2800" dirty="0" smtClean="0"/>
              <a:t>, for </a:t>
            </a:r>
            <a:r>
              <a:rPr lang="en-US" altLang="zh-CN" sz="2800" i="1" dirty="0" smtClean="0"/>
              <a:t>k</a:t>
            </a:r>
            <a:r>
              <a:rPr lang="en-US" altLang="zh-CN" sz="2800" dirty="0" smtClean="0"/>
              <a:t>=0,1</a:t>
            </a:r>
            <a:r>
              <a:rPr lang="en-US" altLang="zh-CN" sz="2800" dirty="0"/>
              <a:t>,…,</a:t>
            </a:r>
            <a:r>
              <a:rPr lang="en-US" altLang="zh-CN" sz="2800" i="1" dirty="0" smtClean="0"/>
              <a:t>M. </a:t>
            </a:r>
            <a:r>
              <a:rPr lang="en-US" altLang="zh-CN" sz="2800" dirty="0" smtClean="0"/>
              <a:t>The </a:t>
            </a:r>
            <a:r>
              <a:rPr lang="en-US" altLang="zh-CN" sz="2800" i="1" dirty="0" smtClean="0">
                <a:solidFill>
                  <a:srgbClr val="FF0000"/>
                </a:solidFill>
              </a:rPr>
              <a:t>composite trapezoidal </a:t>
            </a:r>
            <a:r>
              <a:rPr lang="en-US" altLang="zh-CN" sz="2800" i="1" dirty="0">
                <a:solidFill>
                  <a:srgbClr val="FF0000"/>
                </a:solidFill>
              </a:rPr>
              <a:t>rule for M subintervals</a:t>
            </a:r>
            <a:r>
              <a:rPr lang="zh-CN" altLang="en-US" sz="2800" dirty="0"/>
              <a:t> </a:t>
            </a:r>
            <a:r>
              <a:rPr lang="en-US" altLang="zh-CN" sz="2800" dirty="0" smtClean="0"/>
              <a:t>can be expressed in any of three equivalent ways:</a:t>
            </a:r>
            <a:endParaRPr lang="zh-CN" altLang="en-US" sz="2800" dirty="0"/>
          </a:p>
        </p:txBody>
      </p:sp>
      <p:graphicFrame>
        <p:nvGraphicFramePr>
          <p:cNvPr id="4" name="Object 4"/>
          <p:cNvGraphicFramePr>
            <a:graphicFrameLocks noChangeAspect="1"/>
          </p:cNvGraphicFramePr>
          <p:nvPr>
            <p:extLst>
              <p:ext uri="{D42A27DB-BD31-4B8C-83A1-F6EECF244321}">
                <p14:modId xmlns:p14="http://schemas.microsoft.com/office/powerpoint/2010/main" val="1042879198"/>
              </p:ext>
            </p:extLst>
          </p:nvPr>
        </p:nvGraphicFramePr>
        <p:xfrm>
          <a:off x="4392728" y="3052453"/>
          <a:ext cx="3132138" cy="687387"/>
        </p:xfrm>
        <a:graphic>
          <a:graphicData uri="http://schemas.openxmlformats.org/presentationml/2006/ole">
            <mc:AlternateContent xmlns:mc="http://schemas.openxmlformats.org/markup-compatibility/2006">
              <mc:Choice xmlns:v="urn:schemas-microsoft-com:vml" Requires="v">
                <p:oleObj spid="_x0000_s13394" name="Equation" r:id="rId3" imgW="1968500" imgH="431800" progId="Equation.DSMT4">
                  <p:embed/>
                </p:oleObj>
              </mc:Choice>
              <mc:Fallback>
                <p:oleObj name="Equation" r:id="rId3" imgW="1968500" imgH="431800" progId="Equation.DSMT4">
                  <p:embed/>
                  <p:pic>
                    <p:nvPicPr>
                      <p:cNvPr id="5325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92728" y="3052453"/>
                        <a:ext cx="3132138" cy="687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6"/>
          <p:cNvGraphicFramePr>
            <a:graphicFrameLocks noChangeAspect="1"/>
          </p:cNvGraphicFramePr>
          <p:nvPr>
            <p:extLst>
              <p:ext uri="{D42A27DB-BD31-4B8C-83A1-F6EECF244321}">
                <p14:modId xmlns:p14="http://schemas.microsoft.com/office/powerpoint/2010/main" val="1182205204"/>
              </p:ext>
            </p:extLst>
          </p:nvPr>
        </p:nvGraphicFramePr>
        <p:xfrm>
          <a:off x="3924416" y="3793815"/>
          <a:ext cx="5761037" cy="627063"/>
        </p:xfrm>
        <a:graphic>
          <a:graphicData uri="http://schemas.openxmlformats.org/presentationml/2006/ole">
            <mc:AlternateContent xmlns:mc="http://schemas.openxmlformats.org/markup-compatibility/2006">
              <mc:Choice xmlns:v="urn:schemas-microsoft-com:vml" Requires="v">
                <p:oleObj spid="_x0000_s13395" name="Equation" r:id="rId5" imgW="3619500" imgH="393700" progId="Equation.DSMT4">
                  <p:embed/>
                </p:oleObj>
              </mc:Choice>
              <mc:Fallback>
                <p:oleObj name="Equation" r:id="rId5" imgW="3619500" imgH="393700" progId="Equation.DSMT4">
                  <p:embed/>
                  <p:pic>
                    <p:nvPicPr>
                      <p:cNvPr id="53254"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4416" y="3793815"/>
                        <a:ext cx="5761037" cy="627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8"/>
          <p:cNvGraphicFramePr>
            <a:graphicFrameLocks noChangeAspect="1"/>
          </p:cNvGraphicFramePr>
          <p:nvPr>
            <p:extLst>
              <p:ext uri="{D42A27DB-BD31-4B8C-83A1-F6EECF244321}">
                <p14:modId xmlns:p14="http://schemas.microsoft.com/office/powerpoint/2010/main" val="1464288296"/>
              </p:ext>
            </p:extLst>
          </p:nvPr>
        </p:nvGraphicFramePr>
        <p:xfrm>
          <a:off x="3960928" y="4514540"/>
          <a:ext cx="3995738" cy="733425"/>
        </p:xfrm>
        <a:graphic>
          <a:graphicData uri="http://schemas.openxmlformats.org/presentationml/2006/ole">
            <mc:AlternateContent xmlns:mc="http://schemas.openxmlformats.org/markup-compatibility/2006">
              <mc:Choice xmlns:v="urn:schemas-microsoft-com:vml" Requires="v">
                <p:oleObj spid="_x0000_s13396" name="Equation" r:id="rId7" imgW="2349500" imgH="431800" progId="Equation.DSMT4">
                  <p:embed/>
                </p:oleObj>
              </mc:Choice>
              <mc:Fallback>
                <p:oleObj name="Equation" r:id="rId7" imgW="2349500" imgH="431800" progId="Equation.DSMT4">
                  <p:embed/>
                  <p:pic>
                    <p:nvPicPr>
                      <p:cNvPr id="5325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0928" y="4514540"/>
                        <a:ext cx="3995738"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 Box 9"/>
          <p:cNvSpPr txBox="1">
            <a:spLocks noChangeArrowheads="1"/>
          </p:cNvSpPr>
          <p:nvPr/>
        </p:nvSpPr>
        <p:spPr bwMode="auto">
          <a:xfrm>
            <a:off x="926347" y="5320367"/>
            <a:ext cx="105657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This is an approximation to the integral of </a:t>
            </a:r>
            <a:r>
              <a:rPr lang="en-US" altLang="zh-CN" sz="2800" i="1" dirty="0"/>
              <a:t>f </a:t>
            </a:r>
            <a:r>
              <a:rPr lang="en-US" altLang="zh-CN" sz="2800" dirty="0"/>
              <a:t>(</a:t>
            </a:r>
            <a:r>
              <a:rPr lang="en-US" altLang="zh-CN" sz="2800" i="1" dirty="0"/>
              <a:t>x</a:t>
            </a:r>
            <a:r>
              <a:rPr lang="en-US" altLang="zh-CN" sz="2800" dirty="0" smtClean="0"/>
              <a:t>) over [</a:t>
            </a:r>
            <a:r>
              <a:rPr lang="en-US" altLang="zh-CN" sz="2800" i="1" dirty="0" smtClean="0"/>
              <a:t>a</a:t>
            </a:r>
            <a:r>
              <a:rPr lang="en-US" altLang="zh-CN" sz="2800" dirty="0" smtClean="0"/>
              <a:t>, </a:t>
            </a:r>
            <a:r>
              <a:rPr lang="en-US" altLang="zh-CN" sz="2800" i="1" dirty="0" smtClean="0"/>
              <a:t>b</a:t>
            </a:r>
            <a:r>
              <a:rPr lang="en-US" altLang="zh-CN" sz="2800" dirty="0" smtClean="0"/>
              <a:t>], and we write</a:t>
            </a:r>
            <a:endParaRPr lang="zh-CN" altLang="en-US" sz="2800" dirty="0"/>
          </a:p>
        </p:txBody>
      </p:sp>
      <p:graphicFrame>
        <p:nvGraphicFramePr>
          <p:cNvPr id="8" name="Object 10"/>
          <p:cNvGraphicFramePr>
            <a:graphicFrameLocks noChangeAspect="1"/>
          </p:cNvGraphicFramePr>
          <p:nvPr>
            <p:extLst>
              <p:ext uri="{D42A27DB-BD31-4B8C-83A1-F6EECF244321}">
                <p14:modId xmlns:p14="http://schemas.microsoft.com/office/powerpoint/2010/main" val="1893264850"/>
              </p:ext>
            </p:extLst>
          </p:nvPr>
        </p:nvGraphicFramePr>
        <p:xfrm>
          <a:off x="4645141" y="5895665"/>
          <a:ext cx="2700337" cy="723900"/>
        </p:xfrm>
        <a:graphic>
          <a:graphicData uri="http://schemas.openxmlformats.org/presentationml/2006/ole">
            <mc:AlternateContent xmlns:mc="http://schemas.openxmlformats.org/markup-compatibility/2006">
              <mc:Choice xmlns:v="urn:schemas-microsoft-com:vml" Requires="v">
                <p:oleObj spid="_x0000_s13397" name="Equation" r:id="rId9" imgW="1231366" imgH="330057" progId="Equation.DSMT4">
                  <p:embed/>
                </p:oleObj>
              </mc:Choice>
              <mc:Fallback>
                <p:oleObj name="Equation" r:id="rId9" imgW="1231366" imgH="330057" progId="Equation.DSMT4">
                  <p:embed/>
                  <p:pic>
                    <p:nvPicPr>
                      <p:cNvPr id="53258"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5141" y="5895665"/>
                        <a:ext cx="2700337"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361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0"/>
          </p:nvPr>
        </p:nvSpPr>
        <p:spPr>
          <a:xfrm>
            <a:off x="3213410" y="6384925"/>
            <a:ext cx="2895600" cy="457200"/>
          </a:xfrm>
        </p:spPr>
        <p:txBody>
          <a:bodyPr/>
          <a:lstStyle/>
          <a:p>
            <a:pPr>
              <a:defRPr/>
            </a:pPr>
            <a:r>
              <a:rPr lang="zh-CN" altLang="en-US"/>
              <a:t>华南师范大学数学科学学院    谢骊玲</a:t>
            </a:r>
          </a:p>
        </p:txBody>
      </p:sp>
      <p:sp>
        <p:nvSpPr>
          <p:cNvPr id="6" name="Freeform 4"/>
          <p:cNvSpPr>
            <a:spLocks/>
          </p:cNvSpPr>
          <p:nvPr/>
        </p:nvSpPr>
        <p:spPr bwMode="auto">
          <a:xfrm>
            <a:off x="2375210" y="3946525"/>
            <a:ext cx="1524000" cy="2362200"/>
          </a:xfrm>
          <a:custGeom>
            <a:avLst/>
            <a:gdLst>
              <a:gd name="T0" fmla="*/ 0 w 960"/>
              <a:gd name="T1" fmla="*/ 2147483646 h 1488"/>
              <a:gd name="T2" fmla="*/ 0 w 960"/>
              <a:gd name="T3" fmla="*/ 2147483646 h 1488"/>
              <a:gd name="T4" fmla="*/ 2147483646 w 960"/>
              <a:gd name="T5" fmla="*/ 0 h 1488"/>
              <a:gd name="T6" fmla="*/ 2147483646 w 960"/>
              <a:gd name="T7" fmla="*/ 2147483646 h 1488"/>
              <a:gd name="T8" fmla="*/ 0 w 960"/>
              <a:gd name="T9" fmla="*/ 2147483646 h 1488"/>
              <a:gd name="T10" fmla="*/ 0 60000 65536"/>
              <a:gd name="T11" fmla="*/ 0 60000 65536"/>
              <a:gd name="T12" fmla="*/ 0 60000 65536"/>
              <a:gd name="T13" fmla="*/ 0 60000 65536"/>
              <a:gd name="T14" fmla="*/ 0 60000 65536"/>
              <a:gd name="T15" fmla="*/ 0 w 960"/>
              <a:gd name="T16" fmla="*/ 0 h 1488"/>
              <a:gd name="T17" fmla="*/ 960 w 960"/>
              <a:gd name="T18" fmla="*/ 1488 h 1488"/>
            </a:gdLst>
            <a:ahLst/>
            <a:cxnLst>
              <a:cxn ang="T10">
                <a:pos x="T0" y="T1"/>
              </a:cxn>
              <a:cxn ang="T11">
                <a:pos x="T2" y="T3"/>
              </a:cxn>
              <a:cxn ang="T12">
                <a:pos x="T4" y="T5"/>
              </a:cxn>
              <a:cxn ang="T13">
                <a:pos x="T6" y="T7"/>
              </a:cxn>
              <a:cxn ang="T14">
                <a:pos x="T8" y="T9"/>
              </a:cxn>
            </a:cxnLst>
            <a:rect l="T15" t="T16" r="T17" b="T18"/>
            <a:pathLst>
              <a:path w="960" h="1488">
                <a:moveTo>
                  <a:pt x="0" y="1488"/>
                </a:moveTo>
                <a:lnTo>
                  <a:pt x="0" y="960"/>
                </a:lnTo>
                <a:lnTo>
                  <a:pt x="960" y="0"/>
                </a:lnTo>
                <a:lnTo>
                  <a:pt x="960" y="1488"/>
                </a:lnTo>
                <a:lnTo>
                  <a:pt x="0" y="1488"/>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7" name="Freeform 5"/>
          <p:cNvSpPr>
            <a:spLocks/>
          </p:cNvSpPr>
          <p:nvPr/>
        </p:nvSpPr>
        <p:spPr bwMode="auto">
          <a:xfrm>
            <a:off x="3899210" y="3946525"/>
            <a:ext cx="1600200" cy="2362200"/>
          </a:xfrm>
          <a:custGeom>
            <a:avLst/>
            <a:gdLst>
              <a:gd name="T0" fmla="*/ 0 w 1008"/>
              <a:gd name="T1" fmla="*/ 2147483646 h 1488"/>
              <a:gd name="T2" fmla="*/ 0 w 1008"/>
              <a:gd name="T3" fmla="*/ 0 h 1488"/>
              <a:gd name="T4" fmla="*/ 2147483646 w 1008"/>
              <a:gd name="T5" fmla="*/ 2147483646 h 1488"/>
              <a:gd name="T6" fmla="*/ 2147483646 w 1008"/>
              <a:gd name="T7" fmla="*/ 2147483646 h 1488"/>
              <a:gd name="T8" fmla="*/ 0 w 1008"/>
              <a:gd name="T9" fmla="*/ 2147483646 h 1488"/>
              <a:gd name="T10" fmla="*/ 0 60000 65536"/>
              <a:gd name="T11" fmla="*/ 0 60000 65536"/>
              <a:gd name="T12" fmla="*/ 0 60000 65536"/>
              <a:gd name="T13" fmla="*/ 0 60000 65536"/>
              <a:gd name="T14" fmla="*/ 0 60000 65536"/>
              <a:gd name="T15" fmla="*/ 0 w 1008"/>
              <a:gd name="T16" fmla="*/ 0 h 1488"/>
              <a:gd name="T17" fmla="*/ 1008 w 1008"/>
              <a:gd name="T18" fmla="*/ 1488 h 1488"/>
            </a:gdLst>
            <a:ahLst/>
            <a:cxnLst>
              <a:cxn ang="T10">
                <a:pos x="T0" y="T1"/>
              </a:cxn>
              <a:cxn ang="T11">
                <a:pos x="T2" y="T3"/>
              </a:cxn>
              <a:cxn ang="T12">
                <a:pos x="T4" y="T5"/>
              </a:cxn>
              <a:cxn ang="T13">
                <a:pos x="T6" y="T7"/>
              </a:cxn>
              <a:cxn ang="T14">
                <a:pos x="T8" y="T9"/>
              </a:cxn>
            </a:cxnLst>
            <a:rect l="T15" t="T16" r="T17" b="T18"/>
            <a:pathLst>
              <a:path w="1008" h="1488">
                <a:moveTo>
                  <a:pt x="0" y="1488"/>
                </a:moveTo>
                <a:lnTo>
                  <a:pt x="0" y="0"/>
                </a:lnTo>
                <a:lnTo>
                  <a:pt x="1008" y="48"/>
                </a:lnTo>
                <a:lnTo>
                  <a:pt x="1008" y="1488"/>
                </a:lnTo>
                <a:lnTo>
                  <a:pt x="0" y="1488"/>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8" name="Freeform 6"/>
          <p:cNvSpPr>
            <a:spLocks/>
          </p:cNvSpPr>
          <p:nvPr/>
        </p:nvSpPr>
        <p:spPr bwMode="auto">
          <a:xfrm>
            <a:off x="5499410" y="4022725"/>
            <a:ext cx="1447800" cy="2286000"/>
          </a:xfrm>
          <a:custGeom>
            <a:avLst/>
            <a:gdLst>
              <a:gd name="T0" fmla="*/ 0 w 912"/>
              <a:gd name="T1" fmla="*/ 2147483646 h 1440"/>
              <a:gd name="T2" fmla="*/ 0 w 912"/>
              <a:gd name="T3" fmla="*/ 0 h 1440"/>
              <a:gd name="T4" fmla="*/ 2147483646 w 912"/>
              <a:gd name="T5" fmla="*/ 2147483646 h 1440"/>
              <a:gd name="T6" fmla="*/ 2147483646 w 912"/>
              <a:gd name="T7" fmla="*/ 2147483646 h 1440"/>
              <a:gd name="T8" fmla="*/ 0 w 912"/>
              <a:gd name="T9" fmla="*/ 2147483646 h 1440"/>
              <a:gd name="T10" fmla="*/ 0 60000 65536"/>
              <a:gd name="T11" fmla="*/ 0 60000 65536"/>
              <a:gd name="T12" fmla="*/ 0 60000 65536"/>
              <a:gd name="T13" fmla="*/ 0 60000 65536"/>
              <a:gd name="T14" fmla="*/ 0 60000 65536"/>
              <a:gd name="T15" fmla="*/ 0 w 912"/>
              <a:gd name="T16" fmla="*/ 0 h 1440"/>
              <a:gd name="T17" fmla="*/ 912 w 912"/>
              <a:gd name="T18" fmla="*/ 1440 h 1440"/>
            </a:gdLst>
            <a:ahLst/>
            <a:cxnLst>
              <a:cxn ang="T10">
                <a:pos x="T0" y="T1"/>
              </a:cxn>
              <a:cxn ang="T11">
                <a:pos x="T2" y="T3"/>
              </a:cxn>
              <a:cxn ang="T12">
                <a:pos x="T4" y="T5"/>
              </a:cxn>
              <a:cxn ang="T13">
                <a:pos x="T6" y="T7"/>
              </a:cxn>
              <a:cxn ang="T14">
                <a:pos x="T8" y="T9"/>
              </a:cxn>
            </a:cxnLst>
            <a:rect l="T15" t="T16" r="T17" b="T18"/>
            <a:pathLst>
              <a:path w="912" h="1440">
                <a:moveTo>
                  <a:pt x="0" y="1440"/>
                </a:moveTo>
                <a:lnTo>
                  <a:pt x="0" y="0"/>
                </a:lnTo>
                <a:lnTo>
                  <a:pt x="912" y="192"/>
                </a:lnTo>
                <a:lnTo>
                  <a:pt x="912" y="1440"/>
                </a:lnTo>
                <a:lnTo>
                  <a:pt x="0" y="1440"/>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9" name="Freeform 7"/>
          <p:cNvSpPr>
            <a:spLocks/>
          </p:cNvSpPr>
          <p:nvPr/>
        </p:nvSpPr>
        <p:spPr bwMode="auto">
          <a:xfrm>
            <a:off x="6947210" y="3565525"/>
            <a:ext cx="1371600" cy="2743200"/>
          </a:xfrm>
          <a:custGeom>
            <a:avLst/>
            <a:gdLst>
              <a:gd name="T0" fmla="*/ 0 w 864"/>
              <a:gd name="T1" fmla="*/ 2147483646 h 1728"/>
              <a:gd name="T2" fmla="*/ 0 w 864"/>
              <a:gd name="T3" fmla="*/ 2147483646 h 1728"/>
              <a:gd name="T4" fmla="*/ 2147483646 w 864"/>
              <a:gd name="T5" fmla="*/ 0 h 1728"/>
              <a:gd name="T6" fmla="*/ 2147483646 w 864"/>
              <a:gd name="T7" fmla="*/ 2147483646 h 1728"/>
              <a:gd name="T8" fmla="*/ 0 w 864"/>
              <a:gd name="T9" fmla="*/ 2147483646 h 1728"/>
              <a:gd name="T10" fmla="*/ 0 60000 65536"/>
              <a:gd name="T11" fmla="*/ 0 60000 65536"/>
              <a:gd name="T12" fmla="*/ 0 60000 65536"/>
              <a:gd name="T13" fmla="*/ 0 60000 65536"/>
              <a:gd name="T14" fmla="*/ 0 60000 65536"/>
              <a:gd name="T15" fmla="*/ 0 w 864"/>
              <a:gd name="T16" fmla="*/ 0 h 1728"/>
              <a:gd name="T17" fmla="*/ 864 w 864"/>
              <a:gd name="T18" fmla="*/ 1728 h 1728"/>
            </a:gdLst>
            <a:ahLst/>
            <a:cxnLst>
              <a:cxn ang="T10">
                <a:pos x="T0" y="T1"/>
              </a:cxn>
              <a:cxn ang="T11">
                <a:pos x="T2" y="T3"/>
              </a:cxn>
              <a:cxn ang="T12">
                <a:pos x="T4" y="T5"/>
              </a:cxn>
              <a:cxn ang="T13">
                <a:pos x="T6" y="T7"/>
              </a:cxn>
              <a:cxn ang="T14">
                <a:pos x="T8" y="T9"/>
              </a:cxn>
            </a:cxnLst>
            <a:rect l="T15" t="T16" r="T17" b="T18"/>
            <a:pathLst>
              <a:path w="864" h="1728">
                <a:moveTo>
                  <a:pt x="0" y="1728"/>
                </a:moveTo>
                <a:lnTo>
                  <a:pt x="0" y="480"/>
                </a:lnTo>
                <a:lnTo>
                  <a:pt x="864" y="0"/>
                </a:lnTo>
                <a:lnTo>
                  <a:pt x="864" y="1728"/>
                </a:lnTo>
                <a:lnTo>
                  <a:pt x="0" y="1728"/>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10" name="Rectangle 8"/>
          <p:cNvSpPr txBox="1">
            <a:spLocks noChangeArrowheads="1"/>
          </p:cNvSpPr>
          <p:nvPr/>
        </p:nvSpPr>
        <p:spPr>
          <a:xfrm>
            <a:off x="546409" y="593725"/>
            <a:ext cx="10504449" cy="1371600"/>
          </a:xfrm>
          <a:prstGeom prst="rect">
            <a:avLst/>
          </a:prstGeom>
          <a:noFill/>
        </p:spPr>
        <p:txBody>
          <a:bodyPr/>
          <a:lst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6pPr>
            <a:lvl7pPr marL="9144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7pPr>
            <a:lvl8pPr marL="13716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8pPr>
            <a:lvl9pPr marL="18288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9pPr>
          </a:lstStyle>
          <a:p>
            <a:pPr>
              <a:lnSpc>
                <a:spcPct val="70000"/>
              </a:lnSpc>
            </a:pPr>
            <a:r>
              <a:rPr lang="en-US" altLang="zh-CN" sz="4000" b="1" dirty="0">
                <a:ea typeface="宋体" panose="02010600030101010101" pitchFamily="2" charset="-122"/>
              </a:rPr>
              <a:t>Composite Trapezoid Rule</a:t>
            </a:r>
            <a:endParaRPr lang="zh-CN" altLang="en-US" sz="4000" dirty="0" smtClean="0"/>
          </a:p>
        </p:txBody>
      </p:sp>
      <p:graphicFrame>
        <p:nvGraphicFramePr>
          <p:cNvPr id="11" name="Object 9"/>
          <p:cNvGraphicFramePr>
            <a:graphicFrameLocks noChangeAspect="1"/>
          </p:cNvGraphicFramePr>
          <p:nvPr>
            <p:extLst>
              <p:ext uri="{D42A27DB-BD31-4B8C-83A1-F6EECF244321}">
                <p14:modId xmlns:p14="http://schemas.microsoft.com/office/powerpoint/2010/main" val="181994565"/>
              </p:ext>
            </p:extLst>
          </p:nvPr>
        </p:nvGraphicFramePr>
        <p:xfrm>
          <a:off x="743260" y="1512888"/>
          <a:ext cx="7577138" cy="2270125"/>
        </p:xfrm>
        <a:graphic>
          <a:graphicData uri="http://schemas.openxmlformats.org/presentationml/2006/ole">
            <mc:AlternateContent xmlns:mc="http://schemas.openxmlformats.org/markup-compatibility/2006">
              <mc:Choice xmlns:v="urn:schemas-microsoft-com:vml" Requires="v">
                <p:oleObj spid="_x0000_s14392" name="Equation" r:id="rId3" imgW="3898800" imgH="1168200" progId="Equation.DSMT4">
                  <p:embed/>
                </p:oleObj>
              </mc:Choice>
              <mc:Fallback>
                <p:oleObj name="Equation" r:id="rId3" imgW="3898800" imgH="1168200" progId="Equation.DSMT4">
                  <p:embed/>
                  <p:pic>
                    <p:nvPicPr>
                      <p:cNvPr id="56329" name="Object 9"/>
                      <p:cNvPicPr>
                        <a:picLocks noChangeAspect="1" noChangeArrowheads="1"/>
                      </p:cNvPicPr>
                      <p:nvPr/>
                    </p:nvPicPr>
                    <p:blipFill>
                      <a:blip r:embed="rId4"/>
                      <a:srcRect/>
                      <a:stretch>
                        <a:fillRect/>
                      </a:stretch>
                    </p:blipFill>
                    <p:spPr bwMode="auto">
                      <a:xfrm>
                        <a:off x="743260" y="1512888"/>
                        <a:ext cx="7577138" cy="227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Line 10"/>
          <p:cNvSpPr>
            <a:spLocks noChangeShapeType="1"/>
          </p:cNvSpPr>
          <p:nvPr/>
        </p:nvSpPr>
        <p:spPr bwMode="auto">
          <a:xfrm>
            <a:off x="1689410" y="6308725"/>
            <a:ext cx="7010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3" name="Line 11"/>
          <p:cNvSpPr>
            <a:spLocks noChangeShapeType="1"/>
          </p:cNvSpPr>
          <p:nvPr/>
        </p:nvSpPr>
        <p:spPr bwMode="auto">
          <a:xfrm flipV="1">
            <a:off x="1689410" y="3870325"/>
            <a:ext cx="0" cy="2438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 name="Freeform 12"/>
          <p:cNvSpPr>
            <a:spLocks/>
          </p:cNvSpPr>
          <p:nvPr/>
        </p:nvSpPr>
        <p:spPr bwMode="auto">
          <a:xfrm>
            <a:off x="2375210" y="3565525"/>
            <a:ext cx="5943600" cy="1905000"/>
          </a:xfrm>
          <a:custGeom>
            <a:avLst/>
            <a:gdLst>
              <a:gd name="T0" fmla="*/ 0 w 3648"/>
              <a:gd name="T1" fmla="*/ 2147483646 h 1104"/>
              <a:gd name="T2" fmla="*/ 2147483646 w 3648"/>
              <a:gd name="T3" fmla="*/ 2147483646 h 1104"/>
              <a:gd name="T4" fmla="*/ 2147483646 w 3648"/>
              <a:gd name="T5" fmla="*/ 2147483646 h 1104"/>
              <a:gd name="T6" fmla="*/ 2147483646 w 3648"/>
              <a:gd name="T7" fmla="*/ 2147483646 h 1104"/>
              <a:gd name="T8" fmla="*/ 2147483646 w 3648"/>
              <a:gd name="T9" fmla="*/ 2147483646 h 1104"/>
              <a:gd name="T10" fmla="*/ 2147483646 w 3648"/>
              <a:gd name="T11" fmla="*/ 2147483646 h 1104"/>
              <a:gd name="T12" fmla="*/ 2147483646 w 3648"/>
              <a:gd name="T13" fmla="*/ 2147483646 h 1104"/>
              <a:gd name="T14" fmla="*/ 2147483646 w 3648"/>
              <a:gd name="T15" fmla="*/ 2147483646 h 1104"/>
              <a:gd name="T16" fmla="*/ 2147483646 w 3648"/>
              <a:gd name="T17" fmla="*/ 2147483646 h 1104"/>
              <a:gd name="T18" fmla="*/ 2147483646 w 3648"/>
              <a:gd name="T19" fmla="*/ 0 h 11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48"/>
              <a:gd name="T31" fmla="*/ 0 h 1104"/>
              <a:gd name="T32" fmla="*/ 3648 w 3648"/>
              <a:gd name="T33" fmla="*/ 1104 h 110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48" h="1104">
                <a:moveTo>
                  <a:pt x="0" y="1104"/>
                </a:moveTo>
                <a:cubicBezTo>
                  <a:pt x="104" y="908"/>
                  <a:pt x="208" y="712"/>
                  <a:pt x="336" y="576"/>
                </a:cubicBezTo>
                <a:cubicBezTo>
                  <a:pt x="464" y="440"/>
                  <a:pt x="624" y="360"/>
                  <a:pt x="768" y="288"/>
                </a:cubicBezTo>
                <a:cubicBezTo>
                  <a:pt x="912" y="216"/>
                  <a:pt x="1064" y="168"/>
                  <a:pt x="1200" y="144"/>
                </a:cubicBezTo>
                <a:cubicBezTo>
                  <a:pt x="1336" y="120"/>
                  <a:pt x="1448" y="120"/>
                  <a:pt x="1584" y="144"/>
                </a:cubicBezTo>
                <a:cubicBezTo>
                  <a:pt x="1720" y="168"/>
                  <a:pt x="1856" y="232"/>
                  <a:pt x="2016" y="288"/>
                </a:cubicBezTo>
                <a:cubicBezTo>
                  <a:pt x="2176" y="344"/>
                  <a:pt x="2360" y="464"/>
                  <a:pt x="2544" y="480"/>
                </a:cubicBezTo>
                <a:cubicBezTo>
                  <a:pt x="2728" y="496"/>
                  <a:pt x="2968" y="432"/>
                  <a:pt x="3120" y="384"/>
                </a:cubicBezTo>
                <a:cubicBezTo>
                  <a:pt x="3272" y="336"/>
                  <a:pt x="3368" y="256"/>
                  <a:pt x="3456" y="192"/>
                </a:cubicBezTo>
                <a:cubicBezTo>
                  <a:pt x="3544" y="128"/>
                  <a:pt x="3596" y="64"/>
                  <a:pt x="3648" y="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5" name="Line 13"/>
          <p:cNvSpPr>
            <a:spLocks noChangeShapeType="1"/>
          </p:cNvSpPr>
          <p:nvPr/>
        </p:nvSpPr>
        <p:spPr bwMode="auto">
          <a:xfrm>
            <a:off x="2375210" y="5470525"/>
            <a:ext cx="0" cy="838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 name="Line 14"/>
          <p:cNvSpPr>
            <a:spLocks noChangeShapeType="1"/>
          </p:cNvSpPr>
          <p:nvPr/>
        </p:nvSpPr>
        <p:spPr bwMode="auto">
          <a:xfrm flipV="1">
            <a:off x="8318810" y="3565525"/>
            <a:ext cx="0" cy="2743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 name="Text Box 15"/>
          <p:cNvSpPr txBox="1">
            <a:spLocks noChangeArrowheads="1"/>
          </p:cNvSpPr>
          <p:nvPr/>
        </p:nvSpPr>
        <p:spPr bwMode="auto">
          <a:xfrm>
            <a:off x="2070410" y="6232525"/>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0</a:t>
            </a:r>
            <a:endParaRPr lang="en-US" altLang="zh-CN" sz="2400" dirty="0"/>
          </a:p>
        </p:txBody>
      </p:sp>
      <p:sp>
        <p:nvSpPr>
          <p:cNvPr id="18" name="Text Box 16"/>
          <p:cNvSpPr txBox="1">
            <a:spLocks noChangeArrowheads="1"/>
          </p:cNvSpPr>
          <p:nvPr/>
        </p:nvSpPr>
        <p:spPr bwMode="auto">
          <a:xfrm>
            <a:off x="3594410" y="6232525"/>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1</a:t>
            </a:r>
            <a:endParaRPr lang="en-US" altLang="zh-CN" sz="2400" dirty="0"/>
          </a:p>
        </p:txBody>
      </p:sp>
      <p:sp>
        <p:nvSpPr>
          <p:cNvPr id="19" name="Text Box 17"/>
          <p:cNvSpPr txBox="1">
            <a:spLocks noChangeArrowheads="1"/>
          </p:cNvSpPr>
          <p:nvPr/>
        </p:nvSpPr>
        <p:spPr bwMode="auto">
          <a:xfrm>
            <a:off x="8776010" y="615632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x</a:t>
            </a:r>
            <a:endParaRPr lang="en-US" altLang="zh-CN" sz="2400"/>
          </a:p>
        </p:txBody>
      </p:sp>
      <p:sp>
        <p:nvSpPr>
          <p:cNvPr id="20" name="Text Box 18"/>
          <p:cNvSpPr txBox="1">
            <a:spLocks noChangeArrowheads="1"/>
          </p:cNvSpPr>
          <p:nvPr/>
        </p:nvSpPr>
        <p:spPr bwMode="auto">
          <a:xfrm>
            <a:off x="5194610" y="348932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solidFill>
                  <a:srgbClr val="FF3300"/>
                </a:solidFill>
              </a:rPr>
              <a:t>f</a:t>
            </a:r>
            <a:r>
              <a:rPr lang="en-US" altLang="zh-CN" sz="2400" b="1" dirty="0">
                <a:solidFill>
                  <a:srgbClr val="FF3300"/>
                </a:solidFill>
              </a:rPr>
              <a:t>(</a:t>
            </a:r>
            <a:r>
              <a:rPr lang="en-US" altLang="zh-CN" sz="2400" b="1" i="1" dirty="0">
                <a:solidFill>
                  <a:srgbClr val="FF3300"/>
                </a:solidFill>
              </a:rPr>
              <a:t>x</a:t>
            </a:r>
            <a:r>
              <a:rPr lang="en-US" altLang="zh-CN" sz="2400" b="1" dirty="0">
                <a:solidFill>
                  <a:srgbClr val="FF3300"/>
                </a:solidFill>
              </a:rPr>
              <a:t>)</a:t>
            </a:r>
            <a:endParaRPr lang="en-US" altLang="zh-CN" sz="2400" dirty="0"/>
          </a:p>
        </p:txBody>
      </p:sp>
      <p:sp>
        <p:nvSpPr>
          <p:cNvPr id="21" name="Line 19"/>
          <p:cNvSpPr>
            <a:spLocks noChangeShapeType="1"/>
          </p:cNvSpPr>
          <p:nvPr/>
        </p:nvSpPr>
        <p:spPr bwMode="auto">
          <a:xfrm>
            <a:off x="5499410" y="4022725"/>
            <a:ext cx="0" cy="22860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 name="Text Box 20"/>
          <p:cNvSpPr txBox="1">
            <a:spLocks noChangeArrowheads="1"/>
          </p:cNvSpPr>
          <p:nvPr/>
        </p:nvSpPr>
        <p:spPr bwMode="auto">
          <a:xfrm>
            <a:off x="5270810" y="6232525"/>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2</a:t>
            </a:r>
            <a:endParaRPr lang="en-US" altLang="zh-CN" sz="2400" dirty="0"/>
          </a:p>
        </p:txBody>
      </p:sp>
      <p:sp>
        <p:nvSpPr>
          <p:cNvPr id="23" name="Text Box 21"/>
          <p:cNvSpPr txBox="1">
            <a:spLocks noChangeArrowheads="1"/>
          </p:cNvSpPr>
          <p:nvPr/>
        </p:nvSpPr>
        <p:spPr bwMode="auto">
          <a:xfrm>
            <a:off x="2984810" y="6232525"/>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endParaRPr lang="en-US" altLang="zh-CN" sz="2400"/>
          </a:p>
        </p:txBody>
      </p:sp>
      <p:sp>
        <p:nvSpPr>
          <p:cNvPr id="24" name="Text Box 22"/>
          <p:cNvSpPr txBox="1">
            <a:spLocks noChangeArrowheads="1"/>
          </p:cNvSpPr>
          <p:nvPr/>
        </p:nvSpPr>
        <p:spPr bwMode="auto">
          <a:xfrm>
            <a:off x="5956610" y="6232525"/>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endParaRPr lang="en-US" altLang="zh-CN" sz="2400"/>
          </a:p>
        </p:txBody>
      </p:sp>
      <p:sp>
        <p:nvSpPr>
          <p:cNvPr id="25" name="Line 23"/>
          <p:cNvSpPr>
            <a:spLocks noChangeShapeType="1"/>
          </p:cNvSpPr>
          <p:nvPr/>
        </p:nvSpPr>
        <p:spPr bwMode="auto">
          <a:xfrm>
            <a:off x="6947210" y="4403725"/>
            <a:ext cx="0" cy="19050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 name="Text Box 24"/>
          <p:cNvSpPr txBox="1">
            <a:spLocks noChangeArrowheads="1"/>
          </p:cNvSpPr>
          <p:nvPr/>
        </p:nvSpPr>
        <p:spPr bwMode="auto">
          <a:xfrm>
            <a:off x="6642410" y="6232525"/>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3</a:t>
            </a:r>
            <a:endParaRPr lang="en-US" altLang="zh-CN" sz="2400" b="1" dirty="0"/>
          </a:p>
        </p:txBody>
      </p:sp>
      <p:sp>
        <p:nvSpPr>
          <p:cNvPr id="27" name="Text Box 25"/>
          <p:cNvSpPr txBox="1">
            <a:spLocks noChangeArrowheads="1"/>
          </p:cNvSpPr>
          <p:nvPr/>
        </p:nvSpPr>
        <p:spPr bwMode="auto">
          <a:xfrm>
            <a:off x="4508810" y="6232525"/>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p>
        </p:txBody>
      </p:sp>
      <p:sp>
        <p:nvSpPr>
          <p:cNvPr id="28" name="Line 26"/>
          <p:cNvSpPr>
            <a:spLocks noChangeShapeType="1"/>
          </p:cNvSpPr>
          <p:nvPr/>
        </p:nvSpPr>
        <p:spPr bwMode="auto">
          <a:xfrm flipV="1">
            <a:off x="3899210" y="3946525"/>
            <a:ext cx="0" cy="2362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9" name="Text Box 27"/>
          <p:cNvSpPr txBox="1">
            <a:spLocks noChangeArrowheads="1"/>
          </p:cNvSpPr>
          <p:nvPr/>
        </p:nvSpPr>
        <p:spPr bwMode="auto">
          <a:xfrm>
            <a:off x="7328210" y="6232525"/>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0000"/>
                </a:solidFill>
              </a:rPr>
              <a:t>h</a:t>
            </a:r>
          </a:p>
        </p:txBody>
      </p:sp>
      <p:sp>
        <p:nvSpPr>
          <p:cNvPr id="30" name="Text Box 28"/>
          <p:cNvSpPr txBox="1">
            <a:spLocks noChangeArrowheads="1"/>
          </p:cNvSpPr>
          <p:nvPr/>
        </p:nvSpPr>
        <p:spPr bwMode="auto">
          <a:xfrm>
            <a:off x="8090210" y="6232525"/>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4</a:t>
            </a:r>
            <a:endParaRPr lang="en-US" altLang="zh-CN" sz="2400" dirty="0"/>
          </a:p>
        </p:txBody>
      </p:sp>
      <p:graphicFrame>
        <p:nvGraphicFramePr>
          <p:cNvPr id="31" name="Object 29"/>
          <p:cNvGraphicFramePr>
            <a:graphicFrameLocks noChangeAspect="1"/>
          </p:cNvGraphicFramePr>
          <p:nvPr>
            <p:extLst>
              <p:ext uri="{D42A27DB-BD31-4B8C-83A1-F6EECF244321}">
                <p14:modId xmlns:p14="http://schemas.microsoft.com/office/powerpoint/2010/main" val="2955980968"/>
              </p:ext>
            </p:extLst>
          </p:nvPr>
        </p:nvGraphicFramePr>
        <p:xfrm>
          <a:off x="241610" y="5318125"/>
          <a:ext cx="1295400" cy="819150"/>
        </p:xfrm>
        <a:graphic>
          <a:graphicData uri="http://schemas.openxmlformats.org/presentationml/2006/ole">
            <mc:AlternateContent xmlns:mc="http://schemas.openxmlformats.org/markup-compatibility/2006">
              <mc:Choice xmlns:v="urn:schemas-microsoft-com:vml" Requires="v">
                <p:oleObj spid="_x0000_s14393" name="Equation" r:id="rId5" imgW="622030" imgH="393529" progId="Equation.3">
                  <p:embed/>
                </p:oleObj>
              </mc:Choice>
              <mc:Fallback>
                <p:oleObj name="Equation" r:id="rId5" imgW="622030" imgH="393529" progId="Equation.3">
                  <p:embed/>
                  <p:pic>
                    <p:nvPicPr>
                      <p:cNvPr id="56349"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610" y="5318125"/>
                        <a:ext cx="1295400" cy="8191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rgbClr val="FFCC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 name="Line 30"/>
          <p:cNvSpPr>
            <a:spLocks noChangeShapeType="1"/>
          </p:cNvSpPr>
          <p:nvPr/>
        </p:nvSpPr>
        <p:spPr bwMode="auto">
          <a:xfrm flipV="1">
            <a:off x="2375210" y="3946525"/>
            <a:ext cx="1524000" cy="1524000"/>
          </a:xfrm>
          <a:prstGeom prst="line">
            <a:avLst/>
          </a:prstGeom>
          <a:noFill/>
          <a:ln w="38100">
            <a:solidFill>
              <a:srgbClr val="0099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3" name="Line 31"/>
          <p:cNvSpPr>
            <a:spLocks noChangeShapeType="1"/>
          </p:cNvSpPr>
          <p:nvPr/>
        </p:nvSpPr>
        <p:spPr bwMode="auto">
          <a:xfrm>
            <a:off x="3899210" y="3946525"/>
            <a:ext cx="1600200" cy="76200"/>
          </a:xfrm>
          <a:prstGeom prst="line">
            <a:avLst/>
          </a:prstGeom>
          <a:noFill/>
          <a:ln w="38100">
            <a:solidFill>
              <a:srgbClr val="0099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 name="Line 32"/>
          <p:cNvSpPr>
            <a:spLocks noChangeShapeType="1"/>
          </p:cNvSpPr>
          <p:nvPr/>
        </p:nvSpPr>
        <p:spPr bwMode="auto">
          <a:xfrm>
            <a:off x="5499410" y="4022725"/>
            <a:ext cx="1447800" cy="304800"/>
          </a:xfrm>
          <a:prstGeom prst="line">
            <a:avLst/>
          </a:prstGeom>
          <a:noFill/>
          <a:ln w="38100">
            <a:solidFill>
              <a:srgbClr val="0099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5" name="Line 33"/>
          <p:cNvSpPr>
            <a:spLocks noChangeShapeType="1"/>
          </p:cNvSpPr>
          <p:nvPr/>
        </p:nvSpPr>
        <p:spPr bwMode="auto">
          <a:xfrm flipV="1">
            <a:off x="6947210" y="3565525"/>
            <a:ext cx="1371600" cy="762000"/>
          </a:xfrm>
          <a:prstGeom prst="line">
            <a:avLst/>
          </a:prstGeom>
          <a:noFill/>
          <a:ln w="38100">
            <a:solidFill>
              <a:srgbClr val="0099FF"/>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6" name="Oval 34"/>
          <p:cNvSpPr>
            <a:spLocks noChangeArrowheads="1"/>
          </p:cNvSpPr>
          <p:nvPr/>
        </p:nvSpPr>
        <p:spPr bwMode="auto">
          <a:xfrm>
            <a:off x="2299010" y="5394325"/>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37" name="Oval 35"/>
          <p:cNvSpPr>
            <a:spLocks noChangeArrowheads="1"/>
          </p:cNvSpPr>
          <p:nvPr/>
        </p:nvSpPr>
        <p:spPr bwMode="auto">
          <a:xfrm>
            <a:off x="3823010" y="3870325"/>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38" name="Oval 36"/>
          <p:cNvSpPr>
            <a:spLocks noChangeArrowheads="1"/>
          </p:cNvSpPr>
          <p:nvPr/>
        </p:nvSpPr>
        <p:spPr bwMode="auto">
          <a:xfrm>
            <a:off x="5423210" y="3946525"/>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39" name="Oval 37"/>
          <p:cNvSpPr>
            <a:spLocks noChangeArrowheads="1"/>
          </p:cNvSpPr>
          <p:nvPr/>
        </p:nvSpPr>
        <p:spPr bwMode="auto">
          <a:xfrm>
            <a:off x="6871010" y="4251325"/>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0" name="Oval 38"/>
          <p:cNvSpPr>
            <a:spLocks noChangeArrowheads="1"/>
          </p:cNvSpPr>
          <p:nvPr/>
        </p:nvSpPr>
        <p:spPr bwMode="auto">
          <a:xfrm>
            <a:off x="8242610" y="3489325"/>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1" name="Text Box 39"/>
          <p:cNvSpPr txBox="1">
            <a:spLocks noChangeArrowheads="1"/>
          </p:cNvSpPr>
          <p:nvPr/>
        </p:nvSpPr>
        <p:spPr bwMode="auto">
          <a:xfrm>
            <a:off x="7834002" y="441325"/>
            <a:ext cx="3201988" cy="1077218"/>
          </a:xfrm>
          <a:prstGeom prst="rect">
            <a:avLst/>
          </a:prstGeom>
          <a:solidFill>
            <a:schemeClr val="accent2"/>
          </a:solidFill>
          <a:ln w="9525">
            <a:solidFill>
              <a:schemeClr val="tx1"/>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b="1" dirty="0" smtClean="0"/>
              <a:t>Piecewise Linear Interpolation</a:t>
            </a:r>
            <a:endParaRPr lang="zh-CN" altLang="en-US" b="1" dirty="0"/>
          </a:p>
        </p:txBody>
      </p:sp>
      <p:graphicFrame>
        <p:nvGraphicFramePr>
          <p:cNvPr id="42" name="Object 40"/>
          <p:cNvGraphicFramePr>
            <a:graphicFrameLocks noChangeAspect="1"/>
          </p:cNvGraphicFramePr>
          <p:nvPr>
            <p:extLst>
              <p:ext uri="{D42A27DB-BD31-4B8C-83A1-F6EECF244321}">
                <p14:modId xmlns:p14="http://schemas.microsoft.com/office/powerpoint/2010/main" val="2787662391"/>
              </p:ext>
            </p:extLst>
          </p:nvPr>
        </p:nvGraphicFramePr>
        <p:xfrm>
          <a:off x="3632510" y="2117725"/>
          <a:ext cx="2057400" cy="3886200"/>
        </p:xfrm>
        <a:graphic>
          <a:graphicData uri="http://schemas.openxmlformats.org/presentationml/2006/ole">
            <mc:AlternateContent xmlns:mc="http://schemas.openxmlformats.org/markup-compatibility/2006">
              <mc:Choice xmlns:v="urn:schemas-microsoft-com:vml" Requires="v">
                <p:oleObj spid="_x0000_s14394" name="公式" r:id="rId7" imgW="114151" imgH="215619" progId="Equation.3">
                  <p:embed/>
                </p:oleObj>
              </mc:Choice>
              <mc:Fallback>
                <p:oleObj name="公式" r:id="rId7" imgW="114151" imgH="215619" progId="Equation.3">
                  <p:embed/>
                  <p:pic>
                    <p:nvPicPr>
                      <p:cNvPr id="24616" name="Object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32510" y="2117725"/>
                        <a:ext cx="2057400" cy="388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02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additive="base">
                                        <p:cTn id="17" dur="500" fill="hold"/>
                                        <p:tgtEl>
                                          <p:spTgt spid="31"/>
                                        </p:tgtEl>
                                        <p:attrNameLst>
                                          <p:attrName>ppt_x</p:attrName>
                                        </p:attrNameLst>
                                      </p:cBhvr>
                                      <p:tavLst>
                                        <p:tav tm="0">
                                          <p:val>
                                            <p:strVal val="0-#ppt_w/2"/>
                                          </p:val>
                                        </p:tav>
                                        <p:tav tm="100000">
                                          <p:val>
                                            <p:strVal val="#ppt_x"/>
                                          </p:val>
                                        </p:tav>
                                      </p:tavLst>
                                    </p:anim>
                                    <p:anim calcmode="lin" valueType="num">
                                      <p:cBhvr additive="base">
                                        <p:cTn id="1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par>
                                <p:cTn id="24" presetID="22" presetClass="entr" presetSubtype="8"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left)">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circle(in)">
                                      <p:cBhvr>
                                        <p:cTn id="41" dur="20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down)">
                                      <p:cBhvr>
                                        <p:cTn id="46" dur="500"/>
                                        <p:tgtEl>
                                          <p:spTgt spid="15"/>
                                        </p:tgtEl>
                                      </p:cBhvr>
                                    </p:animEffect>
                                  </p:childTnLst>
                                </p:cTn>
                              </p:par>
                              <p:par>
                                <p:cTn id="47" presetID="22" presetClass="entr" presetSubtype="4" fill="hold"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wipe(down)">
                                      <p:cBhvr>
                                        <p:cTn id="49" dur="500"/>
                                        <p:tgtEl>
                                          <p:spTgt spid="28"/>
                                        </p:tgtEl>
                                      </p:cBhvr>
                                    </p:animEffect>
                                  </p:childTnLst>
                                </p:cTn>
                              </p:par>
                              <p:par>
                                <p:cTn id="50" presetID="22" presetClass="entr" presetSubtype="4" fill="hold"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par>
                                <p:cTn id="53" presetID="22" presetClass="entr" presetSubtype="4"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down)">
                                      <p:cBhvr>
                                        <p:cTn id="55" dur="500"/>
                                        <p:tgtEl>
                                          <p:spTgt spid="25"/>
                                        </p:tgtEl>
                                      </p:cBhvr>
                                    </p:animEffect>
                                  </p:childTnLst>
                                </p:cTn>
                              </p:par>
                              <p:par>
                                <p:cTn id="56" presetID="22" presetClass="entr" presetSubtype="4" fill="hold"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down)">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dissolve">
                                      <p:cBhvr>
                                        <p:cTn id="63" dur="500"/>
                                        <p:tgtEl>
                                          <p:spTgt spid="36"/>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37"/>
                                        </p:tgtEl>
                                        <p:attrNameLst>
                                          <p:attrName>style.visibility</p:attrName>
                                        </p:attrNameLst>
                                      </p:cBhvr>
                                      <p:to>
                                        <p:strVal val="visible"/>
                                      </p:to>
                                    </p:set>
                                    <p:animEffect transition="in" filter="dissolve">
                                      <p:cBhvr>
                                        <p:cTn id="66" dur="500"/>
                                        <p:tgtEl>
                                          <p:spTgt spid="37"/>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dissolve">
                                      <p:cBhvr>
                                        <p:cTn id="69" dur="500"/>
                                        <p:tgtEl>
                                          <p:spTgt spid="38"/>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dissolve">
                                      <p:cBhvr>
                                        <p:cTn id="72" dur="500"/>
                                        <p:tgtEl>
                                          <p:spTgt spid="39"/>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dissolve">
                                      <p:cBhvr>
                                        <p:cTn id="75" dur="500"/>
                                        <p:tgtEl>
                                          <p:spTgt spid="40"/>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17"/>
                                        </p:tgtEl>
                                        <p:attrNameLst>
                                          <p:attrName>style.visibility</p:attrName>
                                        </p:attrNameLst>
                                      </p:cBhvr>
                                      <p:to>
                                        <p:strVal val="visible"/>
                                      </p:to>
                                    </p:set>
                                    <p:animEffect transition="in" filter="dissolve">
                                      <p:cBhvr>
                                        <p:cTn id="80" dur="500"/>
                                        <p:tgtEl>
                                          <p:spTgt spid="17"/>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dissolve">
                                      <p:cBhvr>
                                        <p:cTn id="83" dur="500"/>
                                        <p:tgtEl>
                                          <p:spTgt spid="18"/>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2"/>
                                        </p:tgtEl>
                                        <p:attrNameLst>
                                          <p:attrName>style.visibility</p:attrName>
                                        </p:attrNameLst>
                                      </p:cBhvr>
                                      <p:to>
                                        <p:strVal val="visible"/>
                                      </p:to>
                                    </p:set>
                                    <p:animEffect transition="in" filter="dissolve">
                                      <p:cBhvr>
                                        <p:cTn id="86" dur="500"/>
                                        <p:tgtEl>
                                          <p:spTgt spid="22"/>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dissolve">
                                      <p:cBhvr>
                                        <p:cTn id="89" dur="500"/>
                                        <p:tgtEl>
                                          <p:spTgt spid="26"/>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dissolve">
                                      <p:cBhvr>
                                        <p:cTn id="92" dur="500"/>
                                        <p:tgtEl>
                                          <p:spTgt spid="30"/>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dissolve">
                                      <p:cBhvr>
                                        <p:cTn id="97" dur="500"/>
                                        <p:tgtEl>
                                          <p:spTgt spid="23"/>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27"/>
                                        </p:tgtEl>
                                        <p:attrNameLst>
                                          <p:attrName>style.visibility</p:attrName>
                                        </p:attrNameLst>
                                      </p:cBhvr>
                                      <p:to>
                                        <p:strVal val="visible"/>
                                      </p:to>
                                    </p:set>
                                    <p:animEffect transition="in" filter="dissolve">
                                      <p:cBhvr>
                                        <p:cTn id="100" dur="500"/>
                                        <p:tgtEl>
                                          <p:spTgt spid="27"/>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dissolve">
                                      <p:cBhvr>
                                        <p:cTn id="103" dur="500"/>
                                        <p:tgtEl>
                                          <p:spTgt spid="24"/>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29"/>
                                        </p:tgtEl>
                                        <p:attrNameLst>
                                          <p:attrName>style.visibility</p:attrName>
                                        </p:attrNameLst>
                                      </p:cBhvr>
                                      <p:to>
                                        <p:strVal val="visible"/>
                                      </p:to>
                                    </p:set>
                                    <p:animEffect transition="in" filter="dissolve">
                                      <p:cBhvr>
                                        <p:cTn id="106" dur="500"/>
                                        <p:tgtEl>
                                          <p:spTgt spid="29"/>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childTnLst>
                                    <p:set>
                                      <p:cBhvr>
                                        <p:cTn id="110" dur="1" fill="hold">
                                          <p:stCondLst>
                                            <p:cond delay="0"/>
                                          </p:stCondLst>
                                        </p:cTn>
                                        <p:tgtEl>
                                          <p:spTgt spid="32"/>
                                        </p:tgtEl>
                                        <p:attrNameLst>
                                          <p:attrName>style.visibility</p:attrName>
                                        </p:attrNameLst>
                                      </p:cBhvr>
                                      <p:to>
                                        <p:strVal val="visible"/>
                                      </p:to>
                                    </p:set>
                                    <p:animEffect transition="in" filter="wipe(left)">
                                      <p:cBhvr>
                                        <p:cTn id="111" dur="500"/>
                                        <p:tgtEl>
                                          <p:spTgt spid="32"/>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6"/>
                                        </p:tgtEl>
                                        <p:attrNameLst>
                                          <p:attrName>style.visibility</p:attrName>
                                        </p:attrNameLst>
                                      </p:cBhvr>
                                      <p:to>
                                        <p:strVal val="visible"/>
                                      </p:to>
                                    </p:set>
                                    <p:animEffect transition="in" filter="wipe(left)">
                                      <p:cBhvr>
                                        <p:cTn id="116" dur="500"/>
                                        <p:tgtEl>
                                          <p:spTgt spid="6"/>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childTnLst>
                                    <p:set>
                                      <p:cBhvr>
                                        <p:cTn id="120" dur="1" fill="hold">
                                          <p:stCondLst>
                                            <p:cond delay="0"/>
                                          </p:stCondLst>
                                        </p:cTn>
                                        <p:tgtEl>
                                          <p:spTgt spid="33"/>
                                        </p:tgtEl>
                                        <p:attrNameLst>
                                          <p:attrName>style.visibility</p:attrName>
                                        </p:attrNameLst>
                                      </p:cBhvr>
                                      <p:to>
                                        <p:strVal val="visible"/>
                                      </p:to>
                                    </p:set>
                                    <p:animEffect transition="in" filter="wipe(left)">
                                      <p:cBhvr>
                                        <p:cTn id="121" dur="500"/>
                                        <p:tgtEl>
                                          <p:spTgt spid="33"/>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childTnLst>
                                    <p:set>
                                      <p:cBhvr>
                                        <p:cTn id="125" dur="1" fill="hold">
                                          <p:stCondLst>
                                            <p:cond delay="0"/>
                                          </p:stCondLst>
                                        </p:cTn>
                                        <p:tgtEl>
                                          <p:spTgt spid="7"/>
                                        </p:tgtEl>
                                        <p:attrNameLst>
                                          <p:attrName>style.visibility</p:attrName>
                                        </p:attrNameLst>
                                      </p:cBhvr>
                                      <p:to>
                                        <p:strVal val="visible"/>
                                      </p:to>
                                    </p:set>
                                    <p:animEffect transition="in" filter="wipe(left)">
                                      <p:cBhvr>
                                        <p:cTn id="126" dur="500"/>
                                        <p:tgtEl>
                                          <p:spTgt spid="7"/>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wipe(left)">
                                      <p:cBhvr>
                                        <p:cTn id="131" dur="500"/>
                                        <p:tgtEl>
                                          <p:spTgt spid="34"/>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nodeType="clickEffect">
                                  <p:stCondLst>
                                    <p:cond delay="0"/>
                                  </p:stCondLst>
                                  <p:childTnLst>
                                    <p:set>
                                      <p:cBhvr>
                                        <p:cTn id="135" dur="1" fill="hold">
                                          <p:stCondLst>
                                            <p:cond delay="0"/>
                                          </p:stCondLst>
                                        </p:cTn>
                                        <p:tgtEl>
                                          <p:spTgt spid="8"/>
                                        </p:tgtEl>
                                        <p:attrNameLst>
                                          <p:attrName>style.visibility</p:attrName>
                                        </p:attrNameLst>
                                      </p:cBhvr>
                                      <p:to>
                                        <p:strVal val="visible"/>
                                      </p:to>
                                    </p:set>
                                    <p:animEffect transition="in" filter="wipe(left)">
                                      <p:cBhvr>
                                        <p:cTn id="136" dur="500"/>
                                        <p:tgtEl>
                                          <p:spTgt spid="8"/>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nodeType="clickEffect">
                                  <p:stCondLst>
                                    <p:cond delay="0"/>
                                  </p:stCondLst>
                                  <p:childTnLst>
                                    <p:set>
                                      <p:cBhvr>
                                        <p:cTn id="140" dur="1" fill="hold">
                                          <p:stCondLst>
                                            <p:cond delay="0"/>
                                          </p:stCondLst>
                                        </p:cTn>
                                        <p:tgtEl>
                                          <p:spTgt spid="35"/>
                                        </p:tgtEl>
                                        <p:attrNameLst>
                                          <p:attrName>style.visibility</p:attrName>
                                        </p:attrNameLst>
                                      </p:cBhvr>
                                      <p:to>
                                        <p:strVal val="visible"/>
                                      </p:to>
                                    </p:set>
                                    <p:animEffect transition="in" filter="wipe(left)">
                                      <p:cBhvr>
                                        <p:cTn id="141" dur="500"/>
                                        <p:tgtEl>
                                          <p:spTgt spid="35"/>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nodeType="clickEffect">
                                  <p:stCondLst>
                                    <p:cond delay="0"/>
                                  </p:stCondLst>
                                  <p:childTnLst>
                                    <p:set>
                                      <p:cBhvr>
                                        <p:cTn id="145" dur="1" fill="hold">
                                          <p:stCondLst>
                                            <p:cond delay="0"/>
                                          </p:stCondLst>
                                        </p:cTn>
                                        <p:tgtEl>
                                          <p:spTgt spid="9"/>
                                        </p:tgtEl>
                                        <p:attrNameLst>
                                          <p:attrName>style.visibility</p:attrName>
                                        </p:attrNameLst>
                                      </p:cBhvr>
                                      <p:to>
                                        <p:strVal val="visible"/>
                                      </p:to>
                                    </p:set>
                                    <p:animEffect transition="in" filter="wipe(left)">
                                      <p:cBhvr>
                                        <p:cTn id="14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2" grpId="0"/>
      <p:bldP spid="23" grpId="0"/>
      <p:bldP spid="24" grpId="0"/>
      <p:bldP spid="26" grpId="0"/>
      <p:bldP spid="27" grpId="0"/>
      <p:bldP spid="29" grpId="0"/>
      <p:bldP spid="30" grpId="0"/>
      <p:bldP spid="36" grpId="0" animBg="1"/>
      <p:bldP spid="37" grpId="0" animBg="1"/>
      <p:bldP spid="38" grpId="0" animBg="1"/>
      <p:bldP spid="39" grpId="0" animBg="1"/>
      <p:bldP spid="40" grpId="0" animBg="1"/>
      <p:bldP spid="4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p:cNvGraphicFramePr>
            <a:graphicFrameLocks noChangeAspect="1"/>
          </p:cNvGraphicFramePr>
          <p:nvPr>
            <p:extLst>
              <p:ext uri="{D42A27DB-BD31-4B8C-83A1-F6EECF244321}">
                <p14:modId xmlns:p14="http://schemas.microsoft.com/office/powerpoint/2010/main" val="3716975302"/>
              </p:ext>
            </p:extLst>
          </p:nvPr>
        </p:nvGraphicFramePr>
        <p:xfrm>
          <a:off x="366288" y="1619251"/>
          <a:ext cx="8229312" cy="5160960"/>
        </p:xfrm>
        <a:graphic>
          <a:graphicData uri="http://schemas.openxmlformats.org/presentationml/2006/ole">
            <mc:AlternateContent xmlns:mc="http://schemas.openxmlformats.org/markup-compatibility/2006">
              <mc:Choice xmlns:v="urn:schemas-microsoft-com:vml" Requires="v">
                <p:oleObj spid="_x0000_s15398" name="Equation" r:id="rId3" imgW="5143320" imgH="3225600" progId="Equation.DSMT4">
                  <p:embed/>
                </p:oleObj>
              </mc:Choice>
              <mc:Fallback>
                <p:oleObj name="Equation" r:id="rId3" imgW="5143320" imgH="3225600" progId="Equation.DSMT4">
                  <p:embed/>
                  <p:pic>
                    <p:nvPicPr>
                      <p:cNvPr id="57351" name="Object 7"/>
                      <p:cNvPicPr>
                        <a:picLocks noChangeAspect="1" noChangeArrowheads="1"/>
                      </p:cNvPicPr>
                      <p:nvPr/>
                    </p:nvPicPr>
                    <p:blipFill>
                      <a:blip r:embed="rId4"/>
                      <a:srcRect/>
                      <a:stretch>
                        <a:fillRect/>
                      </a:stretch>
                    </p:blipFill>
                    <p:spPr bwMode="auto">
                      <a:xfrm>
                        <a:off x="366288" y="1619251"/>
                        <a:ext cx="8229312" cy="51609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页脚占位符 3"/>
          <p:cNvSpPr>
            <a:spLocks noGrp="1"/>
          </p:cNvSpPr>
          <p:nvPr>
            <p:ph type="ftr" sz="quarter" idx="10"/>
          </p:nvPr>
        </p:nvSpPr>
        <p:spPr>
          <a:xfrm>
            <a:off x="3124200" y="6248400"/>
            <a:ext cx="2895600" cy="457200"/>
          </a:xfrm>
        </p:spPr>
        <p:txBody>
          <a:bodyPr/>
          <a:lstStyle/>
          <a:p>
            <a:pPr>
              <a:defRPr/>
            </a:pPr>
            <a:r>
              <a:rPr lang="zh-CN" altLang="en-US"/>
              <a:t>华南师范大学数学科学学院    谢骊玲</a:t>
            </a:r>
          </a:p>
        </p:txBody>
      </p:sp>
      <p:sp>
        <p:nvSpPr>
          <p:cNvPr id="4" name="Rectangle 9"/>
          <p:cNvSpPr>
            <a:spLocks noChangeArrowheads="1"/>
          </p:cNvSpPr>
          <p:nvPr/>
        </p:nvSpPr>
        <p:spPr bwMode="auto">
          <a:xfrm>
            <a:off x="2663825" y="6345238"/>
            <a:ext cx="3455988" cy="5127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5" name="Rectangle 4"/>
          <p:cNvSpPr txBox="1">
            <a:spLocks noChangeArrowheads="1"/>
          </p:cNvSpPr>
          <p:nvPr/>
        </p:nvSpPr>
        <p:spPr>
          <a:xfrm>
            <a:off x="358775" y="441325"/>
            <a:ext cx="8610600" cy="533400"/>
          </a:xfrm>
          <a:prstGeom prst="rect">
            <a:avLst/>
          </a:prstGeom>
          <a:noFill/>
        </p:spPr>
        <p:txBody>
          <a:bodyPr/>
          <a:lst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6pPr>
            <a:lvl7pPr marL="9144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7pPr>
            <a:lvl8pPr marL="13716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8pPr>
            <a:lvl9pPr marL="18288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9pPr>
          </a:lstStyle>
          <a:p>
            <a:pPr>
              <a:lnSpc>
                <a:spcPct val="70000"/>
              </a:lnSpc>
            </a:pPr>
            <a:r>
              <a:rPr lang="en-US" altLang="zh-CN" dirty="0">
                <a:ea typeface="宋体" panose="02010600030101010101" pitchFamily="2" charset="-122"/>
              </a:rPr>
              <a:t>Composite Trapezoid Rule</a:t>
            </a:r>
            <a:endParaRPr lang="zh-CN" altLang="en-US" dirty="0"/>
          </a:p>
        </p:txBody>
      </p:sp>
      <p:sp>
        <p:nvSpPr>
          <p:cNvPr id="6" name="Rectangle 5"/>
          <p:cNvSpPr txBox="1">
            <a:spLocks noChangeArrowheads="1"/>
          </p:cNvSpPr>
          <p:nvPr/>
        </p:nvSpPr>
        <p:spPr>
          <a:xfrm>
            <a:off x="468312" y="1089025"/>
            <a:ext cx="11128955" cy="4114800"/>
          </a:xfrm>
          <a:prstGeom prst="rect">
            <a:avLst/>
          </a:prstGeom>
          <a:noFill/>
        </p:spPr>
        <p:txBody>
          <a:bodyPr/>
          <a:lst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altLang="zh-CN" b="1" dirty="0">
                <a:ea typeface="宋体" panose="02010600030101010101" pitchFamily="2" charset="-122"/>
              </a:rPr>
              <a:t>Evaluate the integral</a:t>
            </a:r>
            <a:endParaRPr lang="en-US" altLang="zh-CN" dirty="0">
              <a:solidFill>
                <a:srgbClr val="FF0000"/>
              </a:solidFill>
              <a:ea typeface="宋体" panose="02010600030101010101" pitchFamily="2" charset="-12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461014939"/>
              </p:ext>
            </p:extLst>
          </p:nvPr>
        </p:nvGraphicFramePr>
        <p:xfrm>
          <a:off x="4572000" y="985044"/>
          <a:ext cx="1985963" cy="738188"/>
        </p:xfrm>
        <a:graphic>
          <a:graphicData uri="http://schemas.openxmlformats.org/presentationml/2006/ole">
            <mc:AlternateContent xmlns:mc="http://schemas.openxmlformats.org/markup-compatibility/2006">
              <mc:Choice xmlns:v="urn:schemas-microsoft-com:vml" Requires="v">
                <p:oleObj spid="_x0000_s15399" name="Equation" r:id="rId5" imgW="889000" imgH="330200" progId="Equation.3">
                  <p:embed/>
                </p:oleObj>
              </mc:Choice>
              <mc:Fallback>
                <p:oleObj name="Equation" r:id="rId5" imgW="889000" imgH="330200" progId="Equation.3">
                  <p:embed/>
                  <p:pic>
                    <p:nvPicPr>
                      <p:cNvPr id="5735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985044"/>
                        <a:ext cx="1985963" cy="73818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8"/>
          <p:cNvSpPr txBox="1">
            <a:spLocks noChangeArrowheads="1"/>
          </p:cNvSpPr>
          <p:nvPr/>
        </p:nvSpPr>
        <p:spPr bwMode="auto">
          <a:xfrm>
            <a:off x="8027271" y="940350"/>
            <a:ext cx="356999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solidFill>
                  <a:schemeClr val="bg2"/>
                </a:solidFill>
                <a:latin typeface="+mn-lt"/>
              </a:rPr>
              <a:t>The true value is </a:t>
            </a:r>
            <a:r>
              <a:rPr lang="en-US" altLang="zh-CN" sz="2400" i="1" dirty="0" smtClean="0">
                <a:solidFill>
                  <a:schemeClr val="bg2"/>
                </a:solidFill>
                <a:latin typeface="+mn-lt"/>
              </a:rPr>
              <a:t>I=</a:t>
            </a:r>
            <a:r>
              <a:rPr lang="en-US" altLang="zh-CN" sz="2400" dirty="0" smtClean="0">
                <a:solidFill>
                  <a:schemeClr val="bg2"/>
                </a:solidFill>
                <a:latin typeface="+mn-lt"/>
              </a:rPr>
              <a:t>5216.926477323024</a:t>
            </a:r>
            <a:r>
              <a:rPr lang="en-US" altLang="zh-CN" sz="2400" dirty="0">
                <a:solidFill>
                  <a:schemeClr val="bg2"/>
                </a:solidFill>
                <a:latin typeface="+mn-lt"/>
              </a:rPr>
              <a:t>…</a:t>
            </a:r>
          </a:p>
        </p:txBody>
      </p:sp>
    </p:spTree>
    <p:extLst>
      <p:ext uri="{BB962C8B-B14F-4D97-AF65-F5344CB8AC3E}">
        <p14:creationId xmlns:p14="http://schemas.microsoft.com/office/powerpoint/2010/main" val="396009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Composite Simpson’s Rule</a:t>
            </a:r>
            <a:endParaRPr lang="zh-CN" altLang="en-US" dirty="0"/>
          </a:p>
        </p:txBody>
      </p:sp>
      <p:sp>
        <p:nvSpPr>
          <p:cNvPr id="3" name="内容占位符 2"/>
          <p:cNvSpPr>
            <a:spLocks noGrp="1"/>
          </p:cNvSpPr>
          <p:nvPr>
            <p:ph idx="1"/>
          </p:nvPr>
        </p:nvSpPr>
        <p:spPr>
          <a:xfrm>
            <a:off x="609600" y="1145647"/>
            <a:ext cx="10972800" cy="4897437"/>
          </a:xfrm>
        </p:spPr>
        <p:txBody>
          <a:bodyPr/>
          <a:lstStyle/>
          <a:p>
            <a:r>
              <a:rPr lang="en-US" altLang="zh-CN" sz="2800" dirty="0" err="1" smtClean="0"/>
              <a:t>Thm</a:t>
            </a:r>
            <a:r>
              <a:rPr lang="en-US" altLang="zh-CN" sz="2800" dirty="0" smtClean="0"/>
              <a:t>. 5.3. Suppose that </a:t>
            </a:r>
            <a:r>
              <a:rPr lang="en-US" altLang="zh-CN" sz="2800" dirty="0"/>
              <a:t>[</a:t>
            </a:r>
            <a:r>
              <a:rPr lang="en-US" altLang="zh-CN" sz="2800" i="1" dirty="0"/>
              <a:t>a</a:t>
            </a:r>
            <a:r>
              <a:rPr lang="en-US" altLang="zh-CN" sz="2800" dirty="0" smtClean="0"/>
              <a:t>, </a:t>
            </a:r>
            <a:r>
              <a:rPr lang="en-US" altLang="zh-CN" sz="2800" i="1" dirty="0" smtClean="0"/>
              <a:t>b</a:t>
            </a:r>
            <a:r>
              <a:rPr lang="en-US" altLang="zh-CN" sz="2800" dirty="0" smtClean="0"/>
              <a:t>] is subdivided into 2</a:t>
            </a:r>
            <a:r>
              <a:rPr lang="en-US" altLang="zh-CN" sz="2800" i="1" dirty="0" smtClean="0"/>
              <a:t>M </a:t>
            </a:r>
            <a:r>
              <a:rPr lang="en-US" altLang="zh-CN" sz="2800" dirty="0" smtClean="0"/>
              <a:t>subintervals </a:t>
            </a:r>
            <a:r>
              <a:rPr lang="en-US" altLang="zh-CN" sz="2800" dirty="0"/>
              <a:t>[</a:t>
            </a:r>
            <a:r>
              <a:rPr lang="en-US" altLang="zh-CN" sz="2800" i="1" dirty="0" err="1"/>
              <a:t>x</a:t>
            </a:r>
            <a:r>
              <a:rPr lang="en-US" altLang="zh-CN" sz="2800" i="1" baseline="-25000" dirty="0" err="1"/>
              <a:t>k</a:t>
            </a:r>
            <a:r>
              <a:rPr lang="en-US" altLang="zh-CN" sz="2800" dirty="0"/>
              <a:t>, </a:t>
            </a:r>
            <a:r>
              <a:rPr lang="en-US" altLang="zh-CN" sz="2800" i="1" dirty="0"/>
              <a:t>x</a:t>
            </a:r>
            <a:r>
              <a:rPr lang="en-US" altLang="zh-CN" sz="2800" i="1" baseline="-25000" dirty="0"/>
              <a:t>k</a:t>
            </a:r>
            <a:r>
              <a:rPr lang="en-US" altLang="zh-CN" sz="2800" baseline="-25000" dirty="0"/>
              <a:t>+1</a:t>
            </a:r>
            <a:r>
              <a:rPr lang="en-US" altLang="zh-CN" sz="2800" dirty="0" smtClean="0"/>
              <a:t>] of equal width </a:t>
            </a:r>
            <a:r>
              <a:rPr lang="en-US" altLang="zh-CN" sz="2800" i="1" dirty="0"/>
              <a:t>h</a:t>
            </a:r>
            <a:r>
              <a:rPr lang="en-US" altLang="zh-CN" sz="2800" dirty="0"/>
              <a:t>=(</a:t>
            </a:r>
            <a:r>
              <a:rPr lang="en-US" altLang="zh-CN" sz="2800" i="1" dirty="0"/>
              <a:t>b</a:t>
            </a:r>
            <a:r>
              <a:rPr lang="en-US" altLang="zh-CN" sz="2800" dirty="0"/>
              <a:t>-</a:t>
            </a:r>
            <a:r>
              <a:rPr lang="en-US" altLang="zh-CN" sz="2800" i="1" dirty="0"/>
              <a:t>a</a:t>
            </a:r>
            <a:r>
              <a:rPr lang="en-US" altLang="zh-CN" sz="2800" dirty="0"/>
              <a:t>)/(2</a:t>
            </a:r>
            <a:r>
              <a:rPr lang="en-US" altLang="zh-CN" sz="2800" i="1" dirty="0"/>
              <a:t>M</a:t>
            </a:r>
            <a:r>
              <a:rPr lang="en-US" altLang="zh-CN" sz="2800" dirty="0" smtClean="0"/>
              <a:t>) by using </a:t>
            </a:r>
            <a:r>
              <a:rPr lang="en-US" altLang="zh-CN" sz="2800" i="1" dirty="0" err="1" smtClean="0"/>
              <a:t>x</a:t>
            </a:r>
            <a:r>
              <a:rPr lang="en-US" altLang="zh-CN" sz="2800" i="1" baseline="-25000" dirty="0" err="1" smtClean="0"/>
              <a:t>k</a:t>
            </a:r>
            <a:r>
              <a:rPr lang="en-US" altLang="zh-CN" sz="2800" dirty="0" smtClean="0"/>
              <a:t>=</a:t>
            </a:r>
            <a:r>
              <a:rPr lang="en-US" altLang="zh-CN" sz="2800" i="1" dirty="0" err="1" smtClean="0"/>
              <a:t>a</a:t>
            </a:r>
            <a:r>
              <a:rPr lang="en-US" altLang="zh-CN" sz="2800" dirty="0" err="1" smtClean="0"/>
              <a:t>+</a:t>
            </a:r>
            <a:r>
              <a:rPr lang="en-US" altLang="zh-CN" sz="2800" i="1" dirty="0" err="1" smtClean="0"/>
              <a:t>kh</a:t>
            </a:r>
            <a:r>
              <a:rPr lang="en-US" altLang="zh-CN" sz="2800" dirty="0" smtClean="0"/>
              <a:t>, for </a:t>
            </a:r>
            <a:r>
              <a:rPr lang="en-US" altLang="zh-CN" sz="2800" i="1" dirty="0" smtClean="0"/>
              <a:t>k</a:t>
            </a:r>
            <a:r>
              <a:rPr lang="en-US" altLang="zh-CN" sz="2800" dirty="0" smtClean="0"/>
              <a:t>=0,1</a:t>
            </a:r>
            <a:r>
              <a:rPr lang="en-US" altLang="zh-CN" sz="2800" dirty="0"/>
              <a:t>,…,</a:t>
            </a:r>
            <a:r>
              <a:rPr lang="en-US" altLang="zh-CN" sz="2800" dirty="0" smtClean="0"/>
              <a:t>2</a:t>
            </a:r>
            <a:r>
              <a:rPr lang="en-US" altLang="zh-CN" sz="2800" i="1" dirty="0" smtClean="0"/>
              <a:t>M. </a:t>
            </a:r>
            <a:r>
              <a:rPr lang="en-US" altLang="zh-CN" sz="2800" dirty="0" smtClean="0"/>
              <a:t>The composite Simpson’s rule for </a:t>
            </a:r>
            <a:r>
              <a:rPr lang="en-US" altLang="zh-CN" sz="2800" i="1" dirty="0" smtClean="0"/>
              <a:t>M</a:t>
            </a:r>
            <a:r>
              <a:rPr lang="zh-CN" altLang="en-US" sz="2800" dirty="0" smtClean="0"/>
              <a:t> </a:t>
            </a:r>
            <a:r>
              <a:rPr lang="en-US" altLang="zh-CN" sz="2800" dirty="0" smtClean="0"/>
              <a:t>subintervals </a:t>
            </a:r>
            <a:r>
              <a:rPr lang="en-US" altLang="zh-CN" sz="2800" dirty="0"/>
              <a:t>[</a:t>
            </a:r>
            <a:r>
              <a:rPr lang="en-US" altLang="zh-CN" sz="2800" i="1" dirty="0" err="1"/>
              <a:t>x</a:t>
            </a:r>
            <a:r>
              <a:rPr lang="en-US" altLang="zh-CN" sz="2800" i="1" baseline="-25000" dirty="0" err="1"/>
              <a:t>k</a:t>
            </a:r>
            <a:r>
              <a:rPr lang="en-US" altLang="zh-CN" sz="2800" dirty="0"/>
              <a:t>, </a:t>
            </a:r>
            <a:r>
              <a:rPr lang="en-US" altLang="zh-CN" sz="2800" i="1" dirty="0"/>
              <a:t>x</a:t>
            </a:r>
            <a:r>
              <a:rPr lang="en-US" altLang="zh-CN" sz="2800" i="1" baseline="-25000" dirty="0"/>
              <a:t>k</a:t>
            </a:r>
            <a:r>
              <a:rPr lang="en-US" altLang="zh-CN" sz="2800" baseline="-25000" dirty="0"/>
              <a:t>+2</a:t>
            </a:r>
            <a:r>
              <a:rPr lang="en-US" altLang="zh-CN" sz="2800" dirty="0" smtClean="0"/>
              <a:t>] can be expressed in any of three equivalent ways:</a:t>
            </a:r>
            <a:endParaRPr lang="zh-CN" altLang="en-US" sz="2800" dirty="0"/>
          </a:p>
        </p:txBody>
      </p:sp>
      <p:graphicFrame>
        <p:nvGraphicFramePr>
          <p:cNvPr id="4" name="Object 7"/>
          <p:cNvGraphicFramePr>
            <a:graphicFrameLocks noChangeAspect="1"/>
          </p:cNvGraphicFramePr>
          <p:nvPr>
            <p:extLst>
              <p:ext uri="{D42A27DB-BD31-4B8C-83A1-F6EECF244321}">
                <p14:modId xmlns:p14="http://schemas.microsoft.com/office/powerpoint/2010/main" val="498992928"/>
              </p:ext>
            </p:extLst>
          </p:nvPr>
        </p:nvGraphicFramePr>
        <p:xfrm>
          <a:off x="3791744" y="3052410"/>
          <a:ext cx="4445000" cy="687387"/>
        </p:xfrm>
        <a:graphic>
          <a:graphicData uri="http://schemas.openxmlformats.org/presentationml/2006/ole">
            <mc:AlternateContent xmlns:mc="http://schemas.openxmlformats.org/markup-compatibility/2006">
              <mc:Choice xmlns:v="urn:schemas-microsoft-com:vml" Requires="v">
                <p:oleObj spid="_x0000_s16458" name="Equation" r:id="rId3" imgW="2794000" imgH="431800" progId="Equation.DSMT4">
                  <p:embed/>
                </p:oleObj>
              </mc:Choice>
              <mc:Fallback>
                <p:oleObj name="Equation" r:id="rId3" imgW="2794000" imgH="431800" progId="Equation.DSMT4">
                  <p:embed/>
                  <p:pic>
                    <p:nvPicPr>
                      <p:cNvPr id="58375"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1744" y="3052410"/>
                        <a:ext cx="4445000" cy="687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8"/>
          <p:cNvGraphicFramePr>
            <a:graphicFrameLocks noChangeAspect="1"/>
          </p:cNvGraphicFramePr>
          <p:nvPr>
            <p:extLst>
              <p:ext uri="{D42A27DB-BD31-4B8C-83A1-F6EECF244321}">
                <p14:modId xmlns:p14="http://schemas.microsoft.com/office/powerpoint/2010/main" val="3313814378"/>
              </p:ext>
            </p:extLst>
          </p:nvPr>
        </p:nvGraphicFramePr>
        <p:xfrm>
          <a:off x="3104356" y="3881085"/>
          <a:ext cx="5983288" cy="627062"/>
        </p:xfrm>
        <a:graphic>
          <a:graphicData uri="http://schemas.openxmlformats.org/presentationml/2006/ole">
            <mc:AlternateContent xmlns:mc="http://schemas.openxmlformats.org/markup-compatibility/2006">
              <mc:Choice xmlns:v="urn:schemas-microsoft-com:vml" Requires="v">
                <p:oleObj spid="_x0000_s16459" name="Equation" r:id="rId5" imgW="3759200" imgH="393700" progId="Equation.DSMT4">
                  <p:embed/>
                </p:oleObj>
              </mc:Choice>
              <mc:Fallback>
                <p:oleObj name="Equation" r:id="rId5" imgW="3759200" imgH="393700" progId="Equation.DSMT4">
                  <p:embed/>
                  <p:pic>
                    <p:nvPicPr>
                      <p:cNvPr id="58376"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04356" y="3881085"/>
                        <a:ext cx="5983288" cy="62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9"/>
          <p:cNvGraphicFramePr>
            <a:graphicFrameLocks noChangeAspect="1"/>
          </p:cNvGraphicFramePr>
          <p:nvPr>
            <p:extLst>
              <p:ext uri="{D42A27DB-BD31-4B8C-83A1-F6EECF244321}">
                <p14:modId xmlns:p14="http://schemas.microsoft.com/office/powerpoint/2010/main" val="3386981255"/>
              </p:ext>
            </p:extLst>
          </p:nvPr>
        </p:nvGraphicFramePr>
        <p:xfrm>
          <a:off x="3144044" y="4744685"/>
          <a:ext cx="5981700" cy="733425"/>
        </p:xfrm>
        <a:graphic>
          <a:graphicData uri="http://schemas.openxmlformats.org/presentationml/2006/ole">
            <mc:AlternateContent xmlns:mc="http://schemas.openxmlformats.org/markup-compatibility/2006">
              <mc:Choice xmlns:v="urn:schemas-microsoft-com:vml" Requires="v">
                <p:oleObj spid="_x0000_s16460" name="Equation" r:id="rId7" imgW="3517900" imgH="431800" progId="Equation.DSMT4">
                  <p:embed/>
                </p:oleObj>
              </mc:Choice>
              <mc:Fallback>
                <p:oleObj name="Equation" r:id="rId7" imgW="3517900" imgH="431800" progId="Equation.DSMT4">
                  <p:embed/>
                  <p:pic>
                    <p:nvPicPr>
                      <p:cNvPr id="58377"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4044" y="4744685"/>
                        <a:ext cx="5981700"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 Box 10"/>
          <p:cNvSpPr txBox="1">
            <a:spLocks noChangeArrowheads="1"/>
          </p:cNvSpPr>
          <p:nvPr/>
        </p:nvSpPr>
        <p:spPr bwMode="auto">
          <a:xfrm>
            <a:off x="925071" y="5498987"/>
            <a:ext cx="105444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a:t>This is an approximation to the integral of </a:t>
            </a:r>
            <a:r>
              <a:rPr lang="en-US" altLang="zh-CN" sz="2800" i="1" dirty="0"/>
              <a:t>f </a:t>
            </a:r>
            <a:r>
              <a:rPr lang="en-US" altLang="zh-CN" sz="2800" dirty="0"/>
              <a:t>(</a:t>
            </a:r>
            <a:r>
              <a:rPr lang="en-US" altLang="zh-CN" sz="2800" i="1" dirty="0"/>
              <a:t>x</a:t>
            </a:r>
            <a:r>
              <a:rPr lang="en-US" altLang="zh-CN" sz="2800" dirty="0"/>
              <a:t>) over [</a:t>
            </a:r>
            <a:r>
              <a:rPr lang="en-US" altLang="zh-CN" sz="2800" i="1" dirty="0"/>
              <a:t>a</a:t>
            </a:r>
            <a:r>
              <a:rPr lang="en-US" altLang="zh-CN" sz="2800" dirty="0" smtClean="0"/>
              <a:t>, </a:t>
            </a:r>
            <a:r>
              <a:rPr lang="en-US" altLang="zh-CN" sz="2800" i="1" dirty="0" smtClean="0"/>
              <a:t>b</a:t>
            </a:r>
            <a:r>
              <a:rPr lang="en-US" altLang="zh-CN" sz="2800" dirty="0"/>
              <a:t>], and we write</a:t>
            </a:r>
            <a:endParaRPr lang="zh-CN" altLang="en-US" sz="2800" dirty="0"/>
          </a:p>
        </p:txBody>
      </p:sp>
      <p:graphicFrame>
        <p:nvGraphicFramePr>
          <p:cNvPr id="8" name="Object 11"/>
          <p:cNvGraphicFramePr>
            <a:graphicFrameLocks noChangeAspect="1"/>
          </p:cNvGraphicFramePr>
          <p:nvPr>
            <p:extLst>
              <p:ext uri="{D42A27DB-BD31-4B8C-83A1-F6EECF244321}">
                <p14:modId xmlns:p14="http://schemas.microsoft.com/office/powerpoint/2010/main" val="3624543489"/>
              </p:ext>
            </p:extLst>
          </p:nvPr>
        </p:nvGraphicFramePr>
        <p:xfrm>
          <a:off x="4836319" y="6009922"/>
          <a:ext cx="2700337" cy="723900"/>
        </p:xfrm>
        <a:graphic>
          <a:graphicData uri="http://schemas.openxmlformats.org/presentationml/2006/ole">
            <mc:AlternateContent xmlns:mc="http://schemas.openxmlformats.org/markup-compatibility/2006">
              <mc:Choice xmlns:v="urn:schemas-microsoft-com:vml" Requires="v">
                <p:oleObj spid="_x0000_s16461" name="Equation" r:id="rId9" imgW="1231366" imgH="330057" progId="Equation.DSMT4">
                  <p:embed/>
                </p:oleObj>
              </mc:Choice>
              <mc:Fallback>
                <p:oleObj name="Equation" r:id="rId9" imgW="1231366" imgH="330057" progId="Equation.DSMT4">
                  <p:embed/>
                  <p:pic>
                    <p:nvPicPr>
                      <p:cNvPr id="58379"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36319" y="6009922"/>
                        <a:ext cx="2700337"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9099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0"/>
          </p:nvPr>
        </p:nvSpPr>
        <p:spPr>
          <a:xfrm>
            <a:off x="3124200" y="6248400"/>
            <a:ext cx="2895600" cy="457200"/>
          </a:xfrm>
        </p:spPr>
        <p:txBody>
          <a:bodyPr/>
          <a:lstStyle/>
          <a:p>
            <a:pPr>
              <a:defRPr/>
            </a:pPr>
            <a:r>
              <a:rPr lang="zh-CN" altLang="en-US"/>
              <a:t>华南师范大学数学科学学院    谢骊玲</a:t>
            </a:r>
          </a:p>
        </p:txBody>
      </p:sp>
      <p:sp>
        <p:nvSpPr>
          <p:cNvPr id="6" name="Freeform 4"/>
          <p:cNvSpPr>
            <a:spLocks/>
          </p:cNvSpPr>
          <p:nvPr/>
        </p:nvSpPr>
        <p:spPr bwMode="auto">
          <a:xfrm>
            <a:off x="2286000" y="3810000"/>
            <a:ext cx="1524000" cy="2362200"/>
          </a:xfrm>
          <a:custGeom>
            <a:avLst/>
            <a:gdLst>
              <a:gd name="T0" fmla="*/ 0 w 960"/>
              <a:gd name="T1" fmla="*/ 2147483646 h 1488"/>
              <a:gd name="T2" fmla="*/ 0 w 960"/>
              <a:gd name="T3" fmla="*/ 2147483646 h 1488"/>
              <a:gd name="T4" fmla="*/ 2147483646 w 960"/>
              <a:gd name="T5" fmla="*/ 2147483646 h 1488"/>
              <a:gd name="T6" fmla="*/ 2147483646 w 960"/>
              <a:gd name="T7" fmla="*/ 2147483646 h 1488"/>
              <a:gd name="T8" fmla="*/ 2147483646 w 960"/>
              <a:gd name="T9" fmla="*/ 2147483646 h 1488"/>
              <a:gd name="T10" fmla="*/ 2147483646 w 960"/>
              <a:gd name="T11" fmla="*/ 0 h 1488"/>
              <a:gd name="T12" fmla="*/ 2147483646 w 960"/>
              <a:gd name="T13" fmla="*/ 2147483646 h 1488"/>
              <a:gd name="T14" fmla="*/ 0 w 960"/>
              <a:gd name="T15" fmla="*/ 2147483646 h 1488"/>
              <a:gd name="T16" fmla="*/ 0 60000 65536"/>
              <a:gd name="T17" fmla="*/ 0 60000 65536"/>
              <a:gd name="T18" fmla="*/ 0 60000 65536"/>
              <a:gd name="T19" fmla="*/ 0 60000 65536"/>
              <a:gd name="T20" fmla="*/ 0 60000 65536"/>
              <a:gd name="T21" fmla="*/ 0 60000 65536"/>
              <a:gd name="T22" fmla="*/ 0 60000 65536"/>
              <a:gd name="T23" fmla="*/ 0 60000 65536"/>
              <a:gd name="T24" fmla="*/ 0 w 960"/>
              <a:gd name="T25" fmla="*/ 0 h 1488"/>
              <a:gd name="T26" fmla="*/ 960 w 960"/>
              <a:gd name="T27" fmla="*/ 1488 h 14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60" h="1488">
                <a:moveTo>
                  <a:pt x="0" y="1488"/>
                </a:moveTo>
                <a:lnTo>
                  <a:pt x="0" y="960"/>
                </a:lnTo>
                <a:lnTo>
                  <a:pt x="336" y="432"/>
                </a:lnTo>
                <a:lnTo>
                  <a:pt x="480" y="240"/>
                </a:lnTo>
                <a:lnTo>
                  <a:pt x="720" y="48"/>
                </a:lnTo>
                <a:lnTo>
                  <a:pt x="960" y="0"/>
                </a:lnTo>
                <a:lnTo>
                  <a:pt x="960" y="1488"/>
                </a:lnTo>
                <a:lnTo>
                  <a:pt x="0" y="1488"/>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7" name="Freeform 5"/>
          <p:cNvSpPr>
            <a:spLocks/>
          </p:cNvSpPr>
          <p:nvPr/>
        </p:nvSpPr>
        <p:spPr bwMode="auto">
          <a:xfrm>
            <a:off x="3810000" y="3657600"/>
            <a:ext cx="1600200" cy="2514600"/>
          </a:xfrm>
          <a:custGeom>
            <a:avLst/>
            <a:gdLst>
              <a:gd name="T0" fmla="*/ 0 w 1008"/>
              <a:gd name="T1" fmla="*/ 2147483646 h 1584"/>
              <a:gd name="T2" fmla="*/ 0 w 1008"/>
              <a:gd name="T3" fmla="*/ 2147483646 h 1584"/>
              <a:gd name="T4" fmla="*/ 2147483646 w 1008"/>
              <a:gd name="T5" fmla="*/ 0 h 1584"/>
              <a:gd name="T6" fmla="*/ 2147483646 w 1008"/>
              <a:gd name="T7" fmla="*/ 0 h 1584"/>
              <a:gd name="T8" fmla="*/ 2147483646 w 1008"/>
              <a:gd name="T9" fmla="*/ 2147483646 h 1584"/>
              <a:gd name="T10" fmla="*/ 2147483646 w 1008"/>
              <a:gd name="T11" fmla="*/ 2147483646 h 1584"/>
              <a:gd name="T12" fmla="*/ 2147483646 w 1008"/>
              <a:gd name="T13" fmla="*/ 2147483646 h 1584"/>
              <a:gd name="T14" fmla="*/ 0 w 1008"/>
              <a:gd name="T15" fmla="*/ 2147483646 h 1584"/>
              <a:gd name="T16" fmla="*/ 0 60000 65536"/>
              <a:gd name="T17" fmla="*/ 0 60000 65536"/>
              <a:gd name="T18" fmla="*/ 0 60000 65536"/>
              <a:gd name="T19" fmla="*/ 0 60000 65536"/>
              <a:gd name="T20" fmla="*/ 0 60000 65536"/>
              <a:gd name="T21" fmla="*/ 0 60000 65536"/>
              <a:gd name="T22" fmla="*/ 0 60000 65536"/>
              <a:gd name="T23" fmla="*/ 0 60000 65536"/>
              <a:gd name="T24" fmla="*/ 0 w 1008"/>
              <a:gd name="T25" fmla="*/ 0 h 1584"/>
              <a:gd name="T26" fmla="*/ 1008 w 1008"/>
              <a:gd name="T27" fmla="*/ 1584 h 15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8" h="1584">
                <a:moveTo>
                  <a:pt x="0" y="1584"/>
                </a:moveTo>
                <a:lnTo>
                  <a:pt x="0" y="96"/>
                </a:lnTo>
                <a:lnTo>
                  <a:pt x="288" y="0"/>
                </a:lnTo>
                <a:lnTo>
                  <a:pt x="480" y="0"/>
                </a:lnTo>
                <a:lnTo>
                  <a:pt x="768" y="48"/>
                </a:lnTo>
                <a:lnTo>
                  <a:pt x="1008" y="144"/>
                </a:lnTo>
                <a:lnTo>
                  <a:pt x="1008" y="1584"/>
                </a:lnTo>
                <a:lnTo>
                  <a:pt x="0" y="1584"/>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8" name="Freeform 6"/>
          <p:cNvSpPr>
            <a:spLocks/>
          </p:cNvSpPr>
          <p:nvPr/>
        </p:nvSpPr>
        <p:spPr bwMode="auto">
          <a:xfrm>
            <a:off x="6858000" y="3429000"/>
            <a:ext cx="1371600" cy="2743200"/>
          </a:xfrm>
          <a:custGeom>
            <a:avLst/>
            <a:gdLst>
              <a:gd name="T0" fmla="*/ 0 w 864"/>
              <a:gd name="T1" fmla="*/ 2147483646 h 1728"/>
              <a:gd name="T2" fmla="*/ 0 w 864"/>
              <a:gd name="T3" fmla="*/ 2147483646 h 1728"/>
              <a:gd name="T4" fmla="*/ 2147483646 w 864"/>
              <a:gd name="T5" fmla="*/ 2147483646 h 1728"/>
              <a:gd name="T6" fmla="*/ 2147483646 w 864"/>
              <a:gd name="T7" fmla="*/ 2147483646 h 1728"/>
              <a:gd name="T8" fmla="*/ 2147483646 w 864"/>
              <a:gd name="T9" fmla="*/ 0 h 1728"/>
              <a:gd name="T10" fmla="*/ 2147483646 w 864"/>
              <a:gd name="T11" fmla="*/ 2147483646 h 1728"/>
              <a:gd name="T12" fmla="*/ 0 w 864"/>
              <a:gd name="T13" fmla="*/ 2147483646 h 1728"/>
              <a:gd name="T14" fmla="*/ 0 60000 65536"/>
              <a:gd name="T15" fmla="*/ 0 60000 65536"/>
              <a:gd name="T16" fmla="*/ 0 60000 65536"/>
              <a:gd name="T17" fmla="*/ 0 60000 65536"/>
              <a:gd name="T18" fmla="*/ 0 60000 65536"/>
              <a:gd name="T19" fmla="*/ 0 60000 65536"/>
              <a:gd name="T20" fmla="*/ 0 60000 65536"/>
              <a:gd name="T21" fmla="*/ 0 w 864"/>
              <a:gd name="T22" fmla="*/ 0 h 1728"/>
              <a:gd name="T23" fmla="*/ 864 w 864"/>
              <a:gd name="T24" fmla="*/ 1728 h 17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4" h="1728">
                <a:moveTo>
                  <a:pt x="0" y="1728"/>
                </a:moveTo>
                <a:lnTo>
                  <a:pt x="0" y="480"/>
                </a:lnTo>
                <a:lnTo>
                  <a:pt x="288" y="480"/>
                </a:lnTo>
                <a:lnTo>
                  <a:pt x="528" y="336"/>
                </a:lnTo>
                <a:lnTo>
                  <a:pt x="864" y="0"/>
                </a:lnTo>
                <a:lnTo>
                  <a:pt x="864" y="1728"/>
                </a:lnTo>
                <a:lnTo>
                  <a:pt x="0" y="1728"/>
                </a:lnTo>
                <a:close/>
              </a:path>
            </a:pathLst>
          </a:custGeom>
          <a:solidFill>
            <a:schemeClr val="accent1"/>
          </a:solidFill>
          <a:ln w="9525">
            <a:solidFill>
              <a:schemeClr val="tx1"/>
            </a:solidFill>
            <a:round/>
            <a:headEnd/>
            <a:tailEnd/>
          </a:ln>
        </p:spPr>
        <p:txBody>
          <a:bodyPr wrap="none" anchor="ctr"/>
          <a:lstStyle/>
          <a:p>
            <a:endParaRPr lang="zh-CN" altLang="en-US"/>
          </a:p>
        </p:txBody>
      </p:sp>
      <p:sp>
        <p:nvSpPr>
          <p:cNvPr id="9" name="Rectangle 7"/>
          <p:cNvSpPr txBox="1">
            <a:spLocks noChangeArrowheads="1"/>
          </p:cNvSpPr>
          <p:nvPr/>
        </p:nvSpPr>
        <p:spPr>
          <a:xfrm>
            <a:off x="468313" y="512763"/>
            <a:ext cx="7848600" cy="533400"/>
          </a:xfrm>
          <a:prstGeom prst="rect">
            <a:avLst/>
          </a:prstGeom>
          <a:noFill/>
        </p:spPr>
        <p:txBody>
          <a:bodyPr/>
          <a:lst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6pPr>
            <a:lvl7pPr marL="9144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7pPr>
            <a:lvl8pPr marL="13716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8pPr>
            <a:lvl9pPr marL="18288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9pPr>
          </a:lstStyle>
          <a:p>
            <a:pPr>
              <a:lnSpc>
                <a:spcPct val="70000"/>
              </a:lnSpc>
            </a:pPr>
            <a:r>
              <a:rPr lang="en-US" altLang="zh-CN" b="1" dirty="0">
                <a:ea typeface="宋体" panose="02010600030101010101" pitchFamily="2" charset="-122"/>
              </a:rPr>
              <a:t>Composite Simpson’s Rule</a:t>
            </a:r>
            <a:endParaRPr lang="zh-CN" altLang="en-US" dirty="0" smtClean="0"/>
          </a:p>
        </p:txBody>
      </p:sp>
      <p:sp>
        <p:nvSpPr>
          <p:cNvPr id="10" name="Line 8"/>
          <p:cNvSpPr>
            <a:spLocks noChangeShapeType="1"/>
          </p:cNvSpPr>
          <p:nvPr/>
        </p:nvSpPr>
        <p:spPr bwMode="auto">
          <a:xfrm>
            <a:off x="1600200" y="6172200"/>
            <a:ext cx="7010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Line 9"/>
          <p:cNvSpPr>
            <a:spLocks noChangeShapeType="1"/>
          </p:cNvSpPr>
          <p:nvPr/>
        </p:nvSpPr>
        <p:spPr bwMode="auto">
          <a:xfrm flipV="1">
            <a:off x="1600200" y="2514600"/>
            <a:ext cx="0" cy="3657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2" name="Freeform 10"/>
          <p:cNvSpPr>
            <a:spLocks/>
          </p:cNvSpPr>
          <p:nvPr/>
        </p:nvSpPr>
        <p:spPr bwMode="auto">
          <a:xfrm>
            <a:off x="2286000" y="3429000"/>
            <a:ext cx="5943600" cy="1905000"/>
          </a:xfrm>
          <a:custGeom>
            <a:avLst/>
            <a:gdLst>
              <a:gd name="T0" fmla="*/ 0 w 3648"/>
              <a:gd name="T1" fmla="*/ 2147483646 h 1104"/>
              <a:gd name="T2" fmla="*/ 2147483646 w 3648"/>
              <a:gd name="T3" fmla="*/ 2147483646 h 1104"/>
              <a:gd name="T4" fmla="*/ 2147483646 w 3648"/>
              <a:gd name="T5" fmla="*/ 2147483646 h 1104"/>
              <a:gd name="T6" fmla="*/ 2147483646 w 3648"/>
              <a:gd name="T7" fmla="*/ 2147483646 h 1104"/>
              <a:gd name="T8" fmla="*/ 2147483646 w 3648"/>
              <a:gd name="T9" fmla="*/ 2147483646 h 1104"/>
              <a:gd name="T10" fmla="*/ 2147483646 w 3648"/>
              <a:gd name="T11" fmla="*/ 2147483646 h 1104"/>
              <a:gd name="T12" fmla="*/ 2147483646 w 3648"/>
              <a:gd name="T13" fmla="*/ 2147483646 h 1104"/>
              <a:gd name="T14" fmla="*/ 2147483646 w 3648"/>
              <a:gd name="T15" fmla="*/ 2147483646 h 1104"/>
              <a:gd name="T16" fmla="*/ 2147483646 w 3648"/>
              <a:gd name="T17" fmla="*/ 2147483646 h 1104"/>
              <a:gd name="T18" fmla="*/ 2147483646 w 3648"/>
              <a:gd name="T19" fmla="*/ 0 h 11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48"/>
              <a:gd name="T31" fmla="*/ 0 h 1104"/>
              <a:gd name="T32" fmla="*/ 3648 w 3648"/>
              <a:gd name="T33" fmla="*/ 1104 h 110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48" h="1104">
                <a:moveTo>
                  <a:pt x="0" y="1104"/>
                </a:moveTo>
                <a:cubicBezTo>
                  <a:pt x="104" y="908"/>
                  <a:pt x="208" y="712"/>
                  <a:pt x="336" y="576"/>
                </a:cubicBezTo>
                <a:cubicBezTo>
                  <a:pt x="464" y="440"/>
                  <a:pt x="624" y="360"/>
                  <a:pt x="768" y="288"/>
                </a:cubicBezTo>
                <a:cubicBezTo>
                  <a:pt x="912" y="216"/>
                  <a:pt x="1064" y="168"/>
                  <a:pt x="1200" y="144"/>
                </a:cubicBezTo>
                <a:cubicBezTo>
                  <a:pt x="1336" y="120"/>
                  <a:pt x="1448" y="120"/>
                  <a:pt x="1584" y="144"/>
                </a:cubicBezTo>
                <a:cubicBezTo>
                  <a:pt x="1720" y="168"/>
                  <a:pt x="1856" y="232"/>
                  <a:pt x="2016" y="288"/>
                </a:cubicBezTo>
                <a:cubicBezTo>
                  <a:pt x="2176" y="344"/>
                  <a:pt x="2360" y="464"/>
                  <a:pt x="2544" y="480"/>
                </a:cubicBezTo>
                <a:cubicBezTo>
                  <a:pt x="2728" y="496"/>
                  <a:pt x="2968" y="432"/>
                  <a:pt x="3120" y="384"/>
                </a:cubicBezTo>
                <a:cubicBezTo>
                  <a:pt x="3272" y="336"/>
                  <a:pt x="3368" y="256"/>
                  <a:pt x="3456" y="192"/>
                </a:cubicBezTo>
                <a:cubicBezTo>
                  <a:pt x="3544" y="128"/>
                  <a:pt x="3596" y="64"/>
                  <a:pt x="3648" y="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3" name="Line 11"/>
          <p:cNvSpPr>
            <a:spLocks noChangeShapeType="1"/>
          </p:cNvSpPr>
          <p:nvPr/>
        </p:nvSpPr>
        <p:spPr bwMode="auto">
          <a:xfrm>
            <a:off x="2286000" y="5334000"/>
            <a:ext cx="0" cy="838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 name="Line 12"/>
          <p:cNvSpPr>
            <a:spLocks noChangeShapeType="1"/>
          </p:cNvSpPr>
          <p:nvPr/>
        </p:nvSpPr>
        <p:spPr bwMode="auto">
          <a:xfrm flipV="1">
            <a:off x="8229600" y="3429000"/>
            <a:ext cx="0" cy="2743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 name="Text Box 13"/>
          <p:cNvSpPr txBox="1">
            <a:spLocks noChangeArrowheads="1"/>
          </p:cNvSpPr>
          <p:nvPr/>
        </p:nvSpPr>
        <p:spPr bwMode="auto">
          <a:xfrm>
            <a:off x="1981200" y="6096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0</a:t>
            </a:r>
            <a:endParaRPr lang="en-US" altLang="zh-CN" sz="2400" dirty="0"/>
          </a:p>
        </p:txBody>
      </p:sp>
      <p:sp>
        <p:nvSpPr>
          <p:cNvPr id="16" name="Text Box 14"/>
          <p:cNvSpPr txBox="1">
            <a:spLocks noChangeArrowheads="1"/>
          </p:cNvSpPr>
          <p:nvPr/>
        </p:nvSpPr>
        <p:spPr bwMode="auto">
          <a:xfrm>
            <a:off x="3505200" y="6096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2</a:t>
            </a:r>
            <a:endParaRPr lang="en-US" altLang="zh-CN" sz="2400" dirty="0"/>
          </a:p>
        </p:txBody>
      </p:sp>
      <p:sp>
        <p:nvSpPr>
          <p:cNvPr id="17" name="Text Box 15"/>
          <p:cNvSpPr txBox="1">
            <a:spLocks noChangeArrowheads="1"/>
          </p:cNvSpPr>
          <p:nvPr/>
        </p:nvSpPr>
        <p:spPr bwMode="auto">
          <a:xfrm>
            <a:off x="8686800" y="6019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x</a:t>
            </a:r>
            <a:endParaRPr lang="en-US" altLang="zh-CN" sz="2400"/>
          </a:p>
        </p:txBody>
      </p:sp>
      <p:sp>
        <p:nvSpPr>
          <p:cNvPr id="18" name="Text Box 16"/>
          <p:cNvSpPr txBox="1">
            <a:spLocks noChangeArrowheads="1"/>
          </p:cNvSpPr>
          <p:nvPr/>
        </p:nvSpPr>
        <p:spPr bwMode="auto">
          <a:xfrm>
            <a:off x="5105400" y="33528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solidFill>
                  <a:srgbClr val="FF3300"/>
                </a:solidFill>
              </a:rPr>
              <a:t>f</a:t>
            </a:r>
            <a:r>
              <a:rPr lang="en-US" altLang="zh-CN" sz="2400" b="1" dirty="0">
                <a:solidFill>
                  <a:srgbClr val="FF3300"/>
                </a:solidFill>
              </a:rPr>
              <a:t>(</a:t>
            </a:r>
            <a:r>
              <a:rPr lang="en-US" altLang="zh-CN" sz="2400" b="1" i="1" dirty="0">
                <a:solidFill>
                  <a:srgbClr val="FF3300"/>
                </a:solidFill>
              </a:rPr>
              <a:t>x</a:t>
            </a:r>
            <a:r>
              <a:rPr lang="en-US" altLang="zh-CN" sz="2400" b="1" dirty="0">
                <a:solidFill>
                  <a:srgbClr val="FF3300"/>
                </a:solidFill>
              </a:rPr>
              <a:t>)</a:t>
            </a:r>
            <a:endParaRPr lang="en-US" altLang="zh-CN" sz="2400" dirty="0"/>
          </a:p>
        </p:txBody>
      </p:sp>
      <p:sp>
        <p:nvSpPr>
          <p:cNvPr id="19" name="Line 17"/>
          <p:cNvSpPr>
            <a:spLocks noChangeShapeType="1"/>
          </p:cNvSpPr>
          <p:nvPr/>
        </p:nvSpPr>
        <p:spPr bwMode="auto">
          <a:xfrm>
            <a:off x="5410200" y="3886200"/>
            <a:ext cx="0" cy="22860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 name="Text Box 18"/>
          <p:cNvSpPr txBox="1">
            <a:spLocks noChangeArrowheads="1"/>
          </p:cNvSpPr>
          <p:nvPr/>
        </p:nvSpPr>
        <p:spPr bwMode="auto">
          <a:xfrm>
            <a:off x="5181600" y="6096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4</a:t>
            </a:r>
            <a:endParaRPr lang="en-US" altLang="zh-CN" sz="2400" dirty="0"/>
          </a:p>
        </p:txBody>
      </p:sp>
      <p:sp>
        <p:nvSpPr>
          <p:cNvPr id="21" name="Text Box 19"/>
          <p:cNvSpPr txBox="1">
            <a:spLocks noChangeArrowheads="1"/>
          </p:cNvSpPr>
          <p:nvPr/>
        </p:nvSpPr>
        <p:spPr bwMode="auto">
          <a:xfrm>
            <a:off x="2438400" y="6096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endParaRPr lang="en-US" altLang="zh-CN" sz="2400"/>
          </a:p>
        </p:txBody>
      </p:sp>
      <p:sp>
        <p:nvSpPr>
          <p:cNvPr id="22" name="Text Box 20"/>
          <p:cNvSpPr txBox="1">
            <a:spLocks noChangeArrowheads="1"/>
          </p:cNvSpPr>
          <p:nvPr/>
        </p:nvSpPr>
        <p:spPr bwMode="auto">
          <a:xfrm>
            <a:off x="3886200" y="6096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endParaRPr lang="en-US" altLang="zh-CN" sz="2400"/>
          </a:p>
        </p:txBody>
      </p:sp>
      <p:sp>
        <p:nvSpPr>
          <p:cNvPr id="23" name="Line 21"/>
          <p:cNvSpPr>
            <a:spLocks noChangeShapeType="1"/>
          </p:cNvSpPr>
          <p:nvPr/>
        </p:nvSpPr>
        <p:spPr bwMode="auto">
          <a:xfrm>
            <a:off x="6858000" y="4267200"/>
            <a:ext cx="0" cy="19050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 name="Text Box 22"/>
          <p:cNvSpPr txBox="1">
            <a:spLocks noChangeArrowheads="1"/>
          </p:cNvSpPr>
          <p:nvPr/>
        </p:nvSpPr>
        <p:spPr bwMode="auto">
          <a:xfrm>
            <a:off x="6477000" y="60960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i="1" baseline="-25000" dirty="0"/>
              <a:t>n</a:t>
            </a:r>
            <a:r>
              <a:rPr lang="en-US" altLang="zh-CN" sz="2400" b="1" baseline="-25000" dirty="0"/>
              <a:t>-2</a:t>
            </a:r>
            <a:endParaRPr lang="en-US" altLang="zh-CN" sz="2400" b="1" dirty="0"/>
          </a:p>
        </p:txBody>
      </p:sp>
      <p:sp>
        <p:nvSpPr>
          <p:cNvPr id="25" name="Text Box 23"/>
          <p:cNvSpPr txBox="1">
            <a:spLocks noChangeArrowheads="1"/>
          </p:cNvSpPr>
          <p:nvPr/>
        </p:nvSpPr>
        <p:spPr bwMode="auto">
          <a:xfrm>
            <a:off x="3048000" y="6096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p>
        </p:txBody>
      </p:sp>
      <p:sp>
        <p:nvSpPr>
          <p:cNvPr id="26" name="Line 24"/>
          <p:cNvSpPr>
            <a:spLocks noChangeShapeType="1"/>
          </p:cNvSpPr>
          <p:nvPr/>
        </p:nvSpPr>
        <p:spPr bwMode="auto">
          <a:xfrm flipV="1">
            <a:off x="3810000" y="3810000"/>
            <a:ext cx="0" cy="2362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 name="Text Box 25"/>
          <p:cNvSpPr txBox="1">
            <a:spLocks noChangeArrowheads="1"/>
          </p:cNvSpPr>
          <p:nvPr/>
        </p:nvSpPr>
        <p:spPr bwMode="auto">
          <a:xfrm>
            <a:off x="8001000" y="6096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t>x</a:t>
            </a:r>
            <a:r>
              <a:rPr lang="en-US" altLang="zh-CN" sz="2400" b="1" i="1" baseline="-25000"/>
              <a:t>n</a:t>
            </a:r>
            <a:endParaRPr lang="en-US" altLang="zh-CN" sz="2400"/>
          </a:p>
        </p:txBody>
      </p:sp>
      <p:graphicFrame>
        <p:nvGraphicFramePr>
          <p:cNvPr id="28" name="Object 26"/>
          <p:cNvGraphicFramePr>
            <a:graphicFrameLocks noChangeAspect="1"/>
          </p:cNvGraphicFramePr>
          <p:nvPr/>
        </p:nvGraphicFramePr>
        <p:xfrm>
          <a:off x="3810000" y="2209800"/>
          <a:ext cx="1447800" cy="915988"/>
        </p:xfrm>
        <a:graphic>
          <a:graphicData uri="http://schemas.openxmlformats.org/presentationml/2006/ole">
            <mc:AlternateContent xmlns:mc="http://schemas.openxmlformats.org/markup-compatibility/2006">
              <mc:Choice xmlns:v="urn:schemas-microsoft-com:vml" Requires="v">
                <p:oleObj spid="_x0000_s17427" name="Equation" r:id="rId3" imgW="622030" imgH="393529" progId="Equation.3">
                  <p:embed/>
                </p:oleObj>
              </mc:Choice>
              <mc:Fallback>
                <p:oleObj name="Equation" r:id="rId3" imgW="622030" imgH="393529" progId="Equation.3">
                  <p:embed/>
                  <p:pic>
                    <p:nvPicPr>
                      <p:cNvPr id="59418" name="Object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2209800"/>
                        <a:ext cx="1447800" cy="91598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rgbClr val="FFCC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 name="Line 27"/>
          <p:cNvSpPr>
            <a:spLocks noChangeShapeType="1"/>
          </p:cNvSpPr>
          <p:nvPr/>
        </p:nvSpPr>
        <p:spPr bwMode="auto">
          <a:xfrm flipV="1">
            <a:off x="3048000" y="4191000"/>
            <a:ext cx="0" cy="1981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 name="Line 28"/>
          <p:cNvSpPr>
            <a:spLocks noChangeShapeType="1"/>
          </p:cNvSpPr>
          <p:nvPr/>
        </p:nvSpPr>
        <p:spPr bwMode="auto">
          <a:xfrm flipV="1">
            <a:off x="4572000" y="3657600"/>
            <a:ext cx="0" cy="25146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1" name="Line 29"/>
          <p:cNvSpPr>
            <a:spLocks noChangeShapeType="1"/>
          </p:cNvSpPr>
          <p:nvPr/>
        </p:nvSpPr>
        <p:spPr bwMode="auto">
          <a:xfrm flipV="1">
            <a:off x="7543800" y="4038600"/>
            <a:ext cx="0" cy="21336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2" name="Text Box 30"/>
          <p:cNvSpPr txBox="1">
            <a:spLocks noChangeArrowheads="1"/>
          </p:cNvSpPr>
          <p:nvPr/>
        </p:nvSpPr>
        <p:spPr bwMode="auto">
          <a:xfrm>
            <a:off x="5562600" y="4800600"/>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3600" b="1">
                <a:solidFill>
                  <a:srgbClr val="0099FF"/>
                </a:solidFill>
              </a:rPr>
              <a:t>…...</a:t>
            </a:r>
            <a:endParaRPr lang="en-US" altLang="zh-CN" sz="3600" b="1"/>
          </a:p>
        </p:txBody>
      </p:sp>
      <p:sp>
        <p:nvSpPr>
          <p:cNvPr id="33" name="Text Box 31"/>
          <p:cNvSpPr txBox="1">
            <a:spLocks noChangeArrowheads="1"/>
          </p:cNvSpPr>
          <p:nvPr/>
        </p:nvSpPr>
        <p:spPr bwMode="auto">
          <a:xfrm>
            <a:off x="7467600" y="484982"/>
            <a:ext cx="4007005" cy="1077218"/>
          </a:xfrm>
          <a:prstGeom prst="rect">
            <a:avLst/>
          </a:prstGeom>
          <a:solidFill>
            <a:schemeClr val="accent2"/>
          </a:solidFill>
          <a:ln w="9525">
            <a:solidFill>
              <a:schemeClr val="tx1"/>
            </a:solidFill>
            <a:miter lim="800000"/>
            <a:headEnd/>
            <a:tailEnd/>
          </a:ln>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spcBef>
                <a:spcPct val="50000"/>
              </a:spcBef>
              <a:buNone/>
            </a:pPr>
            <a:r>
              <a:rPr lang="en-US" altLang="zh-CN" b="1" dirty="0"/>
              <a:t>Piecewise </a:t>
            </a:r>
            <a:r>
              <a:rPr lang="en-US" altLang="zh-CN" b="1" dirty="0" smtClean="0"/>
              <a:t>Quadratic Approximations</a:t>
            </a:r>
            <a:endParaRPr lang="en-US" altLang="zh-CN" b="1" dirty="0"/>
          </a:p>
        </p:txBody>
      </p:sp>
      <p:sp>
        <p:nvSpPr>
          <p:cNvPr id="34" name="Text Box 32"/>
          <p:cNvSpPr txBox="1">
            <a:spLocks noChangeArrowheads="1"/>
          </p:cNvSpPr>
          <p:nvPr/>
        </p:nvSpPr>
        <p:spPr bwMode="auto">
          <a:xfrm>
            <a:off x="4648200" y="6096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a:solidFill>
                  <a:srgbClr val="FF3300"/>
                </a:solidFill>
              </a:rPr>
              <a:t>h</a:t>
            </a:r>
            <a:endParaRPr lang="en-US" altLang="zh-CN" sz="2400"/>
          </a:p>
        </p:txBody>
      </p:sp>
      <p:sp>
        <p:nvSpPr>
          <p:cNvPr id="35" name="Text Box 33"/>
          <p:cNvSpPr txBox="1">
            <a:spLocks noChangeArrowheads="1"/>
          </p:cNvSpPr>
          <p:nvPr/>
        </p:nvSpPr>
        <p:spPr bwMode="auto">
          <a:xfrm>
            <a:off x="4267200" y="6096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3</a:t>
            </a:r>
            <a:endParaRPr lang="en-US" altLang="zh-CN" sz="2400" dirty="0"/>
          </a:p>
        </p:txBody>
      </p:sp>
      <p:sp>
        <p:nvSpPr>
          <p:cNvPr id="36" name="Text Box 34"/>
          <p:cNvSpPr txBox="1">
            <a:spLocks noChangeArrowheads="1"/>
          </p:cNvSpPr>
          <p:nvPr/>
        </p:nvSpPr>
        <p:spPr bwMode="auto">
          <a:xfrm>
            <a:off x="2819400" y="6096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baseline="-25000" dirty="0"/>
              <a:t>1</a:t>
            </a:r>
            <a:endParaRPr lang="en-US" altLang="zh-CN" sz="2400" dirty="0"/>
          </a:p>
        </p:txBody>
      </p:sp>
      <p:sp>
        <p:nvSpPr>
          <p:cNvPr id="37" name="Text Box 35"/>
          <p:cNvSpPr txBox="1">
            <a:spLocks noChangeArrowheads="1"/>
          </p:cNvSpPr>
          <p:nvPr/>
        </p:nvSpPr>
        <p:spPr bwMode="auto">
          <a:xfrm>
            <a:off x="7162800" y="60960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a:spcBef>
                <a:spcPct val="50000"/>
              </a:spcBef>
              <a:buClrTx/>
              <a:buSzTx/>
              <a:buFontTx/>
              <a:buNone/>
            </a:pPr>
            <a:r>
              <a:rPr lang="en-US" altLang="zh-CN" sz="2400" b="1" i="1" dirty="0"/>
              <a:t>x</a:t>
            </a:r>
            <a:r>
              <a:rPr lang="en-US" altLang="zh-CN" sz="2400" b="1" i="1" baseline="-25000" dirty="0"/>
              <a:t>n</a:t>
            </a:r>
            <a:r>
              <a:rPr lang="en-US" altLang="zh-CN" sz="2400" b="1" baseline="-25000" dirty="0"/>
              <a:t>-1</a:t>
            </a:r>
            <a:endParaRPr lang="en-US" altLang="zh-CN" sz="2400" b="1" dirty="0"/>
          </a:p>
        </p:txBody>
      </p:sp>
      <p:sp>
        <p:nvSpPr>
          <p:cNvPr id="38" name="Freeform 36"/>
          <p:cNvSpPr>
            <a:spLocks/>
          </p:cNvSpPr>
          <p:nvPr/>
        </p:nvSpPr>
        <p:spPr bwMode="auto">
          <a:xfrm>
            <a:off x="2286000" y="3810000"/>
            <a:ext cx="1524000" cy="1524000"/>
          </a:xfrm>
          <a:custGeom>
            <a:avLst/>
            <a:gdLst>
              <a:gd name="T0" fmla="*/ 0 w 960"/>
              <a:gd name="T1" fmla="*/ 2147483646 h 960"/>
              <a:gd name="T2" fmla="*/ 2147483646 w 960"/>
              <a:gd name="T3" fmla="*/ 2147483646 h 960"/>
              <a:gd name="T4" fmla="*/ 2147483646 w 960"/>
              <a:gd name="T5" fmla="*/ 2147483646 h 960"/>
              <a:gd name="T6" fmla="*/ 2147483646 w 960"/>
              <a:gd name="T7" fmla="*/ 2147483646 h 960"/>
              <a:gd name="T8" fmla="*/ 2147483646 w 960"/>
              <a:gd name="T9" fmla="*/ 0 h 960"/>
              <a:gd name="T10" fmla="*/ 0 60000 65536"/>
              <a:gd name="T11" fmla="*/ 0 60000 65536"/>
              <a:gd name="T12" fmla="*/ 0 60000 65536"/>
              <a:gd name="T13" fmla="*/ 0 60000 65536"/>
              <a:gd name="T14" fmla="*/ 0 60000 65536"/>
              <a:gd name="T15" fmla="*/ 0 w 960"/>
              <a:gd name="T16" fmla="*/ 0 h 960"/>
              <a:gd name="T17" fmla="*/ 960 w 960"/>
              <a:gd name="T18" fmla="*/ 960 h 960"/>
            </a:gdLst>
            <a:ahLst/>
            <a:cxnLst>
              <a:cxn ang="T10">
                <a:pos x="T0" y="T1"/>
              </a:cxn>
              <a:cxn ang="T11">
                <a:pos x="T2" y="T3"/>
              </a:cxn>
              <a:cxn ang="T12">
                <a:pos x="T4" y="T5"/>
              </a:cxn>
              <a:cxn ang="T13">
                <a:pos x="T6" y="T7"/>
              </a:cxn>
              <a:cxn ang="T14">
                <a:pos x="T8" y="T9"/>
              </a:cxn>
            </a:cxnLst>
            <a:rect l="T15" t="T16" r="T17" b="T18"/>
            <a:pathLst>
              <a:path w="960" h="960">
                <a:moveTo>
                  <a:pt x="0" y="960"/>
                </a:moveTo>
                <a:cubicBezTo>
                  <a:pt x="80" y="828"/>
                  <a:pt x="160" y="696"/>
                  <a:pt x="240" y="576"/>
                </a:cubicBezTo>
                <a:cubicBezTo>
                  <a:pt x="320" y="456"/>
                  <a:pt x="392" y="328"/>
                  <a:pt x="480" y="240"/>
                </a:cubicBezTo>
                <a:cubicBezTo>
                  <a:pt x="568" y="152"/>
                  <a:pt x="688" y="88"/>
                  <a:pt x="768" y="48"/>
                </a:cubicBezTo>
                <a:cubicBezTo>
                  <a:pt x="848" y="8"/>
                  <a:pt x="904" y="4"/>
                  <a:pt x="960" y="0"/>
                </a:cubicBezTo>
              </a:path>
            </a:pathLst>
          </a:custGeom>
          <a:noFill/>
          <a:ln w="38100">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39" name="Freeform 37"/>
          <p:cNvSpPr>
            <a:spLocks/>
          </p:cNvSpPr>
          <p:nvPr/>
        </p:nvSpPr>
        <p:spPr bwMode="auto">
          <a:xfrm>
            <a:off x="3810000" y="3632200"/>
            <a:ext cx="1600200" cy="254000"/>
          </a:xfrm>
          <a:custGeom>
            <a:avLst/>
            <a:gdLst>
              <a:gd name="T0" fmla="*/ 0 w 1008"/>
              <a:gd name="T1" fmla="*/ 2147483646 h 160"/>
              <a:gd name="T2" fmla="*/ 2147483646 w 1008"/>
              <a:gd name="T3" fmla="*/ 2147483646 h 160"/>
              <a:gd name="T4" fmla="*/ 2147483646 w 1008"/>
              <a:gd name="T5" fmla="*/ 2147483646 h 160"/>
              <a:gd name="T6" fmla="*/ 2147483646 w 1008"/>
              <a:gd name="T7" fmla="*/ 2147483646 h 160"/>
              <a:gd name="T8" fmla="*/ 0 60000 65536"/>
              <a:gd name="T9" fmla="*/ 0 60000 65536"/>
              <a:gd name="T10" fmla="*/ 0 60000 65536"/>
              <a:gd name="T11" fmla="*/ 0 60000 65536"/>
              <a:gd name="T12" fmla="*/ 0 w 1008"/>
              <a:gd name="T13" fmla="*/ 0 h 160"/>
              <a:gd name="T14" fmla="*/ 1008 w 1008"/>
              <a:gd name="T15" fmla="*/ 160 h 160"/>
            </a:gdLst>
            <a:ahLst/>
            <a:cxnLst>
              <a:cxn ang="T8">
                <a:pos x="T0" y="T1"/>
              </a:cxn>
              <a:cxn ang="T9">
                <a:pos x="T2" y="T3"/>
              </a:cxn>
              <a:cxn ang="T10">
                <a:pos x="T4" y="T5"/>
              </a:cxn>
              <a:cxn ang="T11">
                <a:pos x="T6" y="T7"/>
              </a:cxn>
            </a:cxnLst>
            <a:rect l="T12" t="T13" r="T14" b="T15"/>
            <a:pathLst>
              <a:path w="1008" h="160">
                <a:moveTo>
                  <a:pt x="0" y="112"/>
                </a:moveTo>
                <a:cubicBezTo>
                  <a:pt x="8" y="96"/>
                  <a:pt x="16" y="80"/>
                  <a:pt x="96" y="64"/>
                </a:cubicBezTo>
                <a:cubicBezTo>
                  <a:pt x="176" y="48"/>
                  <a:pt x="328" y="0"/>
                  <a:pt x="480" y="16"/>
                </a:cubicBezTo>
                <a:cubicBezTo>
                  <a:pt x="632" y="32"/>
                  <a:pt x="920" y="136"/>
                  <a:pt x="1008" y="160"/>
                </a:cubicBezTo>
              </a:path>
            </a:pathLst>
          </a:custGeom>
          <a:noFill/>
          <a:ln w="38100">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40" name="Freeform 38"/>
          <p:cNvSpPr>
            <a:spLocks/>
          </p:cNvSpPr>
          <p:nvPr/>
        </p:nvSpPr>
        <p:spPr bwMode="auto">
          <a:xfrm>
            <a:off x="6858000" y="3429000"/>
            <a:ext cx="1371600" cy="812800"/>
          </a:xfrm>
          <a:custGeom>
            <a:avLst/>
            <a:gdLst>
              <a:gd name="T0" fmla="*/ 0 w 864"/>
              <a:gd name="T1" fmla="*/ 2147483646 h 512"/>
              <a:gd name="T2" fmla="*/ 2147483646 w 864"/>
              <a:gd name="T3" fmla="*/ 2147483646 h 512"/>
              <a:gd name="T4" fmla="*/ 2147483646 w 864"/>
              <a:gd name="T5" fmla="*/ 2147483646 h 512"/>
              <a:gd name="T6" fmla="*/ 2147483646 w 864"/>
              <a:gd name="T7" fmla="*/ 0 h 512"/>
              <a:gd name="T8" fmla="*/ 0 60000 65536"/>
              <a:gd name="T9" fmla="*/ 0 60000 65536"/>
              <a:gd name="T10" fmla="*/ 0 60000 65536"/>
              <a:gd name="T11" fmla="*/ 0 60000 65536"/>
              <a:gd name="T12" fmla="*/ 0 w 864"/>
              <a:gd name="T13" fmla="*/ 0 h 512"/>
              <a:gd name="T14" fmla="*/ 864 w 864"/>
              <a:gd name="T15" fmla="*/ 512 h 512"/>
            </a:gdLst>
            <a:ahLst/>
            <a:cxnLst>
              <a:cxn ang="T8">
                <a:pos x="T0" y="T1"/>
              </a:cxn>
              <a:cxn ang="T9">
                <a:pos x="T2" y="T3"/>
              </a:cxn>
              <a:cxn ang="T10">
                <a:pos x="T4" y="T5"/>
              </a:cxn>
              <a:cxn ang="T11">
                <a:pos x="T6" y="T7"/>
              </a:cxn>
            </a:cxnLst>
            <a:rect l="T12" t="T13" r="T14" b="T15"/>
            <a:pathLst>
              <a:path w="864" h="512">
                <a:moveTo>
                  <a:pt x="0" y="480"/>
                </a:moveTo>
                <a:cubicBezTo>
                  <a:pt x="64" y="484"/>
                  <a:pt x="128" y="488"/>
                  <a:pt x="192" y="480"/>
                </a:cubicBezTo>
                <a:cubicBezTo>
                  <a:pt x="256" y="472"/>
                  <a:pt x="272" y="512"/>
                  <a:pt x="384" y="432"/>
                </a:cubicBezTo>
                <a:cubicBezTo>
                  <a:pt x="496" y="352"/>
                  <a:pt x="680" y="176"/>
                  <a:pt x="864" y="0"/>
                </a:cubicBezTo>
              </a:path>
            </a:pathLst>
          </a:custGeom>
          <a:noFill/>
          <a:ln w="38100">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41" name="Oval 39"/>
          <p:cNvSpPr>
            <a:spLocks noChangeArrowheads="1"/>
          </p:cNvSpPr>
          <p:nvPr/>
        </p:nvSpPr>
        <p:spPr bwMode="auto">
          <a:xfrm>
            <a:off x="2971800" y="4114800"/>
            <a:ext cx="152400" cy="152400"/>
          </a:xfrm>
          <a:prstGeom prst="ellipse">
            <a:avLst/>
          </a:prstGeom>
          <a:solidFill>
            <a:schemeClr val="folHlink"/>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2" name="Oval 40"/>
          <p:cNvSpPr>
            <a:spLocks noChangeArrowheads="1"/>
          </p:cNvSpPr>
          <p:nvPr/>
        </p:nvSpPr>
        <p:spPr bwMode="auto">
          <a:xfrm>
            <a:off x="2209800" y="5257800"/>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3" name="Oval 41"/>
          <p:cNvSpPr>
            <a:spLocks noChangeArrowheads="1"/>
          </p:cNvSpPr>
          <p:nvPr/>
        </p:nvSpPr>
        <p:spPr bwMode="auto">
          <a:xfrm>
            <a:off x="3733800" y="3733800"/>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4" name="Oval 42"/>
          <p:cNvSpPr>
            <a:spLocks noChangeArrowheads="1"/>
          </p:cNvSpPr>
          <p:nvPr/>
        </p:nvSpPr>
        <p:spPr bwMode="auto">
          <a:xfrm>
            <a:off x="4495800" y="3581400"/>
            <a:ext cx="152400" cy="152400"/>
          </a:xfrm>
          <a:prstGeom prst="ellipse">
            <a:avLst/>
          </a:prstGeom>
          <a:solidFill>
            <a:schemeClr val="folHlink"/>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5" name="Oval 43"/>
          <p:cNvSpPr>
            <a:spLocks noChangeArrowheads="1"/>
          </p:cNvSpPr>
          <p:nvPr/>
        </p:nvSpPr>
        <p:spPr bwMode="auto">
          <a:xfrm>
            <a:off x="5334000" y="3810000"/>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6" name="Oval 44"/>
          <p:cNvSpPr>
            <a:spLocks noChangeArrowheads="1"/>
          </p:cNvSpPr>
          <p:nvPr/>
        </p:nvSpPr>
        <p:spPr bwMode="auto">
          <a:xfrm>
            <a:off x="6781800" y="4114800"/>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7" name="Oval 45"/>
          <p:cNvSpPr>
            <a:spLocks noChangeArrowheads="1"/>
          </p:cNvSpPr>
          <p:nvPr/>
        </p:nvSpPr>
        <p:spPr bwMode="auto">
          <a:xfrm>
            <a:off x="7467600" y="3962400"/>
            <a:ext cx="152400" cy="152400"/>
          </a:xfrm>
          <a:prstGeom prst="ellipse">
            <a:avLst/>
          </a:prstGeom>
          <a:solidFill>
            <a:schemeClr val="folHlink"/>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48" name="Oval 46"/>
          <p:cNvSpPr>
            <a:spLocks noChangeArrowheads="1"/>
          </p:cNvSpPr>
          <p:nvPr/>
        </p:nvSpPr>
        <p:spPr bwMode="auto">
          <a:xfrm>
            <a:off x="8153400" y="3352800"/>
            <a:ext cx="152400" cy="1524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Tree>
    <p:extLst>
      <p:ext uri="{BB962C8B-B14F-4D97-AF65-F5344CB8AC3E}">
        <p14:creationId xmlns:p14="http://schemas.microsoft.com/office/powerpoint/2010/main" val="26374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left)">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wipe(left)">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
                                            <p:txEl>
                                              <p:pRg st="0" end="0"/>
                                            </p:txEl>
                                          </p:spTgt>
                                        </p:tgtEl>
                                        <p:attrNameLst>
                                          <p:attrName>style.visibility</p:attrName>
                                        </p:attrNameLst>
                                      </p:cBhvr>
                                      <p:to>
                                        <p:strVal val="visible"/>
                                      </p:to>
                                    </p:set>
                                    <p:animEffect transition="in" filter="wipe(left)">
                                      <p:cBhvr>
                                        <p:cTn id="37" dur="500"/>
                                        <p:tgtEl>
                                          <p:spTgt spid="3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left)">
                                      <p:cBhvr>
                                        <p:cTn id="42" dur="500"/>
                                        <p:tgtEl>
                                          <p:spTgt spid="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autoUpdateAnimBg="0"/>
      <p:bldP spid="3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ea typeface="宋体" panose="02010600030101010101" pitchFamily="2" charset="-122"/>
              </a:rPr>
              <a:t>Composite Simpson’s </a:t>
            </a:r>
            <a:r>
              <a:rPr lang="en-US" altLang="zh-CN" b="1" dirty="0" smtClean="0">
                <a:ea typeface="宋体" panose="02010600030101010101" pitchFamily="2" charset="-122"/>
              </a:rPr>
              <a:t>Rule</a:t>
            </a:r>
            <a:endParaRPr lang="zh-CN" altLang="en-US" dirty="0"/>
          </a:p>
        </p:txBody>
      </p:sp>
      <p:sp>
        <p:nvSpPr>
          <p:cNvPr id="3" name="内容占位符 2"/>
          <p:cNvSpPr>
            <a:spLocks noGrp="1"/>
          </p:cNvSpPr>
          <p:nvPr>
            <p:ph idx="1"/>
          </p:nvPr>
        </p:nvSpPr>
        <p:spPr/>
        <p:txBody>
          <a:bodyPr/>
          <a:lstStyle/>
          <a:p>
            <a:r>
              <a:rPr lang="en-US" altLang="zh-CN" b="1" dirty="0">
                <a:solidFill>
                  <a:srgbClr val="FF0000"/>
                </a:solidFill>
                <a:ea typeface="宋体" panose="02010600030101010101" pitchFamily="2" charset="-122"/>
              </a:rPr>
              <a:t>Multiple applications of Simpson’s rule</a:t>
            </a:r>
            <a:endParaRPr lang="en-US" altLang="zh-CN" dirty="0">
              <a:ea typeface="宋体" panose="02010600030101010101" pitchFamily="2" charset="-122"/>
            </a:endParaRPr>
          </a:p>
          <a:p>
            <a:pPr marL="0" indent="0">
              <a:buNone/>
            </a:pPr>
            <a:endParaRPr lang="zh-CN"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1929993011"/>
              </p:ext>
            </p:extLst>
          </p:nvPr>
        </p:nvGraphicFramePr>
        <p:xfrm>
          <a:off x="2309696" y="2223083"/>
          <a:ext cx="7400925" cy="4394200"/>
        </p:xfrm>
        <a:graphic>
          <a:graphicData uri="http://schemas.openxmlformats.org/presentationml/2006/ole">
            <mc:AlternateContent xmlns:mc="http://schemas.openxmlformats.org/markup-compatibility/2006">
              <mc:Choice xmlns:v="urn:schemas-microsoft-com:vml" Requires="v">
                <p:oleObj spid="_x0000_s18451" name="Equation" r:id="rId3" imgW="3505200" imgH="2082800" progId="Equation.DSMT4">
                  <p:embed/>
                </p:oleObj>
              </mc:Choice>
              <mc:Fallback>
                <p:oleObj name="Equation" r:id="rId3" imgW="3505200" imgH="2082800" progId="Equation.DSMT4">
                  <p:embed/>
                  <p:pic>
                    <p:nvPicPr>
                      <p:cNvPr id="6042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9696" y="2223083"/>
                        <a:ext cx="7400925" cy="439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6970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ea typeface="宋体" panose="02010600030101010101" pitchFamily="2" charset="-122"/>
              </a:rPr>
              <a:t>Composite Simpson’s </a:t>
            </a:r>
            <a:r>
              <a:rPr lang="en-US" altLang="zh-CN" b="1" dirty="0" smtClean="0">
                <a:ea typeface="宋体" panose="02010600030101010101" pitchFamily="2" charset="-122"/>
              </a:rPr>
              <a:t>Rule</a:t>
            </a:r>
            <a:endParaRPr lang="zh-CN" altLang="en-US" dirty="0"/>
          </a:p>
        </p:txBody>
      </p:sp>
      <p:sp>
        <p:nvSpPr>
          <p:cNvPr id="4" name="页脚占位符 3"/>
          <p:cNvSpPr>
            <a:spLocks noGrp="1"/>
          </p:cNvSpPr>
          <p:nvPr>
            <p:ph type="ftr" sz="quarter" idx="10"/>
          </p:nvPr>
        </p:nvSpPr>
        <p:spPr>
          <a:xfrm>
            <a:off x="3124200" y="6248400"/>
            <a:ext cx="2895600" cy="457200"/>
          </a:xfrm>
        </p:spPr>
        <p:txBody>
          <a:bodyPr/>
          <a:lstStyle/>
          <a:p>
            <a:pPr>
              <a:defRPr/>
            </a:pPr>
            <a:r>
              <a:rPr lang="zh-CN" altLang="en-US"/>
              <a:t>华南师范大学数学科学学院    谢骊玲</a:t>
            </a:r>
          </a:p>
        </p:txBody>
      </p:sp>
      <p:sp>
        <p:nvSpPr>
          <p:cNvPr id="6" name="Rectangle 9"/>
          <p:cNvSpPr>
            <a:spLocks noChangeArrowheads="1"/>
          </p:cNvSpPr>
          <p:nvPr/>
        </p:nvSpPr>
        <p:spPr bwMode="auto">
          <a:xfrm>
            <a:off x="3203575" y="6381750"/>
            <a:ext cx="2844800" cy="476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8" name="Rectangle 5"/>
          <p:cNvSpPr txBox="1">
            <a:spLocks noChangeArrowheads="1"/>
          </p:cNvSpPr>
          <p:nvPr/>
        </p:nvSpPr>
        <p:spPr bwMode="auto">
          <a:xfrm>
            <a:off x="287338" y="1089025"/>
            <a:ext cx="990754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altLang="zh-CN" b="1" dirty="0">
                <a:ea typeface="宋体" panose="02010600030101010101" pitchFamily="2" charset="-122"/>
              </a:rPr>
              <a:t>Evaluate the integral</a:t>
            </a:r>
            <a:endParaRPr lang="en-US" altLang="zh-CN" dirty="0">
              <a:solidFill>
                <a:srgbClr val="FF0000"/>
              </a:solidFill>
              <a:ea typeface="宋体" panose="02010600030101010101" pitchFamily="2" charset="-122"/>
            </a:endParaRPr>
          </a:p>
          <a:p>
            <a:r>
              <a:rPr lang="en-US" altLang="zh-CN" i="1" dirty="0" smtClean="0"/>
              <a:t>n </a:t>
            </a:r>
            <a:r>
              <a:rPr lang="en-US" altLang="zh-CN" dirty="0" smtClean="0"/>
              <a:t>= 2,</a:t>
            </a:r>
            <a:r>
              <a:rPr lang="en-US" altLang="zh-CN" i="1" dirty="0" smtClean="0"/>
              <a:t> h </a:t>
            </a:r>
            <a:r>
              <a:rPr lang="en-US" altLang="zh-CN" dirty="0" smtClean="0"/>
              <a:t>= 2</a:t>
            </a:r>
          </a:p>
          <a:p>
            <a:endParaRPr lang="en-US" altLang="zh-CN" b="1" dirty="0" smtClean="0"/>
          </a:p>
          <a:p>
            <a:endParaRPr lang="en-US" altLang="zh-CN" b="1" dirty="0" smtClean="0"/>
          </a:p>
          <a:p>
            <a:endParaRPr lang="en-US" altLang="zh-CN" b="1" dirty="0" smtClean="0"/>
          </a:p>
          <a:p>
            <a:r>
              <a:rPr lang="en-US" altLang="zh-CN" i="1" dirty="0" smtClean="0"/>
              <a:t>n </a:t>
            </a:r>
            <a:r>
              <a:rPr lang="en-US" altLang="zh-CN" dirty="0" smtClean="0"/>
              <a:t>= 4,</a:t>
            </a:r>
            <a:r>
              <a:rPr lang="en-US" altLang="zh-CN" i="1" dirty="0" smtClean="0"/>
              <a:t> h </a:t>
            </a:r>
            <a:r>
              <a:rPr lang="en-US" altLang="zh-CN" dirty="0" smtClean="0"/>
              <a:t>= 1 </a:t>
            </a:r>
          </a:p>
        </p:txBody>
      </p:sp>
      <p:graphicFrame>
        <p:nvGraphicFramePr>
          <p:cNvPr id="9" name="Object 6"/>
          <p:cNvGraphicFramePr>
            <a:graphicFrameLocks noChangeAspect="1"/>
          </p:cNvGraphicFramePr>
          <p:nvPr>
            <p:extLst>
              <p:ext uri="{D42A27DB-BD31-4B8C-83A1-F6EECF244321}">
                <p14:modId xmlns:p14="http://schemas.microsoft.com/office/powerpoint/2010/main" val="71245142"/>
              </p:ext>
            </p:extLst>
          </p:nvPr>
        </p:nvGraphicFramePr>
        <p:xfrm>
          <a:off x="4191700" y="1042987"/>
          <a:ext cx="1985962" cy="738187"/>
        </p:xfrm>
        <a:graphic>
          <a:graphicData uri="http://schemas.openxmlformats.org/presentationml/2006/ole">
            <mc:AlternateContent xmlns:mc="http://schemas.openxmlformats.org/markup-compatibility/2006">
              <mc:Choice xmlns:v="urn:schemas-microsoft-com:vml" Requires="v">
                <p:oleObj spid="_x0000_s19506" name="Equation" r:id="rId3" imgW="889000" imgH="330200" progId="Equation.3">
                  <p:embed/>
                </p:oleObj>
              </mc:Choice>
              <mc:Fallback>
                <p:oleObj name="Equation" r:id="rId3" imgW="889000" imgH="330200" progId="Equation.3">
                  <p:embed/>
                  <p:pic>
                    <p:nvPicPr>
                      <p:cNvPr id="61446"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700" y="1042987"/>
                        <a:ext cx="1985962" cy="738187"/>
                      </a:xfrm>
                      <a:prstGeom prst="rect">
                        <a:avLst/>
                      </a:prstGeom>
                      <a:noFill/>
                      <a:ln w="38100">
                        <a:solidFill>
                          <a:schemeClr val="tx1"/>
                        </a:solidFill>
                      </a:ln>
                      <a:effectLst/>
                      <a:extLst/>
                    </p:spPr>
                  </p:pic>
                </p:oleObj>
              </mc:Fallback>
            </mc:AlternateContent>
          </a:graphicData>
        </a:graphic>
      </p:graphicFrame>
      <p:graphicFrame>
        <p:nvGraphicFramePr>
          <p:cNvPr id="10" name="Object 7"/>
          <p:cNvGraphicFramePr>
            <a:graphicFrameLocks noChangeAspect="1"/>
          </p:cNvGraphicFramePr>
          <p:nvPr/>
        </p:nvGraphicFramePr>
        <p:xfrm>
          <a:off x="1751013" y="4672013"/>
          <a:ext cx="5559425" cy="2079625"/>
        </p:xfrm>
        <a:graphic>
          <a:graphicData uri="http://schemas.openxmlformats.org/presentationml/2006/ole">
            <mc:AlternateContent xmlns:mc="http://schemas.openxmlformats.org/markup-compatibility/2006">
              <mc:Choice xmlns:v="urn:schemas-microsoft-com:vml" Requires="v">
                <p:oleObj spid="_x0000_s19507" name="Equation" r:id="rId5" imgW="2679700" imgH="1003300" progId="Equation.DSMT4">
                  <p:embed/>
                </p:oleObj>
              </mc:Choice>
              <mc:Fallback>
                <p:oleObj name="Equation" r:id="rId5" imgW="2679700" imgH="1003300" progId="Equation.DSMT4">
                  <p:embed/>
                  <p:pic>
                    <p:nvPicPr>
                      <p:cNvPr id="61447"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1013" y="4672013"/>
                        <a:ext cx="5559425" cy="20796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8"/>
          <p:cNvGraphicFramePr>
            <a:graphicFrameLocks noChangeAspect="1"/>
          </p:cNvGraphicFramePr>
          <p:nvPr/>
        </p:nvGraphicFramePr>
        <p:xfrm>
          <a:off x="1312863" y="2359025"/>
          <a:ext cx="6680200" cy="1625600"/>
        </p:xfrm>
        <a:graphic>
          <a:graphicData uri="http://schemas.openxmlformats.org/presentationml/2006/ole">
            <mc:AlternateContent xmlns:mc="http://schemas.openxmlformats.org/markup-compatibility/2006">
              <mc:Choice xmlns:v="urn:schemas-microsoft-com:vml" Requires="v">
                <p:oleObj spid="_x0000_s19508" name="Equation" r:id="rId7" imgW="3340100" imgH="812800" progId="Equation.DSMT4">
                  <p:embed/>
                </p:oleObj>
              </mc:Choice>
              <mc:Fallback>
                <p:oleObj name="Equation" r:id="rId7" imgW="3340100" imgH="812800" progId="Equation.DSMT4">
                  <p:embed/>
                  <p:pic>
                    <p:nvPicPr>
                      <p:cNvPr id="61448"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12863" y="2359025"/>
                        <a:ext cx="6680200" cy="16256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66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 Box 10"/>
          <p:cNvSpPr txBox="1">
            <a:spLocks noChangeArrowheads="1"/>
          </p:cNvSpPr>
          <p:nvPr/>
        </p:nvSpPr>
        <p:spPr bwMode="auto">
          <a:xfrm>
            <a:off x="7931732" y="996581"/>
            <a:ext cx="365606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a:solidFill>
                  <a:schemeClr val="bg2"/>
                </a:solidFill>
              </a:rPr>
              <a:t>The true value is </a:t>
            </a:r>
            <a:r>
              <a:rPr lang="en-US" altLang="zh-CN" sz="2400" i="1" dirty="0">
                <a:solidFill>
                  <a:schemeClr val="bg2"/>
                </a:solidFill>
              </a:rPr>
              <a:t>I</a:t>
            </a:r>
            <a:r>
              <a:rPr lang="en-US" altLang="zh-CN" sz="2400" dirty="0">
                <a:solidFill>
                  <a:schemeClr val="bg2"/>
                </a:solidFill>
              </a:rPr>
              <a:t>=5216.926477323024…</a:t>
            </a:r>
          </a:p>
        </p:txBody>
      </p:sp>
    </p:spTree>
    <p:extLst>
      <p:ext uri="{BB962C8B-B14F-4D97-AF65-F5344CB8AC3E}">
        <p14:creationId xmlns:p14="http://schemas.microsoft.com/office/powerpoint/2010/main" val="210922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wipe(left)">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wipe(left)">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left)">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Some Simple Quadrature Formulas</a:t>
            </a:r>
            <a:endParaRPr lang="zh-CN" altLang="en-US" dirty="0"/>
          </a:p>
        </p:txBody>
      </p:sp>
      <p:sp>
        <p:nvSpPr>
          <p:cNvPr id="4" name="Rectangle 3"/>
          <p:cNvSpPr txBox="1">
            <a:spLocks noChangeArrowheads="1"/>
          </p:cNvSpPr>
          <p:nvPr/>
        </p:nvSpPr>
        <p:spPr bwMode="auto">
          <a:xfrm>
            <a:off x="609600" y="1498111"/>
            <a:ext cx="6025662"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800" dirty="0" smtClean="0"/>
              <a:t>Left/Middle/Right Rectangle Rule</a:t>
            </a:r>
            <a:endParaRPr lang="zh-CN" altLang="en-US" sz="2800" dirty="0" smtClean="0"/>
          </a:p>
          <a:p>
            <a:pPr>
              <a:buFont typeface="Wingdings" panose="05000000000000000000" pitchFamily="2" charset="2"/>
              <a:buNone/>
            </a:pPr>
            <a:endParaRPr lang="zh-CN" altLang="en-US" sz="2800" dirty="0" smtClean="0"/>
          </a:p>
          <a:p>
            <a:pPr>
              <a:buFont typeface="Wingdings" panose="05000000000000000000" pitchFamily="2" charset="2"/>
              <a:buNone/>
            </a:pPr>
            <a:endParaRPr lang="zh-CN" altLang="en-US" sz="2800" dirty="0" smtClean="0"/>
          </a:p>
          <a:p>
            <a:pPr>
              <a:buFont typeface="Wingdings" panose="05000000000000000000" pitchFamily="2" charset="2"/>
              <a:buNone/>
            </a:pPr>
            <a:endParaRPr lang="zh-CN" altLang="en-US" sz="2800" dirty="0" smtClean="0"/>
          </a:p>
          <a:p>
            <a:pPr>
              <a:buFont typeface="Wingdings" panose="05000000000000000000" pitchFamily="2" charset="2"/>
              <a:buNone/>
            </a:pPr>
            <a:endParaRPr lang="zh-CN" altLang="en-US" sz="2800" dirty="0" smtClean="0"/>
          </a:p>
          <a:p>
            <a:pPr>
              <a:buFont typeface="Wingdings" panose="05000000000000000000" pitchFamily="2" charset="2"/>
              <a:buNone/>
            </a:pPr>
            <a:endParaRPr lang="zh-CN" altLang="en-US" sz="2800" dirty="0" smtClean="0"/>
          </a:p>
          <a:p>
            <a:r>
              <a:rPr lang="en-US" altLang="zh-CN" sz="2800" dirty="0" smtClean="0"/>
              <a:t>Trapezoidal Rule</a:t>
            </a:r>
            <a:endParaRPr lang="zh-CN" altLang="en-US" sz="2800" dirty="0" smtClean="0"/>
          </a:p>
        </p:txBody>
      </p:sp>
      <p:graphicFrame>
        <p:nvGraphicFramePr>
          <p:cNvPr id="5" name="Object 4"/>
          <p:cNvGraphicFramePr>
            <a:graphicFrameLocks noGrp="1" noChangeAspect="1"/>
          </p:cNvGraphicFramePr>
          <p:nvPr>
            <p:ph sz="quarter" idx="4294967295"/>
            <p:extLst>
              <p:ext uri="{D42A27DB-BD31-4B8C-83A1-F6EECF244321}">
                <p14:modId xmlns:p14="http://schemas.microsoft.com/office/powerpoint/2010/main" val="1283370090"/>
              </p:ext>
            </p:extLst>
          </p:nvPr>
        </p:nvGraphicFramePr>
        <p:xfrm>
          <a:off x="3604696" y="2251868"/>
          <a:ext cx="3960813" cy="2214563"/>
        </p:xfrm>
        <a:graphic>
          <a:graphicData uri="http://schemas.openxmlformats.org/presentationml/2006/ole">
            <mc:AlternateContent xmlns:mc="http://schemas.openxmlformats.org/markup-compatibility/2006">
              <mc:Choice xmlns:v="urn:schemas-microsoft-com:vml" Requires="v">
                <p:oleObj spid="_x0000_s2124" name="Equation" r:id="rId3" imgW="1930400" imgH="1079500" progId="Equation.DSMT4">
                  <p:embed/>
                </p:oleObj>
              </mc:Choice>
              <mc:Fallback>
                <p:oleObj name="Equation" r:id="rId3" imgW="1930400" imgH="1079500" progId="Equation.DSMT4">
                  <p:embed/>
                  <p:pic>
                    <p:nvPicPr>
                      <p:cNvPr id="706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4696" y="2251868"/>
                        <a:ext cx="3960813" cy="2214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6"/>
          <p:cNvGraphicFramePr>
            <a:graphicFrameLocks noGrp="1" noChangeAspect="1"/>
          </p:cNvGraphicFramePr>
          <p:nvPr>
            <p:ph sz="quarter" idx="4294967295"/>
            <p:extLst>
              <p:ext uri="{D42A27DB-BD31-4B8C-83A1-F6EECF244321}">
                <p14:modId xmlns:p14="http://schemas.microsoft.com/office/powerpoint/2010/main" val="352813386"/>
              </p:ext>
            </p:extLst>
          </p:nvPr>
        </p:nvGraphicFramePr>
        <p:xfrm>
          <a:off x="3334821" y="5310981"/>
          <a:ext cx="4500562" cy="827087"/>
        </p:xfrm>
        <a:graphic>
          <a:graphicData uri="http://schemas.openxmlformats.org/presentationml/2006/ole">
            <mc:AlternateContent xmlns:mc="http://schemas.openxmlformats.org/markup-compatibility/2006">
              <mc:Choice xmlns:v="urn:schemas-microsoft-com:vml" Requires="v">
                <p:oleObj spid="_x0000_s2125" name="Equation" r:id="rId5" imgW="2145369" imgH="393529" progId="Equation.DSMT4">
                  <p:embed/>
                </p:oleObj>
              </mc:Choice>
              <mc:Fallback>
                <p:oleObj name="Equation" r:id="rId5" imgW="2145369" imgH="393529" progId="Equation.DSMT4">
                  <p:embed/>
                  <p:pic>
                    <p:nvPicPr>
                      <p:cNvPr id="70662"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4821" y="5310981"/>
                        <a:ext cx="4500562" cy="827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4462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Error Analysis</a:t>
            </a:r>
            <a:endParaRPr lang="zh-CN" altLang="en-US" dirty="0"/>
          </a:p>
        </p:txBody>
      </p:sp>
      <p:sp>
        <p:nvSpPr>
          <p:cNvPr id="3" name="内容占位符 2"/>
          <p:cNvSpPr>
            <a:spLocks noGrp="1"/>
          </p:cNvSpPr>
          <p:nvPr>
            <p:ph idx="1"/>
          </p:nvPr>
        </p:nvSpPr>
        <p:spPr>
          <a:xfrm>
            <a:off x="609600" y="1343269"/>
            <a:ext cx="10972800" cy="4897437"/>
          </a:xfrm>
        </p:spPr>
        <p:txBody>
          <a:bodyPr/>
          <a:lstStyle/>
          <a:p>
            <a:pPr>
              <a:lnSpc>
                <a:spcPct val="120000"/>
              </a:lnSpc>
            </a:pPr>
            <a:r>
              <a:rPr lang="en-US" altLang="zh-CN" dirty="0" smtClean="0"/>
              <a:t>The significance of the next two results is to understand that the  error terms </a:t>
            </a:r>
            <a:r>
              <a:rPr lang="en-US" altLang="zh-CN" i="1" dirty="0"/>
              <a:t>E</a:t>
            </a:r>
            <a:r>
              <a:rPr lang="en-US" altLang="zh-CN" i="1" baseline="-25000" dirty="0"/>
              <a:t>T</a:t>
            </a:r>
            <a:r>
              <a:rPr lang="en-US" altLang="zh-CN" dirty="0"/>
              <a:t>( </a:t>
            </a:r>
            <a:r>
              <a:rPr lang="en-US" altLang="zh-CN" i="1" dirty="0"/>
              <a:t>f </a:t>
            </a:r>
            <a:r>
              <a:rPr lang="en-US" altLang="zh-CN" dirty="0"/>
              <a:t>, </a:t>
            </a:r>
            <a:r>
              <a:rPr lang="en-US" altLang="zh-CN" i="1" dirty="0"/>
              <a:t>h</a:t>
            </a:r>
            <a:r>
              <a:rPr lang="en-US" altLang="zh-CN" dirty="0" smtClean="0"/>
              <a:t>)</a:t>
            </a:r>
            <a:r>
              <a:rPr lang="zh-CN" altLang="en-US" dirty="0"/>
              <a:t> </a:t>
            </a:r>
            <a:r>
              <a:rPr lang="en-US" altLang="zh-CN" dirty="0" smtClean="0"/>
              <a:t>and </a:t>
            </a:r>
            <a:r>
              <a:rPr lang="en-US" altLang="zh-CN" i="1" dirty="0" smtClean="0"/>
              <a:t>E</a:t>
            </a:r>
            <a:r>
              <a:rPr lang="en-US" altLang="zh-CN" i="1" baseline="-25000" dirty="0" smtClean="0"/>
              <a:t>S</a:t>
            </a:r>
            <a:r>
              <a:rPr lang="en-US" altLang="zh-CN" dirty="0" smtClean="0"/>
              <a:t>( </a:t>
            </a:r>
            <a:r>
              <a:rPr lang="en-US" altLang="zh-CN" i="1" dirty="0"/>
              <a:t>f </a:t>
            </a:r>
            <a:r>
              <a:rPr lang="en-US" altLang="zh-CN" dirty="0"/>
              <a:t>, </a:t>
            </a:r>
            <a:r>
              <a:rPr lang="en-US" altLang="zh-CN" i="1" dirty="0"/>
              <a:t>h</a:t>
            </a:r>
            <a:r>
              <a:rPr lang="en-US" altLang="zh-CN" dirty="0" smtClean="0"/>
              <a:t>)</a:t>
            </a:r>
            <a:r>
              <a:rPr lang="zh-CN" altLang="en-US" dirty="0"/>
              <a:t> </a:t>
            </a:r>
            <a:r>
              <a:rPr lang="en-US" altLang="zh-CN" dirty="0" smtClean="0"/>
              <a:t>for the composite trapezoidal rule and composite Simpson’s rule are of the order </a:t>
            </a:r>
            <a:r>
              <a:rPr lang="en-US" altLang="zh-CN" i="1" dirty="0">
                <a:solidFill>
                  <a:schemeClr val="bg2"/>
                </a:solidFill>
              </a:rPr>
              <a:t>O</a:t>
            </a:r>
            <a:r>
              <a:rPr lang="en-US" altLang="zh-CN" dirty="0">
                <a:solidFill>
                  <a:schemeClr val="bg2"/>
                </a:solidFill>
              </a:rPr>
              <a:t>(</a:t>
            </a:r>
            <a:r>
              <a:rPr lang="en-US" altLang="zh-CN" i="1" dirty="0">
                <a:solidFill>
                  <a:schemeClr val="bg2"/>
                </a:solidFill>
              </a:rPr>
              <a:t>h</a:t>
            </a:r>
            <a:r>
              <a:rPr lang="en-US" altLang="zh-CN" baseline="30000" dirty="0">
                <a:solidFill>
                  <a:schemeClr val="bg2"/>
                </a:solidFill>
              </a:rPr>
              <a:t>2</a:t>
            </a:r>
            <a:r>
              <a:rPr lang="en-US" altLang="zh-CN" dirty="0" smtClean="0">
                <a:solidFill>
                  <a:schemeClr val="bg2"/>
                </a:solidFill>
              </a:rPr>
              <a:t>) </a:t>
            </a:r>
            <a:r>
              <a:rPr lang="en-US" altLang="zh-CN" dirty="0" smtClean="0"/>
              <a:t>and</a:t>
            </a:r>
            <a:r>
              <a:rPr lang="en-US" altLang="zh-CN" dirty="0" smtClean="0">
                <a:solidFill>
                  <a:schemeClr val="bg2"/>
                </a:solidFill>
              </a:rPr>
              <a:t> </a:t>
            </a:r>
            <a:r>
              <a:rPr lang="en-US" altLang="zh-CN" i="1" dirty="0" smtClean="0">
                <a:solidFill>
                  <a:schemeClr val="bg2"/>
                </a:solidFill>
              </a:rPr>
              <a:t>O</a:t>
            </a:r>
            <a:r>
              <a:rPr lang="en-US" altLang="zh-CN" dirty="0" smtClean="0">
                <a:solidFill>
                  <a:schemeClr val="bg2"/>
                </a:solidFill>
              </a:rPr>
              <a:t>(</a:t>
            </a:r>
            <a:r>
              <a:rPr lang="en-US" altLang="zh-CN" i="1" dirty="0" smtClean="0">
                <a:solidFill>
                  <a:schemeClr val="bg2"/>
                </a:solidFill>
              </a:rPr>
              <a:t>h</a:t>
            </a:r>
            <a:r>
              <a:rPr lang="en-US" altLang="zh-CN" baseline="30000" dirty="0" smtClean="0">
                <a:solidFill>
                  <a:schemeClr val="bg2"/>
                </a:solidFill>
              </a:rPr>
              <a:t>4</a:t>
            </a:r>
            <a:r>
              <a:rPr lang="en-US" altLang="zh-CN" dirty="0" smtClean="0">
                <a:solidFill>
                  <a:schemeClr val="bg2"/>
                </a:solidFill>
              </a:rPr>
              <a:t>)</a:t>
            </a:r>
            <a:r>
              <a:rPr lang="en-US" altLang="zh-CN" dirty="0" smtClean="0"/>
              <a:t>.</a:t>
            </a:r>
          </a:p>
          <a:p>
            <a:pPr>
              <a:lnSpc>
                <a:spcPct val="120000"/>
              </a:lnSpc>
            </a:pPr>
            <a:r>
              <a:rPr lang="en-US" altLang="zh-CN" dirty="0" smtClean="0"/>
              <a:t>The error for Simpson’s rule converges to zero faster than the error for the trapezoidal rule as the step size </a:t>
            </a:r>
            <a:r>
              <a:rPr lang="en-US" altLang="zh-CN" i="1" dirty="0" smtClean="0"/>
              <a:t>h</a:t>
            </a:r>
            <a:r>
              <a:rPr lang="en-US" altLang="zh-CN" dirty="0" smtClean="0"/>
              <a:t> decreases to zero.</a:t>
            </a:r>
          </a:p>
          <a:p>
            <a:pPr>
              <a:lnSpc>
                <a:spcPct val="120000"/>
              </a:lnSpc>
            </a:pPr>
            <a:r>
              <a:rPr lang="en-US" altLang="zh-CN" dirty="0" smtClean="0"/>
              <a:t>How to estimate the number of subinterval required to achieve a specified accuracy when the derivatives of </a:t>
            </a:r>
            <a:r>
              <a:rPr lang="en-US" altLang="zh-CN" i="1" dirty="0" smtClean="0"/>
              <a:t>f</a:t>
            </a:r>
            <a:r>
              <a:rPr lang="en-US" altLang="zh-CN" dirty="0" smtClean="0"/>
              <a:t>(</a:t>
            </a:r>
            <a:r>
              <a:rPr lang="en-US" altLang="zh-CN" i="1" dirty="0"/>
              <a:t>x</a:t>
            </a:r>
            <a:r>
              <a:rPr lang="en-US" altLang="zh-CN" dirty="0" smtClean="0"/>
              <a:t>) are known?</a:t>
            </a:r>
            <a:endParaRPr lang="zh-CN" altLang="en-US" dirty="0"/>
          </a:p>
        </p:txBody>
      </p:sp>
    </p:spTree>
    <p:extLst>
      <p:ext uri="{BB962C8B-B14F-4D97-AF65-F5344CB8AC3E}">
        <p14:creationId xmlns:p14="http://schemas.microsoft.com/office/powerpoint/2010/main" val="16333233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Trapezoidal Rule: Error Analysis</a:t>
            </a:r>
            <a:endParaRPr lang="zh-CN" altLang="en-US" dirty="0"/>
          </a:p>
        </p:txBody>
      </p:sp>
      <p:sp>
        <p:nvSpPr>
          <p:cNvPr id="3" name="内容占位符 2"/>
          <p:cNvSpPr>
            <a:spLocks noGrp="1"/>
          </p:cNvSpPr>
          <p:nvPr>
            <p:ph idx="1"/>
          </p:nvPr>
        </p:nvSpPr>
        <p:spPr>
          <a:xfrm>
            <a:off x="609600" y="1226406"/>
            <a:ext cx="10972800" cy="4897437"/>
          </a:xfrm>
        </p:spPr>
        <p:txBody>
          <a:bodyPr/>
          <a:lstStyle/>
          <a:p>
            <a:r>
              <a:rPr lang="en-US" altLang="zh-CN" b="1" dirty="0" smtClean="0"/>
              <a:t>Corollary 5.2. </a:t>
            </a:r>
            <a:r>
              <a:rPr lang="en-US" altLang="zh-CN" dirty="0" smtClean="0"/>
              <a:t>Suppose that </a:t>
            </a:r>
            <a:r>
              <a:rPr lang="en-US" altLang="zh-CN" dirty="0"/>
              <a:t>[</a:t>
            </a:r>
            <a:r>
              <a:rPr lang="en-US" altLang="zh-CN" i="1" dirty="0"/>
              <a:t>a</a:t>
            </a:r>
            <a:r>
              <a:rPr lang="en-US" altLang="zh-CN" dirty="0"/>
              <a:t>, </a:t>
            </a:r>
            <a:r>
              <a:rPr lang="en-US" altLang="zh-CN" i="1" dirty="0"/>
              <a:t>b</a:t>
            </a:r>
            <a:r>
              <a:rPr lang="en-US" altLang="zh-CN" dirty="0" smtClean="0"/>
              <a:t>] is subdivided into </a:t>
            </a:r>
            <a:r>
              <a:rPr lang="en-US" altLang="zh-CN" i="1" dirty="0" smtClean="0"/>
              <a:t>M</a:t>
            </a:r>
            <a:r>
              <a:rPr lang="zh-CN" altLang="en-US" dirty="0"/>
              <a:t> </a:t>
            </a:r>
            <a:r>
              <a:rPr lang="en-US" altLang="zh-CN" dirty="0" smtClean="0"/>
              <a:t>subintervals </a:t>
            </a:r>
            <a:r>
              <a:rPr lang="en-US" altLang="zh-CN" dirty="0"/>
              <a:t>[</a:t>
            </a:r>
            <a:r>
              <a:rPr lang="en-US" altLang="zh-CN" i="1" dirty="0" err="1"/>
              <a:t>x</a:t>
            </a:r>
            <a:r>
              <a:rPr lang="en-US" altLang="zh-CN" i="1" baseline="-25000" dirty="0" err="1"/>
              <a:t>k</a:t>
            </a:r>
            <a:r>
              <a:rPr lang="en-US" altLang="zh-CN" dirty="0"/>
              <a:t>, </a:t>
            </a:r>
            <a:r>
              <a:rPr lang="en-US" altLang="zh-CN" i="1" dirty="0"/>
              <a:t>x</a:t>
            </a:r>
            <a:r>
              <a:rPr lang="en-US" altLang="zh-CN" i="1" baseline="-25000" dirty="0"/>
              <a:t>k</a:t>
            </a:r>
            <a:r>
              <a:rPr lang="en-US" altLang="zh-CN" baseline="-25000" dirty="0"/>
              <a:t>+1</a:t>
            </a:r>
            <a:r>
              <a:rPr lang="en-US" altLang="zh-CN" dirty="0" smtClean="0"/>
              <a:t>] of width </a:t>
            </a:r>
            <a:r>
              <a:rPr lang="en-US" altLang="zh-CN" i="1" dirty="0" smtClean="0"/>
              <a:t>h</a:t>
            </a:r>
            <a:r>
              <a:rPr lang="en-US" altLang="zh-CN" dirty="0"/>
              <a:t>=(</a:t>
            </a:r>
            <a:r>
              <a:rPr lang="en-US" altLang="zh-CN" i="1" dirty="0"/>
              <a:t>b</a:t>
            </a:r>
            <a:r>
              <a:rPr lang="en-US" altLang="zh-CN" dirty="0"/>
              <a:t>-</a:t>
            </a:r>
            <a:r>
              <a:rPr lang="en-US" altLang="zh-CN" i="1" dirty="0"/>
              <a:t>a</a:t>
            </a:r>
            <a:r>
              <a:rPr lang="en-US" altLang="zh-CN" dirty="0"/>
              <a:t>)/</a:t>
            </a:r>
            <a:r>
              <a:rPr lang="en-US" altLang="zh-CN" i="1" dirty="0" smtClean="0"/>
              <a:t>M</a:t>
            </a:r>
            <a:r>
              <a:rPr lang="en-US" altLang="zh-CN" dirty="0" smtClean="0"/>
              <a:t>. The composite trapezoidal rule</a:t>
            </a:r>
            <a:endParaRPr lang="zh-CN" altLang="en-US" dirty="0"/>
          </a:p>
          <a:p>
            <a:endParaRPr lang="zh-CN" altLang="en-US" dirty="0"/>
          </a:p>
        </p:txBody>
      </p:sp>
      <p:graphicFrame>
        <p:nvGraphicFramePr>
          <p:cNvPr id="4" name="Object 6"/>
          <p:cNvGraphicFramePr>
            <a:graphicFrameLocks noChangeAspect="1"/>
          </p:cNvGraphicFramePr>
          <p:nvPr>
            <p:extLst>
              <p:ext uri="{D42A27DB-BD31-4B8C-83A1-F6EECF244321}">
                <p14:modId xmlns:p14="http://schemas.microsoft.com/office/powerpoint/2010/main" val="3746571070"/>
              </p:ext>
            </p:extLst>
          </p:nvPr>
        </p:nvGraphicFramePr>
        <p:xfrm>
          <a:off x="3663584" y="2698081"/>
          <a:ext cx="4427537" cy="814388"/>
        </p:xfrm>
        <a:graphic>
          <a:graphicData uri="http://schemas.openxmlformats.org/presentationml/2006/ole">
            <mc:AlternateContent xmlns:mc="http://schemas.openxmlformats.org/markup-compatibility/2006">
              <mc:Choice xmlns:v="urn:schemas-microsoft-com:vml" Requires="v">
                <p:oleObj spid="_x0000_s20527" name="Equation" r:id="rId3" imgW="2349500" imgH="431800" progId="Equation.DSMT4">
                  <p:embed/>
                </p:oleObj>
              </mc:Choice>
              <mc:Fallback>
                <p:oleObj name="Equation" r:id="rId3" imgW="2349500" imgH="431800" progId="Equation.DSMT4">
                  <p:embed/>
                  <p:pic>
                    <p:nvPicPr>
                      <p:cNvPr id="6349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3584" y="2698081"/>
                        <a:ext cx="4427537" cy="814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 Box 8"/>
          <p:cNvSpPr txBox="1">
            <a:spLocks noChangeArrowheads="1"/>
          </p:cNvSpPr>
          <p:nvPr/>
        </p:nvSpPr>
        <p:spPr bwMode="auto">
          <a:xfrm>
            <a:off x="932595" y="3635926"/>
            <a:ext cx="7777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latin typeface="+mn-lt"/>
              </a:rPr>
              <a:t>is an approximation to the integral </a:t>
            </a:r>
            <a:endParaRPr lang="zh-CN" altLang="en-US" sz="2800" dirty="0">
              <a:latin typeface="+mn-lt"/>
            </a:endParaRPr>
          </a:p>
        </p:txBody>
      </p:sp>
      <p:graphicFrame>
        <p:nvGraphicFramePr>
          <p:cNvPr id="6" name="Object 9"/>
          <p:cNvGraphicFramePr>
            <a:graphicFrameLocks noChangeAspect="1"/>
          </p:cNvGraphicFramePr>
          <p:nvPr>
            <p:extLst>
              <p:ext uri="{D42A27DB-BD31-4B8C-83A1-F6EECF244321}">
                <p14:modId xmlns:p14="http://schemas.microsoft.com/office/powerpoint/2010/main" val="3438151732"/>
              </p:ext>
            </p:extLst>
          </p:nvPr>
        </p:nvGraphicFramePr>
        <p:xfrm>
          <a:off x="6096000" y="3578776"/>
          <a:ext cx="3600450" cy="633412"/>
        </p:xfrm>
        <a:graphic>
          <a:graphicData uri="http://schemas.openxmlformats.org/presentationml/2006/ole">
            <mc:AlternateContent xmlns:mc="http://schemas.openxmlformats.org/markup-compatibility/2006">
              <mc:Choice xmlns:v="urn:schemas-microsoft-com:vml" Requires="v">
                <p:oleObj spid="_x0000_s20528" name="Equation" r:id="rId5" imgW="1879600" imgH="330200" progId="Equation.DSMT4">
                  <p:embed/>
                </p:oleObj>
              </mc:Choice>
              <mc:Fallback>
                <p:oleObj name="Equation" r:id="rId5" imgW="1879600" imgH="330200" progId="Equation.DSMT4">
                  <p:embed/>
                  <p:pic>
                    <p:nvPicPr>
                      <p:cNvPr id="63497"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3578776"/>
                        <a:ext cx="3600450" cy="633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 Box 11"/>
          <p:cNvSpPr txBox="1">
            <a:spLocks noChangeArrowheads="1"/>
          </p:cNvSpPr>
          <p:nvPr/>
        </p:nvSpPr>
        <p:spPr bwMode="auto">
          <a:xfrm>
            <a:off x="932594" y="4437613"/>
            <a:ext cx="1041534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Furthermore, if </a:t>
            </a:r>
            <a:r>
              <a:rPr lang="zh-CN" altLang="en-US" sz="2800" dirty="0" smtClean="0"/>
              <a:t> </a:t>
            </a:r>
            <a:r>
              <a:rPr lang="en-US" altLang="zh-CN" sz="2800" i="1" dirty="0"/>
              <a:t>f </a:t>
            </a:r>
            <a:r>
              <a:rPr lang="en-US" altLang="zh-CN" sz="2800" dirty="0"/>
              <a:t>∈</a:t>
            </a:r>
            <a:r>
              <a:rPr lang="en-US" altLang="zh-CN" sz="2800" i="1" dirty="0"/>
              <a:t>C</a:t>
            </a:r>
            <a:r>
              <a:rPr lang="en-US" altLang="zh-CN" sz="2800" baseline="30000" dirty="0"/>
              <a:t>2</a:t>
            </a:r>
            <a:r>
              <a:rPr lang="en-US" altLang="zh-CN" sz="2800" dirty="0"/>
              <a:t>[</a:t>
            </a:r>
            <a:r>
              <a:rPr lang="en-US" altLang="zh-CN" sz="2800" i="1" dirty="0" err="1"/>
              <a:t>a</a:t>
            </a:r>
            <a:r>
              <a:rPr lang="en-US" altLang="zh-CN" sz="2800" dirty="0" err="1"/>
              <a:t>,</a:t>
            </a:r>
            <a:r>
              <a:rPr lang="en-US" altLang="zh-CN" sz="2800" i="1" dirty="0" err="1"/>
              <a:t>b</a:t>
            </a:r>
            <a:r>
              <a:rPr lang="en-US" altLang="zh-CN" sz="2800" dirty="0" smtClean="0"/>
              <a:t>], there exists a value </a:t>
            </a:r>
            <a:r>
              <a:rPr lang="en-US" altLang="zh-CN" sz="2800" i="1" dirty="0" smtClean="0"/>
              <a:t>c </a:t>
            </a:r>
            <a:r>
              <a:rPr lang="en-US" altLang="zh-CN" sz="2800" dirty="0" smtClean="0"/>
              <a:t>with </a:t>
            </a:r>
            <a:r>
              <a:rPr lang="en-US" altLang="zh-CN" sz="2800" i="1" dirty="0" smtClean="0"/>
              <a:t>a</a:t>
            </a:r>
            <a:r>
              <a:rPr lang="en-US" altLang="zh-CN" sz="2800" dirty="0" smtClean="0"/>
              <a:t>&lt;</a:t>
            </a:r>
            <a:r>
              <a:rPr lang="en-US" altLang="zh-CN" sz="2800" i="1" dirty="0" smtClean="0"/>
              <a:t>c</a:t>
            </a:r>
            <a:r>
              <a:rPr lang="en-US" altLang="zh-CN" sz="2800" dirty="0" smtClean="0"/>
              <a:t>&lt;</a:t>
            </a:r>
            <a:r>
              <a:rPr lang="en-US" altLang="zh-CN" sz="2800" i="1" dirty="0" smtClean="0"/>
              <a:t>b</a:t>
            </a:r>
            <a:r>
              <a:rPr lang="zh-CN" altLang="en-US" sz="2800" dirty="0"/>
              <a:t> </a:t>
            </a:r>
            <a:r>
              <a:rPr lang="en-US" altLang="zh-CN" sz="2800" dirty="0" smtClean="0"/>
              <a:t>so that the error term </a:t>
            </a:r>
            <a:r>
              <a:rPr lang="en-US" altLang="zh-CN" sz="2800" i="1" dirty="0" smtClean="0"/>
              <a:t>E</a:t>
            </a:r>
            <a:r>
              <a:rPr lang="en-US" altLang="zh-CN" sz="2800" i="1" baseline="-25000" dirty="0" smtClean="0"/>
              <a:t>T</a:t>
            </a:r>
            <a:r>
              <a:rPr lang="en-US" altLang="zh-CN" sz="2800" dirty="0"/>
              <a:t>( </a:t>
            </a:r>
            <a:r>
              <a:rPr lang="en-US" altLang="zh-CN" sz="2800" i="1" dirty="0"/>
              <a:t>f </a:t>
            </a:r>
            <a:r>
              <a:rPr lang="en-US" altLang="zh-CN" sz="2800" dirty="0"/>
              <a:t>, </a:t>
            </a:r>
            <a:r>
              <a:rPr lang="en-US" altLang="zh-CN" sz="2800" i="1" dirty="0"/>
              <a:t>h</a:t>
            </a:r>
            <a:r>
              <a:rPr lang="en-US" altLang="zh-CN" sz="2800" dirty="0" smtClean="0"/>
              <a:t>) has the form</a:t>
            </a:r>
            <a:endParaRPr lang="zh-CN" altLang="en-US" sz="2800" dirty="0"/>
          </a:p>
        </p:txBody>
      </p:sp>
      <p:graphicFrame>
        <p:nvGraphicFramePr>
          <p:cNvPr id="8" name="Object 12"/>
          <p:cNvGraphicFramePr>
            <a:graphicFrameLocks noChangeAspect="1"/>
          </p:cNvGraphicFramePr>
          <p:nvPr>
            <p:extLst>
              <p:ext uri="{D42A27DB-BD31-4B8C-83A1-F6EECF244321}">
                <p14:modId xmlns:p14="http://schemas.microsoft.com/office/powerpoint/2010/main" val="821764058"/>
              </p:ext>
            </p:extLst>
          </p:nvPr>
        </p:nvGraphicFramePr>
        <p:xfrm>
          <a:off x="4182940" y="5383763"/>
          <a:ext cx="4284663" cy="781050"/>
        </p:xfrm>
        <a:graphic>
          <a:graphicData uri="http://schemas.openxmlformats.org/presentationml/2006/ole">
            <mc:AlternateContent xmlns:mc="http://schemas.openxmlformats.org/markup-compatibility/2006">
              <mc:Choice xmlns:v="urn:schemas-microsoft-com:vml" Requires="v">
                <p:oleObj spid="_x0000_s20529" name="Equation" r:id="rId7" imgW="2298700" imgH="419100" progId="Equation.DSMT4">
                  <p:embed/>
                </p:oleObj>
              </mc:Choice>
              <mc:Fallback>
                <p:oleObj name="Equation" r:id="rId7" imgW="2298700" imgH="419100" progId="Equation.DSMT4">
                  <p:embed/>
                  <p:pic>
                    <p:nvPicPr>
                      <p:cNvPr id="6350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82940" y="5383763"/>
                        <a:ext cx="4284663" cy="78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5111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par>
                                <p:cTn id="13" presetID="22" presetClass="entr" presetSubtype="8"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left)">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Simpson’s </a:t>
            </a:r>
            <a:r>
              <a:rPr lang="en-US" altLang="zh-CN" dirty="0"/>
              <a:t>Rule: Error Analysis</a:t>
            </a:r>
            <a:endParaRPr lang="zh-CN" altLang="en-US" dirty="0"/>
          </a:p>
        </p:txBody>
      </p:sp>
      <p:sp>
        <p:nvSpPr>
          <p:cNvPr id="3" name="内容占位符 2"/>
          <p:cNvSpPr>
            <a:spLocks noGrp="1"/>
          </p:cNvSpPr>
          <p:nvPr>
            <p:ph idx="1"/>
          </p:nvPr>
        </p:nvSpPr>
        <p:spPr/>
        <p:txBody>
          <a:bodyPr/>
          <a:lstStyle/>
          <a:p>
            <a:r>
              <a:rPr lang="en-US" altLang="zh-CN" b="1" dirty="0"/>
              <a:t>Corollary </a:t>
            </a:r>
            <a:r>
              <a:rPr lang="en-US" altLang="zh-CN" b="1" dirty="0" smtClean="0"/>
              <a:t>5.3. </a:t>
            </a:r>
            <a:r>
              <a:rPr lang="en-US" altLang="zh-CN" dirty="0"/>
              <a:t>Suppose that [</a:t>
            </a:r>
            <a:r>
              <a:rPr lang="en-US" altLang="zh-CN" i="1" dirty="0"/>
              <a:t>a</a:t>
            </a:r>
            <a:r>
              <a:rPr lang="en-US" altLang="zh-CN" dirty="0"/>
              <a:t>, </a:t>
            </a:r>
            <a:r>
              <a:rPr lang="en-US" altLang="zh-CN" i="1" dirty="0"/>
              <a:t>b</a:t>
            </a:r>
            <a:r>
              <a:rPr lang="en-US" altLang="zh-CN" dirty="0"/>
              <a:t>] is subdivided into </a:t>
            </a:r>
            <a:r>
              <a:rPr lang="en-US" altLang="zh-CN" dirty="0" smtClean="0"/>
              <a:t>2</a:t>
            </a:r>
            <a:r>
              <a:rPr lang="en-US" altLang="zh-CN" i="1" dirty="0" smtClean="0"/>
              <a:t>M</a:t>
            </a:r>
            <a:r>
              <a:rPr lang="zh-CN" altLang="en-US" dirty="0" smtClean="0"/>
              <a:t> </a:t>
            </a:r>
            <a:r>
              <a:rPr lang="en-US" altLang="zh-CN" dirty="0"/>
              <a:t>subintervals [</a:t>
            </a:r>
            <a:r>
              <a:rPr lang="en-US" altLang="zh-CN" i="1" dirty="0" err="1"/>
              <a:t>x</a:t>
            </a:r>
            <a:r>
              <a:rPr lang="en-US" altLang="zh-CN" i="1" baseline="-25000" dirty="0" err="1"/>
              <a:t>k</a:t>
            </a:r>
            <a:r>
              <a:rPr lang="en-US" altLang="zh-CN" dirty="0"/>
              <a:t>, </a:t>
            </a:r>
            <a:r>
              <a:rPr lang="en-US" altLang="zh-CN" i="1" dirty="0"/>
              <a:t>x</a:t>
            </a:r>
            <a:r>
              <a:rPr lang="en-US" altLang="zh-CN" i="1" baseline="-25000" dirty="0"/>
              <a:t>k</a:t>
            </a:r>
            <a:r>
              <a:rPr lang="en-US" altLang="zh-CN" baseline="-25000" dirty="0"/>
              <a:t>+1</a:t>
            </a:r>
            <a:r>
              <a:rPr lang="en-US" altLang="zh-CN" dirty="0"/>
              <a:t>] of width </a:t>
            </a:r>
            <a:r>
              <a:rPr lang="en-US" altLang="zh-CN" i="1" dirty="0"/>
              <a:t>h</a:t>
            </a:r>
            <a:r>
              <a:rPr lang="en-US" altLang="zh-CN" dirty="0"/>
              <a:t>=(</a:t>
            </a:r>
            <a:r>
              <a:rPr lang="en-US" altLang="zh-CN" i="1" dirty="0"/>
              <a:t>b</a:t>
            </a:r>
            <a:r>
              <a:rPr lang="en-US" altLang="zh-CN" dirty="0"/>
              <a:t>-</a:t>
            </a:r>
            <a:r>
              <a:rPr lang="en-US" altLang="zh-CN" i="1" dirty="0"/>
              <a:t>a</a:t>
            </a:r>
            <a:r>
              <a:rPr lang="en-US" altLang="zh-CN" dirty="0" smtClean="0"/>
              <a:t>)/(2</a:t>
            </a:r>
            <a:r>
              <a:rPr lang="en-US" altLang="zh-CN" i="1" dirty="0" smtClean="0"/>
              <a:t>M</a:t>
            </a:r>
            <a:r>
              <a:rPr lang="en-US" altLang="zh-CN" dirty="0" smtClean="0"/>
              <a:t>). </a:t>
            </a:r>
            <a:r>
              <a:rPr lang="en-US" altLang="zh-CN" dirty="0"/>
              <a:t>The composite trapezoidal rule</a:t>
            </a:r>
            <a:endParaRPr lang="zh-CN" altLang="en-US" dirty="0"/>
          </a:p>
          <a:p>
            <a:endParaRPr lang="zh-CN" altLang="en-US" dirty="0"/>
          </a:p>
        </p:txBody>
      </p:sp>
      <p:sp>
        <p:nvSpPr>
          <p:cNvPr id="4" name="Text Box 7"/>
          <p:cNvSpPr txBox="1">
            <a:spLocks noChangeArrowheads="1"/>
          </p:cNvSpPr>
          <p:nvPr/>
        </p:nvSpPr>
        <p:spPr bwMode="auto">
          <a:xfrm>
            <a:off x="932596" y="4009781"/>
            <a:ext cx="7777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latin typeface="+mn-lt"/>
              </a:rPr>
              <a:t>is an approximation to the integral</a:t>
            </a:r>
            <a:endParaRPr lang="zh-CN" altLang="en-US" sz="2800" dirty="0">
              <a:latin typeface="+mn-lt"/>
            </a:endParaRPr>
          </a:p>
        </p:txBody>
      </p:sp>
      <p:graphicFrame>
        <p:nvGraphicFramePr>
          <p:cNvPr id="5" name="Object 8"/>
          <p:cNvGraphicFramePr>
            <a:graphicFrameLocks noChangeAspect="1"/>
          </p:cNvGraphicFramePr>
          <p:nvPr>
            <p:extLst>
              <p:ext uri="{D42A27DB-BD31-4B8C-83A1-F6EECF244321}">
                <p14:modId xmlns:p14="http://schemas.microsoft.com/office/powerpoint/2010/main" val="3313958112"/>
              </p:ext>
            </p:extLst>
          </p:nvPr>
        </p:nvGraphicFramePr>
        <p:xfrm>
          <a:off x="6096000" y="3971680"/>
          <a:ext cx="3600450" cy="633412"/>
        </p:xfrm>
        <a:graphic>
          <a:graphicData uri="http://schemas.openxmlformats.org/presentationml/2006/ole">
            <mc:AlternateContent xmlns:mc="http://schemas.openxmlformats.org/markup-compatibility/2006">
              <mc:Choice xmlns:v="urn:schemas-microsoft-com:vml" Requires="v">
                <p:oleObj spid="_x0000_s21548" name="Equation" r:id="rId3" imgW="1879600" imgH="330200" progId="Equation.DSMT4">
                  <p:embed/>
                </p:oleObj>
              </mc:Choice>
              <mc:Fallback>
                <p:oleObj name="Equation" r:id="rId3" imgW="1879600" imgH="330200" progId="Equation.DSMT4">
                  <p:embed/>
                  <p:pic>
                    <p:nvPicPr>
                      <p:cNvPr id="67592"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971680"/>
                        <a:ext cx="3600450" cy="633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Text Box 9"/>
          <p:cNvSpPr txBox="1">
            <a:spLocks noChangeArrowheads="1"/>
          </p:cNvSpPr>
          <p:nvPr/>
        </p:nvSpPr>
        <p:spPr bwMode="auto">
          <a:xfrm>
            <a:off x="932596" y="4790586"/>
            <a:ext cx="1064980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Furthermore, if </a:t>
            </a:r>
            <a:r>
              <a:rPr lang="zh-CN" altLang="en-US" sz="2800" dirty="0" smtClean="0"/>
              <a:t> </a:t>
            </a:r>
            <a:r>
              <a:rPr lang="en-US" altLang="zh-CN" sz="2800" i="1" dirty="0"/>
              <a:t>f </a:t>
            </a:r>
            <a:r>
              <a:rPr lang="en-US" altLang="zh-CN" sz="2800" dirty="0"/>
              <a:t>∈</a:t>
            </a:r>
            <a:r>
              <a:rPr lang="en-US" altLang="zh-CN" sz="2800" i="1" dirty="0"/>
              <a:t>C</a:t>
            </a:r>
            <a:r>
              <a:rPr lang="en-US" altLang="zh-CN" sz="2800" baseline="30000" dirty="0"/>
              <a:t>4</a:t>
            </a:r>
            <a:r>
              <a:rPr lang="en-US" altLang="zh-CN" sz="2800" dirty="0"/>
              <a:t>[</a:t>
            </a:r>
            <a:r>
              <a:rPr lang="en-US" altLang="zh-CN" sz="2800" i="1" dirty="0" err="1"/>
              <a:t>a</a:t>
            </a:r>
            <a:r>
              <a:rPr lang="en-US" altLang="zh-CN" sz="2800" dirty="0" err="1"/>
              <a:t>,</a:t>
            </a:r>
            <a:r>
              <a:rPr lang="en-US" altLang="zh-CN" sz="2800" i="1" dirty="0" err="1"/>
              <a:t>b</a:t>
            </a:r>
            <a:r>
              <a:rPr lang="en-US" altLang="zh-CN" sz="2800" dirty="0" smtClean="0"/>
              <a:t>], there exists a value </a:t>
            </a:r>
            <a:r>
              <a:rPr lang="en-US" altLang="zh-CN" sz="2800" i="1" dirty="0" smtClean="0"/>
              <a:t>c</a:t>
            </a:r>
            <a:r>
              <a:rPr lang="en-US" altLang="zh-CN" sz="2800" dirty="0"/>
              <a:t> </a:t>
            </a:r>
            <a:r>
              <a:rPr lang="en-US" altLang="zh-CN" sz="2800" dirty="0" smtClean="0"/>
              <a:t>with </a:t>
            </a:r>
            <a:r>
              <a:rPr lang="en-US" altLang="zh-CN" sz="2800" i="1" dirty="0" smtClean="0"/>
              <a:t>a</a:t>
            </a:r>
            <a:r>
              <a:rPr lang="en-US" altLang="zh-CN" sz="2800" dirty="0" smtClean="0"/>
              <a:t>&lt;</a:t>
            </a:r>
            <a:r>
              <a:rPr lang="en-US" altLang="zh-CN" sz="2800" i="1" dirty="0" smtClean="0"/>
              <a:t>c</a:t>
            </a:r>
            <a:r>
              <a:rPr lang="en-US" altLang="zh-CN" sz="2800" dirty="0" smtClean="0"/>
              <a:t>&lt;</a:t>
            </a:r>
            <a:r>
              <a:rPr lang="en-US" altLang="zh-CN" sz="2800" i="1" dirty="0" smtClean="0"/>
              <a:t>b </a:t>
            </a:r>
            <a:r>
              <a:rPr lang="en-US" altLang="zh-CN" sz="2800" dirty="0" smtClean="0"/>
              <a:t>so that the error term </a:t>
            </a:r>
            <a:r>
              <a:rPr lang="en-US" altLang="zh-CN" sz="2800" i="1" dirty="0" smtClean="0"/>
              <a:t>E</a:t>
            </a:r>
            <a:r>
              <a:rPr lang="en-US" altLang="zh-CN" sz="2800" i="1" baseline="-25000" dirty="0" smtClean="0"/>
              <a:t>S</a:t>
            </a:r>
            <a:r>
              <a:rPr lang="en-US" altLang="zh-CN" sz="2800" dirty="0"/>
              <a:t>( </a:t>
            </a:r>
            <a:r>
              <a:rPr lang="en-US" altLang="zh-CN" sz="2800" i="1" dirty="0"/>
              <a:t>f </a:t>
            </a:r>
            <a:r>
              <a:rPr lang="en-US" altLang="zh-CN" sz="2800" dirty="0"/>
              <a:t>, </a:t>
            </a:r>
            <a:r>
              <a:rPr lang="en-US" altLang="zh-CN" sz="2800" i="1" dirty="0"/>
              <a:t>h</a:t>
            </a:r>
            <a:r>
              <a:rPr lang="en-US" altLang="zh-CN" sz="2800" dirty="0" smtClean="0"/>
              <a:t>) has the form</a:t>
            </a:r>
            <a:endParaRPr lang="zh-CN" altLang="en-US" sz="2800" dirty="0"/>
          </a:p>
        </p:txBody>
      </p:sp>
      <p:graphicFrame>
        <p:nvGraphicFramePr>
          <p:cNvPr id="7" name="Object 10"/>
          <p:cNvGraphicFramePr>
            <a:graphicFrameLocks noChangeAspect="1"/>
          </p:cNvGraphicFramePr>
          <p:nvPr>
            <p:extLst>
              <p:ext uri="{D42A27DB-BD31-4B8C-83A1-F6EECF244321}">
                <p14:modId xmlns:p14="http://schemas.microsoft.com/office/powerpoint/2010/main" val="2553557279"/>
              </p:ext>
            </p:extLst>
          </p:nvPr>
        </p:nvGraphicFramePr>
        <p:xfrm>
          <a:off x="4587264" y="5811838"/>
          <a:ext cx="4284663" cy="781050"/>
        </p:xfrm>
        <a:graphic>
          <a:graphicData uri="http://schemas.openxmlformats.org/presentationml/2006/ole">
            <mc:AlternateContent xmlns:mc="http://schemas.openxmlformats.org/markup-compatibility/2006">
              <mc:Choice xmlns:v="urn:schemas-microsoft-com:vml" Requires="v">
                <p:oleObj spid="_x0000_s21549" name="Equation" r:id="rId5" imgW="2298700" imgH="419100" progId="Equation.DSMT4">
                  <p:embed/>
                </p:oleObj>
              </mc:Choice>
              <mc:Fallback>
                <p:oleObj name="Equation" r:id="rId5" imgW="2298700" imgH="419100" progId="Equation.DSMT4">
                  <p:embed/>
                  <p:pic>
                    <p:nvPicPr>
                      <p:cNvPr id="67594"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7264" y="5811838"/>
                        <a:ext cx="4284663" cy="78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1"/>
          <p:cNvGraphicFramePr>
            <a:graphicFrameLocks noChangeAspect="1"/>
          </p:cNvGraphicFramePr>
          <p:nvPr>
            <p:extLst>
              <p:ext uri="{D42A27DB-BD31-4B8C-83A1-F6EECF244321}">
                <p14:modId xmlns:p14="http://schemas.microsoft.com/office/powerpoint/2010/main" val="1497809149"/>
              </p:ext>
            </p:extLst>
          </p:nvPr>
        </p:nvGraphicFramePr>
        <p:xfrm>
          <a:off x="3380765" y="2971801"/>
          <a:ext cx="6697662" cy="822325"/>
        </p:xfrm>
        <a:graphic>
          <a:graphicData uri="http://schemas.openxmlformats.org/presentationml/2006/ole">
            <mc:AlternateContent xmlns:mc="http://schemas.openxmlformats.org/markup-compatibility/2006">
              <mc:Choice xmlns:v="urn:schemas-microsoft-com:vml" Requires="v">
                <p:oleObj spid="_x0000_s21550" name="Equation" r:id="rId7" imgW="3517900" imgH="431800" progId="Equation.DSMT4">
                  <p:embed/>
                </p:oleObj>
              </mc:Choice>
              <mc:Fallback>
                <p:oleObj name="Equation" r:id="rId7" imgW="3517900" imgH="431800" progId="Equation.DSMT4">
                  <p:embed/>
                  <p:pic>
                    <p:nvPicPr>
                      <p:cNvPr id="67595"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80765" y="2971801"/>
                        <a:ext cx="6697662"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903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7.7&amp;7.8</a:t>
            </a:r>
            <a:endParaRPr lang="zh-CN" altLang="en-US" dirty="0"/>
          </a:p>
        </p:txBody>
      </p:sp>
      <p:sp>
        <p:nvSpPr>
          <p:cNvPr id="3" name="内容占位符 2"/>
          <p:cNvSpPr>
            <a:spLocks noGrp="1"/>
          </p:cNvSpPr>
          <p:nvPr>
            <p:ph idx="1"/>
          </p:nvPr>
        </p:nvSpPr>
        <p:spPr>
          <a:xfrm>
            <a:off x="281354" y="1261207"/>
            <a:ext cx="10972800" cy="4897437"/>
          </a:xfrm>
        </p:spPr>
        <p:txBody>
          <a:bodyPr/>
          <a:lstStyle/>
          <a:p>
            <a:r>
              <a:rPr lang="en-US" altLang="zh-CN" sz="2400" dirty="0" smtClean="0"/>
              <a:t>Consider                                . Investigate the error when the composite trapezoidal rule and Simpson’s rule are used over [1, 6] and the number of subintervals is 10, 20, 40,  80, and 160. </a:t>
            </a:r>
            <a:r>
              <a:rPr lang="en-US" altLang="zh-CN" sz="2400" dirty="0" smtClean="0">
                <a:solidFill>
                  <a:schemeClr val="bg2"/>
                </a:solidFill>
              </a:rPr>
              <a:t>The true value is </a:t>
            </a:r>
            <a:r>
              <a:rPr lang="en-US" altLang="zh-CN" sz="2400" i="1" dirty="0" smtClean="0">
                <a:solidFill>
                  <a:schemeClr val="bg2"/>
                </a:solidFill>
              </a:rPr>
              <a:t>I</a:t>
            </a:r>
            <a:r>
              <a:rPr lang="en-US" altLang="zh-CN" sz="2400" dirty="0" smtClean="0">
                <a:solidFill>
                  <a:schemeClr val="bg2"/>
                </a:solidFill>
              </a:rPr>
              <a:t>=</a:t>
            </a:r>
            <a:r>
              <a:rPr lang="en-US" altLang="zh-CN" sz="2400" dirty="0">
                <a:solidFill>
                  <a:schemeClr val="bg2"/>
                </a:solidFill>
              </a:rPr>
              <a:t>8.18347920766273…</a:t>
            </a:r>
          </a:p>
          <a:p>
            <a:endParaRPr lang="zh-CN" altLang="en-US" sz="2400" dirty="0"/>
          </a:p>
        </p:txBody>
      </p:sp>
      <p:graphicFrame>
        <p:nvGraphicFramePr>
          <p:cNvPr id="4" name="Object 5"/>
          <p:cNvGraphicFramePr>
            <a:graphicFrameLocks noChangeAspect="1"/>
          </p:cNvGraphicFramePr>
          <p:nvPr>
            <p:extLst>
              <p:ext uri="{D42A27DB-BD31-4B8C-83A1-F6EECF244321}">
                <p14:modId xmlns:p14="http://schemas.microsoft.com/office/powerpoint/2010/main" val="3435147086"/>
              </p:ext>
            </p:extLst>
          </p:nvPr>
        </p:nvGraphicFramePr>
        <p:xfrm>
          <a:off x="1917946" y="1261207"/>
          <a:ext cx="2255838" cy="433388"/>
        </p:xfrm>
        <a:graphic>
          <a:graphicData uri="http://schemas.openxmlformats.org/presentationml/2006/ole">
            <mc:AlternateContent xmlns:mc="http://schemas.openxmlformats.org/markup-compatibility/2006">
              <mc:Choice xmlns:v="urn:schemas-microsoft-com:vml" Requires="v">
                <p:oleObj spid="_x0000_s22544" name="Equation" r:id="rId3" imgW="1257300" imgH="241300" progId="Equation.DSMT4">
                  <p:embed/>
                </p:oleObj>
              </mc:Choice>
              <mc:Fallback>
                <p:oleObj name="Equation" r:id="rId3" imgW="1257300" imgH="241300" progId="Equation.DSMT4">
                  <p:embed/>
                  <p:pic>
                    <p:nvPicPr>
                      <p:cNvPr id="6963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7946" y="1261207"/>
                        <a:ext cx="2255838"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Group 115"/>
          <p:cNvGraphicFramePr>
            <a:graphicFrameLocks noGrp="1"/>
          </p:cNvGraphicFramePr>
          <p:nvPr>
            <p:extLst>
              <p:ext uri="{D42A27DB-BD31-4B8C-83A1-F6EECF244321}">
                <p14:modId xmlns:p14="http://schemas.microsoft.com/office/powerpoint/2010/main" val="1089569347"/>
              </p:ext>
            </p:extLst>
          </p:nvPr>
        </p:nvGraphicFramePr>
        <p:xfrm>
          <a:off x="705033" y="2636838"/>
          <a:ext cx="7345363" cy="4064002"/>
        </p:xfrm>
        <a:graphic>
          <a:graphicData uri="http://schemas.openxmlformats.org/drawingml/2006/table">
            <a:tbl>
              <a:tblPr/>
              <a:tblGrid>
                <a:gridCol w="539750">
                  <a:extLst>
                    <a:ext uri="{9D8B030D-6E8A-4147-A177-3AD203B41FA5}">
                      <a16:colId xmlns:a16="http://schemas.microsoft.com/office/drawing/2014/main" val="2044082799"/>
                    </a:ext>
                  </a:extLst>
                </a:gridCol>
                <a:gridCol w="1044575">
                  <a:extLst>
                    <a:ext uri="{9D8B030D-6E8A-4147-A177-3AD203B41FA5}">
                      <a16:colId xmlns:a16="http://schemas.microsoft.com/office/drawing/2014/main" val="3657575500"/>
                    </a:ext>
                  </a:extLst>
                </a:gridCol>
                <a:gridCol w="1463675">
                  <a:extLst>
                    <a:ext uri="{9D8B030D-6E8A-4147-A177-3AD203B41FA5}">
                      <a16:colId xmlns:a16="http://schemas.microsoft.com/office/drawing/2014/main" val="1080630919"/>
                    </a:ext>
                  </a:extLst>
                </a:gridCol>
                <a:gridCol w="1416050">
                  <a:extLst>
                    <a:ext uri="{9D8B030D-6E8A-4147-A177-3AD203B41FA5}">
                      <a16:colId xmlns:a16="http://schemas.microsoft.com/office/drawing/2014/main" val="2094357952"/>
                    </a:ext>
                  </a:extLst>
                </a:gridCol>
                <a:gridCol w="1404938">
                  <a:extLst>
                    <a:ext uri="{9D8B030D-6E8A-4147-A177-3AD203B41FA5}">
                      <a16:colId xmlns:a16="http://schemas.microsoft.com/office/drawing/2014/main" val="2357161274"/>
                    </a:ext>
                  </a:extLst>
                </a:gridCol>
                <a:gridCol w="1476375">
                  <a:extLst>
                    <a:ext uri="{9D8B030D-6E8A-4147-A177-3AD203B41FA5}">
                      <a16:colId xmlns:a16="http://schemas.microsoft.com/office/drawing/2014/main" val="1083974008"/>
                    </a:ext>
                  </a:extLst>
                </a:gridCol>
              </a:tblGrid>
              <a:tr h="677863">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M</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h</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T</a:t>
                      </a: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f</a:t>
                      </a: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h</a:t>
                      </a: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E</a:t>
                      </a:r>
                      <a:r>
                        <a:rPr kumimoji="0" lang="en-US" altLang="zh-CN" sz="2000" b="0" i="1" u="none" strike="noStrike" cap="none" normalizeH="0" baseline="-25000" dirty="0" smtClean="0">
                          <a:ln>
                            <a:noFill/>
                          </a:ln>
                          <a:solidFill>
                            <a:schemeClr val="tx1"/>
                          </a:solidFill>
                          <a:effectLst/>
                          <a:latin typeface="Times New Roman" panose="02020603050405020304" pitchFamily="18" charset="0"/>
                          <a:ea typeface="宋体" panose="02010600030101010101" pitchFamily="2" charset="-122"/>
                        </a:rPr>
                        <a:t>T</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f</a:t>
                      </a:r>
                      <a:r>
                        <a:rPr kumimoji="0" lang="en-US" altLang="zh-CN" sz="20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O</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h</a:t>
                      </a:r>
                      <a:r>
                        <a:rPr kumimoji="0" lang="en-US" altLang="zh-CN" sz="2000" b="0" i="0" u="none" strike="noStrike" cap="none" normalizeH="0" baseline="30000" dirty="0" smtClean="0">
                          <a:ln>
                            <a:noFill/>
                          </a:ln>
                          <a:solidFill>
                            <a:schemeClr val="tx1"/>
                          </a:solidFill>
                          <a:effectLst/>
                          <a:latin typeface="Times New Roman" panose="02020603050405020304" pitchFamily="18" charset="0"/>
                          <a:ea typeface="宋体" panose="02010600030101010101" pitchFamily="2" charset="-122"/>
                        </a:rPr>
                        <a:t>2</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S</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f</a:t>
                      </a:r>
                      <a:r>
                        <a:rPr kumimoji="0" lang="en-US" altLang="zh-CN" sz="20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E</a:t>
                      </a:r>
                      <a:r>
                        <a:rPr kumimoji="0" lang="en-US" altLang="zh-CN" sz="2000" b="0" i="1" u="none" strike="noStrike" cap="none" normalizeH="0" baseline="-25000" dirty="0" err="1" smtClean="0">
                          <a:ln>
                            <a:noFill/>
                          </a:ln>
                          <a:solidFill>
                            <a:schemeClr val="tx1"/>
                          </a:solidFill>
                          <a:effectLst/>
                          <a:latin typeface="Times New Roman" panose="02020603050405020304" pitchFamily="18" charset="0"/>
                          <a:ea typeface="宋体" panose="02010600030101010101" pitchFamily="2" charset="-122"/>
                        </a:rPr>
                        <a:t>s</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f</a:t>
                      </a:r>
                      <a:r>
                        <a:rPr kumimoji="0" lang="en-US" altLang="zh-CN" sz="20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 =</a:t>
                      </a:r>
                      <a:r>
                        <a:rPr kumimoji="0" lang="en-US" altLang="zh-CN" sz="20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O</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0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h</a:t>
                      </a:r>
                      <a:r>
                        <a:rPr kumimoji="0" lang="en-US" altLang="zh-CN" sz="2000" b="0" i="0" u="none" strike="noStrike" cap="none" normalizeH="0" baseline="30000" dirty="0" smtClean="0">
                          <a:ln>
                            <a:noFill/>
                          </a:ln>
                          <a:solidFill>
                            <a:schemeClr val="tx1"/>
                          </a:solidFill>
                          <a:effectLst/>
                          <a:latin typeface="Times New Roman" panose="02020603050405020304" pitchFamily="18" charset="0"/>
                          <a:ea typeface="宋体" panose="02010600030101010101" pitchFamily="2" charset="-122"/>
                        </a:rPr>
                        <a:t>4</a:t>
                      </a: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69035814"/>
                  </a:ext>
                </a:extLst>
              </a:tr>
              <a:tr h="676275">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8.19385457</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-0.01037540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8.18301549</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0.00046371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14507423"/>
                  </a:ext>
                </a:extLst>
              </a:tr>
              <a:tr h="677863">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0.25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8.18604926</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-0.00257006</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8.18344750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0.00003171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03064677"/>
                  </a:ext>
                </a:extLst>
              </a:tr>
              <a:tr h="677863">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40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0.125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8.18412019</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-0.00064098</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8.18347717</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0.00000204</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86709020"/>
                  </a:ext>
                </a:extLst>
              </a:tr>
              <a:tr h="676275">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0.0625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8.18363936</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-0.00016015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8.18347908</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0.00000013</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6628818"/>
                  </a:ext>
                </a:extLst>
              </a:tr>
              <a:tr h="677863">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160</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0.03125</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8.18351924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-0.00004003</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8.18347920</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en-US" altLang="zh-CN" sz="20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0.00000001</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90576785"/>
                  </a:ext>
                </a:extLst>
              </a:tr>
            </a:tbl>
          </a:graphicData>
        </a:graphic>
      </p:graphicFrame>
      <p:sp>
        <p:nvSpPr>
          <p:cNvPr id="6" name="文本框 5"/>
          <p:cNvSpPr txBox="1"/>
          <p:nvPr/>
        </p:nvSpPr>
        <p:spPr>
          <a:xfrm>
            <a:off x="8182709" y="2960679"/>
            <a:ext cx="3845169" cy="3416320"/>
          </a:xfrm>
          <a:prstGeom prst="rect">
            <a:avLst/>
          </a:prstGeom>
          <a:noFill/>
        </p:spPr>
        <p:txBody>
          <a:bodyPr wrap="square" rtlCol="0">
            <a:spAutoFit/>
          </a:bodyPr>
          <a:lstStyle/>
          <a:p>
            <a:r>
              <a:rPr lang="en-US" altLang="zh-CN" sz="2400" dirty="0" smtClean="0">
                <a:latin typeface="+mn-lt"/>
              </a:rPr>
              <a:t>The results in the table shows that when </a:t>
            </a:r>
            <a:r>
              <a:rPr lang="en-US" altLang="zh-CN" sz="2400" i="1" dirty="0" smtClean="0">
                <a:latin typeface="+mn-lt"/>
              </a:rPr>
              <a:t>h</a:t>
            </a:r>
            <a:r>
              <a:rPr lang="en-US" altLang="zh-CN" sz="2400" dirty="0" smtClean="0">
                <a:latin typeface="+mn-lt"/>
              </a:rPr>
              <a:t> is reduced by a factor of ½ the successive errors </a:t>
            </a:r>
            <a:r>
              <a:rPr lang="en-US" altLang="zh-CN" sz="2400" i="1" dirty="0">
                <a:latin typeface="+mn-lt"/>
              </a:rPr>
              <a:t>E</a:t>
            </a:r>
            <a:r>
              <a:rPr lang="en-US" altLang="zh-CN" sz="2400" i="1" baseline="-25000" dirty="0">
                <a:latin typeface="+mn-lt"/>
              </a:rPr>
              <a:t>T</a:t>
            </a:r>
            <a:r>
              <a:rPr lang="en-US" altLang="zh-CN" sz="2400" dirty="0">
                <a:latin typeface="+mn-lt"/>
              </a:rPr>
              <a:t>(</a:t>
            </a:r>
            <a:r>
              <a:rPr lang="en-US" altLang="zh-CN" sz="2400" i="1" dirty="0" err="1">
                <a:latin typeface="+mn-lt"/>
              </a:rPr>
              <a:t>f</a:t>
            </a:r>
            <a:r>
              <a:rPr lang="en-US" altLang="zh-CN" sz="2400" dirty="0" err="1">
                <a:latin typeface="+mn-lt"/>
              </a:rPr>
              <a:t>,</a:t>
            </a:r>
            <a:r>
              <a:rPr lang="en-US" altLang="zh-CN" sz="2400" i="1" dirty="0" err="1">
                <a:latin typeface="+mn-lt"/>
              </a:rPr>
              <a:t>h</a:t>
            </a:r>
            <a:r>
              <a:rPr lang="en-US" altLang="zh-CN" sz="2400" dirty="0" smtClean="0">
                <a:latin typeface="+mn-lt"/>
              </a:rPr>
              <a:t>) are diminished by approximately ¼ while </a:t>
            </a:r>
            <a:r>
              <a:rPr lang="en-US" altLang="zh-CN" sz="2400" i="1" dirty="0" err="1" smtClean="0">
                <a:latin typeface="+mn-lt"/>
              </a:rPr>
              <a:t>E</a:t>
            </a:r>
            <a:r>
              <a:rPr lang="en-US" altLang="zh-CN" sz="2400" i="1" baseline="-25000" dirty="0" err="1" smtClean="0">
                <a:latin typeface="+mn-lt"/>
              </a:rPr>
              <a:t>s</a:t>
            </a:r>
            <a:r>
              <a:rPr lang="en-US" altLang="zh-CN" sz="2400" dirty="0" smtClean="0">
                <a:latin typeface="+mn-lt"/>
              </a:rPr>
              <a:t>(</a:t>
            </a:r>
            <a:r>
              <a:rPr lang="en-US" altLang="zh-CN" sz="2400" i="1" dirty="0" err="1" smtClean="0">
                <a:latin typeface="+mn-lt"/>
              </a:rPr>
              <a:t>f</a:t>
            </a:r>
            <a:r>
              <a:rPr lang="en-US" altLang="zh-CN" sz="2400" dirty="0" err="1" smtClean="0">
                <a:latin typeface="+mn-lt"/>
              </a:rPr>
              <a:t>,</a:t>
            </a:r>
            <a:r>
              <a:rPr lang="en-US" altLang="zh-CN" sz="2400" i="1" dirty="0" err="1" smtClean="0">
                <a:latin typeface="+mn-lt"/>
              </a:rPr>
              <a:t>h</a:t>
            </a:r>
            <a:r>
              <a:rPr lang="en-US" altLang="zh-CN" sz="2400" dirty="0">
                <a:latin typeface="+mn-lt"/>
              </a:rPr>
              <a:t>)</a:t>
            </a:r>
            <a:r>
              <a:rPr lang="en-US" altLang="zh-CN" sz="2400" dirty="0" smtClean="0">
                <a:latin typeface="+mn-lt"/>
              </a:rPr>
              <a:t> are diminished by approximately 1/16. These confirm that the orders are </a:t>
            </a:r>
            <a:r>
              <a:rPr lang="en-US" altLang="zh-CN" sz="2400" i="1" dirty="0">
                <a:latin typeface="+mn-lt"/>
              </a:rPr>
              <a:t>O</a:t>
            </a:r>
            <a:r>
              <a:rPr lang="en-US" altLang="zh-CN" sz="2400" dirty="0">
                <a:latin typeface="+mn-lt"/>
              </a:rPr>
              <a:t>(</a:t>
            </a:r>
            <a:r>
              <a:rPr lang="en-US" altLang="zh-CN" sz="2400" i="1" dirty="0">
                <a:latin typeface="+mn-lt"/>
              </a:rPr>
              <a:t>h</a:t>
            </a:r>
            <a:r>
              <a:rPr lang="en-US" altLang="zh-CN" sz="2400" baseline="30000" dirty="0">
                <a:latin typeface="+mn-lt"/>
              </a:rPr>
              <a:t>2</a:t>
            </a:r>
            <a:r>
              <a:rPr lang="en-US" altLang="zh-CN" sz="2400" dirty="0" smtClean="0">
                <a:latin typeface="+mn-lt"/>
              </a:rPr>
              <a:t>) and </a:t>
            </a:r>
            <a:r>
              <a:rPr lang="en-US" altLang="zh-CN" sz="2400" i="1" dirty="0">
                <a:latin typeface="+mn-lt"/>
              </a:rPr>
              <a:t>O</a:t>
            </a:r>
            <a:r>
              <a:rPr lang="en-US" altLang="zh-CN" sz="2400" dirty="0">
                <a:latin typeface="+mn-lt"/>
              </a:rPr>
              <a:t>(</a:t>
            </a:r>
            <a:r>
              <a:rPr lang="en-US" altLang="zh-CN" sz="2400" i="1" dirty="0">
                <a:latin typeface="+mn-lt"/>
              </a:rPr>
              <a:t>h</a:t>
            </a:r>
            <a:r>
              <a:rPr lang="en-US" altLang="zh-CN" sz="2400" baseline="30000" dirty="0">
                <a:latin typeface="+mn-lt"/>
              </a:rPr>
              <a:t>4</a:t>
            </a:r>
            <a:r>
              <a:rPr lang="en-US" altLang="zh-CN" sz="2400" dirty="0" smtClean="0">
                <a:latin typeface="+mn-lt"/>
              </a:rPr>
              <a:t>) respectively.</a:t>
            </a:r>
            <a:endParaRPr lang="zh-CN" altLang="en-US" sz="2400" dirty="0">
              <a:latin typeface="+mn-lt"/>
            </a:endParaRPr>
          </a:p>
        </p:txBody>
      </p:sp>
    </p:spTree>
    <p:extLst>
      <p:ext uri="{BB962C8B-B14F-4D97-AF65-F5344CB8AC3E}">
        <p14:creationId xmlns:p14="http://schemas.microsoft.com/office/powerpoint/2010/main" val="22046433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err="1" smtClean="0"/>
              <a:t>Determing</a:t>
            </a:r>
            <a:r>
              <a:rPr lang="en-US" altLang="zh-CN" sz="3200" dirty="0"/>
              <a:t> </a:t>
            </a:r>
            <a:r>
              <a:rPr lang="en-US" altLang="zh-CN" sz="3200" dirty="0" smtClean="0"/>
              <a:t>the Number of Subintervals by Using  the Error Order</a:t>
            </a:r>
            <a:endParaRPr lang="zh-CN" altLang="en-US" sz="3200" dirty="0"/>
          </a:p>
        </p:txBody>
      </p:sp>
      <p:sp>
        <p:nvSpPr>
          <p:cNvPr id="3" name="内容占位符 2"/>
          <p:cNvSpPr>
            <a:spLocks noGrp="1"/>
          </p:cNvSpPr>
          <p:nvPr>
            <p:ph idx="1"/>
          </p:nvPr>
        </p:nvSpPr>
        <p:spPr>
          <a:xfrm>
            <a:off x="609600" y="1125109"/>
            <a:ext cx="10972800" cy="4897437"/>
          </a:xfrm>
        </p:spPr>
        <p:txBody>
          <a:bodyPr/>
          <a:lstStyle/>
          <a:p>
            <a:r>
              <a:rPr lang="en-US" altLang="zh-CN" sz="2800" dirty="0" smtClean="0"/>
              <a:t>Example 5.9&amp;5.10 Find the number </a:t>
            </a:r>
            <a:r>
              <a:rPr lang="en-US" altLang="zh-CN" sz="2800" i="1" dirty="0" smtClean="0"/>
              <a:t>M </a:t>
            </a:r>
            <a:r>
              <a:rPr lang="en-US" altLang="zh-CN" sz="2800" dirty="0" smtClean="0"/>
              <a:t>and the step size </a:t>
            </a:r>
            <a:r>
              <a:rPr lang="en-US" altLang="zh-CN" sz="2800" i="1" dirty="0" smtClean="0"/>
              <a:t>h </a:t>
            </a:r>
            <a:r>
              <a:rPr lang="en-US" altLang="zh-CN" sz="2800" dirty="0" smtClean="0"/>
              <a:t>so that the errors </a:t>
            </a:r>
            <a:r>
              <a:rPr lang="en-US" altLang="zh-CN" sz="2800" i="1" dirty="0"/>
              <a:t>E</a:t>
            </a:r>
            <a:r>
              <a:rPr lang="en-US" altLang="zh-CN" sz="2800" i="1" baseline="-25000" dirty="0"/>
              <a:t>T</a:t>
            </a:r>
            <a:r>
              <a:rPr lang="en-US" altLang="zh-CN" sz="2800" dirty="0"/>
              <a:t>( </a:t>
            </a:r>
            <a:r>
              <a:rPr lang="en-US" altLang="zh-CN" sz="2800" i="1" dirty="0"/>
              <a:t>f </a:t>
            </a:r>
            <a:r>
              <a:rPr lang="en-US" altLang="zh-CN" sz="2800" dirty="0"/>
              <a:t>,</a:t>
            </a:r>
            <a:r>
              <a:rPr lang="en-US" altLang="zh-CN" sz="2800" i="1" dirty="0"/>
              <a:t>h</a:t>
            </a:r>
            <a:r>
              <a:rPr lang="en-US" altLang="zh-CN" sz="2800" dirty="0" smtClean="0"/>
              <a:t>) for the composite trapezoidal rule and </a:t>
            </a:r>
            <a:r>
              <a:rPr lang="en-US" altLang="zh-CN" sz="2800" i="1" dirty="0"/>
              <a:t>E</a:t>
            </a:r>
            <a:r>
              <a:rPr lang="en-US" altLang="zh-CN" sz="2800" i="1" baseline="-25000" dirty="0"/>
              <a:t>S</a:t>
            </a:r>
            <a:r>
              <a:rPr lang="en-US" altLang="zh-CN" sz="2800" dirty="0"/>
              <a:t>( </a:t>
            </a:r>
            <a:r>
              <a:rPr lang="en-US" altLang="zh-CN" sz="2800" i="1" dirty="0"/>
              <a:t>f </a:t>
            </a:r>
            <a:r>
              <a:rPr lang="en-US" altLang="zh-CN" sz="2800" dirty="0"/>
              <a:t>,</a:t>
            </a:r>
            <a:r>
              <a:rPr lang="en-US" altLang="zh-CN" sz="2800" i="1" dirty="0"/>
              <a:t>h</a:t>
            </a:r>
            <a:r>
              <a:rPr lang="en-US" altLang="zh-CN" sz="2800" dirty="0" smtClean="0"/>
              <a:t>) for the composite Simpson’s rule are less than 5</a:t>
            </a:r>
            <a:r>
              <a:rPr lang="en-US" altLang="zh-CN" sz="2800" dirty="0" smtClean="0">
                <a:latin typeface="Arial" panose="020B0604020202020204" pitchFamily="34" charset="0"/>
              </a:rPr>
              <a:t>×</a:t>
            </a:r>
            <a:r>
              <a:rPr lang="en-US" altLang="zh-CN" sz="2800" dirty="0" smtClean="0"/>
              <a:t>10</a:t>
            </a:r>
            <a:r>
              <a:rPr lang="en-US" altLang="zh-CN" sz="2800" baseline="30000" dirty="0" smtClean="0"/>
              <a:t>-9 </a:t>
            </a:r>
            <a:r>
              <a:rPr lang="en-US" altLang="zh-CN" sz="2800" baseline="30000" dirty="0"/>
              <a:t> </a:t>
            </a:r>
            <a:r>
              <a:rPr lang="en-US" altLang="zh-CN" sz="2800" dirty="0" smtClean="0"/>
              <a:t> respectively for the approximation</a:t>
            </a:r>
            <a:r>
              <a:rPr lang="en-US" altLang="zh-CN" sz="2800" i="1" dirty="0" smtClean="0"/>
              <a:t>            </a:t>
            </a:r>
            <a:r>
              <a:rPr lang="en-US" altLang="zh-CN" i="1" dirty="0" smtClean="0"/>
              <a:t>.</a:t>
            </a:r>
            <a:endParaRPr lang="zh-CN" altLang="en-US" dirty="0"/>
          </a:p>
        </p:txBody>
      </p:sp>
      <p:graphicFrame>
        <p:nvGraphicFramePr>
          <p:cNvPr id="4" name="Object 5"/>
          <p:cNvGraphicFramePr>
            <a:graphicFrameLocks noChangeAspect="1"/>
          </p:cNvGraphicFramePr>
          <p:nvPr>
            <p:extLst>
              <p:ext uri="{D42A27DB-BD31-4B8C-83A1-F6EECF244321}">
                <p14:modId xmlns:p14="http://schemas.microsoft.com/office/powerpoint/2010/main" val="4097748514"/>
              </p:ext>
            </p:extLst>
          </p:nvPr>
        </p:nvGraphicFramePr>
        <p:xfrm>
          <a:off x="3223114" y="2461394"/>
          <a:ext cx="900113" cy="585787"/>
        </p:xfrm>
        <a:graphic>
          <a:graphicData uri="http://schemas.openxmlformats.org/presentationml/2006/ole">
            <mc:AlternateContent xmlns:mc="http://schemas.openxmlformats.org/markup-compatibility/2006">
              <mc:Choice xmlns:v="urn:schemas-microsoft-com:vml" Requires="v">
                <p:oleObj spid="_x0000_s23568" name="Equation" r:id="rId3" imgW="508000" imgH="330200" progId="Equation.DSMT4">
                  <p:embed/>
                </p:oleObj>
              </mc:Choice>
              <mc:Fallback>
                <p:oleObj name="Equation" r:id="rId3" imgW="508000" imgH="330200" progId="Equation.DSMT4">
                  <p:embed/>
                  <p:pic>
                    <p:nvPicPr>
                      <p:cNvPr id="77829"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3114" y="2461394"/>
                        <a:ext cx="900113" cy="585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 Box 7"/>
          <p:cNvSpPr txBox="1">
            <a:spLocks noChangeArrowheads="1"/>
          </p:cNvSpPr>
          <p:nvPr/>
        </p:nvSpPr>
        <p:spPr bwMode="auto">
          <a:xfrm>
            <a:off x="905608" y="3181453"/>
            <a:ext cx="104423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For the composite trapezoidal rule: </a:t>
            </a:r>
            <a:r>
              <a:rPr lang="en-US" altLang="zh-CN" sz="2800" i="1" dirty="0" smtClean="0"/>
              <a:t>M</a:t>
            </a:r>
            <a:r>
              <a:rPr lang="en-US" altLang="zh-CN" sz="2800" dirty="0" smtClean="0"/>
              <a:t>=22822, </a:t>
            </a:r>
            <a:r>
              <a:rPr lang="en-US" altLang="zh-CN" sz="2800" i="1" dirty="0" smtClean="0"/>
              <a:t>h</a:t>
            </a:r>
            <a:r>
              <a:rPr lang="en-US" altLang="zh-CN" sz="2800" dirty="0" smtClean="0"/>
              <a:t>=5/22822=0.000219086846.</a:t>
            </a:r>
            <a:endParaRPr lang="en-US" altLang="zh-CN" sz="2800" dirty="0"/>
          </a:p>
        </p:txBody>
      </p:sp>
      <p:sp>
        <p:nvSpPr>
          <p:cNvPr id="6" name="Text Box 8"/>
          <p:cNvSpPr txBox="1">
            <a:spLocks noChangeArrowheads="1"/>
          </p:cNvSpPr>
          <p:nvPr/>
        </p:nvSpPr>
        <p:spPr bwMode="auto">
          <a:xfrm>
            <a:off x="905608" y="4217080"/>
            <a:ext cx="10442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For the composite Simpson’s </a:t>
            </a:r>
            <a:r>
              <a:rPr lang="en-US" altLang="zh-CN" sz="2800" dirty="0" err="1" smtClean="0"/>
              <a:t>rule:</a:t>
            </a:r>
            <a:r>
              <a:rPr lang="en-US" altLang="zh-CN" sz="2800" i="1" dirty="0" err="1" smtClean="0"/>
              <a:t>M</a:t>
            </a:r>
            <a:r>
              <a:rPr lang="en-US" altLang="zh-CN" sz="2800" dirty="0" smtClean="0"/>
              <a:t>=113, </a:t>
            </a:r>
            <a:r>
              <a:rPr lang="en-US" altLang="zh-CN" sz="2800" i="1" dirty="0" smtClean="0"/>
              <a:t>h</a:t>
            </a:r>
            <a:r>
              <a:rPr lang="en-US" altLang="zh-CN" sz="2800" dirty="0" smtClean="0"/>
              <a:t>=5/113=0.02212389381.</a:t>
            </a:r>
            <a:endParaRPr lang="en-US" altLang="zh-CN" sz="2800" dirty="0"/>
          </a:p>
        </p:txBody>
      </p:sp>
      <p:sp>
        <p:nvSpPr>
          <p:cNvPr id="7" name="Text Box 9"/>
          <p:cNvSpPr txBox="1">
            <a:spLocks noChangeArrowheads="1"/>
          </p:cNvSpPr>
          <p:nvPr/>
        </p:nvSpPr>
        <p:spPr bwMode="auto">
          <a:xfrm>
            <a:off x="905608" y="4890291"/>
            <a:ext cx="1067679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So we see that the composite rule using 227 evaluations of </a:t>
            </a:r>
            <a:r>
              <a:rPr lang="en-US" altLang="zh-CN" sz="2800" i="1" dirty="0" smtClean="0"/>
              <a:t>f</a:t>
            </a:r>
            <a:r>
              <a:rPr lang="en-US" altLang="zh-CN" sz="2800" dirty="0" smtClean="0"/>
              <a:t>(</a:t>
            </a:r>
            <a:r>
              <a:rPr lang="en-US" altLang="zh-CN" sz="2800" i="1" dirty="0" smtClean="0"/>
              <a:t>x</a:t>
            </a:r>
            <a:r>
              <a:rPr lang="en-US" altLang="zh-CN" sz="2800" dirty="0" smtClean="0"/>
              <a:t>) and the composite trapezoidal rule using 22823 evaluations of </a:t>
            </a:r>
            <a:r>
              <a:rPr lang="en-US" altLang="zh-CN" sz="2800" i="1" dirty="0" smtClean="0"/>
              <a:t>f</a:t>
            </a:r>
            <a:r>
              <a:rPr lang="en-US" altLang="zh-CN" sz="2800" dirty="0" smtClean="0"/>
              <a:t>(</a:t>
            </a:r>
            <a:r>
              <a:rPr lang="en-US" altLang="zh-CN" sz="2800" i="1" dirty="0" smtClean="0"/>
              <a:t>x</a:t>
            </a:r>
            <a:r>
              <a:rPr lang="en-US" altLang="zh-CN" sz="2800" dirty="0" smtClean="0"/>
              <a:t>) achieve the same accuracy. Simpson’s rule required about </a:t>
            </a:r>
            <a:r>
              <a:rPr lang="en-US" altLang="zh-CN" sz="2800" dirty="0" smtClean="0">
                <a:solidFill>
                  <a:schemeClr val="bg2"/>
                </a:solidFill>
              </a:rPr>
              <a:t>1%</a:t>
            </a:r>
            <a:r>
              <a:rPr lang="en-US" altLang="zh-CN" sz="2800" dirty="0" smtClean="0"/>
              <a:t> the number of function evaluations of the trapezoidal rule.</a:t>
            </a:r>
            <a:endParaRPr lang="en-US" altLang="zh-CN" sz="2800" dirty="0"/>
          </a:p>
        </p:txBody>
      </p:sp>
    </p:spTree>
    <p:extLst>
      <p:ext uri="{BB962C8B-B14F-4D97-AF65-F5344CB8AC3E}">
        <p14:creationId xmlns:p14="http://schemas.microsoft.com/office/powerpoint/2010/main" val="19226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Recursive Rules and Romberg Integration</a:t>
            </a:r>
            <a:endParaRPr lang="zh-CN" altLang="en-US" dirty="0"/>
          </a:p>
        </p:txBody>
      </p:sp>
      <p:sp>
        <p:nvSpPr>
          <p:cNvPr id="3" name="内容占位符 2"/>
          <p:cNvSpPr>
            <a:spLocks noGrp="1"/>
          </p:cNvSpPr>
          <p:nvPr>
            <p:ph idx="1"/>
          </p:nvPr>
        </p:nvSpPr>
        <p:spPr/>
        <p:txBody>
          <a:bodyPr/>
          <a:lstStyle/>
          <a:p>
            <a:r>
              <a:rPr lang="en-US" altLang="zh-CN" dirty="0" smtClean="0"/>
              <a:t>How to compute a high order formula with a special linear combination of a low order formula? </a:t>
            </a:r>
            <a:endParaRPr lang="en-US" altLang="zh-CN" dirty="0"/>
          </a:p>
          <a:p>
            <a:r>
              <a:rPr lang="en-US" altLang="zh-CN" dirty="0" smtClean="0"/>
              <a:t>The approximation will have greater accuracy if one uses a larger number of subintervals. How many should we choose?</a:t>
            </a:r>
            <a:endParaRPr lang="zh-CN" altLang="en-US" dirty="0"/>
          </a:p>
          <a:p>
            <a:r>
              <a:rPr lang="en-US" altLang="zh-CN" dirty="0" smtClean="0"/>
              <a:t>We can try two subintervals, four subintervals, and so on, until the desired accuracy is obtained.</a:t>
            </a:r>
          </a:p>
          <a:p>
            <a:r>
              <a:rPr lang="en-US" altLang="zh-CN" dirty="0" smtClean="0"/>
              <a:t>First, a sequence </a:t>
            </a:r>
            <a:r>
              <a:rPr lang="en-US" altLang="zh-CN" dirty="0"/>
              <a:t>{</a:t>
            </a:r>
            <a:r>
              <a:rPr lang="en-US" altLang="zh-CN" i="1" dirty="0"/>
              <a:t>T</a:t>
            </a:r>
            <a:r>
              <a:rPr lang="en-US" altLang="zh-CN" dirty="0"/>
              <a:t>(</a:t>
            </a:r>
            <a:r>
              <a:rPr lang="en-US" altLang="zh-CN" i="1" dirty="0"/>
              <a:t>J</a:t>
            </a:r>
            <a:r>
              <a:rPr lang="en-US" altLang="zh-CN" dirty="0" smtClean="0"/>
              <a:t>)} of trapezoidal rule approximations must be generated in the process.</a:t>
            </a:r>
            <a:endParaRPr lang="zh-CN" altLang="en-US" dirty="0"/>
          </a:p>
        </p:txBody>
      </p:sp>
    </p:spTree>
    <p:extLst>
      <p:ext uri="{BB962C8B-B14F-4D97-AF65-F5344CB8AC3E}">
        <p14:creationId xmlns:p14="http://schemas.microsoft.com/office/powerpoint/2010/main" val="3908695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0"/>
          </p:nvPr>
        </p:nvSpPr>
        <p:spPr>
          <a:xfrm>
            <a:off x="4448908" y="6248400"/>
            <a:ext cx="2895600" cy="457200"/>
          </a:xfrm>
        </p:spPr>
        <p:txBody>
          <a:bodyPr/>
          <a:lstStyle/>
          <a:p>
            <a:pPr>
              <a:defRPr/>
            </a:pPr>
            <a:r>
              <a:rPr lang="zh-CN" altLang="en-US"/>
              <a:t>华南师范大学数学科学学院    谢骊玲</a:t>
            </a:r>
          </a:p>
        </p:txBody>
      </p:sp>
      <p:sp>
        <p:nvSpPr>
          <p:cNvPr id="6" name="Freeform 22"/>
          <p:cNvSpPr>
            <a:spLocks/>
          </p:cNvSpPr>
          <p:nvPr/>
        </p:nvSpPr>
        <p:spPr bwMode="auto">
          <a:xfrm>
            <a:off x="7580311" y="3957638"/>
            <a:ext cx="3090862" cy="2178050"/>
          </a:xfrm>
          <a:custGeom>
            <a:avLst/>
            <a:gdLst>
              <a:gd name="T0" fmla="*/ 2147483646 w 1947"/>
              <a:gd name="T1" fmla="*/ 2147483646 h 1372"/>
              <a:gd name="T2" fmla="*/ 2147483646 w 1947"/>
              <a:gd name="T3" fmla="*/ 2147483646 h 1372"/>
              <a:gd name="T4" fmla="*/ 2147483646 w 1947"/>
              <a:gd name="T5" fmla="*/ 2147483646 h 1372"/>
              <a:gd name="T6" fmla="*/ 0 w 1947"/>
              <a:gd name="T7" fmla="*/ 2147483646 h 1372"/>
              <a:gd name="T8" fmla="*/ 2147483646 w 1947"/>
              <a:gd name="T9" fmla="*/ 2147483646 h 1372"/>
              <a:gd name="T10" fmla="*/ 2147483646 w 1947"/>
              <a:gd name="T11" fmla="*/ 2147483646 h 1372"/>
              <a:gd name="T12" fmla="*/ 2147483646 w 1947"/>
              <a:gd name="T13" fmla="*/ 0 h 1372"/>
              <a:gd name="T14" fmla="*/ 2147483646 w 1947"/>
              <a:gd name="T15" fmla="*/ 2147483646 h 1372"/>
              <a:gd name="T16" fmla="*/ 2147483646 w 1947"/>
              <a:gd name="T17" fmla="*/ 2147483646 h 1372"/>
              <a:gd name="T18" fmla="*/ 2147483646 w 1947"/>
              <a:gd name="T19" fmla="*/ 2147483646 h 1372"/>
              <a:gd name="T20" fmla="*/ 2147483646 w 1947"/>
              <a:gd name="T21" fmla="*/ 2147483646 h 1372"/>
              <a:gd name="T22" fmla="*/ 2147483646 w 1947"/>
              <a:gd name="T23" fmla="*/ 2147483646 h 13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47"/>
              <a:gd name="T37" fmla="*/ 0 h 1372"/>
              <a:gd name="T38" fmla="*/ 1947 w 1947"/>
              <a:gd name="T39" fmla="*/ 1372 h 13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47" h="1372">
                <a:moveTo>
                  <a:pt x="1944" y="775"/>
                </a:moveTo>
                <a:lnTo>
                  <a:pt x="1947" y="1372"/>
                </a:lnTo>
                <a:lnTo>
                  <a:pt x="3" y="1372"/>
                </a:lnTo>
                <a:lnTo>
                  <a:pt x="0" y="553"/>
                </a:lnTo>
                <a:lnTo>
                  <a:pt x="235" y="228"/>
                </a:lnTo>
                <a:lnTo>
                  <a:pt x="485" y="30"/>
                </a:lnTo>
                <a:lnTo>
                  <a:pt x="733" y="0"/>
                </a:lnTo>
                <a:lnTo>
                  <a:pt x="962" y="98"/>
                </a:lnTo>
                <a:lnTo>
                  <a:pt x="1213" y="279"/>
                </a:lnTo>
                <a:lnTo>
                  <a:pt x="1461" y="506"/>
                </a:lnTo>
                <a:lnTo>
                  <a:pt x="1711" y="684"/>
                </a:lnTo>
                <a:lnTo>
                  <a:pt x="1944" y="775"/>
                </a:lnTo>
                <a:close/>
              </a:path>
            </a:pathLst>
          </a:custGeom>
          <a:solidFill>
            <a:schemeClr val="accent1"/>
          </a:solidFill>
          <a:ln w="9525">
            <a:solidFill>
              <a:schemeClr val="tx1"/>
            </a:solidFill>
            <a:round/>
            <a:headEnd/>
            <a:tailEnd/>
          </a:ln>
        </p:spPr>
        <p:txBody>
          <a:bodyPr/>
          <a:lstStyle/>
          <a:p>
            <a:endParaRPr lang="zh-CN" altLang="en-US"/>
          </a:p>
        </p:txBody>
      </p:sp>
      <p:pic>
        <p:nvPicPr>
          <p:cNvPr id="7" name="Picture 23"/>
          <p:cNvPicPr>
            <a:picLocks noChangeAspect="1" noChangeArrowheads="1"/>
          </p:cNvPicPr>
          <p:nvPr/>
        </p:nvPicPr>
        <p:blipFill>
          <a:blip r:embed="rId2">
            <a:extLst>
              <a:ext uri="{28A0092B-C50C-407E-A947-70E740481C1C}">
                <a14:useLocalDpi xmlns:a14="http://schemas.microsoft.com/office/drawing/2010/main" val="0"/>
              </a:ext>
            </a:extLst>
          </a:blip>
          <a:srcRect l="22217" t="21707" r="37787" b="32600"/>
          <a:stretch>
            <a:fillRect/>
          </a:stretch>
        </p:blipFill>
        <p:spPr bwMode="auto">
          <a:xfrm>
            <a:off x="7378698" y="3608388"/>
            <a:ext cx="342106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eform 16"/>
          <p:cNvSpPr>
            <a:spLocks/>
          </p:cNvSpPr>
          <p:nvPr/>
        </p:nvSpPr>
        <p:spPr bwMode="auto">
          <a:xfrm>
            <a:off x="7580311" y="981075"/>
            <a:ext cx="3090862" cy="2022475"/>
          </a:xfrm>
          <a:custGeom>
            <a:avLst/>
            <a:gdLst>
              <a:gd name="T0" fmla="*/ 2147483646 w 1947"/>
              <a:gd name="T1" fmla="*/ 2147483646 h 1274"/>
              <a:gd name="T2" fmla="*/ 2147483646 w 1947"/>
              <a:gd name="T3" fmla="*/ 2147483646 h 1274"/>
              <a:gd name="T4" fmla="*/ 2147483646 w 1947"/>
              <a:gd name="T5" fmla="*/ 2147483646 h 1274"/>
              <a:gd name="T6" fmla="*/ 0 w 1947"/>
              <a:gd name="T7" fmla="*/ 2147483646 h 1274"/>
              <a:gd name="T8" fmla="*/ 2147483646 w 1947"/>
              <a:gd name="T9" fmla="*/ 0 h 1274"/>
              <a:gd name="T10" fmla="*/ 2147483646 w 1947"/>
              <a:gd name="T11" fmla="*/ 2147483646 h 1274"/>
              <a:gd name="T12" fmla="*/ 0 60000 65536"/>
              <a:gd name="T13" fmla="*/ 0 60000 65536"/>
              <a:gd name="T14" fmla="*/ 0 60000 65536"/>
              <a:gd name="T15" fmla="*/ 0 60000 65536"/>
              <a:gd name="T16" fmla="*/ 0 60000 65536"/>
              <a:gd name="T17" fmla="*/ 0 60000 65536"/>
              <a:gd name="T18" fmla="*/ 0 w 1947"/>
              <a:gd name="T19" fmla="*/ 0 h 1274"/>
              <a:gd name="T20" fmla="*/ 1947 w 1947"/>
              <a:gd name="T21" fmla="*/ 1274 h 1274"/>
            </a:gdLst>
            <a:ahLst/>
            <a:cxnLst>
              <a:cxn ang="T12">
                <a:pos x="T0" y="T1"/>
              </a:cxn>
              <a:cxn ang="T13">
                <a:pos x="T2" y="T3"/>
              </a:cxn>
              <a:cxn ang="T14">
                <a:pos x="T4" y="T5"/>
              </a:cxn>
              <a:cxn ang="T15">
                <a:pos x="T6" y="T7"/>
              </a:cxn>
              <a:cxn ang="T16">
                <a:pos x="T8" y="T9"/>
              </a:cxn>
              <a:cxn ang="T17">
                <a:pos x="T10" y="T11"/>
              </a:cxn>
            </a:cxnLst>
            <a:rect l="T18" t="T19" r="T20" b="T21"/>
            <a:pathLst>
              <a:path w="1947" h="1274">
                <a:moveTo>
                  <a:pt x="1944" y="677"/>
                </a:moveTo>
                <a:lnTo>
                  <a:pt x="1947" y="1274"/>
                </a:lnTo>
                <a:lnTo>
                  <a:pt x="3" y="1274"/>
                </a:lnTo>
                <a:lnTo>
                  <a:pt x="0" y="455"/>
                </a:lnTo>
                <a:lnTo>
                  <a:pt x="962" y="0"/>
                </a:lnTo>
                <a:lnTo>
                  <a:pt x="1944" y="677"/>
                </a:lnTo>
                <a:close/>
              </a:path>
            </a:pathLst>
          </a:custGeom>
          <a:solidFill>
            <a:schemeClr val="accent1"/>
          </a:solidFill>
          <a:ln w="9525">
            <a:solidFill>
              <a:schemeClr val="tx1"/>
            </a:solidFill>
            <a:round/>
            <a:headEnd/>
            <a:tailEnd/>
          </a:ln>
        </p:spPr>
        <p:txBody>
          <a:bodyPr/>
          <a:lstStyle/>
          <a:p>
            <a:endParaRPr lang="zh-CN" altLang="en-US"/>
          </a:p>
        </p:txBody>
      </p:sp>
      <p:pic>
        <p:nvPicPr>
          <p:cNvPr id="9" name="Picture 17"/>
          <p:cNvPicPr>
            <a:picLocks noChangeAspect="1" noChangeArrowheads="1"/>
          </p:cNvPicPr>
          <p:nvPr/>
        </p:nvPicPr>
        <p:blipFill>
          <a:blip r:embed="rId2">
            <a:extLst>
              <a:ext uri="{28A0092B-C50C-407E-A947-70E740481C1C}">
                <a14:useLocalDpi xmlns:a14="http://schemas.microsoft.com/office/drawing/2010/main" val="0"/>
              </a:ext>
            </a:extLst>
          </a:blip>
          <a:srcRect l="22217" t="21707" r="37787" b="32600"/>
          <a:stretch>
            <a:fillRect/>
          </a:stretch>
        </p:blipFill>
        <p:spPr bwMode="auto">
          <a:xfrm>
            <a:off x="7378698" y="476250"/>
            <a:ext cx="342106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reeform 10"/>
          <p:cNvSpPr>
            <a:spLocks/>
          </p:cNvSpPr>
          <p:nvPr/>
        </p:nvSpPr>
        <p:spPr bwMode="auto">
          <a:xfrm>
            <a:off x="1250347" y="1703388"/>
            <a:ext cx="3090862" cy="1300162"/>
          </a:xfrm>
          <a:custGeom>
            <a:avLst/>
            <a:gdLst>
              <a:gd name="T0" fmla="*/ 2147483646 w 1947"/>
              <a:gd name="T1" fmla="*/ 2147483646 h 819"/>
              <a:gd name="T2" fmla="*/ 2147483646 w 1947"/>
              <a:gd name="T3" fmla="*/ 2147483646 h 819"/>
              <a:gd name="T4" fmla="*/ 2147483646 w 1947"/>
              <a:gd name="T5" fmla="*/ 2147483646 h 819"/>
              <a:gd name="T6" fmla="*/ 0 w 1947"/>
              <a:gd name="T7" fmla="*/ 0 h 819"/>
              <a:gd name="T8" fmla="*/ 2147483646 w 1947"/>
              <a:gd name="T9" fmla="*/ 2147483646 h 819"/>
              <a:gd name="T10" fmla="*/ 0 60000 65536"/>
              <a:gd name="T11" fmla="*/ 0 60000 65536"/>
              <a:gd name="T12" fmla="*/ 0 60000 65536"/>
              <a:gd name="T13" fmla="*/ 0 60000 65536"/>
              <a:gd name="T14" fmla="*/ 0 60000 65536"/>
              <a:gd name="T15" fmla="*/ 0 w 1947"/>
              <a:gd name="T16" fmla="*/ 0 h 819"/>
              <a:gd name="T17" fmla="*/ 1947 w 1947"/>
              <a:gd name="T18" fmla="*/ 819 h 819"/>
            </a:gdLst>
            <a:ahLst/>
            <a:cxnLst>
              <a:cxn ang="T10">
                <a:pos x="T0" y="T1"/>
              </a:cxn>
              <a:cxn ang="T11">
                <a:pos x="T2" y="T3"/>
              </a:cxn>
              <a:cxn ang="T12">
                <a:pos x="T4" y="T5"/>
              </a:cxn>
              <a:cxn ang="T13">
                <a:pos x="T6" y="T7"/>
              </a:cxn>
              <a:cxn ang="T14">
                <a:pos x="T8" y="T9"/>
              </a:cxn>
            </a:cxnLst>
            <a:rect l="T15" t="T16" r="T17" b="T18"/>
            <a:pathLst>
              <a:path w="1947" h="819">
                <a:moveTo>
                  <a:pt x="1944" y="222"/>
                </a:moveTo>
                <a:lnTo>
                  <a:pt x="1947" y="819"/>
                </a:lnTo>
                <a:lnTo>
                  <a:pt x="3" y="819"/>
                </a:lnTo>
                <a:lnTo>
                  <a:pt x="0" y="0"/>
                </a:lnTo>
                <a:lnTo>
                  <a:pt x="1944" y="222"/>
                </a:lnTo>
                <a:close/>
              </a:path>
            </a:pathLst>
          </a:custGeom>
          <a:solidFill>
            <a:schemeClr val="accent1"/>
          </a:solidFill>
          <a:ln w="9525">
            <a:solidFill>
              <a:schemeClr val="tx1"/>
            </a:solidFill>
            <a:round/>
            <a:headEnd/>
            <a:tailEnd/>
          </a:ln>
        </p:spPr>
        <p:txBody>
          <a:bodyPr/>
          <a:lstStyle/>
          <a:p>
            <a:endParaRPr lang="zh-CN" altLang="en-US"/>
          </a:p>
        </p:txBody>
      </p:sp>
      <p:pic>
        <p:nvPicPr>
          <p:cNvPr id="11" name="Picture 11"/>
          <p:cNvPicPr>
            <a:picLocks noChangeAspect="1" noChangeArrowheads="1"/>
          </p:cNvPicPr>
          <p:nvPr/>
        </p:nvPicPr>
        <p:blipFill>
          <a:blip r:embed="rId2">
            <a:extLst>
              <a:ext uri="{28A0092B-C50C-407E-A947-70E740481C1C}">
                <a14:useLocalDpi xmlns:a14="http://schemas.microsoft.com/office/drawing/2010/main" val="0"/>
              </a:ext>
            </a:extLst>
          </a:blip>
          <a:srcRect l="22217" t="21707" r="37787" b="32600"/>
          <a:stretch>
            <a:fillRect/>
          </a:stretch>
        </p:blipFill>
        <p:spPr bwMode="auto">
          <a:xfrm>
            <a:off x="1048734" y="476250"/>
            <a:ext cx="342106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Freeform 4"/>
          <p:cNvSpPr>
            <a:spLocks/>
          </p:cNvSpPr>
          <p:nvPr/>
        </p:nvSpPr>
        <p:spPr bwMode="auto">
          <a:xfrm>
            <a:off x="1250347" y="4005263"/>
            <a:ext cx="3090862" cy="2130425"/>
          </a:xfrm>
          <a:custGeom>
            <a:avLst/>
            <a:gdLst>
              <a:gd name="T0" fmla="*/ 2147483646 w 1947"/>
              <a:gd name="T1" fmla="*/ 2147483646 h 1342"/>
              <a:gd name="T2" fmla="*/ 2147483646 w 1947"/>
              <a:gd name="T3" fmla="*/ 2147483646 h 1342"/>
              <a:gd name="T4" fmla="*/ 2147483646 w 1947"/>
              <a:gd name="T5" fmla="*/ 2147483646 h 1342"/>
              <a:gd name="T6" fmla="*/ 0 w 1947"/>
              <a:gd name="T7" fmla="*/ 2147483646 h 1342"/>
              <a:gd name="T8" fmla="*/ 2147483646 w 1947"/>
              <a:gd name="T9" fmla="*/ 0 h 1342"/>
              <a:gd name="T10" fmla="*/ 2147483646 w 1947"/>
              <a:gd name="T11" fmla="*/ 2147483646 h 1342"/>
              <a:gd name="T12" fmla="*/ 2147483646 w 1947"/>
              <a:gd name="T13" fmla="*/ 2147483646 h 1342"/>
              <a:gd name="T14" fmla="*/ 2147483646 w 1947"/>
              <a:gd name="T15" fmla="*/ 2147483646 h 1342"/>
              <a:gd name="T16" fmla="*/ 0 60000 65536"/>
              <a:gd name="T17" fmla="*/ 0 60000 65536"/>
              <a:gd name="T18" fmla="*/ 0 60000 65536"/>
              <a:gd name="T19" fmla="*/ 0 60000 65536"/>
              <a:gd name="T20" fmla="*/ 0 60000 65536"/>
              <a:gd name="T21" fmla="*/ 0 60000 65536"/>
              <a:gd name="T22" fmla="*/ 0 60000 65536"/>
              <a:gd name="T23" fmla="*/ 0 60000 65536"/>
              <a:gd name="T24" fmla="*/ 0 w 1947"/>
              <a:gd name="T25" fmla="*/ 0 h 1342"/>
              <a:gd name="T26" fmla="*/ 1947 w 1947"/>
              <a:gd name="T27" fmla="*/ 1342 h 134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47" h="1342">
                <a:moveTo>
                  <a:pt x="1944" y="745"/>
                </a:moveTo>
                <a:lnTo>
                  <a:pt x="1947" y="1342"/>
                </a:lnTo>
                <a:lnTo>
                  <a:pt x="3" y="1342"/>
                </a:lnTo>
                <a:lnTo>
                  <a:pt x="0" y="523"/>
                </a:lnTo>
                <a:lnTo>
                  <a:pt x="485" y="0"/>
                </a:lnTo>
                <a:lnTo>
                  <a:pt x="962" y="68"/>
                </a:lnTo>
                <a:lnTo>
                  <a:pt x="1461" y="476"/>
                </a:lnTo>
                <a:lnTo>
                  <a:pt x="1944" y="745"/>
                </a:lnTo>
                <a:close/>
              </a:path>
            </a:pathLst>
          </a:custGeom>
          <a:solidFill>
            <a:schemeClr val="accent1"/>
          </a:solidFill>
          <a:ln w="9525">
            <a:solidFill>
              <a:schemeClr val="tx1"/>
            </a:solidFill>
            <a:round/>
            <a:headEnd/>
            <a:tailEnd/>
          </a:ln>
        </p:spPr>
        <p:txBody>
          <a:bodyPr/>
          <a:lstStyle/>
          <a:p>
            <a:endParaRPr lang="zh-CN" altLang="en-US"/>
          </a:p>
        </p:txBody>
      </p:sp>
      <p:pic>
        <p:nvPicPr>
          <p:cNvPr id="13" name="Picture 5"/>
          <p:cNvPicPr>
            <a:picLocks noChangeAspect="1" noChangeArrowheads="1"/>
          </p:cNvPicPr>
          <p:nvPr/>
        </p:nvPicPr>
        <p:blipFill>
          <a:blip r:embed="rId2">
            <a:extLst>
              <a:ext uri="{28A0092B-C50C-407E-A947-70E740481C1C}">
                <a14:useLocalDpi xmlns:a14="http://schemas.microsoft.com/office/drawing/2010/main" val="0"/>
              </a:ext>
            </a:extLst>
          </a:blip>
          <a:srcRect l="22217" t="21707" r="37787" b="32600"/>
          <a:stretch>
            <a:fillRect/>
          </a:stretch>
        </p:blipFill>
        <p:spPr bwMode="auto">
          <a:xfrm>
            <a:off x="1048734" y="3608388"/>
            <a:ext cx="342106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eform 6"/>
          <p:cNvSpPr>
            <a:spLocks/>
          </p:cNvSpPr>
          <p:nvPr/>
        </p:nvSpPr>
        <p:spPr bwMode="auto">
          <a:xfrm>
            <a:off x="4336447" y="5192713"/>
            <a:ext cx="4762" cy="942975"/>
          </a:xfrm>
          <a:custGeom>
            <a:avLst/>
            <a:gdLst>
              <a:gd name="T0" fmla="*/ 2147483646 w 3"/>
              <a:gd name="T1" fmla="*/ 2147483646 h 594"/>
              <a:gd name="T2" fmla="*/ 0 w 3"/>
              <a:gd name="T3" fmla="*/ 0 h 594"/>
              <a:gd name="T4" fmla="*/ 0 60000 65536"/>
              <a:gd name="T5" fmla="*/ 0 60000 65536"/>
              <a:gd name="T6" fmla="*/ 0 w 3"/>
              <a:gd name="T7" fmla="*/ 0 h 594"/>
              <a:gd name="T8" fmla="*/ 3 w 3"/>
              <a:gd name="T9" fmla="*/ 594 h 594"/>
            </a:gdLst>
            <a:ahLst/>
            <a:cxnLst>
              <a:cxn ang="T4">
                <a:pos x="T0" y="T1"/>
              </a:cxn>
              <a:cxn ang="T5">
                <a:pos x="T2" y="T3"/>
              </a:cxn>
            </a:cxnLst>
            <a:rect l="T6" t="T7" r="T8" b="T9"/>
            <a:pathLst>
              <a:path w="3" h="594">
                <a:moveTo>
                  <a:pt x="3" y="594"/>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5" name="Freeform 7"/>
          <p:cNvSpPr>
            <a:spLocks/>
          </p:cNvSpPr>
          <p:nvPr/>
        </p:nvSpPr>
        <p:spPr bwMode="auto">
          <a:xfrm>
            <a:off x="2783872" y="4121150"/>
            <a:ext cx="9525" cy="2009775"/>
          </a:xfrm>
          <a:custGeom>
            <a:avLst/>
            <a:gdLst>
              <a:gd name="T0" fmla="*/ 2147483646 w 6"/>
              <a:gd name="T1" fmla="*/ 2147483646 h 1266"/>
              <a:gd name="T2" fmla="*/ 0 w 6"/>
              <a:gd name="T3" fmla="*/ 0 h 1266"/>
              <a:gd name="T4" fmla="*/ 0 60000 65536"/>
              <a:gd name="T5" fmla="*/ 0 60000 65536"/>
              <a:gd name="T6" fmla="*/ 0 w 6"/>
              <a:gd name="T7" fmla="*/ 0 h 1266"/>
              <a:gd name="T8" fmla="*/ 6 w 6"/>
              <a:gd name="T9" fmla="*/ 1266 h 1266"/>
            </a:gdLst>
            <a:ahLst/>
            <a:cxnLst>
              <a:cxn ang="T4">
                <a:pos x="T0" y="T1"/>
              </a:cxn>
              <a:cxn ang="T5">
                <a:pos x="T2" y="T3"/>
              </a:cxn>
            </a:cxnLst>
            <a:rect l="T6" t="T7" r="T8" b="T9"/>
            <a:pathLst>
              <a:path w="6" h="1266">
                <a:moveTo>
                  <a:pt x="6" y="1266"/>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 name="Line 8"/>
          <p:cNvSpPr>
            <a:spLocks noChangeShapeType="1"/>
          </p:cNvSpPr>
          <p:nvPr/>
        </p:nvSpPr>
        <p:spPr bwMode="auto">
          <a:xfrm flipV="1">
            <a:off x="2020284" y="4005263"/>
            <a:ext cx="0" cy="212407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7" name="Line 9"/>
          <p:cNvSpPr>
            <a:spLocks noChangeShapeType="1"/>
          </p:cNvSpPr>
          <p:nvPr/>
        </p:nvSpPr>
        <p:spPr bwMode="auto">
          <a:xfrm flipV="1">
            <a:off x="3569684" y="4760913"/>
            <a:ext cx="0" cy="136842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8" name="Freeform 12"/>
          <p:cNvSpPr>
            <a:spLocks/>
          </p:cNvSpPr>
          <p:nvPr/>
        </p:nvSpPr>
        <p:spPr bwMode="auto">
          <a:xfrm>
            <a:off x="4336447" y="2060575"/>
            <a:ext cx="4762" cy="942975"/>
          </a:xfrm>
          <a:custGeom>
            <a:avLst/>
            <a:gdLst>
              <a:gd name="T0" fmla="*/ 2147483646 w 3"/>
              <a:gd name="T1" fmla="*/ 2147483646 h 594"/>
              <a:gd name="T2" fmla="*/ 0 w 3"/>
              <a:gd name="T3" fmla="*/ 0 h 594"/>
              <a:gd name="T4" fmla="*/ 0 60000 65536"/>
              <a:gd name="T5" fmla="*/ 0 60000 65536"/>
              <a:gd name="T6" fmla="*/ 0 w 3"/>
              <a:gd name="T7" fmla="*/ 0 h 594"/>
              <a:gd name="T8" fmla="*/ 3 w 3"/>
              <a:gd name="T9" fmla="*/ 594 h 594"/>
            </a:gdLst>
            <a:ahLst/>
            <a:cxnLst>
              <a:cxn ang="T4">
                <a:pos x="T0" y="T1"/>
              </a:cxn>
              <a:cxn ang="T5">
                <a:pos x="T2" y="T3"/>
              </a:cxn>
            </a:cxnLst>
            <a:rect l="T6" t="T7" r="T8" b="T9"/>
            <a:pathLst>
              <a:path w="3" h="594">
                <a:moveTo>
                  <a:pt x="3" y="594"/>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 name="Freeform 18"/>
          <p:cNvSpPr>
            <a:spLocks/>
          </p:cNvSpPr>
          <p:nvPr/>
        </p:nvSpPr>
        <p:spPr bwMode="auto">
          <a:xfrm>
            <a:off x="10666411" y="2060575"/>
            <a:ext cx="4762" cy="942975"/>
          </a:xfrm>
          <a:custGeom>
            <a:avLst/>
            <a:gdLst>
              <a:gd name="T0" fmla="*/ 2147483646 w 3"/>
              <a:gd name="T1" fmla="*/ 2147483646 h 594"/>
              <a:gd name="T2" fmla="*/ 0 w 3"/>
              <a:gd name="T3" fmla="*/ 0 h 594"/>
              <a:gd name="T4" fmla="*/ 0 60000 65536"/>
              <a:gd name="T5" fmla="*/ 0 60000 65536"/>
              <a:gd name="T6" fmla="*/ 0 w 3"/>
              <a:gd name="T7" fmla="*/ 0 h 594"/>
              <a:gd name="T8" fmla="*/ 3 w 3"/>
              <a:gd name="T9" fmla="*/ 594 h 594"/>
            </a:gdLst>
            <a:ahLst/>
            <a:cxnLst>
              <a:cxn ang="T4">
                <a:pos x="T0" y="T1"/>
              </a:cxn>
              <a:cxn ang="T5">
                <a:pos x="T2" y="T3"/>
              </a:cxn>
            </a:cxnLst>
            <a:rect l="T6" t="T7" r="T8" b="T9"/>
            <a:pathLst>
              <a:path w="3" h="594">
                <a:moveTo>
                  <a:pt x="3" y="594"/>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0" name="Freeform 19"/>
          <p:cNvSpPr>
            <a:spLocks/>
          </p:cNvSpPr>
          <p:nvPr/>
        </p:nvSpPr>
        <p:spPr bwMode="auto">
          <a:xfrm>
            <a:off x="9113836" y="989013"/>
            <a:ext cx="9525" cy="2009775"/>
          </a:xfrm>
          <a:custGeom>
            <a:avLst/>
            <a:gdLst>
              <a:gd name="T0" fmla="*/ 2147483646 w 6"/>
              <a:gd name="T1" fmla="*/ 2147483646 h 1266"/>
              <a:gd name="T2" fmla="*/ 0 w 6"/>
              <a:gd name="T3" fmla="*/ 0 h 1266"/>
              <a:gd name="T4" fmla="*/ 0 60000 65536"/>
              <a:gd name="T5" fmla="*/ 0 60000 65536"/>
              <a:gd name="T6" fmla="*/ 0 w 6"/>
              <a:gd name="T7" fmla="*/ 0 h 1266"/>
              <a:gd name="T8" fmla="*/ 6 w 6"/>
              <a:gd name="T9" fmla="*/ 1266 h 1266"/>
            </a:gdLst>
            <a:ahLst/>
            <a:cxnLst>
              <a:cxn ang="T4">
                <a:pos x="T0" y="T1"/>
              </a:cxn>
              <a:cxn ang="T5">
                <a:pos x="T2" y="T3"/>
              </a:cxn>
            </a:cxnLst>
            <a:rect l="T6" t="T7" r="T8" b="T9"/>
            <a:pathLst>
              <a:path w="6" h="1266">
                <a:moveTo>
                  <a:pt x="6" y="1266"/>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1" name="Freeform 24"/>
          <p:cNvSpPr>
            <a:spLocks/>
          </p:cNvSpPr>
          <p:nvPr/>
        </p:nvSpPr>
        <p:spPr bwMode="auto">
          <a:xfrm>
            <a:off x="10666411" y="5192713"/>
            <a:ext cx="4762" cy="942975"/>
          </a:xfrm>
          <a:custGeom>
            <a:avLst/>
            <a:gdLst>
              <a:gd name="T0" fmla="*/ 2147483646 w 3"/>
              <a:gd name="T1" fmla="*/ 2147483646 h 594"/>
              <a:gd name="T2" fmla="*/ 0 w 3"/>
              <a:gd name="T3" fmla="*/ 0 h 594"/>
              <a:gd name="T4" fmla="*/ 0 60000 65536"/>
              <a:gd name="T5" fmla="*/ 0 60000 65536"/>
              <a:gd name="T6" fmla="*/ 0 w 3"/>
              <a:gd name="T7" fmla="*/ 0 h 594"/>
              <a:gd name="T8" fmla="*/ 3 w 3"/>
              <a:gd name="T9" fmla="*/ 594 h 594"/>
            </a:gdLst>
            <a:ahLst/>
            <a:cxnLst>
              <a:cxn ang="T4">
                <a:pos x="T0" y="T1"/>
              </a:cxn>
              <a:cxn ang="T5">
                <a:pos x="T2" y="T3"/>
              </a:cxn>
            </a:cxnLst>
            <a:rect l="T6" t="T7" r="T8" b="T9"/>
            <a:pathLst>
              <a:path w="3" h="594">
                <a:moveTo>
                  <a:pt x="3" y="594"/>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2" name="Freeform 25"/>
          <p:cNvSpPr>
            <a:spLocks/>
          </p:cNvSpPr>
          <p:nvPr/>
        </p:nvSpPr>
        <p:spPr bwMode="auto">
          <a:xfrm>
            <a:off x="9113836" y="4121150"/>
            <a:ext cx="9525" cy="2009775"/>
          </a:xfrm>
          <a:custGeom>
            <a:avLst/>
            <a:gdLst>
              <a:gd name="T0" fmla="*/ 2147483646 w 6"/>
              <a:gd name="T1" fmla="*/ 2147483646 h 1266"/>
              <a:gd name="T2" fmla="*/ 0 w 6"/>
              <a:gd name="T3" fmla="*/ 0 h 1266"/>
              <a:gd name="T4" fmla="*/ 0 60000 65536"/>
              <a:gd name="T5" fmla="*/ 0 60000 65536"/>
              <a:gd name="T6" fmla="*/ 0 w 6"/>
              <a:gd name="T7" fmla="*/ 0 h 1266"/>
              <a:gd name="T8" fmla="*/ 6 w 6"/>
              <a:gd name="T9" fmla="*/ 1266 h 1266"/>
            </a:gdLst>
            <a:ahLst/>
            <a:cxnLst>
              <a:cxn ang="T4">
                <a:pos x="T0" y="T1"/>
              </a:cxn>
              <a:cxn ang="T5">
                <a:pos x="T2" y="T3"/>
              </a:cxn>
            </a:cxnLst>
            <a:rect l="T6" t="T7" r="T8" b="T9"/>
            <a:pathLst>
              <a:path w="6" h="1266">
                <a:moveTo>
                  <a:pt x="6" y="1266"/>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 name="Line 26"/>
          <p:cNvSpPr>
            <a:spLocks noChangeShapeType="1"/>
          </p:cNvSpPr>
          <p:nvPr/>
        </p:nvSpPr>
        <p:spPr bwMode="auto">
          <a:xfrm flipV="1">
            <a:off x="8350248" y="4005263"/>
            <a:ext cx="0" cy="212407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4" name="Line 27"/>
          <p:cNvSpPr>
            <a:spLocks noChangeShapeType="1"/>
          </p:cNvSpPr>
          <p:nvPr/>
        </p:nvSpPr>
        <p:spPr bwMode="auto">
          <a:xfrm flipV="1">
            <a:off x="9899648" y="4760913"/>
            <a:ext cx="0" cy="136842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5" name="Line 29"/>
          <p:cNvSpPr>
            <a:spLocks noChangeShapeType="1"/>
          </p:cNvSpPr>
          <p:nvPr/>
        </p:nvSpPr>
        <p:spPr bwMode="auto">
          <a:xfrm flipV="1">
            <a:off x="7954961" y="4329113"/>
            <a:ext cx="0" cy="1800225"/>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6" name="Line 30"/>
          <p:cNvSpPr>
            <a:spLocks noChangeShapeType="1"/>
          </p:cNvSpPr>
          <p:nvPr/>
        </p:nvSpPr>
        <p:spPr bwMode="auto">
          <a:xfrm flipV="1">
            <a:off x="8747123" y="3968750"/>
            <a:ext cx="0" cy="2160588"/>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7" name="Line 31"/>
          <p:cNvSpPr>
            <a:spLocks noChangeShapeType="1"/>
          </p:cNvSpPr>
          <p:nvPr/>
        </p:nvSpPr>
        <p:spPr bwMode="auto">
          <a:xfrm flipV="1">
            <a:off x="9502773" y="4400550"/>
            <a:ext cx="0" cy="1728788"/>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8" name="Line 32"/>
          <p:cNvSpPr>
            <a:spLocks noChangeShapeType="1"/>
          </p:cNvSpPr>
          <p:nvPr/>
        </p:nvSpPr>
        <p:spPr bwMode="auto">
          <a:xfrm flipV="1">
            <a:off x="10294936" y="5049838"/>
            <a:ext cx="0" cy="1079500"/>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9" name="Text Box 33"/>
          <p:cNvSpPr txBox="1">
            <a:spLocks noChangeArrowheads="1"/>
          </p:cNvSpPr>
          <p:nvPr/>
        </p:nvSpPr>
        <p:spPr bwMode="auto">
          <a:xfrm>
            <a:off x="1250347" y="3284538"/>
            <a:ext cx="36163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dirty="0" smtClean="0"/>
              <a:t>T</a:t>
            </a:r>
            <a:r>
              <a:rPr lang="en-US" altLang="zh-CN" sz="1800" dirty="0" smtClean="0"/>
              <a:t>(0) is the area under 2</a:t>
            </a:r>
            <a:r>
              <a:rPr lang="en-US" altLang="zh-CN" sz="1800" baseline="30000" dirty="0" smtClean="0"/>
              <a:t>0</a:t>
            </a:r>
            <a:r>
              <a:rPr lang="en-US" altLang="zh-CN" sz="1800" dirty="0" smtClean="0"/>
              <a:t>=1 trapezoid</a:t>
            </a:r>
            <a:endParaRPr lang="zh-CN" altLang="en-US" sz="1800" dirty="0"/>
          </a:p>
        </p:txBody>
      </p:sp>
      <p:sp>
        <p:nvSpPr>
          <p:cNvPr id="30" name="Text Box 36"/>
          <p:cNvSpPr txBox="1">
            <a:spLocks noChangeArrowheads="1"/>
          </p:cNvSpPr>
          <p:nvPr/>
        </p:nvSpPr>
        <p:spPr bwMode="auto">
          <a:xfrm>
            <a:off x="7580311" y="3284538"/>
            <a:ext cx="40138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dirty="0"/>
              <a:t>T</a:t>
            </a:r>
            <a:r>
              <a:rPr lang="en-US" altLang="zh-CN" sz="1800" dirty="0"/>
              <a:t>(1</a:t>
            </a:r>
            <a:r>
              <a:rPr lang="en-US" altLang="zh-CN" sz="1800" dirty="0" smtClean="0"/>
              <a:t>) is the area under 2</a:t>
            </a:r>
            <a:r>
              <a:rPr lang="en-US" altLang="zh-CN" sz="1800" baseline="30000" dirty="0" smtClean="0"/>
              <a:t>1</a:t>
            </a:r>
            <a:r>
              <a:rPr lang="en-US" altLang="zh-CN" sz="1800" dirty="0" smtClean="0"/>
              <a:t>=2 trapezoids</a:t>
            </a:r>
            <a:endParaRPr lang="zh-CN" altLang="en-US" sz="1800" dirty="0"/>
          </a:p>
        </p:txBody>
      </p:sp>
      <p:sp>
        <p:nvSpPr>
          <p:cNvPr id="32" name="Text Box 35"/>
          <p:cNvSpPr txBox="1">
            <a:spLocks noChangeArrowheads="1"/>
          </p:cNvSpPr>
          <p:nvPr/>
        </p:nvSpPr>
        <p:spPr bwMode="auto">
          <a:xfrm>
            <a:off x="1250347" y="6308725"/>
            <a:ext cx="3793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dirty="0"/>
              <a:t>T</a:t>
            </a:r>
            <a:r>
              <a:rPr lang="en-US" altLang="zh-CN" sz="1800" dirty="0"/>
              <a:t>(2</a:t>
            </a:r>
            <a:r>
              <a:rPr lang="en-US" altLang="zh-CN" sz="1800" dirty="0" smtClean="0"/>
              <a:t>) is the area under 2</a:t>
            </a:r>
            <a:r>
              <a:rPr lang="en-US" altLang="zh-CN" sz="1800" baseline="30000" dirty="0" smtClean="0"/>
              <a:t>2</a:t>
            </a:r>
            <a:r>
              <a:rPr lang="en-US" altLang="zh-CN" sz="1800" dirty="0" smtClean="0"/>
              <a:t>=4 trapezoids</a:t>
            </a:r>
            <a:endParaRPr lang="zh-CN" altLang="en-US" sz="1800" dirty="0"/>
          </a:p>
        </p:txBody>
      </p:sp>
      <p:sp>
        <p:nvSpPr>
          <p:cNvPr id="33" name="Text Box 34"/>
          <p:cNvSpPr txBox="1">
            <a:spLocks noChangeArrowheads="1"/>
          </p:cNvSpPr>
          <p:nvPr/>
        </p:nvSpPr>
        <p:spPr bwMode="auto">
          <a:xfrm>
            <a:off x="7580311" y="6311344"/>
            <a:ext cx="40138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dirty="0"/>
              <a:t>T</a:t>
            </a:r>
            <a:r>
              <a:rPr lang="en-US" altLang="zh-CN" sz="1800" dirty="0"/>
              <a:t>(3</a:t>
            </a:r>
            <a:r>
              <a:rPr lang="en-US" altLang="zh-CN" sz="1800" dirty="0" smtClean="0"/>
              <a:t>) is the area under 2</a:t>
            </a:r>
            <a:r>
              <a:rPr lang="en-US" altLang="zh-CN" sz="1800" baseline="30000" dirty="0" smtClean="0"/>
              <a:t>3</a:t>
            </a:r>
            <a:r>
              <a:rPr lang="en-US" altLang="zh-CN" sz="1800" dirty="0" smtClean="0"/>
              <a:t>=8 trapezoids</a:t>
            </a:r>
            <a:endParaRPr lang="zh-CN" altLang="en-US" sz="1800" dirty="0"/>
          </a:p>
        </p:txBody>
      </p:sp>
    </p:spTree>
    <p:extLst>
      <p:ext uri="{BB962C8B-B14F-4D97-AF65-F5344CB8AC3E}">
        <p14:creationId xmlns:p14="http://schemas.microsoft.com/office/powerpoint/2010/main" val="207699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par>
                                <p:cTn id="58" presetID="22" presetClass="entr" presetSubtype="4"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down)">
                                      <p:cBhvr>
                                        <p:cTn id="60" dur="500"/>
                                        <p:tgtEl>
                                          <p:spTgt spid="15"/>
                                        </p:tgtEl>
                                      </p:cBhvr>
                                    </p:animEffect>
                                  </p:childTnLst>
                                </p:cTn>
                              </p:par>
                              <p:par>
                                <p:cTn id="61" presetID="22" presetClass="entr" presetSubtype="4"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wipe(down)">
                                      <p:cBhvr>
                                        <p:cTn id="63" dur="500"/>
                                        <p:tgtEl>
                                          <p:spTgt spid="17"/>
                                        </p:tgtEl>
                                      </p:cBhvr>
                                    </p:animEffect>
                                  </p:childTnLst>
                                </p:cTn>
                              </p:par>
                              <p:par>
                                <p:cTn id="64" presetID="22" presetClass="entr" presetSubtype="4" fill="hold"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down)">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wipe(left)">
                                      <p:cBhvr>
                                        <p:cTn id="71" dur="500"/>
                                        <p:tgtEl>
                                          <p:spTgt spid="12"/>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wipe(left)">
                                      <p:cBhvr>
                                        <p:cTn id="81" dur="500"/>
                                        <p:tgtEl>
                                          <p:spTgt spid="7"/>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nodeType="click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par>
                                <p:cTn id="87" presetID="22" presetClass="entr" presetSubtype="4" fill="hold" nodeType="with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wipe(down)">
                                      <p:cBhvr>
                                        <p:cTn id="89" dur="500"/>
                                        <p:tgtEl>
                                          <p:spTgt spid="22"/>
                                        </p:tgtEl>
                                      </p:cBhvr>
                                    </p:animEffect>
                                  </p:childTnLst>
                                </p:cTn>
                              </p:par>
                              <p:par>
                                <p:cTn id="90" presetID="22" presetClass="entr" presetSubtype="4" fill="hold" nodeType="with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wipe(down)">
                                      <p:cBhvr>
                                        <p:cTn id="92" dur="500"/>
                                        <p:tgtEl>
                                          <p:spTgt spid="24"/>
                                        </p:tgtEl>
                                      </p:cBhvr>
                                    </p:animEffect>
                                  </p:childTnLst>
                                </p:cTn>
                              </p:par>
                              <p:par>
                                <p:cTn id="93" presetID="22" presetClass="entr" presetSubtype="4" fill="hold" nodeType="with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down)">
                                      <p:cBhvr>
                                        <p:cTn id="95" dur="500"/>
                                        <p:tgtEl>
                                          <p:spTgt spid="21"/>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wipe(down)">
                                      <p:cBhvr>
                                        <p:cTn id="100" dur="500"/>
                                        <p:tgtEl>
                                          <p:spTgt spid="25"/>
                                        </p:tgtEl>
                                      </p:cBhvr>
                                    </p:animEffect>
                                  </p:childTnLst>
                                </p:cTn>
                              </p:par>
                              <p:par>
                                <p:cTn id="101" presetID="22" presetClass="entr" presetSubtype="4" fill="hold" nodeType="with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wipe(down)">
                                      <p:cBhvr>
                                        <p:cTn id="103" dur="500"/>
                                        <p:tgtEl>
                                          <p:spTgt spid="26"/>
                                        </p:tgtEl>
                                      </p:cBhvr>
                                    </p:animEffect>
                                  </p:childTnLst>
                                </p:cTn>
                              </p:par>
                              <p:par>
                                <p:cTn id="104" presetID="22" presetClass="entr" presetSubtype="4" fill="hold" nodeType="withEffect">
                                  <p:stCondLst>
                                    <p:cond delay="0"/>
                                  </p:stCondLst>
                                  <p:childTnLst>
                                    <p:set>
                                      <p:cBhvr>
                                        <p:cTn id="105" dur="1" fill="hold">
                                          <p:stCondLst>
                                            <p:cond delay="0"/>
                                          </p:stCondLst>
                                        </p:cTn>
                                        <p:tgtEl>
                                          <p:spTgt spid="27"/>
                                        </p:tgtEl>
                                        <p:attrNameLst>
                                          <p:attrName>style.visibility</p:attrName>
                                        </p:attrNameLst>
                                      </p:cBhvr>
                                      <p:to>
                                        <p:strVal val="visible"/>
                                      </p:to>
                                    </p:set>
                                    <p:animEffect transition="in" filter="wipe(down)">
                                      <p:cBhvr>
                                        <p:cTn id="106" dur="500"/>
                                        <p:tgtEl>
                                          <p:spTgt spid="27"/>
                                        </p:tgtEl>
                                      </p:cBhvr>
                                    </p:animEffect>
                                  </p:childTnLst>
                                </p:cTn>
                              </p:par>
                              <p:par>
                                <p:cTn id="107" presetID="22" presetClass="entr" presetSubtype="4" fill="hold" nodeType="with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wipe(down)">
                                      <p:cBhvr>
                                        <p:cTn id="109" dur="500"/>
                                        <p:tgtEl>
                                          <p:spTgt spid="28"/>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6"/>
                                        </p:tgtEl>
                                        <p:attrNameLst>
                                          <p:attrName>style.visibility</p:attrName>
                                        </p:attrNameLst>
                                      </p:cBhvr>
                                      <p:to>
                                        <p:strVal val="visible"/>
                                      </p:to>
                                    </p:set>
                                    <p:animEffect transition="in" filter="wipe(left)">
                                      <p:cBhvr>
                                        <p:cTn id="114" dur="500"/>
                                        <p:tgtEl>
                                          <p:spTgt spid="6"/>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wipe(left)">
                                      <p:cBhvr>
                                        <p:cTn id="11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2" grpId="0"/>
      <p:bldP spid="3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Successive Trapezoidal Rules</a:t>
            </a:r>
            <a:endParaRPr lang="zh-CN" altLang="en-US" dirty="0"/>
          </a:p>
        </p:txBody>
      </p:sp>
      <p:sp>
        <p:nvSpPr>
          <p:cNvPr id="3" name="内容占位符 2"/>
          <p:cNvSpPr>
            <a:spLocks noGrp="1"/>
          </p:cNvSpPr>
          <p:nvPr>
            <p:ph idx="1"/>
          </p:nvPr>
        </p:nvSpPr>
        <p:spPr>
          <a:xfrm>
            <a:off x="609600" y="1191237"/>
            <a:ext cx="10972800" cy="4897437"/>
          </a:xfrm>
        </p:spPr>
        <p:txBody>
          <a:bodyPr/>
          <a:lstStyle/>
          <a:p>
            <a:pPr>
              <a:lnSpc>
                <a:spcPct val="150000"/>
              </a:lnSpc>
            </a:pPr>
            <a:r>
              <a:rPr lang="en-US" altLang="zh-CN" sz="2800" dirty="0" err="1" smtClean="0"/>
              <a:t>Thm</a:t>
            </a:r>
            <a:r>
              <a:rPr lang="en-US" altLang="zh-CN" sz="2800" dirty="0" smtClean="0"/>
              <a:t>. 5.4. Suppose that </a:t>
            </a:r>
            <a:r>
              <a:rPr lang="en-US" altLang="zh-CN" sz="2800" i="1" dirty="0" smtClean="0"/>
              <a:t>J </a:t>
            </a:r>
            <a:r>
              <a:rPr lang="en-US" altLang="zh-CN" sz="2800" dirty="0"/>
              <a:t>≥</a:t>
            </a:r>
            <a:r>
              <a:rPr lang="en-US" altLang="zh-CN" sz="2800" dirty="0" smtClean="0"/>
              <a:t>1 and the points {</a:t>
            </a:r>
            <a:r>
              <a:rPr lang="en-US" altLang="zh-CN" sz="2800" i="1" dirty="0" err="1" smtClean="0"/>
              <a:t>x</a:t>
            </a:r>
            <a:r>
              <a:rPr lang="en-US" altLang="zh-CN" sz="2800" i="1" baseline="-25000" dirty="0" err="1" smtClean="0"/>
              <a:t>k</a:t>
            </a:r>
            <a:r>
              <a:rPr lang="en-US" altLang="zh-CN" sz="2800" dirty="0" smtClean="0"/>
              <a:t>=</a:t>
            </a:r>
            <a:r>
              <a:rPr lang="en-US" altLang="zh-CN" sz="2800" i="1" dirty="0" err="1" smtClean="0"/>
              <a:t>a</a:t>
            </a:r>
            <a:r>
              <a:rPr lang="en-US" altLang="zh-CN" sz="2800" dirty="0" err="1" smtClean="0"/>
              <a:t>+</a:t>
            </a:r>
            <a:r>
              <a:rPr lang="en-US" altLang="zh-CN" sz="2800" i="1" dirty="0" err="1" smtClean="0"/>
              <a:t>kh</a:t>
            </a:r>
            <a:r>
              <a:rPr lang="en-US" altLang="zh-CN" sz="2800" dirty="0" smtClean="0"/>
              <a:t>} subdivide [</a:t>
            </a:r>
            <a:r>
              <a:rPr lang="en-US" altLang="zh-CN" sz="2800" i="1" dirty="0"/>
              <a:t>a</a:t>
            </a:r>
            <a:r>
              <a:rPr lang="en-US" altLang="zh-CN" sz="2800" dirty="0" smtClean="0"/>
              <a:t>, </a:t>
            </a:r>
            <a:r>
              <a:rPr lang="en-US" altLang="zh-CN" sz="2800" i="1" dirty="0" smtClean="0"/>
              <a:t>b</a:t>
            </a:r>
            <a:r>
              <a:rPr lang="en-US" altLang="zh-CN" sz="2800" dirty="0" smtClean="0"/>
              <a:t>] into 2</a:t>
            </a:r>
            <a:r>
              <a:rPr lang="en-US" altLang="zh-CN" sz="2800" i="1" baseline="30000" dirty="0" smtClean="0"/>
              <a:t>J</a:t>
            </a:r>
            <a:r>
              <a:rPr lang="en-US" altLang="zh-CN" sz="2800" dirty="0" smtClean="0"/>
              <a:t>=2</a:t>
            </a:r>
            <a:r>
              <a:rPr lang="en-US" altLang="zh-CN" sz="2800" i="1" dirty="0" smtClean="0"/>
              <a:t>M</a:t>
            </a:r>
            <a:r>
              <a:rPr lang="zh-CN" altLang="en-US" sz="2800" dirty="0"/>
              <a:t> </a:t>
            </a:r>
            <a:r>
              <a:rPr lang="en-US" altLang="zh-CN" sz="2800" dirty="0" smtClean="0"/>
              <a:t>subintervals of equal width </a:t>
            </a:r>
            <a:r>
              <a:rPr lang="en-US" altLang="zh-CN" sz="2800" i="1" dirty="0" smtClean="0"/>
              <a:t>h</a:t>
            </a:r>
            <a:r>
              <a:rPr lang="en-US" altLang="zh-CN" sz="2800" dirty="0" smtClean="0"/>
              <a:t>=(</a:t>
            </a:r>
            <a:r>
              <a:rPr lang="en-US" altLang="zh-CN" sz="2800" i="1" dirty="0" smtClean="0"/>
              <a:t>b</a:t>
            </a:r>
            <a:r>
              <a:rPr lang="en-US" altLang="zh-CN" sz="2800" dirty="0" smtClean="0"/>
              <a:t>-</a:t>
            </a:r>
            <a:r>
              <a:rPr lang="en-US" altLang="zh-CN" sz="2800" i="1" dirty="0" smtClean="0"/>
              <a:t>a</a:t>
            </a:r>
            <a:r>
              <a:rPr lang="en-US" altLang="zh-CN" sz="2800" dirty="0"/>
              <a:t>)/</a:t>
            </a:r>
            <a:r>
              <a:rPr lang="en-US" altLang="zh-CN" sz="2800" dirty="0" smtClean="0"/>
              <a:t>2</a:t>
            </a:r>
            <a:r>
              <a:rPr lang="en-US" altLang="zh-CN" sz="2800" i="1" baseline="30000" dirty="0" smtClean="0"/>
              <a:t>J</a:t>
            </a:r>
            <a:r>
              <a:rPr lang="en-US" altLang="zh-CN" sz="2800" dirty="0" smtClean="0"/>
              <a:t>. The trapezoidal rules </a:t>
            </a:r>
            <a:r>
              <a:rPr lang="en-US" altLang="zh-CN" sz="2800" i="1" dirty="0" smtClean="0"/>
              <a:t>T</a:t>
            </a:r>
            <a:r>
              <a:rPr lang="en-US" altLang="zh-CN" sz="2800" dirty="0"/>
              <a:t>( </a:t>
            </a:r>
            <a:r>
              <a:rPr lang="en-US" altLang="zh-CN" sz="2800" i="1" dirty="0"/>
              <a:t>f </a:t>
            </a:r>
            <a:r>
              <a:rPr lang="en-US" altLang="zh-CN" sz="2800" dirty="0"/>
              <a:t>,</a:t>
            </a:r>
            <a:r>
              <a:rPr lang="en-US" altLang="zh-CN" sz="2800" i="1" dirty="0"/>
              <a:t>h</a:t>
            </a:r>
            <a:r>
              <a:rPr lang="en-US" altLang="zh-CN" sz="2800" dirty="0" smtClean="0"/>
              <a:t>) and </a:t>
            </a:r>
            <a:r>
              <a:rPr lang="en-US" altLang="zh-CN" sz="2800" i="1" dirty="0" smtClean="0"/>
              <a:t>T</a:t>
            </a:r>
            <a:r>
              <a:rPr lang="en-US" altLang="zh-CN" sz="2800" dirty="0"/>
              <a:t>( </a:t>
            </a:r>
            <a:r>
              <a:rPr lang="en-US" altLang="zh-CN" sz="2800" i="1" dirty="0"/>
              <a:t>f </a:t>
            </a:r>
            <a:r>
              <a:rPr lang="en-US" altLang="zh-CN" sz="2800" dirty="0"/>
              <a:t>,2</a:t>
            </a:r>
            <a:r>
              <a:rPr lang="en-US" altLang="zh-CN" sz="2800" i="1" dirty="0"/>
              <a:t>h</a:t>
            </a:r>
            <a:r>
              <a:rPr lang="en-US" altLang="zh-CN" sz="2800" dirty="0" smtClean="0"/>
              <a:t>) obey the relationship</a:t>
            </a:r>
          </a:p>
          <a:p>
            <a:pPr>
              <a:lnSpc>
                <a:spcPct val="150000"/>
              </a:lnSpc>
            </a:pPr>
            <a:endParaRPr lang="en-US" altLang="zh-CN" sz="2800" dirty="0"/>
          </a:p>
          <a:p>
            <a:pPr>
              <a:lnSpc>
                <a:spcPct val="150000"/>
              </a:lnSpc>
            </a:pPr>
            <a:endParaRPr lang="en-US" altLang="zh-CN" sz="2800" dirty="0" smtClean="0"/>
          </a:p>
          <a:p>
            <a:pPr>
              <a:lnSpc>
                <a:spcPct val="150000"/>
              </a:lnSpc>
            </a:pPr>
            <a:r>
              <a:rPr lang="en-US" altLang="zh-CN" sz="2800" i="1" dirty="0" smtClean="0">
                <a:solidFill>
                  <a:schemeClr val="bg2"/>
                </a:solidFill>
              </a:rPr>
              <a:t>Sequence of Trapezoidal Rules</a:t>
            </a:r>
            <a:r>
              <a:rPr lang="en-US" altLang="zh-CN" sz="2800" dirty="0" smtClean="0"/>
              <a:t>. Define </a:t>
            </a:r>
            <a:r>
              <a:rPr lang="en-US" altLang="zh-CN" sz="2800" i="1" dirty="0"/>
              <a:t>T</a:t>
            </a:r>
            <a:r>
              <a:rPr lang="en-US" altLang="zh-CN" sz="2800" dirty="0"/>
              <a:t>(0)=(</a:t>
            </a:r>
            <a:r>
              <a:rPr lang="en-US" altLang="zh-CN" sz="2800" i="1" dirty="0"/>
              <a:t>h</a:t>
            </a:r>
            <a:r>
              <a:rPr lang="en-US" altLang="zh-CN" sz="2800" dirty="0"/>
              <a:t>/2)(</a:t>
            </a:r>
            <a:r>
              <a:rPr lang="en-US" altLang="zh-CN" sz="2800" i="1" dirty="0"/>
              <a:t>f</a:t>
            </a:r>
            <a:r>
              <a:rPr lang="en-US" altLang="zh-CN" sz="2800" dirty="0"/>
              <a:t>(</a:t>
            </a:r>
            <a:r>
              <a:rPr lang="en-US" altLang="zh-CN" sz="2800" i="1" dirty="0"/>
              <a:t>a</a:t>
            </a:r>
            <a:r>
              <a:rPr lang="en-US" altLang="zh-CN" sz="2800" dirty="0"/>
              <a:t>)+</a:t>
            </a:r>
            <a:r>
              <a:rPr lang="en-US" altLang="zh-CN" sz="2800" i="1" dirty="0"/>
              <a:t>f</a:t>
            </a:r>
            <a:r>
              <a:rPr lang="en-US" altLang="zh-CN" sz="2800" dirty="0"/>
              <a:t>(</a:t>
            </a:r>
            <a:r>
              <a:rPr lang="en-US" altLang="zh-CN" sz="2800" i="1" dirty="0"/>
              <a:t>b</a:t>
            </a:r>
            <a:r>
              <a:rPr lang="en-US" altLang="zh-CN" sz="2800" dirty="0" smtClean="0"/>
              <a:t>)), which is the trapezoidal rule with step size </a:t>
            </a:r>
            <a:r>
              <a:rPr lang="en-US" altLang="zh-CN" sz="2800" i="1" dirty="0" smtClean="0"/>
              <a:t>h</a:t>
            </a:r>
            <a:r>
              <a:rPr lang="en-US" altLang="zh-CN" sz="2800" dirty="0" smtClean="0"/>
              <a:t>=</a:t>
            </a:r>
            <a:r>
              <a:rPr lang="en-US" altLang="zh-CN" sz="2800" i="1" dirty="0" smtClean="0"/>
              <a:t>b</a:t>
            </a:r>
            <a:r>
              <a:rPr lang="en-US" altLang="zh-CN" sz="2800" dirty="0" smtClean="0"/>
              <a:t>-</a:t>
            </a:r>
            <a:r>
              <a:rPr lang="en-US" altLang="zh-CN" sz="2800" i="1" dirty="0" smtClean="0"/>
              <a:t>a</a:t>
            </a:r>
            <a:r>
              <a:rPr lang="en-US" altLang="zh-CN" sz="2800" dirty="0" smtClean="0"/>
              <a:t>. Then for each </a:t>
            </a:r>
            <a:r>
              <a:rPr lang="en-US" altLang="zh-CN" sz="2800" i="1" dirty="0" smtClean="0"/>
              <a:t>J</a:t>
            </a:r>
            <a:r>
              <a:rPr lang="en-US" altLang="zh-CN" sz="2800" dirty="0"/>
              <a:t>≥</a:t>
            </a:r>
            <a:r>
              <a:rPr lang="en-US" altLang="zh-CN" sz="2800" dirty="0" smtClean="0"/>
              <a:t>1 define </a:t>
            </a:r>
            <a:r>
              <a:rPr lang="en-US" altLang="zh-CN" sz="2800" i="1" dirty="0" smtClean="0"/>
              <a:t>T</a:t>
            </a:r>
            <a:r>
              <a:rPr lang="en-US" altLang="zh-CN" sz="2800" dirty="0" smtClean="0"/>
              <a:t>(</a:t>
            </a:r>
            <a:r>
              <a:rPr lang="en-US" altLang="zh-CN" sz="2800" i="1" dirty="0" smtClean="0"/>
              <a:t>J</a:t>
            </a:r>
            <a:r>
              <a:rPr lang="en-US" altLang="zh-CN" sz="2800" dirty="0"/>
              <a:t>)=</a:t>
            </a:r>
            <a:r>
              <a:rPr lang="en-US" altLang="zh-CN" sz="2800" i="1" dirty="0"/>
              <a:t>T</a:t>
            </a:r>
            <a:r>
              <a:rPr lang="en-US" altLang="zh-CN" sz="2800" dirty="0"/>
              <a:t>(</a:t>
            </a:r>
            <a:r>
              <a:rPr lang="en-US" altLang="zh-CN" sz="2800" i="1" dirty="0"/>
              <a:t>f</a:t>
            </a:r>
            <a:r>
              <a:rPr lang="en-US" altLang="zh-CN" sz="2800" dirty="0" smtClean="0"/>
              <a:t>, </a:t>
            </a:r>
            <a:r>
              <a:rPr lang="en-US" altLang="zh-CN" sz="2800" i="1" dirty="0" smtClean="0"/>
              <a:t>h</a:t>
            </a:r>
            <a:r>
              <a:rPr lang="en-US" altLang="zh-CN" sz="2800" dirty="0" smtClean="0"/>
              <a:t>), where </a:t>
            </a:r>
            <a:r>
              <a:rPr lang="en-US" altLang="zh-CN" sz="2800" i="1" dirty="0" smtClean="0"/>
              <a:t>T</a:t>
            </a:r>
            <a:r>
              <a:rPr lang="en-US" altLang="zh-CN" sz="2800" dirty="0" smtClean="0"/>
              <a:t>(</a:t>
            </a:r>
            <a:r>
              <a:rPr lang="en-US" altLang="zh-CN" sz="2800" i="1" dirty="0" smtClean="0"/>
              <a:t>f</a:t>
            </a:r>
            <a:r>
              <a:rPr lang="en-US" altLang="zh-CN" sz="2800" dirty="0" smtClean="0"/>
              <a:t>, </a:t>
            </a:r>
            <a:r>
              <a:rPr lang="en-US" altLang="zh-CN" sz="2800" i="1" dirty="0" smtClean="0"/>
              <a:t>h</a:t>
            </a:r>
            <a:r>
              <a:rPr lang="en-US" altLang="zh-CN" sz="2800" dirty="0" smtClean="0"/>
              <a:t>) is the trapezoidal rule with step size </a:t>
            </a:r>
            <a:r>
              <a:rPr lang="en-US" altLang="zh-CN" sz="2800" i="1" dirty="0" smtClean="0"/>
              <a:t>h</a:t>
            </a:r>
            <a:r>
              <a:rPr lang="en-US" altLang="zh-CN" sz="2800" dirty="0" smtClean="0"/>
              <a:t>=(</a:t>
            </a:r>
            <a:r>
              <a:rPr lang="en-US" altLang="zh-CN" sz="2800" i="1" dirty="0"/>
              <a:t>b</a:t>
            </a:r>
            <a:r>
              <a:rPr lang="en-US" altLang="zh-CN" sz="2800" dirty="0"/>
              <a:t>-</a:t>
            </a:r>
            <a:r>
              <a:rPr lang="en-US" altLang="zh-CN" sz="2800" i="1" dirty="0"/>
              <a:t>a</a:t>
            </a:r>
            <a:r>
              <a:rPr lang="en-US" altLang="zh-CN" sz="2800" dirty="0"/>
              <a:t>)/</a:t>
            </a:r>
            <a:r>
              <a:rPr lang="en-US" altLang="zh-CN" sz="2800" dirty="0" smtClean="0"/>
              <a:t>2</a:t>
            </a:r>
            <a:r>
              <a:rPr lang="en-US" altLang="zh-CN" sz="2800" i="1" baseline="30000" dirty="0" smtClean="0"/>
              <a:t>J</a:t>
            </a:r>
            <a:r>
              <a:rPr lang="en-US" altLang="zh-CN" sz="2800" dirty="0" smtClean="0"/>
              <a:t>.</a:t>
            </a:r>
            <a:endParaRPr lang="zh-CN" altLang="en-US" sz="2800" dirty="0"/>
          </a:p>
        </p:txBody>
      </p:sp>
      <p:graphicFrame>
        <p:nvGraphicFramePr>
          <p:cNvPr id="4" name="Object 4"/>
          <p:cNvGraphicFramePr>
            <a:graphicFrameLocks noChangeAspect="1"/>
          </p:cNvGraphicFramePr>
          <p:nvPr>
            <p:extLst>
              <p:ext uri="{D42A27DB-BD31-4B8C-83A1-F6EECF244321}">
                <p14:modId xmlns:p14="http://schemas.microsoft.com/office/powerpoint/2010/main" val="3160025964"/>
              </p:ext>
            </p:extLst>
          </p:nvPr>
        </p:nvGraphicFramePr>
        <p:xfrm>
          <a:off x="4545623" y="3436387"/>
          <a:ext cx="4038600" cy="842963"/>
        </p:xfrm>
        <a:graphic>
          <a:graphicData uri="http://schemas.openxmlformats.org/presentationml/2006/ole">
            <mc:AlternateContent xmlns:mc="http://schemas.openxmlformats.org/markup-compatibility/2006">
              <mc:Choice xmlns:v="urn:schemas-microsoft-com:vml" Requires="v">
                <p:oleObj spid="_x0000_s24588" name="Equation" r:id="rId3" imgW="2070100" imgH="431800" progId="Equation.DSMT4">
                  <p:embed/>
                </p:oleObj>
              </mc:Choice>
              <mc:Fallback>
                <p:oleObj name="Equation" r:id="rId3" imgW="2070100" imgH="431800" progId="Equation.DSMT4">
                  <p:embed/>
                  <p:pic>
                    <p:nvPicPr>
                      <p:cNvPr id="8294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5623" y="3436387"/>
                        <a:ext cx="4038600" cy="842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231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Recursive Trapezoidal Rule</a:t>
            </a:r>
            <a:endParaRPr lang="zh-CN" altLang="en-US" dirty="0"/>
          </a:p>
        </p:txBody>
      </p:sp>
      <p:sp>
        <p:nvSpPr>
          <p:cNvPr id="3" name="内容占位符 2"/>
          <p:cNvSpPr>
            <a:spLocks noGrp="1"/>
          </p:cNvSpPr>
          <p:nvPr>
            <p:ph idx="1"/>
          </p:nvPr>
        </p:nvSpPr>
        <p:spPr/>
        <p:txBody>
          <a:bodyPr/>
          <a:lstStyle/>
          <a:p>
            <a:pPr>
              <a:lnSpc>
                <a:spcPct val="120000"/>
              </a:lnSpc>
            </a:pPr>
            <a:r>
              <a:rPr lang="en-US" altLang="zh-CN" dirty="0" smtClean="0"/>
              <a:t>Corollary 5.4. Start with </a:t>
            </a:r>
            <a:r>
              <a:rPr lang="en-US" altLang="zh-CN" i="1" dirty="0"/>
              <a:t>T</a:t>
            </a:r>
            <a:r>
              <a:rPr lang="en-US" altLang="zh-CN" dirty="0"/>
              <a:t>(0)=(</a:t>
            </a:r>
            <a:r>
              <a:rPr lang="en-US" altLang="zh-CN" i="1" dirty="0"/>
              <a:t>h</a:t>
            </a:r>
            <a:r>
              <a:rPr lang="en-US" altLang="zh-CN" dirty="0"/>
              <a:t>/2)(</a:t>
            </a:r>
            <a:r>
              <a:rPr lang="en-US" altLang="zh-CN" i="1" dirty="0"/>
              <a:t>f</a:t>
            </a:r>
            <a:r>
              <a:rPr lang="en-US" altLang="zh-CN" dirty="0"/>
              <a:t>(</a:t>
            </a:r>
            <a:r>
              <a:rPr lang="en-US" altLang="zh-CN" i="1" dirty="0"/>
              <a:t>a</a:t>
            </a:r>
            <a:r>
              <a:rPr lang="en-US" altLang="zh-CN" dirty="0"/>
              <a:t>)+</a:t>
            </a:r>
            <a:r>
              <a:rPr lang="en-US" altLang="zh-CN" i="1" dirty="0"/>
              <a:t>f</a:t>
            </a:r>
            <a:r>
              <a:rPr lang="en-US" altLang="zh-CN" dirty="0"/>
              <a:t>(</a:t>
            </a:r>
            <a:r>
              <a:rPr lang="en-US" altLang="zh-CN" i="1" dirty="0"/>
              <a:t>b</a:t>
            </a:r>
            <a:r>
              <a:rPr lang="en-US" altLang="zh-CN" dirty="0" smtClean="0"/>
              <a:t>)). Then a sequence of trapezoidal rules </a:t>
            </a:r>
            <a:r>
              <a:rPr lang="en-US" altLang="zh-CN" dirty="0"/>
              <a:t>{</a:t>
            </a:r>
            <a:r>
              <a:rPr lang="en-US" altLang="zh-CN" i="1" dirty="0"/>
              <a:t>T</a:t>
            </a:r>
            <a:r>
              <a:rPr lang="en-US" altLang="zh-CN" dirty="0"/>
              <a:t>(</a:t>
            </a:r>
            <a:r>
              <a:rPr lang="en-US" altLang="zh-CN" i="1" dirty="0"/>
              <a:t>J </a:t>
            </a:r>
            <a:r>
              <a:rPr lang="en-US" altLang="zh-CN" dirty="0" smtClean="0"/>
              <a:t>)} is generated by the recursive formula</a:t>
            </a:r>
            <a:endParaRPr lang="zh-CN" alt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583047992"/>
              </p:ext>
            </p:extLst>
          </p:nvPr>
        </p:nvGraphicFramePr>
        <p:xfrm>
          <a:off x="4203700" y="3434311"/>
          <a:ext cx="3784600" cy="863600"/>
        </p:xfrm>
        <a:graphic>
          <a:graphicData uri="http://schemas.openxmlformats.org/presentationml/2006/ole">
            <mc:AlternateContent xmlns:mc="http://schemas.openxmlformats.org/markup-compatibility/2006">
              <mc:Choice xmlns:v="urn:schemas-microsoft-com:vml" Requires="v">
                <p:oleObj spid="_x0000_s25613" name="Equation" r:id="rId3" imgW="1892300" imgH="431800" progId="Equation.DSMT4">
                  <p:embed/>
                </p:oleObj>
              </mc:Choice>
              <mc:Fallback>
                <p:oleObj name="Equation" r:id="rId3" imgW="1892300" imgH="431800" progId="Equation.DSMT4">
                  <p:embed/>
                  <p:pic>
                    <p:nvPicPr>
                      <p:cNvPr id="8499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3700" y="3434311"/>
                        <a:ext cx="37846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Text Box 6"/>
          <p:cNvSpPr txBox="1">
            <a:spLocks noChangeArrowheads="1"/>
          </p:cNvSpPr>
          <p:nvPr/>
        </p:nvSpPr>
        <p:spPr bwMode="auto">
          <a:xfrm>
            <a:off x="1005621" y="4576885"/>
            <a:ext cx="1057677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dirty="0" smtClean="0"/>
              <a:t>for </a:t>
            </a:r>
            <a:r>
              <a:rPr lang="en-US" altLang="zh-CN" i="1" dirty="0" smtClean="0"/>
              <a:t>J </a:t>
            </a:r>
            <a:r>
              <a:rPr lang="en-US" altLang="zh-CN" dirty="0" smtClean="0"/>
              <a:t>=1, 2, …</a:t>
            </a:r>
            <a:r>
              <a:rPr lang="zh-CN" altLang="en-US" dirty="0" smtClean="0"/>
              <a:t>，</a:t>
            </a:r>
            <a:r>
              <a:rPr lang="en-US" altLang="zh-CN" dirty="0" smtClean="0"/>
              <a:t>where </a:t>
            </a:r>
            <a:r>
              <a:rPr lang="en-US" altLang="zh-CN" i="1" dirty="0" smtClean="0"/>
              <a:t>h</a:t>
            </a:r>
            <a:r>
              <a:rPr lang="en-US" altLang="zh-CN" dirty="0"/>
              <a:t>=(</a:t>
            </a:r>
            <a:r>
              <a:rPr lang="en-US" altLang="zh-CN" i="1" dirty="0"/>
              <a:t>b</a:t>
            </a:r>
            <a:r>
              <a:rPr lang="en-US" altLang="zh-CN" dirty="0"/>
              <a:t>-</a:t>
            </a:r>
            <a:r>
              <a:rPr lang="en-US" altLang="zh-CN" i="1" dirty="0"/>
              <a:t>a</a:t>
            </a:r>
            <a:r>
              <a:rPr lang="en-US" altLang="zh-CN" dirty="0"/>
              <a:t>)/</a:t>
            </a:r>
            <a:r>
              <a:rPr lang="en-US" altLang="zh-CN" dirty="0" smtClean="0"/>
              <a:t>2</a:t>
            </a:r>
            <a:r>
              <a:rPr lang="en-US" altLang="zh-CN" i="1" baseline="30000" dirty="0" smtClean="0"/>
              <a:t>J</a:t>
            </a:r>
            <a:r>
              <a:rPr lang="zh-CN" altLang="en-US" dirty="0"/>
              <a:t> </a:t>
            </a:r>
            <a:r>
              <a:rPr lang="en-US" altLang="zh-CN" dirty="0" smtClean="0"/>
              <a:t>and {</a:t>
            </a:r>
            <a:r>
              <a:rPr lang="en-US" altLang="zh-CN" i="1" dirty="0" err="1" smtClean="0"/>
              <a:t>x</a:t>
            </a:r>
            <a:r>
              <a:rPr lang="en-US" altLang="zh-CN" i="1" baseline="-25000" dirty="0" err="1" smtClean="0"/>
              <a:t>k</a:t>
            </a:r>
            <a:r>
              <a:rPr lang="en-US" altLang="zh-CN" dirty="0" smtClean="0"/>
              <a:t>=</a:t>
            </a:r>
            <a:r>
              <a:rPr lang="en-US" altLang="zh-CN" i="1" dirty="0" err="1" smtClean="0"/>
              <a:t>a</a:t>
            </a:r>
            <a:r>
              <a:rPr lang="en-US" altLang="zh-CN" dirty="0" err="1" smtClean="0"/>
              <a:t>+</a:t>
            </a:r>
            <a:r>
              <a:rPr lang="en-US" altLang="zh-CN" i="1" dirty="0" err="1" smtClean="0"/>
              <a:t>kh</a:t>
            </a:r>
            <a:r>
              <a:rPr lang="en-US" altLang="zh-CN" dirty="0" smtClean="0"/>
              <a:t>}.</a:t>
            </a:r>
            <a:endParaRPr lang="en-US" altLang="zh-CN" dirty="0"/>
          </a:p>
        </p:txBody>
      </p:sp>
    </p:spTree>
    <p:extLst>
      <p:ext uri="{BB962C8B-B14F-4D97-AF65-F5344CB8AC3E}">
        <p14:creationId xmlns:p14="http://schemas.microsoft.com/office/powerpoint/2010/main" val="2818805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0"/>
          </p:nvPr>
        </p:nvSpPr>
        <p:spPr>
          <a:xfrm>
            <a:off x="3124200" y="6248400"/>
            <a:ext cx="2895600" cy="457200"/>
          </a:xfrm>
        </p:spPr>
        <p:txBody>
          <a:bodyPr/>
          <a:lstStyle/>
          <a:p>
            <a:pPr>
              <a:defRPr/>
            </a:pPr>
            <a:r>
              <a:rPr lang="zh-CN" altLang="en-US"/>
              <a:t>华南师范大学数学科学学院    谢骊玲</a:t>
            </a:r>
          </a:p>
        </p:txBody>
      </p:sp>
      <p:sp>
        <p:nvSpPr>
          <p:cNvPr id="6" name="Rectangle 6"/>
          <p:cNvSpPr>
            <a:spLocks noChangeArrowheads="1"/>
          </p:cNvSpPr>
          <p:nvPr/>
        </p:nvSpPr>
        <p:spPr bwMode="auto">
          <a:xfrm>
            <a:off x="534621" y="377093"/>
            <a:ext cx="1118845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None/>
            </a:pPr>
            <a:r>
              <a:rPr lang="en-US" altLang="zh-CN" sz="2400" b="1" dirty="0" smtClean="0">
                <a:cs typeface="Times New Roman" panose="02020603050405020304" pitchFamily="18" charset="0"/>
              </a:rPr>
              <a:t>Example 5.11. </a:t>
            </a:r>
            <a:r>
              <a:rPr lang="en-US" altLang="zh-CN" sz="2400" dirty="0" smtClean="0">
                <a:cs typeface="Times New Roman" panose="02020603050405020304" pitchFamily="18" charset="0"/>
              </a:rPr>
              <a:t>Use the sequential trapezoidal rule to compute the approximations </a:t>
            </a:r>
            <a:r>
              <a:rPr lang="en-US" altLang="zh-CN" sz="2400" i="1" dirty="0" smtClean="0">
                <a:cs typeface="Times New Roman" panose="02020603050405020304" pitchFamily="18" charset="0"/>
              </a:rPr>
              <a:t>T</a:t>
            </a:r>
            <a:r>
              <a:rPr lang="en-US" altLang="zh-CN" sz="2400" dirty="0" smtClean="0">
                <a:cs typeface="Times New Roman" panose="02020603050405020304" pitchFamily="18" charset="0"/>
              </a:rPr>
              <a:t>(0</a:t>
            </a:r>
            <a:r>
              <a:rPr lang="en-US" altLang="zh-CN" sz="2400" dirty="0">
                <a:cs typeface="Times New Roman" panose="02020603050405020304" pitchFamily="18" charset="0"/>
              </a:rPr>
              <a:t>), </a:t>
            </a:r>
            <a:r>
              <a:rPr lang="en-US" altLang="zh-CN" sz="2400" i="1" dirty="0">
                <a:cs typeface="Times New Roman" panose="02020603050405020304" pitchFamily="18" charset="0"/>
              </a:rPr>
              <a:t>T</a:t>
            </a:r>
            <a:r>
              <a:rPr lang="en-US" altLang="zh-CN" sz="2400" dirty="0">
                <a:cs typeface="Times New Roman" panose="02020603050405020304" pitchFamily="18" charset="0"/>
              </a:rPr>
              <a:t>(1), </a:t>
            </a:r>
            <a:r>
              <a:rPr lang="en-US" altLang="zh-CN" sz="2400" i="1" dirty="0" smtClean="0">
                <a:cs typeface="Times New Roman" panose="02020603050405020304" pitchFamily="18" charset="0"/>
              </a:rPr>
              <a:t>T</a:t>
            </a:r>
            <a:r>
              <a:rPr lang="en-US" altLang="zh-CN" sz="2400" dirty="0" smtClean="0">
                <a:cs typeface="Times New Roman" panose="02020603050405020304" pitchFamily="18" charset="0"/>
              </a:rPr>
              <a:t>(2), and </a:t>
            </a:r>
            <a:r>
              <a:rPr lang="en-US" altLang="zh-CN" sz="2400" i="1" dirty="0" smtClean="0">
                <a:cs typeface="Times New Roman" panose="02020603050405020304" pitchFamily="18" charset="0"/>
              </a:rPr>
              <a:t>T</a:t>
            </a:r>
            <a:r>
              <a:rPr lang="en-US" altLang="zh-CN" sz="2400" dirty="0" smtClean="0">
                <a:cs typeface="Times New Roman" panose="02020603050405020304" pitchFamily="18" charset="0"/>
              </a:rPr>
              <a:t>(3) for the integral </a:t>
            </a:r>
            <a:endParaRPr lang="en-US" altLang="zh-CN" sz="2400" dirty="0">
              <a:latin typeface="Arial" panose="020B0604020202020204" pitchFamily="34" charset="0"/>
            </a:endParaRPr>
          </a:p>
        </p:txBody>
      </p:sp>
      <p:graphicFrame>
        <p:nvGraphicFramePr>
          <p:cNvPr id="7" name="Object 5"/>
          <p:cNvGraphicFramePr>
            <a:graphicFrameLocks noChangeAspect="1"/>
          </p:cNvGraphicFramePr>
          <p:nvPr>
            <p:extLst>
              <p:ext uri="{D42A27DB-BD31-4B8C-83A1-F6EECF244321}">
                <p14:modId xmlns:p14="http://schemas.microsoft.com/office/powerpoint/2010/main" val="3625245545"/>
              </p:ext>
            </p:extLst>
          </p:nvPr>
        </p:nvGraphicFramePr>
        <p:xfrm>
          <a:off x="3591389" y="1264604"/>
          <a:ext cx="5074920" cy="594360"/>
        </p:xfrm>
        <a:graphic>
          <a:graphicData uri="http://schemas.openxmlformats.org/presentationml/2006/ole">
            <mc:AlternateContent xmlns:mc="http://schemas.openxmlformats.org/markup-compatibility/2006">
              <mc:Choice xmlns:v="urn:schemas-microsoft-com:vml" Requires="v">
                <p:oleObj spid="_x0000_s26652" name="Equation" r:id="rId3" imgW="2819400" imgH="330200" progId="Equation.DSMT4">
                  <p:embed/>
                </p:oleObj>
              </mc:Choice>
              <mc:Fallback>
                <p:oleObj name="Equation" r:id="rId3" imgW="2819400" imgH="330200" progId="Equation.DSMT4">
                  <p:embed/>
                  <p:pic>
                    <p:nvPicPr>
                      <p:cNvPr id="12493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1389" y="1264604"/>
                        <a:ext cx="5074920" cy="59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angle 9"/>
          <p:cNvSpPr>
            <a:spLocks noChangeArrowheads="1"/>
          </p:cNvSpPr>
          <p:nvPr/>
        </p:nvSpPr>
        <p:spPr bwMode="auto">
          <a:xfrm>
            <a:off x="0" y="25098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endParaRPr lang="zh-CN" altLang="zh-CN" sz="1800">
              <a:latin typeface="Arial" panose="020B0604020202020204" pitchFamily="34" charset="0"/>
            </a:endParaRPr>
          </a:p>
        </p:txBody>
      </p:sp>
      <p:graphicFrame>
        <p:nvGraphicFramePr>
          <p:cNvPr id="10" name="Object 8"/>
          <p:cNvGraphicFramePr>
            <a:graphicFrameLocks noChangeAspect="1"/>
          </p:cNvGraphicFramePr>
          <p:nvPr>
            <p:extLst>
              <p:ext uri="{D42A27DB-BD31-4B8C-83A1-F6EECF244321}">
                <p14:modId xmlns:p14="http://schemas.microsoft.com/office/powerpoint/2010/main" val="1387814182"/>
              </p:ext>
            </p:extLst>
          </p:nvPr>
        </p:nvGraphicFramePr>
        <p:xfrm>
          <a:off x="2518569" y="2016124"/>
          <a:ext cx="6985000" cy="3683000"/>
        </p:xfrm>
        <a:graphic>
          <a:graphicData uri="http://schemas.openxmlformats.org/presentationml/2006/ole">
            <mc:AlternateContent xmlns:mc="http://schemas.openxmlformats.org/markup-compatibility/2006">
              <mc:Choice xmlns:v="urn:schemas-microsoft-com:vml" Requires="v">
                <p:oleObj spid="_x0000_s26653" name="Equation" r:id="rId5" imgW="3492500" imgH="1841500" progId="Equation.DSMT4">
                  <p:embed/>
                </p:oleObj>
              </mc:Choice>
              <mc:Fallback>
                <p:oleObj name="Equation" r:id="rId5" imgW="3492500" imgH="1841500" progId="Equation.DSMT4">
                  <p:embed/>
                  <p:pic>
                    <p:nvPicPr>
                      <p:cNvPr id="124936"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8569" y="2016124"/>
                        <a:ext cx="6985000"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 Box 10"/>
          <p:cNvSpPr txBox="1">
            <a:spLocks noChangeArrowheads="1"/>
          </p:cNvSpPr>
          <p:nvPr/>
        </p:nvSpPr>
        <p:spPr bwMode="auto">
          <a:xfrm>
            <a:off x="534620" y="5856284"/>
            <a:ext cx="10848487" cy="83099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a:solidFill>
                  <a:srgbClr val="FFFF00"/>
                </a:solidFill>
                <a:latin typeface="+mj-lt"/>
              </a:rPr>
              <a:t>Only </a:t>
            </a:r>
            <a:r>
              <a:rPr lang="en-US" altLang="zh-CN" sz="2400" dirty="0" smtClean="0">
                <a:solidFill>
                  <a:srgbClr val="FFFF00"/>
                </a:solidFill>
                <a:latin typeface="+mj-lt"/>
              </a:rPr>
              <a:t>evaluations of </a:t>
            </a:r>
            <a:r>
              <a:rPr lang="en-US" altLang="zh-CN" sz="2400" i="1" dirty="0" smtClean="0">
                <a:solidFill>
                  <a:srgbClr val="FFFF00"/>
                </a:solidFill>
                <a:latin typeface="+mj-lt"/>
              </a:rPr>
              <a:t>f </a:t>
            </a:r>
            <a:r>
              <a:rPr lang="en-US" altLang="zh-CN" sz="2400" dirty="0" smtClean="0">
                <a:solidFill>
                  <a:srgbClr val="FFFF00"/>
                </a:solidFill>
                <a:latin typeface="+mj-lt"/>
              </a:rPr>
              <a:t>(</a:t>
            </a:r>
            <a:r>
              <a:rPr lang="en-US" altLang="zh-CN" sz="2400" i="1" dirty="0">
                <a:solidFill>
                  <a:srgbClr val="FFFF00"/>
                </a:solidFill>
                <a:latin typeface="+mj-lt"/>
              </a:rPr>
              <a:t>x</a:t>
            </a:r>
            <a:r>
              <a:rPr lang="en-US" altLang="zh-CN" sz="2400" dirty="0" smtClean="0">
                <a:solidFill>
                  <a:srgbClr val="FFFF00"/>
                </a:solidFill>
                <a:latin typeface="+mj-lt"/>
              </a:rPr>
              <a:t>) at 9 points are needed, </a:t>
            </a:r>
            <a:r>
              <a:rPr lang="en-US" altLang="zh-CN" sz="2400" dirty="0">
                <a:solidFill>
                  <a:srgbClr val="FFFF00"/>
                </a:solidFill>
                <a:latin typeface="+mj-lt"/>
              </a:rPr>
              <a:t>and the calculation is gradually increased according to the </a:t>
            </a:r>
            <a:r>
              <a:rPr lang="en-US" altLang="zh-CN" sz="2400" dirty="0" smtClean="0">
                <a:solidFill>
                  <a:srgbClr val="FFFF00"/>
                </a:solidFill>
                <a:latin typeface="+mj-lt"/>
              </a:rPr>
              <a:t>recursion</a:t>
            </a:r>
            <a:endParaRPr lang="zh-CN" altLang="en-US" sz="2400" dirty="0">
              <a:solidFill>
                <a:srgbClr val="FFFF00"/>
              </a:solidFill>
              <a:latin typeface="+mj-lt"/>
            </a:endParaRPr>
          </a:p>
        </p:txBody>
      </p:sp>
    </p:spTree>
    <p:extLst>
      <p:ext uri="{BB962C8B-B14F-4D97-AF65-F5344CB8AC3E}">
        <p14:creationId xmlns:p14="http://schemas.microsoft.com/office/powerpoint/2010/main" val="212389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4"/>
          <p:cNvSpPr>
            <a:spLocks/>
          </p:cNvSpPr>
          <p:nvPr/>
        </p:nvSpPr>
        <p:spPr bwMode="auto">
          <a:xfrm>
            <a:off x="7128660" y="4463266"/>
            <a:ext cx="1909762" cy="1566862"/>
          </a:xfrm>
          <a:custGeom>
            <a:avLst/>
            <a:gdLst>
              <a:gd name="T0" fmla="*/ 0 w 1203"/>
              <a:gd name="T1" fmla="*/ 2147483646 h 987"/>
              <a:gd name="T2" fmla="*/ 2147483646 w 1203"/>
              <a:gd name="T3" fmla="*/ 0 h 987"/>
              <a:gd name="T4" fmla="*/ 2147483646 w 1203"/>
              <a:gd name="T5" fmla="*/ 2147483646 h 987"/>
              <a:gd name="T6" fmla="*/ 2147483646 w 1203"/>
              <a:gd name="T7" fmla="*/ 2147483646 h 987"/>
              <a:gd name="T8" fmla="*/ 0 w 1203"/>
              <a:gd name="T9" fmla="*/ 2147483646 h 987"/>
              <a:gd name="T10" fmla="*/ 0 60000 65536"/>
              <a:gd name="T11" fmla="*/ 0 60000 65536"/>
              <a:gd name="T12" fmla="*/ 0 60000 65536"/>
              <a:gd name="T13" fmla="*/ 0 60000 65536"/>
              <a:gd name="T14" fmla="*/ 0 60000 65536"/>
              <a:gd name="T15" fmla="*/ 0 w 1203"/>
              <a:gd name="T16" fmla="*/ 0 h 987"/>
              <a:gd name="T17" fmla="*/ 1203 w 1203"/>
              <a:gd name="T18" fmla="*/ 987 h 987"/>
            </a:gdLst>
            <a:ahLst/>
            <a:cxnLst>
              <a:cxn ang="T10">
                <a:pos x="T0" y="T1"/>
              </a:cxn>
              <a:cxn ang="T11">
                <a:pos x="T2" y="T3"/>
              </a:cxn>
              <a:cxn ang="T12">
                <a:pos x="T4" y="T5"/>
              </a:cxn>
              <a:cxn ang="T13">
                <a:pos x="T6" y="T7"/>
              </a:cxn>
              <a:cxn ang="T14">
                <a:pos x="T8" y="T9"/>
              </a:cxn>
            </a:cxnLst>
            <a:rect l="T15" t="T16" r="T17" b="T18"/>
            <a:pathLst>
              <a:path w="1203" h="987">
                <a:moveTo>
                  <a:pt x="0" y="984"/>
                </a:moveTo>
                <a:lnTo>
                  <a:pt x="1" y="0"/>
                </a:lnTo>
                <a:lnTo>
                  <a:pt x="1203" y="386"/>
                </a:lnTo>
                <a:lnTo>
                  <a:pt x="1203" y="987"/>
                </a:lnTo>
                <a:lnTo>
                  <a:pt x="0" y="98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pic>
        <p:nvPicPr>
          <p:cNvPr id="5" name="Picture 20"/>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5906285" y="4212441"/>
            <a:ext cx="4283075" cy="201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5"/>
          <p:cNvSpPr>
            <a:spLocks noChangeArrowheads="1"/>
          </p:cNvSpPr>
          <p:nvPr/>
        </p:nvSpPr>
        <p:spPr bwMode="auto">
          <a:xfrm>
            <a:off x="2702710" y="5291941"/>
            <a:ext cx="1908175" cy="7413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pic>
        <p:nvPicPr>
          <p:cNvPr id="7" name="Picture 16"/>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1478747" y="4212441"/>
            <a:ext cx="4283075" cy="201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1"/>
          <p:cNvSpPr>
            <a:spLocks noChangeArrowheads="1"/>
          </p:cNvSpPr>
          <p:nvPr/>
        </p:nvSpPr>
        <p:spPr bwMode="auto">
          <a:xfrm>
            <a:off x="7130247" y="1572788"/>
            <a:ext cx="1908175" cy="9556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pic>
        <p:nvPicPr>
          <p:cNvPr id="9" name="Picture 12"/>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5906285" y="707600"/>
            <a:ext cx="4283075"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0"/>
          <p:cNvSpPr>
            <a:spLocks noChangeArrowheads="1"/>
          </p:cNvSpPr>
          <p:nvPr/>
        </p:nvSpPr>
        <p:spPr bwMode="auto">
          <a:xfrm>
            <a:off x="2701122" y="960013"/>
            <a:ext cx="1908175" cy="15684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1477160" y="707600"/>
            <a:ext cx="4283075"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Freeform 8"/>
          <p:cNvSpPr>
            <a:spLocks/>
          </p:cNvSpPr>
          <p:nvPr/>
        </p:nvSpPr>
        <p:spPr bwMode="auto">
          <a:xfrm>
            <a:off x="2699535" y="960013"/>
            <a:ext cx="3175" cy="1562100"/>
          </a:xfrm>
          <a:custGeom>
            <a:avLst/>
            <a:gdLst>
              <a:gd name="T0" fmla="*/ 0 w 2"/>
              <a:gd name="T1" fmla="*/ 2147483646 h 984"/>
              <a:gd name="T2" fmla="*/ 2147483646 w 2"/>
              <a:gd name="T3" fmla="*/ 0 h 984"/>
              <a:gd name="T4" fmla="*/ 0 60000 65536"/>
              <a:gd name="T5" fmla="*/ 0 60000 65536"/>
              <a:gd name="T6" fmla="*/ 0 w 2"/>
              <a:gd name="T7" fmla="*/ 0 h 984"/>
              <a:gd name="T8" fmla="*/ 2 w 2"/>
              <a:gd name="T9" fmla="*/ 984 h 984"/>
            </a:gdLst>
            <a:ahLst/>
            <a:cxnLst>
              <a:cxn ang="T4">
                <a:pos x="T0" y="T1"/>
              </a:cxn>
              <a:cxn ang="T5">
                <a:pos x="T2" y="T3"/>
              </a:cxn>
            </a:cxnLst>
            <a:rect l="T6" t="T7" r="T8" b="T9"/>
            <a:pathLst>
              <a:path w="2" h="984">
                <a:moveTo>
                  <a:pt x="0" y="984"/>
                </a:moveTo>
                <a:lnTo>
                  <a:pt x="2"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3" name="Freeform 9"/>
          <p:cNvSpPr>
            <a:spLocks/>
          </p:cNvSpPr>
          <p:nvPr/>
        </p:nvSpPr>
        <p:spPr bwMode="auto">
          <a:xfrm>
            <a:off x="4609297" y="1572788"/>
            <a:ext cx="1588" cy="949325"/>
          </a:xfrm>
          <a:custGeom>
            <a:avLst/>
            <a:gdLst>
              <a:gd name="T0" fmla="*/ 0 w 1"/>
              <a:gd name="T1" fmla="*/ 2147483646 h 598"/>
              <a:gd name="T2" fmla="*/ 2147483646 w 1"/>
              <a:gd name="T3" fmla="*/ 0 h 598"/>
              <a:gd name="T4" fmla="*/ 0 60000 65536"/>
              <a:gd name="T5" fmla="*/ 0 60000 65536"/>
              <a:gd name="T6" fmla="*/ 0 w 1"/>
              <a:gd name="T7" fmla="*/ 0 h 598"/>
              <a:gd name="T8" fmla="*/ 1 w 1"/>
              <a:gd name="T9" fmla="*/ 598 h 598"/>
            </a:gdLst>
            <a:ahLst/>
            <a:cxnLst>
              <a:cxn ang="T4">
                <a:pos x="T0" y="T1"/>
              </a:cxn>
              <a:cxn ang="T5">
                <a:pos x="T2" y="T3"/>
              </a:cxn>
            </a:cxnLst>
            <a:rect l="T6" t="T7" r="T8" b="T9"/>
            <a:pathLst>
              <a:path w="1" h="598">
                <a:moveTo>
                  <a:pt x="0" y="598"/>
                </a:moveTo>
                <a:lnTo>
                  <a:pt x="1"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 name="Freeform 13"/>
          <p:cNvSpPr>
            <a:spLocks/>
          </p:cNvSpPr>
          <p:nvPr/>
        </p:nvSpPr>
        <p:spPr bwMode="auto">
          <a:xfrm>
            <a:off x="7128660" y="960013"/>
            <a:ext cx="3175" cy="1562100"/>
          </a:xfrm>
          <a:custGeom>
            <a:avLst/>
            <a:gdLst>
              <a:gd name="T0" fmla="*/ 0 w 2"/>
              <a:gd name="T1" fmla="*/ 2147483646 h 984"/>
              <a:gd name="T2" fmla="*/ 2147483646 w 2"/>
              <a:gd name="T3" fmla="*/ 0 h 984"/>
              <a:gd name="T4" fmla="*/ 0 60000 65536"/>
              <a:gd name="T5" fmla="*/ 0 60000 65536"/>
              <a:gd name="T6" fmla="*/ 0 w 2"/>
              <a:gd name="T7" fmla="*/ 0 h 984"/>
              <a:gd name="T8" fmla="*/ 2 w 2"/>
              <a:gd name="T9" fmla="*/ 984 h 984"/>
            </a:gdLst>
            <a:ahLst/>
            <a:cxnLst>
              <a:cxn ang="T4">
                <a:pos x="T0" y="T1"/>
              </a:cxn>
              <a:cxn ang="T5">
                <a:pos x="T2" y="T3"/>
              </a:cxn>
            </a:cxnLst>
            <a:rect l="T6" t="T7" r="T8" b="T9"/>
            <a:pathLst>
              <a:path w="2" h="984">
                <a:moveTo>
                  <a:pt x="0" y="984"/>
                </a:moveTo>
                <a:lnTo>
                  <a:pt x="2"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5" name="Freeform 14"/>
          <p:cNvSpPr>
            <a:spLocks/>
          </p:cNvSpPr>
          <p:nvPr/>
        </p:nvSpPr>
        <p:spPr bwMode="auto">
          <a:xfrm>
            <a:off x="9038422" y="1572788"/>
            <a:ext cx="1588" cy="949325"/>
          </a:xfrm>
          <a:custGeom>
            <a:avLst/>
            <a:gdLst>
              <a:gd name="T0" fmla="*/ 0 w 1"/>
              <a:gd name="T1" fmla="*/ 2147483646 h 598"/>
              <a:gd name="T2" fmla="*/ 2147483646 w 1"/>
              <a:gd name="T3" fmla="*/ 0 h 598"/>
              <a:gd name="T4" fmla="*/ 0 60000 65536"/>
              <a:gd name="T5" fmla="*/ 0 60000 65536"/>
              <a:gd name="T6" fmla="*/ 0 w 1"/>
              <a:gd name="T7" fmla="*/ 0 h 598"/>
              <a:gd name="T8" fmla="*/ 1 w 1"/>
              <a:gd name="T9" fmla="*/ 598 h 598"/>
            </a:gdLst>
            <a:ahLst/>
            <a:cxnLst>
              <a:cxn ang="T4">
                <a:pos x="T0" y="T1"/>
              </a:cxn>
              <a:cxn ang="T5">
                <a:pos x="T2" y="T3"/>
              </a:cxn>
            </a:cxnLst>
            <a:rect l="T6" t="T7" r="T8" b="T9"/>
            <a:pathLst>
              <a:path w="1" h="598">
                <a:moveTo>
                  <a:pt x="0" y="598"/>
                </a:moveTo>
                <a:lnTo>
                  <a:pt x="1"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 name="Freeform 17"/>
          <p:cNvSpPr>
            <a:spLocks/>
          </p:cNvSpPr>
          <p:nvPr/>
        </p:nvSpPr>
        <p:spPr bwMode="auto">
          <a:xfrm>
            <a:off x="2701122" y="4464853"/>
            <a:ext cx="3175" cy="1562100"/>
          </a:xfrm>
          <a:custGeom>
            <a:avLst/>
            <a:gdLst>
              <a:gd name="T0" fmla="*/ 0 w 2"/>
              <a:gd name="T1" fmla="*/ 2147483646 h 984"/>
              <a:gd name="T2" fmla="*/ 2147483646 w 2"/>
              <a:gd name="T3" fmla="*/ 0 h 984"/>
              <a:gd name="T4" fmla="*/ 0 60000 65536"/>
              <a:gd name="T5" fmla="*/ 0 60000 65536"/>
              <a:gd name="T6" fmla="*/ 0 w 2"/>
              <a:gd name="T7" fmla="*/ 0 h 984"/>
              <a:gd name="T8" fmla="*/ 2 w 2"/>
              <a:gd name="T9" fmla="*/ 984 h 984"/>
            </a:gdLst>
            <a:ahLst/>
            <a:cxnLst>
              <a:cxn ang="T4">
                <a:pos x="T0" y="T1"/>
              </a:cxn>
              <a:cxn ang="T5">
                <a:pos x="T2" y="T3"/>
              </a:cxn>
            </a:cxnLst>
            <a:rect l="T6" t="T7" r="T8" b="T9"/>
            <a:pathLst>
              <a:path w="2" h="984">
                <a:moveTo>
                  <a:pt x="0" y="984"/>
                </a:moveTo>
                <a:lnTo>
                  <a:pt x="2"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7" name="Freeform 18"/>
          <p:cNvSpPr>
            <a:spLocks/>
          </p:cNvSpPr>
          <p:nvPr/>
        </p:nvSpPr>
        <p:spPr bwMode="auto">
          <a:xfrm>
            <a:off x="4610885" y="5077628"/>
            <a:ext cx="1587" cy="949325"/>
          </a:xfrm>
          <a:custGeom>
            <a:avLst/>
            <a:gdLst>
              <a:gd name="T0" fmla="*/ 0 w 1"/>
              <a:gd name="T1" fmla="*/ 2147483646 h 598"/>
              <a:gd name="T2" fmla="*/ 2147483646 w 1"/>
              <a:gd name="T3" fmla="*/ 0 h 598"/>
              <a:gd name="T4" fmla="*/ 0 60000 65536"/>
              <a:gd name="T5" fmla="*/ 0 60000 65536"/>
              <a:gd name="T6" fmla="*/ 0 w 1"/>
              <a:gd name="T7" fmla="*/ 0 h 598"/>
              <a:gd name="T8" fmla="*/ 1 w 1"/>
              <a:gd name="T9" fmla="*/ 598 h 598"/>
            </a:gdLst>
            <a:ahLst/>
            <a:cxnLst>
              <a:cxn ang="T4">
                <a:pos x="T0" y="T1"/>
              </a:cxn>
              <a:cxn ang="T5">
                <a:pos x="T2" y="T3"/>
              </a:cxn>
            </a:cxnLst>
            <a:rect l="T6" t="T7" r="T8" b="T9"/>
            <a:pathLst>
              <a:path w="1" h="598">
                <a:moveTo>
                  <a:pt x="0" y="598"/>
                </a:moveTo>
                <a:lnTo>
                  <a:pt x="1"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8" name="Freeform 21"/>
          <p:cNvSpPr>
            <a:spLocks/>
          </p:cNvSpPr>
          <p:nvPr/>
        </p:nvSpPr>
        <p:spPr bwMode="auto">
          <a:xfrm>
            <a:off x="7128660" y="4464853"/>
            <a:ext cx="3175" cy="1562100"/>
          </a:xfrm>
          <a:custGeom>
            <a:avLst/>
            <a:gdLst>
              <a:gd name="T0" fmla="*/ 0 w 2"/>
              <a:gd name="T1" fmla="*/ 2147483646 h 984"/>
              <a:gd name="T2" fmla="*/ 2147483646 w 2"/>
              <a:gd name="T3" fmla="*/ 0 h 984"/>
              <a:gd name="T4" fmla="*/ 0 60000 65536"/>
              <a:gd name="T5" fmla="*/ 0 60000 65536"/>
              <a:gd name="T6" fmla="*/ 0 w 2"/>
              <a:gd name="T7" fmla="*/ 0 h 984"/>
              <a:gd name="T8" fmla="*/ 2 w 2"/>
              <a:gd name="T9" fmla="*/ 984 h 984"/>
            </a:gdLst>
            <a:ahLst/>
            <a:cxnLst>
              <a:cxn ang="T4">
                <a:pos x="T0" y="T1"/>
              </a:cxn>
              <a:cxn ang="T5">
                <a:pos x="T2" y="T3"/>
              </a:cxn>
            </a:cxnLst>
            <a:rect l="T6" t="T7" r="T8" b="T9"/>
            <a:pathLst>
              <a:path w="2" h="984">
                <a:moveTo>
                  <a:pt x="0" y="984"/>
                </a:moveTo>
                <a:lnTo>
                  <a:pt x="2"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 name="Freeform 22"/>
          <p:cNvSpPr>
            <a:spLocks/>
          </p:cNvSpPr>
          <p:nvPr/>
        </p:nvSpPr>
        <p:spPr bwMode="auto">
          <a:xfrm>
            <a:off x="9038422" y="5077628"/>
            <a:ext cx="1588" cy="949325"/>
          </a:xfrm>
          <a:custGeom>
            <a:avLst/>
            <a:gdLst>
              <a:gd name="T0" fmla="*/ 0 w 1"/>
              <a:gd name="T1" fmla="*/ 2147483646 h 598"/>
              <a:gd name="T2" fmla="*/ 2147483646 w 1"/>
              <a:gd name="T3" fmla="*/ 0 h 598"/>
              <a:gd name="T4" fmla="*/ 0 60000 65536"/>
              <a:gd name="T5" fmla="*/ 0 60000 65536"/>
              <a:gd name="T6" fmla="*/ 0 w 1"/>
              <a:gd name="T7" fmla="*/ 0 h 598"/>
              <a:gd name="T8" fmla="*/ 1 w 1"/>
              <a:gd name="T9" fmla="*/ 598 h 598"/>
            </a:gdLst>
            <a:ahLst/>
            <a:cxnLst>
              <a:cxn ang="T4">
                <a:pos x="T0" y="T1"/>
              </a:cxn>
              <a:cxn ang="T5">
                <a:pos x="T2" y="T3"/>
              </a:cxn>
            </a:cxnLst>
            <a:rect l="T6" t="T7" r="T8" b="T9"/>
            <a:pathLst>
              <a:path w="1" h="598">
                <a:moveTo>
                  <a:pt x="0" y="598"/>
                </a:moveTo>
                <a:lnTo>
                  <a:pt x="1"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0" name="Freeform 23"/>
          <p:cNvSpPr>
            <a:spLocks/>
          </p:cNvSpPr>
          <p:nvPr/>
        </p:nvSpPr>
        <p:spPr bwMode="auto">
          <a:xfrm>
            <a:off x="3652035" y="5296703"/>
            <a:ext cx="4762" cy="733425"/>
          </a:xfrm>
          <a:custGeom>
            <a:avLst/>
            <a:gdLst>
              <a:gd name="T0" fmla="*/ 2147483646 w 3"/>
              <a:gd name="T1" fmla="*/ 2147483646 h 462"/>
              <a:gd name="T2" fmla="*/ 0 w 3"/>
              <a:gd name="T3" fmla="*/ 0 h 462"/>
              <a:gd name="T4" fmla="*/ 0 60000 65536"/>
              <a:gd name="T5" fmla="*/ 0 60000 65536"/>
              <a:gd name="T6" fmla="*/ 0 w 3"/>
              <a:gd name="T7" fmla="*/ 0 h 462"/>
              <a:gd name="T8" fmla="*/ 3 w 3"/>
              <a:gd name="T9" fmla="*/ 462 h 462"/>
            </a:gdLst>
            <a:ahLst/>
            <a:cxnLst>
              <a:cxn ang="T4">
                <a:pos x="T0" y="T1"/>
              </a:cxn>
              <a:cxn ang="T5">
                <a:pos x="T2" y="T3"/>
              </a:cxn>
            </a:cxnLst>
            <a:rect l="T6" t="T7" r="T8" b="T9"/>
            <a:pathLst>
              <a:path w="3" h="462">
                <a:moveTo>
                  <a:pt x="3" y="462"/>
                </a:moveTo>
                <a:lnTo>
                  <a:pt x="0"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1" name="Text Box 25"/>
          <p:cNvSpPr txBox="1">
            <a:spLocks noChangeArrowheads="1"/>
          </p:cNvSpPr>
          <p:nvPr/>
        </p:nvSpPr>
        <p:spPr bwMode="auto">
          <a:xfrm>
            <a:off x="2511789" y="2793059"/>
            <a:ext cx="2280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latin typeface="Arial" panose="020B0604020202020204" pitchFamily="34" charset="0"/>
              </a:rPr>
              <a:t>Left Rectangle Rule</a:t>
            </a:r>
            <a:endParaRPr lang="zh-CN" altLang="en-US" sz="1800" dirty="0">
              <a:latin typeface="Arial" panose="020B0604020202020204" pitchFamily="34" charset="0"/>
            </a:endParaRPr>
          </a:p>
        </p:txBody>
      </p:sp>
      <p:sp>
        <p:nvSpPr>
          <p:cNvPr id="22" name="Text Box 28"/>
          <p:cNvSpPr txBox="1">
            <a:spLocks noChangeArrowheads="1"/>
          </p:cNvSpPr>
          <p:nvPr/>
        </p:nvSpPr>
        <p:spPr bwMode="auto">
          <a:xfrm>
            <a:off x="7128660" y="6331620"/>
            <a:ext cx="22072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lvl="0">
              <a:spcBef>
                <a:spcPct val="0"/>
              </a:spcBef>
              <a:buClrTx/>
              <a:buSzTx/>
              <a:buNone/>
            </a:pPr>
            <a:r>
              <a:rPr lang="en-US" altLang="zh-CN" sz="1800" dirty="0">
                <a:solidFill>
                  <a:srgbClr val="000000"/>
                </a:solidFill>
                <a:latin typeface="Arial" panose="020B0604020202020204" pitchFamily="34" charset="0"/>
              </a:rPr>
              <a:t>Trapezoidal Rule</a:t>
            </a:r>
            <a:endParaRPr lang="zh-CN" altLang="en-US" sz="1800" dirty="0">
              <a:solidFill>
                <a:srgbClr val="000000"/>
              </a:solidFill>
              <a:latin typeface="Arial" panose="020B0604020202020204" pitchFamily="34" charset="0"/>
            </a:endParaRPr>
          </a:p>
        </p:txBody>
      </p:sp>
      <p:sp>
        <p:nvSpPr>
          <p:cNvPr id="23" name="Text Box 29"/>
          <p:cNvSpPr txBox="1">
            <a:spLocks noChangeArrowheads="1"/>
          </p:cNvSpPr>
          <p:nvPr/>
        </p:nvSpPr>
        <p:spPr bwMode="auto">
          <a:xfrm>
            <a:off x="2511789" y="6331620"/>
            <a:ext cx="2500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latin typeface="Arial" panose="020B0604020202020204" pitchFamily="34" charset="0"/>
              </a:rPr>
              <a:t>Middle Rectangle Rule</a:t>
            </a:r>
            <a:endParaRPr lang="zh-CN" altLang="en-US" sz="1800" dirty="0">
              <a:latin typeface="Arial" panose="020B0604020202020204" pitchFamily="34" charset="0"/>
            </a:endParaRPr>
          </a:p>
        </p:txBody>
      </p:sp>
      <p:sp>
        <p:nvSpPr>
          <p:cNvPr id="24" name="Text Box 30"/>
          <p:cNvSpPr txBox="1">
            <a:spLocks noChangeArrowheads="1"/>
          </p:cNvSpPr>
          <p:nvPr/>
        </p:nvSpPr>
        <p:spPr bwMode="auto">
          <a:xfrm>
            <a:off x="6866062" y="2796096"/>
            <a:ext cx="2469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latin typeface="Arial" panose="020B0604020202020204" pitchFamily="34" charset="0"/>
              </a:rPr>
              <a:t>Right Rectangle Rule</a:t>
            </a:r>
            <a:endParaRPr lang="zh-CN" altLang="en-US" sz="1800" dirty="0">
              <a:latin typeface="Arial" panose="020B0604020202020204" pitchFamily="34" charset="0"/>
            </a:endParaRPr>
          </a:p>
        </p:txBody>
      </p:sp>
    </p:spTree>
    <p:extLst>
      <p:ext uri="{BB962C8B-B14F-4D97-AF65-F5344CB8AC3E}">
        <p14:creationId xmlns:p14="http://schemas.microsoft.com/office/powerpoint/2010/main" val="313233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par>
                                <p:cTn id="13" presetID="2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left)">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par>
                                <p:cTn id="36" presetID="22" presetClass="entr" presetSubtype="4" fill="hold"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down)">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right)">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500"/>
                                        <p:tgtEl>
                                          <p:spTgt spid="2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left)">
                                      <p:cBhvr>
                                        <p:cTn id="53" dur="500"/>
                                        <p:tgtEl>
                                          <p:spTgt spid="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wipe(down)">
                                      <p:cBhvr>
                                        <p:cTn id="58" dur="500"/>
                                        <p:tgtEl>
                                          <p:spTgt spid="17"/>
                                        </p:tgtEl>
                                      </p:cBhvr>
                                    </p:animEffect>
                                  </p:childTnLst>
                                </p:cTn>
                              </p:par>
                              <p:par>
                                <p:cTn id="59" presetID="22" presetClass="entr" presetSubtype="4" fill="hold"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00"/>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nodeType="click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wipe(down)">
                                      <p:cBhvr>
                                        <p:cTn id="66" dur="500"/>
                                        <p:tgtEl>
                                          <p:spTgt spid="20"/>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wipe(down)">
                                      <p:cBhvr>
                                        <p:cTn id="71" dur="500"/>
                                        <p:tgtEl>
                                          <p:spTgt spid="6"/>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left)">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wipe(left)">
                                      <p:cBhvr>
                                        <p:cTn id="81" dur="500"/>
                                        <p:tgtEl>
                                          <p:spTgt spid="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nodeType="click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wipe(down)">
                                      <p:cBhvr>
                                        <p:cTn id="86" dur="500"/>
                                        <p:tgtEl>
                                          <p:spTgt spid="19"/>
                                        </p:tgtEl>
                                      </p:cBhvr>
                                    </p:animEffect>
                                  </p:childTnLst>
                                </p:cTn>
                              </p:par>
                              <p:par>
                                <p:cTn id="87" presetID="22" presetClass="entr" presetSubtype="4" fill="hold"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wipe(down)">
                                      <p:cBhvr>
                                        <p:cTn id="89" dur="500"/>
                                        <p:tgtEl>
                                          <p:spTgt spid="1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4"/>
                                        </p:tgtEl>
                                        <p:attrNameLst>
                                          <p:attrName>style.visibility</p:attrName>
                                        </p:attrNameLst>
                                      </p:cBhvr>
                                      <p:to>
                                        <p:strVal val="visible"/>
                                      </p:to>
                                    </p:set>
                                    <p:animEffect transition="in" filter="wipe(left)">
                                      <p:cBhvr>
                                        <p:cTn id="94" dur="500"/>
                                        <p:tgtEl>
                                          <p:spTgt spid="4"/>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wipe(left)">
                                      <p:cBhvr>
                                        <p:cTn id="9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21" grpId="0"/>
      <p:bldP spid="22" grpId="0"/>
      <p:bldP spid="23" grpId="0"/>
      <p:bldP spid="2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Recursive Simpson Rules</a:t>
            </a:r>
            <a:endParaRPr lang="zh-CN" altLang="en-US" dirty="0"/>
          </a:p>
        </p:txBody>
      </p:sp>
      <p:sp>
        <p:nvSpPr>
          <p:cNvPr id="3" name="内容占位符 2"/>
          <p:cNvSpPr>
            <a:spLocks noGrp="1"/>
          </p:cNvSpPr>
          <p:nvPr>
            <p:ph idx="1"/>
          </p:nvPr>
        </p:nvSpPr>
        <p:spPr>
          <a:xfrm>
            <a:off x="609600" y="1402251"/>
            <a:ext cx="10972800" cy="4897437"/>
          </a:xfrm>
        </p:spPr>
        <p:txBody>
          <a:bodyPr/>
          <a:lstStyle/>
          <a:p>
            <a:pPr>
              <a:lnSpc>
                <a:spcPct val="150000"/>
              </a:lnSpc>
            </a:pPr>
            <a:r>
              <a:rPr lang="en-US" altLang="zh-CN" dirty="0" err="1" smtClean="0"/>
              <a:t>Thm</a:t>
            </a:r>
            <a:r>
              <a:rPr lang="en-US" altLang="zh-CN" dirty="0" smtClean="0"/>
              <a:t>. 5.5. Suppose that </a:t>
            </a:r>
            <a:r>
              <a:rPr lang="en-US" altLang="zh-CN" dirty="0"/>
              <a:t>{</a:t>
            </a:r>
            <a:r>
              <a:rPr lang="en-US" altLang="zh-CN" i="1" dirty="0"/>
              <a:t>T</a:t>
            </a:r>
            <a:r>
              <a:rPr lang="en-US" altLang="zh-CN" dirty="0"/>
              <a:t>(</a:t>
            </a:r>
            <a:r>
              <a:rPr lang="en-US" altLang="zh-CN" i="1" dirty="0"/>
              <a:t>J</a:t>
            </a:r>
            <a:r>
              <a:rPr lang="en-US" altLang="zh-CN" dirty="0" smtClean="0"/>
              <a:t>)} is the sequence of trapezoidal rules generated by Corollary 5.4. If </a:t>
            </a:r>
            <a:r>
              <a:rPr lang="en-US" altLang="zh-CN" i="1" dirty="0" smtClean="0"/>
              <a:t>J </a:t>
            </a:r>
            <a:r>
              <a:rPr lang="en-US" altLang="zh-CN" dirty="0" smtClean="0"/>
              <a:t>≥1 and </a:t>
            </a:r>
            <a:r>
              <a:rPr lang="en-US" altLang="zh-CN" i="1" dirty="0" smtClean="0"/>
              <a:t>S</a:t>
            </a:r>
            <a:r>
              <a:rPr lang="en-US" altLang="zh-CN" dirty="0" smtClean="0"/>
              <a:t>(</a:t>
            </a:r>
            <a:r>
              <a:rPr lang="en-US" altLang="zh-CN" i="1" dirty="0" smtClean="0"/>
              <a:t>J</a:t>
            </a:r>
            <a:r>
              <a:rPr lang="en-US" altLang="zh-CN" dirty="0" smtClean="0"/>
              <a:t>) is Simpson’s rule for 2</a:t>
            </a:r>
            <a:r>
              <a:rPr lang="en-US" altLang="zh-CN" i="1" baseline="30000" dirty="0" smtClean="0"/>
              <a:t>J</a:t>
            </a:r>
            <a:r>
              <a:rPr lang="zh-CN" altLang="en-US" dirty="0"/>
              <a:t> </a:t>
            </a:r>
            <a:r>
              <a:rPr lang="en-US" altLang="zh-CN" dirty="0" smtClean="0"/>
              <a:t>subintervals of [</a:t>
            </a:r>
            <a:r>
              <a:rPr lang="en-US" altLang="zh-CN" i="1" dirty="0" smtClean="0"/>
              <a:t>a</a:t>
            </a:r>
            <a:r>
              <a:rPr lang="en-US" altLang="zh-CN" dirty="0" smtClean="0"/>
              <a:t>, </a:t>
            </a:r>
            <a:r>
              <a:rPr lang="en-US" altLang="zh-CN" i="1" dirty="0" smtClean="0"/>
              <a:t>b</a:t>
            </a:r>
            <a:r>
              <a:rPr lang="en-US" altLang="zh-CN" dirty="0" smtClean="0"/>
              <a:t>], then </a:t>
            </a:r>
            <a:r>
              <a:rPr lang="en-US" altLang="zh-CN" i="1" dirty="0" smtClean="0"/>
              <a:t>S</a:t>
            </a:r>
            <a:r>
              <a:rPr lang="en-US" altLang="zh-CN" dirty="0" smtClean="0"/>
              <a:t>(</a:t>
            </a:r>
            <a:r>
              <a:rPr lang="en-US" altLang="zh-CN" i="1" dirty="0" smtClean="0"/>
              <a:t>J</a:t>
            </a:r>
            <a:r>
              <a:rPr lang="en-US" altLang="zh-CN" dirty="0" smtClean="0"/>
              <a:t>) and the trapezoidal rules </a:t>
            </a:r>
            <a:r>
              <a:rPr lang="en-US" altLang="zh-CN" i="1" dirty="0" smtClean="0"/>
              <a:t>T</a:t>
            </a:r>
            <a:r>
              <a:rPr lang="en-US" altLang="zh-CN" dirty="0" smtClean="0"/>
              <a:t>(</a:t>
            </a:r>
            <a:r>
              <a:rPr lang="en-US" altLang="zh-CN" i="1" dirty="0" smtClean="0"/>
              <a:t>J</a:t>
            </a:r>
            <a:r>
              <a:rPr lang="en-US" altLang="zh-CN" dirty="0" smtClean="0"/>
              <a:t>-1) and </a:t>
            </a:r>
            <a:r>
              <a:rPr lang="en-US" altLang="zh-CN" i="1" dirty="0" smtClean="0"/>
              <a:t>T</a:t>
            </a:r>
            <a:r>
              <a:rPr lang="en-US" altLang="zh-CN" dirty="0" smtClean="0"/>
              <a:t>(</a:t>
            </a:r>
            <a:r>
              <a:rPr lang="en-US" altLang="zh-CN" i="1" dirty="0" smtClean="0"/>
              <a:t>J</a:t>
            </a:r>
            <a:r>
              <a:rPr lang="en-US" altLang="zh-CN" dirty="0" smtClean="0"/>
              <a:t>) obey the relationship</a:t>
            </a:r>
            <a:endParaRPr lang="zh-CN"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526684169"/>
              </p:ext>
            </p:extLst>
          </p:nvPr>
        </p:nvGraphicFramePr>
        <p:xfrm>
          <a:off x="3606800" y="4706936"/>
          <a:ext cx="4978400" cy="787400"/>
        </p:xfrm>
        <a:graphic>
          <a:graphicData uri="http://schemas.openxmlformats.org/presentationml/2006/ole">
            <mc:AlternateContent xmlns:mc="http://schemas.openxmlformats.org/markup-compatibility/2006">
              <mc:Choice xmlns:v="urn:schemas-microsoft-com:vml" Requires="v">
                <p:oleObj spid="_x0000_s27660" name="Equation" r:id="rId3" imgW="2489040" imgH="393480" progId="Equation.DSMT4">
                  <p:embed/>
                </p:oleObj>
              </mc:Choice>
              <mc:Fallback>
                <p:oleObj name="Equation" r:id="rId3" imgW="2489040" imgH="393480" progId="Equation.DSMT4">
                  <p:embed/>
                  <p:pic>
                    <p:nvPicPr>
                      <p:cNvPr id="87044" name="Object 4"/>
                      <p:cNvPicPr>
                        <a:picLocks noChangeAspect="1" noChangeArrowheads="1"/>
                      </p:cNvPicPr>
                      <p:nvPr/>
                    </p:nvPicPr>
                    <p:blipFill>
                      <a:blip r:embed="rId4"/>
                      <a:srcRect/>
                      <a:stretch>
                        <a:fillRect/>
                      </a:stretch>
                    </p:blipFill>
                    <p:spPr bwMode="auto">
                      <a:xfrm>
                        <a:off x="3606800" y="4706936"/>
                        <a:ext cx="49784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0799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0"/>
          </p:nvPr>
        </p:nvSpPr>
        <p:spPr>
          <a:xfrm>
            <a:off x="3124200" y="6248400"/>
            <a:ext cx="2895600" cy="457200"/>
          </a:xfrm>
        </p:spPr>
        <p:txBody>
          <a:bodyPr/>
          <a:lstStyle/>
          <a:p>
            <a:pPr>
              <a:defRPr/>
            </a:pPr>
            <a:r>
              <a:rPr lang="zh-CN" altLang="en-US"/>
              <a:t>华南师范大学数学科学学院    谢骊玲</a:t>
            </a:r>
          </a:p>
        </p:txBody>
      </p:sp>
      <p:sp>
        <p:nvSpPr>
          <p:cNvPr id="6" name="Rectangle 4"/>
          <p:cNvSpPr>
            <a:spLocks noChangeArrowheads="1"/>
          </p:cNvSpPr>
          <p:nvPr/>
        </p:nvSpPr>
        <p:spPr bwMode="auto">
          <a:xfrm>
            <a:off x="466603" y="344488"/>
            <a:ext cx="111063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None/>
            </a:pPr>
            <a:r>
              <a:rPr lang="en-US" altLang="zh-CN" sz="2400" b="1" dirty="0" smtClean="0">
                <a:cs typeface="Times New Roman" panose="02020603050405020304" pitchFamily="18" charset="0"/>
              </a:rPr>
              <a:t>Example 5.12.</a:t>
            </a:r>
            <a:r>
              <a:rPr lang="en-US" altLang="zh-CN" sz="2400" dirty="0" smtClean="0">
                <a:cs typeface="Times New Roman" panose="02020603050405020304" pitchFamily="18" charset="0"/>
              </a:rPr>
              <a:t> Use the sequential Simpson’s rule to compute the approximations </a:t>
            </a:r>
            <a:r>
              <a:rPr lang="en-US" altLang="zh-CN" sz="2400" i="1" dirty="0" smtClean="0">
                <a:cs typeface="Times New Roman" panose="02020603050405020304" pitchFamily="18" charset="0"/>
              </a:rPr>
              <a:t>S</a:t>
            </a:r>
            <a:r>
              <a:rPr lang="en-US" altLang="zh-CN" sz="2400" dirty="0" smtClean="0">
                <a:cs typeface="Times New Roman" panose="02020603050405020304" pitchFamily="18" charset="0"/>
              </a:rPr>
              <a:t>(1</a:t>
            </a:r>
            <a:r>
              <a:rPr lang="en-US" altLang="zh-CN" sz="2400" dirty="0">
                <a:cs typeface="Times New Roman" panose="02020603050405020304" pitchFamily="18" charset="0"/>
              </a:rPr>
              <a:t>), </a:t>
            </a:r>
            <a:r>
              <a:rPr lang="en-US" altLang="zh-CN" sz="2400" i="1" dirty="0">
                <a:cs typeface="Times New Roman" panose="02020603050405020304" pitchFamily="18" charset="0"/>
              </a:rPr>
              <a:t>S</a:t>
            </a:r>
            <a:r>
              <a:rPr lang="en-US" altLang="zh-CN" sz="2400" dirty="0">
                <a:cs typeface="Times New Roman" panose="02020603050405020304" pitchFamily="18" charset="0"/>
              </a:rPr>
              <a:t>(2</a:t>
            </a:r>
            <a:r>
              <a:rPr lang="en-US" altLang="zh-CN" sz="2400" dirty="0" smtClean="0">
                <a:cs typeface="Times New Roman" panose="02020603050405020304" pitchFamily="18" charset="0"/>
              </a:rPr>
              <a:t>), and </a:t>
            </a:r>
            <a:r>
              <a:rPr lang="en-US" altLang="zh-CN" sz="2400" i="1" dirty="0" smtClean="0">
                <a:cs typeface="Times New Roman" panose="02020603050405020304" pitchFamily="18" charset="0"/>
              </a:rPr>
              <a:t>S</a:t>
            </a:r>
            <a:r>
              <a:rPr lang="en-US" altLang="zh-CN" sz="2400" dirty="0" smtClean="0">
                <a:cs typeface="Times New Roman" panose="02020603050405020304" pitchFamily="18" charset="0"/>
              </a:rPr>
              <a:t>(3) for the integral</a:t>
            </a:r>
            <a:endParaRPr lang="en-US" altLang="zh-CN" sz="2400" dirty="0">
              <a:latin typeface="Arial" panose="020B0604020202020204" pitchFamily="34" charset="0"/>
            </a:endParaRPr>
          </a:p>
        </p:txBody>
      </p:sp>
      <p:graphicFrame>
        <p:nvGraphicFramePr>
          <p:cNvPr id="7" name="Object 5"/>
          <p:cNvGraphicFramePr>
            <a:graphicFrameLocks noChangeAspect="1"/>
          </p:cNvGraphicFramePr>
          <p:nvPr>
            <p:extLst>
              <p:ext uri="{D42A27DB-BD31-4B8C-83A1-F6EECF244321}">
                <p14:modId xmlns:p14="http://schemas.microsoft.com/office/powerpoint/2010/main" val="523967592"/>
              </p:ext>
            </p:extLst>
          </p:nvPr>
        </p:nvGraphicFramePr>
        <p:xfrm>
          <a:off x="3348038" y="1257546"/>
          <a:ext cx="5795962" cy="685800"/>
        </p:xfrm>
        <a:graphic>
          <a:graphicData uri="http://schemas.openxmlformats.org/presentationml/2006/ole">
            <mc:AlternateContent xmlns:mc="http://schemas.openxmlformats.org/markup-compatibility/2006">
              <mc:Choice xmlns:v="urn:schemas-microsoft-com:vml" Requires="v">
                <p:oleObj spid="_x0000_s28698" name="Equation" r:id="rId3" imgW="2819400" imgH="330200" progId="Equation.DSMT4">
                  <p:embed/>
                </p:oleObj>
              </mc:Choice>
              <mc:Fallback>
                <p:oleObj name="Equation" r:id="rId3" imgW="2819400" imgH="330200" progId="Equation.DSMT4">
                  <p:embed/>
                  <p:pic>
                    <p:nvPicPr>
                      <p:cNvPr id="12698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1257546"/>
                        <a:ext cx="57959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angle 7"/>
          <p:cNvSpPr>
            <a:spLocks noChangeArrowheads="1"/>
          </p:cNvSpPr>
          <p:nvPr/>
        </p:nvSpPr>
        <p:spPr bwMode="auto">
          <a:xfrm>
            <a:off x="0" y="25098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endParaRPr lang="zh-CN" altLang="zh-CN" sz="1800">
              <a:latin typeface="Arial" panose="020B0604020202020204" pitchFamily="34" charset="0"/>
            </a:endParaRPr>
          </a:p>
        </p:txBody>
      </p:sp>
      <p:graphicFrame>
        <p:nvGraphicFramePr>
          <p:cNvPr id="10" name="Object 8"/>
          <p:cNvGraphicFramePr>
            <a:graphicFrameLocks noChangeAspect="1"/>
          </p:cNvGraphicFramePr>
          <p:nvPr>
            <p:extLst>
              <p:ext uri="{D42A27DB-BD31-4B8C-83A1-F6EECF244321}">
                <p14:modId xmlns:p14="http://schemas.microsoft.com/office/powerpoint/2010/main" val="194140627"/>
              </p:ext>
            </p:extLst>
          </p:nvPr>
        </p:nvGraphicFramePr>
        <p:xfrm>
          <a:off x="1455737" y="2153883"/>
          <a:ext cx="9128125" cy="2755900"/>
        </p:xfrm>
        <a:graphic>
          <a:graphicData uri="http://schemas.openxmlformats.org/presentationml/2006/ole">
            <mc:AlternateContent xmlns:mc="http://schemas.openxmlformats.org/markup-compatibility/2006">
              <mc:Choice xmlns:v="urn:schemas-microsoft-com:vml" Requires="v">
                <p:oleObj spid="_x0000_s28699" name="Equation" r:id="rId5" imgW="4025900" imgH="1219200" progId="Equation.DSMT4">
                  <p:embed/>
                </p:oleObj>
              </mc:Choice>
              <mc:Fallback>
                <p:oleObj name="Equation" r:id="rId5" imgW="4025900" imgH="1219200" progId="Equation.DSMT4">
                  <p:embed/>
                  <p:pic>
                    <p:nvPicPr>
                      <p:cNvPr id="126984"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5737" y="2153883"/>
                        <a:ext cx="9128125"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 Box 9"/>
          <p:cNvSpPr txBox="1">
            <a:spLocks noChangeArrowheads="1"/>
          </p:cNvSpPr>
          <p:nvPr/>
        </p:nvSpPr>
        <p:spPr bwMode="auto">
          <a:xfrm>
            <a:off x="466603" y="5202381"/>
            <a:ext cx="10764105" cy="95410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solidFill>
                  <a:srgbClr val="FFFF00"/>
                </a:solidFill>
                <a:latin typeface="+mn-lt"/>
              </a:rPr>
              <a:t>Combining of the results of sequential trapezoidal rule obtains the sequential Simpson’s rule. The error is decreased from </a:t>
            </a:r>
            <a:r>
              <a:rPr lang="en-US" altLang="zh-CN" sz="2800" i="1" dirty="0" smtClean="0">
                <a:solidFill>
                  <a:srgbClr val="FFFF00"/>
                </a:solidFill>
                <a:latin typeface="+mn-lt"/>
              </a:rPr>
              <a:t>O</a:t>
            </a:r>
            <a:r>
              <a:rPr lang="en-US" altLang="zh-CN" sz="2800" dirty="0" smtClean="0">
                <a:solidFill>
                  <a:srgbClr val="FFFF00"/>
                </a:solidFill>
                <a:latin typeface="+mn-lt"/>
              </a:rPr>
              <a:t>(</a:t>
            </a:r>
            <a:r>
              <a:rPr lang="en-US" altLang="zh-CN" sz="2800" i="1" dirty="0" smtClean="0">
                <a:solidFill>
                  <a:srgbClr val="FFFF00"/>
                </a:solidFill>
                <a:latin typeface="+mn-lt"/>
              </a:rPr>
              <a:t>h</a:t>
            </a:r>
            <a:r>
              <a:rPr lang="en-US" altLang="zh-CN" sz="2800" baseline="30000" dirty="0" smtClean="0">
                <a:solidFill>
                  <a:srgbClr val="FFFF00"/>
                </a:solidFill>
                <a:latin typeface="+mn-lt"/>
              </a:rPr>
              <a:t>2</a:t>
            </a:r>
            <a:r>
              <a:rPr lang="en-US" altLang="zh-CN" sz="2800" dirty="0" smtClean="0">
                <a:solidFill>
                  <a:srgbClr val="FFFF00"/>
                </a:solidFill>
                <a:latin typeface="+mn-lt"/>
              </a:rPr>
              <a:t>) to </a:t>
            </a:r>
            <a:r>
              <a:rPr lang="en-US" altLang="zh-CN" sz="2800" i="1" dirty="0" smtClean="0">
                <a:solidFill>
                  <a:srgbClr val="FFFF00"/>
                </a:solidFill>
                <a:latin typeface="+mn-lt"/>
              </a:rPr>
              <a:t>O</a:t>
            </a:r>
            <a:r>
              <a:rPr lang="en-US" altLang="zh-CN" sz="2800" dirty="0" smtClean="0">
                <a:solidFill>
                  <a:srgbClr val="FFFF00"/>
                </a:solidFill>
                <a:latin typeface="+mn-lt"/>
              </a:rPr>
              <a:t>(</a:t>
            </a:r>
            <a:r>
              <a:rPr lang="en-US" altLang="zh-CN" sz="2800" i="1" dirty="0" smtClean="0">
                <a:solidFill>
                  <a:srgbClr val="FFFF00"/>
                </a:solidFill>
                <a:latin typeface="+mn-lt"/>
              </a:rPr>
              <a:t>h</a:t>
            </a:r>
            <a:r>
              <a:rPr lang="en-US" altLang="zh-CN" sz="2800" baseline="30000" dirty="0" smtClean="0">
                <a:solidFill>
                  <a:srgbClr val="FFFF00"/>
                </a:solidFill>
                <a:latin typeface="+mn-lt"/>
              </a:rPr>
              <a:t>4</a:t>
            </a:r>
            <a:r>
              <a:rPr lang="en-US" altLang="zh-CN" sz="2800" dirty="0" smtClean="0">
                <a:solidFill>
                  <a:srgbClr val="FFFF00"/>
                </a:solidFill>
                <a:latin typeface="+mn-lt"/>
              </a:rPr>
              <a:t>).</a:t>
            </a:r>
            <a:endParaRPr lang="en-US" altLang="zh-CN" sz="2800" dirty="0">
              <a:solidFill>
                <a:srgbClr val="FFFF00"/>
              </a:solidFill>
              <a:latin typeface="+mn-lt"/>
            </a:endParaRPr>
          </a:p>
        </p:txBody>
      </p:sp>
    </p:spTree>
    <p:extLst>
      <p:ext uri="{BB962C8B-B14F-4D97-AF65-F5344CB8AC3E}">
        <p14:creationId xmlns:p14="http://schemas.microsoft.com/office/powerpoint/2010/main" val="346490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Recursive Boole’s Rules</a:t>
            </a:r>
            <a:endParaRPr lang="zh-CN" altLang="en-US" dirty="0"/>
          </a:p>
        </p:txBody>
      </p:sp>
      <p:sp>
        <p:nvSpPr>
          <p:cNvPr id="3" name="内容占位符 2"/>
          <p:cNvSpPr>
            <a:spLocks noGrp="1"/>
          </p:cNvSpPr>
          <p:nvPr>
            <p:ph idx="1"/>
          </p:nvPr>
        </p:nvSpPr>
        <p:spPr>
          <a:xfrm>
            <a:off x="609600" y="1167791"/>
            <a:ext cx="10972800" cy="4897437"/>
          </a:xfrm>
        </p:spPr>
        <p:txBody>
          <a:bodyPr/>
          <a:lstStyle/>
          <a:p>
            <a:r>
              <a:rPr lang="en-US" altLang="zh-CN" sz="2800" dirty="0" smtClean="0"/>
              <a:t>When it is applied </a:t>
            </a:r>
            <a:r>
              <a:rPr lang="en-US" altLang="zh-CN" sz="2800" i="1" dirty="0" smtClean="0"/>
              <a:t>M </a:t>
            </a:r>
            <a:r>
              <a:rPr lang="en-US" altLang="zh-CN" sz="2800" dirty="0" smtClean="0"/>
              <a:t>times over </a:t>
            </a:r>
            <a:r>
              <a:rPr lang="en-US" altLang="zh-CN" sz="2800" dirty="0"/>
              <a:t>4</a:t>
            </a:r>
            <a:r>
              <a:rPr lang="en-US" altLang="zh-CN" sz="2800" i="1" dirty="0"/>
              <a:t>M </a:t>
            </a:r>
            <a:r>
              <a:rPr lang="en-US" altLang="zh-CN" sz="2800" dirty="0" smtClean="0"/>
              <a:t>equally spaced subintervals of </a:t>
            </a:r>
            <a:r>
              <a:rPr lang="en-US" altLang="zh-CN" sz="2800" dirty="0"/>
              <a:t>[</a:t>
            </a:r>
            <a:r>
              <a:rPr lang="en-US" altLang="zh-CN" sz="2800" i="1" dirty="0"/>
              <a:t>a</a:t>
            </a:r>
            <a:r>
              <a:rPr lang="en-US" altLang="zh-CN" sz="2800" dirty="0" smtClean="0"/>
              <a:t>, </a:t>
            </a:r>
            <a:r>
              <a:rPr lang="en-US" altLang="zh-CN" sz="2800" i="1" dirty="0" smtClean="0"/>
              <a:t>b</a:t>
            </a:r>
            <a:r>
              <a:rPr lang="en-US" altLang="zh-CN" sz="2800" dirty="0" smtClean="0"/>
              <a:t>] of step size </a:t>
            </a:r>
            <a:r>
              <a:rPr lang="en-US" altLang="zh-CN" sz="2800" i="1" dirty="0" smtClean="0"/>
              <a:t>h</a:t>
            </a:r>
            <a:r>
              <a:rPr lang="en-US" altLang="zh-CN" sz="2800" dirty="0"/>
              <a:t>=(</a:t>
            </a:r>
            <a:r>
              <a:rPr lang="en-US" altLang="zh-CN" sz="2800" i="1" dirty="0"/>
              <a:t>b</a:t>
            </a:r>
            <a:r>
              <a:rPr lang="en-US" altLang="zh-CN" sz="2800" dirty="0"/>
              <a:t>-</a:t>
            </a:r>
            <a:r>
              <a:rPr lang="en-US" altLang="zh-CN" sz="2800" i="1" dirty="0"/>
              <a:t>a</a:t>
            </a:r>
            <a:r>
              <a:rPr lang="en-US" altLang="zh-CN" sz="2800" dirty="0"/>
              <a:t>)/(4</a:t>
            </a:r>
            <a:r>
              <a:rPr lang="en-US" altLang="zh-CN" sz="2800" i="1" dirty="0"/>
              <a:t>M</a:t>
            </a:r>
            <a:r>
              <a:rPr lang="en-US" altLang="zh-CN" sz="2800" dirty="0" smtClean="0"/>
              <a:t>), we call it the composite Boole’s rule</a:t>
            </a:r>
            <a:r>
              <a:rPr lang="zh-CN" altLang="en-US" sz="2800" dirty="0" smtClean="0"/>
              <a:t>：</a:t>
            </a:r>
            <a:endParaRPr lang="zh-CN" altLang="en-US" sz="2800" dirty="0"/>
          </a:p>
          <a:p>
            <a:endParaRPr lang="en-US" altLang="zh-CN" sz="2800" dirty="0" smtClean="0"/>
          </a:p>
          <a:p>
            <a:endParaRPr lang="en-US" altLang="zh-CN" sz="2800" dirty="0" smtClean="0"/>
          </a:p>
          <a:p>
            <a:endParaRPr lang="en-US" altLang="zh-CN" sz="2800" dirty="0" smtClean="0"/>
          </a:p>
          <a:p>
            <a:r>
              <a:rPr lang="en-US" altLang="zh-CN" sz="2800" dirty="0" err="1" smtClean="0"/>
              <a:t>Thm</a:t>
            </a:r>
            <a:r>
              <a:rPr lang="en-US" altLang="zh-CN" sz="2800" dirty="0" smtClean="0"/>
              <a:t>. 5.6. Suppose that </a:t>
            </a:r>
            <a:r>
              <a:rPr lang="en-US" altLang="zh-CN" sz="2800" dirty="0"/>
              <a:t>{</a:t>
            </a:r>
            <a:r>
              <a:rPr lang="en-US" altLang="zh-CN" sz="2800" i="1" dirty="0"/>
              <a:t>S</a:t>
            </a:r>
            <a:r>
              <a:rPr lang="en-US" altLang="zh-CN" sz="2800" dirty="0"/>
              <a:t>(</a:t>
            </a:r>
            <a:r>
              <a:rPr lang="en-US" altLang="zh-CN" sz="2800" i="1" dirty="0"/>
              <a:t>J</a:t>
            </a:r>
            <a:r>
              <a:rPr lang="en-US" altLang="zh-CN" sz="2800" dirty="0" smtClean="0"/>
              <a:t>)} is the sequence of Simpson’s rules generated by </a:t>
            </a:r>
            <a:r>
              <a:rPr lang="en-US" altLang="zh-CN" sz="2800" dirty="0" err="1" smtClean="0"/>
              <a:t>Thm</a:t>
            </a:r>
            <a:r>
              <a:rPr lang="en-US" altLang="zh-CN" sz="2800" dirty="0" smtClean="0"/>
              <a:t>. 5.5. If </a:t>
            </a:r>
            <a:r>
              <a:rPr lang="en-US" altLang="zh-CN" sz="2800" i="1" dirty="0" smtClean="0"/>
              <a:t>J </a:t>
            </a:r>
            <a:r>
              <a:rPr lang="en-US" altLang="zh-CN" sz="2800" dirty="0" smtClean="0"/>
              <a:t>≥2 and </a:t>
            </a:r>
            <a:r>
              <a:rPr lang="en-US" altLang="zh-CN" sz="2800" i="1" dirty="0" smtClean="0"/>
              <a:t>B</a:t>
            </a:r>
            <a:r>
              <a:rPr lang="en-US" altLang="zh-CN" sz="2800" dirty="0" smtClean="0"/>
              <a:t>(</a:t>
            </a:r>
            <a:r>
              <a:rPr lang="en-US" altLang="zh-CN" sz="2800" i="1" dirty="0" smtClean="0"/>
              <a:t>J</a:t>
            </a:r>
            <a:r>
              <a:rPr lang="en-US" altLang="zh-CN" sz="2800" dirty="0" smtClean="0"/>
              <a:t>) is Boole’s rule for 2</a:t>
            </a:r>
            <a:r>
              <a:rPr lang="en-US" altLang="zh-CN" sz="2800" i="1" baseline="30000" dirty="0" smtClean="0"/>
              <a:t>J</a:t>
            </a:r>
            <a:r>
              <a:rPr lang="zh-CN" altLang="en-US" sz="2800" dirty="0"/>
              <a:t> </a:t>
            </a:r>
            <a:r>
              <a:rPr lang="en-US" altLang="zh-CN" sz="2800" dirty="0" smtClean="0"/>
              <a:t>subintervals of [</a:t>
            </a:r>
            <a:r>
              <a:rPr lang="en-US" altLang="zh-CN" sz="2800" i="1" dirty="0"/>
              <a:t>a</a:t>
            </a:r>
            <a:r>
              <a:rPr lang="en-US" altLang="zh-CN" sz="2800" dirty="0" smtClean="0"/>
              <a:t>, </a:t>
            </a:r>
            <a:r>
              <a:rPr lang="en-US" altLang="zh-CN" sz="2800" i="1" dirty="0" smtClean="0"/>
              <a:t>b</a:t>
            </a:r>
            <a:r>
              <a:rPr lang="en-US" altLang="zh-CN" sz="2800" dirty="0" smtClean="0"/>
              <a:t>], then </a:t>
            </a:r>
            <a:r>
              <a:rPr lang="en-US" altLang="zh-CN" sz="2800" i="1" dirty="0" smtClean="0"/>
              <a:t>B</a:t>
            </a:r>
            <a:r>
              <a:rPr lang="en-US" altLang="zh-CN" sz="2800" dirty="0" smtClean="0"/>
              <a:t>(</a:t>
            </a:r>
            <a:r>
              <a:rPr lang="en-US" altLang="zh-CN" sz="2800" i="1" dirty="0" smtClean="0"/>
              <a:t>J</a:t>
            </a:r>
            <a:r>
              <a:rPr lang="en-US" altLang="zh-CN" sz="2800" dirty="0" smtClean="0"/>
              <a:t>) and Simpson’s rules </a:t>
            </a:r>
            <a:r>
              <a:rPr lang="en-US" altLang="zh-CN" sz="2800" i="1" dirty="0" smtClean="0"/>
              <a:t>S</a:t>
            </a:r>
            <a:r>
              <a:rPr lang="en-US" altLang="zh-CN" sz="2800" dirty="0" smtClean="0"/>
              <a:t>(</a:t>
            </a:r>
            <a:r>
              <a:rPr lang="en-US" altLang="zh-CN" sz="2800" i="1" dirty="0" smtClean="0"/>
              <a:t>J</a:t>
            </a:r>
            <a:r>
              <a:rPr lang="en-US" altLang="zh-CN" sz="2800" dirty="0" smtClean="0"/>
              <a:t>-1) and </a:t>
            </a:r>
            <a:r>
              <a:rPr lang="en-US" altLang="zh-CN" sz="2800" i="1" dirty="0" smtClean="0"/>
              <a:t>S</a:t>
            </a:r>
            <a:r>
              <a:rPr lang="en-US" altLang="zh-CN" sz="2800" dirty="0" smtClean="0"/>
              <a:t>(</a:t>
            </a:r>
            <a:r>
              <a:rPr lang="en-US" altLang="zh-CN" sz="2800" i="1" dirty="0" smtClean="0"/>
              <a:t>J</a:t>
            </a:r>
            <a:r>
              <a:rPr lang="en-US" altLang="zh-CN" sz="2800" dirty="0" smtClean="0"/>
              <a:t>) obey the relationship</a:t>
            </a:r>
            <a:endParaRPr lang="zh-CN" altLang="en-US" sz="2800" dirty="0"/>
          </a:p>
        </p:txBody>
      </p:sp>
      <p:graphicFrame>
        <p:nvGraphicFramePr>
          <p:cNvPr id="4" name="Object 4"/>
          <p:cNvGraphicFramePr>
            <a:graphicFrameLocks noChangeAspect="1"/>
          </p:cNvGraphicFramePr>
          <p:nvPr>
            <p:extLst>
              <p:ext uri="{D42A27DB-BD31-4B8C-83A1-F6EECF244321}">
                <p14:modId xmlns:p14="http://schemas.microsoft.com/office/powerpoint/2010/main" val="2921384831"/>
              </p:ext>
            </p:extLst>
          </p:nvPr>
        </p:nvGraphicFramePr>
        <p:xfrm>
          <a:off x="2657475" y="2510009"/>
          <a:ext cx="6877050" cy="820420"/>
        </p:xfrm>
        <a:graphic>
          <a:graphicData uri="http://schemas.openxmlformats.org/presentationml/2006/ole">
            <mc:AlternateContent xmlns:mc="http://schemas.openxmlformats.org/markup-compatibility/2006">
              <mc:Choice xmlns:v="urn:schemas-microsoft-com:vml" Requires="v">
                <p:oleObj spid="_x0000_s29718" name="Equation" r:id="rId3" imgW="3619500" imgH="431800" progId="Equation.DSMT4">
                  <p:embed/>
                </p:oleObj>
              </mc:Choice>
              <mc:Fallback>
                <p:oleObj name="Equation" r:id="rId3" imgW="3619500" imgH="431800" progId="Equation.DSMT4">
                  <p:embed/>
                  <p:pic>
                    <p:nvPicPr>
                      <p:cNvPr id="8909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7475" y="2510009"/>
                        <a:ext cx="6877050" cy="8204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7"/>
          <p:cNvGraphicFramePr>
            <a:graphicFrameLocks noChangeAspect="1"/>
          </p:cNvGraphicFramePr>
          <p:nvPr>
            <p:extLst>
              <p:ext uri="{D42A27DB-BD31-4B8C-83A1-F6EECF244321}">
                <p14:modId xmlns:p14="http://schemas.microsoft.com/office/powerpoint/2010/main" val="3535206017"/>
              </p:ext>
            </p:extLst>
          </p:nvPr>
        </p:nvGraphicFramePr>
        <p:xfrm>
          <a:off x="3513137" y="5688990"/>
          <a:ext cx="5165725" cy="752475"/>
        </p:xfrm>
        <a:graphic>
          <a:graphicData uri="http://schemas.openxmlformats.org/presentationml/2006/ole">
            <mc:AlternateContent xmlns:mc="http://schemas.openxmlformats.org/markup-compatibility/2006">
              <mc:Choice xmlns:v="urn:schemas-microsoft-com:vml" Requires="v">
                <p:oleObj spid="_x0000_s29719" name="Equation" r:id="rId5" imgW="2705040" imgH="393480" progId="Equation.DSMT4">
                  <p:embed/>
                </p:oleObj>
              </mc:Choice>
              <mc:Fallback>
                <p:oleObj name="Equation" r:id="rId5" imgW="2705040" imgH="393480" progId="Equation.DSMT4">
                  <p:embed/>
                  <p:pic>
                    <p:nvPicPr>
                      <p:cNvPr id="89095" name="Object 7"/>
                      <p:cNvPicPr>
                        <a:picLocks noChangeAspect="1" noChangeArrowheads="1"/>
                      </p:cNvPicPr>
                      <p:nvPr/>
                    </p:nvPicPr>
                    <p:blipFill>
                      <a:blip r:embed="rId6"/>
                      <a:srcRect/>
                      <a:stretch>
                        <a:fillRect/>
                      </a:stretch>
                    </p:blipFill>
                    <p:spPr bwMode="auto">
                      <a:xfrm>
                        <a:off x="3513137" y="5688990"/>
                        <a:ext cx="5165725" cy="752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0609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0"/>
          </p:nvPr>
        </p:nvSpPr>
        <p:spPr>
          <a:xfrm>
            <a:off x="3300046" y="6260123"/>
            <a:ext cx="2895600" cy="457200"/>
          </a:xfrm>
        </p:spPr>
        <p:txBody>
          <a:bodyPr/>
          <a:lstStyle/>
          <a:p>
            <a:pPr>
              <a:defRPr/>
            </a:pPr>
            <a:r>
              <a:rPr lang="zh-CN" altLang="en-US"/>
              <a:t>华南师范大学数学科学学院    谢骊玲</a:t>
            </a:r>
          </a:p>
        </p:txBody>
      </p:sp>
      <p:sp>
        <p:nvSpPr>
          <p:cNvPr id="6" name="Rectangle 4"/>
          <p:cNvSpPr>
            <a:spLocks noChangeArrowheads="1"/>
          </p:cNvSpPr>
          <p:nvPr/>
        </p:nvSpPr>
        <p:spPr bwMode="auto">
          <a:xfrm>
            <a:off x="534621" y="301318"/>
            <a:ext cx="106960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None/>
            </a:pPr>
            <a:r>
              <a:rPr lang="en-US" altLang="zh-CN" sz="2400" b="1" dirty="0">
                <a:cs typeface="Times New Roman" panose="02020603050405020304" pitchFamily="18" charset="0"/>
              </a:rPr>
              <a:t>Example </a:t>
            </a:r>
            <a:r>
              <a:rPr lang="en-US" altLang="zh-CN" sz="2400" b="1" dirty="0" smtClean="0">
                <a:cs typeface="Times New Roman" panose="02020603050405020304" pitchFamily="18" charset="0"/>
              </a:rPr>
              <a:t>5.13.</a:t>
            </a:r>
            <a:r>
              <a:rPr lang="en-US" altLang="zh-CN" sz="2400" dirty="0" smtClean="0">
                <a:cs typeface="Times New Roman" panose="02020603050405020304" pitchFamily="18" charset="0"/>
              </a:rPr>
              <a:t> </a:t>
            </a:r>
            <a:r>
              <a:rPr lang="en-US" altLang="zh-CN" sz="2400" dirty="0">
                <a:cs typeface="Times New Roman" panose="02020603050405020304" pitchFamily="18" charset="0"/>
              </a:rPr>
              <a:t>Use the sequential </a:t>
            </a:r>
            <a:r>
              <a:rPr lang="en-US" altLang="zh-CN" sz="2400" dirty="0" smtClean="0">
                <a:cs typeface="Times New Roman" panose="02020603050405020304" pitchFamily="18" charset="0"/>
              </a:rPr>
              <a:t>Boole’s </a:t>
            </a:r>
            <a:r>
              <a:rPr lang="en-US" altLang="zh-CN" sz="2400" dirty="0">
                <a:cs typeface="Times New Roman" panose="02020603050405020304" pitchFamily="18" charset="0"/>
              </a:rPr>
              <a:t>rule to compute the approximations </a:t>
            </a:r>
            <a:r>
              <a:rPr lang="en-US" altLang="zh-CN" sz="2400" i="1" dirty="0" smtClean="0">
                <a:cs typeface="Times New Roman" panose="02020603050405020304" pitchFamily="18" charset="0"/>
              </a:rPr>
              <a:t>B</a:t>
            </a:r>
            <a:r>
              <a:rPr lang="en-US" altLang="zh-CN" sz="2400" dirty="0" smtClean="0">
                <a:cs typeface="Times New Roman" panose="02020603050405020304" pitchFamily="18" charset="0"/>
              </a:rPr>
              <a:t>(2) and </a:t>
            </a:r>
            <a:r>
              <a:rPr lang="en-US" altLang="zh-CN" sz="2400" i="1" dirty="0" smtClean="0">
                <a:cs typeface="Times New Roman" panose="02020603050405020304" pitchFamily="18" charset="0"/>
              </a:rPr>
              <a:t>B</a:t>
            </a:r>
            <a:r>
              <a:rPr lang="en-US" altLang="zh-CN" sz="2400" dirty="0" smtClean="0">
                <a:cs typeface="Times New Roman" panose="02020603050405020304" pitchFamily="18" charset="0"/>
              </a:rPr>
              <a:t>(3</a:t>
            </a:r>
            <a:r>
              <a:rPr lang="en-US" altLang="zh-CN" sz="2400" dirty="0">
                <a:cs typeface="Times New Roman" panose="02020603050405020304" pitchFamily="18" charset="0"/>
              </a:rPr>
              <a:t>) for the integral</a:t>
            </a:r>
            <a:endParaRPr lang="en-US" altLang="zh-CN" sz="2400" dirty="0">
              <a:latin typeface="Arial" panose="020B0604020202020204" pitchFamily="34" charset="0"/>
            </a:endParaRPr>
          </a:p>
        </p:txBody>
      </p:sp>
      <p:graphicFrame>
        <p:nvGraphicFramePr>
          <p:cNvPr id="7" name="Object 5"/>
          <p:cNvGraphicFramePr>
            <a:graphicFrameLocks noChangeAspect="1"/>
          </p:cNvGraphicFramePr>
          <p:nvPr>
            <p:extLst>
              <p:ext uri="{D42A27DB-BD31-4B8C-83A1-F6EECF244321}">
                <p14:modId xmlns:p14="http://schemas.microsoft.com/office/powerpoint/2010/main" val="2114069759"/>
              </p:ext>
            </p:extLst>
          </p:nvPr>
        </p:nvGraphicFramePr>
        <p:xfrm>
          <a:off x="3658186" y="1064792"/>
          <a:ext cx="5074920" cy="594360"/>
        </p:xfrm>
        <a:graphic>
          <a:graphicData uri="http://schemas.openxmlformats.org/presentationml/2006/ole">
            <mc:AlternateContent xmlns:mc="http://schemas.openxmlformats.org/markup-compatibility/2006">
              <mc:Choice xmlns:v="urn:schemas-microsoft-com:vml" Requires="v">
                <p:oleObj spid="_x0000_s30752" name="Equation" r:id="rId3" imgW="2819400" imgH="330200" progId="Equation.DSMT4">
                  <p:embed/>
                </p:oleObj>
              </mc:Choice>
              <mc:Fallback>
                <p:oleObj name="Equation" r:id="rId3" imgW="2819400" imgH="330200" progId="Equation.DSMT4">
                  <p:embed/>
                  <p:pic>
                    <p:nvPicPr>
                      <p:cNvPr id="128005"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8186" y="1064792"/>
                        <a:ext cx="5074920" cy="59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angle 7"/>
          <p:cNvSpPr>
            <a:spLocks noChangeArrowheads="1"/>
          </p:cNvSpPr>
          <p:nvPr/>
        </p:nvSpPr>
        <p:spPr bwMode="auto">
          <a:xfrm>
            <a:off x="175846" y="2521561"/>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endParaRPr lang="zh-CN" altLang="zh-CN" sz="1800">
              <a:latin typeface="Arial" panose="020B0604020202020204" pitchFamily="34" charset="0"/>
            </a:endParaRPr>
          </a:p>
        </p:txBody>
      </p:sp>
      <p:graphicFrame>
        <p:nvGraphicFramePr>
          <p:cNvPr id="10" name="Object 8"/>
          <p:cNvGraphicFramePr>
            <a:graphicFrameLocks noChangeAspect="1"/>
          </p:cNvGraphicFramePr>
          <p:nvPr>
            <p:extLst>
              <p:ext uri="{D42A27DB-BD31-4B8C-83A1-F6EECF244321}">
                <p14:modId xmlns:p14="http://schemas.microsoft.com/office/powerpoint/2010/main" val="95037267"/>
              </p:ext>
            </p:extLst>
          </p:nvPr>
        </p:nvGraphicFramePr>
        <p:xfrm>
          <a:off x="1844626" y="1836733"/>
          <a:ext cx="7475220" cy="1463040"/>
        </p:xfrm>
        <a:graphic>
          <a:graphicData uri="http://schemas.openxmlformats.org/presentationml/2006/ole">
            <mc:AlternateContent xmlns:mc="http://schemas.openxmlformats.org/markup-compatibility/2006">
              <mc:Choice xmlns:v="urn:schemas-microsoft-com:vml" Requires="v">
                <p:oleObj spid="_x0000_s30753" name="Equation" r:id="rId5" imgW="4152900" imgH="812800" progId="Equation.DSMT4">
                  <p:embed/>
                </p:oleObj>
              </mc:Choice>
              <mc:Fallback>
                <p:oleObj name="Equation" r:id="rId5" imgW="4152900" imgH="812800" progId="Equation.DSMT4">
                  <p:embed/>
                  <p:pic>
                    <p:nvPicPr>
                      <p:cNvPr id="128008"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4626" y="1836733"/>
                        <a:ext cx="7475220" cy="146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 Box 9"/>
          <p:cNvSpPr txBox="1">
            <a:spLocks noChangeArrowheads="1"/>
          </p:cNvSpPr>
          <p:nvPr/>
        </p:nvSpPr>
        <p:spPr bwMode="auto">
          <a:xfrm>
            <a:off x="677496" y="3366448"/>
            <a:ext cx="10553212" cy="9461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a:solidFill>
                  <a:srgbClr val="FFFF00"/>
                </a:solidFill>
              </a:rPr>
              <a:t>Combining of the results of sequential </a:t>
            </a:r>
            <a:r>
              <a:rPr lang="en-US" altLang="zh-CN" sz="2800" dirty="0" smtClean="0">
                <a:solidFill>
                  <a:srgbClr val="FFFF00"/>
                </a:solidFill>
              </a:rPr>
              <a:t>Simpson’s </a:t>
            </a:r>
            <a:r>
              <a:rPr lang="en-US" altLang="zh-CN" sz="2800" dirty="0">
                <a:solidFill>
                  <a:srgbClr val="FFFF00"/>
                </a:solidFill>
              </a:rPr>
              <a:t>rule </a:t>
            </a:r>
            <a:r>
              <a:rPr lang="en-US" altLang="zh-CN" sz="2800" dirty="0" smtClean="0">
                <a:solidFill>
                  <a:srgbClr val="FFFF00"/>
                </a:solidFill>
              </a:rPr>
              <a:t>obtains </a:t>
            </a:r>
            <a:r>
              <a:rPr lang="en-US" altLang="zh-CN" sz="2800" dirty="0">
                <a:solidFill>
                  <a:srgbClr val="FFFF00"/>
                </a:solidFill>
              </a:rPr>
              <a:t>the sequential </a:t>
            </a:r>
            <a:r>
              <a:rPr lang="en-US" altLang="zh-CN" sz="2800" dirty="0" smtClean="0">
                <a:solidFill>
                  <a:srgbClr val="FFFF00"/>
                </a:solidFill>
              </a:rPr>
              <a:t>Boole’s </a:t>
            </a:r>
            <a:r>
              <a:rPr lang="en-US" altLang="zh-CN" sz="2800" dirty="0">
                <a:solidFill>
                  <a:srgbClr val="FFFF00"/>
                </a:solidFill>
              </a:rPr>
              <a:t>rule. The error is decreased from </a:t>
            </a:r>
            <a:r>
              <a:rPr lang="en-US" altLang="zh-CN" sz="2800" i="1" dirty="0" smtClean="0">
                <a:solidFill>
                  <a:srgbClr val="FFFF00"/>
                </a:solidFill>
              </a:rPr>
              <a:t>O</a:t>
            </a:r>
            <a:r>
              <a:rPr lang="en-US" altLang="zh-CN" sz="2800" dirty="0" smtClean="0">
                <a:solidFill>
                  <a:srgbClr val="FFFF00"/>
                </a:solidFill>
              </a:rPr>
              <a:t>(</a:t>
            </a:r>
            <a:r>
              <a:rPr lang="en-US" altLang="zh-CN" sz="2800" i="1" dirty="0" smtClean="0">
                <a:solidFill>
                  <a:srgbClr val="FFFF00"/>
                </a:solidFill>
              </a:rPr>
              <a:t>h</a:t>
            </a:r>
            <a:r>
              <a:rPr lang="en-US" altLang="zh-CN" sz="2800" baseline="30000" dirty="0" smtClean="0">
                <a:solidFill>
                  <a:srgbClr val="FFFF00"/>
                </a:solidFill>
              </a:rPr>
              <a:t>4</a:t>
            </a:r>
            <a:r>
              <a:rPr lang="en-US" altLang="zh-CN" sz="2800" dirty="0" smtClean="0">
                <a:solidFill>
                  <a:srgbClr val="FFFF00"/>
                </a:solidFill>
              </a:rPr>
              <a:t>) </a:t>
            </a:r>
            <a:r>
              <a:rPr lang="en-US" altLang="zh-CN" sz="2800" dirty="0">
                <a:solidFill>
                  <a:srgbClr val="FFFF00"/>
                </a:solidFill>
              </a:rPr>
              <a:t>to </a:t>
            </a:r>
            <a:r>
              <a:rPr lang="en-US" altLang="zh-CN" sz="2800" i="1" dirty="0" smtClean="0">
                <a:solidFill>
                  <a:srgbClr val="FFFF00"/>
                </a:solidFill>
              </a:rPr>
              <a:t>O</a:t>
            </a:r>
            <a:r>
              <a:rPr lang="en-US" altLang="zh-CN" sz="2800" dirty="0" smtClean="0">
                <a:solidFill>
                  <a:srgbClr val="FFFF00"/>
                </a:solidFill>
              </a:rPr>
              <a:t>(</a:t>
            </a:r>
            <a:r>
              <a:rPr lang="en-US" altLang="zh-CN" sz="2800" i="1" dirty="0" smtClean="0">
                <a:solidFill>
                  <a:srgbClr val="FFFF00"/>
                </a:solidFill>
              </a:rPr>
              <a:t>h</a:t>
            </a:r>
            <a:r>
              <a:rPr lang="en-US" altLang="zh-CN" sz="2800" baseline="30000" dirty="0" smtClean="0">
                <a:solidFill>
                  <a:srgbClr val="FFFF00"/>
                </a:solidFill>
              </a:rPr>
              <a:t>6</a:t>
            </a:r>
            <a:r>
              <a:rPr lang="en-US" altLang="zh-CN" sz="2800" dirty="0" smtClean="0">
                <a:solidFill>
                  <a:srgbClr val="FFFF00"/>
                </a:solidFill>
              </a:rPr>
              <a:t>).</a:t>
            </a:r>
            <a:endParaRPr lang="en-US" altLang="zh-CN" sz="2800" dirty="0">
              <a:solidFill>
                <a:srgbClr val="FFFF00"/>
              </a:solidFill>
            </a:endParaRPr>
          </a:p>
        </p:txBody>
      </p:sp>
      <p:graphicFrame>
        <p:nvGraphicFramePr>
          <p:cNvPr id="12" name="Object 10"/>
          <p:cNvGraphicFramePr>
            <a:graphicFrameLocks noChangeAspect="1"/>
          </p:cNvGraphicFramePr>
          <p:nvPr>
            <p:extLst>
              <p:ext uri="{D42A27DB-BD31-4B8C-83A1-F6EECF244321}">
                <p14:modId xmlns:p14="http://schemas.microsoft.com/office/powerpoint/2010/main" val="634974625"/>
              </p:ext>
            </p:extLst>
          </p:nvPr>
        </p:nvGraphicFramePr>
        <p:xfrm>
          <a:off x="1844626" y="4498211"/>
          <a:ext cx="6743700" cy="708660"/>
        </p:xfrm>
        <a:graphic>
          <a:graphicData uri="http://schemas.openxmlformats.org/presentationml/2006/ole">
            <mc:AlternateContent xmlns:mc="http://schemas.openxmlformats.org/markup-compatibility/2006">
              <mc:Choice xmlns:v="urn:schemas-microsoft-com:vml" Requires="v">
                <p:oleObj spid="_x0000_s30754" name="Equation" r:id="rId7" imgW="3746500" imgH="393700" progId="Equation.DSMT4">
                  <p:embed/>
                </p:oleObj>
              </mc:Choice>
              <mc:Fallback>
                <p:oleObj name="Equation" r:id="rId7" imgW="3746500" imgH="393700" progId="Equation.DSMT4">
                  <p:embed/>
                  <p:pic>
                    <p:nvPicPr>
                      <p:cNvPr id="12801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4626" y="4498211"/>
                        <a:ext cx="6743700" cy="7086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12"/>
          <p:cNvSpPr txBox="1">
            <a:spLocks noChangeArrowheads="1"/>
          </p:cNvSpPr>
          <p:nvPr/>
        </p:nvSpPr>
        <p:spPr bwMode="auto">
          <a:xfrm>
            <a:off x="677496" y="5367581"/>
            <a:ext cx="10553212" cy="138499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None/>
            </a:pPr>
            <a:r>
              <a:rPr lang="en-US" altLang="zh-CN" sz="2800" dirty="0">
                <a:solidFill>
                  <a:srgbClr val="FFFF00"/>
                </a:solidFill>
              </a:rPr>
              <a:t>Combining of the results of sequential </a:t>
            </a:r>
            <a:r>
              <a:rPr lang="en-US" altLang="zh-CN" sz="2800" dirty="0" smtClean="0">
                <a:solidFill>
                  <a:srgbClr val="FFFF00"/>
                </a:solidFill>
              </a:rPr>
              <a:t>Boole’s rule obtains </a:t>
            </a:r>
            <a:r>
              <a:rPr lang="en-US" altLang="zh-CN" sz="2800" dirty="0">
                <a:solidFill>
                  <a:srgbClr val="FFFF00"/>
                </a:solidFill>
              </a:rPr>
              <a:t>the </a:t>
            </a:r>
            <a:r>
              <a:rPr lang="en-US" altLang="zh-CN" sz="2800" dirty="0" smtClean="0">
                <a:solidFill>
                  <a:srgbClr val="FFFF00"/>
                </a:solidFill>
              </a:rPr>
              <a:t>formula of higher order. </a:t>
            </a:r>
            <a:r>
              <a:rPr lang="en-US" altLang="zh-CN" sz="2800" dirty="0">
                <a:solidFill>
                  <a:srgbClr val="FFFF00"/>
                </a:solidFill>
              </a:rPr>
              <a:t>The error is decreased from </a:t>
            </a:r>
            <a:r>
              <a:rPr lang="en-US" altLang="zh-CN" sz="2800" i="1" dirty="0" smtClean="0">
                <a:solidFill>
                  <a:srgbClr val="FFFF00"/>
                </a:solidFill>
              </a:rPr>
              <a:t>O</a:t>
            </a:r>
            <a:r>
              <a:rPr lang="en-US" altLang="zh-CN" sz="2800" dirty="0" smtClean="0">
                <a:solidFill>
                  <a:srgbClr val="FFFF00"/>
                </a:solidFill>
              </a:rPr>
              <a:t>(</a:t>
            </a:r>
            <a:r>
              <a:rPr lang="en-US" altLang="zh-CN" sz="2800" i="1" dirty="0" smtClean="0">
                <a:solidFill>
                  <a:srgbClr val="FFFF00"/>
                </a:solidFill>
              </a:rPr>
              <a:t>h</a:t>
            </a:r>
            <a:r>
              <a:rPr lang="en-US" altLang="zh-CN" sz="2800" baseline="30000" dirty="0" smtClean="0">
                <a:solidFill>
                  <a:srgbClr val="FFFF00"/>
                </a:solidFill>
              </a:rPr>
              <a:t>6</a:t>
            </a:r>
            <a:r>
              <a:rPr lang="en-US" altLang="zh-CN" sz="2800" dirty="0" smtClean="0">
                <a:solidFill>
                  <a:srgbClr val="FFFF00"/>
                </a:solidFill>
              </a:rPr>
              <a:t>) </a:t>
            </a:r>
            <a:r>
              <a:rPr lang="en-US" altLang="zh-CN" sz="2800" dirty="0">
                <a:solidFill>
                  <a:srgbClr val="FFFF00"/>
                </a:solidFill>
              </a:rPr>
              <a:t>to </a:t>
            </a:r>
            <a:r>
              <a:rPr lang="en-US" altLang="zh-CN" sz="2800" i="1" dirty="0" smtClean="0">
                <a:solidFill>
                  <a:srgbClr val="FFFF00"/>
                </a:solidFill>
              </a:rPr>
              <a:t>O</a:t>
            </a:r>
            <a:r>
              <a:rPr lang="en-US" altLang="zh-CN" sz="2800" dirty="0" smtClean="0">
                <a:solidFill>
                  <a:srgbClr val="FFFF00"/>
                </a:solidFill>
              </a:rPr>
              <a:t>(</a:t>
            </a:r>
            <a:r>
              <a:rPr lang="en-US" altLang="zh-CN" sz="2800" i="1" dirty="0" smtClean="0">
                <a:solidFill>
                  <a:srgbClr val="FFFF00"/>
                </a:solidFill>
              </a:rPr>
              <a:t>h</a:t>
            </a:r>
            <a:r>
              <a:rPr lang="en-US" altLang="zh-CN" sz="2800" baseline="30000" dirty="0" smtClean="0">
                <a:solidFill>
                  <a:srgbClr val="FFFF00"/>
                </a:solidFill>
              </a:rPr>
              <a:t>8</a:t>
            </a:r>
            <a:r>
              <a:rPr lang="en-US" altLang="zh-CN" sz="2800" dirty="0" smtClean="0">
                <a:solidFill>
                  <a:srgbClr val="FFFF00"/>
                </a:solidFill>
              </a:rPr>
              <a:t>) and the answer gives an accuracy of five decimal places.</a:t>
            </a:r>
            <a:endParaRPr lang="en-US" altLang="zh-CN" sz="2800" dirty="0">
              <a:solidFill>
                <a:srgbClr val="FFFF00"/>
              </a:solidFill>
            </a:endParaRPr>
          </a:p>
        </p:txBody>
      </p:sp>
    </p:spTree>
    <p:extLst>
      <p:ext uri="{BB962C8B-B14F-4D97-AF65-F5344CB8AC3E}">
        <p14:creationId xmlns:p14="http://schemas.microsoft.com/office/powerpoint/2010/main" val="282853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animBg="1"/>
      <p:bldP spid="1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Romberg Integration</a:t>
            </a:r>
            <a:endParaRPr lang="zh-CN" altLang="en-US" dirty="0"/>
          </a:p>
        </p:txBody>
      </p:sp>
      <p:graphicFrame>
        <p:nvGraphicFramePr>
          <p:cNvPr id="4" name="Object 4"/>
          <p:cNvGraphicFramePr>
            <a:graphicFrameLocks noGrp="1" noChangeAspect="1"/>
          </p:cNvGraphicFramePr>
          <p:nvPr>
            <p:ph idx="1"/>
            <p:extLst>
              <p:ext uri="{D42A27DB-BD31-4B8C-83A1-F6EECF244321}">
                <p14:modId xmlns:p14="http://schemas.microsoft.com/office/powerpoint/2010/main" val="2135033319"/>
              </p:ext>
            </p:extLst>
          </p:nvPr>
        </p:nvGraphicFramePr>
        <p:xfrm>
          <a:off x="4040632" y="1416050"/>
          <a:ext cx="4110736" cy="2418080"/>
        </p:xfrm>
        <a:graphic>
          <a:graphicData uri="http://schemas.openxmlformats.org/presentationml/2006/ole">
            <mc:AlternateContent xmlns:mc="http://schemas.openxmlformats.org/markup-compatibility/2006">
              <mc:Choice xmlns:v="urn:schemas-microsoft-com:vml" Requires="v">
                <p:oleObj spid="_x0000_s31755" name="Equation" r:id="rId3" imgW="1727200" imgH="1016000" progId="Equation.DSMT4">
                  <p:embed/>
                </p:oleObj>
              </mc:Choice>
              <mc:Fallback>
                <p:oleObj name="Equation" r:id="rId3" imgW="1727200" imgH="1016000" progId="Equation.DSMT4">
                  <p:embed/>
                  <p:pic>
                    <p:nvPicPr>
                      <p:cNvPr id="9216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0632" y="1416050"/>
                        <a:ext cx="4110736" cy="2418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 Box 6"/>
          <p:cNvSpPr txBox="1">
            <a:spLocks noChangeArrowheads="1"/>
          </p:cNvSpPr>
          <p:nvPr/>
        </p:nvSpPr>
        <p:spPr bwMode="auto">
          <a:xfrm>
            <a:off x="647700" y="4005263"/>
            <a:ext cx="109347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dirty="0" smtClean="0"/>
              <a:t>The pattern for the remainders </a:t>
            </a:r>
            <a:r>
              <a:rPr lang="en-US" altLang="zh-CN" sz="2800" dirty="0" err="1" smtClean="0"/>
              <a:t>aboved</a:t>
            </a:r>
            <a:r>
              <a:rPr lang="en-US" altLang="zh-CN" sz="2800" dirty="0" smtClean="0"/>
              <a:t> is extended in the following sense. Suppose that an approximation rule is used with step sizes </a:t>
            </a:r>
            <a:r>
              <a:rPr lang="en-US" altLang="zh-CN" sz="2800" i="1" dirty="0" smtClean="0"/>
              <a:t>h</a:t>
            </a:r>
            <a:r>
              <a:rPr lang="zh-CN" altLang="en-US" sz="2800" dirty="0"/>
              <a:t> </a:t>
            </a:r>
            <a:r>
              <a:rPr lang="en-US" altLang="zh-CN" sz="2800" dirty="0" smtClean="0"/>
              <a:t>and 2</a:t>
            </a:r>
            <a:r>
              <a:rPr lang="en-US" altLang="zh-CN" sz="2800" i="1" dirty="0" smtClean="0"/>
              <a:t>h</a:t>
            </a:r>
            <a:r>
              <a:rPr lang="en-US" altLang="zh-CN" sz="2800" dirty="0" smtClean="0"/>
              <a:t>; then an algebraic manipulation of improvement increases the order of the error term from </a:t>
            </a:r>
            <a:r>
              <a:rPr lang="en-US" altLang="zh-CN" sz="2800" i="1" dirty="0" smtClean="0"/>
              <a:t>O</a:t>
            </a:r>
            <a:r>
              <a:rPr lang="en-US" altLang="zh-CN" sz="2800" dirty="0" smtClean="0"/>
              <a:t>(</a:t>
            </a:r>
            <a:r>
              <a:rPr lang="en-US" altLang="zh-CN" sz="2800" i="1" dirty="0" smtClean="0"/>
              <a:t>h</a:t>
            </a:r>
            <a:r>
              <a:rPr lang="en-US" altLang="zh-CN" sz="2800" baseline="30000" dirty="0" smtClean="0"/>
              <a:t>2</a:t>
            </a:r>
            <a:r>
              <a:rPr lang="en-US" altLang="zh-CN" sz="2800" i="1" baseline="30000" dirty="0" smtClean="0"/>
              <a:t>N</a:t>
            </a:r>
            <a:r>
              <a:rPr lang="en-US" altLang="zh-CN" sz="2800" dirty="0" smtClean="0"/>
              <a:t>) to </a:t>
            </a:r>
            <a:r>
              <a:rPr lang="en-US" altLang="zh-CN" sz="2800" i="1" dirty="0" smtClean="0"/>
              <a:t>O</a:t>
            </a:r>
            <a:r>
              <a:rPr lang="en-US" altLang="zh-CN" sz="2800" dirty="0" smtClean="0"/>
              <a:t>(</a:t>
            </a:r>
            <a:r>
              <a:rPr lang="en-US" altLang="zh-CN" sz="2800" i="1" dirty="0" smtClean="0"/>
              <a:t>h</a:t>
            </a:r>
            <a:r>
              <a:rPr lang="en-US" altLang="zh-CN" sz="2800" baseline="30000" dirty="0" smtClean="0"/>
              <a:t>2</a:t>
            </a:r>
            <a:r>
              <a:rPr lang="en-US" altLang="zh-CN" sz="2800" i="1" baseline="30000" dirty="0" smtClean="0"/>
              <a:t>N</a:t>
            </a:r>
            <a:r>
              <a:rPr lang="en-US" altLang="zh-CN" sz="2800" baseline="30000" dirty="0" smtClean="0"/>
              <a:t>+2</a:t>
            </a:r>
            <a:r>
              <a:rPr lang="en-US" altLang="zh-CN" sz="2800" dirty="0" smtClean="0"/>
              <a:t>). This process, called </a:t>
            </a:r>
            <a:r>
              <a:rPr lang="en-US" altLang="zh-CN" sz="2800" i="1" dirty="0" smtClean="0">
                <a:solidFill>
                  <a:schemeClr val="bg2"/>
                </a:solidFill>
              </a:rPr>
              <a:t>Romberg integration</a:t>
            </a:r>
            <a:r>
              <a:rPr lang="en-US" altLang="zh-CN" sz="2800" dirty="0" smtClean="0"/>
              <a:t>, has its strengths and weakness.</a:t>
            </a:r>
            <a:endParaRPr lang="zh-CN" altLang="en-US" sz="2800" b="1" dirty="0">
              <a:solidFill>
                <a:schemeClr val="bg2"/>
              </a:solidFill>
            </a:endParaRPr>
          </a:p>
        </p:txBody>
      </p:sp>
    </p:spTree>
    <p:extLst>
      <p:ext uri="{BB962C8B-B14F-4D97-AF65-F5344CB8AC3E}">
        <p14:creationId xmlns:p14="http://schemas.microsoft.com/office/powerpoint/2010/main" val="94974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Strengths </a:t>
            </a:r>
            <a:r>
              <a:rPr lang="en-US" altLang="zh-CN" dirty="0"/>
              <a:t>and </a:t>
            </a:r>
            <a:r>
              <a:rPr lang="en-US" altLang="zh-CN" dirty="0" smtClean="0"/>
              <a:t>Weakness</a:t>
            </a:r>
            <a:endParaRPr lang="zh-CN" altLang="en-US" dirty="0"/>
          </a:p>
        </p:txBody>
      </p:sp>
      <p:sp>
        <p:nvSpPr>
          <p:cNvPr id="3" name="内容占位符 2"/>
          <p:cNvSpPr>
            <a:spLocks noGrp="1"/>
          </p:cNvSpPr>
          <p:nvPr>
            <p:ph idx="1"/>
          </p:nvPr>
        </p:nvSpPr>
        <p:spPr>
          <a:xfrm>
            <a:off x="609600" y="1214683"/>
            <a:ext cx="10972800" cy="4897437"/>
          </a:xfrm>
        </p:spPr>
        <p:txBody>
          <a:bodyPr/>
          <a:lstStyle/>
          <a:p>
            <a:pPr>
              <a:lnSpc>
                <a:spcPct val="110000"/>
              </a:lnSpc>
            </a:pPr>
            <a:r>
              <a:rPr lang="en-US" altLang="zh-CN" sz="2800" dirty="0" smtClean="0"/>
              <a:t>The Newton-Cotes rules are seldom used past Boole’s rule because all the rules past the 9-point rule involve negative weights which could introduce loss of significance error due to round off.</a:t>
            </a:r>
          </a:p>
          <a:p>
            <a:pPr>
              <a:lnSpc>
                <a:spcPct val="110000"/>
              </a:lnSpc>
            </a:pPr>
            <a:r>
              <a:rPr lang="en-US" altLang="zh-CN" sz="2800" dirty="0" smtClean="0"/>
              <a:t>The Romberg method has the advantages that all the weights are positive and the equally spaced abscissas are easy to compute.</a:t>
            </a:r>
          </a:p>
          <a:p>
            <a:pPr>
              <a:lnSpc>
                <a:spcPct val="110000"/>
              </a:lnSpc>
            </a:pPr>
            <a:r>
              <a:rPr lang="en-US" altLang="zh-CN" sz="2800" dirty="0" smtClean="0"/>
              <a:t>A computational weakness of Romberg integration is that twice as many function evaluations are needed to decrease the error from </a:t>
            </a:r>
            <a:r>
              <a:rPr lang="en-US" altLang="zh-CN" sz="2800" i="1" dirty="0"/>
              <a:t>O</a:t>
            </a:r>
            <a:r>
              <a:rPr lang="en-US" altLang="zh-CN" sz="2800" dirty="0"/>
              <a:t>(</a:t>
            </a:r>
            <a:r>
              <a:rPr lang="en-US" altLang="zh-CN" sz="2800" i="1" dirty="0"/>
              <a:t>h</a:t>
            </a:r>
            <a:r>
              <a:rPr lang="en-US" altLang="zh-CN" sz="2800" baseline="30000" dirty="0"/>
              <a:t>2</a:t>
            </a:r>
            <a:r>
              <a:rPr lang="en-US" altLang="zh-CN" sz="2800" i="1" baseline="30000" dirty="0"/>
              <a:t>N</a:t>
            </a:r>
            <a:r>
              <a:rPr lang="en-US" altLang="zh-CN" sz="2800" dirty="0"/>
              <a:t>) to </a:t>
            </a:r>
            <a:r>
              <a:rPr lang="en-US" altLang="zh-CN" sz="2800" i="1" dirty="0"/>
              <a:t>O</a:t>
            </a:r>
            <a:r>
              <a:rPr lang="en-US" altLang="zh-CN" sz="2800" dirty="0"/>
              <a:t>(</a:t>
            </a:r>
            <a:r>
              <a:rPr lang="en-US" altLang="zh-CN" sz="2800" i="1" dirty="0"/>
              <a:t>h</a:t>
            </a:r>
            <a:r>
              <a:rPr lang="en-US" altLang="zh-CN" sz="2800" baseline="30000" dirty="0"/>
              <a:t>2</a:t>
            </a:r>
            <a:r>
              <a:rPr lang="en-US" altLang="zh-CN" sz="2800" i="1" baseline="30000" dirty="0"/>
              <a:t>N</a:t>
            </a:r>
            <a:r>
              <a:rPr lang="en-US" altLang="zh-CN" sz="2800" baseline="30000" dirty="0"/>
              <a:t>+2</a:t>
            </a:r>
            <a:r>
              <a:rPr lang="en-US" altLang="zh-CN" sz="2800" dirty="0"/>
              <a:t>). </a:t>
            </a:r>
            <a:endParaRPr lang="zh-CN" altLang="en-US" sz="2800" dirty="0"/>
          </a:p>
          <a:p>
            <a:pPr>
              <a:lnSpc>
                <a:spcPct val="110000"/>
              </a:lnSpc>
            </a:pPr>
            <a:r>
              <a:rPr lang="en-US" altLang="zh-CN" sz="2800" dirty="0" smtClean="0"/>
              <a:t>The use of the sequential rules will help keep the number of computations down.</a:t>
            </a:r>
            <a:endParaRPr lang="zh-CN" altLang="en-US" sz="2800" dirty="0"/>
          </a:p>
          <a:p>
            <a:pPr marL="0" indent="0">
              <a:buNone/>
            </a:pPr>
            <a:endParaRPr lang="zh-CN" altLang="en-US" dirty="0"/>
          </a:p>
        </p:txBody>
      </p:sp>
    </p:spTree>
    <p:extLst>
      <p:ext uri="{BB962C8B-B14F-4D97-AF65-F5344CB8AC3E}">
        <p14:creationId xmlns:p14="http://schemas.microsoft.com/office/powerpoint/2010/main" val="3264357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ea typeface="宋体" panose="02010600030101010101" pitchFamily="2" charset="-122"/>
              </a:rPr>
              <a:t>Richardson’s Improvement for Romberg Integration</a:t>
            </a:r>
            <a:endParaRPr lang="zh-CN" altLang="en-US" sz="4000" dirty="0"/>
          </a:p>
        </p:txBody>
      </p:sp>
      <p:sp>
        <p:nvSpPr>
          <p:cNvPr id="3" name="内容占位符 2"/>
          <p:cNvSpPr>
            <a:spLocks noGrp="1"/>
          </p:cNvSpPr>
          <p:nvPr>
            <p:ph idx="1"/>
          </p:nvPr>
        </p:nvSpPr>
        <p:spPr>
          <a:xfrm>
            <a:off x="609600" y="1175841"/>
            <a:ext cx="10972800" cy="4897437"/>
          </a:xfrm>
        </p:spPr>
        <p:txBody>
          <a:bodyPr/>
          <a:lstStyle/>
          <a:p>
            <a:r>
              <a:rPr lang="en-US" altLang="zh-CN" sz="2800" dirty="0" smtClean="0"/>
              <a:t>Lemma 5.1. Given two approximation </a:t>
            </a:r>
            <a:r>
              <a:rPr lang="en-US" altLang="zh-CN" sz="2800" i="1" dirty="0" smtClean="0"/>
              <a:t>R</a:t>
            </a:r>
            <a:r>
              <a:rPr lang="en-US" altLang="zh-CN" sz="2800" dirty="0" smtClean="0"/>
              <a:t>(</a:t>
            </a:r>
            <a:r>
              <a:rPr lang="en-US" altLang="zh-CN" sz="2800" i="1" dirty="0" smtClean="0"/>
              <a:t>h</a:t>
            </a:r>
            <a:r>
              <a:rPr lang="en-US" altLang="zh-CN" sz="2800" dirty="0" smtClean="0"/>
              <a:t>,</a:t>
            </a:r>
            <a:r>
              <a:rPr lang="en-US" altLang="zh-CN" sz="2800" i="1" dirty="0" smtClean="0"/>
              <a:t>K</a:t>
            </a:r>
            <a:r>
              <a:rPr lang="en-US" altLang="zh-CN" sz="2800" dirty="0" smtClean="0"/>
              <a:t>-1) and </a:t>
            </a:r>
            <a:r>
              <a:rPr lang="en-US" altLang="zh-CN" sz="2800" i="1" dirty="0" smtClean="0"/>
              <a:t>R</a:t>
            </a:r>
            <a:r>
              <a:rPr lang="en-US" altLang="zh-CN" sz="2800" dirty="0" smtClean="0"/>
              <a:t>(</a:t>
            </a:r>
            <a:r>
              <a:rPr lang="en-US" altLang="zh-CN" sz="2800" i="1" dirty="0" smtClean="0"/>
              <a:t>h</a:t>
            </a:r>
            <a:r>
              <a:rPr lang="en-US" altLang="zh-CN" sz="2800" dirty="0" smtClean="0"/>
              <a:t>/2,</a:t>
            </a:r>
            <a:r>
              <a:rPr lang="en-US" altLang="zh-CN" sz="2800" i="1" dirty="0" smtClean="0"/>
              <a:t>K</a:t>
            </a:r>
            <a:r>
              <a:rPr lang="en-US" altLang="zh-CN" sz="2800" dirty="0" smtClean="0"/>
              <a:t>-1) for the quantity </a:t>
            </a:r>
            <a:r>
              <a:rPr lang="en-US" altLang="zh-CN" sz="2800" i="1" dirty="0" smtClean="0"/>
              <a:t>Q </a:t>
            </a:r>
            <a:r>
              <a:rPr lang="en-US" altLang="zh-CN" sz="2800" dirty="0" smtClean="0"/>
              <a:t>that satisfy </a:t>
            </a:r>
            <a:r>
              <a:rPr lang="en-US" altLang="zh-CN" sz="2800" i="1" dirty="0" smtClean="0"/>
              <a:t>Q</a:t>
            </a:r>
            <a:r>
              <a:rPr lang="en-US" altLang="zh-CN" sz="2800" dirty="0" smtClean="0"/>
              <a:t>=</a:t>
            </a:r>
            <a:r>
              <a:rPr lang="en-US" altLang="zh-CN" sz="2800" i="1" dirty="0" smtClean="0"/>
              <a:t>R</a:t>
            </a:r>
            <a:r>
              <a:rPr lang="en-US" altLang="zh-CN" sz="2800" dirty="0" smtClean="0"/>
              <a:t>(</a:t>
            </a:r>
            <a:r>
              <a:rPr lang="en-US" altLang="zh-CN" sz="2800" i="1" dirty="0" smtClean="0"/>
              <a:t>h</a:t>
            </a:r>
            <a:r>
              <a:rPr lang="en-US" altLang="zh-CN" sz="2800" dirty="0" smtClean="0"/>
              <a:t>,</a:t>
            </a:r>
            <a:r>
              <a:rPr lang="en-US" altLang="zh-CN" sz="2800" i="1" dirty="0" smtClean="0"/>
              <a:t>K</a:t>
            </a:r>
            <a:r>
              <a:rPr lang="en-US" altLang="zh-CN" sz="2800" dirty="0" smtClean="0"/>
              <a:t>-1</a:t>
            </a:r>
            <a:r>
              <a:rPr lang="en-US" altLang="zh-CN" sz="2800" dirty="0"/>
              <a:t>)+</a:t>
            </a:r>
            <a:r>
              <a:rPr lang="en-US" altLang="zh-CN" sz="2800" i="1" dirty="0"/>
              <a:t>c</a:t>
            </a:r>
            <a:r>
              <a:rPr lang="en-US" altLang="zh-CN" sz="2800" baseline="-25000" dirty="0"/>
              <a:t>1</a:t>
            </a:r>
            <a:r>
              <a:rPr lang="en-US" altLang="zh-CN" sz="2800" i="1" dirty="0"/>
              <a:t>h</a:t>
            </a:r>
            <a:r>
              <a:rPr lang="en-US" altLang="zh-CN" sz="2800" baseline="30000" dirty="0"/>
              <a:t>2</a:t>
            </a:r>
            <a:r>
              <a:rPr lang="en-US" altLang="zh-CN" sz="2800" i="1" baseline="30000" dirty="0"/>
              <a:t>K</a:t>
            </a:r>
            <a:r>
              <a:rPr lang="en-US" altLang="zh-CN" sz="2800" dirty="0"/>
              <a:t>+c</a:t>
            </a:r>
            <a:r>
              <a:rPr lang="en-US" altLang="zh-CN" sz="2800" baseline="-25000" dirty="0"/>
              <a:t>2</a:t>
            </a:r>
            <a:r>
              <a:rPr lang="en-US" altLang="zh-CN" sz="2800" i="1" dirty="0"/>
              <a:t>h</a:t>
            </a:r>
            <a:r>
              <a:rPr lang="en-US" altLang="zh-CN" sz="2800" baseline="30000" dirty="0"/>
              <a:t>2</a:t>
            </a:r>
            <a:r>
              <a:rPr lang="en-US" altLang="zh-CN" sz="2800" i="1" baseline="30000" dirty="0"/>
              <a:t>K</a:t>
            </a:r>
            <a:r>
              <a:rPr lang="en-US" altLang="zh-CN" sz="2800" baseline="30000" dirty="0"/>
              <a:t>+2</a:t>
            </a:r>
            <a:r>
              <a:rPr lang="en-US" altLang="zh-CN" sz="2800" dirty="0" smtClean="0"/>
              <a:t>+… and </a:t>
            </a:r>
            <a:r>
              <a:rPr lang="en-US" altLang="zh-CN" sz="2800" i="1" dirty="0" smtClean="0"/>
              <a:t>Q</a:t>
            </a:r>
            <a:r>
              <a:rPr lang="en-US" altLang="zh-CN" sz="2800" dirty="0" smtClean="0"/>
              <a:t>=</a:t>
            </a:r>
            <a:r>
              <a:rPr lang="en-US" altLang="zh-CN" sz="2800" i="1" dirty="0" smtClean="0"/>
              <a:t>R</a:t>
            </a:r>
            <a:r>
              <a:rPr lang="en-US" altLang="zh-CN" sz="2800" dirty="0" smtClean="0"/>
              <a:t>(</a:t>
            </a:r>
            <a:r>
              <a:rPr lang="en-US" altLang="zh-CN" sz="2800" i="1" dirty="0" smtClean="0"/>
              <a:t>h/2</a:t>
            </a:r>
            <a:r>
              <a:rPr lang="en-US" altLang="zh-CN" sz="2800" dirty="0" smtClean="0"/>
              <a:t>,</a:t>
            </a:r>
            <a:r>
              <a:rPr lang="en-US" altLang="zh-CN" sz="2800" i="1" dirty="0" smtClean="0"/>
              <a:t>K</a:t>
            </a:r>
            <a:r>
              <a:rPr lang="en-US" altLang="zh-CN" sz="2800" dirty="0" smtClean="0"/>
              <a:t>-1</a:t>
            </a:r>
            <a:r>
              <a:rPr lang="en-US" altLang="zh-CN" sz="2800" dirty="0"/>
              <a:t>)+</a:t>
            </a:r>
            <a:r>
              <a:rPr lang="en-US" altLang="zh-CN" sz="2800" i="1" dirty="0"/>
              <a:t>c</a:t>
            </a:r>
            <a:r>
              <a:rPr lang="en-US" altLang="zh-CN" sz="2800" baseline="-25000" dirty="0"/>
              <a:t>1</a:t>
            </a:r>
            <a:r>
              <a:rPr lang="en-US" altLang="zh-CN" sz="2800" i="1" dirty="0"/>
              <a:t>h</a:t>
            </a:r>
            <a:r>
              <a:rPr lang="en-US" altLang="zh-CN" sz="2800" baseline="30000" dirty="0"/>
              <a:t>2</a:t>
            </a:r>
            <a:r>
              <a:rPr lang="en-US" altLang="zh-CN" sz="2800" i="1" baseline="30000" dirty="0"/>
              <a:t>K</a:t>
            </a:r>
            <a:r>
              <a:rPr lang="en-US" altLang="zh-CN" sz="2800" dirty="0"/>
              <a:t>/4</a:t>
            </a:r>
            <a:r>
              <a:rPr lang="en-US" altLang="zh-CN" sz="2800" i="1" baseline="30000" dirty="0"/>
              <a:t>K</a:t>
            </a:r>
            <a:r>
              <a:rPr lang="en-US" altLang="zh-CN" sz="2800" dirty="0"/>
              <a:t>+</a:t>
            </a:r>
            <a:r>
              <a:rPr lang="en-US" altLang="zh-CN" sz="2800" i="1" dirty="0"/>
              <a:t>c</a:t>
            </a:r>
            <a:r>
              <a:rPr lang="en-US" altLang="zh-CN" sz="2800" baseline="-25000" dirty="0"/>
              <a:t>2</a:t>
            </a:r>
            <a:r>
              <a:rPr lang="en-US" altLang="zh-CN" sz="2800" i="1" dirty="0"/>
              <a:t>h</a:t>
            </a:r>
            <a:r>
              <a:rPr lang="en-US" altLang="zh-CN" sz="2800" baseline="30000" dirty="0"/>
              <a:t>2</a:t>
            </a:r>
            <a:r>
              <a:rPr lang="en-US" altLang="zh-CN" sz="2800" i="1" baseline="30000" dirty="0"/>
              <a:t>K</a:t>
            </a:r>
            <a:r>
              <a:rPr lang="en-US" altLang="zh-CN" sz="2800" baseline="30000" dirty="0"/>
              <a:t>+2</a:t>
            </a:r>
            <a:r>
              <a:rPr lang="en-US" altLang="zh-CN" sz="2800" dirty="0"/>
              <a:t>/4</a:t>
            </a:r>
            <a:r>
              <a:rPr lang="en-US" altLang="zh-CN" sz="2800" i="1" baseline="30000" dirty="0"/>
              <a:t>K</a:t>
            </a:r>
            <a:r>
              <a:rPr lang="en-US" altLang="zh-CN" sz="2800" baseline="30000" dirty="0"/>
              <a:t>+1</a:t>
            </a:r>
            <a:r>
              <a:rPr lang="en-US" altLang="zh-CN" sz="2800" dirty="0" smtClean="0"/>
              <a:t>+…, an improved approximation has the form</a:t>
            </a:r>
            <a:endParaRPr lang="zh-CN" altLang="en-US" sz="2800" dirty="0"/>
          </a:p>
          <a:p>
            <a:endParaRPr lang="zh-CN"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1270196354"/>
              </p:ext>
            </p:extLst>
          </p:nvPr>
        </p:nvGraphicFramePr>
        <p:xfrm>
          <a:off x="3270250" y="2773659"/>
          <a:ext cx="5651500" cy="850900"/>
        </p:xfrm>
        <a:graphic>
          <a:graphicData uri="http://schemas.openxmlformats.org/presentationml/2006/ole">
            <mc:AlternateContent xmlns:mc="http://schemas.openxmlformats.org/markup-compatibility/2006">
              <mc:Choice xmlns:v="urn:schemas-microsoft-com:vml" Requires="v">
                <p:oleObj spid="_x0000_s32780" name="Equation" r:id="rId3" imgW="2781300" imgH="419100" progId="Equation.DSMT4">
                  <p:embed/>
                </p:oleObj>
              </mc:Choice>
              <mc:Fallback>
                <p:oleObj name="Equation" r:id="rId3" imgW="2781300" imgH="419100" progId="Equation.DSMT4">
                  <p:embed/>
                  <p:pic>
                    <p:nvPicPr>
                      <p:cNvPr id="9523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0250" y="2773659"/>
                        <a:ext cx="56515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 Box 6"/>
          <p:cNvSpPr txBox="1">
            <a:spLocks noChangeArrowheads="1"/>
          </p:cNvSpPr>
          <p:nvPr/>
        </p:nvSpPr>
        <p:spPr bwMode="auto">
          <a:xfrm>
            <a:off x="609600" y="3824021"/>
            <a:ext cx="10972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2800" dirty="0"/>
              <a:t> </a:t>
            </a:r>
            <a:r>
              <a:rPr lang="en-US" altLang="zh-CN" sz="2800" dirty="0" smtClean="0"/>
              <a:t>Def. 5.4. Define the sequence                             of quadrature formulas for </a:t>
            </a:r>
            <a:r>
              <a:rPr lang="en-US" altLang="zh-CN" sz="2800" i="1" dirty="0" smtClean="0"/>
              <a:t>f</a:t>
            </a:r>
            <a:r>
              <a:rPr lang="en-US" altLang="zh-CN" sz="2800" dirty="0" smtClean="0"/>
              <a:t>(</a:t>
            </a:r>
            <a:r>
              <a:rPr lang="en-US" altLang="zh-CN" sz="2800" i="1" dirty="0" smtClean="0"/>
              <a:t>x</a:t>
            </a:r>
            <a:r>
              <a:rPr lang="en-US" altLang="zh-CN" sz="2800" dirty="0" smtClean="0"/>
              <a:t>) over [</a:t>
            </a:r>
            <a:r>
              <a:rPr lang="en-US" altLang="zh-CN" sz="2800" i="1" dirty="0" err="1" smtClean="0"/>
              <a:t>a</a:t>
            </a:r>
            <a:r>
              <a:rPr lang="en-US" altLang="zh-CN" sz="2800" dirty="0" err="1" smtClean="0"/>
              <a:t>,</a:t>
            </a:r>
            <a:r>
              <a:rPr lang="en-US" altLang="zh-CN" sz="2800" i="1" dirty="0" err="1" smtClean="0"/>
              <a:t>b</a:t>
            </a:r>
            <a:r>
              <a:rPr lang="en-US" altLang="zh-CN" sz="2800" dirty="0" smtClean="0"/>
              <a:t>] as follows:</a:t>
            </a:r>
            <a:endParaRPr lang="zh-CN" altLang="en-US" sz="2800" dirty="0"/>
          </a:p>
        </p:txBody>
      </p:sp>
      <p:graphicFrame>
        <p:nvGraphicFramePr>
          <p:cNvPr id="6" name="Object 7"/>
          <p:cNvGraphicFramePr>
            <a:graphicFrameLocks noChangeAspect="1"/>
          </p:cNvGraphicFramePr>
          <p:nvPr>
            <p:extLst>
              <p:ext uri="{D42A27DB-BD31-4B8C-83A1-F6EECF244321}">
                <p14:modId xmlns:p14="http://schemas.microsoft.com/office/powerpoint/2010/main" val="2684820847"/>
              </p:ext>
            </p:extLst>
          </p:nvPr>
        </p:nvGraphicFramePr>
        <p:xfrm>
          <a:off x="5245750" y="3882116"/>
          <a:ext cx="2473325" cy="474663"/>
        </p:xfrm>
        <a:graphic>
          <a:graphicData uri="http://schemas.openxmlformats.org/presentationml/2006/ole">
            <mc:AlternateContent xmlns:mc="http://schemas.openxmlformats.org/markup-compatibility/2006">
              <mc:Choice xmlns:v="urn:schemas-microsoft-com:vml" Requires="v">
                <p:oleObj spid="_x0000_s32781" name="Equation" r:id="rId5" imgW="1257300" imgH="241300" progId="Equation.DSMT4">
                  <p:embed/>
                </p:oleObj>
              </mc:Choice>
              <mc:Fallback>
                <p:oleObj name="Equation" r:id="rId5" imgW="1257300" imgH="241300" progId="Equation.DSMT4">
                  <p:embed/>
                  <p:pic>
                    <p:nvPicPr>
                      <p:cNvPr id="95239"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45750" y="3882116"/>
                        <a:ext cx="2473325"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 Box 9"/>
          <p:cNvSpPr txBox="1">
            <a:spLocks noChangeArrowheads="1"/>
          </p:cNvSpPr>
          <p:nvPr/>
        </p:nvSpPr>
        <p:spPr bwMode="auto">
          <a:xfrm>
            <a:off x="2293879" y="4836223"/>
            <a:ext cx="8377065" cy="18158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i="1" dirty="0"/>
              <a:t>R</a:t>
            </a:r>
            <a:r>
              <a:rPr lang="en-US" altLang="zh-CN" sz="2800" dirty="0"/>
              <a:t>(</a:t>
            </a:r>
            <a:r>
              <a:rPr lang="en-US" altLang="zh-CN" sz="2800" i="1" dirty="0"/>
              <a:t>J</a:t>
            </a:r>
            <a:r>
              <a:rPr lang="en-US" altLang="zh-CN" sz="2800" dirty="0"/>
              <a:t>,0)=</a:t>
            </a:r>
            <a:r>
              <a:rPr lang="en-US" altLang="zh-CN" sz="2800" i="1" dirty="0"/>
              <a:t>T</a:t>
            </a:r>
            <a:r>
              <a:rPr lang="en-US" altLang="zh-CN" sz="2800" dirty="0"/>
              <a:t>(</a:t>
            </a:r>
            <a:r>
              <a:rPr lang="en-US" altLang="zh-CN" sz="2800" i="1" dirty="0"/>
              <a:t>J</a:t>
            </a:r>
            <a:r>
              <a:rPr lang="en-US" altLang="zh-CN" sz="2800" dirty="0" smtClean="0"/>
              <a:t>) for </a:t>
            </a:r>
            <a:r>
              <a:rPr lang="en-US" altLang="zh-CN" sz="2800" i="1" dirty="0" smtClean="0"/>
              <a:t>J </a:t>
            </a:r>
            <a:r>
              <a:rPr lang="en-US" altLang="zh-CN" sz="2800" dirty="0" smtClean="0"/>
              <a:t>≥0, is the sequential trapezoidal rule.</a:t>
            </a:r>
            <a:endParaRPr lang="zh-CN" altLang="en-US" sz="2800" dirty="0"/>
          </a:p>
          <a:p>
            <a:pPr eaLnBrk="1" hangingPunct="1">
              <a:spcBef>
                <a:spcPct val="50000"/>
              </a:spcBef>
              <a:buClrTx/>
              <a:buSzTx/>
              <a:buFontTx/>
              <a:buNone/>
            </a:pPr>
            <a:r>
              <a:rPr lang="en-US" altLang="zh-CN" sz="2800" i="1" dirty="0"/>
              <a:t>R</a:t>
            </a:r>
            <a:r>
              <a:rPr lang="en-US" altLang="zh-CN" sz="2800" dirty="0"/>
              <a:t>(</a:t>
            </a:r>
            <a:r>
              <a:rPr lang="en-US" altLang="zh-CN" sz="2800" i="1" dirty="0"/>
              <a:t>J</a:t>
            </a:r>
            <a:r>
              <a:rPr lang="en-US" altLang="zh-CN" sz="2800" dirty="0"/>
              <a:t>,1)=</a:t>
            </a:r>
            <a:r>
              <a:rPr lang="en-US" altLang="zh-CN" sz="2800" i="1" dirty="0"/>
              <a:t>S</a:t>
            </a:r>
            <a:r>
              <a:rPr lang="en-US" altLang="zh-CN" sz="2800" dirty="0"/>
              <a:t>(</a:t>
            </a:r>
            <a:r>
              <a:rPr lang="en-US" altLang="zh-CN" sz="2800" i="1" dirty="0"/>
              <a:t>J</a:t>
            </a:r>
            <a:r>
              <a:rPr lang="en-US" altLang="zh-CN" sz="2800" dirty="0" smtClean="0"/>
              <a:t>) for </a:t>
            </a:r>
            <a:r>
              <a:rPr lang="en-US" altLang="zh-CN" sz="2800" i="1" dirty="0" smtClean="0"/>
              <a:t>J </a:t>
            </a:r>
            <a:r>
              <a:rPr lang="en-US" altLang="zh-CN" sz="2800" dirty="0" smtClean="0"/>
              <a:t>≥1, is the sequential Simpson’s rule.</a:t>
            </a:r>
            <a:endParaRPr lang="zh-CN" altLang="en-US" sz="2800" dirty="0"/>
          </a:p>
          <a:p>
            <a:pPr eaLnBrk="1" hangingPunct="1">
              <a:spcBef>
                <a:spcPct val="50000"/>
              </a:spcBef>
              <a:buClrTx/>
              <a:buSzTx/>
              <a:buFontTx/>
              <a:buNone/>
            </a:pPr>
            <a:r>
              <a:rPr lang="en-US" altLang="zh-CN" sz="2800" i="1" dirty="0"/>
              <a:t>R</a:t>
            </a:r>
            <a:r>
              <a:rPr lang="en-US" altLang="zh-CN" sz="2800" dirty="0"/>
              <a:t>(</a:t>
            </a:r>
            <a:r>
              <a:rPr lang="en-US" altLang="zh-CN" sz="2800" i="1" dirty="0"/>
              <a:t>J</a:t>
            </a:r>
            <a:r>
              <a:rPr lang="en-US" altLang="zh-CN" sz="2800" dirty="0"/>
              <a:t>,2)=</a:t>
            </a:r>
            <a:r>
              <a:rPr lang="en-US" altLang="zh-CN" sz="2800" i="1" dirty="0"/>
              <a:t>B</a:t>
            </a:r>
            <a:r>
              <a:rPr lang="en-US" altLang="zh-CN" sz="2800" dirty="0"/>
              <a:t>(</a:t>
            </a:r>
            <a:r>
              <a:rPr lang="en-US" altLang="zh-CN" sz="2800" i="1" dirty="0"/>
              <a:t>J</a:t>
            </a:r>
            <a:r>
              <a:rPr lang="en-US" altLang="zh-CN" sz="2800" dirty="0" smtClean="0"/>
              <a:t>) for </a:t>
            </a:r>
            <a:r>
              <a:rPr lang="en-US" altLang="zh-CN" sz="2800" i="1" dirty="0" smtClean="0"/>
              <a:t>J </a:t>
            </a:r>
            <a:r>
              <a:rPr lang="en-US" altLang="zh-CN" sz="2800" dirty="0" smtClean="0"/>
              <a:t>≥2, is the sequential Boole’s rule.</a:t>
            </a:r>
            <a:endParaRPr lang="en-US" altLang="zh-CN" sz="2800" dirty="0"/>
          </a:p>
        </p:txBody>
      </p:sp>
    </p:spTree>
    <p:extLst>
      <p:ext uri="{BB962C8B-B14F-4D97-AF65-F5344CB8AC3E}">
        <p14:creationId xmlns:p14="http://schemas.microsoft.com/office/powerpoint/2010/main" val="330917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 calcmode="lin" valueType="num">
                                      <p:cBhvr additive="base">
                                        <p:cTn id="2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additive="base">
                                        <p:cTn id="28"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 calcmode="lin" valueType="num">
                                      <p:cBhvr additive="base">
                                        <p:cTn id="34"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Romberg Integration Tableau</a:t>
            </a:r>
            <a:endParaRPr lang="zh-CN" altLang="en-US" dirty="0"/>
          </a:p>
        </p:txBody>
      </p:sp>
      <p:sp>
        <p:nvSpPr>
          <p:cNvPr id="5" name="页脚占位符 3"/>
          <p:cNvSpPr>
            <a:spLocks noGrp="1"/>
          </p:cNvSpPr>
          <p:nvPr>
            <p:ph type="ftr" sz="quarter" idx="10"/>
          </p:nvPr>
        </p:nvSpPr>
        <p:spPr>
          <a:xfrm>
            <a:off x="4765713" y="6400800"/>
            <a:ext cx="2895600" cy="457200"/>
          </a:xfrm>
        </p:spPr>
        <p:txBody>
          <a:bodyPr/>
          <a:lstStyle/>
          <a:p>
            <a:pPr>
              <a:defRPr/>
            </a:pPr>
            <a:r>
              <a:rPr lang="zh-CN" altLang="en-US"/>
              <a:t>华南师范大学数学科学学院    谢骊玲</a:t>
            </a:r>
          </a:p>
        </p:txBody>
      </p:sp>
      <p:grpSp>
        <p:nvGrpSpPr>
          <p:cNvPr id="8" name="Group 24"/>
          <p:cNvGrpSpPr>
            <a:grpSpLocks/>
          </p:cNvGrpSpPr>
          <p:nvPr/>
        </p:nvGrpSpPr>
        <p:grpSpPr bwMode="auto">
          <a:xfrm>
            <a:off x="2087792" y="1709392"/>
            <a:ext cx="8172450" cy="4176712"/>
            <a:chOff x="295" y="1071"/>
            <a:chExt cx="5148" cy="2631"/>
          </a:xfrm>
        </p:grpSpPr>
        <p:grpSp>
          <p:nvGrpSpPr>
            <p:cNvPr id="9" name="Group 18"/>
            <p:cNvGrpSpPr>
              <a:grpSpLocks/>
            </p:cNvGrpSpPr>
            <p:nvPr/>
          </p:nvGrpSpPr>
          <p:grpSpPr bwMode="auto">
            <a:xfrm>
              <a:off x="295" y="1071"/>
              <a:ext cx="5148" cy="2631"/>
              <a:chOff x="295" y="1071"/>
              <a:chExt cx="5148" cy="2631"/>
            </a:xfrm>
          </p:grpSpPr>
          <p:sp>
            <p:nvSpPr>
              <p:cNvPr id="15" name="Line 4"/>
              <p:cNvSpPr>
                <a:spLocks noChangeShapeType="1"/>
              </p:cNvSpPr>
              <p:nvPr/>
            </p:nvSpPr>
            <p:spPr bwMode="auto">
              <a:xfrm>
                <a:off x="295" y="1071"/>
                <a:ext cx="51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Line 5"/>
              <p:cNvSpPr>
                <a:spLocks noChangeShapeType="1"/>
              </p:cNvSpPr>
              <p:nvPr/>
            </p:nvSpPr>
            <p:spPr bwMode="auto">
              <a:xfrm>
                <a:off x="295" y="1616"/>
                <a:ext cx="51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Line 6"/>
              <p:cNvSpPr>
                <a:spLocks noChangeShapeType="1"/>
              </p:cNvSpPr>
              <p:nvPr/>
            </p:nvSpPr>
            <p:spPr bwMode="auto">
              <a:xfrm>
                <a:off x="295" y="3702"/>
                <a:ext cx="51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 name="Line 7"/>
              <p:cNvSpPr>
                <a:spLocks noChangeShapeType="1"/>
              </p:cNvSpPr>
              <p:nvPr/>
            </p:nvSpPr>
            <p:spPr bwMode="auto">
              <a:xfrm>
                <a:off x="521" y="1071"/>
                <a:ext cx="0" cy="26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 name="Line 8"/>
              <p:cNvSpPr>
                <a:spLocks noChangeShapeType="1"/>
              </p:cNvSpPr>
              <p:nvPr/>
            </p:nvSpPr>
            <p:spPr bwMode="auto">
              <a:xfrm>
                <a:off x="1474" y="1071"/>
                <a:ext cx="0" cy="5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0" name="Line 9"/>
              <p:cNvSpPr>
                <a:spLocks noChangeShapeType="1"/>
              </p:cNvSpPr>
              <p:nvPr/>
            </p:nvSpPr>
            <p:spPr bwMode="auto">
              <a:xfrm>
                <a:off x="2472" y="1071"/>
                <a:ext cx="0" cy="5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 name="Line 10"/>
              <p:cNvSpPr>
                <a:spLocks noChangeShapeType="1"/>
              </p:cNvSpPr>
              <p:nvPr/>
            </p:nvSpPr>
            <p:spPr bwMode="auto">
              <a:xfrm>
                <a:off x="3492" y="1071"/>
                <a:ext cx="0" cy="5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2" name="Line 11"/>
              <p:cNvSpPr>
                <a:spLocks noChangeShapeType="1"/>
              </p:cNvSpPr>
              <p:nvPr/>
            </p:nvSpPr>
            <p:spPr bwMode="auto">
              <a:xfrm>
                <a:off x="4513" y="1071"/>
                <a:ext cx="0" cy="5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 name="Text Box 12"/>
              <p:cNvSpPr txBox="1">
                <a:spLocks noChangeArrowheads="1"/>
              </p:cNvSpPr>
              <p:nvPr/>
            </p:nvSpPr>
            <p:spPr bwMode="auto">
              <a:xfrm>
                <a:off x="340" y="1230"/>
                <a:ext cx="2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i="1"/>
                  <a:t>J</a:t>
                </a:r>
              </a:p>
            </p:txBody>
          </p:sp>
          <p:sp>
            <p:nvSpPr>
              <p:cNvPr id="24" name="Text Box 13"/>
              <p:cNvSpPr txBox="1">
                <a:spLocks noChangeArrowheads="1"/>
              </p:cNvSpPr>
              <p:nvPr/>
            </p:nvSpPr>
            <p:spPr bwMode="auto">
              <a:xfrm>
                <a:off x="317" y="1752"/>
                <a:ext cx="2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a:t>0</a:t>
                </a:r>
              </a:p>
            </p:txBody>
          </p:sp>
          <p:sp>
            <p:nvSpPr>
              <p:cNvPr id="25" name="Text Box 14"/>
              <p:cNvSpPr txBox="1">
                <a:spLocks noChangeArrowheads="1"/>
              </p:cNvSpPr>
              <p:nvPr/>
            </p:nvSpPr>
            <p:spPr bwMode="auto">
              <a:xfrm>
                <a:off x="317" y="2137"/>
                <a:ext cx="2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a:t>1</a:t>
                </a:r>
              </a:p>
            </p:txBody>
          </p:sp>
          <p:sp>
            <p:nvSpPr>
              <p:cNvPr id="26" name="Text Box 15"/>
              <p:cNvSpPr txBox="1">
                <a:spLocks noChangeArrowheads="1"/>
              </p:cNvSpPr>
              <p:nvPr/>
            </p:nvSpPr>
            <p:spPr bwMode="auto">
              <a:xfrm>
                <a:off x="317" y="2546"/>
                <a:ext cx="2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a:t>2</a:t>
                </a:r>
              </a:p>
            </p:txBody>
          </p:sp>
          <p:sp>
            <p:nvSpPr>
              <p:cNvPr id="27" name="Text Box 16"/>
              <p:cNvSpPr txBox="1">
                <a:spLocks noChangeArrowheads="1"/>
              </p:cNvSpPr>
              <p:nvPr/>
            </p:nvSpPr>
            <p:spPr bwMode="auto">
              <a:xfrm>
                <a:off x="317" y="2954"/>
                <a:ext cx="2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a:t>3</a:t>
                </a:r>
              </a:p>
            </p:txBody>
          </p:sp>
          <p:sp>
            <p:nvSpPr>
              <p:cNvPr id="28" name="Text Box 17"/>
              <p:cNvSpPr txBox="1">
                <a:spLocks noChangeArrowheads="1"/>
              </p:cNvSpPr>
              <p:nvPr/>
            </p:nvSpPr>
            <p:spPr bwMode="auto">
              <a:xfrm>
                <a:off x="317" y="3339"/>
                <a:ext cx="20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000"/>
                  <a:t>4</a:t>
                </a:r>
              </a:p>
            </p:txBody>
          </p:sp>
        </p:grpSp>
        <p:sp>
          <p:nvSpPr>
            <p:cNvPr id="10" name="Text Box 19"/>
            <p:cNvSpPr txBox="1">
              <a:spLocks noChangeArrowheads="1"/>
            </p:cNvSpPr>
            <p:nvPr/>
          </p:nvSpPr>
          <p:spPr bwMode="auto">
            <a:xfrm>
              <a:off x="612" y="1085"/>
              <a:ext cx="817"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r>
                <a:rPr lang="en-US" altLang="zh-CN" sz="1800" b="1" i="1" dirty="0"/>
                <a:t>R</a:t>
              </a:r>
              <a:r>
                <a:rPr lang="en-US" altLang="zh-CN" sz="1800" b="1" dirty="0"/>
                <a:t>(</a:t>
              </a:r>
              <a:r>
                <a:rPr lang="en-US" altLang="zh-CN" sz="1800" b="1" i="1" dirty="0"/>
                <a:t>J</a:t>
              </a:r>
              <a:r>
                <a:rPr lang="en-US" altLang="zh-CN" sz="1800" b="1" dirty="0"/>
                <a:t>,0)</a:t>
              </a:r>
            </a:p>
            <a:p>
              <a:pPr algn="ctr" eaLnBrk="1" hangingPunct="1">
                <a:spcBef>
                  <a:spcPct val="0"/>
                </a:spcBef>
                <a:buClrTx/>
                <a:buSzTx/>
                <a:buFontTx/>
                <a:buNone/>
              </a:pPr>
              <a:r>
                <a:rPr lang="en-US" altLang="zh-CN" sz="1800" b="1" dirty="0" smtClean="0"/>
                <a:t>Trapezoidal rule</a:t>
              </a:r>
              <a:endParaRPr lang="zh-CN" altLang="en-US" sz="1800" b="1" dirty="0"/>
            </a:p>
          </p:txBody>
        </p:sp>
        <p:sp>
          <p:nvSpPr>
            <p:cNvPr id="11" name="Text Box 20"/>
            <p:cNvSpPr txBox="1">
              <a:spLocks noChangeArrowheads="1"/>
            </p:cNvSpPr>
            <p:nvPr/>
          </p:nvSpPr>
          <p:spPr bwMode="auto">
            <a:xfrm>
              <a:off x="1565" y="1085"/>
              <a:ext cx="817"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r>
                <a:rPr lang="en-US" altLang="zh-CN" sz="1800" b="1" i="1" dirty="0"/>
                <a:t>R</a:t>
              </a:r>
              <a:r>
                <a:rPr lang="en-US" altLang="zh-CN" sz="1800" b="1" dirty="0"/>
                <a:t>(</a:t>
              </a:r>
              <a:r>
                <a:rPr lang="en-US" altLang="zh-CN" sz="1800" b="1" i="1" dirty="0"/>
                <a:t>J</a:t>
              </a:r>
              <a:r>
                <a:rPr lang="en-US" altLang="zh-CN" sz="1800" b="1" dirty="0"/>
                <a:t>,1)</a:t>
              </a:r>
            </a:p>
            <a:p>
              <a:pPr algn="ctr" eaLnBrk="1" hangingPunct="1">
                <a:spcBef>
                  <a:spcPct val="0"/>
                </a:spcBef>
                <a:buClrTx/>
                <a:buSzTx/>
                <a:buFontTx/>
                <a:buNone/>
              </a:pPr>
              <a:r>
                <a:rPr lang="en-US" altLang="zh-CN" sz="1800" b="1" dirty="0" smtClean="0"/>
                <a:t>Simpson’s rule</a:t>
              </a:r>
              <a:endParaRPr lang="zh-CN" altLang="en-US" sz="1800" b="1" dirty="0"/>
            </a:p>
          </p:txBody>
        </p:sp>
        <p:sp>
          <p:nvSpPr>
            <p:cNvPr id="12" name="Text Box 21"/>
            <p:cNvSpPr txBox="1">
              <a:spLocks noChangeArrowheads="1"/>
            </p:cNvSpPr>
            <p:nvPr/>
          </p:nvSpPr>
          <p:spPr bwMode="auto">
            <a:xfrm>
              <a:off x="2562" y="1162"/>
              <a:ext cx="817"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r>
                <a:rPr lang="en-US" altLang="zh-CN" sz="1800" b="1" i="1" dirty="0"/>
                <a:t>R</a:t>
              </a:r>
              <a:r>
                <a:rPr lang="en-US" altLang="zh-CN" sz="1800" b="1" dirty="0"/>
                <a:t>(</a:t>
              </a:r>
              <a:r>
                <a:rPr lang="en-US" altLang="zh-CN" sz="1800" b="1" i="1" dirty="0"/>
                <a:t>J</a:t>
              </a:r>
              <a:r>
                <a:rPr lang="en-US" altLang="zh-CN" sz="1800" b="1" dirty="0"/>
                <a:t>,2)</a:t>
              </a:r>
            </a:p>
            <a:p>
              <a:pPr algn="ctr" eaLnBrk="1" hangingPunct="1">
                <a:spcBef>
                  <a:spcPct val="0"/>
                </a:spcBef>
                <a:buClrTx/>
                <a:buSzTx/>
                <a:buFontTx/>
                <a:buNone/>
              </a:pPr>
              <a:r>
                <a:rPr lang="en-US" altLang="zh-CN" sz="1800" b="1" dirty="0" smtClean="0"/>
                <a:t>Boole’s rule</a:t>
              </a:r>
              <a:endParaRPr lang="zh-CN" altLang="en-US" sz="1800" b="1" dirty="0"/>
            </a:p>
          </p:txBody>
        </p:sp>
        <p:sp>
          <p:nvSpPr>
            <p:cNvPr id="13" name="Text Box 22"/>
            <p:cNvSpPr txBox="1">
              <a:spLocks noChangeArrowheads="1"/>
            </p:cNvSpPr>
            <p:nvPr/>
          </p:nvSpPr>
          <p:spPr bwMode="auto">
            <a:xfrm>
              <a:off x="3555" y="1085"/>
              <a:ext cx="90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r>
                <a:rPr lang="en-US" altLang="zh-CN" sz="1800" b="1" i="1" dirty="0"/>
                <a:t>R</a:t>
              </a:r>
              <a:r>
                <a:rPr lang="en-US" altLang="zh-CN" sz="1800" b="1" dirty="0"/>
                <a:t>(</a:t>
              </a:r>
              <a:r>
                <a:rPr lang="en-US" altLang="zh-CN" sz="1800" b="1" i="1" dirty="0"/>
                <a:t>J</a:t>
              </a:r>
              <a:r>
                <a:rPr lang="en-US" altLang="zh-CN" sz="1800" b="1" dirty="0"/>
                <a:t>,3)</a:t>
              </a:r>
            </a:p>
            <a:p>
              <a:pPr algn="ctr" eaLnBrk="1" hangingPunct="1">
                <a:spcBef>
                  <a:spcPct val="0"/>
                </a:spcBef>
                <a:buClrTx/>
                <a:buSzTx/>
                <a:buFontTx/>
                <a:buNone/>
              </a:pPr>
              <a:r>
                <a:rPr lang="en-US" altLang="zh-CN" sz="1800" b="1" dirty="0" smtClean="0"/>
                <a:t>Third improvement</a:t>
              </a:r>
              <a:endParaRPr lang="zh-CN" altLang="en-US" sz="1800" b="1" dirty="0"/>
            </a:p>
          </p:txBody>
        </p:sp>
        <p:sp>
          <p:nvSpPr>
            <p:cNvPr id="14" name="Text Box 23"/>
            <p:cNvSpPr txBox="1">
              <a:spLocks noChangeArrowheads="1"/>
            </p:cNvSpPr>
            <p:nvPr/>
          </p:nvSpPr>
          <p:spPr bwMode="auto">
            <a:xfrm>
              <a:off x="4512" y="1078"/>
              <a:ext cx="931"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0"/>
                </a:spcBef>
                <a:buClrTx/>
                <a:buSzTx/>
                <a:buFontTx/>
                <a:buNone/>
              </a:pPr>
              <a:r>
                <a:rPr lang="en-US" altLang="zh-CN" sz="1800" b="1" i="1" dirty="0"/>
                <a:t>R</a:t>
              </a:r>
              <a:r>
                <a:rPr lang="en-US" altLang="zh-CN" sz="1800" b="1" dirty="0"/>
                <a:t>(</a:t>
              </a:r>
              <a:r>
                <a:rPr lang="en-US" altLang="zh-CN" sz="1800" b="1" i="1" dirty="0"/>
                <a:t>J</a:t>
              </a:r>
              <a:r>
                <a:rPr lang="en-US" altLang="zh-CN" sz="1800" b="1" dirty="0"/>
                <a:t>,4)</a:t>
              </a:r>
            </a:p>
            <a:p>
              <a:pPr algn="ctr" eaLnBrk="1" hangingPunct="1">
                <a:spcBef>
                  <a:spcPct val="0"/>
                </a:spcBef>
                <a:buClrTx/>
                <a:buSzTx/>
                <a:buFontTx/>
                <a:buNone/>
              </a:pPr>
              <a:r>
                <a:rPr lang="en-US" altLang="zh-CN" sz="1800" b="1" dirty="0" smtClean="0"/>
                <a:t>Fourth improvement</a:t>
              </a:r>
              <a:endParaRPr lang="zh-CN" altLang="en-US" sz="1800" b="1" dirty="0"/>
            </a:p>
          </p:txBody>
        </p:sp>
      </p:grpSp>
      <p:sp>
        <p:nvSpPr>
          <p:cNvPr id="29" name="Text Box 25"/>
          <p:cNvSpPr txBox="1">
            <a:spLocks noChangeArrowheads="1"/>
          </p:cNvSpPr>
          <p:nvPr/>
        </p:nvSpPr>
        <p:spPr bwMode="auto">
          <a:xfrm>
            <a:off x="2770417" y="2753967"/>
            <a:ext cx="86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(0,0)</a:t>
            </a:r>
          </a:p>
        </p:txBody>
      </p:sp>
      <p:sp>
        <p:nvSpPr>
          <p:cNvPr id="30" name="Text Box 26"/>
          <p:cNvSpPr txBox="1">
            <a:spLocks noChangeArrowheads="1"/>
          </p:cNvSpPr>
          <p:nvPr/>
        </p:nvSpPr>
        <p:spPr bwMode="auto">
          <a:xfrm>
            <a:off x="2770417" y="3366742"/>
            <a:ext cx="86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dirty="0"/>
              <a:t>R</a:t>
            </a:r>
            <a:r>
              <a:rPr lang="en-US" altLang="zh-CN" sz="1800" dirty="0"/>
              <a:t>(1,0)</a:t>
            </a:r>
          </a:p>
        </p:txBody>
      </p:sp>
      <p:sp>
        <p:nvSpPr>
          <p:cNvPr id="31" name="Text Box 27"/>
          <p:cNvSpPr txBox="1">
            <a:spLocks noChangeArrowheads="1"/>
          </p:cNvSpPr>
          <p:nvPr/>
        </p:nvSpPr>
        <p:spPr bwMode="auto">
          <a:xfrm>
            <a:off x="2770417" y="40858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(2,0)</a:t>
            </a:r>
          </a:p>
        </p:txBody>
      </p:sp>
      <p:sp>
        <p:nvSpPr>
          <p:cNvPr id="32" name="Text Box 28"/>
          <p:cNvSpPr txBox="1">
            <a:spLocks noChangeArrowheads="1"/>
          </p:cNvSpPr>
          <p:nvPr/>
        </p:nvSpPr>
        <p:spPr bwMode="auto">
          <a:xfrm>
            <a:off x="2770417" y="47335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(3,0)</a:t>
            </a:r>
          </a:p>
        </p:txBody>
      </p:sp>
      <p:sp>
        <p:nvSpPr>
          <p:cNvPr id="33" name="Text Box 29"/>
          <p:cNvSpPr txBox="1">
            <a:spLocks noChangeArrowheads="1"/>
          </p:cNvSpPr>
          <p:nvPr/>
        </p:nvSpPr>
        <p:spPr bwMode="auto">
          <a:xfrm>
            <a:off x="2770417" y="5359054"/>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(4,0)</a:t>
            </a:r>
          </a:p>
        </p:txBody>
      </p:sp>
      <p:sp>
        <p:nvSpPr>
          <p:cNvPr id="34" name="Text Box 30"/>
          <p:cNvSpPr txBox="1">
            <a:spLocks noChangeArrowheads="1"/>
          </p:cNvSpPr>
          <p:nvPr/>
        </p:nvSpPr>
        <p:spPr bwMode="auto">
          <a:xfrm>
            <a:off x="6012092" y="47335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(3,2)</a:t>
            </a:r>
          </a:p>
        </p:txBody>
      </p:sp>
      <p:sp>
        <p:nvSpPr>
          <p:cNvPr id="35" name="Text Box 31"/>
          <p:cNvSpPr txBox="1">
            <a:spLocks noChangeArrowheads="1"/>
          </p:cNvSpPr>
          <p:nvPr/>
        </p:nvSpPr>
        <p:spPr bwMode="auto">
          <a:xfrm>
            <a:off x="4319817" y="3366742"/>
            <a:ext cx="86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dirty="0"/>
              <a:t>R</a:t>
            </a:r>
            <a:r>
              <a:rPr lang="en-US" altLang="zh-CN" sz="1800" dirty="0"/>
              <a:t>(1,1)</a:t>
            </a:r>
          </a:p>
        </p:txBody>
      </p:sp>
      <p:sp>
        <p:nvSpPr>
          <p:cNvPr id="36" name="Text Box 32"/>
          <p:cNvSpPr txBox="1">
            <a:spLocks noChangeArrowheads="1"/>
          </p:cNvSpPr>
          <p:nvPr/>
        </p:nvSpPr>
        <p:spPr bwMode="auto">
          <a:xfrm>
            <a:off x="6012092" y="5359054"/>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(4,2)</a:t>
            </a:r>
          </a:p>
        </p:txBody>
      </p:sp>
      <p:sp>
        <p:nvSpPr>
          <p:cNvPr id="37" name="Text Box 33"/>
          <p:cNvSpPr txBox="1">
            <a:spLocks noChangeArrowheads="1"/>
          </p:cNvSpPr>
          <p:nvPr/>
        </p:nvSpPr>
        <p:spPr bwMode="auto">
          <a:xfrm>
            <a:off x="4319817" y="47335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(3,1)</a:t>
            </a:r>
          </a:p>
        </p:txBody>
      </p:sp>
      <p:sp>
        <p:nvSpPr>
          <p:cNvPr id="38" name="Text Box 34"/>
          <p:cNvSpPr txBox="1">
            <a:spLocks noChangeArrowheads="1"/>
          </p:cNvSpPr>
          <p:nvPr/>
        </p:nvSpPr>
        <p:spPr bwMode="auto">
          <a:xfrm>
            <a:off x="4319817" y="40858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(2,1)</a:t>
            </a:r>
          </a:p>
        </p:txBody>
      </p:sp>
      <p:sp>
        <p:nvSpPr>
          <p:cNvPr id="39" name="Text Box 35"/>
          <p:cNvSpPr txBox="1">
            <a:spLocks noChangeArrowheads="1"/>
          </p:cNvSpPr>
          <p:nvPr/>
        </p:nvSpPr>
        <p:spPr bwMode="auto">
          <a:xfrm>
            <a:off x="7631342" y="47335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dirty="0"/>
              <a:t>R</a:t>
            </a:r>
            <a:r>
              <a:rPr lang="en-US" altLang="zh-CN" sz="1800" dirty="0"/>
              <a:t>(3,3)</a:t>
            </a:r>
          </a:p>
        </p:txBody>
      </p:sp>
      <p:sp>
        <p:nvSpPr>
          <p:cNvPr id="40" name="Text Box 36"/>
          <p:cNvSpPr txBox="1">
            <a:spLocks noChangeArrowheads="1"/>
          </p:cNvSpPr>
          <p:nvPr/>
        </p:nvSpPr>
        <p:spPr bwMode="auto">
          <a:xfrm>
            <a:off x="4319817" y="5359054"/>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(4,1)</a:t>
            </a:r>
          </a:p>
        </p:txBody>
      </p:sp>
      <p:sp>
        <p:nvSpPr>
          <p:cNvPr id="41" name="Text Box 37"/>
          <p:cNvSpPr txBox="1">
            <a:spLocks noChangeArrowheads="1"/>
          </p:cNvSpPr>
          <p:nvPr/>
        </p:nvSpPr>
        <p:spPr bwMode="auto">
          <a:xfrm>
            <a:off x="7631342" y="5359054"/>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a:t>R</a:t>
            </a:r>
            <a:r>
              <a:rPr lang="en-US" altLang="zh-CN" sz="1800"/>
              <a:t>(4,3)</a:t>
            </a:r>
          </a:p>
        </p:txBody>
      </p:sp>
      <p:sp>
        <p:nvSpPr>
          <p:cNvPr id="42" name="Text Box 38"/>
          <p:cNvSpPr txBox="1">
            <a:spLocks noChangeArrowheads="1"/>
          </p:cNvSpPr>
          <p:nvPr/>
        </p:nvSpPr>
        <p:spPr bwMode="auto">
          <a:xfrm>
            <a:off x="6012092" y="4085879"/>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dirty="0"/>
              <a:t>R</a:t>
            </a:r>
            <a:r>
              <a:rPr lang="en-US" altLang="zh-CN" sz="1800" dirty="0"/>
              <a:t>(2,2)</a:t>
            </a:r>
          </a:p>
        </p:txBody>
      </p:sp>
      <p:sp>
        <p:nvSpPr>
          <p:cNvPr id="43" name="Text Box 39"/>
          <p:cNvSpPr txBox="1">
            <a:spLocks noChangeArrowheads="1"/>
          </p:cNvSpPr>
          <p:nvPr/>
        </p:nvSpPr>
        <p:spPr bwMode="auto">
          <a:xfrm>
            <a:off x="9252179" y="5359054"/>
            <a:ext cx="86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buClrTx/>
              <a:buSzTx/>
              <a:buFontTx/>
              <a:buNone/>
            </a:pPr>
            <a:r>
              <a:rPr lang="en-US" altLang="zh-CN" sz="1800" i="1" dirty="0"/>
              <a:t>R</a:t>
            </a:r>
            <a:r>
              <a:rPr lang="en-US" altLang="zh-CN" sz="1800" dirty="0"/>
              <a:t>(4,4)</a:t>
            </a:r>
          </a:p>
        </p:txBody>
      </p:sp>
      <p:grpSp>
        <p:nvGrpSpPr>
          <p:cNvPr id="44" name="Group 71"/>
          <p:cNvGrpSpPr>
            <a:grpSpLocks/>
          </p:cNvGrpSpPr>
          <p:nvPr/>
        </p:nvGrpSpPr>
        <p:grpSpPr bwMode="auto">
          <a:xfrm>
            <a:off x="6804254" y="4301779"/>
            <a:ext cx="900113" cy="541338"/>
            <a:chOff x="3266" y="2704"/>
            <a:chExt cx="567" cy="341"/>
          </a:xfrm>
        </p:grpSpPr>
        <p:sp>
          <p:nvSpPr>
            <p:cNvPr id="45" name="Line 65"/>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6" name="Line 66"/>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47" name="Group 72"/>
          <p:cNvGrpSpPr>
            <a:grpSpLocks/>
          </p:cNvGrpSpPr>
          <p:nvPr/>
        </p:nvGrpSpPr>
        <p:grpSpPr bwMode="auto">
          <a:xfrm>
            <a:off x="6804254" y="4951067"/>
            <a:ext cx="900113" cy="541337"/>
            <a:chOff x="3266" y="2704"/>
            <a:chExt cx="567" cy="341"/>
          </a:xfrm>
        </p:grpSpPr>
        <p:sp>
          <p:nvSpPr>
            <p:cNvPr id="48" name="Line 73"/>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9" name="Line 74"/>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0" name="Group 75"/>
          <p:cNvGrpSpPr>
            <a:grpSpLocks/>
          </p:cNvGrpSpPr>
          <p:nvPr/>
        </p:nvGrpSpPr>
        <p:grpSpPr bwMode="auto">
          <a:xfrm>
            <a:off x="8423504" y="4951067"/>
            <a:ext cx="900113" cy="541337"/>
            <a:chOff x="3266" y="2704"/>
            <a:chExt cx="567" cy="341"/>
          </a:xfrm>
        </p:grpSpPr>
        <p:sp>
          <p:nvSpPr>
            <p:cNvPr id="51" name="Line 76"/>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2" name="Line 77"/>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3" name="Group 78"/>
          <p:cNvGrpSpPr>
            <a:grpSpLocks/>
          </p:cNvGrpSpPr>
          <p:nvPr/>
        </p:nvGrpSpPr>
        <p:grpSpPr bwMode="auto">
          <a:xfrm>
            <a:off x="5111979" y="3652492"/>
            <a:ext cx="900113" cy="541337"/>
            <a:chOff x="3266" y="2704"/>
            <a:chExt cx="567" cy="341"/>
          </a:xfrm>
        </p:grpSpPr>
        <p:sp>
          <p:nvSpPr>
            <p:cNvPr id="54" name="Line 79"/>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5" name="Line 80"/>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6" name="Group 81"/>
          <p:cNvGrpSpPr>
            <a:grpSpLocks/>
          </p:cNvGrpSpPr>
          <p:nvPr/>
        </p:nvGrpSpPr>
        <p:grpSpPr bwMode="auto">
          <a:xfrm>
            <a:off x="5111979" y="4301779"/>
            <a:ext cx="900113" cy="541338"/>
            <a:chOff x="3266" y="2704"/>
            <a:chExt cx="567" cy="341"/>
          </a:xfrm>
        </p:grpSpPr>
        <p:sp>
          <p:nvSpPr>
            <p:cNvPr id="57" name="Line 82"/>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8" name="Line 83"/>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9" name="Group 84"/>
          <p:cNvGrpSpPr>
            <a:grpSpLocks/>
          </p:cNvGrpSpPr>
          <p:nvPr/>
        </p:nvGrpSpPr>
        <p:grpSpPr bwMode="auto">
          <a:xfrm>
            <a:off x="5111979" y="4951067"/>
            <a:ext cx="900113" cy="541337"/>
            <a:chOff x="3266" y="2704"/>
            <a:chExt cx="567" cy="341"/>
          </a:xfrm>
        </p:grpSpPr>
        <p:sp>
          <p:nvSpPr>
            <p:cNvPr id="60" name="Line 85"/>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1" name="Line 86"/>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62" name="Group 87"/>
          <p:cNvGrpSpPr>
            <a:grpSpLocks/>
          </p:cNvGrpSpPr>
          <p:nvPr/>
        </p:nvGrpSpPr>
        <p:grpSpPr bwMode="auto">
          <a:xfrm>
            <a:off x="3527654" y="4949479"/>
            <a:ext cx="900113" cy="541338"/>
            <a:chOff x="3266" y="2704"/>
            <a:chExt cx="567" cy="341"/>
          </a:xfrm>
        </p:grpSpPr>
        <p:sp>
          <p:nvSpPr>
            <p:cNvPr id="63" name="Line 88"/>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4" name="Line 89"/>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65" name="Group 90"/>
          <p:cNvGrpSpPr>
            <a:grpSpLocks/>
          </p:cNvGrpSpPr>
          <p:nvPr/>
        </p:nvGrpSpPr>
        <p:grpSpPr bwMode="auto">
          <a:xfrm>
            <a:off x="3527654" y="4301779"/>
            <a:ext cx="900113" cy="541338"/>
            <a:chOff x="3266" y="2704"/>
            <a:chExt cx="567" cy="341"/>
          </a:xfrm>
        </p:grpSpPr>
        <p:sp>
          <p:nvSpPr>
            <p:cNvPr id="66" name="Line 91"/>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7" name="Line 92"/>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68" name="Group 93"/>
          <p:cNvGrpSpPr>
            <a:grpSpLocks/>
          </p:cNvGrpSpPr>
          <p:nvPr/>
        </p:nvGrpSpPr>
        <p:grpSpPr bwMode="auto">
          <a:xfrm>
            <a:off x="3527654" y="3652492"/>
            <a:ext cx="900113" cy="541337"/>
            <a:chOff x="3266" y="2704"/>
            <a:chExt cx="567" cy="341"/>
          </a:xfrm>
        </p:grpSpPr>
        <p:sp>
          <p:nvSpPr>
            <p:cNvPr id="69" name="Line 94"/>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0" name="Line 95"/>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71" name="Group 96"/>
          <p:cNvGrpSpPr>
            <a:grpSpLocks/>
          </p:cNvGrpSpPr>
          <p:nvPr/>
        </p:nvGrpSpPr>
        <p:grpSpPr bwMode="auto">
          <a:xfrm>
            <a:off x="3527654" y="2896842"/>
            <a:ext cx="900113" cy="541337"/>
            <a:chOff x="3266" y="2704"/>
            <a:chExt cx="567" cy="341"/>
          </a:xfrm>
        </p:grpSpPr>
        <p:sp>
          <p:nvSpPr>
            <p:cNvPr id="72" name="Line 97"/>
            <p:cNvSpPr>
              <a:spLocks noChangeShapeType="1"/>
            </p:cNvSpPr>
            <p:nvPr/>
          </p:nvSpPr>
          <p:spPr bwMode="auto">
            <a:xfrm>
              <a:off x="3266" y="2704"/>
              <a:ext cx="567" cy="3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3" name="Line 98"/>
            <p:cNvSpPr>
              <a:spLocks noChangeShapeType="1"/>
            </p:cNvSpPr>
            <p:nvPr/>
          </p:nvSpPr>
          <p:spPr bwMode="auto">
            <a:xfrm>
              <a:off x="3266" y="3045"/>
              <a:ext cx="5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297940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dissolve">
                                      <p:cBhvr>
                                        <p:cTn id="10" dur="5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wipe(left)">
                                      <p:cBhvr>
                                        <p:cTn id="15" dur="5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dissolve">
                                      <p:cBhvr>
                                        <p:cTn id="20" dur="500"/>
                                        <p:tgtEl>
                                          <p:spTgt spid="3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dissolve">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8"/>
                                        </p:tgtEl>
                                        <p:attrNameLst>
                                          <p:attrName>style.visibility</p:attrName>
                                        </p:attrNameLst>
                                      </p:cBhvr>
                                      <p:to>
                                        <p:strVal val="visible"/>
                                      </p:to>
                                    </p:set>
                                    <p:animEffect transition="in" filter="wipe(left)">
                                      <p:cBhvr>
                                        <p:cTn id="30" dur="500"/>
                                        <p:tgtEl>
                                          <p:spTgt spid="68"/>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dissolve">
                                      <p:cBhvr>
                                        <p:cTn id="35" dur="500"/>
                                        <p:tgtEl>
                                          <p:spTgt spid="3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53"/>
                                        </p:tgtEl>
                                        <p:attrNameLst>
                                          <p:attrName>style.visibility</p:attrName>
                                        </p:attrNameLst>
                                      </p:cBhvr>
                                      <p:to>
                                        <p:strVal val="visible"/>
                                      </p:to>
                                    </p:set>
                                    <p:animEffect transition="in" filter="wipe(left)">
                                      <p:cBhvr>
                                        <p:cTn id="40" dur="500"/>
                                        <p:tgtEl>
                                          <p:spTgt spid="53"/>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dissolve">
                                      <p:cBhvr>
                                        <p:cTn id="45" dur="500"/>
                                        <p:tgtEl>
                                          <p:spTgt spid="42"/>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dissolve">
                                      <p:cBhvr>
                                        <p:cTn id="50" dur="500"/>
                                        <p:tgtEl>
                                          <p:spTgt spid="3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dissolve">
                                      <p:cBhvr>
                                        <p:cTn id="60" dur="500"/>
                                        <p:tgtEl>
                                          <p:spTgt spid="37"/>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wipe(left)">
                                      <p:cBhvr>
                                        <p:cTn id="65" dur="500"/>
                                        <p:tgtEl>
                                          <p:spTgt spid="56"/>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dissolve">
                                      <p:cBhvr>
                                        <p:cTn id="70" dur="500"/>
                                        <p:tgtEl>
                                          <p:spTgt spid="34"/>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44"/>
                                        </p:tgtEl>
                                        <p:attrNameLst>
                                          <p:attrName>style.visibility</p:attrName>
                                        </p:attrNameLst>
                                      </p:cBhvr>
                                      <p:to>
                                        <p:strVal val="visible"/>
                                      </p:to>
                                    </p:set>
                                    <p:animEffect transition="in" filter="wipe(left)">
                                      <p:cBhvr>
                                        <p:cTn id="75" dur="500"/>
                                        <p:tgtEl>
                                          <p:spTgt spid="44"/>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dissolve">
                                      <p:cBhvr>
                                        <p:cTn id="80" dur="500"/>
                                        <p:tgtEl>
                                          <p:spTgt spid="39"/>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dissolve">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62"/>
                                        </p:tgtEl>
                                        <p:attrNameLst>
                                          <p:attrName>style.visibility</p:attrName>
                                        </p:attrNameLst>
                                      </p:cBhvr>
                                      <p:to>
                                        <p:strVal val="visible"/>
                                      </p:to>
                                    </p:set>
                                    <p:animEffect transition="in" filter="wipe(left)">
                                      <p:cBhvr>
                                        <p:cTn id="90" dur="500"/>
                                        <p:tgtEl>
                                          <p:spTgt spid="62"/>
                                        </p:tgtEl>
                                      </p:cBhvr>
                                    </p:animEffect>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grpId="0" nodeType="click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dissolve">
                                      <p:cBhvr>
                                        <p:cTn id="95" dur="500"/>
                                        <p:tgtEl>
                                          <p:spTgt spid="4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wipe(left)">
                                      <p:cBhvr>
                                        <p:cTn id="100" dur="500"/>
                                        <p:tgtEl>
                                          <p:spTgt spid="59"/>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grpId="0" nodeType="click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dissolve">
                                      <p:cBhvr>
                                        <p:cTn id="105" dur="500"/>
                                        <p:tgtEl>
                                          <p:spTgt spid="36"/>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childTnLst>
                                    <p:set>
                                      <p:cBhvr>
                                        <p:cTn id="109" dur="1" fill="hold">
                                          <p:stCondLst>
                                            <p:cond delay="0"/>
                                          </p:stCondLst>
                                        </p:cTn>
                                        <p:tgtEl>
                                          <p:spTgt spid="47"/>
                                        </p:tgtEl>
                                        <p:attrNameLst>
                                          <p:attrName>style.visibility</p:attrName>
                                        </p:attrNameLst>
                                      </p:cBhvr>
                                      <p:to>
                                        <p:strVal val="visible"/>
                                      </p:to>
                                    </p:set>
                                    <p:animEffect transition="in" filter="wipe(left)">
                                      <p:cBhvr>
                                        <p:cTn id="110" dur="500"/>
                                        <p:tgtEl>
                                          <p:spTgt spid="47"/>
                                        </p:tgtEl>
                                      </p:cBhvr>
                                    </p:animEffect>
                                  </p:childTnLst>
                                </p:cTn>
                              </p:par>
                            </p:childTnLst>
                          </p:cTn>
                        </p:par>
                      </p:childTnLst>
                    </p:cTn>
                  </p:par>
                  <p:par>
                    <p:cTn id="111" fill="hold">
                      <p:stCondLst>
                        <p:cond delay="indefinite"/>
                      </p:stCondLst>
                      <p:childTnLst>
                        <p:par>
                          <p:cTn id="112" fill="hold">
                            <p:stCondLst>
                              <p:cond delay="0"/>
                            </p:stCondLst>
                            <p:childTnLst>
                              <p:par>
                                <p:cTn id="113" presetID="9" presetClass="entr" presetSubtype="0" fill="hold" grpId="0" nodeType="clickEffect">
                                  <p:stCondLst>
                                    <p:cond delay="0"/>
                                  </p:stCondLst>
                                  <p:childTnLst>
                                    <p:set>
                                      <p:cBhvr>
                                        <p:cTn id="114" dur="1" fill="hold">
                                          <p:stCondLst>
                                            <p:cond delay="0"/>
                                          </p:stCondLst>
                                        </p:cTn>
                                        <p:tgtEl>
                                          <p:spTgt spid="41"/>
                                        </p:tgtEl>
                                        <p:attrNameLst>
                                          <p:attrName>style.visibility</p:attrName>
                                        </p:attrNameLst>
                                      </p:cBhvr>
                                      <p:to>
                                        <p:strVal val="visible"/>
                                      </p:to>
                                    </p:set>
                                    <p:animEffect transition="in" filter="dissolve">
                                      <p:cBhvr>
                                        <p:cTn id="115" dur="500"/>
                                        <p:tgtEl>
                                          <p:spTgt spid="41"/>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nodeType="clickEffect">
                                  <p:stCondLst>
                                    <p:cond delay="0"/>
                                  </p:stCondLst>
                                  <p:childTnLst>
                                    <p:set>
                                      <p:cBhvr>
                                        <p:cTn id="119" dur="1" fill="hold">
                                          <p:stCondLst>
                                            <p:cond delay="0"/>
                                          </p:stCondLst>
                                        </p:cTn>
                                        <p:tgtEl>
                                          <p:spTgt spid="50"/>
                                        </p:tgtEl>
                                        <p:attrNameLst>
                                          <p:attrName>style.visibility</p:attrName>
                                        </p:attrNameLst>
                                      </p:cBhvr>
                                      <p:to>
                                        <p:strVal val="visible"/>
                                      </p:to>
                                    </p:set>
                                    <p:animEffect transition="in" filter="wipe(left)">
                                      <p:cBhvr>
                                        <p:cTn id="120" dur="500"/>
                                        <p:tgtEl>
                                          <p:spTgt spid="50"/>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43"/>
                                        </p:tgtEl>
                                        <p:attrNameLst>
                                          <p:attrName>style.visibility</p:attrName>
                                        </p:attrNameLst>
                                      </p:cBhvr>
                                      <p:to>
                                        <p:strVal val="visible"/>
                                      </p:to>
                                    </p:set>
                                    <p:animEffect transition="in" filter="dissolve">
                                      <p:cBhvr>
                                        <p:cTn id="12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3"/>
          <p:cNvSpPr>
            <a:spLocks noGrp="1"/>
          </p:cNvSpPr>
          <p:nvPr>
            <p:ph type="ftr" sz="quarter" idx="10"/>
          </p:nvPr>
        </p:nvSpPr>
        <p:spPr>
          <a:xfrm>
            <a:off x="3124200" y="6248400"/>
            <a:ext cx="2895600" cy="457200"/>
          </a:xfrm>
        </p:spPr>
        <p:txBody>
          <a:bodyPr/>
          <a:lstStyle/>
          <a:p>
            <a:pPr>
              <a:defRPr/>
            </a:pPr>
            <a:r>
              <a:rPr lang="zh-CN" altLang="en-US" smtClean="0"/>
              <a:t>华南师范大学数学科学学院    谢骊玲</a:t>
            </a:r>
            <a:endParaRPr lang="zh-CN" altLang="en-US"/>
          </a:p>
        </p:txBody>
      </p:sp>
      <mc:AlternateContent xmlns:mc="http://schemas.openxmlformats.org/markup-compatibility/2006" xmlns:a14="http://schemas.microsoft.com/office/drawing/2010/main">
        <mc:Choice Requires="a14">
          <p:sp>
            <p:nvSpPr>
              <p:cNvPr id="5" name="文本框 4"/>
              <p:cNvSpPr txBox="1"/>
              <p:nvPr/>
            </p:nvSpPr>
            <p:spPr>
              <a:xfrm>
                <a:off x="485671" y="369293"/>
                <a:ext cx="11068257" cy="3382144"/>
              </a:xfrm>
              <a:prstGeom prst="rect">
                <a:avLst/>
              </a:prstGeom>
              <a:noFill/>
            </p:spPr>
            <p:txBody>
              <a:bodyPr wrap="square" rtlCol="0">
                <a:spAutoFit/>
              </a:bodyPr>
              <a:lstStyle/>
              <a:p>
                <a:r>
                  <a:rPr lang="en-US" altLang="zh-CN" sz="2400" dirty="0" smtClean="0">
                    <a:latin typeface="+mn-lt"/>
                  </a:rPr>
                  <a:t>Example 5.14. Use Romberg integration to find approximation for the definite integral</a:t>
                </a:r>
              </a:p>
              <a:p>
                <a:pPr/>
                <a14:m>
                  <m:oMathPara xmlns:m="http://schemas.openxmlformats.org/officeDocument/2006/math">
                    <m:oMathParaPr>
                      <m:jc m:val="centerGroup"/>
                    </m:oMathParaPr>
                    <m:oMath xmlns:m="http://schemas.openxmlformats.org/officeDocument/2006/math">
                      <m:nary>
                        <m:naryPr>
                          <m:ctrlPr>
                            <a:rPr lang="zh-CN" altLang="en-US" sz="2000" i="1" smtClean="0">
                              <a:latin typeface="Cambria Math" panose="02040503050406030204" pitchFamily="18" charset="0"/>
                            </a:rPr>
                          </m:ctrlPr>
                        </m:naryPr>
                        <m:sub>
                          <m:r>
                            <m:rPr>
                              <m:brk m:alnAt="23"/>
                            </m:rPr>
                            <a:rPr lang="en-US" altLang="zh-CN" sz="2000" b="0" i="1" smtClean="0">
                              <a:latin typeface="Cambria Math" panose="02040503050406030204" pitchFamily="18" charset="0"/>
                            </a:rPr>
                            <m:t>0</m:t>
                          </m:r>
                        </m:sub>
                        <m:sup>
                          <m:r>
                            <a:rPr lang="zh-CN" altLang="en-US" sz="2000" i="1" smtClean="0">
                              <a:latin typeface="Cambria Math" panose="02040503050406030204" pitchFamily="18" charset="0"/>
                            </a:rPr>
                            <m:t>𝜋</m:t>
                          </m:r>
                          <m:r>
                            <a:rPr lang="en-US" altLang="zh-CN" sz="2000" b="0" i="1" smtClean="0">
                              <a:latin typeface="Cambria Math" panose="02040503050406030204" pitchFamily="18" charset="0"/>
                            </a:rPr>
                            <m:t>/2</m:t>
                          </m:r>
                        </m:sup>
                        <m:e>
                          <m:d>
                            <m:dPr>
                              <m:ctrlPr>
                                <a:rPr lang="en-US" altLang="zh-CN" sz="2000" b="0" i="1" smtClean="0">
                                  <a:latin typeface="Cambria Math" panose="02040503050406030204" pitchFamily="18" charset="0"/>
                                </a:rPr>
                              </m:ctrlPr>
                            </m:dPr>
                            <m:e>
                              <m:sSup>
                                <m:sSupPr>
                                  <m:ctrlPr>
                                    <a:rPr lang="en-US" altLang="zh-CN" sz="2000" b="0" i="1" smtClean="0">
                                      <a:latin typeface="Cambria Math" panose="02040503050406030204" pitchFamily="18" charset="0"/>
                                    </a:rPr>
                                  </m:ctrlPr>
                                </m:sSupPr>
                                <m:e>
                                  <m:r>
                                    <a:rPr lang="en-US" altLang="zh-CN" sz="2000" b="0" i="1" smtClean="0">
                                      <a:latin typeface="Cambria Math" panose="02040503050406030204" pitchFamily="18" charset="0"/>
                                    </a:rPr>
                                    <m:t>𝑥</m:t>
                                  </m:r>
                                </m:e>
                                <m:sup>
                                  <m:r>
                                    <a:rPr lang="en-US" altLang="zh-CN" sz="2000" b="0" i="1" smtClean="0">
                                      <a:latin typeface="Cambria Math" panose="02040503050406030204" pitchFamily="18" charset="0"/>
                                    </a:rPr>
                                    <m:t>2</m:t>
                                  </m:r>
                                </m:sup>
                              </m:sSup>
                              <m:r>
                                <a:rPr lang="en-US" altLang="zh-CN" sz="2000" b="0" i="1" smtClean="0">
                                  <a:latin typeface="Cambria Math" panose="02040503050406030204" pitchFamily="18" charset="0"/>
                                </a:rPr>
                                <m:t>+</m:t>
                              </m:r>
                              <m:r>
                                <a:rPr lang="en-US" altLang="zh-CN" sz="2000" b="0" i="1" smtClean="0">
                                  <a:latin typeface="Cambria Math" panose="02040503050406030204" pitchFamily="18" charset="0"/>
                                </a:rPr>
                                <m:t>𝑥</m:t>
                              </m:r>
                              <m:r>
                                <a:rPr lang="en-US" altLang="zh-CN" sz="2000" b="0" i="1" smtClean="0">
                                  <a:latin typeface="Cambria Math" panose="02040503050406030204" pitchFamily="18" charset="0"/>
                                </a:rPr>
                                <m:t>+1</m:t>
                              </m:r>
                            </m:e>
                          </m:d>
                          <m:func>
                            <m:funcPr>
                              <m:ctrlPr>
                                <a:rPr lang="en-US" altLang="zh-CN" sz="2000" b="0" i="1" smtClean="0">
                                  <a:latin typeface="Cambria Math" panose="02040503050406030204" pitchFamily="18" charset="0"/>
                                </a:rPr>
                              </m:ctrlPr>
                            </m:funcPr>
                            <m:fName>
                              <m:r>
                                <m:rPr>
                                  <m:sty m:val="p"/>
                                </m:rPr>
                                <a:rPr lang="en-US" altLang="zh-CN" sz="2000" b="0" i="0" smtClean="0">
                                  <a:latin typeface="Cambria Math" panose="02040503050406030204" pitchFamily="18" charset="0"/>
                                </a:rPr>
                                <m:t>cos</m:t>
                              </m:r>
                            </m:fName>
                            <m:e>
                              <m:d>
                                <m:dPr>
                                  <m:ctrlPr>
                                    <a:rPr lang="en-US" altLang="zh-CN" sz="2000" b="0" i="1" smtClean="0">
                                      <a:latin typeface="Cambria Math" panose="02040503050406030204" pitchFamily="18" charset="0"/>
                                    </a:rPr>
                                  </m:ctrlPr>
                                </m:dPr>
                                <m:e>
                                  <m:r>
                                    <a:rPr lang="en-US" altLang="zh-CN" sz="2000" b="0" i="1" smtClean="0">
                                      <a:latin typeface="Cambria Math" panose="02040503050406030204" pitchFamily="18" charset="0"/>
                                    </a:rPr>
                                    <m:t>𝑥</m:t>
                                  </m:r>
                                </m:e>
                              </m:d>
                            </m:e>
                          </m:func>
                          <m:r>
                            <a:rPr lang="en-US" altLang="zh-CN" sz="2000" b="0" i="1" smtClean="0">
                              <a:latin typeface="Cambria Math" panose="02040503050406030204" pitchFamily="18" charset="0"/>
                            </a:rPr>
                            <m:t>𝑑𝑥</m:t>
                          </m:r>
                        </m:e>
                      </m:nary>
                      <m:r>
                        <a:rPr lang="en-US" altLang="zh-CN" sz="2000" b="0" i="1" smtClean="0">
                          <a:latin typeface="Cambria Math" panose="02040503050406030204" pitchFamily="18" charset="0"/>
                        </a:rPr>
                        <m:t>=−2+</m:t>
                      </m:r>
                      <m:f>
                        <m:fPr>
                          <m:ctrlPr>
                            <a:rPr lang="en-US" altLang="zh-CN" sz="2000" b="0" i="1" smtClean="0">
                              <a:latin typeface="Cambria Math" panose="02040503050406030204" pitchFamily="18" charset="0"/>
                            </a:rPr>
                          </m:ctrlPr>
                        </m:fPr>
                        <m:num>
                          <m:r>
                            <a:rPr lang="zh-CN" altLang="en-US" sz="2000" b="0" i="1" smtClean="0">
                              <a:latin typeface="Cambria Math" panose="02040503050406030204" pitchFamily="18" charset="0"/>
                            </a:rPr>
                            <m:t>𝜋</m:t>
                          </m:r>
                        </m:num>
                        <m:den>
                          <m:r>
                            <a:rPr lang="en-US" altLang="zh-CN" sz="2000" b="0" i="1" smtClean="0">
                              <a:latin typeface="Cambria Math" panose="02040503050406030204" pitchFamily="18" charset="0"/>
                            </a:rPr>
                            <m:t>2</m:t>
                          </m:r>
                        </m:den>
                      </m:f>
                      <m:r>
                        <a:rPr lang="en-US" altLang="zh-CN" sz="2000" b="0" i="1" smtClean="0">
                          <a:latin typeface="Cambria Math" panose="02040503050406030204" pitchFamily="18" charset="0"/>
                        </a:rPr>
                        <m:t>+</m:t>
                      </m:r>
                      <m:f>
                        <m:fPr>
                          <m:ctrlPr>
                            <a:rPr lang="en-US" altLang="zh-CN" sz="2000" b="0" i="1" smtClean="0">
                              <a:latin typeface="Cambria Math" panose="02040503050406030204" pitchFamily="18" charset="0"/>
                            </a:rPr>
                          </m:ctrlPr>
                        </m:fPr>
                        <m:num>
                          <m:sSup>
                            <m:sSupPr>
                              <m:ctrlPr>
                                <a:rPr lang="en-US" altLang="zh-CN" sz="2000" b="0" i="1" smtClean="0">
                                  <a:latin typeface="Cambria Math" panose="02040503050406030204" pitchFamily="18" charset="0"/>
                                </a:rPr>
                              </m:ctrlPr>
                            </m:sSupPr>
                            <m:e>
                              <m:r>
                                <a:rPr lang="zh-CN" altLang="en-US" sz="2000" b="0" i="1" smtClean="0">
                                  <a:latin typeface="Cambria Math" panose="02040503050406030204" pitchFamily="18" charset="0"/>
                                </a:rPr>
                                <m:t>𝜋</m:t>
                              </m:r>
                            </m:e>
                            <m:sup>
                              <m:r>
                                <a:rPr lang="en-US" altLang="zh-CN" sz="2000" b="0" i="1" smtClean="0">
                                  <a:latin typeface="Cambria Math" panose="02040503050406030204" pitchFamily="18" charset="0"/>
                                </a:rPr>
                                <m:t>2</m:t>
                              </m:r>
                            </m:sup>
                          </m:sSup>
                        </m:num>
                        <m:den>
                          <m:r>
                            <a:rPr lang="en-US" altLang="zh-CN" sz="2000" b="0" i="1" smtClean="0">
                              <a:latin typeface="Cambria Math" panose="02040503050406030204" pitchFamily="18" charset="0"/>
                            </a:rPr>
                            <m:t>4</m:t>
                          </m:r>
                        </m:den>
                      </m:f>
                      <m:r>
                        <a:rPr lang="en-US" altLang="zh-CN" sz="2000" b="0" i="1" smtClean="0">
                          <a:latin typeface="Cambria Math" panose="02040503050406030204" pitchFamily="18" charset="0"/>
                        </a:rPr>
                        <m:t>=2.038197427067</m:t>
                      </m:r>
                      <m:r>
                        <a:rPr lang="en-US" altLang="zh-CN" sz="2000" b="0" i="1" smtClean="0">
                          <a:latin typeface="Cambria Math" panose="02040503050406030204" pitchFamily="18" charset="0"/>
                          <a:ea typeface="Cambria Math" panose="02040503050406030204" pitchFamily="18" charset="0"/>
                        </a:rPr>
                        <m:t>⋯</m:t>
                      </m:r>
                    </m:oMath>
                  </m:oMathPara>
                </a14:m>
                <a:endParaRPr lang="en-US" altLang="zh-CN" sz="2000" dirty="0" smtClean="0">
                  <a:latin typeface="+mn-lt"/>
                </a:endParaRPr>
              </a:p>
              <a:p>
                <a:pPr>
                  <a:lnSpc>
                    <a:spcPct val="150000"/>
                  </a:lnSpc>
                </a:pPr>
                <a:r>
                  <a:rPr lang="en-US" altLang="zh-CN" sz="2400" dirty="0" smtClean="0">
                    <a:latin typeface="+mn-lt"/>
                  </a:rPr>
                  <a:t>The computations are given in the following table. In each column the numbers are converging to the value 2.038197427067…. The values in the Simpson’s rule column converge faster than the values in the trapezoidal rule column. For this example, convergence in columns to the right is faster than the adjacent column to the left.</a:t>
                </a:r>
                <a:endParaRPr lang="zh-CN" altLang="en-US" sz="2400" dirty="0">
                  <a:latin typeface="+mn-lt"/>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485671" y="369293"/>
                <a:ext cx="11068257" cy="3382144"/>
              </a:xfrm>
              <a:prstGeom prst="rect">
                <a:avLst/>
              </a:prstGeom>
              <a:blipFill>
                <a:blip r:embed="rId2"/>
                <a:stretch>
                  <a:fillRect l="-882" t="-1444" b="-1444"/>
                </a:stretch>
              </a:blipFill>
            </p:spPr>
            <p:txBody>
              <a:bodyPr/>
              <a:lstStyle/>
              <a:p>
                <a:r>
                  <a:rPr lang="zh-CN" altLang="en-US">
                    <a:noFill/>
                  </a:rPr>
                  <a:t> </a:t>
                </a:r>
              </a:p>
            </p:txBody>
          </p:sp>
        </mc:Fallback>
      </mc:AlternateContent>
      <p:graphicFrame>
        <p:nvGraphicFramePr>
          <p:cNvPr id="6" name="表格 5"/>
          <p:cNvGraphicFramePr>
            <a:graphicFrameLocks noGrp="1"/>
          </p:cNvGraphicFramePr>
          <p:nvPr>
            <p:extLst>
              <p:ext uri="{D42A27DB-BD31-4B8C-83A1-F6EECF244321}">
                <p14:modId xmlns:p14="http://schemas.microsoft.com/office/powerpoint/2010/main" val="2558305583"/>
              </p:ext>
            </p:extLst>
          </p:nvPr>
        </p:nvGraphicFramePr>
        <p:xfrm>
          <a:off x="2241933" y="4060338"/>
          <a:ext cx="8183250" cy="2595880"/>
        </p:xfrm>
        <a:graphic>
          <a:graphicData uri="http://schemas.openxmlformats.org/drawingml/2006/table">
            <a:tbl>
              <a:tblPr firstRow="1" bandRow="1">
                <a:tableStyleId>{5C22544A-7EE6-4342-B048-85BDC9FD1C3A}</a:tableStyleId>
              </a:tblPr>
              <a:tblGrid>
                <a:gridCol w="442390">
                  <a:extLst>
                    <a:ext uri="{9D8B030D-6E8A-4147-A177-3AD203B41FA5}">
                      <a16:colId xmlns:a16="http://schemas.microsoft.com/office/drawing/2014/main" val="385310318"/>
                    </a:ext>
                  </a:extLst>
                </a:gridCol>
                <a:gridCol w="1935215">
                  <a:extLst>
                    <a:ext uri="{9D8B030D-6E8A-4147-A177-3AD203B41FA5}">
                      <a16:colId xmlns:a16="http://schemas.microsoft.com/office/drawing/2014/main" val="3695150629"/>
                    </a:ext>
                  </a:extLst>
                </a:gridCol>
                <a:gridCol w="1935215">
                  <a:extLst>
                    <a:ext uri="{9D8B030D-6E8A-4147-A177-3AD203B41FA5}">
                      <a16:colId xmlns:a16="http://schemas.microsoft.com/office/drawing/2014/main" val="1894653638"/>
                    </a:ext>
                  </a:extLst>
                </a:gridCol>
                <a:gridCol w="1935215">
                  <a:extLst>
                    <a:ext uri="{9D8B030D-6E8A-4147-A177-3AD203B41FA5}">
                      <a16:colId xmlns:a16="http://schemas.microsoft.com/office/drawing/2014/main" val="428144353"/>
                    </a:ext>
                  </a:extLst>
                </a:gridCol>
                <a:gridCol w="1935215">
                  <a:extLst>
                    <a:ext uri="{9D8B030D-6E8A-4147-A177-3AD203B41FA5}">
                      <a16:colId xmlns:a16="http://schemas.microsoft.com/office/drawing/2014/main" val="994232280"/>
                    </a:ext>
                  </a:extLst>
                </a:gridCol>
              </a:tblGrid>
              <a:tr h="370840">
                <a:tc>
                  <a:txBody>
                    <a:bodyPr/>
                    <a:lstStyle/>
                    <a:p>
                      <a:pPr algn="ctr"/>
                      <a:r>
                        <a:rPr lang="en-US" altLang="zh-CN" i="1" dirty="0" smtClean="0"/>
                        <a:t>J</a:t>
                      </a:r>
                      <a:endParaRPr lang="zh-CN" altLang="en-US" i="1" dirty="0"/>
                    </a:p>
                  </a:txBody>
                  <a:tcPr/>
                </a:tc>
                <a:tc>
                  <a:txBody>
                    <a:bodyPr/>
                    <a:lstStyle/>
                    <a:p>
                      <a:pPr algn="ctr"/>
                      <a:r>
                        <a:rPr lang="en-US" altLang="zh-CN" i="1" dirty="0" smtClean="0"/>
                        <a:t>R</a:t>
                      </a:r>
                      <a:r>
                        <a:rPr lang="en-US" altLang="zh-CN" dirty="0" smtClean="0"/>
                        <a:t>(</a:t>
                      </a:r>
                      <a:r>
                        <a:rPr lang="en-US" altLang="zh-CN" sz="1800" b="1" i="1" kern="1200" dirty="0" smtClean="0">
                          <a:solidFill>
                            <a:schemeClr val="lt1"/>
                          </a:solidFill>
                          <a:latin typeface="+mn-lt"/>
                          <a:ea typeface="+mn-ea"/>
                          <a:cs typeface="+mn-cs"/>
                        </a:rPr>
                        <a:t>J</a:t>
                      </a:r>
                      <a:r>
                        <a:rPr lang="en-US" altLang="zh-CN" dirty="0" smtClean="0"/>
                        <a:t>,0)</a:t>
                      </a:r>
                      <a:r>
                        <a:rPr lang="zh-CN" altLang="en-US" dirty="0" smtClean="0"/>
                        <a:t>梯形公式</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dirty="0" smtClean="0">
                          <a:ln>
                            <a:noFill/>
                          </a:ln>
                          <a:solidFill>
                            <a:srgbClr val="FFFFFF"/>
                          </a:solidFill>
                          <a:effectLst/>
                          <a:uLnTx/>
                          <a:uFillTx/>
                          <a:latin typeface="+mn-lt"/>
                          <a:ea typeface="+mn-ea"/>
                          <a:cs typeface="+mn-cs"/>
                        </a:rPr>
                        <a:t>R</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800" b="1" i="1" u="none" strike="noStrike" kern="1200" cap="none" spc="0" normalizeH="0" baseline="0" noProof="0" dirty="0" smtClean="0">
                          <a:ln>
                            <a:noFill/>
                          </a:ln>
                          <a:solidFill>
                            <a:srgbClr val="FFFFFF"/>
                          </a:solidFill>
                          <a:effectLst/>
                          <a:uLnTx/>
                          <a:uFillTx/>
                          <a:latin typeface="+mn-lt"/>
                          <a:ea typeface="+mn-ea"/>
                          <a:cs typeface="+mn-cs"/>
                        </a:rPr>
                        <a:t>J</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,1)</a:t>
                      </a:r>
                      <a:r>
                        <a:rPr kumimoji="0" lang="zh-CN" altLang="en-US" sz="1800" b="1" i="0" u="none" strike="noStrike" kern="1200" cap="none" spc="0" normalizeH="0" baseline="0" noProof="0" dirty="0" smtClean="0">
                          <a:ln>
                            <a:noFill/>
                          </a:ln>
                          <a:solidFill>
                            <a:srgbClr val="FFFFFF"/>
                          </a:solidFill>
                          <a:effectLst/>
                          <a:uLnTx/>
                          <a:uFillTx/>
                          <a:latin typeface="+mn-lt"/>
                          <a:ea typeface="+mn-ea"/>
                          <a:cs typeface="+mn-cs"/>
                        </a:rPr>
                        <a:t>辛普森公式</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dirty="0" smtClean="0">
                          <a:ln>
                            <a:noFill/>
                          </a:ln>
                          <a:solidFill>
                            <a:srgbClr val="FFFFFF"/>
                          </a:solidFill>
                          <a:effectLst/>
                          <a:uLnTx/>
                          <a:uFillTx/>
                          <a:latin typeface="+mn-lt"/>
                          <a:ea typeface="+mn-ea"/>
                          <a:cs typeface="+mn-cs"/>
                        </a:rPr>
                        <a:t>R</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800" b="1" i="1" u="none" strike="noStrike" kern="1200" cap="none" spc="0" normalizeH="0" baseline="0" noProof="0" dirty="0" smtClean="0">
                          <a:ln>
                            <a:noFill/>
                          </a:ln>
                          <a:solidFill>
                            <a:srgbClr val="FFFFFF"/>
                          </a:solidFill>
                          <a:effectLst/>
                          <a:uLnTx/>
                          <a:uFillTx/>
                          <a:latin typeface="+mn-lt"/>
                          <a:ea typeface="+mn-ea"/>
                          <a:cs typeface="+mn-cs"/>
                        </a:rPr>
                        <a:t>J</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,2)</a:t>
                      </a:r>
                      <a:r>
                        <a:rPr kumimoji="0" lang="zh-CN" altLang="en-US" sz="1800" b="1" i="0" u="none" strike="noStrike" kern="1200" cap="none" spc="0" normalizeH="0" baseline="0" noProof="0" dirty="0" smtClean="0">
                          <a:ln>
                            <a:noFill/>
                          </a:ln>
                          <a:solidFill>
                            <a:srgbClr val="FFFFFF"/>
                          </a:solidFill>
                          <a:effectLst/>
                          <a:uLnTx/>
                          <a:uFillTx/>
                          <a:latin typeface="+mn-lt"/>
                          <a:ea typeface="+mn-ea"/>
                          <a:cs typeface="+mn-cs"/>
                        </a:rPr>
                        <a:t>布尔公式</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1" u="none" strike="noStrike" kern="1200" cap="none" spc="0" normalizeH="0" baseline="0" noProof="0" dirty="0" smtClean="0">
                          <a:ln>
                            <a:noFill/>
                          </a:ln>
                          <a:solidFill>
                            <a:srgbClr val="FFFFFF"/>
                          </a:solidFill>
                          <a:effectLst/>
                          <a:uLnTx/>
                          <a:uFillTx/>
                          <a:latin typeface="+mn-lt"/>
                          <a:ea typeface="+mn-ea"/>
                          <a:cs typeface="+mn-cs"/>
                        </a:rPr>
                        <a:t>R</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800" b="1" i="1" u="none" strike="noStrike" kern="1200" cap="none" spc="0" normalizeH="0" baseline="0" noProof="0" dirty="0" smtClean="0">
                          <a:ln>
                            <a:noFill/>
                          </a:ln>
                          <a:solidFill>
                            <a:srgbClr val="FFFFFF"/>
                          </a:solidFill>
                          <a:effectLst/>
                          <a:uLnTx/>
                          <a:uFillTx/>
                          <a:latin typeface="+mn-lt"/>
                          <a:ea typeface="+mn-ea"/>
                          <a:cs typeface="+mn-cs"/>
                        </a:rPr>
                        <a:t>J</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,3)</a:t>
                      </a:r>
                      <a:r>
                        <a:rPr kumimoji="0" lang="zh-CN" altLang="en-US" sz="1800" b="1" i="0" u="none" strike="noStrike" kern="1200" cap="none" spc="0" normalizeH="0" baseline="0" noProof="0" dirty="0" smtClean="0">
                          <a:ln>
                            <a:noFill/>
                          </a:ln>
                          <a:solidFill>
                            <a:srgbClr val="FFFFFF"/>
                          </a:solidFill>
                          <a:effectLst/>
                          <a:uLnTx/>
                          <a:uFillTx/>
                          <a:latin typeface="+mn-lt"/>
                          <a:ea typeface="+mn-ea"/>
                          <a:cs typeface="+mn-cs"/>
                        </a:rPr>
                        <a:t>第</a:t>
                      </a:r>
                      <a:r>
                        <a:rPr kumimoji="0" lang="en-US" altLang="zh-CN" sz="1800" b="1" i="0" u="none" strike="noStrike" kern="1200" cap="none" spc="0" normalizeH="0" baseline="0" noProof="0" dirty="0" smtClean="0">
                          <a:ln>
                            <a:noFill/>
                          </a:ln>
                          <a:solidFill>
                            <a:srgbClr val="FFFFFF"/>
                          </a:solidFill>
                          <a:effectLst/>
                          <a:uLnTx/>
                          <a:uFillTx/>
                          <a:latin typeface="+mn-lt"/>
                          <a:ea typeface="+mn-ea"/>
                          <a:cs typeface="+mn-cs"/>
                        </a:rPr>
                        <a:t>3</a:t>
                      </a:r>
                      <a:r>
                        <a:rPr kumimoji="0" lang="zh-CN" altLang="en-US" sz="1800" b="1" i="0" u="none" strike="noStrike" kern="1200" cap="none" spc="0" normalizeH="0" baseline="0" noProof="0" dirty="0" smtClean="0">
                          <a:ln>
                            <a:noFill/>
                          </a:ln>
                          <a:solidFill>
                            <a:srgbClr val="FFFFFF"/>
                          </a:solidFill>
                          <a:effectLst/>
                          <a:uLnTx/>
                          <a:uFillTx/>
                          <a:latin typeface="+mn-lt"/>
                          <a:ea typeface="+mn-ea"/>
                          <a:cs typeface="+mn-cs"/>
                        </a:rPr>
                        <a:t>次改进</a:t>
                      </a:r>
                    </a:p>
                  </a:txBody>
                  <a:tcPr/>
                </a:tc>
                <a:extLst>
                  <a:ext uri="{0D108BD9-81ED-4DB2-BD59-A6C34878D82A}">
                    <a16:rowId xmlns:a16="http://schemas.microsoft.com/office/drawing/2014/main" val="238342133"/>
                  </a:ext>
                </a:extLst>
              </a:tr>
              <a:tr h="370840">
                <a:tc>
                  <a:txBody>
                    <a:bodyPr/>
                    <a:lstStyle/>
                    <a:p>
                      <a:pPr algn="ctr"/>
                      <a:r>
                        <a:rPr lang="en-US" altLang="zh-CN" dirty="0" smtClean="0"/>
                        <a:t>0</a:t>
                      </a:r>
                      <a:endParaRPr lang="zh-CN" altLang="en-US" dirty="0"/>
                    </a:p>
                  </a:txBody>
                  <a:tcPr/>
                </a:tc>
                <a:tc>
                  <a:txBody>
                    <a:bodyPr/>
                    <a:lstStyle/>
                    <a:p>
                      <a:pPr algn="ctr"/>
                      <a:r>
                        <a:rPr lang="en-US" altLang="zh-CN" dirty="0" smtClean="0"/>
                        <a:t>0.785398163397</a:t>
                      </a:r>
                      <a:endParaRPr lang="zh-CN" altLang="en-US" dirty="0"/>
                    </a:p>
                  </a:txBody>
                  <a:tcPr/>
                </a:tc>
                <a:tc>
                  <a:txBody>
                    <a:bodyPr/>
                    <a:lstStyle/>
                    <a:p>
                      <a:pPr algn="ctr"/>
                      <a:endParaRPr lang="zh-CN" altLang="en-US"/>
                    </a:p>
                  </a:txBody>
                  <a:tcPr/>
                </a:tc>
                <a:tc>
                  <a:txBody>
                    <a:bodyPr/>
                    <a:lstStyle/>
                    <a:p>
                      <a:pPr algn="ctr"/>
                      <a:endParaRPr lang="zh-CN" altLang="en-US" dirty="0"/>
                    </a:p>
                  </a:txBody>
                  <a:tcPr/>
                </a:tc>
                <a:tc>
                  <a:txBody>
                    <a:bodyPr/>
                    <a:lstStyle/>
                    <a:p>
                      <a:pPr algn="ctr"/>
                      <a:endParaRPr lang="zh-CN" altLang="en-US" dirty="0"/>
                    </a:p>
                  </a:txBody>
                  <a:tcPr/>
                </a:tc>
                <a:extLst>
                  <a:ext uri="{0D108BD9-81ED-4DB2-BD59-A6C34878D82A}">
                    <a16:rowId xmlns:a16="http://schemas.microsoft.com/office/drawing/2014/main" val="1796443171"/>
                  </a:ext>
                </a:extLst>
              </a:tr>
              <a:tr h="370840">
                <a:tc>
                  <a:txBody>
                    <a:bodyPr/>
                    <a:lstStyle/>
                    <a:p>
                      <a:pPr algn="ctr"/>
                      <a:r>
                        <a:rPr lang="en-US" altLang="zh-CN" dirty="0" smtClean="0"/>
                        <a:t>1</a:t>
                      </a:r>
                      <a:endParaRPr lang="zh-CN" altLang="en-US" dirty="0"/>
                    </a:p>
                  </a:txBody>
                  <a:tcPr/>
                </a:tc>
                <a:tc>
                  <a:txBody>
                    <a:bodyPr/>
                    <a:lstStyle/>
                    <a:p>
                      <a:pPr algn="ctr"/>
                      <a:r>
                        <a:rPr lang="en-US" altLang="zh-CN" dirty="0" smtClean="0"/>
                        <a:t>1.726812656758</a:t>
                      </a:r>
                      <a:endParaRPr lang="zh-CN" altLang="en-US" dirty="0"/>
                    </a:p>
                  </a:txBody>
                  <a:tcPr/>
                </a:tc>
                <a:tc>
                  <a:txBody>
                    <a:bodyPr/>
                    <a:lstStyle/>
                    <a:p>
                      <a:pPr algn="ctr"/>
                      <a:r>
                        <a:rPr lang="en-US" altLang="zh-CN" dirty="0" smtClean="0"/>
                        <a:t>2.040617487878</a:t>
                      </a:r>
                      <a:endParaRPr lang="zh-CN" altLang="en-US" dirty="0"/>
                    </a:p>
                  </a:txBody>
                  <a:tcPr/>
                </a:tc>
                <a:tc>
                  <a:txBody>
                    <a:bodyPr/>
                    <a:lstStyle/>
                    <a:p>
                      <a:pPr algn="ctr"/>
                      <a:endParaRPr lang="zh-CN" altLang="en-US"/>
                    </a:p>
                  </a:txBody>
                  <a:tcPr/>
                </a:tc>
                <a:tc>
                  <a:txBody>
                    <a:bodyPr/>
                    <a:lstStyle/>
                    <a:p>
                      <a:pPr algn="ctr"/>
                      <a:endParaRPr lang="zh-CN" altLang="en-US" dirty="0"/>
                    </a:p>
                  </a:txBody>
                  <a:tcPr/>
                </a:tc>
                <a:extLst>
                  <a:ext uri="{0D108BD9-81ED-4DB2-BD59-A6C34878D82A}">
                    <a16:rowId xmlns:a16="http://schemas.microsoft.com/office/drawing/2014/main" val="2314688998"/>
                  </a:ext>
                </a:extLst>
              </a:tr>
              <a:tr h="370840">
                <a:tc>
                  <a:txBody>
                    <a:bodyPr/>
                    <a:lstStyle/>
                    <a:p>
                      <a:pPr algn="ctr"/>
                      <a:r>
                        <a:rPr lang="en-US" altLang="zh-CN" dirty="0" smtClean="0"/>
                        <a:t>2</a:t>
                      </a:r>
                      <a:endParaRPr lang="zh-CN" altLang="en-US" dirty="0"/>
                    </a:p>
                  </a:txBody>
                  <a:tcPr/>
                </a:tc>
                <a:tc>
                  <a:txBody>
                    <a:bodyPr/>
                    <a:lstStyle/>
                    <a:p>
                      <a:pPr algn="ctr"/>
                      <a:r>
                        <a:rPr lang="en-US" altLang="zh-CN" dirty="0" smtClean="0"/>
                        <a:t>1.960534166564</a:t>
                      </a:r>
                      <a:endParaRPr lang="zh-CN" altLang="en-US" dirty="0"/>
                    </a:p>
                  </a:txBody>
                  <a:tcPr/>
                </a:tc>
                <a:tc>
                  <a:txBody>
                    <a:bodyPr/>
                    <a:lstStyle/>
                    <a:p>
                      <a:pPr algn="ctr"/>
                      <a:r>
                        <a:rPr lang="en-US" altLang="zh-CN" dirty="0" smtClean="0"/>
                        <a:t>2.038441336499</a:t>
                      </a:r>
                      <a:endParaRPr lang="zh-CN" altLang="en-US" dirty="0"/>
                    </a:p>
                  </a:txBody>
                  <a:tcPr/>
                </a:tc>
                <a:tc>
                  <a:txBody>
                    <a:bodyPr/>
                    <a:lstStyle/>
                    <a:p>
                      <a:pPr algn="ctr"/>
                      <a:r>
                        <a:rPr kumimoji="0" lang="en-US" altLang="zh-CN" sz="1800" b="0" i="0" u="none" strike="noStrike" kern="1200" cap="none" spc="0" normalizeH="0" baseline="0" noProof="0" dirty="0" smtClean="0">
                          <a:ln>
                            <a:noFill/>
                          </a:ln>
                          <a:solidFill>
                            <a:srgbClr val="000000"/>
                          </a:solidFill>
                          <a:effectLst/>
                          <a:uLnTx/>
                          <a:uFillTx/>
                          <a:latin typeface="+mn-lt"/>
                          <a:ea typeface="+mn-ea"/>
                          <a:cs typeface="+mn-cs"/>
                        </a:rPr>
                        <a:t>2.038296259740</a:t>
                      </a:r>
                      <a:endParaRPr lang="zh-CN" altLang="en-US" dirty="0"/>
                    </a:p>
                  </a:txBody>
                  <a:tcPr/>
                </a:tc>
                <a:tc>
                  <a:txBody>
                    <a:bodyPr/>
                    <a:lstStyle/>
                    <a:p>
                      <a:pPr algn="ctr"/>
                      <a:endParaRPr lang="zh-CN" altLang="en-US" dirty="0"/>
                    </a:p>
                  </a:txBody>
                  <a:tcPr/>
                </a:tc>
                <a:extLst>
                  <a:ext uri="{0D108BD9-81ED-4DB2-BD59-A6C34878D82A}">
                    <a16:rowId xmlns:a16="http://schemas.microsoft.com/office/drawing/2014/main" val="3124886249"/>
                  </a:ext>
                </a:extLst>
              </a:tr>
              <a:tr h="370840">
                <a:tc>
                  <a:txBody>
                    <a:bodyPr/>
                    <a:lstStyle/>
                    <a:p>
                      <a:pPr algn="ctr"/>
                      <a:r>
                        <a:rPr lang="en-US" altLang="zh-CN" dirty="0" smtClean="0"/>
                        <a:t>3</a:t>
                      </a:r>
                      <a:endParaRPr lang="zh-CN" altLang="en-US" dirty="0"/>
                    </a:p>
                  </a:txBody>
                  <a:tcPr/>
                </a:tc>
                <a:tc>
                  <a:txBody>
                    <a:bodyPr/>
                    <a:lstStyle/>
                    <a:p>
                      <a:pPr algn="ctr"/>
                      <a:r>
                        <a:rPr lang="en-US" altLang="zh-CN" dirty="0" smtClean="0"/>
                        <a:t>2.018793948078</a:t>
                      </a:r>
                      <a:endParaRPr lang="zh-CN" altLang="en-US" dirty="0"/>
                    </a:p>
                  </a:txBody>
                  <a:tcPr/>
                </a:tc>
                <a:tc>
                  <a:txBody>
                    <a:bodyPr/>
                    <a:lstStyle/>
                    <a:p>
                      <a:pPr algn="ctr"/>
                      <a:r>
                        <a:rPr lang="en-US" altLang="zh-CN" dirty="0" smtClean="0"/>
                        <a:t>2.038213875249</a:t>
                      </a:r>
                      <a:endParaRPr lang="zh-CN" altLang="en-US" dirty="0"/>
                    </a:p>
                  </a:txBody>
                  <a:tcPr/>
                </a:tc>
                <a:tc>
                  <a:txBody>
                    <a:bodyPr/>
                    <a:lstStyle/>
                    <a:p>
                      <a:pPr algn="ctr"/>
                      <a:r>
                        <a:rPr kumimoji="0" lang="en-US" altLang="zh-CN" sz="1800" b="0" i="0" u="none" strike="noStrike" kern="1200" cap="none" spc="0" normalizeH="0" baseline="0" noProof="0" dirty="0" smtClean="0">
                          <a:ln>
                            <a:noFill/>
                          </a:ln>
                          <a:solidFill>
                            <a:srgbClr val="000000"/>
                          </a:solidFill>
                          <a:effectLst/>
                          <a:uLnTx/>
                          <a:uFillTx/>
                          <a:latin typeface="+mn-lt"/>
                          <a:ea typeface="+mn-ea"/>
                          <a:cs typeface="+mn-cs"/>
                        </a:rPr>
                        <a:t>2.038198711166</a:t>
                      </a:r>
                      <a:endParaRPr lang="zh-CN" altLang="en-US" dirty="0"/>
                    </a:p>
                  </a:txBody>
                  <a:tcPr/>
                </a:tc>
                <a:tc>
                  <a:txBody>
                    <a:bodyPr/>
                    <a:lstStyle/>
                    <a:p>
                      <a:pPr algn="ctr"/>
                      <a:r>
                        <a:rPr kumimoji="0" lang="en-US" altLang="zh-CN" sz="1800" b="0" i="0" u="none" strike="noStrike" kern="1200" cap="none" spc="0" normalizeH="0" baseline="0" noProof="0" dirty="0" smtClean="0">
                          <a:ln>
                            <a:noFill/>
                          </a:ln>
                          <a:solidFill>
                            <a:srgbClr val="000000"/>
                          </a:solidFill>
                          <a:effectLst/>
                          <a:uLnTx/>
                          <a:uFillTx/>
                          <a:latin typeface="+mn-lt"/>
                          <a:ea typeface="+mn-ea"/>
                          <a:cs typeface="+mn-cs"/>
                        </a:rPr>
                        <a:t>2.038197162776</a:t>
                      </a:r>
                      <a:endParaRPr lang="zh-CN" altLang="en-US" dirty="0"/>
                    </a:p>
                  </a:txBody>
                  <a:tcPr/>
                </a:tc>
                <a:extLst>
                  <a:ext uri="{0D108BD9-81ED-4DB2-BD59-A6C34878D82A}">
                    <a16:rowId xmlns:a16="http://schemas.microsoft.com/office/drawing/2014/main" val="1725149929"/>
                  </a:ext>
                </a:extLst>
              </a:tr>
              <a:tr h="370840">
                <a:tc>
                  <a:txBody>
                    <a:bodyPr/>
                    <a:lstStyle/>
                    <a:p>
                      <a:pPr algn="ctr"/>
                      <a:r>
                        <a:rPr lang="en-US" altLang="zh-CN" dirty="0" smtClean="0"/>
                        <a:t>4</a:t>
                      </a:r>
                      <a:endParaRPr lang="zh-CN" altLang="en-US" dirty="0"/>
                    </a:p>
                  </a:txBody>
                  <a:tcPr/>
                </a:tc>
                <a:tc>
                  <a:txBody>
                    <a:bodyPr/>
                    <a:lstStyle/>
                    <a:p>
                      <a:pPr algn="ctr"/>
                      <a:r>
                        <a:rPr lang="en-US" altLang="zh-CN" dirty="0" smtClean="0"/>
                        <a:t>2.033347341805</a:t>
                      </a:r>
                      <a:endParaRPr lang="zh-CN" altLang="en-US" dirty="0"/>
                    </a:p>
                  </a:txBody>
                  <a:tcPr/>
                </a:tc>
                <a:tc>
                  <a:txBody>
                    <a:bodyPr/>
                    <a:lstStyle/>
                    <a:p>
                      <a:pPr algn="ctr"/>
                      <a:r>
                        <a:rPr lang="en-US" altLang="zh-CN" dirty="0" smtClean="0"/>
                        <a:t>2.038198473047</a:t>
                      </a:r>
                      <a:endParaRPr lang="zh-CN" altLang="en-US" dirty="0"/>
                    </a:p>
                  </a:txBody>
                  <a:tcPr/>
                </a:tc>
                <a:tc>
                  <a:txBody>
                    <a:bodyPr/>
                    <a:lstStyle/>
                    <a:p>
                      <a:pPr algn="ctr"/>
                      <a:r>
                        <a:rPr kumimoji="0" lang="en-US" altLang="zh-CN" sz="1800" b="0" i="0" u="none" strike="noStrike" kern="1200" cap="none" spc="0" normalizeH="0" baseline="0" noProof="0" dirty="0" smtClean="0">
                          <a:ln>
                            <a:noFill/>
                          </a:ln>
                          <a:solidFill>
                            <a:srgbClr val="000000"/>
                          </a:solidFill>
                          <a:effectLst/>
                          <a:uLnTx/>
                          <a:uFillTx/>
                          <a:latin typeface="+mn-lt"/>
                          <a:ea typeface="+mn-ea"/>
                          <a:cs typeface="+mn-cs"/>
                        </a:rPr>
                        <a:t>2.038197446234</a:t>
                      </a:r>
                      <a:endParaRPr lang="zh-CN" altLang="en-US" dirty="0"/>
                    </a:p>
                  </a:txBody>
                  <a:tcPr/>
                </a:tc>
                <a:tc>
                  <a:txBody>
                    <a:bodyPr/>
                    <a:lstStyle/>
                    <a:p>
                      <a:pPr algn="ctr"/>
                      <a:r>
                        <a:rPr kumimoji="0" lang="en-US" altLang="zh-CN" sz="1800" b="0" i="0" u="none" strike="noStrike" kern="1200" cap="none" spc="0" normalizeH="0" baseline="0" noProof="0" dirty="0" smtClean="0">
                          <a:ln>
                            <a:noFill/>
                          </a:ln>
                          <a:solidFill>
                            <a:srgbClr val="000000"/>
                          </a:solidFill>
                          <a:effectLst/>
                          <a:uLnTx/>
                          <a:uFillTx/>
                          <a:latin typeface="+mn-lt"/>
                          <a:ea typeface="+mn-ea"/>
                          <a:cs typeface="+mn-cs"/>
                        </a:rPr>
                        <a:t>2.038197426156</a:t>
                      </a:r>
                      <a:endParaRPr lang="zh-CN" altLang="en-US" dirty="0"/>
                    </a:p>
                  </a:txBody>
                  <a:tcPr/>
                </a:tc>
                <a:extLst>
                  <a:ext uri="{0D108BD9-81ED-4DB2-BD59-A6C34878D82A}">
                    <a16:rowId xmlns:a16="http://schemas.microsoft.com/office/drawing/2014/main" val="2742311657"/>
                  </a:ext>
                </a:extLst>
              </a:tr>
              <a:tr h="370840">
                <a:tc>
                  <a:txBody>
                    <a:bodyPr/>
                    <a:lstStyle/>
                    <a:p>
                      <a:pPr algn="ctr"/>
                      <a:r>
                        <a:rPr lang="en-US" altLang="zh-CN" dirty="0" smtClean="0"/>
                        <a:t>5</a:t>
                      </a:r>
                      <a:endParaRPr lang="zh-CN" altLang="en-US" dirty="0"/>
                    </a:p>
                  </a:txBody>
                  <a:tcPr/>
                </a:tc>
                <a:tc>
                  <a:txBody>
                    <a:bodyPr/>
                    <a:lstStyle/>
                    <a:p>
                      <a:pPr algn="ctr"/>
                      <a:r>
                        <a:rPr lang="en-US" altLang="zh-CN" dirty="0" smtClean="0"/>
                        <a:t>2.036984954990</a:t>
                      </a:r>
                      <a:endParaRPr lang="zh-CN" altLang="en-US" dirty="0"/>
                    </a:p>
                  </a:txBody>
                  <a:tcPr/>
                </a:tc>
                <a:tc>
                  <a:txBody>
                    <a:bodyPr/>
                    <a:lstStyle/>
                    <a:p>
                      <a:pPr algn="ctr"/>
                      <a:r>
                        <a:rPr lang="en-US" altLang="zh-CN" dirty="0" smtClean="0"/>
                        <a:t>2.038197492719</a:t>
                      </a:r>
                      <a:endParaRPr lang="zh-CN" altLang="en-US" dirty="0"/>
                    </a:p>
                  </a:txBody>
                  <a:tcPr/>
                </a:tc>
                <a:tc>
                  <a:txBody>
                    <a:bodyPr/>
                    <a:lstStyle/>
                    <a:p>
                      <a:pPr algn="ctr"/>
                      <a:r>
                        <a:rPr lang="en-US" altLang="zh-CN" dirty="0" smtClean="0"/>
                        <a:t>2.038197427363</a:t>
                      </a:r>
                      <a:endParaRPr lang="zh-CN" altLang="en-US" dirty="0"/>
                    </a:p>
                  </a:txBody>
                  <a:tcPr/>
                </a:tc>
                <a:tc>
                  <a:txBody>
                    <a:bodyPr/>
                    <a:lstStyle/>
                    <a:p>
                      <a:pPr algn="ctr"/>
                      <a:r>
                        <a:rPr kumimoji="0" lang="en-US" altLang="zh-CN" sz="1800" b="0" i="0" u="none" strike="noStrike" kern="1200" cap="none" spc="0" normalizeH="0" baseline="0" noProof="0" dirty="0" smtClean="0">
                          <a:ln>
                            <a:noFill/>
                          </a:ln>
                          <a:solidFill>
                            <a:srgbClr val="000000"/>
                          </a:solidFill>
                          <a:effectLst/>
                          <a:uLnTx/>
                          <a:uFillTx/>
                          <a:latin typeface="+mn-lt"/>
                          <a:ea typeface="+mn-ea"/>
                          <a:cs typeface="+mn-cs"/>
                        </a:rPr>
                        <a:t>2.038197427064</a:t>
                      </a:r>
                      <a:endParaRPr lang="zh-CN" altLang="en-US" dirty="0"/>
                    </a:p>
                  </a:txBody>
                  <a:tcPr/>
                </a:tc>
                <a:extLst>
                  <a:ext uri="{0D108BD9-81ED-4DB2-BD59-A6C34878D82A}">
                    <a16:rowId xmlns:a16="http://schemas.microsoft.com/office/drawing/2014/main" val="553401392"/>
                  </a:ext>
                </a:extLst>
              </a:tr>
            </a:tbl>
          </a:graphicData>
        </a:graphic>
      </p:graphicFrame>
    </p:spTree>
    <p:extLst>
      <p:ext uri="{BB962C8B-B14F-4D97-AF65-F5344CB8AC3E}">
        <p14:creationId xmlns:p14="http://schemas.microsoft.com/office/powerpoint/2010/main" val="25506576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a:xfrm>
            <a:off x="3124200" y="6248400"/>
            <a:ext cx="2895600" cy="457200"/>
          </a:xfrm>
        </p:spPr>
        <p:txBody>
          <a:bodyPr/>
          <a:lstStyle/>
          <a:p>
            <a:pPr>
              <a:defRPr/>
            </a:pPr>
            <a:r>
              <a:rPr lang="zh-CN" altLang="en-US" smtClean="0"/>
              <a:t>华南师范大学数学科学学院    谢骊玲</a:t>
            </a:r>
            <a:endParaRPr lang="zh-CN" altLang="en-US"/>
          </a:p>
        </p:txBody>
      </p:sp>
      <p:graphicFrame>
        <p:nvGraphicFramePr>
          <p:cNvPr id="4" name="表格 3"/>
          <p:cNvGraphicFramePr>
            <a:graphicFrameLocks noGrp="1"/>
          </p:cNvGraphicFramePr>
          <p:nvPr>
            <p:extLst>
              <p:ext uri="{D42A27DB-BD31-4B8C-83A1-F6EECF244321}">
                <p14:modId xmlns:p14="http://schemas.microsoft.com/office/powerpoint/2010/main" val="2805722777"/>
              </p:ext>
            </p:extLst>
          </p:nvPr>
        </p:nvGraphicFramePr>
        <p:xfrm>
          <a:off x="1417258" y="1217368"/>
          <a:ext cx="8496943" cy="2595880"/>
        </p:xfrm>
        <a:graphic>
          <a:graphicData uri="http://schemas.openxmlformats.org/drawingml/2006/table">
            <a:tbl>
              <a:tblPr firstRow="1" bandRow="1">
                <a:tableStyleId>{5C22544A-7EE6-4342-B048-85BDC9FD1C3A}</a:tableStyleId>
              </a:tblPr>
              <a:tblGrid>
                <a:gridCol w="468051">
                  <a:extLst>
                    <a:ext uri="{9D8B030D-6E8A-4147-A177-3AD203B41FA5}">
                      <a16:colId xmlns:a16="http://schemas.microsoft.com/office/drawing/2014/main" val="3537288248"/>
                    </a:ext>
                  </a:extLst>
                </a:gridCol>
                <a:gridCol w="1044116">
                  <a:extLst>
                    <a:ext uri="{9D8B030D-6E8A-4147-A177-3AD203B41FA5}">
                      <a16:colId xmlns:a16="http://schemas.microsoft.com/office/drawing/2014/main" val="2345721738"/>
                    </a:ext>
                  </a:extLst>
                </a:gridCol>
                <a:gridCol w="1746194">
                  <a:extLst>
                    <a:ext uri="{9D8B030D-6E8A-4147-A177-3AD203B41FA5}">
                      <a16:colId xmlns:a16="http://schemas.microsoft.com/office/drawing/2014/main" val="2124796242"/>
                    </a:ext>
                  </a:extLst>
                </a:gridCol>
                <a:gridCol w="1746194">
                  <a:extLst>
                    <a:ext uri="{9D8B030D-6E8A-4147-A177-3AD203B41FA5}">
                      <a16:colId xmlns:a16="http://schemas.microsoft.com/office/drawing/2014/main" val="2293191259"/>
                    </a:ext>
                  </a:extLst>
                </a:gridCol>
                <a:gridCol w="1746194">
                  <a:extLst>
                    <a:ext uri="{9D8B030D-6E8A-4147-A177-3AD203B41FA5}">
                      <a16:colId xmlns:a16="http://schemas.microsoft.com/office/drawing/2014/main" val="2606522598"/>
                    </a:ext>
                  </a:extLst>
                </a:gridCol>
                <a:gridCol w="1746194">
                  <a:extLst>
                    <a:ext uri="{9D8B030D-6E8A-4147-A177-3AD203B41FA5}">
                      <a16:colId xmlns:a16="http://schemas.microsoft.com/office/drawing/2014/main" val="696517815"/>
                    </a:ext>
                  </a:extLst>
                </a:gridCol>
              </a:tblGrid>
              <a:tr h="370840">
                <a:tc>
                  <a:txBody>
                    <a:bodyPr/>
                    <a:lstStyle/>
                    <a:p>
                      <a:pPr algn="ctr"/>
                      <a:r>
                        <a:rPr lang="en-US" altLang="zh-CN" sz="1600" i="1" dirty="0" smtClean="0">
                          <a:latin typeface="+mn-lt"/>
                        </a:rPr>
                        <a:t>J</a:t>
                      </a:r>
                      <a:endParaRPr lang="zh-CN" altLang="en-US" sz="1600" i="1" dirty="0">
                        <a:latin typeface="+mn-lt"/>
                      </a:endParaRPr>
                    </a:p>
                  </a:txBody>
                  <a:tcPr/>
                </a:tc>
                <a:tc>
                  <a:txBody>
                    <a:bodyPr/>
                    <a:lstStyle/>
                    <a:p>
                      <a:pPr marL="0" algn="ctr" defTabSz="914400" rtl="0" eaLnBrk="1" latinLnBrk="0" hangingPunct="1"/>
                      <a:r>
                        <a:rPr lang="en-US" altLang="zh-CN" sz="1600" b="1" i="1" kern="1200" dirty="0" smtClean="0">
                          <a:solidFill>
                            <a:schemeClr val="lt1"/>
                          </a:solidFill>
                          <a:latin typeface="+mn-lt"/>
                          <a:ea typeface="+mn-ea"/>
                          <a:cs typeface="+mn-cs"/>
                        </a:rPr>
                        <a:t>h</a:t>
                      </a:r>
                      <a:endParaRPr lang="zh-CN" altLang="en-US" sz="1600" b="1" i="1" kern="1200" dirty="0">
                        <a:solidFill>
                          <a:schemeClr val="lt1"/>
                        </a:solidFill>
                        <a:latin typeface="+mn-lt"/>
                        <a:ea typeface="+mn-ea"/>
                        <a:cs typeface="+mn-cs"/>
                      </a:endParaRPr>
                    </a:p>
                  </a:txBody>
                  <a:tcPr/>
                </a:tc>
                <a:tc>
                  <a:txBody>
                    <a:bodyPr/>
                    <a:lstStyle/>
                    <a:p>
                      <a:pPr algn="ctr"/>
                      <a:r>
                        <a:rPr lang="en-US" altLang="zh-CN" sz="1600" b="1" i="1" kern="1200" dirty="0" smtClean="0">
                          <a:solidFill>
                            <a:schemeClr val="lt1"/>
                          </a:solidFill>
                          <a:latin typeface="+mn-lt"/>
                          <a:ea typeface="+mn-ea"/>
                          <a:cs typeface="+mn-cs"/>
                        </a:rPr>
                        <a:t>E</a:t>
                      </a:r>
                      <a:r>
                        <a:rPr lang="en-US" altLang="zh-CN" sz="1600" dirty="0" smtClean="0">
                          <a:latin typeface="+mn-lt"/>
                        </a:rPr>
                        <a:t>(</a:t>
                      </a:r>
                      <a:r>
                        <a:rPr lang="en-US" altLang="zh-CN" sz="1600" b="1" i="1" kern="1200" dirty="0" smtClean="0">
                          <a:solidFill>
                            <a:schemeClr val="lt1"/>
                          </a:solidFill>
                          <a:latin typeface="+mn-lt"/>
                          <a:ea typeface="+mn-ea"/>
                          <a:cs typeface="+mn-cs"/>
                        </a:rPr>
                        <a:t>J</a:t>
                      </a:r>
                      <a:r>
                        <a:rPr lang="en-US" altLang="zh-CN" sz="1600" dirty="0" smtClean="0">
                          <a:latin typeface="+mn-lt"/>
                        </a:rPr>
                        <a:t>,0)=</a:t>
                      </a:r>
                      <a:r>
                        <a:rPr lang="en-US" altLang="zh-CN" sz="1600" b="1" i="1" kern="1200" dirty="0" smtClean="0">
                          <a:solidFill>
                            <a:schemeClr val="lt1"/>
                          </a:solidFill>
                          <a:latin typeface="+mn-lt"/>
                          <a:ea typeface="+mn-ea"/>
                          <a:cs typeface="+mn-cs"/>
                        </a:rPr>
                        <a:t>O</a:t>
                      </a:r>
                      <a:r>
                        <a:rPr lang="en-US" altLang="zh-CN" sz="1600" dirty="0" smtClean="0">
                          <a:latin typeface="+mn-lt"/>
                        </a:rPr>
                        <a:t>(</a:t>
                      </a:r>
                      <a:r>
                        <a:rPr lang="en-US" altLang="zh-CN" sz="1600" b="1" i="1" kern="1200" dirty="0" smtClean="0">
                          <a:solidFill>
                            <a:schemeClr val="lt1"/>
                          </a:solidFill>
                          <a:latin typeface="+mn-lt"/>
                          <a:ea typeface="+mn-ea"/>
                          <a:cs typeface="+mn-cs"/>
                        </a:rPr>
                        <a:t>h</a:t>
                      </a:r>
                      <a:r>
                        <a:rPr lang="en-US" altLang="zh-CN" sz="1600" baseline="30000" dirty="0" smtClean="0">
                          <a:latin typeface="+mn-lt"/>
                        </a:rPr>
                        <a:t>2</a:t>
                      </a:r>
                      <a:r>
                        <a:rPr lang="en-US" altLang="zh-CN" sz="1600" dirty="0" smtClean="0">
                          <a:latin typeface="+mn-lt"/>
                        </a:rPr>
                        <a:t>)</a:t>
                      </a:r>
                      <a:endParaRPr lang="zh-CN" altLang="en-US" sz="16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E</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J</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,1)=</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O</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h</a:t>
                      </a:r>
                      <a:r>
                        <a:rPr kumimoji="0" lang="en-US" altLang="zh-CN" sz="1600" b="1" i="0" u="none" strike="noStrike" kern="1200" cap="none" spc="0" normalizeH="0" baseline="30000" noProof="0" dirty="0" smtClean="0">
                          <a:ln>
                            <a:noFill/>
                          </a:ln>
                          <a:solidFill>
                            <a:srgbClr val="FFFFFF"/>
                          </a:solidFill>
                          <a:effectLst/>
                          <a:uLnTx/>
                          <a:uFillTx/>
                          <a:latin typeface="+mn-lt"/>
                          <a:ea typeface="+mn-ea"/>
                          <a:cs typeface="+mn-cs"/>
                        </a:rPr>
                        <a:t>4</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endParaRPr kumimoji="0" lang="zh-CN" altLang="en-US" sz="1600" b="1" i="0" u="none" strike="noStrike" kern="1200" cap="none" spc="0" normalizeH="0" baseline="0" noProof="0" dirty="0" smtClean="0">
                        <a:ln>
                          <a:noFill/>
                        </a:ln>
                        <a:solidFill>
                          <a:srgbClr val="FFFFFF"/>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E</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J</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,2)=</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O</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h</a:t>
                      </a:r>
                      <a:r>
                        <a:rPr kumimoji="0" lang="en-US" altLang="zh-CN" sz="1600" b="1" i="0" u="none" strike="noStrike" kern="1200" cap="none" spc="0" normalizeH="0" baseline="30000" noProof="0" dirty="0" smtClean="0">
                          <a:ln>
                            <a:noFill/>
                          </a:ln>
                          <a:solidFill>
                            <a:srgbClr val="FFFFFF"/>
                          </a:solidFill>
                          <a:effectLst/>
                          <a:uLnTx/>
                          <a:uFillTx/>
                          <a:latin typeface="+mn-lt"/>
                          <a:ea typeface="+mn-ea"/>
                          <a:cs typeface="+mn-cs"/>
                        </a:rPr>
                        <a:t>6</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endParaRPr kumimoji="0" lang="zh-CN" altLang="en-US" sz="1600" b="1" i="0" u="none" strike="noStrike" kern="1200" cap="none" spc="0" normalizeH="0" baseline="0" noProof="0" dirty="0" smtClean="0">
                        <a:ln>
                          <a:noFill/>
                        </a:ln>
                        <a:solidFill>
                          <a:srgbClr val="FFFFFF"/>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E</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J</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,3)=</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O</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r>
                        <a:rPr kumimoji="0" lang="en-US" altLang="zh-CN" sz="1600" b="1" i="1" u="none" strike="noStrike" kern="1200" cap="none" spc="0" normalizeH="0" baseline="0" noProof="0" dirty="0" smtClean="0">
                          <a:ln>
                            <a:noFill/>
                          </a:ln>
                          <a:solidFill>
                            <a:srgbClr val="FFFFFF"/>
                          </a:solidFill>
                          <a:effectLst/>
                          <a:uLnTx/>
                          <a:uFillTx/>
                          <a:latin typeface="+mn-lt"/>
                          <a:ea typeface="+mn-ea"/>
                          <a:cs typeface="+mn-cs"/>
                        </a:rPr>
                        <a:t>h</a:t>
                      </a:r>
                      <a:r>
                        <a:rPr kumimoji="0" lang="en-US" altLang="zh-CN" sz="1600" b="1" i="0" u="none" strike="noStrike" kern="1200" cap="none" spc="0" normalizeH="0" baseline="30000" noProof="0" dirty="0" smtClean="0">
                          <a:ln>
                            <a:noFill/>
                          </a:ln>
                          <a:solidFill>
                            <a:srgbClr val="FFFFFF"/>
                          </a:solidFill>
                          <a:effectLst/>
                          <a:uLnTx/>
                          <a:uFillTx/>
                          <a:latin typeface="+mn-lt"/>
                          <a:ea typeface="+mn-ea"/>
                          <a:cs typeface="+mn-cs"/>
                        </a:rPr>
                        <a:t>8</a:t>
                      </a:r>
                      <a:r>
                        <a:rPr kumimoji="0" lang="en-US" altLang="zh-CN" sz="1600" b="1" i="0" u="none" strike="noStrike" kern="1200" cap="none" spc="0" normalizeH="0" baseline="0" noProof="0" dirty="0" smtClean="0">
                          <a:ln>
                            <a:noFill/>
                          </a:ln>
                          <a:solidFill>
                            <a:srgbClr val="FFFFFF"/>
                          </a:solidFill>
                          <a:effectLst/>
                          <a:uLnTx/>
                          <a:uFillTx/>
                          <a:latin typeface="+mn-lt"/>
                          <a:ea typeface="+mn-ea"/>
                          <a:cs typeface="+mn-cs"/>
                        </a:rPr>
                        <a:t>)</a:t>
                      </a:r>
                      <a:endParaRPr kumimoji="0" lang="zh-CN" altLang="en-US" sz="1600" b="1" i="0" u="none" strike="noStrike" kern="1200" cap="none" spc="0" normalizeH="0" baseline="0" noProof="0" dirty="0" smtClean="0">
                        <a:ln>
                          <a:noFill/>
                        </a:ln>
                        <a:solidFill>
                          <a:srgbClr val="FFFFFF"/>
                        </a:solidFill>
                        <a:effectLst/>
                        <a:uLnTx/>
                        <a:uFillTx/>
                        <a:latin typeface="+mn-lt"/>
                        <a:ea typeface="+mn-ea"/>
                        <a:cs typeface="+mn-cs"/>
                      </a:endParaRPr>
                    </a:p>
                  </a:txBody>
                  <a:tcPr/>
                </a:tc>
                <a:extLst>
                  <a:ext uri="{0D108BD9-81ED-4DB2-BD59-A6C34878D82A}">
                    <a16:rowId xmlns:a16="http://schemas.microsoft.com/office/drawing/2014/main" val="2975022647"/>
                  </a:ext>
                </a:extLst>
              </a:tr>
              <a:tr h="370840">
                <a:tc>
                  <a:txBody>
                    <a:bodyPr/>
                    <a:lstStyle/>
                    <a:p>
                      <a:pPr algn="ctr"/>
                      <a:r>
                        <a:rPr lang="en-US" altLang="zh-CN" sz="1600" dirty="0" smtClean="0"/>
                        <a:t>0</a:t>
                      </a:r>
                      <a:endParaRPr lang="zh-CN" altLang="en-US" sz="1600" dirty="0"/>
                    </a:p>
                  </a:txBody>
                  <a:tcPr/>
                </a:tc>
                <a:tc>
                  <a:txBody>
                    <a:bodyPr/>
                    <a:lstStyle/>
                    <a:p>
                      <a:pPr algn="ctr"/>
                      <a:r>
                        <a:rPr lang="en-US" altLang="zh-CN" sz="1600" i="1" dirty="0" smtClean="0"/>
                        <a:t>b</a:t>
                      </a:r>
                      <a:r>
                        <a:rPr lang="en-US" altLang="zh-CN" sz="1600" dirty="0" smtClean="0"/>
                        <a:t>-</a:t>
                      </a:r>
                      <a:r>
                        <a:rPr lang="en-US" altLang="zh-CN" sz="1600" i="1" dirty="0" smtClean="0"/>
                        <a:t>a</a:t>
                      </a:r>
                      <a:endParaRPr lang="zh-CN" altLang="en-US" sz="1600" i="1" dirty="0"/>
                    </a:p>
                  </a:txBody>
                  <a:tcPr/>
                </a:tc>
                <a:tc>
                  <a:txBody>
                    <a:bodyPr/>
                    <a:lstStyle/>
                    <a:p>
                      <a:pPr algn="ctr"/>
                      <a:r>
                        <a:rPr lang="en-US" altLang="zh-CN" sz="1600" dirty="0" smtClean="0"/>
                        <a:t>-1.252799263670</a:t>
                      </a:r>
                      <a:endParaRPr lang="zh-CN" altLang="en-US" sz="1600" dirty="0"/>
                    </a:p>
                  </a:txBody>
                  <a:tcPr/>
                </a:tc>
                <a:tc>
                  <a:txBody>
                    <a:bodyPr/>
                    <a:lstStyle/>
                    <a:p>
                      <a:pPr algn="ctr"/>
                      <a:endParaRPr lang="zh-CN" altLang="en-US" sz="1600" dirty="0"/>
                    </a:p>
                  </a:txBody>
                  <a:tcPr/>
                </a:tc>
                <a:tc>
                  <a:txBody>
                    <a:bodyPr/>
                    <a:lstStyle/>
                    <a:p>
                      <a:pPr algn="ctr"/>
                      <a:endParaRPr lang="zh-CN" altLang="en-US" sz="1600" dirty="0"/>
                    </a:p>
                  </a:txBody>
                  <a:tcPr/>
                </a:tc>
                <a:tc>
                  <a:txBody>
                    <a:bodyPr/>
                    <a:lstStyle/>
                    <a:p>
                      <a:pPr algn="ctr"/>
                      <a:endParaRPr lang="zh-CN" altLang="en-US" sz="1600" dirty="0"/>
                    </a:p>
                  </a:txBody>
                  <a:tcPr/>
                </a:tc>
                <a:extLst>
                  <a:ext uri="{0D108BD9-81ED-4DB2-BD59-A6C34878D82A}">
                    <a16:rowId xmlns:a16="http://schemas.microsoft.com/office/drawing/2014/main" val="1921983259"/>
                  </a:ext>
                </a:extLst>
              </a:tr>
              <a:tr h="370840">
                <a:tc>
                  <a:txBody>
                    <a:bodyPr/>
                    <a:lstStyle/>
                    <a:p>
                      <a:pPr algn="ctr"/>
                      <a:r>
                        <a:rPr lang="en-US" altLang="zh-CN" sz="1600" dirty="0" smtClean="0"/>
                        <a:t>1</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b</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a</a:t>
                      </a:r>
                      <a:r>
                        <a:rPr lang="en-US" altLang="zh-CN" sz="1600" dirty="0" smtClean="0"/>
                        <a:t>)/2</a:t>
                      </a:r>
                      <a:endParaRPr lang="zh-CN" altLang="en-US" sz="1600" dirty="0"/>
                    </a:p>
                  </a:txBody>
                  <a:tcPr/>
                </a:tc>
                <a:tc>
                  <a:txBody>
                    <a:bodyPr/>
                    <a:lstStyle/>
                    <a:p>
                      <a:pPr algn="ctr"/>
                      <a:r>
                        <a:rPr lang="en-US" altLang="zh-CN" sz="1600" dirty="0" smtClean="0"/>
                        <a:t>-0.311384770309</a:t>
                      </a:r>
                      <a:endParaRPr lang="zh-CN" altLang="en-US" sz="1600" dirty="0"/>
                    </a:p>
                  </a:txBody>
                  <a:tcPr/>
                </a:tc>
                <a:tc>
                  <a:txBody>
                    <a:bodyPr/>
                    <a:lstStyle/>
                    <a:p>
                      <a:pPr algn="ctr"/>
                      <a:r>
                        <a:rPr lang="en-US" altLang="zh-CN" sz="1600" dirty="0" smtClean="0"/>
                        <a:t>0.002420060811</a:t>
                      </a:r>
                      <a:endParaRPr lang="zh-CN" altLang="en-US" sz="1600" dirty="0"/>
                    </a:p>
                  </a:txBody>
                  <a:tcPr/>
                </a:tc>
                <a:tc>
                  <a:txBody>
                    <a:bodyPr/>
                    <a:lstStyle/>
                    <a:p>
                      <a:pPr algn="ctr"/>
                      <a:endParaRPr lang="zh-CN" altLang="en-US" sz="1600"/>
                    </a:p>
                  </a:txBody>
                  <a:tcPr/>
                </a:tc>
                <a:tc>
                  <a:txBody>
                    <a:bodyPr/>
                    <a:lstStyle/>
                    <a:p>
                      <a:pPr algn="ctr"/>
                      <a:endParaRPr lang="zh-CN" altLang="en-US" sz="1600" dirty="0"/>
                    </a:p>
                  </a:txBody>
                  <a:tcPr/>
                </a:tc>
                <a:extLst>
                  <a:ext uri="{0D108BD9-81ED-4DB2-BD59-A6C34878D82A}">
                    <a16:rowId xmlns:a16="http://schemas.microsoft.com/office/drawing/2014/main" val="3275795941"/>
                  </a:ext>
                </a:extLst>
              </a:tr>
              <a:tr h="370840">
                <a:tc>
                  <a:txBody>
                    <a:bodyPr/>
                    <a:lstStyle/>
                    <a:p>
                      <a:pPr algn="ctr"/>
                      <a:r>
                        <a:rPr lang="en-US" altLang="zh-CN" sz="1600" dirty="0" smtClean="0"/>
                        <a:t>2</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b</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a</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)/4</a:t>
                      </a:r>
                      <a:endParaRPr kumimoji="0" lang="zh-CN" altLang="en-US" sz="1600" b="0" i="0" u="none" strike="noStrike" kern="1200" cap="none" spc="0" normalizeH="0" baseline="0" noProof="0" dirty="0" smtClean="0">
                        <a:ln>
                          <a:noFill/>
                        </a:ln>
                        <a:solidFill>
                          <a:srgbClr val="000000"/>
                        </a:solidFill>
                        <a:effectLst/>
                        <a:uLnTx/>
                        <a:uFillTx/>
                        <a:latin typeface="+mn-lt"/>
                        <a:ea typeface="+mn-ea"/>
                        <a:cs typeface="+mn-cs"/>
                      </a:endParaRPr>
                    </a:p>
                  </a:txBody>
                  <a:tcPr/>
                </a:tc>
                <a:tc>
                  <a:txBody>
                    <a:bodyPr/>
                    <a:lstStyle/>
                    <a:p>
                      <a:pPr algn="ctr"/>
                      <a:r>
                        <a:rPr lang="en-US" altLang="zh-CN" sz="1600" dirty="0" smtClean="0"/>
                        <a:t>-0.077663260503</a:t>
                      </a:r>
                      <a:endParaRPr lang="zh-CN" altLang="en-US" sz="1600" dirty="0"/>
                    </a:p>
                  </a:txBody>
                  <a:tcPr/>
                </a:tc>
                <a:tc>
                  <a:txBody>
                    <a:bodyPr/>
                    <a:lstStyle/>
                    <a:p>
                      <a:pPr algn="ctr"/>
                      <a:r>
                        <a:rPr lang="en-US" altLang="zh-CN" sz="1600" dirty="0" smtClean="0"/>
                        <a:t>0.000243909432</a:t>
                      </a:r>
                      <a:endParaRPr lang="zh-CN" altLang="en-US" sz="1600" dirty="0"/>
                    </a:p>
                  </a:txBody>
                  <a:tcPr/>
                </a:tc>
                <a:tc>
                  <a:txBody>
                    <a:bodyPr/>
                    <a:lstStyle/>
                    <a:p>
                      <a:pPr algn="ctr"/>
                      <a:r>
                        <a:rPr lang="en-US" altLang="zh-CN" sz="1600" dirty="0" smtClean="0"/>
                        <a:t>0.000098832673</a:t>
                      </a:r>
                      <a:endParaRPr lang="zh-CN" altLang="en-US" sz="1600" dirty="0"/>
                    </a:p>
                  </a:txBody>
                  <a:tcPr/>
                </a:tc>
                <a:tc>
                  <a:txBody>
                    <a:bodyPr/>
                    <a:lstStyle/>
                    <a:p>
                      <a:pPr algn="ctr"/>
                      <a:endParaRPr lang="zh-CN" altLang="en-US" sz="1600" dirty="0"/>
                    </a:p>
                  </a:txBody>
                  <a:tcPr/>
                </a:tc>
                <a:extLst>
                  <a:ext uri="{0D108BD9-81ED-4DB2-BD59-A6C34878D82A}">
                    <a16:rowId xmlns:a16="http://schemas.microsoft.com/office/drawing/2014/main" val="481223847"/>
                  </a:ext>
                </a:extLst>
              </a:tr>
              <a:tr h="370840">
                <a:tc>
                  <a:txBody>
                    <a:bodyPr/>
                    <a:lstStyle/>
                    <a:p>
                      <a:pPr algn="ctr"/>
                      <a:r>
                        <a:rPr lang="en-US" altLang="zh-CN" sz="1600" dirty="0" smtClean="0"/>
                        <a:t>3</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b</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a</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)/8</a:t>
                      </a:r>
                      <a:endParaRPr kumimoji="0" lang="zh-CN" altLang="en-US" sz="1600" b="0" i="0" u="none" strike="noStrike" kern="1200" cap="none" spc="0" normalizeH="0" baseline="0" noProof="0" dirty="0" smtClean="0">
                        <a:ln>
                          <a:noFill/>
                        </a:ln>
                        <a:solidFill>
                          <a:srgbClr val="000000"/>
                        </a:solidFill>
                        <a:effectLst/>
                        <a:uLnTx/>
                        <a:uFillTx/>
                        <a:latin typeface="+mn-lt"/>
                        <a:ea typeface="+mn-ea"/>
                        <a:cs typeface="+mn-cs"/>
                      </a:endParaRPr>
                    </a:p>
                  </a:txBody>
                  <a:tcPr/>
                </a:tc>
                <a:tc>
                  <a:txBody>
                    <a:bodyPr/>
                    <a:lstStyle/>
                    <a:p>
                      <a:pPr algn="ctr"/>
                      <a:r>
                        <a:rPr lang="en-US" altLang="zh-CN" sz="1600" dirty="0" smtClean="0"/>
                        <a:t>-0.019403478989</a:t>
                      </a:r>
                      <a:endParaRPr lang="zh-CN" altLang="en-US" sz="1600" dirty="0"/>
                    </a:p>
                  </a:txBody>
                  <a:tcPr/>
                </a:tc>
                <a:tc>
                  <a:txBody>
                    <a:bodyPr/>
                    <a:lstStyle/>
                    <a:p>
                      <a:pPr algn="ctr"/>
                      <a:r>
                        <a:rPr lang="en-US" altLang="zh-CN" sz="1600" dirty="0" smtClean="0"/>
                        <a:t>0.000016448182</a:t>
                      </a:r>
                      <a:endParaRPr lang="zh-CN" altLang="en-US" sz="1600" dirty="0"/>
                    </a:p>
                  </a:txBody>
                  <a:tcPr/>
                </a:tc>
                <a:tc>
                  <a:txBody>
                    <a:bodyPr/>
                    <a:lstStyle/>
                    <a:p>
                      <a:pPr algn="ctr"/>
                      <a:r>
                        <a:rPr lang="en-US" altLang="zh-CN" sz="1600" dirty="0" smtClean="0"/>
                        <a:t>0.000001284099</a:t>
                      </a:r>
                      <a:endParaRPr lang="zh-CN" altLang="en-US" sz="1600" dirty="0"/>
                    </a:p>
                  </a:txBody>
                  <a:tcPr/>
                </a:tc>
                <a:tc>
                  <a:txBody>
                    <a:bodyPr/>
                    <a:lstStyle/>
                    <a:p>
                      <a:pPr algn="ctr"/>
                      <a:r>
                        <a:rPr lang="en-US" altLang="zh-CN" sz="1600" dirty="0" smtClean="0"/>
                        <a:t>-0.000000264291</a:t>
                      </a:r>
                      <a:endParaRPr lang="zh-CN" altLang="en-US" sz="1600" dirty="0"/>
                    </a:p>
                  </a:txBody>
                  <a:tcPr/>
                </a:tc>
                <a:extLst>
                  <a:ext uri="{0D108BD9-81ED-4DB2-BD59-A6C34878D82A}">
                    <a16:rowId xmlns:a16="http://schemas.microsoft.com/office/drawing/2014/main" val="2678497832"/>
                  </a:ext>
                </a:extLst>
              </a:tr>
              <a:tr h="370840">
                <a:tc>
                  <a:txBody>
                    <a:bodyPr/>
                    <a:lstStyle/>
                    <a:p>
                      <a:pPr algn="ctr"/>
                      <a:r>
                        <a:rPr lang="en-US" altLang="zh-CN" sz="1600" dirty="0" smtClean="0"/>
                        <a:t>4</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b</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a</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)/16</a:t>
                      </a:r>
                      <a:endParaRPr kumimoji="0" lang="zh-CN" altLang="en-US" sz="1600" b="0" i="0" u="none" strike="noStrike" kern="1200" cap="none" spc="0" normalizeH="0" baseline="0" noProof="0" dirty="0" smtClean="0">
                        <a:ln>
                          <a:noFill/>
                        </a:ln>
                        <a:solidFill>
                          <a:srgbClr val="000000"/>
                        </a:solidFill>
                        <a:effectLst/>
                        <a:uLnTx/>
                        <a:uFillTx/>
                        <a:latin typeface="+mn-lt"/>
                        <a:ea typeface="+mn-ea"/>
                        <a:cs typeface="+mn-cs"/>
                      </a:endParaRPr>
                    </a:p>
                  </a:txBody>
                  <a:tcPr/>
                </a:tc>
                <a:tc>
                  <a:txBody>
                    <a:bodyPr/>
                    <a:lstStyle/>
                    <a:p>
                      <a:pPr algn="ctr"/>
                      <a:r>
                        <a:rPr lang="en-US" altLang="zh-CN" sz="1600" dirty="0" smtClean="0"/>
                        <a:t>-0.004850085262</a:t>
                      </a:r>
                      <a:endParaRPr lang="zh-CN" altLang="en-US" sz="1600" dirty="0"/>
                    </a:p>
                  </a:txBody>
                  <a:tcPr/>
                </a:tc>
                <a:tc>
                  <a:txBody>
                    <a:bodyPr/>
                    <a:lstStyle/>
                    <a:p>
                      <a:pPr algn="ctr"/>
                      <a:r>
                        <a:rPr lang="en-US" altLang="zh-CN" sz="1600" dirty="0" smtClean="0"/>
                        <a:t>0.000001045980</a:t>
                      </a:r>
                      <a:endParaRPr lang="zh-CN" altLang="en-US" sz="1600" dirty="0"/>
                    </a:p>
                  </a:txBody>
                  <a:tcPr/>
                </a:tc>
                <a:tc>
                  <a:txBody>
                    <a:bodyPr/>
                    <a:lstStyle/>
                    <a:p>
                      <a:pPr algn="ctr"/>
                      <a:r>
                        <a:rPr lang="en-US" altLang="zh-CN" sz="1600" dirty="0" smtClean="0"/>
                        <a:t>0.000000019167</a:t>
                      </a:r>
                      <a:endParaRPr lang="zh-CN" altLang="en-US" sz="1600" dirty="0"/>
                    </a:p>
                  </a:txBody>
                  <a:tcPr/>
                </a:tc>
                <a:tc>
                  <a:txBody>
                    <a:bodyPr/>
                    <a:lstStyle/>
                    <a:p>
                      <a:pPr algn="ctr"/>
                      <a:r>
                        <a:rPr lang="en-US" altLang="zh-CN" sz="1600" dirty="0" smtClean="0"/>
                        <a:t>-0.000000000912</a:t>
                      </a:r>
                      <a:endParaRPr lang="zh-CN" altLang="en-US" sz="1600" dirty="0"/>
                    </a:p>
                  </a:txBody>
                  <a:tcPr/>
                </a:tc>
                <a:extLst>
                  <a:ext uri="{0D108BD9-81ED-4DB2-BD59-A6C34878D82A}">
                    <a16:rowId xmlns:a16="http://schemas.microsoft.com/office/drawing/2014/main" val="685032790"/>
                  </a:ext>
                </a:extLst>
              </a:tr>
              <a:tr h="370840">
                <a:tc>
                  <a:txBody>
                    <a:bodyPr/>
                    <a:lstStyle/>
                    <a:p>
                      <a:pPr algn="ctr"/>
                      <a:r>
                        <a:rPr lang="en-US" altLang="zh-CN" sz="1600" dirty="0" smtClean="0"/>
                        <a:t>5</a:t>
                      </a:r>
                      <a:endParaRPr lang="zh-CN"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b</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a:t>
                      </a:r>
                      <a:r>
                        <a:rPr kumimoji="0" lang="en-US" altLang="zh-CN" sz="1600" b="0" i="1" u="none" strike="noStrike" kern="1200" cap="none" spc="0" normalizeH="0" baseline="0" noProof="0" dirty="0" smtClean="0">
                          <a:ln>
                            <a:noFill/>
                          </a:ln>
                          <a:solidFill>
                            <a:srgbClr val="000000"/>
                          </a:solidFill>
                          <a:effectLst/>
                          <a:uLnTx/>
                          <a:uFillTx/>
                          <a:latin typeface="+mn-lt"/>
                          <a:ea typeface="+mn-ea"/>
                          <a:cs typeface="+mn-cs"/>
                        </a:rPr>
                        <a:t>a</a:t>
                      </a:r>
                      <a:r>
                        <a:rPr kumimoji="0" lang="en-US" altLang="zh-CN" sz="1600" b="0" i="0" u="none" strike="noStrike" kern="1200" cap="none" spc="0" normalizeH="0" baseline="0" noProof="0" dirty="0" smtClean="0">
                          <a:ln>
                            <a:noFill/>
                          </a:ln>
                          <a:solidFill>
                            <a:srgbClr val="000000"/>
                          </a:solidFill>
                          <a:effectLst/>
                          <a:uLnTx/>
                          <a:uFillTx/>
                          <a:latin typeface="+mn-lt"/>
                          <a:ea typeface="+mn-ea"/>
                          <a:cs typeface="+mn-cs"/>
                        </a:rPr>
                        <a:t>)/32</a:t>
                      </a:r>
                      <a:endParaRPr kumimoji="0" lang="zh-CN" altLang="en-US" sz="1600" b="0" i="0" u="none" strike="noStrike" kern="1200" cap="none" spc="0" normalizeH="0" baseline="0" noProof="0" dirty="0" smtClean="0">
                        <a:ln>
                          <a:noFill/>
                        </a:ln>
                        <a:solidFill>
                          <a:srgbClr val="000000"/>
                        </a:solidFill>
                        <a:effectLst/>
                        <a:uLnTx/>
                        <a:uFillTx/>
                        <a:latin typeface="+mn-lt"/>
                        <a:ea typeface="+mn-ea"/>
                        <a:cs typeface="+mn-cs"/>
                      </a:endParaRPr>
                    </a:p>
                  </a:txBody>
                  <a:tcPr/>
                </a:tc>
                <a:tc>
                  <a:txBody>
                    <a:bodyPr/>
                    <a:lstStyle/>
                    <a:p>
                      <a:pPr algn="ctr"/>
                      <a:r>
                        <a:rPr lang="en-US" altLang="zh-CN" sz="1600" dirty="0" smtClean="0"/>
                        <a:t>-0.001212472077</a:t>
                      </a:r>
                      <a:endParaRPr lang="zh-CN" altLang="en-US" sz="1600" dirty="0"/>
                    </a:p>
                  </a:txBody>
                  <a:tcPr/>
                </a:tc>
                <a:tc>
                  <a:txBody>
                    <a:bodyPr/>
                    <a:lstStyle/>
                    <a:p>
                      <a:pPr algn="ctr"/>
                      <a:r>
                        <a:rPr lang="en-US" altLang="zh-CN" sz="1600" dirty="0" smtClean="0"/>
                        <a:t>0.000000065651</a:t>
                      </a:r>
                      <a:endParaRPr lang="zh-CN" altLang="en-US" sz="1600" dirty="0"/>
                    </a:p>
                  </a:txBody>
                  <a:tcPr/>
                </a:tc>
                <a:tc>
                  <a:txBody>
                    <a:bodyPr/>
                    <a:lstStyle/>
                    <a:p>
                      <a:pPr algn="ctr"/>
                      <a:r>
                        <a:rPr lang="en-US" altLang="zh-CN" sz="1600" dirty="0" smtClean="0"/>
                        <a:t>0.000000000296</a:t>
                      </a:r>
                      <a:endParaRPr lang="zh-CN" altLang="en-US" sz="1600" dirty="0"/>
                    </a:p>
                  </a:txBody>
                  <a:tcPr/>
                </a:tc>
                <a:tc>
                  <a:txBody>
                    <a:bodyPr/>
                    <a:lstStyle/>
                    <a:p>
                      <a:pPr algn="ctr"/>
                      <a:r>
                        <a:rPr lang="en-US" altLang="zh-CN" sz="1600" dirty="0" smtClean="0"/>
                        <a:t>-0.000000000003</a:t>
                      </a:r>
                      <a:endParaRPr lang="zh-CN" altLang="en-US" sz="1600" dirty="0"/>
                    </a:p>
                  </a:txBody>
                  <a:tcPr/>
                </a:tc>
                <a:extLst>
                  <a:ext uri="{0D108BD9-81ED-4DB2-BD59-A6C34878D82A}">
                    <a16:rowId xmlns:a16="http://schemas.microsoft.com/office/drawing/2014/main" val="2091987645"/>
                  </a:ext>
                </a:extLst>
              </a:tr>
            </a:tbl>
          </a:graphicData>
        </a:graphic>
      </p:graphicFrame>
      <p:sp>
        <p:nvSpPr>
          <p:cNvPr id="5" name="文本框 4"/>
          <p:cNvSpPr txBox="1"/>
          <p:nvPr/>
        </p:nvSpPr>
        <p:spPr>
          <a:xfrm>
            <a:off x="3491416" y="3931529"/>
            <a:ext cx="712440" cy="369332"/>
          </a:xfrm>
          <a:prstGeom prst="rect">
            <a:avLst/>
          </a:prstGeom>
          <a:noFill/>
        </p:spPr>
        <p:txBody>
          <a:bodyPr wrap="square" rtlCol="0">
            <a:spAutoFit/>
          </a:bodyPr>
          <a:lstStyle/>
          <a:p>
            <a:r>
              <a:rPr lang="en-US" altLang="zh-CN" dirty="0" smtClean="0">
                <a:solidFill>
                  <a:srgbClr val="FF0000"/>
                </a:solidFill>
              </a:rPr>
              <a:t>1/4</a:t>
            </a:r>
            <a:endParaRPr lang="zh-CN" altLang="en-US" dirty="0">
              <a:solidFill>
                <a:srgbClr val="FF0000"/>
              </a:solidFill>
            </a:endParaRPr>
          </a:p>
        </p:txBody>
      </p:sp>
      <p:sp>
        <p:nvSpPr>
          <p:cNvPr id="6" name="文本框 5"/>
          <p:cNvSpPr txBox="1"/>
          <p:nvPr/>
        </p:nvSpPr>
        <p:spPr>
          <a:xfrm>
            <a:off x="5183604" y="3931529"/>
            <a:ext cx="712440" cy="369332"/>
          </a:xfrm>
          <a:prstGeom prst="rect">
            <a:avLst/>
          </a:prstGeom>
          <a:noFill/>
        </p:spPr>
        <p:txBody>
          <a:bodyPr wrap="square" rtlCol="0">
            <a:spAutoFit/>
          </a:bodyPr>
          <a:lstStyle/>
          <a:p>
            <a:r>
              <a:rPr lang="en-US" altLang="zh-CN" dirty="0">
                <a:solidFill>
                  <a:srgbClr val="FF0000"/>
                </a:solidFill>
              </a:rPr>
              <a:t>1/16</a:t>
            </a:r>
            <a:endParaRPr lang="zh-CN" altLang="en-US" dirty="0">
              <a:solidFill>
                <a:srgbClr val="FF0000"/>
              </a:solidFill>
            </a:endParaRPr>
          </a:p>
        </p:txBody>
      </p:sp>
      <p:sp>
        <p:nvSpPr>
          <p:cNvPr id="7" name="文本框 6"/>
          <p:cNvSpPr txBox="1"/>
          <p:nvPr/>
        </p:nvSpPr>
        <p:spPr>
          <a:xfrm>
            <a:off x="6947800" y="3959768"/>
            <a:ext cx="712440" cy="369332"/>
          </a:xfrm>
          <a:prstGeom prst="rect">
            <a:avLst/>
          </a:prstGeom>
          <a:noFill/>
        </p:spPr>
        <p:txBody>
          <a:bodyPr wrap="square" rtlCol="0">
            <a:spAutoFit/>
          </a:bodyPr>
          <a:lstStyle/>
          <a:p>
            <a:r>
              <a:rPr lang="en-US" altLang="zh-CN" dirty="0" smtClean="0">
                <a:solidFill>
                  <a:srgbClr val="FF0000"/>
                </a:solidFill>
              </a:rPr>
              <a:t>1/64</a:t>
            </a:r>
            <a:endParaRPr lang="zh-CN" altLang="en-US" dirty="0">
              <a:solidFill>
                <a:srgbClr val="FF0000"/>
              </a:solidFill>
            </a:endParaRPr>
          </a:p>
        </p:txBody>
      </p:sp>
      <p:sp>
        <p:nvSpPr>
          <p:cNvPr id="8" name="文本框 7"/>
          <p:cNvSpPr txBox="1"/>
          <p:nvPr/>
        </p:nvSpPr>
        <p:spPr>
          <a:xfrm>
            <a:off x="8639988" y="3933072"/>
            <a:ext cx="792088" cy="369332"/>
          </a:xfrm>
          <a:prstGeom prst="rect">
            <a:avLst/>
          </a:prstGeom>
          <a:noFill/>
        </p:spPr>
        <p:txBody>
          <a:bodyPr wrap="square" rtlCol="0">
            <a:spAutoFit/>
          </a:bodyPr>
          <a:lstStyle/>
          <a:p>
            <a:r>
              <a:rPr lang="en-US" altLang="zh-CN" dirty="0" smtClean="0">
                <a:solidFill>
                  <a:srgbClr val="FF0000"/>
                </a:solidFill>
              </a:rPr>
              <a:t>1/256</a:t>
            </a:r>
            <a:endParaRPr lang="zh-CN" altLang="en-US" dirty="0">
              <a:solidFill>
                <a:srgbClr val="FF0000"/>
              </a:solidFill>
            </a:endParaRPr>
          </a:p>
        </p:txBody>
      </p:sp>
      <p:sp>
        <p:nvSpPr>
          <p:cNvPr id="9" name="文本框 8"/>
          <p:cNvSpPr txBox="1"/>
          <p:nvPr/>
        </p:nvSpPr>
        <p:spPr>
          <a:xfrm>
            <a:off x="2771354" y="638964"/>
            <a:ext cx="5788752" cy="461665"/>
          </a:xfrm>
          <a:prstGeom prst="rect">
            <a:avLst/>
          </a:prstGeom>
          <a:noFill/>
        </p:spPr>
        <p:txBody>
          <a:bodyPr wrap="square" rtlCol="0">
            <a:spAutoFit/>
          </a:bodyPr>
          <a:lstStyle/>
          <a:p>
            <a:r>
              <a:rPr lang="en-US" altLang="zh-CN" sz="2400" dirty="0" smtClean="0"/>
              <a:t>Romberg Error Tableau for Example 5.14</a:t>
            </a:r>
            <a:endParaRPr lang="zh-CN" altLang="en-US" sz="2400" dirty="0"/>
          </a:p>
        </p:txBody>
      </p:sp>
      <p:sp>
        <p:nvSpPr>
          <p:cNvPr id="10" name="文本框 9"/>
          <p:cNvSpPr txBox="1"/>
          <p:nvPr/>
        </p:nvSpPr>
        <p:spPr>
          <a:xfrm>
            <a:off x="815249" y="4428119"/>
            <a:ext cx="10631276" cy="1754326"/>
          </a:xfrm>
          <a:prstGeom prst="rect">
            <a:avLst/>
          </a:prstGeom>
          <a:noFill/>
        </p:spPr>
        <p:txBody>
          <a:bodyPr wrap="square" rtlCol="0">
            <a:spAutoFit/>
          </a:bodyPr>
          <a:lstStyle/>
          <a:p>
            <a:pPr>
              <a:lnSpc>
                <a:spcPct val="150000"/>
              </a:lnSpc>
            </a:pPr>
            <a:r>
              <a:rPr lang="en-US" altLang="zh-CN" sz="2400" dirty="0" smtClean="0">
                <a:latin typeface="+mn-lt"/>
              </a:rPr>
              <a:t>The error in column </a:t>
            </a:r>
            <a:r>
              <a:rPr lang="en-US" altLang="zh-CN" sz="2400" i="1" dirty="0" smtClean="0">
                <a:latin typeface="+mn-lt"/>
              </a:rPr>
              <a:t>K</a:t>
            </a:r>
            <a:r>
              <a:rPr lang="zh-CN" altLang="en-US" sz="2400" dirty="0">
                <a:latin typeface="+mn-lt"/>
              </a:rPr>
              <a:t> </a:t>
            </a:r>
            <a:r>
              <a:rPr lang="en-US" altLang="zh-CN" sz="2400" dirty="0" smtClean="0">
                <a:latin typeface="+mn-lt"/>
              </a:rPr>
              <a:t>of the Romberg table diminishes by about a factor of  1/2</a:t>
            </a:r>
            <a:r>
              <a:rPr lang="en-US" altLang="zh-CN" sz="2400" baseline="30000" dirty="0" smtClean="0">
                <a:latin typeface="+mn-lt"/>
              </a:rPr>
              <a:t>2</a:t>
            </a:r>
            <a:r>
              <a:rPr lang="en-US" altLang="zh-CN" sz="2400" i="1" baseline="30000" dirty="0" smtClean="0">
                <a:latin typeface="+mn-lt"/>
              </a:rPr>
              <a:t>K</a:t>
            </a:r>
            <a:r>
              <a:rPr lang="en-US" altLang="zh-CN" sz="2400" baseline="30000" dirty="0" smtClean="0">
                <a:latin typeface="+mn-lt"/>
              </a:rPr>
              <a:t>+2</a:t>
            </a:r>
            <a:r>
              <a:rPr lang="en-US" altLang="zh-CN" sz="2400" dirty="0" smtClean="0">
                <a:latin typeface="+mn-lt"/>
              </a:rPr>
              <a:t>=1/4</a:t>
            </a:r>
            <a:r>
              <a:rPr lang="en-US" altLang="zh-CN" sz="2400" i="1" baseline="30000" dirty="0" smtClean="0">
                <a:latin typeface="+mn-lt"/>
              </a:rPr>
              <a:t>K</a:t>
            </a:r>
            <a:r>
              <a:rPr lang="en-US" altLang="zh-CN" sz="2400" baseline="30000" dirty="0" smtClean="0">
                <a:latin typeface="+mn-lt"/>
              </a:rPr>
              <a:t>+1</a:t>
            </a:r>
            <a:r>
              <a:rPr lang="zh-CN" altLang="en-US" sz="2400" dirty="0" smtClean="0">
                <a:latin typeface="+mn-lt"/>
              </a:rPr>
              <a:t>的</a:t>
            </a:r>
            <a:r>
              <a:rPr lang="en-US" altLang="zh-CN" sz="2400" dirty="0" smtClean="0">
                <a:latin typeface="+mn-lt"/>
              </a:rPr>
              <a:t>as one progresses down its rows. Hence, the speed of convergence is </a:t>
            </a:r>
            <a:r>
              <a:rPr lang="en-US" altLang="zh-CN" sz="2400" i="1" dirty="0" smtClean="0">
                <a:latin typeface="+mn-lt"/>
              </a:rPr>
              <a:t>R</a:t>
            </a:r>
            <a:r>
              <a:rPr lang="en-US" altLang="zh-CN" sz="2400" dirty="0" smtClean="0">
                <a:latin typeface="+mn-lt"/>
              </a:rPr>
              <a:t>(</a:t>
            </a:r>
            <a:r>
              <a:rPr lang="en-US" altLang="zh-CN" sz="2400" i="1" dirty="0">
                <a:latin typeface="+mn-lt"/>
              </a:rPr>
              <a:t>J</a:t>
            </a:r>
            <a:r>
              <a:rPr lang="en-US" altLang="zh-CN" sz="2400" dirty="0" smtClean="0">
                <a:latin typeface="+mn-lt"/>
              </a:rPr>
              <a:t>,0)&lt;</a:t>
            </a:r>
            <a:r>
              <a:rPr lang="en-US" altLang="zh-CN" sz="2400" i="1" dirty="0">
                <a:latin typeface="+mn-lt"/>
              </a:rPr>
              <a:t>R</a:t>
            </a:r>
            <a:r>
              <a:rPr lang="en-US" altLang="zh-CN" sz="2400" dirty="0" smtClean="0">
                <a:latin typeface="+mn-lt"/>
              </a:rPr>
              <a:t>(</a:t>
            </a:r>
            <a:r>
              <a:rPr lang="en-US" altLang="zh-CN" sz="2400" i="1" dirty="0">
                <a:latin typeface="+mn-lt"/>
              </a:rPr>
              <a:t>J</a:t>
            </a:r>
            <a:r>
              <a:rPr lang="en-US" altLang="zh-CN" sz="2400" dirty="0" smtClean="0">
                <a:latin typeface="+mn-lt"/>
              </a:rPr>
              <a:t>,1)&lt;</a:t>
            </a:r>
            <a:r>
              <a:rPr lang="en-US" altLang="zh-CN" sz="2400" i="1" dirty="0">
                <a:latin typeface="+mn-lt"/>
              </a:rPr>
              <a:t>R</a:t>
            </a:r>
            <a:r>
              <a:rPr lang="en-US" altLang="zh-CN" sz="2400" dirty="0" smtClean="0">
                <a:latin typeface="+mn-lt"/>
              </a:rPr>
              <a:t>(</a:t>
            </a:r>
            <a:r>
              <a:rPr lang="en-US" altLang="zh-CN" sz="2400" i="1" dirty="0">
                <a:latin typeface="+mn-lt"/>
              </a:rPr>
              <a:t>J</a:t>
            </a:r>
            <a:r>
              <a:rPr lang="en-US" altLang="zh-CN" sz="2400" dirty="0" smtClean="0">
                <a:latin typeface="+mn-lt"/>
              </a:rPr>
              <a:t>,2)&lt;</a:t>
            </a:r>
            <a:r>
              <a:rPr lang="en-US" altLang="zh-CN" sz="2400" i="1" dirty="0">
                <a:latin typeface="+mn-lt"/>
              </a:rPr>
              <a:t>R</a:t>
            </a:r>
            <a:r>
              <a:rPr lang="en-US" altLang="zh-CN" sz="2400" dirty="0" smtClean="0">
                <a:latin typeface="+mn-lt"/>
              </a:rPr>
              <a:t>(</a:t>
            </a:r>
            <a:r>
              <a:rPr lang="en-US" altLang="zh-CN" sz="2400" i="1" dirty="0">
                <a:latin typeface="+mn-lt"/>
              </a:rPr>
              <a:t>J</a:t>
            </a:r>
            <a:r>
              <a:rPr lang="en-US" altLang="zh-CN" sz="2400" dirty="0" smtClean="0">
                <a:latin typeface="+mn-lt"/>
              </a:rPr>
              <a:t>,3).</a:t>
            </a:r>
            <a:endParaRPr lang="zh-CN" altLang="en-US" sz="2400" dirty="0">
              <a:latin typeface="+mn-lt"/>
            </a:endParaRPr>
          </a:p>
        </p:txBody>
      </p:sp>
    </p:spTree>
    <p:extLst>
      <p:ext uri="{BB962C8B-B14F-4D97-AF65-F5344CB8AC3E}">
        <p14:creationId xmlns:p14="http://schemas.microsoft.com/office/powerpoint/2010/main" val="348495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 to Quadrature</a:t>
            </a:r>
            <a:endParaRPr lang="zh-CN" altLang="en-US" dirty="0"/>
          </a:p>
        </p:txBody>
      </p:sp>
      <p:sp>
        <p:nvSpPr>
          <p:cNvPr id="3" name="内容占位符 2"/>
          <p:cNvSpPr>
            <a:spLocks noGrp="1"/>
          </p:cNvSpPr>
          <p:nvPr>
            <p:ph idx="1"/>
          </p:nvPr>
        </p:nvSpPr>
        <p:spPr>
          <a:xfrm>
            <a:off x="609600" y="1186858"/>
            <a:ext cx="10972800" cy="4897437"/>
          </a:xfrm>
        </p:spPr>
        <p:txBody>
          <a:bodyPr/>
          <a:lstStyle/>
          <a:p>
            <a:r>
              <a:rPr lang="en-US" altLang="zh-CN" sz="2800" dirty="0" smtClean="0"/>
              <a:t>The goal is to approximation the definite integral of </a:t>
            </a:r>
            <a:r>
              <a:rPr lang="en-US" altLang="zh-CN" sz="2800" i="1" dirty="0"/>
              <a:t>f</a:t>
            </a:r>
            <a:r>
              <a:rPr lang="en-US" altLang="zh-CN" sz="2800" dirty="0" smtClean="0"/>
              <a:t>(</a:t>
            </a:r>
            <a:r>
              <a:rPr lang="en-US" altLang="zh-CN" sz="2800" i="1" dirty="0"/>
              <a:t>x</a:t>
            </a:r>
            <a:r>
              <a:rPr lang="en-US" altLang="zh-CN" sz="2800" dirty="0" smtClean="0"/>
              <a:t>) over the interval [</a:t>
            </a:r>
            <a:r>
              <a:rPr lang="en-US" altLang="zh-CN" sz="2800" i="1" dirty="0" smtClean="0"/>
              <a:t>a</a:t>
            </a:r>
            <a:r>
              <a:rPr lang="en-US" altLang="zh-CN" sz="2800" dirty="0" smtClean="0"/>
              <a:t>, </a:t>
            </a:r>
            <a:r>
              <a:rPr lang="en-US" altLang="zh-CN" sz="2800" i="1" dirty="0"/>
              <a:t>b</a:t>
            </a:r>
            <a:r>
              <a:rPr lang="en-US" altLang="zh-CN" sz="2800" dirty="0" smtClean="0"/>
              <a:t>] by evaluating </a:t>
            </a:r>
            <a:r>
              <a:rPr lang="en-US" altLang="zh-CN" sz="2800" i="1" dirty="0"/>
              <a:t>f</a:t>
            </a:r>
            <a:r>
              <a:rPr lang="en-US" altLang="zh-CN" sz="2800" dirty="0" smtClean="0"/>
              <a:t>(</a:t>
            </a:r>
            <a:r>
              <a:rPr lang="en-US" altLang="zh-CN" sz="2800" i="1" dirty="0"/>
              <a:t>x</a:t>
            </a:r>
            <a:r>
              <a:rPr lang="en-US" altLang="zh-CN" sz="2800" dirty="0" smtClean="0"/>
              <a:t>) at a finite number of sample points.</a:t>
            </a:r>
          </a:p>
          <a:p>
            <a:r>
              <a:rPr lang="en-US" altLang="zh-CN" sz="2800" dirty="0" smtClean="0"/>
              <a:t>Def. 5.1. Suppose that </a:t>
            </a:r>
            <a:r>
              <a:rPr lang="en-US" altLang="zh-CN" sz="2800" i="1" dirty="0"/>
              <a:t>a</a:t>
            </a:r>
            <a:r>
              <a:rPr lang="en-US" altLang="zh-CN" sz="2800" dirty="0"/>
              <a:t>=</a:t>
            </a:r>
            <a:r>
              <a:rPr lang="en-US" altLang="zh-CN" sz="2800" i="1" dirty="0"/>
              <a:t>x</a:t>
            </a:r>
            <a:r>
              <a:rPr lang="en-US" altLang="zh-CN" sz="2800" baseline="-25000" dirty="0"/>
              <a:t>0</a:t>
            </a:r>
            <a:r>
              <a:rPr lang="en-US" altLang="zh-CN" sz="2800" dirty="0"/>
              <a:t>&lt;</a:t>
            </a:r>
            <a:r>
              <a:rPr lang="en-US" altLang="zh-CN" sz="2800" i="1" dirty="0"/>
              <a:t>x</a:t>
            </a:r>
            <a:r>
              <a:rPr lang="en-US" altLang="zh-CN" sz="2800" baseline="-25000" dirty="0"/>
              <a:t>1</a:t>
            </a:r>
            <a:r>
              <a:rPr lang="en-US" altLang="zh-CN" sz="2800" dirty="0"/>
              <a:t>&lt;…&lt;</a:t>
            </a:r>
            <a:r>
              <a:rPr lang="en-US" altLang="zh-CN" sz="2800" i="1" dirty="0" err="1"/>
              <a:t>x</a:t>
            </a:r>
            <a:r>
              <a:rPr lang="en-US" altLang="zh-CN" sz="2800" i="1" baseline="-25000" dirty="0" err="1"/>
              <a:t>M</a:t>
            </a:r>
            <a:r>
              <a:rPr lang="en-US" altLang="zh-CN" sz="2800" dirty="0"/>
              <a:t>=</a:t>
            </a:r>
            <a:r>
              <a:rPr lang="en-US" altLang="zh-CN" sz="2800" i="1" dirty="0"/>
              <a:t>b</a:t>
            </a:r>
            <a:r>
              <a:rPr lang="en-US" altLang="zh-CN" sz="2800" dirty="0"/>
              <a:t>. </a:t>
            </a:r>
            <a:r>
              <a:rPr lang="en-US" altLang="zh-CN" sz="2800" dirty="0" smtClean="0"/>
              <a:t>A formula of the form</a:t>
            </a:r>
          </a:p>
          <a:p>
            <a:endParaRPr lang="en-US" altLang="zh-CN" sz="2800" dirty="0"/>
          </a:p>
          <a:p>
            <a:pPr marL="0" indent="0">
              <a:spcBef>
                <a:spcPts val="2000"/>
              </a:spcBef>
              <a:buNone/>
            </a:pPr>
            <a:r>
              <a:rPr lang="en-US" altLang="zh-CN" sz="2800" dirty="0" smtClean="0"/>
              <a:t>    with the property that</a:t>
            </a:r>
          </a:p>
          <a:p>
            <a:pPr marL="0" indent="0">
              <a:spcBef>
                <a:spcPts val="2000"/>
              </a:spcBef>
              <a:buNone/>
            </a:pPr>
            <a:endParaRPr lang="en-US" altLang="zh-CN" sz="2800" dirty="0"/>
          </a:p>
          <a:p>
            <a:pPr marL="363538" indent="-363538">
              <a:spcBef>
                <a:spcPts val="2000"/>
              </a:spcBef>
              <a:buNone/>
            </a:pPr>
            <a:r>
              <a:rPr lang="en-US" altLang="zh-CN" sz="2800" dirty="0" smtClean="0"/>
              <a:t>    is called a numerical integration or </a:t>
            </a:r>
            <a:r>
              <a:rPr lang="en-US" altLang="zh-CN" sz="2800" i="1" dirty="0" smtClean="0">
                <a:solidFill>
                  <a:srgbClr val="FF0000"/>
                </a:solidFill>
              </a:rPr>
              <a:t>quadrature</a:t>
            </a:r>
            <a:r>
              <a:rPr lang="en-US" altLang="zh-CN" sz="2800" dirty="0" smtClean="0"/>
              <a:t> formula. The term </a:t>
            </a:r>
            <a:r>
              <a:rPr lang="en-US" altLang="zh-CN" sz="2800" i="1" dirty="0"/>
              <a:t>E</a:t>
            </a:r>
            <a:r>
              <a:rPr lang="en-US" altLang="zh-CN" sz="2800" dirty="0"/>
              <a:t>[ </a:t>
            </a:r>
            <a:r>
              <a:rPr lang="en-US" altLang="zh-CN" sz="2800" i="1" dirty="0"/>
              <a:t>f </a:t>
            </a:r>
            <a:r>
              <a:rPr lang="en-US" altLang="zh-CN" sz="2800" dirty="0" smtClean="0"/>
              <a:t>] is called the </a:t>
            </a:r>
            <a:r>
              <a:rPr lang="en-US" altLang="zh-CN" sz="2800" i="1" dirty="0" smtClean="0">
                <a:solidFill>
                  <a:srgbClr val="FF0000"/>
                </a:solidFill>
              </a:rPr>
              <a:t>truncation error </a:t>
            </a:r>
            <a:r>
              <a:rPr lang="en-US" altLang="zh-CN" sz="2800" dirty="0" smtClean="0"/>
              <a:t>for integration. The values             are called the </a:t>
            </a:r>
            <a:r>
              <a:rPr lang="en-US" altLang="zh-CN" sz="2800" i="1" dirty="0" smtClean="0">
                <a:solidFill>
                  <a:srgbClr val="FF0000"/>
                </a:solidFill>
              </a:rPr>
              <a:t>quadrature nodes</a:t>
            </a:r>
            <a:r>
              <a:rPr lang="en-US" altLang="zh-CN" sz="2800" dirty="0" smtClean="0"/>
              <a:t>, and            are called the </a:t>
            </a:r>
            <a:r>
              <a:rPr lang="en-US" altLang="zh-CN" sz="2800" i="1" dirty="0" smtClean="0">
                <a:solidFill>
                  <a:srgbClr val="FF0000"/>
                </a:solidFill>
              </a:rPr>
              <a:t>Weights</a:t>
            </a:r>
            <a:r>
              <a:rPr lang="en-US" altLang="zh-CN" sz="2800" dirty="0" smtClean="0">
                <a:latin typeface="Arial" panose="020B0604020202020204" pitchFamily="34" charset="0"/>
              </a:rPr>
              <a:t> .</a:t>
            </a:r>
            <a:endParaRPr lang="en-US" altLang="zh-CN" sz="2800" dirty="0" smtClean="0"/>
          </a:p>
          <a:p>
            <a:pPr marL="0" indent="0">
              <a:buNone/>
            </a:pPr>
            <a:r>
              <a:rPr lang="en-US" altLang="zh-CN" dirty="0" smtClean="0"/>
              <a:t> </a:t>
            </a:r>
            <a:endParaRPr lang="zh-CN" altLang="en-US" dirty="0"/>
          </a:p>
        </p:txBody>
      </p:sp>
      <p:graphicFrame>
        <p:nvGraphicFramePr>
          <p:cNvPr id="4" name="Object 5"/>
          <p:cNvGraphicFramePr>
            <a:graphicFrameLocks noChangeAspect="1"/>
          </p:cNvGraphicFramePr>
          <p:nvPr>
            <p:extLst>
              <p:ext uri="{D42A27DB-BD31-4B8C-83A1-F6EECF244321}">
                <p14:modId xmlns:p14="http://schemas.microsoft.com/office/powerpoint/2010/main" val="4038866607"/>
              </p:ext>
            </p:extLst>
          </p:nvPr>
        </p:nvGraphicFramePr>
        <p:xfrm>
          <a:off x="3524250" y="2743453"/>
          <a:ext cx="6172200" cy="777240"/>
        </p:xfrm>
        <a:graphic>
          <a:graphicData uri="http://schemas.openxmlformats.org/presentationml/2006/ole">
            <mc:AlternateContent xmlns:mc="http://schemas.openxmlformats.org/markup-compatibility/2006">
              <mc:Choice xmlns:v="urn:schemas-microsoft-com:vml" Requires="v">
                <p:oleObj spid="_x0000_s3210" name="Equation" r:id="rId3" imgW="3429000" imgH="431800" progId="Equation.DSMT4">
                  <p:embed/>
                </p:oleObj>
              </mc:Choice>
              <mc:Fallback>
                <p:oleObj name="Equation" r:id="rId3" imgW="3429000" imgH="431800" progId="Equation.DSMT4">
                  <p:embed/>
                  <p:pic>
                    <p:nvPicPr>
                      <p:cNvPr id="819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24250" y="2743453"/>
                        <a:ext cx="6172200" cy="777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8"/>
          <p:cNvGraphicFramePr>
            <a:graphicFrameLocks noChangeAspect="1"/>
          </p:cNvGraphicFramePr>
          <p:nvPr>
            <p:extLst>
              <p:ext uri="{D42A27DB-BD31-4B8C-83A1-F6EECF244321}">
                <p14:modId xmlns:p14="http://schemas.microsoft.com/office/powerpoint/2010/main" val="330496100"/>
              </p:ext>
            </p:extLst>
          </p:nvPr>
        </p:nvGraphicFramePr>
        <p:xfrm>
          <a:off x="4695825" y="3940374"/>
          <a:ext cx="2800350" cy="601662"/>
        </p:xfrm>
        <a:graphic>
          <a:graphicData uri="http://schemas.openxmlformats.org/presentationml/2006/ole">
            <mc:AlternateContent xmlns:mc="http://schemas.openxmlformats.org/markup-compatibility/2006">
              <mc:Choice xmlns:v="urn:schemas-microsoft-com:vml" Requires="v">
                <p:oleObj spid="_x0000_s3211" name="Equation" r:id="rId5" imgW="1536700" imgH="330200" progId="Equation.DSMT4">
                  <p:embed/>
                </p:oleObj>
              </mc:Choice>
              <mc:Fallback>
                <p:oleObj name="Equation" r:id="rId5" imgW="1536700" imgH="330200" progId="Equation.DSMT4">
                  <p:embed/>
                  <p:pic>
                    <p:nvPicPr>
                      <p:cNvPr id="820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5825" y="3940374"/>
                        <a:ext cx="2800350"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11"/>
          <p:cNvGraphicFramePr>
            <a:graphicFrameLocks noChangeAspect="1"/>
          </p:cNvGraphicFramePr>
          <p:nvPr>
            <p:extLst>
              <p:ext uri="{D42A27DB-BD31-4B8C-83A1-F6EECF244321}">
                <p14:modId xmlns:p14="http://schemas.microsoft.com/office/powerpoint/2010/main" val="1214872358"/>
              </p:ext>
            </p:extLst>
          </p:nvPr>
        </p:nvGraphicFramePr>
        <p:xfrm>
          <a:off x="9054610" y="5143622"/>
          <a:ext cx="977475" cy="530629"/>
        </p:xfrm>
        <a:graphic>
          <a:graphicData uri="http://schemas.openxmlformats.org/presentationml/2006/ole">
            <mc:AlternateContent xmlns:mc="http://schemas.openxmlformats.org/markup-compatibility/2006">
              <mc:Choice xmlns:v="urn:schemas-microsoft-com:vml" Requires="v">
                <p:oleObj spid="_x0000_s3212" name="Equation" r:id="rId7" imgW="444307" imgH="241195" progId="Equation.DSMT4">
                  <p:embed/>
                </p:oleObj>
              </mc:Choice>
              <mc:Fallback>
                <p:oleObj name="Equation" r:id="rId7" imgW="444307" imgH="241195" progId="Equation.DSMT4">
                  <p:embed/>
                  <p:pic>
                    <p:nvPicPr>
                      <p:cNvPr id="8203"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54610" y="5143622"/>
                        <a:ext cx="977475" cy="53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2"/>
          <p:cNvGraphicFramePr>
            <a:graphicFrameLocks noChangeAspect="1"/>
          </p:cNvGraphicFramePr>
          <p:nvPr>
            <p:extLst>
              <p:ext uri="{D42A27DB-BD31-4B8C-83A1-F6EECF244321}">
                <p14:modId xmlns:p14="http://schemas.microsoft.com/office/powerpoint/2010/main" val="1031226898"/>
              </p:ext>
            </p:extLst>
          </p:nvPr>
        </p:nvGraphicFramePr>
        <p:xfrm>
          <a:off x="5776785" y="5551485"/>
          <a:ext cx="1033331" cy="530629"/>
        </p:xfrm>
        <a:graphic>
          <a:graphicData uri="http://schemas.openxmlformats.org/presentationml/2006/ole">
            <mc:AlternateContent xmlns:mc="http://schemas.openxmlformats.org/markup-compatibility/2006">
              <mc:Choice xmlns:v="urn:schemas-microsoft-com:vml" Requires="v">
                <p:oleObj spid="_x0000_s3213" name="Equation" r:id="rId9" imgW="469696" imgH="241195" progId="Equation.DSMT4">
                  <p:embed/>
                </p:oleObj>
              </mc:Choice>
              <mc:Fallback>
                <p:oleObj name="Equation" r:id="rId9" imgW="469696" imgH="241195" progId="Equation.DSMT4">
                  <p:embed/>
                  <p:pic>
                    <p:nvPicPr>
                      <p:cNvPr id="8204"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76785" y="5551485"/>
                        <a:ext cx="1033331" cy="530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0839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par>
                                <p:cTn id="13" presetID="9"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Precision of Romberg Integration</a:t>
            </a:r>
            <a:endParaRPr lang="zh-CN" altLang="en-US" dirty="0"/>
          </a:p>
        </p:txBody>
      </p:sp>
      <p:sp>
        <p:nvSpPr>
          <p:cNvPr id="3" name="内容占位符 2"/>
          <p:cNvSpPr>
            <a:spLocks noGrp="1"/>
          </p:cNvSpPr>
          <p:nvPr>
            <p:ph idx="1"/>
          </p:nvPr>
        </p:nvSpPr>
        <p:spPr>
          <a:xfrm>
            <a:off x="609600" y="1175842"/>
            <a:ext cx="10972800" cy="4897437"/>
          </a:xfrm>
        </p:spPr>
        <p:txBody>
          <a:bodyPr/>
          <a:lstStyle/>
          <a:p>
            <a:r>
              <a:rPr lang="en-US" altLang="zh-CN" sz="2800" b="1" dirty="0" err="1" smtClean="0"/>
              <a:t>Thm</a:t>
            </a:r>
            <a:r>
              <a:rPr lang="en-US" altLang="zh-CN" sz="2800" b="1" dirty="0" smtClean="0"/>
              <a:t>. 5.7. </a:t>
            </a:r>
            <a:r>
              <a:rPr lang="en-US" altLang="zh-CN" sz="2800" dirty="0" smtClean="0"/>
              <a:t>Assume that </a:t>
            </a:r>
            <a:r>
              <a:rPr lang="en-US" altLang="zh-CN" sz="2800" i="1" dirty="0"/>
              <a:t>f</a:t>
            </a:r>
            <a:r>
              <a:rPr lang="en-US" altLang="zh-CN" sz="2800" dirty="0"/>
              <a:t>∈</a:t>
            </a:r>
            <a:r>
              <a:rPr lang="en-US" altLang="zh-CN" sz="2800" i="1" dirty="0"/>
              <a:t>C</a:t>
            </a:r>
            <a:r>
              <a:rPr lang="en-US" altLang="zh-CN" sz="2800" baseline="30000" dirty="0"/>
              <a:t>2</a:t>
            </a:r>
            <a:r>
              <a:rPr lang="en-US" altLang="zh-CN" sz="2800" i="1" baseline="30000" dirty="0"/>
              <a:t>K</a:t>
            </a:r>
            <a:r>
              <a:rPr lang="en-US" altLang="zh-CN" sz="2800" baseline="30000" dirty="0"/>
              <a:t>+2</a:t>
            </a:r>
            <a:r>
              <a:rPr lang="en-US" altLang="zh-CN" sz="2800" dirty="0"/>
              <a:t>[</a:t>
            </a:r>
            <a:r>
              <a:rPr lang="en-US" altLang="zh-CN" sz="2800" i="1" dirty="0" err="1"/>
              <a:t>a</a:t>
            </a:r>
            <a:r>
              <a:rPr lang="en-US" altLang="zh-CN" sz="2800" dirty="0" err="1"/>
              <a:t>,</a:t>
            </a:r>
            <a:r>
              <a:rPr lang="en-US" altLang="zh-CN" sz="2800" i="1" dirty="0" err="1"/>
              <a:t>b</a:t>
            </a:r>
            <a:r>
              <a:rPr lang="en-US" altLang="zh-CN" sz="2800" dirty="0"/>
              <a:t>]</a:t>
            </a:r>
            <a:r>
              <a:rPr lang="en-US" altLang="zh-CN" sz="2800" dirty="0" smtClean="0"/>
              <a:t>. Then the truncation error term for the Romberg approximation is given in the formula</a:t>
            </a:r>
          </a:p>
          <a:p>
            <a:endParaRPr lang="en-US" altLang="zh-CN" sz="2800" dirty="0"/>
          </a:p>
          <a:p>
            <a:endParaRPr lang="en-US" altLang="zh-CN" sz="2800" dirty="0" smtClean="0"/>
          </a:p>
          <a:p>
            <a:pPr marL="0" indent="0">
              <a:buNone/>
            </a:pPr>
            <a:r>
              <a:rPr lang="en-US" altLang="zh-CN" sz="2800" dirty="0" smtClean="0"/>
              <a:t>    where </a:t>
            </a:r>
            <a:r>
              <a:rPr lang="en-US" altLang="zh-CN" sz="2800" i="1" dirty="0"/>
              <a:t>h</a:t>
            </a:r>
            <a:r>
              <a:rPr lang="en-US" altLang="zh-CN" sz="2800" dirty="0"/>
              <a:t>=(</a:t>
            </a:r>
            <a:r>
              <a:rPr lang="en-US" altLang="zh-CN" sz="2800" i="1" dirty="0"/>
              <a:t>b</a:t>
            </a:r>
            <a:r>
              <a:rPr lang="en-US" altLang="zh-CN" sz="2800" dirty="0"/>
              <a:t>-</a:t>
            </a:r>
            <a:r>
              <a:rPr lang="en-US" altLang="zh-CN" sz="2800" i="1" dirty="0"/>
              <a:t>a</a:t>
            </a:r>
            <a:r>
              <a:rPr lang="en-US" altLang="zh-CN" sz="2800" dirty="0"/>
              <a:t>)/</a:t>
            </a:r>
            <a:r>
              <a:rPr lang="en-US" altLang="zh-CN" sz="2800" dirty="0" smtClean="0"/>
              <a:t>2</a:t>
            </a:r>
            <a:r>
              <a:rPr lang="en-US" altLang="zh-CN" sz="2800" i="1" baseline="30000" dirty="0" smtClean="0"/>
              <a:t>J</a:t>
            </a:r>
            <a:r>
              <a:rPr lang="en-US" altLang="zh-CN" sz="2800" dirty="0" smtClean="0"/>
              <a:t> is a constant that depends on </a:t>
            </a:r>
            <a:r>
              <a:rPr lang="en-US" altLang="zh-CN" sz="2800" i="1" dirty="0"/>
              <a:t>K</a:t>
            </a:r>
            <a:r>
              <a:rPr lang="en-US" altLang="zh-CN" sz="2800" dirty="0" smtClean="0"/>
              <a:t> and </a:t>
            </a:r>
            <a:r>
              <a:rPr lang="en-US" altLang="zh-CN" sz="2800" i="1" dirty="0" err="1"/>
              <a:t>c</a:t>
            </a:r>
            <a:r>
              <a:rPr lang="en-US" altLang="zh-CN" sz="2800" i="1" baseline="-25000" dirty="0" err="1"/>
              <a:t>J</a:t>
            </a:r>
            <a:r>
              <a:rPr lang="en-US" altLang="zh-CN" sz="2800" baseline="-25000" dirty="0" smtClean="0"/>
              <a:t>, </a:t>
            </a:r>
            <a:r>
              <a:rPr lang="en-US" altLang="zh-CN" sz="2800" i="1" baseline="-25000" dirty="0" smtClean="0"/>
              <a:t>K</a:t>
            </a:r>
            <a:r>
              <a:rPr lang="en-US" altLang="zh-CN" sz="2800" dirty="0"/>
              <a:t>∈[</a:t>
            </a:r>
            <a:r>
              <a:rPr lang="en-US" altLang="zh-CN" sz="2800" i="1" dirty="0"/>
              <a:t>a</a:t>
            </a:r>
            <a:r>
              <a:rPr lang="en-US" altLang="zh-CN" sz="2800" dirty="0" smtClean="0"/>
              <a:t>, </a:t>
            </a:r>
            <a:r>
              <a:rPr lang="en-US" altLang="zh-CN" sz="2800" i="1" dirty="0" smtClean="0"/>
              <a:t>b</a:t>
            </a:r>
            <a:r>
              <a:rPr lang="en-US" altLang="zh-CN" sz="2800" dirty="0" smtClean="0"/>
              <a:t>].</a:t>
            </a:r>
            <a:endParaRPr lang="en-US" altLang="zh-CN" sz="2800" dirty="0"/>
          </a:p>
        </p:txBody>
      </p:sp>
      <p:sp>
        <p:nvSpPr>
          <p:cNvPr id="4" name="页脚占位符 4"/>
          <p:cNvSpPr>
            <a:spLocks noGrp="1"/>
          </p:cNvSpPr>
          <p:nvPr>
            <p:ph type="ftr" sz="quarter" idx="10"/>
          </p:nvPr>
        </p:nvSpPr>
        <p:spPr>
          <a:xfrm>
            <a:off x="4545376" y="8275503"/>
            <a:ext cx="2895600" cy="457200"/>
          </a:xfrm>
        </p:spPr>
        <p:txBody>
          <a:bodyPr/>
          <a:lstStyle/>
          <a:p>
            <a:pPr>
              <a:defRPr/>
            </a:pPr>
            <a:r>
              <a:rPr lang="zh-CN" altLang="en-US"/>
              <a:t>华南师范大学数学科学学院    谢骊玲</a:t>
            </a:r>
          </a:p>
        </p:txBody>
      </p:sp>
      <p:sp>
        <p:nvSpPr>
          <p:cNvPr id="5" name="日期占位符 6"/>
          <p:cNvSpPr txBox="1">
            <a:spLocks/>
          </p:cNvSpPr>
          <p:nvPr/>
        </p:nvSpPr>
        <p:spPr>
          <a:xfrm>
            <a:off x="1878376" y="8272328"/>
            <a:ext cx="2133600" cy="47625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fld id="{899D37AC-C3E2-4214-A3FC-3C0DB4D1D9B7}" type="datetime1">
              <a:rPr lang="zh-CN" altLang="en-US" smtClean="0"/>
              <a:pPr>
                <a:defRPr/>
              </a:pPr>
              <a:t>2020/7/30</a:t>
            </a:fld>
            <a:endParaRPr lang="en-US" altLang="zh-CN"/>
          </a:p>
        </p:txBody>
      </p:sp>
      <p:sp>
        <p:nvSpPr>
          <p:cNvPr id="7" name="Rectangle 3"/>
          <p:cNvSpPr txBox="1">
            <a:spLocks noChangeArrowheads="1"/>
          </p:cNvSpPr>
          <p:nvPr/>
        </p:nvSpPr>
        <p:spPr bwMode="auto">
          <a:xfrm>
            <a:off x="2004219" y="4130179"/>
            <a:ext cx="8183562"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zh-CN" altLang="en-US" sz="2400" dirty="0" smtClean="0"/>
          </a:p>
        </p:txBody>
      </p:sp>
      <p:graphicFrame>
        <p:nvGraphicFramePr>
          <p:cNvPr id="8" name="Object 4"/>
          <p:cNvGraphicFramePr>
            <a:graphicFrameLocks noChangeAspect="1"/>
          </p:cNvGraphicFramePr>
          <p:nvPr>
            <p:extLst>
              <p:ext uri="{D42A27DB-BD31-4B8C-83A1-F6EECF244321}">
                <p14:modId xmlns:p14="http://schemas.microsoft.com/office/powerpoint/2010/main" val="3191338674"/>
              </p:ext>
            </p:extLst>
          </p:nvPr>
        </p:nvGraphicFramePr>
        <p:xfrm>
          <a:off x="2482338" y="2335004"/>
          <a:ext cx="7632700" cy="639762"/>
        </p:xfrm>
        <a:graphic>
          <a:graphicData uri="http://schemas.openxmlformats.org/presentationml/2006/ole">
            <mc:AlternateContent xmlns:mc="http://schemas.openxmlformats.org/markup-compatibility/2006">
              <mc:Choice xmlns:v="urn:schemas-microsoft-com:vml" Requires="v">
                <p:oleObj spid="_x0000_s33797" name="Equation" r:id="rId3" imgW="3949700" imgH="330200" progId="Equation.DSMT4">
                  <p:embed/>
                </p:oleObj>
              </mc:Choice>
              <mc:Fallback>
                <p:oleObj name="Equation" r:id="rId3" imgW="3949700" imgH="330200" progId="Equation.DSMT4">
                  <p:embed/>
                  <p:pic>
                    <p:nvPicPr>
                      <p:cNvPr id="9830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2338" y="2335004"/>
                        <a:ext cx="7632700" cy="639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10" name="Text Box 7"/>
              <p:cNvSpPr txBox="1">
                <a:spLocks noChangeArrowheads="1"/>
              </p:cNvSpPr>
              <p:nvPr/>
            </p:nvSpPr>
            <p:spPr bwMode="auto">
              <a:xfrm>
                <a:off x="609600" y="4130179"/>
                <a:ext cx="10972800" cy="18866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marL="342900" indent="-342900" eaLnBrk="1" hangingPunct="1">
                  <a:spcBef>
                    <a:spcPct val="50000"/>
                  </a:spcBef>
                </a:pPr>
                <a:r>
                  <a:rPr lang="en-US" altLang="zh-CN" sz="2400" dirty="0" smtClean="0">
                    <a:latin typeface="+mn-lt"/>
                  </a:rPr>
                  <a:t>Example 5.15. Apply </a:t>
                </a:r>
                <a:r>
                  <a:rPr lang="en-US" altLang="zh-CN" sz="2400" dirty="0" err="1" smtClean="0">
                    <a:latin typeface="+mn-lt"/>
                  </a:rPr>
                  <a:t>Thm</a:t>
                </a:r>
                <a:r>
                  <a:rPr lang="en-US" altLang="zh-CN" sz="2400" dirty="0" smtClean="0">
                    <a:latin typeface="+mn-lt"/>
                  </a:rPr>
                  <a:t>. 5.7 and show that  </a:t>
                </a:r>
                <a14:m>
                  <m:oMath xmlns:m="http://schemas.openxmlformats.org/officeDocument/2006/math">
                    <m:nary>
                      <m:naryPr>
                        <m:ctrlPr>
                          <a:rPr lang="en-US" altLang="zh-CN" sz="2400" i="1" smtClean="0">
                            <a:latin typeface="Cambria Math" panose="02040503050406030204" pitchFamily="18" charset="0"/>
                          </a:rPr>
                        </m:ctrlPr>
                      </m:naryPr>
                      <m:sub>
                        <m:r>
                          <m:rPr>
                            <m:brk m:alnAt="23"/>
                          </m:rPr>
                          <a:rPr lang="en-US" altLang="zh-CN" sz="2400" b="0" i="1" smtClean="0">
                            <a:latin typeface="Cambria Math" panose="02040503050406030204" pitchFamily="18" charset="0"/>
                          </a:rPr>
                          <m:t>0</m:t>
                        </m:r>
                      </m:sub>
                      <m:sup>
                        <m:r>
                          <a:rPr lang="en-US" altLang="zh-CN" sz="2400" b="0" i="1" smtClean="0">
                            <a:latin typeface="Cambria Math" panose="02040503050406030204" pitchFamily="18" charset="0"/>
                          </a:rPr>
                          <m:t>2</m:t>
                        </m:r>
                      </m:sup>
                      <m:e>
                        <m:r>
                          <a:rPr lang="en-US" altLang="zh-CN" sz="2400" b="0" i="1" smtClean="0">
                            <a:latin typeface="Cambria Math" panose="02040503050406030204" pitchFamily="18" charset="0"/>
                          </a:rPr>
                          <m:t>10</m:t>
                        </m:r>
                        <m:sSup>
                          <m:sSupPr>
                            <m:ctrlPr>
                              <a:rPr lang="en-US" altLang="zh-CN" sz="2400" b="0" i="1" smtClean="0">
                                <a:latin typeface="Cambria Math" panose="02040503050406030204" pitchFamily="18" charset="0"/>
                              </a:rPr>
                            </m:ctrlPr>
                          </m:sSupPr>
                          <m:e>
                            <m:r>
                              <a:rPr lang="en-US" altLang="zh-CN" sz="2400" b="0" i="1" smtClean="0">
                                <a:latin typeface="Cambria Math" panose="02040503050406030204" pitchFamily="18" charset="0"/>
                              </a:rPr>
                              <m:t>𝑥</m:t>
                            </m:r>
                          </m:e>
                          <m:sup>
                            <m:r>
                              <a:rPr lang="en-US" altLang="zh-CN" sz="2400" b="0" i="1" smtClean="0">
                                <a:latin typeface="Cambria Math" panose="02040503050406030204" pitchFamily="18" charset="0"/>
                              </a:rPr>
                              <m:t>9</m:t>
                            </m:r>
                          </m:sup>
                        </m:sSup>
                        <m:r>
                          <a:rPr lang="en-US" altLang="zh-CN" sz="2400" b="0" i="1" smtClean="0">
                            <a:latin typeface="Cambria Math" panose="02040503050406030204" pitchFamily="18" charset="0"/>
                          </a:rPr>
                          <m:t>𝑑𝑥</m:t>
                        </m:r>
                        <m:r>
                          <a:rPr lang="en-US" altLang="zh-CN" sz="2400" b="0" i="1" smtClean="0">
                            <a:latin typeface="Cambria Math" panose="02040503050406030204" pitchFamily="18" charset="0"/>
                          </a:rPr>
                          <m:t>=1024≡</m:t>
                        </m:r>
                        <m:r>
                          <a:rPr lang="en-US" altLang="zh-CN" sz="2400" b="0" i="1" smtClean="0">
                            <a:latin typeface="Cambria Math" panose="02040503050406030204" pitchFamily="18" charset="0"/>
                            <a:ea typeface="Cambria Math" panose="02040503050406030204" pitchFamily="18" charset="0"/>
                          </a:rPr>
                          <m:t>𝑅</m:t>
                        </m:r>
                        <m:r>
                          <a:rPr lang="en-US" altLang="zh-CN" sz="2400" b="0" i="1" smtClean="0">
                            <a:latin typeface="Cambria Math" panose="02040503050406030204" pitchFamily="18" charset="0"/>
                            <a:ea typeface="Cambria Math" panose="02040503050406030204" pitchFamily="18" charset="0"/>
                          </a:rPr>
                          <m:t>(4,4)</m:t>
                        </m:r>
                      </m:e>
                    </m:nary>
                    <m:r>
                      <a:rPr lang="en-US" altLang="zh-CN" sz="2400" b="0" i="1" smtClean="0">
                        <a:latin typeface="Cambria Math" panose="02040503050406030204" pitchFamily="18" charset="0"/>
                        <a:ea typeface="Cambria Math" panose="02040503050406030204" pitchFamily="18" charset="0"/>
                      </a:rPr>
                      <m:t>.</m:t>
                    </m:r>
                  </m:oMath>
                </a14:m>
                <a:endParaRPr lang="en-US" altLang="zh-CN" sz="2400" dirty="0" smtClean="0">
                  <a:latin typeface="+mn-lt"/>
                </a:endParaRPr>
              </a:p>
              <a:p>
                <a:pPr eaLnBrk="1" hangingPunct="1">
                  <a:lnSpc>
                    <a:spcPct val="150000"/>
                  </a:lnSpc>
                  <a:spcBef>
                    <a:spcPct val="50000"/>
                  </a:spcBef>
                  <a:buClrTx/>
                  <a:buSzTx/>
                  <a:buFontTx/>
                  <a:buNone/>
                </a:pPr>
                <a:r>
                  <a:rPr lang="en-US" altLang="zh-CN" sz="2400" dirty="0" smtClean="0">
                    <a:latin typeface="+mn-lt"/>
                  </a:rPr>
                  <a:t>The integrand is </a:t>
                </a:r>
                <a:r>
                  <a:rPr lang="en-US" altLang="zh-CN" sz="2400" i="1" dirty="0" smtClean="0">
                    <a:latin typeface="+mn-lt"/>
                  </a:rPr>
                  <a:t>f </a:t>
                </a:r>
                <a:r>
                  <a:rPr lang="en-US" altLang="zh-CN" sz="2400" dirty="0" smtClean="0">
                    <a:latin typeface="+mn-lt"/>
                  </a:rPr>
                  <a:t>(</a:t>
                </a:r>
                <a:r>
                  <a:rPr lang="en-US" altLang="zh-CN" sz="2400" i="1" dirty="0">
                    <a:latin typeface="+mn-lt"/>
                  </a:rPr>
                  <a:t>x</a:t>
                </a:r>
                <a:r>
                  <a:rPr lang="en-US" altLang="zh-CN" sz="2400" dirty="0" smtClean="0">
                    <a:latin typeface="+mn-lt"/>
                  </a:rPr>
                  <a:t>)=10</a:t>
                </a:r>
                <a:r>
                  <a:rPr lang="en-US" altLang="zh-CN" sz="2400" i="1" dirty="0" smtClean="0">
                    <a:latin typeface="+mn-lt"/>
                  </a:rPr>
                  <a:t>x</a:t>
                </a:r>
                <a:r>
                  <a:rPr lang="en-US" altLang="zh-CN" sz="2400" baseline="30000" dirty="0" smtClean="0">
                    <a:latin typeface="+mn-lt"/>
                  </a:rPr>
                  <a:t>9</a:t>
                </a:r>
                <a:r>
                  <a:rPr lang="en-US" altLang="zh-CN" sz="2400" dirty="0" smtClean="0">
                    <a:latin typeface="+mn-lt"/>
                  </a:rPr>
                  <a:t>, and </a:t>
                </a:r>
                <a:r>
                  <a:rPr lang="en-US" altLang="zh-CN" sz="2400" i="1" dirty="0" smtClean="0">
                    <a:latin typeface="+mn-lt"/>
                  </a:rPr>
                  <a:t>f </a:t>
                </a:r>
                <a:r>
                  <a:rPr lang="en-US" altLang="zh-CN" sz="2400" baseline="30000" dirty="0" smtClean="0">
                    <a:latin typeface="+mn-lt"/>
                  </a:rPr>
                  <a:t>(10)</a:t>
                </a:r>
                <a:r>
                  <a:rPr lang="en-US" altLang="zh-CN" sz="2400" dirty="0" smtClean="0">
                    <a:latin typeface="+mn-lt"/>
                  </a:rPr>
                  <a:t>(</a:t>
                </a:r>
                <a:r>
                  <a:rPr lang="en-US" altLang="zh-CN" sz="2400" i="1" dirty="0">
                    <a:latin typeface="+mn-lt"/>
                  </a:rPr>
                  <a:t>x</a:t>
                </a:r>
                <a:r>
                  <a:rPr lang="en-US" altLang="zh-CN" sz="2400" dirty="0" smtClean="0">
                    <a:latin typeface="+mn-lt"/>
                  </a:rPr>
                  <a:t>)≡0. Thus the value </a:t>
                </a:r>
                <a:r>
                  <a:rPr lang="en-US" altLang="zh-CN" sz="2400" i="1" dirty="0" smtClean="0">
                    <a:latin typeface="+mn-lt"/>
                  </a:rPr>
                  <a:t>K</a:t>
                </a:r>
                <a:r>
                  <a:rPr lang="en-US" altLang="zh-CN" sz="2400" dirty="0" smtClean="0">
                    <a:latin typeface="+mn-lt"/>
                  </a:rPr>
                  <a:t>=4 will make the error term identically zero. A numerical computation will produce </a:t>
                </a:r>
                <a:r>
                  <a:rPr lang="en-US" altLang="zh-CN" sz="2400" i="1" dirty="0" smtClean="0">
                    <a:latin typeface="+mn-lt"/>
                  </a:rPr>
                  <a:t>R</a:t>
                </a:r>
                <a:r>
                  <a:rPr lang="en-US" altLang="zh-CN" sz="2400" dirty="0" smtClean="0">
                    <a:latin typeface="+mn-lt"/>
                  </a:rPr>
                  <a:t>(4,4)=1024</a:t>
                </a:r>
                <a:r>
                  <a:rPr lang="en-US" altLang="zh-CN" sz="2400" dirty="0">
                    <a:latin typeface="+mn-lt"/>
                  </a:rPr>
                  <a:t>.</a:t>
                </a:r>
              </a:p>
            </p:txBody>
          </p:sp>
        </mc:Choice>
        <mc:Fallback xmlns="">
          <p:sp>
            <p:nvSpPr>
              <p:cNvPr id="10" name="Text Box 7"/>
              <p:cNvSpPr txBox="1">
                <a:spLocks noRot="1" noChangeAspect="1" noMove="1" noResize="1" noEditPoints="1" noAdjustHandles="1" noChangeArrowheads="1" noChangeShapeType="1" noTextEdit="1"/>
              </p:cNvSpPr>
              <p:nvPr/>
            </p:nvSpPr>
            <p:spPr bwMode="auto">
              <a:xfrm>
                <a:off x="609600" y="4130179"/>
                <a:ext cx="10972800" cy="1886607"/>
              </a:xfrm>
              <a:prstGeom prst="rect">
                <a:avLst/>
              </a:prstGeom>
              <a:blipFill>
                <a:blip r:embed="rId5"/>
                <a:stretch>
                  <a:fillRect l="-833" r="-444" b="-323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Tree>
    <p:extLst>
      <p:ext uri="{BB962C8B-B14F-4D97-AF65-F5344CB8AC3E}">
        <p14:creationId xmlns:p14="http://schemas.microsoft.com/office/powerpoint/2010/main" val="80700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smtClean="0"/>
              <a:t>Quadrature Formulas Based on Polynomial Interpolation</a:t>
            </a:r>
            <a:endParaRPr lang="zh-CN" altLang="en-US" sz="3600" dirty="0"/>
          </a:p>
        </p:txBody>
      </p:sp>
      <p:sp>
        <p:nvSpPr>
          <p:cNvPr id="3" name="内容占位符 2"/>
          <p:cNvSpPr>
            <a:spLocks noGrp="1"/>
          </p:cNvSpPr>
          <p:nvPr>
            <p:ph idx="1"/>
          </p:nvPr>
        </p:nvSpPr>
        <p:spPr/>
        <p:txBody>
          <a:bodyPr/>
          <a:lstStyle/>
          <a:p>
            <a:pPr>
              <a:lnSpc>
                <a:spcPct val="120000"/>
              </a:lnSpc>
            </a:pPr>
            <a:r>
              <a:rPr lang="en-US" altLang="zh-CN" dirty="0" smtClean="0"/>
              <a:t>There exists a unique polynomial </a:t>
            </a:r>
            <a:r>
              <a:rPr lang="en-US" altLang="zh-CN" i="1" dirty="0"/>
              <a:t>P</a:t>
            </a:r>
            <a:r>
              <a:rPr lang="en-US" altLang="zh-CN" i="1" baseline="-25000" dirty="0"/>
              <a:t>M</a:t>
            </a:r>
            <a:r>
              <a:rPr lang="en-US" altLang="zh-CN" dirty="0"/>
              <a:t>(</a:t>
            </a:r>
            <a:r>
              <a:rPr lang="en-US" altLang="zh-CN" i="1" dirty="0"/>
              <a:t>x</a:t>
            </a:r>
            <a:r>
              <a:rPr lang="en-US" altLang="zh-CN" dirty="0" smtClean="0"/>
              <a:t>) of degree ≤</a:t>
            </a:r>
            <a:r>
              <a:rPr lang="en-US" altLang="zh-CN" i="1" dirty="0" smtClean="0"/>
              <a:t>M </a:t>
            </a:r>
            <a:r>
              <a:rPr lang="en-US" altLang="zh-CN" dirty="0" smtClean="0"/>
              <a:t>passing through the </a:t>
            </a:r>
            <a:r>
              <a:rPr lang="en-US" altLang="zh-CN" i="1" dirty="0" smtClean="0"/>
              <a:t>M</a:t>
            </a:r>
            <a:r>
              <a:rPr lang="en-US" altLang="zh-CN" dirty="0" smtClean="0"/>
              <a:t>+1 equally spaced points                    .</a:t>
            </a:r>
            <a:r>
              <a:rPr lang="zh-CN" altLang="en-US" dirty="0" smtClean="0"/>
              <a:t> </a:t>
            </a:r>
            <a:r>
              <a:rPr lang="en-US" altLang="zh-CN" dirty="0" smtClean="0"/>
              <a:t>When this polynomial is used to approximate </a:t>
            </a:r>
            <a:r>
              <a:rPr lang="en-US" altLang="zh-CN" i="1" dirty="0"/>
              <a:t>f </a:t>
            </a:r>
            <a:r>
              <a:rPr lang="en-US" altLang="zh-CN" dirty="0"/>
              <a:t>(</a:t>
            </a:r>
            <a:r>
              <a:rPr lang="en-US" altLang="zh-CN" i="1" dirty="0"/>
              <a:t>x</a:t>
            </a:r>
            <a:r>
              <a:rPr lang="en-US" altLang="zh-CN" dirty="0" smtClean="0"/>
              <a:t>) over [</a:t>
            </a:r>
            <a:r>
              <a:rPr lang="en-US" altLang="zh-CN" i="1" dirty="0" err="1" smtClean="0"/>
              <a:t>a</a:t>
            </a:r>
            <a:r>
              <a:rPr lang="en-US" altLang="zh-CN" dirty="0" err="1" smtClean="0"/>
              <a:t>,</a:t>
            </a:r>
            <a:r>
              <a:rPr lang="en-US" altLang="zh-CN" i="1" dirty="0" err="1" smtClean="0"/>
              <a:t>b</a:t>
            </a:r>
            <a:r>
              <a:rPr lang="en-US" altLang="zh-CN" dirty="0" smtClean="0"/>
              <a:t>], and then the integral of </a:t>
            </a:r>
            <a:r>
              <a:rPr lang="en-US" altLang="zh-CN" i="1" dirty="0"/>
              <a:t>f </a:t>
            </a:r>
            <a:r>
              <a:rPr lang="en-US" altLang="zh-CN" dirty="0"/>
              <a:t>(</a:t>
            </a:r>
            <a:r>
              <a:rPr lang="en-US" altLang="zh-CN" i="1" dirty="0"/>
              <a:t>x</a:t>
            </a:r>
            <a:r>
              <a:rPr lang="en-US" altLang="zh-CN" dirty="0" smtClean="0"/>
              <a:t>) is approximated by the integral of </a:t>
            </a:r>
            <a:r>
              <a:rPr lang="en-US" altLang="zh-CN" i="1" dirty="0" smtClean="0"/>
              <a:t>P</a:t>
            </a:r>
            <a:r>
              <a:rPr lang="en-US" altLang="zh-CN" i="1" baseline="-25000" dirty="0" smtClean="0"/>
              <a:t>M</a:t>
            </a:r>
            <a:r>
              <a:rPr lang="en-US" altLang="zh-CN" dirty="0" smtClean="0"/>
              <a:t>(</a:t>
            </a:r>
            <a:r>
              <a:rPr lang="en-US" altLang="zh-CN" i="1" dirty="0" smtClean="0"/>
              <a:t>x</a:t>
            </a:r>
            <a:r>
              <a:rPr lang="en-US" altLang="zh-CN" dirty="0" smtClean="0"/>
              <a:t>), the resulting formula is called a </a:t>
            </a:r>
            <a:r>
              <a:rPr lang="en-US" altLang="zh-CN" i="1" dirty="0" smtClean="0">
                <a:solidFill>
                  <a:srgbClr val="FF0000"/>
                </a:solidFill>
              </a:rPr>
              <a:t>Newton-Cotes quadrature formula</a:t>
            </a:r>
            <a:r>
              <a:rPr lang="en-US" altLang="zh-CN" dirty="0" smtClean="0"/>
              <a:t>. When the sample points </a:t>
            </a:r>
            <a:r>
              <a:rPr lang="en-US" altLang="zh-CN" i="1" dirty="0" smtClean="0"/>
              <a:t>x</a:t>
            </a:r>
            <a:r>
              <a:rPr lang="en-US" altLang="zh-CN" baseline="-25000" dirty="0" smtClean="0"/>
              <a:t>0</a:t>
            </a:r>
            <a:r>
              <a:rPr lang="en-US" altLang="zh-CN" dirty="0" smtClean="0"/>
              <a:t>=</a:t>
            </a:r>
            <a:r>
              <a:rPr lang="en-US" altLang="zh-CN" i="1" dirty="0" smtClean="0"/>
              <a:t>a</a:t>
            </a:r>
            <a:r>
              <a:rPr lang="zh-CN" altLang="en-US" dirty="0" smtClean="0"/>
              <a:t> </a:t>
            </a:r>
            <a:r>
              <a:rPr lang="en-US" altLang="zh-CN" dirty="0" smtClean="0"/>
              <a:t>and </a:t>
            </a:r>
            <a:r>
              <a:rPr lang="en-US" altLang="zh-CN" i="1" dirty="0" err="1" smtClean="0"/>
              <a:t>x</a:t>
            </a:r>
            <a:r>
              <a:rPr lang="en-US" altLang="zh-CN" i="1" baseline="-25000" dirty="0" err="1" smtClean="0"/>
              <a:t>M</a:t>
            </a:r>
            <a:r>
              <a:rPr lang="en-US" altLang="zh-CN" dirty="0" smtClean="0"/>
              <a:t>=</a:t>
            </a:r>
            <a:r>
              <a:rPr lang="en-US" altLang="zh-CN" i="1" dirty="0" smtClean="0"/>
              <a:t>b</a:t>
            </a:r>
            <a:r>
              <a:rPr lang="zh-CN" altLang="en-US" dirty="0" smtClean="0"/>
              <a:t> </a:t>
            </a:r>
            <a:r>
              <a:rPr lang="en-US" altLang="zh-CN" dirty="0" smtClean="0"/>
              <a:t>are used, it is called a </a:t>
            </a:r>
            <a:r>
              <a:rPr lang="en-US" altLang="zh-CN" i="1" dirty="0" smtClean="0">
                <a:solidFill>
                  <a:srgbClr val="FF0000"/>
                </a:solidFill>
              </a:rPr>
              <a:t>closed</a:t>
            </a:r>
            <a:r>
              <a:rPr lang="en-US" altLang="zh-CN" dirty="0" smtClean="0"/>
              <a:t> Newton-Cotes formula.</a:t>
            </a:r>
            <a:endParaRPr lang="zh-CN" altLang="en-US" dirty="0"/>
          </a:p>
          <a:p>
            <a:endParaRPr lang="zh-CN"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1179258922"/>
              </p:ext>
            </p:extLst>
          </p:nvPr>
        </p:nvGraphicFramePr>
        <p:xfrm>
          <a:off x="7476393" y="2197710"/>
          <a:ext cx="1930400" cy="482600"/>
        </p:xfrm>
        <a:graphic>
          <a:graphicData uri="http://schemas.openxmlformats.org/presentationml/2006/ole">
            <mc:AlternateContent xmlns:mc="http://schemas.openxmlformats.org/markup-compatibility/2006">
              <mc:Choice xmlns:v="urn:schemas-microsoft-com:vml" Requires="v">
                <p:oleObj spid="_x0000_s4129" name="Equation" r:id="rId3" imgW="965200" imgH="241300" progId="Equation.DSMT4">
                  <p:embed/>
                </p:oleObj>
              </mc:Choice>
              <mc:Fallback>
                <p:oleObj name="Equation" r:id="rId3" imgW="965200" imgH="241300" progId="Equation.DSMT4">
                  <p:embed/>
                  <p:pic>
                    <p:nvPicPr>
                      <p:cNvPr id="1536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6393" y="2197710"/>
                        <a:ext cx="19304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322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Closed Newton-Cotes Formulas</a:t>
            </a:r>
            <a:endParaRPr lang="zh-CN" altLang="en-US" dirty="0"/>
          </a:p>
        </p:txBody>
      </p:sp>
      <p:graphicFrame>
        <p:nvGraphicFramePr>
          <p:cNvPr id="4" name="Object 5"/>
          <p:cNvGraphicFramePr>
            <a:graphicFrameLocks noGrp="1" noChangeAspect="1"/>
          </p:cNvGraphicFramePr>
          <p:nvPr>
            <p:ph sz="quarter" idx="1"/>
          </p:nvPr>
        </p:nvGraphicFramePr>
        <p:xfrm>
          <a:off x="1420813" y="2438400"/>
          <a:ext cx="2992437" cy="820738"/>
        </p:xfrm>
        <a:graphic>
          <a:graphicData uri="http://schemas.openxmlformats.org/presentationml/2006/ole">
            <mc:AlternateContent xmlns:mc="http://schemas.openxmlformats.org/markup-compatibility/2006">
              <mc:Choice xmlns:v="urn:schemas-microsoft-com:vml" Requires="v">
                <p:oleObj spid="_x0000_s5246" name="Equation" r:id="rId3" imgW="1435100" imgH="393700" progId="Equation.DSMT4">
                  <p:embed/>
                </p:oleObj>
              </mc:Choice>
              <mc:Fallback>
                <p:oleObj name="Equation" r:id="rId3" imgW="1435100" imgH="393700" progId="Equation.DSMT4">
                  <p:embed/>
                  <p:pic>
                    <p:nvPicPr>
                      <p:cNvPr id="1741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813" y="2438400"/>
                        <a:ext cx="2992437" cy="820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7"/>
          <p:cNvGraphicFramePr>
            <a:graphicFrameLocks noChangeAspect="1"/>
          </p:cNvGraphicFramePr>
          <p:nvPr/>
        </p:nvGraphicFramePr>
        <p:xfrm>
          <a:off x="1420813" y="3384550"/>
          <a:ext cx="3284537" cy="717550"/>
        </p:xfrm>
        <a:graphic>
          <a:graphicData uri="http://schemas.openxmlformats.org/presentationml/2006/ole">
            <mc:AlternateContent xmlns:mc="http://schemas.openxmlformats.org/markup-compatibility/2006">
              <mc:Choice xmlns:v="urn:schemas-microsoft-com:vml" Requires="v">
                <p:oleObj spid="_x0000_s5247" name="Equation" r:id="rId5" imgW="1803400" imgH="393700" progId="Equation.DSMT4">
                  <p:embed/>
                </p:oleObj>
              </mc:Choice>
              <mc:Fallback>
                <p:oleObj name="Equation" r:id="rId5" imgW="1803400" imgH="393700" progId="Equation.DSMT4">
                  <p:embed/>
                  <p:pic>
                    <p:nvPicPr>
                      <p:cNvPr id="1741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0813" y="3384550"/>
                        <a:ext cx="3284537"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9"/>
          <p:cNvGraphicFramePr>
            <a:graphicFrameLocks noChangeAspect="1"/>
          </p:cNvGraphicFramePr>
          <p:nvPr/>
        </p:nvGraphicFramePr>
        <p:xfrm>
          <a:off x="1376363" y="4373563"/>
          <a:ext cx="4456112" cy="796925"/>
        </p:xfrm>
        <a:graphic>
          <a:graphicData uri="http://schemas.openxmlformats.org/presentationml/2006/ole">
            <mc:AlternateContent xmlns:mc="http://schemas.openxmlformats.org/markup-compatibility/2006">
              <mc:Choice xmlns:v="urn:schemas-microsoft-com:vml" Requires="v">
                <p:oleObj spid="_x0000_s5248" name="Equation" r:id="rId7" imgW="2197100" imgH="393700" progId="Equation.DSMT4">
                  <p:embed/>
                </p:oleObj>
              </mc:Choice>
              <mc:Fallback>
                <p:oleObj name="Equation" r:id="rId7" imgW="2197100" imgH="393700" progId="Equation.DSMT4">
                  <p:embed/>
                  <p:pic>
                    <p:nvPicPr>
                      <p:cNvPr id="17417"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6363" y="4373563"/>
                        <a:ext cx="4456112" cy="796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 Box 4"/>
          <p:cNvSpPr txBox="1">
            <a:spLocks noChangeArrowheads="1"/>
          </p:cNvSpPr>
          <p:nvPr/>
        </p:nvSpPr>
        <p:spPr bwMode="auto">
          <a:xfrm>
            <a:off x="566738" y="1323977"/>
            <a:ext cx="110156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b="1" dirty="0" err="1" smtClean="0"/>
              <a:t>Thm</a:t>
            </a:r>
            <a:r>
              <a:rPr lang="en-US" altLang="zh-CN" sz="2400" b="1" dirty="0" smtClean="0"/>
              <a:t>. 5.1.</a:t>
            </a:r>
            <a:r>
              <a:rPr lang="en-US" altLang="zh-CN" sz="2400" dirty="0" smtClean="0"/>
              <a:t> Assume that </a:t>
            </a:r>
            <a:r>
              <a:rPr lang="en-US" altLang="zh-CN" sz="2400" i="1" dirty="0" err="1" smtClean="0"/>
              <a:t>x</a:t>
            </a:r>
            <a:r>
              <a:rPr lang="en-US" altLang="zh-CN" sz="2400" i="1" baseline="-25000" dirty="0" err="1" smtClean="0"/>
              <a:t>k</a:t>
            </a:r>
            <a:r>
              <a:rPr lang="en-US" altLang="zh-CN" sz="2400" dirty="0" smtClean="0"/>
              <a:t>=</a:t>
            </a:r>
            <a:r>
              <a:rPr lang="en-US" altLang="zh-CN" sz="2400" i="1" dirty="0" smtClean="0"/>
              <a:t>x</a:t>
            </a:r>
            <a:r>
              <a:rPr lang="en-US" altLang="zh-CN" sz="2400" baseline="-25000" dirty="0" smtClean="0"/>
              <a:t>0</a:t>
            </a:r>
            <a:r>
              <a:rPr lang="en-US" altLang="zh-CN" sz="2400" dirty="0" smtClean="0"/>
              <a:t>+</a:t>
            </a:r>
            <a:r>
              <a:rPr lang="en-US" altLang="zh-CN" sz="2400" i="1" dirty="0" smtClean="0"/>
              <a:t>kh</a:t>
            </a:r>
            <a:r>
              <a:rPr lang="zh-CN" altLang="en-US" sz="2400" dirty="0" smtClean="0"/>
              <a:t> </a:t>
            </a:r>
            <a:r>
              <a:rPr lang="en-US" altLang="zh-CN" sz="2400" dirty="0" smtClean="0"/>
              <a:t>are equally spaced nodes and </a:t>
            </a:r>
            <a:r>
              <a:rPr lang="en-US" altLang="zh-CN" sz="2400" i="1" dirty="0" err="1" smtClean="0"/>
              <a:t>f</a:t>
            </a:r>
            <a:r>
              <a:rPr lang="en-US" altLang="zh-CN" sz="2400" i="1" baseline="-25000" dirty="0" err="1" smtClean="0"/>
              <a:t>k</a:t>
            </a:r>
            <a:r>
              <a:rPr lang="en-US" altLang="zh-CN" sz="2400" dirty="0" smtClean="0"/>
              <a:t>=</a:t>
            </a:r>
            <a:r>
              <a:rPr lang="en-US" altLang="zh-CN" sz="2400" i="1" dirty="0" smtClean="0"/>
              <a:t>f</a:t>
            </a:r>
            <a:r>
              <a:rPr lang="en-US" altLang="zh-CN" sz="2400" dirty="0" smtClean="0"/>
              <a:t>(</a:t>
            </a:r>
            <a:r>
              <a:rPr lang="en-US" altLang="zh-CN" sz="2400" i="1" dirty="0" err="1" smtClean="0"/>
              <a:t>x</a:t>
            </a:r>
            <a:r>
              <a:rPr lang="en-US" altLang="zh-CN" sz="2400" i="1" baseline="-25000" dirty="0" err="1" smtClean="0"/>
              <a:t>k</a:t>
            </a:r>
            <a:r>
              <a:rPr lang="en-US" altLang="zh-CN" sz="2400" dirty="0" smtClean="0"/>
              <a:t>). The first four closed Newton-Cotes quadrature formulas are </a:t>
            </a:r>
            <a:endParaRPr lang="zh-CN" altLang="en-US" sz="2400" dirty="0"/>
          </a:p>
        </p:txBody>
      </p:sp>
      <p:graphicFrame>
        <p:nvGraphicFramePr>
          <p:cNvPr id="8" name="Object 11"/>
          <p:cNvGraphicFramePr>
            <a:graphicFrameLocks noChangeAspect="1"/>
          </p:cNvGraphicFramePr>
          <p:nvPr/>
        </p:nvGraphicFramePr>
        <p:xfrm>
          <a:off x="1330325" y="5499100"/>
          <a:ext cx="5759450" cy="769938"/>
        </p:xfrm>
        <a:graphic>
          <a:graphicData uri="http://schemas.openxmlformats.org/presentationml/2006/ole">
            <mc:AlternateContent xmlns:mc="http://schemas.openxmlformats.org/markup-compatibility/2006">
              <mc:Choice xmlns:v="urn:schemas-microsoft-com:vml" Requires="v">
                <p:oleObj spid="_x0000_s5249" name="Equation" r:id="rId9" imgW="2946400" imgH="393700" progId="Equation.DSMT4">
                  <p:embed/>
                </p:oleObj>
              </mc:Choice>
              <mc:Fallback>
                <p:oleObj name="Equation" r:id="rId9" imgW="2946400" imgH="393700" progId="Equation.DSMT4">
                  <p:embed/>
                  <p:pic>
                    <p:nvPicPr>
                      <p:cNvPr id="17419"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30325" y="5499100"/>
                        <a:ext cx="5759450" cy="76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3"/>
          <p:cNvSpPr txBox="1">
            <a:spLocks noChangeArrowheads="1"/>
          </p:cNvSpPr>
          <p:nvPr/>
        </p:nvSpPr>
        <p:spPr bwMode="auto">
          <a:xfrm>
            <a:off x="7978158" y="2573338"/>
            <a:ext cx="24749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a:latin typeface="Arial" panose="020B0604020202020204" pitchFamily="34" charset="0"/>
              </a:rPr>
              <a:t>(</a:t>
            </a:r>
            <a:r>
              <a:rPr lang="en-US" altLang="zh-CN" sz="2400" dirty="0" smtClean="0">
                <a:latin typeface="Arial" panose="020B0604020202020204" pitchFamily="34" charset="0"/>
              </a:rPr>
              <a:t>trapezoidal rule)</a:t>
            </a:r>
            <a:endParaRPr lang="zh-CN" altLang="en-US" sz="2400" dirty="0">
              <a:latin typeface="Arial" panose="020B0604020202020204" pitchFamily="34" charset="0"/>
            </a:endParaRPr>
          </a:p>
        </p:txBody>
      </p:sp>
      <p:sp>
        <p:nvSpPr>
          <p:cNvPr id="10" name="Text Box 14"/>
          <p:cNvSpPr txBox="1">
            <a:spLocks noChangeArrowheads="1"/>
          </p:cNvSpPr>
          <p:nvPr/>
        </p:nvSpPr>
        <p:spPr bwMode="auto">
          <a:xfrm>
            <a:off x="8068645" y="3519488"/>
            <a:ext cx="2474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Arial" panose="020B0604020202020204" pitchFamily="34" charset="0"/>
              </a:rPr>
              <a:t>(Simpson’s rule)</a:t>
            </a:r>
            <a:endParaRPr lang="zh-CN" altLang="en-US" sz="2400" dirty="0">
              <a:latin typeface="Arial" panose="020B0604020202020204" pitchFamily="34" charset="0"/>
            </a:endParaRPr>
          </a:p>
        </p:txBody>
      </p:sp>
      <p:sp>
        <p:nvSpPr>
          <p:cNvPr id="11" name="Text Box 15"/>
          <p:cNvSpPr txBox="1">
            <a:spLocks noChangeArrowheads="1"/>
          </p:cNvSpPr>
          <p:nvPr/>
        </p:nvSpPr>
        <p:spPr bwMode="auto">
          <a:xfrm>
            <a:off x="7853050" y="4643150"/>
            <a:ext cx="290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Arial" panose="020B0604020202020204" pitchFamily="34" charset="0"/>
              </a:rPr>
              <a:t>(Simpson’s 3/8 rule)</a:t>
            </a:r>
            <a:endParaRPr lang="zh-CN" altLang="en-US" sz="2400" dirty="0">
              <a:latin typeface="Arial" panose="020B0604020202020204" pitchFamily="34" charset="0"/>
            </a:endParaRPr>
          </a:p>
        </p:txBody>
      </p:sp>
      <p:sp>
        <p:nvSpPr>
          <p:cNvPr id="12" name="Text Box 16"/>
          <p:cNvSpPr txBox="1">
            <a:spLocks noChangeArrowheads="1"/>
          </p:cNvSpPr>
          <p:nvPr/>
        </p:nvSpPr>
        <p:spPr bwMode="auto">
          <a:xfrm>
            <a:off x="8415209" y="5653236"/>
            <a:ext cx="24749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dirty="0" smtClean="0">
                <a:latin typeface="Arial" panose="020B0604020202020204" pitchFamily="34" charset="0"/>
              </a:rPr>
              <a:t>(Boole’s rule)</a:t>
            </a:r>
            <a:endParaRPr lang="zh-CN" altLang="en-US" sz="2400" dirty="0">
              <a:latin typeface="Arial" panose="020B0604020202020204" pitchFamily="34" charset="0"/>
            </a:endParaRPr>
          </a:p>
        </p:txBody>
      </p:sp>
    </p:spTree>
    <p:extLst>
      <p:ext uri="{BB962C8B-B14F-4D97-AF65-F5344CB8AC3E}">
        <p14:creationId xmlns:p14="http://schemas.microsoft.com/office/powerpoint/2010/main" val="176618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Integral Results from the N-C Formulas </a:t>
            </a:r>
            <a:endParaRPr lang="zh-CN" altLang="en-US" dirty="0"/>
          </a:p>
        </p:txBody>
      </p:sp>
      <p:sp>
        <p:nvSpPr>
          <p:cNvPr id="3" name="内容占位符 2"/>
          <p:cNvSpPr>
            <a:spLocks noGrp="1"/>
          </p:cNvSpPr>
          <p:nvPr>
            <p:ph idx="1"/>
          </p:nvPr>
        </p:nvSpPr>
        <p:spPr>
          <a:xfrm>
            <a:off x="609600" y="1156068"/>
            <a:ext cx="10972800" cy="4897437"/>
          </a:xfrm>
        </p:spPr>
        <p:txBody>
          <a:bodyPr/>
          <a:lstStyle/>
          <a:p>
            <a:pPr>
              <a:spcBef>
                <a:spcPct val="0"/>
              </a:spcBef>
              <a:buClrTx/>
              <a:buSzTx/>
              <a:buNone/>
            </a:pPr>
            <a:r>
              <a:rPr lang="en-US" altLang="zh-CN" sz="2800" dirty="0" smtClean="0"/>
              <a:t>Example 5.1. Consider the function </a:t>
            </a:r>
            <a:r>
              <a:rPr lang="en-US" altLang="zh-CN" sz="2800" i="1" dirty="0"/>
              <a:t>f</a:t>
            </a:r>
            <a:r>
              <a:rPr lang="en-US" altLang="zh-CN" sz="2800" dirty="0"/>
              <a:t>(</a:t>
            </a:r>
            <a:r>
              <a:rPr lang="en-US" altLang="zh-CN" sz="2800" i="1" dirty="0"/>
              <a:t>x</a:t>
            </a:r>
            <a:r>
              <a:rPr lang="en-US" altLang="zh-CN" sz="2800" dirty="0"/>
              <a:t>)=1+</a:t>
            </a:r>
            <a:r>
              <a:rPr lang="en-US" altLang="zh-CN" sz="2800" i="1" dirty="0"/>
              <a:t>e</a:t>
            </a:r>
            <a:r>
              <a:rPr lang="en-US" altLang="zh-CN" sz="2800" baseline="30000" dirty="0"/>
              <a:t>-</a:t>
            </a:r>
            <a:r>
              <a:rPr lang="en-US" altLang="zh-CN" sz="2800" i="1" baseline="30000" dirty="0"/>
              <a:t>x</a:t>
            </a:r>
            <a:r>
              <a:rPr lang="en-US" altLang="zh-CN" sz="2800" dirty="0"/>
              <a:t>sin(4</a:t>
            </a:r>
            <a:r>
              <a:rPr lang="en-US" altLang="zh-CN" sz="2800" i="1" dirty="0"/>
              <a:t>x</a:t>
            </a:r>
            <a:r>
              <a:rPr lang="en-US" altLang="zh-CN" sz="2800" dirty="0" smtClean="0"/>
              <a:t>), the equally spaced quadrature nodes </a:t>
            </a:r>
            <a:r>
              <a:rPr lang="en-US" altLang="zh-CN" sz="2800" i="1" dirty="0" smtClean="0"/>
              <a:t>x</a:t>
            </a:r>
            <a:r>
              <a:rPr lang="en-US" altLang="zh-CN" sz="2800" baseline="-25000" dirty="0" smtClean="0"/>
              <a:t>0</a:t>
            </a:r>
            <a:r>
              <a:rPr lang="en-US" altLang="zh-CN" sz="2800" dirty="0" smtClean="0"/>
              <a:t>=0.0, </a:t>
            </a:r>
            <a:r>
              <a:rPr lang="en-US" altLang="zh-CN" sz="2800" i="1" dirty="0" smtClean="0"/>
              <a:t>x</a:t>
            </a:r>
            <a:r>
              <a:rPr lang="en-US" altLang="zh-CN" sz="2800" baseline="-25000" dirty="0" smtClean="0"/>
              <a:t>1</a:t>
            </a:r>
            <a:r>
              <a:rPr lang="en-US" altLang="zh-CN" sz="2800" dirty="0" smtClean="0"/>
              <a:t>=0.5,</a:t>
            </a:r>
            <a:r>
              <a:rPr lang="en-US" altLang="zh-CN" sz="2800" i="1" dirty="0" smtClean="0"/>
              <a:t>x</a:t>
            </a:r>
            <a:r>
              <a:rPr lang="en-US" altLang="zh-CN" sz="2800" baseline="-25000" dirty="0" smtClean="0"/>
              <a:t>2</a:t>
            </a:r>
            <a:r>
              <a:rPr lang="en-US" altLang="zh-CN" sz="2800" dirty="0" smtClean="0"/>
              <a:t>=1.0,</a:t>
            </a:r>
            <a:r>
              <a:rPr lang="en-US" altLang="zh-CN" sz="2800" i="1" dirty="0" smtClean="0"/>
              <a:t>x</a:t>
            </a:r>
            <a:r>
              <a:rPr lang="en-US" altLang="zh-CN" sz="2800" baseline="-25000" dirty="0" smtClean="0"/>
              <a:t>3</a:t>
            </a:r>
            <a:r>
              <a:rPr lang="en-US" altLang="zh-CN" sz="2800" dirty="0" smtClean="0"/>
              <a:t>=1.5, and </a:t>
            </a:r>
            <a:r>
              <a:rPr lang="en-US" altLang="zh-CN" sz="2800" i="1" dirty="0" smtClean="0"/>
              <a:t>x</a:t>
            </a:r>
            <a:r>
              <a:rPr lang="en-US" altLang="zh-CN" sz="2800" baseline="-25000" dirty="0" smtClean="0"/>
              <a:t>4</a:t>
            </a:r>
            <a:r>
              <a:rPr lang="en-US" altLang="zh-CN" sz="2800" dirty="0" smtClean="0"/>
              <a:t>=2.0, and the corresponding function values </a:t>
            </a:r>
            <a:r>
              <a:rPr lang="en-US" altLang="zh-CN" sz="2800" i="1" dirty="0" smtClean="0"/>
              <a:t>f</a:t>
            </a:r>
            <a:r>
              <a:rPr lang="en-US" altLang="zh-CN" sz="2800" baseline="-25000" dirty="0" smtClean="0"/>
              <a:t>0</a:t>
            </a:r>
            <a:r>
              <a:rPr lang="en-US" altLang="zh-CN" sz="2800" dirty="0" smtClean="0"/>
              <a:t>=1.00000, </a:t>
            </a:r>
            <a:r>
              <a:rPr lang="en-US" altLang="zh-CN" sz="2800" i="1" dirty="0" smtClean="0"/>
              <a:t> f</a:t>
            </a:r>
            <a:r>
              <a:rPr lang="en-US" altLang="zh-CN" sz="2800" baseline="-25000" dirty="0" smtClean="0"/>
              <a:t>1</a:t>
            </a:r>
            <a:r>
              <a:rPr lang="en-US" altLang="zh-CN" sz="2800" dirty="0" smtClean="0"/>
              <a:t>=1.55152</a:t>
            </a:r>
            <a:r>
              <a:rPr lang="en-US" altLang="zh-CN" sz="2800" dirty="0"/>
              <a:t>, </a:t>
            </a:r>
            <a:r>
              <a:rPr lang="en-US" altLang="zh-CN" sz="2800" dirty="0" smtClean="0"/>
              <a:t> </a:t>
            </a:r>
            <a:r>
              <a:rPr lang="en-US" altLang="zh-CN" sz="2800" i="1" dirty="0" smtClean="0"/>
              <a:t>f</a:t>
            </a:r>
            <a:r>
              <a:rPr lang="en-US" altLang="zh-CN" sz="2800" baseline="-25000" dirty="0" smtClean="0"/>
              <a:t>2</a:t>
            </a:r>
            <a:r>
              <a:rPr lang="en-US" altLang="zh-CN" sz="2800" dirty="0" smtClean="0"/>
              <a:t>=0.72159</a:t>
            </a:r>
            <a:r>
              <a:rPr lang="en-US" altLang="zh-CN" sz="2800" dirty="0"/>
              <a:t>, </a:t>
            </a:r>
            <a:r>
              <a:rPr lang="en-US" altLang="zh-CN" sz="2800" dirty="0" smtClean="0"/>
              <a:t> </a:t>
            </a:r>
            <a:r>
              <a:rPr lang="en-US" altLang="zh-CN" sz="2800" i="1" dirty="0" smtClean="0"/>
              <a:t>f</a:t>
            </a:r>
            <a:r>
              <a:rPr lang="en-US" altLang="zh-CN" sz="2800" baseline="-25000" dirty="0" smtClean="0"/>
              <a:t>3</a:t>
            </a:r>
            <a:r>
              <a:rPr lang="en-US" altLang="zh-CN" sz="2800" dirty="0" smtClean="0"/>
              <a:t>=0.93765</a:t>
            </a:r>
            <a:r>
              <a:rPr lang="en-US" altLang="zh-CN" sz="2800" dirty="0"/>
              <a:t>, </a:t>
            </a:r>
            <a:r>
              <a:rPr lang="en-US" altLang="zh-CN" sz="2800" dirty="0" smtClean="0"/>
              <a:t>and </a:t>
            </a:r>
            <a:r>
              <a:rPr lang="en-US" altLang="zh-CN" sz="2800" i="1" dirty="0" smtClean="0"/>
              <a:t>f</a:t>
            </a:r>
            <a:r>
              <a:rPr lang="en-US" altLang="zh-CN" sz="2800" baseline="-25000" dirty="0" smtClean="0"/>
              <a:t>4</a:t>
            </a:r>
            <a:r>
              <a:rPr lang="en-US" altLang="zh-CN" sz="2800" dirty="0" smtClean="0"/>
              <a:t>=1.13390. The step size is </a:t>
            </a:r>
            <a:r>
              <a:rPr lang="en-US" altLang="zh-CN" sz="2800" i="1" dirty="0" smtClean="0"/>
              <a:t>h</a:t>
            </a:r>
            <a:r>
              <a:rPr lang="en-US" altLang="zh-CN" sz="2800" dirty="0" smtClean="0"/>
              <a:t>=0.5.</a:t>
            </a:r>
          </a:p>
          <a:p>
            <a:pPr>
              <a:spcBef>
                <a:spcPct val="0"/>
              </a:spcBef>
              <a:buClrTx/>
              <a:buSzTx/>
              <a:buNone/>
            </a:pPr>
            <a:endParaRPr lang="en-US" altLang="zh-CN" sz="2800" dirty="0"/>
          </a:p>
          <a:p>
            <a:endParaRPr lang="zh-CN" altLang="en-US" dirty="0"/>
          </a:p>
        </p:txBody>
      </p:sp>
      <p:graphicFrame>
        <p:nvGraphicFramePr>
          <p:cNvPr id="4" name="Object 5"/>
          <p:cNvGraphicFramePr>
            <a:graphicFrameLocks noChangeAspect="1"/>
          </p:cNvGraphicFramePr>
          <p:nvPr>
            <p:extLst>
              <p:ext uri="{D42A27DB-BD31-4B8C-83A1-F6EECF244321}">
                <p14:modId xmlns:p14="http://schemas.microsoft.com/office/powerpoint/2010/main" val="2122735450"/>
              </p:ext>
            </p:extLst>
          </p:nvPr>
        </p:nvGraphicFramePr>
        <p:xfrm>
          <a:off x="1807187" y="3153142"/>
          <a:ext cx="5400675" cy="728662"/>
        </p:xfrm>
        <a:graphic>
          <a:graphicData uri="http://schemas.openxmlformats.org/presentationml/2006/ole">
            <mc:AlternateContent xmlns:mc="http://schemas.openxmlformats.org/markup-compatibility/2006">
              <mc:Choice xmlns:v="urn:schemas-microsoft-com:vml" Requires="v">
                <p:oleObj spid="_x0000_s6274" name="Equation" r:id="rId3" imgW="2921000" imgH="393700" progId="Equation.DSMT4">
                  <p:embed/>
                </p:oleObj>
              </mc:Choice>
              <mc:Fallback>
                <p:oleObj name="Equation" r:id="rId3" imgW="2921000" imgH="393700" progId="Equation.DSMT4">
                  <p:embed/>
                  <p:pic>
                    <p:nvPicPr>
                      <p:cNvPr id="2458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7187" y="3153142"/>
                        <a:ext cx="5400675" cy="728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7"/>
          <p:cNvGraphicFramePr>
            <a:graphicFrameLocks noChangeAspect="1"/>
          </p:cNvGraphicFramePr>
          <p:nvPr>
            <p:extLst>
              <p:ext uri="{D42A27DB-BD31-4B8C-83A1-F6EECF244321}">
                <p14:modId xmlns:p14="http://schemas.microsoft.com/office/powerpoint/2010/main" val="3488323464"/>
              </p:ext>
            </p:extLst>
          </p:nvPr>
        </p:nvGraphicFramePr>
        <p:xfrm>
          <a:off x="1842112" y="4018329"/>
          <a:ext cx="6840537" cy="727075"/>
        </p:xfrm>
        <a:graphic>
          <a:graphicData uri="http://schemas.openxmlformats.org/presentationml/2006/ole">
            <mc:AlternateContent xmlns:mc="http://schemas.openxmlformats.org/markup-compatibility/2006">
              <mc:Choice xmlns:v="urn:schemas-microsoft-com:vml" Requires="v">
                <p:oleObj spid="_x0000_s6275" name="Equation" r:id="rId5" imgW="3708400" imgH="393700" progId="Equation.DSMT4">
                  <p:embed/>
                </p:oleObj>
              </mc:Choice>
              <mc:Fallback>
                <p:oleObj name="Equation" r:id="rId5" imgW="3708400" imgH="393700" progId="Equation.DSMT4">
                  <p:embed/>
                  <p:pic>
                    <p:nvPicPr>
                      <p:cNvPr id="24583"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2112" y="4018329"/>
                        <a:ext cx="6840537" cy="727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9"/>
          <p:cNvGraphicFramePr>
            <a:graphicFrameLocks noChangeAspect="1"/>
          </p:cNvGraphicFramePr>
          <p:nvPr>
            <p:extLst>
              <p:ext uri="{D42A27DB-BD31-4B8C-83A1-F6EECF244321}">
                <p14:modId xmlns:p14="http://schemas.microsoft.com/office/powerpoint/2010/main" val="2652576672"/>
              </p:ext>
            </p:extLst>
          </p:nvPr>
        </p:nvGraphicFramePr>
        <p:xfrm>
          <a:off x="1842112" y="4881929"/>
          <a:ext cx="7848600" cy="661988"/>
        </p:xfrm>
        <a:graphic>
          <a:graphicData uri="http://schemas.openxmlformats.org/presentationml/2006/ole">
            <mc:AlternateContent xmlns:mc="http://schemas.openxmlformats.org/markup-compatibility/2006">
              <mc:Choice xmlns:v="urn:schemas-microsoft-com:vml" Requires="v">
                <p:oleObj spid="_x0000_s6276" name="Equation" r:id="rId7" imgW="4673600" imgH="393700" progId="Equation.DSMT4">
                  <p:embed/>
                </p:oleObj>
              </mc:Choice>
              <mc:Fallback>
                <p:oleObj name="Equation" r:id="rId7" imgW="4673600" imgH="393700" progId="Equation.DSMT4">
                  <p:embed/>
                  <p:pic>
                    <p:nvPicPr>
                      <p:cNvPr id="24585"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2112" y="4881929"/>
                        <a:ext cx="7848600" cy="661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1"/>
          <p:cNvGraphicFramePr>
            <a:graphicFrameLocks noChangeAspect="1"/>
          </p:cNvGraphicFramePr>
          <p:nvPr>
            <p:extLst>
              <p:ext uri="{D42A27DB-BD31-4B8C-83A1-F6EECF244321}">
                <p14:modId xmlns:p14="http://schemas.microsoft.com/office/powerpoint/2010/main" val="3999577916"/>
              </p:ext>
            </p:extLst>
          </p:nvPr>
        </p:nvGraphicFramePr>
        <p:xfrm>
          <a:off x="1807187" y="5712985"/>
          <a:ext cx="8675688" cy="560388"/>
        </p:xfrm>
        <a:graphic>
          <a:graphicData uri="http://schemas.openxmlformats.org/presentationml/2006/ole">
            <mc:AlternateContent xmlns:mc="http://schemas.openxmlformats.org/markup-compatibility/2006">
              <mc:Choice xmlns:v="urn:schemas-microsoft-com:vml" Requires="v">
                <p:oleObj spid="_x0000_s6277" name="Equation" r:id="rId9" imgW="6096000" imgH="393700" progId="Equation.DSMT4">
                  <p:embed/>
                </p:oleObj>
              </mc:Choice>
              <mc:Fallback>
                <p:oleObj name="Equation" r:id="rId9" imgW="6096000" imgH="393700" progId="Equation.DSMT4">
                  <p:embed/>
                  <p:pic>
                    <p:nvPicPr>
                      <p:cNvPr id="2458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07187" y="5712985"/>
                        <a:ext cx="8675688" cy="560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5641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44"/>
          <p:cNvSpPr>
            <a:spLocks/>
          </p:cNvSpPr>
          <p:nvPr/>
        </p:nvSpPr>
        <p:spPr bwMode="auto">
          <a:xfrm>
            <a:off x="2026627" y="4106008"/>
            <a:ext cx="2870200" cy="1685925"/>
          </a:xfrm>
          <a:custGeom>
            <a:avLst/>
            <a:gdLst>
              <a:gd name="T0" fmla="*/ 2147483646 w 1808"/>
              <a:gd name="T1" fmla="*/ 2147483646 h 1062"/>
              <a:gd name="T2" fmla="*/ 2147483646 w 1808"/>
              <a:gd name="T3" fmla="*/ 2147483646 h 1062"/>
              <a:gd name="T4" fmla="*/ 0 w 1808"/>
              <a:gd name="T5" fmla="*/ 2147483646 h 1062"/>
              <a:gd name="T6" fmla="*/ 0 w 1808"/>
              <a:gd name="T7" fmla="*/ 2147483646 h 1062"/>
              <a:gd name="T8" fmla="*/ 2147483646 w 1808"/>
              <a:gd name="T9" fmla="*/ 2147483646 h 1062"/>
              <a:gd name="T10" fmla="*/ 2147483646 w 1808"/>
              <a:gd name="T11" fmla="*/ 2147483646 h 1062"/>
              <a:gd name="T12" fmla="*/ 2147483646 w 1808"/>
              <a:gd name="T13" fmla="*/ 2147483646 h 1062"/>
              <a:gd name="T14" fmla="*/ 2147483646 w 1808"/>
              <a:gd name="T15" fmla="*/ 2147483646 h 1062"/>
              <a:gd name="T16" fmla="*/ 2147483646 w 1808"/>
              <a:gd name="T17" fmla="*/ 2147483646 h 1062"/>
              <a:gd name="T18" fmla="*/ 2147483646 w 1808"/>
              <a:gd name="T19" fmla="*/ 2147483646 h 1062"/>
              <a:gd name="T20" fmla="*/ 2147483646 w 1808"/>
              <a:gd name="T21" fmla="*/ 0 h 1062"/>
              <a:gd name="T22" fmla="*/ 2147483646 w 1808"/>
              <a:gd name="T23" fmla="*/ 2147483646 h 1062"/>
              <a:gd name="T24" fmla="*/ 2147483646 w 1808"/>
              <a:gd name="T25" fmla="*/ 2147483646 h 1062"/>
              <a:gd name="T26" fmla="*/ 2147483646 w 1808"/>
              <a:gd name="T27" fmla="*/ 2147483646 h 1062"/>
              <a:gd name="T28" fmla="*/ 2147483646 w 1808"/>
              <a:gd name="T29" fmla="*/ 2147483646 h 1062"/>
              <a:gd name="T30" fmla="*/ 2147483646 w 1808"/>
              <a:gd name="T31" fmla="*/ 2147483646 h 1062"/>
              <a:gd name="T32" fmla="*/ 2147483646 w 1808"/>
              <a:gd name="T33" fmla="*/ 2147483646 h 1062"/>
              <a:gd name="T34" fmla="*/ 2147483646 w 1808"/>
              <a:gd name="T35" fmla="*/ 2147483646 h 1062"/>
              <a:gd name="T36" fmla="*/ 2147483646 w 1808"/>
              <a:gd name="T37" fmla="*/ 2147483646 h 1062"/>
              <a:gd name="T38" fmla="*/ 2147483646 w 1808"/>
              <a:gd name="T39" fmla="*/ 2147483646 h 1062"/>
              <a:gd name="T40" fmla="*/ 2147483646 w 1808"/>
              <a:gd name="T41" fmla="*/ 2147483646 h 1062"/>
              <a:gd name="T42" fmla="*/ 2147483646 w 1808"/>
              <a:gd name="T43" fmla="*/ 2147483646 h 1062"/>
              <a:gd name="T44" fmla="*/ 2147483646 w 1808"/>
              <a:gd name="T45" fmla="*/ 2147483646 h 1062"/>
              <a:gd name="T46" fmla="*/ 2147483646 w 1808"/>
              <a:gd name="T47" fmla="*/ 2147483646 h 1062"/>
              <a:gd name="T48" fmla="*/ 2147483646 w 1808"/>
              <a:gd name="T49" fmla="*/ 2147483646 h 1062"/>
              <a:gd name="T50" fmla="*/ 2147483646 w 1808"/>
              <a:gd name="T51" fmla="*/ 2147483646 h 1062"/>
              <a:gd name="T52" fmla="*/ 2147483646 w 1808"/>
              <a:gd name="T53" fmla="*/ 2147483646 h 1062"/>
              <a:gd name="T54" fmla="*/ 2147483646 w 1808"/>
              <a:gd name="T55" fmla="*/ 2147483646 h 1062"/>
              <a:gd name="T56" fmla="*/ 2147483646 w 1808"/>
              <a:gd name="T57" fmla="*/ 2147483646 h 1062"/>
              <a:gd name="T58" fmla="*/ 2147483646 w 1808"/>
              <a:gd name="T59" fmla="*/ 2147483646 h 1062"/>
              <a:gd name="T60" fmla="*/ 2147483646 w 1808"/>
              <a:gd name="T61" fmla="*/ 2147483646 h 1062"/>
              <a:gd name="T62" fmla="*/ 2147483646 w 1808"/>
              <a:gd name="T63" fmla="*/ 2147483646 h 10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08"/>
              <a:gd name="T97" fmla="*/ 0 h 1062"/>
              <a:gd name="T98" fmla="*/ 1808 w 1808"/>
              <a:gd name="T99" fmla="*/ 1062 h 10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08" h="1062">
                <a:moveTo>
                  <a:pt x="1808" y="462"/>
                </a:moveTo>
                <a:lnTo>
                  <a:pt x="1803" y="1059"/>
                </a:lnTo>
                <a:lnTo>
                  <a:pt x="0" y="1062"/>
                </a:lnTo>
                <a:lnTo>
                  <a:pt x="0" y="429"/>
                </a:lnTo>
                <a:lnTo>
                  <a:pt x="39" y="326"/>
                </a:lnTo>
                <a:lnTo>
                  <a:pt x="84" y="235"/>
                </a:lnTo>
                <a:lnTo>
                  <a:pt x="152" y="122"/>
                </a:lnTo>
                <a:lnTo>
                  <a:pt x="197" y="76"/>
                </a:lnTo>
                <a:lnTo>
                  <a:pt x="265" y="31"/>
                </a:lnTo>
                <a:lnTo>
                  <a:pt x="333" y="8"/>
                </a:lnTo>
                <a:lnTo>
                  <a:pt x="378" y="0"/>
                </a:lnTo>
                <a:lnTo>
                  <a:pt x="423" y="3"/>
                </a:lnTo>
                <a:lnTo>
                  <a:pt x="489" y="15"/>
                </a:lnTo>
                <a:lnTo>
                  <a:pt x="606" y="76"/>
                </a:lnTo>
                <a:lnTo>
                  <a:pt x="651" y="105"/>
                </a:lnTo>
                <a:lnTo>
                  <a:pt x="699" y="144"/>
                </a:lnTo>
                <a:lnTo>
                  <a:pt x="738" y="177"/>
                </a:lnTo>
                <a:lnTo>
                  <a:pt x="783" y="219"/>
                </a:lnTo>
                <a:lnTo>
                  <a:pt x="946" y="371"/>
                </a:lnTo>
                <a:lnTo>
                  <a:pt x="1082" y="507"/>
                </a:lnTo>
                <a:lnTo>
                  <a:pt x="1195" y="598"/>
                </a:lnTo>
                <a:lnTo>
                  <a:pt x="1309" y="666"/>
                </a:lnTo>
                <a:lnTo>
                  <a:pt x="1422" y="711"/>
                </a:lnTo>
                <a:lnTo>
                  <a:pt x="1464" y="714"/>
                </a:lnTo>
                <a:lnTo>
                  <a:pt x="1506" y="711"/>
                </a:lnTo>
                <a:lnTo>
                  <a:pt x="1539" y="699"/>
                </a:lnTo>
                <a:lnTo>
                  <a:pt x="1596" y="660"/>
                </a:lnTo>
                <a:lnTo>
                  <a:pt x="1649" y="621"/>
                </a:lnTo>
                <a:lnTo>
                  <a:pt x="1716" y="561"/>
                </a:lnTo>
                <a:lnTo>
                  <a:pt x="1755" y="522"/>
                </a:lnTo>
                <a:lnTo>
                  <a:pt x="1785" y="484"/>
                </a:lnTo>
                <a:lnTo>
                  <a:pt x="1808" y="462"/>
                </a:lnTo>
                <a:close/>
              </a:path>
            </a:pathLst>
          </a:custGeom>
          <a:solidFill>
            <a:schemeClr val="accent1"/>
          </a:solidFill>
          <a:ln w="9525">
            <a:solidFill>
              <a:schemeClr val="tx1"/>
            </a:solidFill>
            <a:round/>
            <a:headEnd/>
            <a:tailEnd/>
          </a:ln>
        </p:spPr>
        <p:txBody>
          <a:bodyPr/>
          <a:lstStyle/>
          <a:p>
            <a:endParaRPr lang="zh-CN" altLang="en-US"/>
          </a:p>
        </p:txBody>
      </p:sp>
      <p:pic>
        <p:nvPicPr>
          <p:cNvPr id="5" name="Picture 39"/>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1763102" y="3974246"/>
            <a:ext cx="4283075" cy="201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1799615" y="734158"/>
            <a:ext cx="4283075"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50"/>
          <p:cNvSpPr>
            <a:spLocks/>
          </p:cNvSpPr>
          <p:nvPr/>
        </p:nvSpPr>
        <p:spPr bwMode="auto">
          <a:xfrm>
            <a:off x="6460515" y="3902808"/>
            <a:ext cx="3833812" cy="1889125"/>
          </a:xfrm>
          <a:custGeom>
            <a:avLst/>
            <a:gdLst>
              <a:gd name="T0" fmla="*/ 2147483646 w 2415"/>
              <a:gd name="T1" fmla="*/ 2147483646 h 1190"/>
              <a:gd name="T2" fmla="*/ 2147483646 w 2415"/>
              <a:gd name="T3" fmla="*/ 2147483646 h 1190"/>
              <a:gd name="T4" fmla="*/ 0 w 2415"/>
              <a:gd name="T5" fmla="*/ 2147483646 h 1190"/>
              <a:gd name="T6" fmla="*/ 2147483646 w 2415"/>
              <a:gd name="T7" fmla="*/ 2147483646 h 1190"/>
              <a:gd name="T8" fmla="*/ 2147483646 w 2415"/>
              <a:gd name="T9" fmla="*/ 2147483646 h 1190"/>
              <a:gd name="T10" fmla="*/ 2147483646 w 2415"/>
              <a:gd name="T11" fmla="*/ 2147483646 h 1190"/>
              <a:gd name="T12" fmla="*/ 2147483646 w 2415"/>
              <a:gd name="T13" fmla="*/ 2147483646 h 1190"/>
              <a:gd name="T14" fmla="*/ 2147483646 w 2415"/>
              <a:gd name="T15" fmla="*/ 2147483646 h 1190"/>
              <a:gd name="T16" fmla="*/ 2147483646 w 2415"/>
              <a:gd name="T17" fmla="*/ 2147483646 h 1190"/>
              <a:gd name="T18" fmla="*/ 2147483646 w 2415"/>
              <a:gd name="T19" fmla="*/ 2147483646 h 1190"/>
              <a:gd name="T20" fmla="*/ 2147483646 w 2415"/>
              <a:gd name="T21" fmla="*/ 2147483646 h 1190"/>
              <a:gd name="T22" fmla="*/ 2147483646 w 2415"/>
              <a:gd name="T23" fmla="*/ 0 h 1190"/>
              <a:gd name="T24" fmla="*/ 2147483646 w 2415"/>
              <a:gd name="T25" fmla="*/ 0 h 1190"/>
              <a:gd name="T26" fmla="*/ 2147483646 w 2415"/>
              <a:gd name="T27" fmla="*/ 2147483646 h 1190"/>
              <a:gd name="T28" fmla="*/ 2147483646 w 2415"/>
              <a:gd name="T29" fmla="*/ 2147483646 h 1190"/>
              <a:gd name="T30" fmla="*/ 2147483646 w 2415"/>
              <a:gd name="T31" fmla="*/ 2147483646 h 1190"/>
              <a:gd name="T32" fmla="*/ 2147483646 w 2415"/>
              <a:gd name="T33" fmla="*/ 2147483646 h 1190"/>
              <a:gd name="T34" fmla="*/ 2147483646 w 2415"/>
              <a:gd name="T35" fmla="*/ 2147483646 h 1190"/>
              <a:gd name="T36" fmla="*/ 2147483646 w 2415"/>
              <a:gd name="T37" fmla="*/ 2147483646 h 1190"/>
              <a:gd name="T38" fmla="*/ 2147483646 w 2415"/>
              <a:gd name="T39" fmla="*/ 2147483646 h 1190"/>
              <a:gd name="T40" fmla="*/ 2147483646 w 2415"/>
              <a:gd name="T41" fmla="*/ 2147483646 h 1190"/>
              <a:gd name="T42" fmla="*/ 2147483646 w 2415"/>
              <a:gd name="T43" fmla="*/ 2147483646 h 1190"/>
              <a:gd name="T44" fmla="*/ 2147483646 w 2415"/>
              <a:gd name="T45" fmla="*/ 2147483646 h 1190"/>
              <a:gd name="T46" fmla="*/ 2147483646 w 2415"/>
              <a:gd name="T47" fmla="*/ 2147483646 h 1190"/>
              <a:gd name="T48" fmla="*/ 2147483646 w 2415"/>
              <a:gd name="T49" fmla="*/ 2147483646 h 1190"/>
              <a:gd name="T50" fmla="*/ 2147483646 w 2415"/>
              <a:gd name="T51" fmla="*/ 2147483646 h 1190"/>
              <a:gd name="T52" fmla="*/ 2147483646 w 2415"/>
              <a:gd name="T53" fmla="*/ 2147483646 h 1190"/>
              <a:gd name="T54" fmla="*/ 2147483646 w 2415"/>
              <a:gd name="T55" fmla="*/ 2147483646 h 1190"/>
              <a:gd name="T56" fmla="*/ 2147483646 w 2415"/>
              <a:gd name="T57" fmla="*/ 2147483646 h 1190"/>
              <a:gd name="T58" fmla="*/ 2147483646 w 2415"/>
              <a:gd name="T59" fmla="*/ 2147483646 h 1190"/>
              <a:gd name="T60" fmla="*/ 2147483646 w 2415"/>
              <a:gd name="T61" fmla="*/ 2147483646 h 1190"/>
              <a:gd name="T62" fmla="*/ 2147483646 w 2415"/>
              <a:gd name="T63" fmla="*/ 2147483646 h 1190"/>
              <a:gd name="T64" fmla="*/ 2147483646 w 2415"/>
              <a:gd name="T65" fmla="*/ 2147483646 h 1190"/>
              <a:gd name="T66" fmla="*/ 2147483646 w 2415"/>
              <a:gd name="T67" fmla="*/ 2147483646 h 1190"/>
              <a:gd name="T68" fmla="*/ 2147483646 w 2415"/>
              <a:gd name="T69" fmla="*/ 2147483646 h 1190"/>
              <a:gd name="T70" fmla="*/ 2147483646 w 2415"/>
              <a:gd name="T71" fmla="*/ 2147483646 h 1190"/>
              <a:gd name="T72" fmla="*/ 2147483646 w 2415"/>
              <a:gd name="T73" fmla="*/ 2147483646 h 1190"/>
              <a:gd name="T74" fmla="*/ 2147483646 w 2415"/>
              <a:gd name="T75" fmla="*/ 2147483646 h 1190"/>
              <a:gd name="T76" fmla="*/ 2147483646 w 2415"/>
              <a:gd name="T77" fmla="*/ 2147483646 h 1190"/>
              <a:gd name="T78" fmla="*/ 2147483646 w 2415"/>
              <a:gd name="T79" fmla="*/ 2147483646 h 1190"/>
              <a:gd name="T80" fmla="*/ 2147483646 w 2415"/>
              <a:gd name="T81" fmla="*/ 2147483646 h 11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15"/>
              <a:gd name="T124" fmla="*/ 0 h 1190"/>
              <a:gd name="T125" fmla="*/ 2415 w 2415"/>
              <a:gd name="T126" fmla="*/ 1190 h 119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15" h="1190">
                <a:moveTo>
                  <a:pt x="2406" y="461"/>
                </a:moveTo>
                <a:lnTo>
                  <a:pt x="2406" y="1190"/>
                </a:lnTo>
                <a:lnTo>
                  <a:pt x="0" y="1190"/>
                </a:lnTo>
                <a:lnTo>
                  <a:pt x="3" y="557"/>
                </a:lnTo>
                <a:lnTo>
                  <a:pt x="24" y="467"/>
                </a:lnTo>
                <a:lnTo>
                  <a:pt x="58" y="386"/>
                </a:lnTo>
                <a:lnTo>
                  <a:pt x="102" y="308"/>
                </a:lnTo>
                <a:lnTo>
                  <a:pt x="171" y="185"/>
                </a:lnTo>
                <a:lnTo>
                  <a:pt x="239" y="91"/>
                </a:lnTo>
                <a:lnTo>
                  <a:pt x="285" y="45"/>
                </a:lnTo>
                <a:lnTo>
                  <a:pt x="307" y="23"/>
                </a:lnTo>
                <a:lnTo>
                  <a:pt x="353" y="0"/>
                </a:lnTo>
                <a:lnTo>
                  <a:pt x="398" y="0"/>
                </a:lnTo>
                <a:lnTo>
                  <a:pt x="443" y="23"/>
                </a:lnTo>
                <a:lnTo>
                  <a:pt x="489" y="68"/>
                </a:lnTo>
                <a:lnTo>
                  <a:pt x="534" y="113"/>
                </a:lnTo>
                <a:lnTo>
                  <a:pt x="606" y="200"/>
                </a:lnTo>
                <a:lnTo>
                  <a:pt x="648" y="250"/>
                </a:lnTo>
                <a:lnTo>
                  <a:pt x="687" y="293"/>
                </a:lnTo>
                <a:lnTo>
                  <a:pt x="723" y="335"/>
                </a:lnTo>
                <a:lnTo>
                  <a:pt x="806" y="431"/>
                </a:lnTo>
                <a:lnTo>
                  <a:pt x="874" y="499"/>
                </a:lnTo>
                <a:lnTo>
                  <a:pt x="988" y="612"/>
                </a:lnTo>
                <a:lnTo>
                  <a:pt x="1078" y="680"/>
                </a:lnTo>
                <a:lnTo>
                  <a:pt x="1215" y="749"/>
                </a:lnTo>
                <a:lnTo>
                  <a:pt x="1283" y="771"/>
                </a:lnTo>
                <a:lnTo>
                  <a:pt x="1396" y="771"/>
                </a:lnTo>
                <a:lnTo>
                  <a:pt x="1487" y="749"/>
                </a:lnTo>
                <a:lnTo>
                  <a:pt x="1645" y="680"/>
                </a:lnTo>
                <a:lnTo>
                  <a:pt x="1804" y="590"/>
                </a:lnTo>
                <a:lnTo>
                  <a:pt x="1895" y="544"/>
                </a:lnTo>
                <a:lnTo>
                  <a:pt x="2054" y="454"/>
                </a:lnTo>
                <a:lnTo>
                  <a:pt x="2144" y="408"/>
                </a:lnTo>
                <a:lnTo>
                  <a:pt x="2211" y="377"/>
                </a:lnTo>
                <a:lnTo>
                  <a:pt x="2268" y="356"/>
                </a:lnTo>
                <a:lnTo>
                  <a:pt x="2289" y="353"/>
                </a:lnTo>
                <a:lnTo>
                  <a:pt x="2310" y="359"/>
                </a:lnTo>
                <a:lnTo>
                  <a:pt x="2334" y="374"/>
                </a:lnTo>
                <a:lnTo>
                  <a:pt x="2376" y="419"/>
                </a:lnTo>
                <a:lnTo>
                  <a:pt x="2415" y="476"/>
                </a:lnTo>
                <a:lnTo>
                  <a:pt x="2406" y="461"/>
                </a:lnTo>
                <a:close/>
              </a:path>
            </a:pathLst>
          </a:custGeom>
          <a:solidFill>
            <a:schemeClr val="accent1"/>
          </a:solidFill>
          <a:ln w="9525">
            <a:solidFill>
              <a:schemeClr val="tx1"/>
            </a:solidFill>
            <a:round/>
            <a:headEnd/>
            <a:tailEnd/>
          </a:ln>
        </p:spPr>
        <p:txBody>
          <a:bodyPr/>
          <a:lstStyle/>
          <a:p>
            <a:endParaRPr lang="zh-CN" altLang="en-US"/>
          </a:p>
        </p:txBody>
      </p:sp>
      <p:pic>
        <p:nvPicPr>
          <p:cNvPr id="8" name="Picture 40"/>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6192227" y="3974246"/>
            <a:ext cx="4283075" cy="201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reeform 38"/>
          <p:cNvSpPr>
            <a:spLocks/>
          </p:cNvSpPr>
          <p:nvPr/>
        </p:nvSpPr>
        <p:spPr bwMode="auto">
          <a:xfrm>
            <a:off x="6455752" y="986571"/>
            <a:ext cx="1914525" cy="1566862"/>
          </a:xfrm>
          <a:custGeom>
            <a:avLst/>
            <a:gdLst>
              <a:gd name="T0" fmla="*/ 2147483646 w 1206"/>
              <a:gd name="T1" fmla="*/ 2147483646 h 987"/>
              <a:gd name="T2" fmla="*/ 2147483646 w 1206"/>
              <a:gd name="T3" fmla="*/ 2147483646 h 987"/>
              <a:gd name="T4" fmla="*/ 2147483646 w 1206"/>
              <a:gd name="T5" fmla="*/ 2147483646 h 987"/>
              <a:gd name="T6" fmla="*/ 0 w 1206"/>
              <a:gd name="T7" fmla="*/ 2147483646 h 987"/>
              <a:gd name="T8" fmla="*/ 0 w 1206"/>
              <a:gd name="T9" fmla="*/ 2147483646 h 987"/>
              <a:gd name="T10" fmla="*/ 2147483646 w 1206"/>
              <a:gd name="T11" fmla="*/ 2147483646 h 987"/>
              <a:gd name="T12" fmla="*/ 2147483646 w 1206"/>
              <a:gd name="T13" fmla="*/ 2147483646 h 987"/>
              <a:gd name="T14" fmla="*/ 2147483646 w 1206"/>
              <a:gd name="T15" fmla="*/ 2147483646 h 987"/>
              <a:gd name="T16" fmla="*/ 2147483646 w 1206"/>
              <a:gd name="T17" fmla="*/ 2147483646 h 987"/>
              <a:gd name="T18" fmla="*/ 2147483646 w 1206"/>
              <a:gd name="T19" fmla="*/ 2147483646 h 987"/>
              <a:gd name="T20" fmla="*/ 2147483646 w 1206"/>
              <a:gd name="T21" fmla="*/ 0 h 987"/>
              <a:gd name="T22" fmla="*/ 2147483646 w 1206"/>
              <a:gd name="T23" fmla="*/ 0 h 987"/>
              <a:gd name="T24" fmla="*/ 2147483646 w 1206"/>
              <a:gd name="T25" fmla="*/ 2147483646 h 987"/>
              <a:gd name="T26" fmla="*/ 2147483646 w 1206"/>
              <a:gd name="T27" fmla="*/ 2147483646 h 987"/>
              <a:gd name="T28" fmla="*/ 2147483646 w 1206"/>
              <a:gd name="T29" fmla="*/ 2147483646 h 987"/>
              <a:gd name="T30" fmla="*/ 2147483646 w 1206"/>
              <a:gd name="T31" fmla="*/ 2147483646 h 987"/>
              <a:gd name="T32" fmla="*/ 2147483646 w 1206"/>
              <a:gd name="T33" fmla="*/ 2147483646 h 987"/>
              <a:gd name="T34" fmla="*/ 2147483646 w 1206"/>
              <a:gd name="T35" fmla="*/ 2147483646 h 987"/>
              <a:gd name="T36" fmla="*/ 2147483646 w 1206"/>
              <a:gd name="T37" fmla="*/ 2147483646 h 987"/>
              <a:gd name="T38" fmla="*/ 2147483646 w 1206"/>
              <a:gd name="T39" fmla="*/ 2147483646 h 987"/>
              <a:gd name="T40" fmla="*/ 2147483646 w 1206"/>
              <a:gd name="T41" fmla="*/ 2147483646 h 987"/>
              <a:gd name="T42" fmla="*/ 2147483646 w 1206"/>
              <a:gd name="T43" fmla="*/ 2147483646 h 987"/>
              <a:gd name="T44" fmla="*/ 2147483646 w 1206"/>
              <a:gd name="T45" fmla="*/ 2147483646 h 9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06"/>
              <a:gd name="T70" fmla="*/ 0 h 987"/>
              <a:gd name="T71" fmla="*/ 1206 w 1206"/>
              <a:gd name="T72" fmla="*/ 987 h 9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06" h="987">
                <a:moveTo>
                  <a:pt x="1206" y="531"/>
                </a:moveTo>
                <a:lnTo>
                  <a:pt x="1203" y="981"/>
                </a:lnTo>
                <a:lnTo>
                  <a:pt x="1206" y="987"/>
                </a:lnTo>
                <a:lnTo>
                  <a:pt x="0" y="987"/>
                </a:lnTo>
                <a:lnTo>
                  <a:pt x="0" y="348"/>
                </a:lnTo>
                <a:lnTo>
                  <a:pt x="57" y="261"/>
                </a:lnTo>
                <a:lnTo>
                  <a:pt x="106" y="204"/>
                </a:lnTo>
                <a:lnTo>
                  <a:pt x="174" y="136"/>
                </a:lnTo>
                <a:lnTo>
                  <a:pt x="265" y="68"/>
                </a:lnTo>
                <a:lnTo>
                  <a:pt x="378" y="23"/>
                </a:lnTo>
                <a:lnTo>
                  <a:pt x="514" y="0"/>
                </a:lnTo>
                <a:lnTo>
                  <a:pt x="605" y="0"/>
                </a:lnTo>
                <a:lnTo>
                  <a:pt x="669" y="6"/>
                </a:lnTo>
                <a:lnTo>
                  <a:pt x="719" y="23"/>
                </a:lnTo>
                <a:lnTo>
                  <a:pt x="764" y="45"/>
                </a:lnTo>
                <a:lnTo>
                  <a:pt x="813" y="78"/>
                </a:lnTo>
                <a:lnTo>
                  <a:pt x="855" y="113"/>
                </a:lnTo>
                <a:lnTo>
                  <a:pt x="912" y="180"/>
                </a:lnTo>
                <a:lnTo>
                  <a:pt x="984" y="261"/>
                </a:lnTo>
                <a:lnTo>
                  <a:pt x="1044" y="333"/>
                </a:lnTo>
                <a:lnTo>
                  <a:pt x="1098" y="405"/>
                </a:lnTo>
                <a:lnTo>
                  <a:pt x="1173" y="498"/>
                </a:lnTo>
                <a:lnTo>
                  <a:pt x="1206" y="531"/>
                </a:lnTo>
                <a:close/>
              </a:path>
            </a:pathLst>
          </a:custGeom>
          <a:solidFill>
            <a:schemeClr val="accent1"/>
          </a:solidFill>
          <a:ln w="9525">
            <a:solidFill>
              <a:schemeClr val="tx1"/>
            </a:solidFill>
            <a:round/>
            <a:headEnd/>
            <a:tailEnd/>
          </a:ln>
        </p:spPr>
        <p:txBody>
          <a:bodyPr/>
          <a:lstStyle/>
          <a:p>
            <a:endParaRPr lang="zh-CN" altLang="en-US"/>
          </a:p>
        </p:txBody>
      </p:sp>
      <p:pic>
        <p:nvPicPr>
          <p:cNvPr id="10" name="Picture 29"/>
          <p:cNvPicPr>
            <a:picLocks noChangeAspect="1" noChangeArrowheads="1"/>
          </p:cNvPicPr>
          <p:nvPr/>
        </p:nvPicPr>
        <p:blipFill>
          <a:blip r:embed="rId2">
            <a:extLst>
              <a:ext uri="{28A0092B-C50C-407E-A947-70E740481C1C}">
                <a14:useLocalDpi xmlns:a14="http://schemas.microsoft.com/office/drawing/2010/main" val="0"/>
              </a:ext>
            </a:extLst>
          </a:blip>
          <a:srcRect l="17326" t="32213" r="36810" b="38655"/>
          <a:stretch>
            <a:fillRect/>
          </a:stretch>
        </p:blipFill>
        <p:spPr bwMode="auto">
          <a:xfrm>
            <a:off x="6192227" y="734158"/>
            <a:ext cx="4283075"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32"/>
          <p:cNvSpPr>
            <a:spLocks/>
          </p:cNvSpPr>
          <p:nvPr/>
        </p:nvSpPr>
        <p:spPr bwMode="auto">
          <a:xfrm>
            <a:off x="2064727" y="957996"/>
            <a:ext cx="957263" cy="1595437"/>
          </a:xfrm>
          <a:custGeom>
            <a:avLst/>
            <a:gdLst>
              <a:gd name="T0" fmla="*/ 0 w 603"/>
              <a:gd name="T1" fmla="*/ 2147483646 h 1005"/>
              <a:gd name="T2" fmla="*/ 2147483646 w 603"/>
              <a:gd name="T3" fmla="*/ 2147483646 h 1005"/>
              <a:gd name="T4" fmla="*/ 2147483646 w 603"/>
              <a:gd name="T5" fmla="*/ 0 h 1005"/>
              <a:gd name="T6" fmla="*/ 0 w 603"/>
              <a:gd name="T7" fmla="*/ 2147483646 h 1005"/>
              <a:gd name="T8" fmla="*/ 0 w 603"/>
              <a:gd name="T9" fmla="*/ 2147483646 h 1005"/>
              <a:gd name="T10" fmla="*/ 0 60000 65536"/>
              <a:gd name="T11" fmla="*/ 0 60000 65536"/>
              <a:gd name="T12" fmla="*/ 0 60000 65536"/>
              <a:gd name="T13" fmla="*/ 0 60000 65536"/>
              <a:gd name="T14" fmla="*/ 0 60000 65536"/>
              <a:gd name="T15" fmla="*/ 0 w 603"/>
              <a:gd name="T16" fmla="*/ 0 h 1005"/>
              <a:gd name="T17" fmla="*/ 603 w 603"/>
              <a:gd name="T18" fmla="*/ 1005 h 1005"/>
            </a:gdLst>
            <a:ahLst/>
            <a:cxnLst>
              <a:cxn ang="T10">
                <a:pos x="T0" y="T1"/>
              </a:cxn>
              <a:cxn ang="T11">
                <a:pos x="T2" y="T3"/>
              </a:cxn>
              <a:cxn ang="T12">
                <a:pos x="T4" y="T5"/>
              </a:cxn>
              <a:cxn ang="T13">
                <a:pos x="T6" y="T7"/>
              </a:cxn>
              <a:cxn ang="T14">
                <a:pos x="T8" y="T9"/>
              </a:cxn>
            </a:cxnLst>
            <a:rect l="T15" t="T16" r="T17" b="T18"/>
            <a:pathLst>
              <a:path w="603" h="1005">
                <a:moveTo>
                  <a:pt x="0" y="1005"/>
                </a:moveTo>
                <a:lnTo>
                  <a:pt x="603" y="999"/>
                </a:lnTo>
                <a:lnTo>
                  <a:pt x="597" y="0"/>
                </a:lnTo>
                <a:lnTo>
                  <a:pt x="0" y="369"/>
                </a:lnTo>
                <a:lnTo>
                  <a:pt x="0" y="1005"/>
                </a:lnTo>
                <a:close/>
              </a:path>
            </a:pathLst>
          </a:custGeom>
          <a:solidFill>
            <a:schemeClr val="accent1"/>
          </a:solidFill>
          <a:ln w="9525">
            <a:solidFill>
              <a:schemeClr val="tx1"/>
            </a:solidFill>
            <a:round/>
            <a:headEnd/>
            <a:tailEnd/>
          </a:ln>
        </p:spPr>
        <p:txBody>
          <a:bodyPr/>
          <a:lstStyle/>
          <a:p>
            <a:endParaRPr lang="zh-CN" altLang="en-US"/>
          </a:p>
        </p:txBody>
      </p:sp>
      <p:sp>
        <p:nvSpPr>
          <p:cNvPr id="12" name="Freeform 7"/>
          <p:cNvSpPr>
            <a:spLocks/>
          </p:cNvSpPr>
          <p:nvPr/>
        </p:nvSpPr>
        <p:spPr bwMode="auto">
          <a:xfrm>
            <a:off x="3012465" y="959583"/>
            <a:ext cx="3175" cy="1584325"/>
          </a:xfrm>
          <a:custGeom>
            <a:avLst/>
            <a:gdLst>
              <a:gd name="T0" fmla="*/ 0 w 2"/>
              <a:gd name="T1" fmla="*/ 2147483646 h 998"/>
              <a:gd name="T2" fmla="*/ 2147483646 w 2"/>
              <a:gd name="T3" fmla="*/ 0 h 998"/>
              <a:gd name="T4" fmla="*/ 0 60000 65536"/>
              <a:gd name="T5" fmla="*/ 0 60000 65536"/>
              <a:gd name="T6" fmla="*/ 0 w 2"/>
              <a:gd name="T7" fmla="*/ 0 h 998"/>
              <a:gd name="T8" fmla="*/ 2 w 2"/>
              <a:gd name="T9" fmla="*/ 998 h 998"/>
            </a:gdLst>
            <a:ahLst/>
            <a:cxnLst>
              <a:cxn ang="T4">
                <a:pos x="T0" y="T1"/>
              </a:cxn>
              <a:cxn ang="T5">
                <a:pos x="T2" y="T3"/>
              </a:cxn>
            </a:cxnLst>
            <a:rect l="T6" t="T7" r="T8" b="T9"/>
            <a:pathLst>
              <a:path w="2" h="998">
                <a:moveTo>
                  <a:pt x="0" y="998"/>
                </a:moveTo>
                <a:lnTo>
                  <a:pt x="2" y="0"/>
                </a:lnTo>
              </a:path>
            </a:pathLst>
          </a:custGeom>
          <a:noFill/>
          <a:ln w="9525">
            <a:solidFill>
              <a:schemeClr val="tx1"/>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3" name="Freeform 35"/>
          <p:cNvSpPr>
            <a:spLocks/>
          </p:cNvSpPr>
          <p:nvPr/>
        </p:nvSpPr>
        <p:spPr bwMode="auto">
          <a:xfrm>
            <a:off x="8370277" y="1815246"/>
            <a:ext cx="1588" cy="728662"/>
          </a:xfrm>
          <a:custGeom>
            <a:avLst/>
            <a:gdLst>
              <a:gd name="T0" fmla="*/ 0 w 1"/>
              <a:gd name="T1" fmla="*/ 2147483646 h 459"/>
              <a:gd name="T2" fmla="*/ 0 w 1"/>
              <a:gd name="T3" fmla="*/ 0 h 459"/>
              <a:gd name="T4" fmla="*/ 0 60000 65536"/>
              <a:gd name="T5" fmla="*/ 0 60000 65536"/>
              <a:gd name="T6" fmla="*/ 0 w 1"/>
              <a:gd name="T7" fmla="*/ 0 h 459"/>
              <a:gd name="T8" fmla="*/ 1 w 1"/>
              <a:gd name="T9" fmla="*/ 459 h 459"/>
            </a:gdLst>
            <a:ahLst/>
            <a:cxnLst>
              <a:cxn ang="T4">
                <a:pos x="T0" y="T1"/>
              </a:cxn>
              <a:cxn ang="T5">
                <a:pos x="T2" y="T3"/>
              </a:cxn>
            </a:cxnLst>
            <a:rect l="T6" t="T7" r="T8" b="T9"/>
            <a:pathLst>
              <a:path w="1" h="459">
                <a:moveTo>
                  <a:pt x="0" y="459"/>
                </a:moveTo>
                <a:lnTo>
                  <a:pt x="0" y="0"/>
                </a:ln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4" name="Line 36"/>
          <p:cNvSpPr>
            <a:spLocks noChangeShapeType="1"/>
          </p:cNvSpPr>
          <p:nvPr/>
        </p:nvSpPr>
        <p:spPr bwMode="auto">
          <a:xfrm flipV="1">
            <a:off x="7416190" y="986571"/>
            <a:ext cx="0" cy="1584325"/>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5" name="Line 41"/>
          <p:cNvSpPr>
            <a:spLocks noChangeShapeType="1"/>
          </p:cNvSpPr>
          <p:nvPr/>
        </p:nvSpPr>
        <p:spPr bwMode="auto">
          <a:xfrm flipV="1">
            <a:off x="4896827" y="4839433"/>
            <a:ext cx="0" cy="971550"/>
          </a:xfrm>
          <a:prstGeom prst="line">
            <a:avLst/>
          </a:prstGeom>
          <a:noFill/>
          <a:ln w="9525">
            <a:solidFill>
              <a:schemeClr val="tx1"/>
            </a:solidFill>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6" name="Freeform 42"/>
          <p:cNvSpPr>
            <a:spLocks/>
          </p:cNvSpPr>
          <p:nvPr/>
        </p:nvSpPr>
        <p:spPr bwMode="auto">
          <a:xfrm>
            <a:off x="3931627" y="5048983"/>
            <a:ext cx="4763" cy="742950"/>
          </a:xfrm>
          <a:custGeom>
            <a:avLst/>
            <a:gdLst>
              <a:gd name="T0" fmla="*/ 2147483646 w 3"/>
              <a:gd name="T1" fmla="*/ 2147483646 h 468"/>
              <a:gd name="T2" fmla="*/ 0 w 3"/>
              <a:gd name="T3" fmla="*/ 0 h 468"/>
              <a:gd name="T4" fmla="*/ 0 60000 65536"/>
              <a:gd name="T5" fmla="*/ 0 60000 65536"/>
              <a:gd name="T6" fmla="*/ 0 w 3"/>
              <a:gd name="T7" fmla="*/ 0 h 468"/>
              <a:gd name="T8" fmla="*/ 3 w 3"/>
              <a:gd name="T9" fmla="*/ 468 h 468"/>
            </a:gdLst>
            <a:ahLst/>
            <a:cxnLst>
              <a:cxn ang="T4">
                <a:pos x="T0" y="T1"/>
              </a:cxn>
              <a:cxn ang="T5">
                <a:pos x="T2" y="T3"/>
              </a:cxn>
            </a:cxnLst>
            <a:rect l="T6" t="T7" r="T8" b="T9"/>
            <a:pathLst>
              <a:path w="3" h="468">
                <a:moveTo>
                  <a:pt x="3" y="468"/>
                </a:moveTo>
                <a:lnTo>
                  <a:pt x="0"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7" name="Line 43"/>
          <p:cNvSpPr>
            <a:spLocks noChangeShapeType="1"/>
          </p:cNvSpPr>
          <p:nvPr/>
        </p:nvSpPr>
        <p:spPr bwMode="auto">
          <a:xfrm flipV="1">
            <a:off x="2988652" y="4226658"/>
            <a:ext cx="0" cy="1584325"/>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18" name="Freeform 46"/>
          <p:cNvSpPr>
            <a:spLocks/>
          </p:cNvSpPr>
          <p:nvPr/>
        </p:nvSpPr>
        <p:spPr bwMode="auto">
          <a:xfrm>
            <a:off x="10280040" y="4648933"/>
            <a:ext cx="1587" cy="1147763"/>
          </a:xfrm>
          <a:custGeom>
            <a:avLst/>
            <a:gdLst>
              <a:gd name="T0" fmla="*/ 0 w 1"/>
              <a:gd name="T1" fmla="*/ 2147483646 h 723"/>
              <a:gd name="T2" fmla="*/ 0 w 1"/>
              <a:gd name="T3" fmla="*/ 0 h 723"/>
              <a:gd name="T4" fmla="*/ 0 60000 65536"/>
              <a:gd name="T5" fmla="*/ 0 60000 65536"/>
              <a:gd name="T6" fmla="*/ 0 w 1"/>
              <a:gd name="T7" fmla="*/ 0 h 723"/>
              <a:gd name="T8" fmla="*/ 1 w 1"/>
              <a:gd name="T9" fmla="*/ 723 h 723"/>
            </a:gdLst>
            <a:ahLst/>
            <a:cxnLst>
              <a:cxn ang="T4">
                <a:pos x="T0" y="T1"/>
              </a:cxn>
              <a:cxn ang="T5">
                <a:pos x="T2" y="T3"/>
              </a:cxn>
            </a:cxnLst>
            <a:rect l="T6" t="T7" r="T8" b="T9"/>
            <a:pathLst>
              <a:path w="1" h="723">
                <a:moveTo>
                  <a:pt x="0" y="723"/>
                </a:moveTo>
                <a:cubicBezTo>
                  <a:pt x="0" y="602"/>
                  <a:pt x="0" y="151"/>
                  <a:pt x="0" y="0"/>
                </a:cubicBezTo>
              </a:path>
            </a:pathLst>
          </a:custGeom>
          <a:noFill/>
          <a:ln w="9525">
            <a:solidFill>
              <a:schemeClr val="tx1"/>
            </a:solidFill>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 name="Line 47"/>
          <p:cNvSpPr>
            <a:spLocks noChangeShapeType="1"/>
          </p:cNvSpPr>
          <p:nvPr/>
        </p:nvSpPr>
        <p:spPr bwMode="auto">
          <a:xfrm flipV="1">
            <a:off x="7416190" y="4226658"/>
            <a:ext cx="0" cy="1584325"/>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0" name="Freeform 48"/>
          <p:cNvSpPr>
            <a:spLocks/>
          </p:cNvSpPr>
          <p:nvPr/>
        </p:nvSpPr>
        <p:spPr bwMode="auto">
          <a:xfrm>
            <a:off x="8370277" y="5058508"/>
            <a:ext cx="4763" cy="723900"/>
          </a:xfrm>
          <a:custGeom>
            <a:avLst/>
            <a:gdLst>
              <a:gd name="T0" fmla="*/ 0 w 3"/>
              <a:gd name="T1" fmla="*/ 2147483646 h 456"/>
              <a:gd name="T2" fmla="*/ 2147483646 w 3"/>
              <a:gd name="T3" fmla="*/ 0 h 456"/>
              <a:gd name="T4" fmla="*/ 0 60000 65536"/>
              <a:gd name="T5" fmla="*/ 0 60000 65536"/>
              <a:gd name="T6" fmla="*/ 0 w 3"/>
              <a:gd name="T7" fmla="*/ 0 h 456"/>
              <a:gd name="T8" fmla="*/ 3 w 3"/>
              <a:gd name="T9" fmla="*/ 456 h 456"/>
            </a:gdLst>
            <a:ahLst/>
            <a:cxnLst>
              <a:cxn ang="T4">
                <a:pos x="T0" y="T1"/>
              </a:cxn>
              <a:cxn ang="T5">
                <a:pos x="T2" y="T3"/>
              </a:cxn>
            </a:cxnLst>
            <a:rect l="T6" t="T7" r="T8" b="T9"/>
            <a:pathLst>
              <a:path w="3" h="456">
                <a:moveTo>
                  <a:pt x="0" y="456"/>
                </a:moveTo>
                <a:lnTo>
                  <a:pt x="3" y="0"/>
                </a:lnTo>
              </a:path>
            </a:pathLst>
          </a:custGeom>
          <a:noFill/>
          <a:ln w="9525">
            <a:solidFill>
              <a:schemeClr val="tx1"/>
            </a:solidFill>
            <a:prstDash val="lgDash"/>
            <a:round/>
            <a:headEnd/>
            <a:tail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1" name="Line 49"/>
          <p:cNvSpPr>
            <a:spLocks noChangeShapeType="1"/>
          </p:cNvSpPr>
          <p:nvPr/>
        </p:nvSpPr>
        <p:spPr bwMode="auto">
          <a:xfrm flipV="1">
            <a:off x="9324365" y="4839433"/>
            <a:ext cx="0" cy="971550"/>
          </a:xfrm>
          <a:prstGeom prst="line">
            <a:avLst/>
          </a:prstGeom>
          <a:noFill/>
          <a:ln w="9525">
            <a:solidFill>
              <a:schemeClr val="tx1"/>
            </a:solidFill>
            <a:prstDash val="lgDash"/>
            <a:round/>
            <a:headEnd/>
            <a:tailEnd type="oval" w="sm" len="sm"/>
          </a:ln>
          <a:extLst>
            <a:ext uri="{909E8E84-426E-40DD-AFC4-6F175D3DCCD1}">
              <a14:hiddenFill xmlns:a14="http://schemas.microsoft.com/office/drawing/2010/main">
                <a:noFill/>
              </a14:hiddenFill>
            </a:ext>
          </a:extLst>
        </p:spPr>
        <p:txBody>
          <a:bodyPr/>
          <a:lstStyle/>
          <a:p>
            <a:endParaRPr lang="zh-CN" altLang="en-US"/>
          </a:p>
        </p:txBody>
      </p:sp>
      <p:sp>
        <p:nvSpPr>
          <p:cNvPr id="22" name="Text Box 51"/>
          <p:cNvSpPr txBox="1">
            <a:spLocks noChangeArrowheads="1"/>
          </p:cNvSpPr>
          <p:nvPr/>
        </p:nvSpPr>
        <p:spPr bwMode="auto">
          <a:xfrm>
            <a:off x="2088540" y="2858233"/>
            <a:ext cx="35639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None/>
            </a:pPr>
            <a:r>
              <a:rPr lang="en-US" altLang="zh-CN" sz="1800" dirty="0" smtClean="0"/>
              <a:t>The trapezoidal rule integrates </a:t>
            </a:r>
            <a:r>
              <a:rPr lang="en-US" altLang="zh-CN" sz="1800" i="1" dirty="0"/>
              <a:t>y</a:t>
            </a:r>
            <a:r>
              <a:rPr lang="en-US" altLang="zh-CN" sz="1800" dirty="0"/>
              <a:t>=</a:t>
            </a:r>
            <a:r>
              <a:rPr lang="en-US" altLang="zh-CN" sz="1800" i="1" dirty="0"/>
              <a:t>P</a:t>
            </a:r>
            <a:r>
              <a:rPr lang="en-US" altLang="zh-CN" sz="2400" baseline="-25000" dirty="0"/>
              <a:t>1</a:t>
            </a:r>
            <a:r>
              <a:rPr lang="en-US" altLang="zh-CN" sz="1800" dirty="0"/>
              <a:t>(</a:t>
            </a:r>
            <a:r>
              <a:rPr lang="en-US" altLang="zh-CN" sz="1800" i="1" dirty="0"/>
              <a:t>x</a:t>
            </a:r>
            <a:r>
              <a:rPr lang="en-US" altLang="zh-CN" sz="1800" dirty="0" smtClean="0"/>
              <a:t>) over [</a:t>
            </a:r>
            <a:r>
              <a:rPr lang="en-US" altLang="zh-CN" sz="1800" i="1" dirty="0" smtClean="0"/>
              <a:t>x</a:t>
            </a:r>
            <a:r>
              <a:rPr lang="en-US" altLang="zh-CN" sz="2400" baseline="-25000" dirty="0" smtClean="0"/>
              <a:t>0</a:t>
            </a:r>
            <a:r>
              <a:rPr lang="en-US" altLang="zh-CN" sz="1800" dirty="0" smtClean="0"/>
              <a:t>, </a:t>
            </a:r>
            <a:r>
              <a:rPr lang="en-US" altLang="zh-CN" sz="1800" i="1" dirty="0" smtClean="0"/>
              <a:t>x</a:t>
            </a:r>
            <a:r>
              <a:rPr lang="en-US" altLang="zh-CN" sz="2400" baseline="-25000" dirty="0" smtClean="0"/>
              <a:t>1</a:t>
            </a:r>
            <a:r>
              <a:rPr lang="en-US" altLang="zh-CN" sz="1800" dirty="0" smtClean="0"/>
              <a:t>]=[0, 0.5].</a:t>
            </a:r>
            <a:endParaRPr lang="zh-CN" altLang="en-US" sz="1800" dirty="0"/>
          </a:p>
        </p:txBody>
      </p:sp>
      <p:sp>
        <p:nvSpPr>
          <p:cNvPr id="23" name="Text Box 52"/>
          <p:cNvSpPr txBox="1">
            <a:spLocks noChangeArrowheads="1"/>
          </p:cNvSpPr>
          <p:nvPr/>
        </p:nvSpPr>
        <p:spPr bwMode="auto">
          <a:xfrm>
            <a:off x="6589102" y="6099908"/>
            <a:ext cx="35639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t>Boole’s rule integrates </a:t>
            </a:r>
            <a:r>
              <a:rPr lang="en-US" altLang="zh-CN" sz="1800" i="1" dirty="0"/>
              <a:t>y</a:t>
            </a:r>
            <a:r>
              <a:rPr lang="en-US" altLang="zh-CN" sz="1800" dirty="0"/>
              <a:t>=</a:t>
            </a:r>
            <a:r>
              <a:rPr lang="en-US" altLang="zh-CN" sz="1800" i="1" dirty="0"/>
              <a:t>P</a:t>
            </a:r>
            <a:r>
              <a:rPr lang="en-US" altLang="zh-CN" sz="2400" baseline="-25000" dirty="0"/>
              <a:t>4</a:t>
            </a:r>
            <a:r>
              <a:rPr lang="en-US" altLang="zh-CN" sz="1800" dirty="0"/>
              <a:t>(</a:t>
            </a:r>
            <a:r>
              <a:rPr lang="en-US" altLang="zh-CN" sz="1800" i="1" dirty="0"/>
              <a:t>x</a:t>
            </a:r>
            <a:r>
              <a:rPr lang="en-US" altLang="zh-CN" sz="1800" dirty="0"/>
              <a:t>) </a:t>
            </a:r>
            <a:r>
              <a:rPr lang="en-US" altLang="zh-CN" sz="1800" dirty="0" smtClean="0"/>
              <a:t>over [</a:t>
            </a:r>
            <a:r>
              <a:rPr lang="en-US" altLang="zh-CN" sz="1800" i="1" dirty="0" smtClean="0"/>
              <a:t>x</a:t>
            </a:r>
            <a:r>
              <a:rPr lang="en-US" altLang="zh-CN" sz="2400" baseline="-25000" dirty="0" smtClean="0"/>
              <a:t>0</a:t>
            </a:r>
            <a:r>
              <a:rPr lang="en-US" altLang="zh-CN" sz="1800" dirty="0" smtClean="0"/>
              <a:t>, </a:t>
            </a:r>
            <a:r>
              <a:rPr lang="en-US" altLang="zh-CN" sz="1800" i="1" dirty="0" smtClean="0"/>
              <a:t>x</a:t>
            </a:r>
            <a:r>
              <a:rPr lang="en-US" altLang="zh-CN" sz="2400" baseline="-25000" dirty="0" smtClean="0"/>
              <a:t>4</a:t>
            </a:r>
            <a:r>
              <a:rPr lang="en-US" altLang="zh-CN" sz="1800" dirty="0" smtClean="0"/>
              <a:t>]=[0, 2].</a:t>
            </a:r>
            <a:endParaRPr lang="zh-CN" altLang="en-US" sz="1800" dirty="0"/>
          </a:p>
        </p:txBody>
      </p:sp>
      <p:sp>
        <p:nvSpPr>
          <p:cNvPr id="24" name="Text Box 53"/>
          <p:cNvSpPr txBox="1">
            <a:spLocks noChangeArrowheads="1"/>
          </p:cNvSpPr>
          <p:nvPr/>
        </p:nvSpPr>
        <p:spPr bwMode="auto">
          <a:xfrm>
            <a:off x="1871052" y="6099908"/>
            <a:ext cx="40338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t>Simpson’s 3/8 rule integrates </a:t>
            </a:r>
            <a:r>
              <a:rPr lang="en-US" altLang="zh-CN" sz="1800" i="1" dirty="0"/>
              <a:t>y</a:t>
            </a:r>
            <a:r>
              <a:rPr lang="en-US" altLang="zh-CN" sz="1800" dirty="0"/>
              <a:t>=</a:t>
            </a:r>
            <a:r>
              <a:rPr lang="en-US" altLang="zh-CN" sz="1800" i="1" dirty="0"/>
              <a:t>P</a:t>
            </a:r>
            <a:r>
              <a:rPr lang="en-US" altLang="zh-CN" sz="2400" baseline="-25000" dirty="0"/>
              <a:t>3</a:t>
            </a:r>
            <a:r>
              <a:rPr lang="en-US" altLang="zh-CN" sz="1800" dirty="0"/>
              <a:t>(</a:t>
            </a:r>
            <a:r>
              <a:rPr lang="en-US" altLang="zh-CN" sz="1800" i="1" dirty="0"/>
              <a:t>x</a:t>
            </a:r>
            <a:r>
              <a:rPr lang="en-US" altLang="zh-CN" sz="1800" dirty="0" smtClean="0"/>
              <a:t>) over </a:t>
            </a:r>
            <a:r>
              <a:rPr lang="en-US" altLang="zh-CN" sz="1800" dirty="0"/>
              <a:t>[</a:t>
            </a:r>
            <a:r>
              <a:rPr lang="en-US" altLang="zh-CN" sz="1800" i="1" dirty="0" smtClean="0"/>
              <a:t>x</a:t>
            </a:r>
            <a:r>
              <a:rPr lang="en-US" altLang="zh-CN" sz="2400" baseline="-25000" dirty="0" smtClean="0"/>
              <a:t>0</a:t>
            </a:r>
            <a:r>
              <a:rPr lang="en-US" altLang="zh-CN" sz="1800" dirty="0" smtClean="0"/>
              <a:t>, </a:t>
            </a:r>
            <a:r>
              <a:rPr lang="en-US" altLang="zh-CN" sz="1800" i="1" dirty="0" smtClean="0"/>
              <a:t>x</a:t>
            </a:r>
            <a:r>
              <a:rPr lang="en-US" altLang="zh-CN" sz="2400" baseline="-25000" dirty="0" smtClean="0"/>
              <a:t>3</a:t>
            </a:r>
            <a:r>
              <a:rPr lang="en-US" altLang="zh-CN" sz="1800" dirty="0" smtClean="0"/>
              <a:t>]=[0, 1.5].</a:t>
            </a:r>
            <a:endParaRPr lang="zh-CN" altLang="en-US" sz="1800" dirty="0"/>
          </a:p>
        </p:txBody>
      </p:sp>
      <p:sp>
        <p:nvSpPr>
          <p:cNvPr id="25" name="Text Box 54"/>
          <p:cNvSpPr txBox="1">
            <a:spLocks noChangeArrowheads="1"/>
          </p:cNvSpPr>
          <p:nvPr/>
        </p:nvSpPr>
        <p:spPr bwMode="auto">
          <a:xfrm>
            <a:off x="6552590" y="2858233"/>
            <a:ext cx="32361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dirty="0" smtClean="0"/>
              <a:t>Simpson’s rule integrates </a:t>
            </a:r>
            <a:r>
              <a:rPr lang="en-US" altLang="zh-CN" sz="1800" i="1" dirty="0"/>
              <a:t>y</a:t>
            </a:r>
            <a:r>
              <a:rPr lang="en-US" altLang="zh-CN" sz="1800" dirty="0"/>
              <a:t>=</a:t>
            </a:r>
            <a:r>
              <a:rPr lang="en-US" altLang="zh-CN" sz="1800" i="1" dirty="0"/>
              <a:t>P</a:t>
            </a:r>
            <a:r>
              <a:rPr lang="en-US" altLang="zh-CN" sz="2400" baseline="-25000" dirty="0"/>
              <a:t>2</a:t>
            </a:r>
            <a:r>
              <a:rPr lang="en-US" altLang="zh-CN" sz="1800" dirty="0"/>
              <a:t>(</a:t>
            </a:r>
            <a:r>
              <a:rPr lang="en-US" altLang="zh-CN" sz="1800" i="1" dirty="0"/>
              <a:t>x</a:t>
            </a:r>
            <a:r>
              <a:rPr lang="en-US" altLang="zh-CN" sz="1800" dirty="0" smtClean="0"/>
              <a:t>) over  </a:t>
            </a:r>
            <a:r>
              <a:rPr lang="en-US" altLang="zh-CN" sz="1800" dirty="0"/>
              <a:t>[</a:t>
            </a:r>
            <a:r>
              <a:rPr lang="en-US" altLang="zh-CN" sz="1800" i="1" dirty="0" smtClean="0"/>
              <a:t>x</a:t>
            </a:r>
            <a:r>
              <a:rPr lang="en-US" altLang="zh-CN" sz="2400" baseline="-25000" dirty="0" smtClean="0"/>
              <a:t>0</a:t>
            </a:r>
            <a:r>
              <a:rPr lang="en-US" altLang="zh-CN" sz="1800" dirty="0" smtClean="0"/>
              <a:t>, </a:t>
            </a:r>
            <a:r>
              <a:rPr lang="en-US" altLang="zh-CN" sz="1800" i="1" dirty="0" smtClean="0"/>
              <a:t>x</a:t>
            </a:r>
            <a:r>
              <a:rPr lang="en-US" altLang="zh-CN" sz="2400" baseline="-25000" dirty="0" smtClean="0"/>
              <a:t>2</a:t>
            </a:r>
            <a:r>
              <a:rPr lang="en-US" altLang="zh-CN" sz="1800" dirty="0" smtClean="0"/>
              <a:t>]=[0, 1].</a:t>
            </a:r>
            <a:endParaRPr lang="zh-CN" altLang="en-US" sz="1800" dirty="0"/>
          </a:p>
        </p:txBody>
      </p:sp>
    </p:spTree>
    <p:extLst>
      <p:ext uri="{BB962C8B-B14F-4D97-AF65-F5344CB8AC3E}">
        <p14:creationId xmlns:p14="http://schemas.microsoft.com/office/powerpoint/2010/main" val="385937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left)">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left)">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down)">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down)">
                                      <p:cBhvr>
                                        <p:cTn id="62" dur="500"/>
                                        <p:tgtEl>
                                          <p:spTgt spid="16"/>
                                        </p:tgtEl>
                                      </p:cBhvr>
                                    </p:animEffect>
                                  </p:childTnLst>
                                </p:cTn>
                              </p:par>
                              <p:par>
                                <p:cTn id="63" presetID="2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down)">
                                      <p:cBhvr>
                                        <p:cTn id="65" dur="500"/>
                                        <p:tgtEl>
                                          <p:spTgt spid="1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4"/>
                                        </p:tgtEl>
                                        <p:attrNameLst>
                                          <p:attrName>style.visibility</p:attrName>
                                        </p:attrNameLst>
                                      </p:cBhvr>
                                      <p:to>
                                        <p:strVal val="visible"/>
                                      </p:to>
                                    </p:set>
                                    <p:animEffect transition="in" filter="wipe(left)">
                                      <p:cBhvr>
                                        <p:cTn id="70" dur="500"/>
                                        <p:tgtEl>
                                          <p:spTgt spid="4"/>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wipe(left)">
                                      <p:cBhvr>
                                        <p:cTn id="75" dur="500"/>
                                        <p:tgtEl>
                                          <p:spTgt spid="24"/>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8"/>
                                        </p:tgtEl>
                                        <p:attrNameLst>
                                          <p:attrName>style.visibility</p:attrName>
                                        </p:attrNameLst>
                                      </p:cBhvr>
                                      <p:to>
                                        <p:strVal val="visible"/>
                                      </p:to>
                                    </p:set>
                                    <p:animEffect transition="in" filter="wipe(left)">
                                      <p:cBhvr>
                                        <p:cTn id="80" dur="500"/>
                                        <p:tgtEl>
                                          <p:spTgt spid="8"/>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nodeType="click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wipe(down)">
                                      <p:cBhvr>
                                        <p:cTn id="85" dur="500"/>
                                        <p:tgtEl>
                                          <p:spTgt spid="1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nodeType="click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down)">
                                      <p:cBhvr>
                                        <p:cTn id="90" dur="500"/>
                                        <p:tgtEl>
                                          <p:spTgt spid="20"/>
                                        </p:tgtEl>
                                      </p:cBhvr>
                                    </p:animEffect>
                                  </p:childTnLst>
                                </p:cTn>
                              </p:par>
                              <p:par>
                                <p:cTn id="91" presetID="22" presetClass="entr" presetSubtype="4" fill="hold" nodeType="withEffect">
                                  <p:stCondLst>
                                    <p:cond delay="0"/>
                                  </p:stCondLst>
                                  <p:childTnLst>
                                    <p:set>
                                      <p:cBhvr>
                                        <p:cTn id="92" dur="1" fill="hold">
                                          <p:stCondLst>
                                            <p:cond delay="0"/>
                                          </p:stCondLst>
                                        </p:cTn>
                                        <p:tgtEl>
                                          <p:spTgt spid="21"/>
                                        </p:tgtEl>
                                        <p:attrNameLst>
                                          <p:attrName>style.visibility</p:attrName>
                                        </p:attrNameLst>
                                      </p:cBhvr>
                                      <p:to>
                                        <p:strVal val="visible"/>
                                      </p:to>
                                    </p:set>
                                    <p:animEffect transition="in" filter="wipe(down)">
                                      <p:cBhvr>
                                        <p:cTn id="93" dur="500"/>
                                        <p:tgtEl>
                                          <p:spTgt spid="21"/>
                                        </p:tgtEl>
                                      </p:cBhvr>
                                    </p:animEffect>
                                  </p:childTnLst>
                                </p:cTn>
                              </p:par>
                              <p:par>
                                <p:cTn id="94" presetID="22" presetClass="entr" presetSubtype="4" fill="hold" nodeType="with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wipe(down)">
                                      <p:cBhvr>
                                        <p:cTn id="96" dur="500"/>
                                        <p:tgtEl>
                                          <p:spTgt spid="19"/>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nodeType="clickEffect">
                                  <p:stCondLst>
                                    <p:cond delay="0"/>
                                  </p:stCondLst>
                                  <p:childTnLst>
                                    <p:set>
                                      <p:cBhvr>
                                        <p:cTn id="100" dur="1" fill="hold">
                                          <p:stCondLst>
                                            <p:cond delay="0"/>
                                          </p:stCondLst>
                                        </p:cTn>
                                        <p:tgtEl>
                                          <p:spTgt spid="7"/>
                                        </p:tgtEl>
                                        <p:attrNameLst>
                                          <p:attrName>style.visibility</p:attrName>
                                        </p:attrNameLst>
                                      </p:cBhvr>
                                      <p:to>
                                        <p:strVal val="visible"/>
                                      </p:to>
                                    </p:set>
                                    <p:animEffect transition="in" filter="wipe(left)">
                                      <p:cBhvr>
                                        <p:cTn id="101" dur="500"/>
                                        <p:tgtEl>
                                          <p:spTgt spid="7"/>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23"/>
                                        </p:tgtEl>
                                        <p:attrNameLst>
                                          <p:attrName>style.visibility</p:attrName>
                                        </p:attrNameLst>
                                      </p:cBhvr>
                                      <p:to>
                                        <p:strVal val="visible"/>
                                      </p:to>
                                    </p:set>
                                    <p:animEffect transition="in" filter="wipe(left)">
                                      <p:cBhvr>
                                        <p:cTn id="10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mm.pot [兼容模式]" id="{17826F4E-4884-44A6-8B3E-5E7B57660E89}" vid="{EF018D18-CCEC-4A05-89C8-F7AE0F373F97}"/>
    </a:ext>
  </a:extLst>
</a:theme>
</file>

<file path=docProps/app.xml><?xml version="1.0" encoding="utf-8"?>
<Properties xmlns="http://schemas.openxmlformats.org/officeDocument/2006/extended-properties" xmlns:vt="http://schemas.openxmlformats.org/officeDocument/2006/docPropsVTypes">
  <Template>nmm</Template>
  <TotalTime>2158</TotalTime>
  <Words>3405</Words>
  <Application>Microsoft Office PowerPoint</Application>
  <PresentationFormat>宽屏</PresentationFormat>
  <Paragraphs>386</Paragraphs>
  <Slides>50</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50</vt:i4>
      </vt:variant>
    </vt:vector>
  </HeadingPairs>
  <TitlesOfParts>
    <vt:vector size="59" baseType="lpstr">
      <vt:lpstr>楷体_GB2312</vt:lpstr>
      <vt:lpstr>宋体</vt:lpstr>
      <vt:lpstr>Arial</vt:lpstr>
      <vt:lpstr>Cambria Math</vt:lpstr>
      <vt:lpstr>Times New Roman</vt:lpstr>
      <vt:lpstr>Wingdings</vt:lpstr>
      <vt:lpstr>Pixel</vt:lpstr>
      <vt:lpstr>Equation</vt:lpstr>
      <vt:lpstr>公式</vt:lpstr>
      <vt:lpstr>Chapter 5               Numerical Integration</vt:lpstr>
      <vt:lpstr>Introduction</vt:lpstr>
      <vt:lpstr>Some Simple Quadrature Formulas</vt:lpstr>
      <vt:lpstr>PowerPoint 演示文稿</vt:lpstr>
      <vt:lpstr>Introduction to Quadrature</vt:lpstr>
      <vt:lpstr>Quadrature Formulas Based on Polynomial Interpolation</vt:lpstr>
      <vt:lpstr>Closed Newton-Cotes Formulas</vt:lpstr>
      <vt:lpstr>Integral Results from the N-C Formulas </vt:lpstr>
      <vt:lpstr>PowerPoint 演示文稿</vt:lpstr>
      <vt:lpstr>The Degree of Precision of A Quadrature Formula</vt:lpstr>
      <vt:lpstr>Determine the degree of precision of the quadrature formulas</vt:lpstr>
      <vt:lpstr>PowerPoint 演示文稿</vt:lpstr>
      <vt:lpstr>Example 5.4. Determine the degree of precision of Simpson’s 3/8 rule.</vt:lpstr>
      <vt:lpstr>Newton-Cotes Precision</vt:lpstr>
      <vt:lpstr>The Step Sizes</vt:lpstr>
      <vt:lpstr>PowerPoint 演示文稿</vt:lpstr>
      <vt:lpstr>PowerPoint 演示文稿</vt:lpstr>
      <vt:lpstr>Comparison of Quadrature Methods</vt:lpstr>
      <vt:lpstr>Composite Formulas</vt:lpstr>
      <vt:lpstr>PowerPoint 演示文稿</vt:lpstr>
      <vt:lpstr>PowerPoint 演示文稿</vt:lpstr>
      <vt:lpstr>Composite Quadrature Formulas</vt:lpstr>
      <vt:lpstr>Composite Trapezoidal Rule</vt:lpstr>
      <vt:lpstr>PowerPoint 演示文稿</vt:lpstr>
      <vt:lpstr>PowerPoint 演示文稿</vt:lpstr>
      <vt:lpstr>Composite Simpson’s Rule</vt:lpstr>
      <vt:lpstr>PowerPoint 演示文稿</vt:lpstr>
      <vt:lpstr>Composite Simpson’s Rule</vt:lpstr>
      <vt:lpstr>Composite Simpson’s Rule</vt:lpstr>
      <vt:lpstr>Error Analysis</vt:lpstr>
      <vt:lpstr>Trapezoidal Rule: Error Analysis</vt:lpstr>
      <vt:lpstr>Simpson’s Rule: Error Analysis</vt:lpstr>
      <vt:lpstr>Example 7.7&amp;7.8</vt:lpstr>
      <vt:lpstr>Determing the Number of Subintervals by Using  the Error Order</vt:lpstr>
      <vt:lpstr>Recursive Rules and Romberg Integration</vt:lpstr>
      <vt:lpstr>PowerPoint 演示文稿</vt:lpstr>
      <vt:lpstr>Successive Trapezoidal Rules</vt:lpstr>
      <vt:lpstr>Recursive Trapezoidal Rule</vt:lpstr>
      <vt:lpstr>PowerPoint 演示文稿</vt:lpstr>
      <vt:lpstr>Recursive Simpson Rules</vt:lpstr>
      <vt:lpstr>PowerPoint 演示文稿</vt:lpstr>
      <vt:lpstr>Recursive Boole’s Rules</vt:lpstr>
      <vt:lpstr>PowerPoint 演示文稿</vt:lpstr>
      <vt:lpstr>Romberg Integration</vt:lpstr>
      <vt:lpstr>Strengths and Weakness</vt:lpstr>
      <vt:lpstr>Richardson’s Improvement for Romberg Integration</vt:lpstr>
      <vt:lpstr>Romberg Integration Tableau</vt:lpstr>
      <vt:lpstr>PowerPoint 演示文稿</vt:lpstr>
      <vt:lpstr>PowerPoint 演示文稿</vt:lpstr>
      <vt:lpstr>Precision of Romberg Integration</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Numerical Ingegration</dc:title>
  <dc:creator>微软用户</dc:creator>
  <cp:lastModifiedBy>微软用户</cp:lastModifiedBy>
  <cp:revision>89</cp:revision>
  <dcterms:created xsi:type="dcterms:W3CDTF">2020-07-26T08:29:39Z</dcterms:created>
  <dcterms:modified xsi:type="dcterms:W3CDTF">2020-07-30T02:24:37Z</dcterms:modified>
</cp:coreProperties>
</file>