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1" r:id="rId37"/>
    <p:sldId id="304" r:id="rId38"/>
    <p:sldId id="291" r:id="rId39"/>
    <p:sldId id="292" r:id="rId40"/>
    <p:sldId id="293" r:id="rId41"/>
    <p:sldId id="295" r:id="rId42"/>
    <p:sldId id="296" r:id="rId43"/>
    <p:sldId id="299" r:id="rId44"/>
    <p:sldId id="300" r:id="rId45"/>
    <p:sldId id="305" r:id="rId46"/>
    <p:sldId id="307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80808"/>
    <a:srgbClr val="40F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Picture 21" descr="校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8" y="260350"/>
            <a:ext cx="1424516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CN" altLang="en-US" noProof="0" smtClean="0"/>
              <a:t>单击以编辑母版副标题样式</a:t>
            </a: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284380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168351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297351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47306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05273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293097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409273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79131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223489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250747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390983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421190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</p:spTree>
    <p:extLst>
      <p:ext uri="{BB962C8B-B14F-4D97-AF65-F5344CB8AC3E}">
        <p14:creationId xmlns:p14="http://schemas.microsoft.com/office/powerpoint/2010/main" val="203589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chemeClr val="hlink"/>
                </a:solidFill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chemeClr val="accent2"/>
                </a:solidFill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chemeClr val="hlink"/>
                </a:solidFill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chemeClr val="accent2"/>
                </a:solidFill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4"/>
            <a:ext cx="109728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30" name="Picture 17" descr="校徽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434" y="1"/>
            <a:ext cx="118956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8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ea typeface="宋体" panose="02010600030101010101" pitchFamily="2" charset="-122"/>
              </a:rPr>
              <a:t>Chapter </a:t>
            </a:r>
            <a:r>
              <a:rPr lang="en-US" altLang="zh-CN" b="1" dirty="0" smtClean="0">
                <a:ea typeface="宋体" panose="02010600030101010101" pitchFamily="2" charset="-122"/>
              </a:rPr>
              <a:t>4</a:t>
            </a:r>
            <a:r>
              <a:rPr lang="en-US" altLang="zh-CN" b="1" smtClean="0">
                <a:ea typeface="宋体" panose="02010600030101010101" pitchFamily="2" charset="-122"/>
              </a:rPr>
              <a:t>.  </a:t>
            </a:r>
            <a:br>
              <a:rPr lang="en-US" altLang="zh-CN" b="1" smtClean="0">
                <a:ea typeface="宋体" panose="02010600030101010101" pitchFamily="2" charset="-122"/>
              </a:rPr>
            </a:br>
            <a:r>
              <a:rPr lang="en-US" altLang="zh-CN" b="1" smtClean="0">
                <a:ea typeface="宋体" panose="02010600030101010101" pitchFamily="2" charset="-122"/>
              </a:rPr>
              <a:t>                    Curve </a:t>
            </a:r>
            <a:r>
              <a:rPr lang="en-US" altLang="zh-CN" b="1" dirty="0" smtClean="0">
                <a:ea typeface="宋体" panose="02010600030101010101" pitchFamily="2" charset="-122"/>
              </a:rPr>
              <a:t>Fitting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Transformations for Data Linearization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97877"/>
            <a:ext cx="10972800" cy="1677526"/>
          </a:xfrm>
        </p:spPr>
        <p:txBody>
          <a:bodyPr/>
          <a:lstStyle/>
          <a:p>
            <a:r>
              <a:rPr lang="en-US" altLang="zh-CN" sz="2800" dirty="0" smtClean="0"/>
              <a:t>The technique of data linearization has been used to fit curves.</a:t>
            </a:r>
          </a:p>
          <a:p>
            <a:r>
              <a:rPr lang="en-US" altLang="zh-CN" sz="2800" dirty="0" smtClean="0"/>
              <a:t>Once the curve has been chosen, a suitable transformation of the variables must be found so that a linear relation is obtained.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104438"/>
                  </p:ext>
                </p:extLst>
              </p:nvPr>
            </p:nvGraphicFramePr>
            <p:xfrm>
              <a:off x="1035584" y="2875403"/>
              <a:ext cx="9044849" cy="3164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1213">
                      <a:extLst>
                        <a:ext uri="{9D8B030D-6E8A-4147-A177-3AD203B41FA5}">
                          <a16:colId xmlns:a16="http://schemas.microsoft.com/office/drawing/2014/main" val="4083197953"/>
                        </a:ext>
                      </a:extLst>
                    </a:gridCol>
                    <a:gridCol w="3037902">
                      <a:extLst>
                        <a:ext uri="{9D8B030D-6E8A-4147-A177-3AD203B41FA5}">
                          <a16:colId xmlns:a16="http://schemas.microsoft.com/office/drawing/2014/main" val="1646757009"/>
                        </a:ext>
                      </a:extLst>
                    </a:gridCol>
                    <a:gridCol w="3745734">
                      <a:extLst>
                        <a:ext uri="{9D8B030D-6E8A-4147-A177-3AD203B41FA5}">
                          <a16:colId xmlns:a16="http://schemas.microsoft.com/office/drawing/2014/main" val="1497352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Function,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zh-CN" altLang="en-US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y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 = 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Linearized form, 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AX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zh-CN" altLang="en-US" sz="1800" b="1" i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Change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of variable(s) and constants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4342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dirty="0" smtClean="0"/>
                            <a:t>+B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5455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X </a:t>
                          </a:r>
                          <a:r>
                            <a:rPr lang="en-US" altLang="zh-CN" dirty="0" smtClean="0"/>
                            <a:t>= </a:t>
                          </a:r>
                          <a:r>
                            <a:rPr lang="en-US" altLang="zh-CN" sz="1800" i="1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xy</a:t>
                          </a:r>
                          <a:r>
                            <a:rPr lang="en-US" altLang="zh-CN" dirty="0" smtClean="0"/>
                            <a:t>, 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US" altLang="zh-CN" sz="1800" i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den>
                                </m:f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  <m:r>
                                  <a:rPr lang="en-US" altLang="zh-CN" sz="18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800" i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7815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42819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𝑋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6512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104438"/>
                  </p:ext>
                </p:extLst>
              </p:nvPr>
            </p:nvGraphicFramePr>
            <p:xfrm>
              <a:off x="1035584" y="2875403"/>
              <a:ext cx="9044849" cy="3164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1213">
                      <a:extLst>
                        <a:ext uri="{9D8B030D-6E8A-4147-A177-3AD203B41FA5}">
                          <a16:colId xmlns:a16="http://schemas.microsoft.com/office/drawing/2014/main" val="4083197953"/>
                        </a:ext>
                      </a:extLst>
                    </a:gridCol>
                    <a:gridCol w="3037902">
                      <a:extLst>
                        <a:ext uri="{9D8B030D-6E8A-4147-A177-3AD203B41FA5}">
                          <a16:colId xmlns:a16="http://schemas.microsoft.com/office/drawing/2014/main" val="1646757009"/>
                        </a:ext>
                      </a:extLst>
                    </a:gridCol>
                    <a:gridCol w="3745734">
                      <a:extLst>
                        <a:ext uri="{9D8B030D-6E8A-4147-A177-3AD203B41FA5}">
                          <a16:colId xmlns:a16="http://schemas.microsoft.com/office/drawing/2014/main" val="1497352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Function,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zh-CN" altLang="en-US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y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 = 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Linearized form, 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AX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zh-CN" altLang="en-US" sz="1800" b="1" i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Change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of variable(s) and constants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434212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0" t="-66000" r="-301348" b="-36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549" t="-66000" r="-124048" b="-36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626" t="-66000" r="-650" b="-36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5455811"/>
                      </a:ext>
                    </a:extLst>
                  </a:tr>
                  <a:tr h="8793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0" t="-115278" r="-301348" b="-15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549" t="-115278" r="-124048" b="-15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626" t="-115278" r="-650" b="-150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815337"/>
                      </a:ext>
                    </a:extLst>
                  </a:tr>
                  <a:tr h="6536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0" t="-287037" r="-301348" b="-100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549" t="-287037" r="-124048" b="-100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626" t="-287037" r="-650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4281935"/>
                      </a:ext>
                    </a:extLst>
                  </a:tr>
                  <a:tr h="6536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0" t="-390654" r="-301348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549" t="-390654" r="-124048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626" t="-390654" r="-650" b="-1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65121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/>
          <p:cNvSpPr txBox="1"/>
          <p:nvPr/>
        </p:nvSpPr>
        <p:spPr>
          <a:xfrm>
            <a:off x="1114439" y="5545480"/>
            <a:ext cx="5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zh-CN" i="1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)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9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138990"/>
                  </p:ext>
                </p:extLst>
              </p:nvPr>
            </p:nvGraphicFramePr>
            <p:xfrm>
              <a:off x="694586" y="1515444"/>
              <a:ext cx="10751939" cy="4140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6913">
                      <a:extLst>
                        <a:ext uri="{9D8B030D-6E8A-4147-A177-3AD203B41FA5}">
                          <a16:colId xmlns:a16="http://schemas.microsoft.com/office/drawing/2014/main" val="497524115"/>
                        </a:ext>
                      </a:extLst>
                    </a:gridCol>
                    <a:gridCol w="3602515">
                      <a:extLst>
                        <a:ext uri="{9D8B030D-6E8A-4147-A177-3AD203B41FA5}">
                          <a16:colId xmlns:a16="http://schemas.microsoft.com/office/drawing/2014/main" val="3433523874"/>
                        </a:ext>
                      </a:extLst>
                    </a:gridCol>
                    <a:gridCol w="4252511">
                      <a:extLst>
                        <a:ext uri="{9D8B030D-6E8A-4147-A177-3AD203B41FA5}">
                          <a16:colId xmlns:a16="http://schemas.microsoft.com/office/drawing/2014/main" val="2905258246"/>
                        </a:ext>
                      </a:extLst>
                    </a:gridCol>
                  </a:tblGrid>
                  <a:tr h="447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Function,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zh-CN" altLang="en-US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y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 = 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Linearized form, 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AX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zh-CN" altLang="en-US" sz="1800" b="1" i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Change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of variable(s) and constants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527579"/>
                      </a:ext>
                    </a:extLst>
                  </a:tr>
                  <a:tr h="447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y</a:t>
                          </a:r>
                          <a:r>
                            <a:rPr lang="en-US" altLang="zh-CN" dirty="0" smtClean="0"/>
                            <a:t>=</a:t>
                          </a:r>
                          <a:r>
                            <a:rPr lang="en-US" altLang="zh-CN" sz="1800" i="1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altLang="zh-CN" dirty="0" err="1" smtClean="0"/>
                            <a:t>ln</a:t>
                          </a:r>
                          <a:r>
                            <a:rPr lang="en-US" altLang="zh-CN" dirty="0" smtClean="0"/>
                            <a:t>(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altLang="zh-CN" dirty="0" smtClean="0"/>
                            <a:t>)+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zh-CN" altLang="en-US" sz="1800" i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kumimoji="0" lang="en-US" altLang="zh-CN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ln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)+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kumimoji="0" lang="zh-CN" alt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7812979"/>
                      </a:ext>
                    </a:extLst>
                  </a:tr>
                  <a:tr h="447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y </a:t>
                          </a:r>
                          <a:r>
                            <a:rPr lang="en-US" altLang="zh-CN" dirty="0" smtClean="0"/>
                            <a:t>= </a:t>
                          </a:r>
                          <a:r>
                            <a:rPr lang="en-US" altLang="zh-CN" i="1" dirty="0" err="1" smtClean="0"/>
                            <a:t>Ce</a:t>
                          </a:r>
                          <a:r>
                            <a:rPr lang="en-US" altLang="zh-CN" i="1" baseline="30000" dirty="0" err="1" smtClean="0"/>
                            <a:t>Ax</a:t>
                          </a:r>
                          <a:endParaRPr lang="zh-CN" altLang="en-US" i="1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ln(</a:t>
                          </a:r>
                          <a:r>
                            <a:rPr lang="en-US" altLang="zh-CN" i="1" dirty="0" smtClean="0"/>
                            <a:t>y</a:t>
                          </a:r>
                          <a:r>
                            <a:rPr lang="en-US" altLang="zh-CN" dirty="0" smtClean="0"/>
                            <a:t>)=</a:t>
                          </a:r>
                          <a:r>
                            <a:rPr lang="en-US" altLang="zh-CN" i="1" dirty="0" err="1" smtClean="0"/>
                            <a:t>Ax</a:t>
                          </a:r>
                          <a:r>
                            <a:rPr lang="en-US" altLang="zh-CN" dirty="0" err="1" smtClean="0"/>
                            <a:t>+ln</a:t>
                          </a:r>
                          <a:r>
                            <a:rPr lang="en-US" altLang="zh-CN" dirty="0" smtClean="0"/>
                            <a:t>(</a:t>
                          </a:r>
                          <a:r>
                            <a:rPr lang="en-US" altLang="zh-CN" i="1" dirty="0" smtClean="0"/>
                            <a:t>C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X</a:t>
                          </a:r>
                          <a:r>
                            <a:rPr lang="en-US" altLang="zh-CN" dirty="0" smtClean="0"/>
                            <a:t>=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altLang="zh-CN" dirty="0" smtClean="0"/>
                            <a:t>, 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altLang="zh-CN" dirty="0" smtClean="0"/>
                            <a:t>=ln(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altLang="zh-CN" dirty="0" smtClean="0"/>
                            <a:t>), 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altLang="zh-CN" dirty="0" smtClean="0"/>
                            <a:t>=</a:t>
                          </a:r>
                          <a:r>
                            <a:rPr lang="en-US" altLang="zh-CN" sz="1800" i="1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US" altLang="zh-CN" sz="1800" i="1" kern="1200" baseline="300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zh-CN" altLang="en-US" sz="1800" i="1" kern="1200" baseline="30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8509188"/>
                      </a:ext>
                    </a:extLst>
                  </a:tr>
                  <a:tr h="4475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Cx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endParaRPr kumimoji="0" lang="zh-CN" altLang="en-US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kumimoji="0" lang="en-US" altLang="zh-CN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ln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)+ln(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zh-CN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kumimoji="0" lang="zh-CN" altLang="en-US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0811137"/>
                      </a:ext>
                    </a:extLst>
                  </a:tr>
                  <a:tr h="4475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kumimoji="0" lang="en-US" altLang="zh-CN" sz="1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-2</a:t>
                          </a:r>
                          <a:endParaRPr kumimoji="0" lang="zh-CN" altLang="en-US" sz="1800" b="0" i="0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y </a:t>
                          </a:r>
                          <a:r>
                            <a:rPr lang="en-US" altLang="zh-CN" baseline="30000" dirty="0" smtClean="0"/>
                            <a:t>-1/2</a:t>
                          </a:r>
                          <a:r>
                            <a:rPr lang="en-US" altLang="zh-CN" dirty="0" smtClean="0"/>
                            <a:t>=</a:t>
                          </a:r>
                          <a:r>
                            <a:rPr lang="en-US" altLang="zh-CN" i="1" dirty="0" err="1" smtClean="0"/>
                            <a:t>Ax</a:t>
                          </a:r>
                          <a:r>
                            <a:rPr lang="en-US" altLang="zh-CN" dirty="0" err="1" smtClean="0"/>
                            <a:t>+</a:t>
                          </a:r>
                          <a:r>
                            <a:rPr lang="en-US" altLang="zh-CN" i="1" dirty="0" err="1" smtClean="0"/>
                            <a:t>B</a:t>
                          </a:r>
                          <a:endParaRPr lang="zh-CN" altLang="en-US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-1/2</a:t>
                          </a:r>
                          <a:endParaRPr kumimoji="0" lang="zh-CN" altLang="en-US" sz="1800" b="0" i="0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86494794"/>
                      </a:ext>
                    </a:extLst>
                  </a:tr>
                  <a:tr h="9367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Cxe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Dx</a:t>
                          </a:r>
                          <a:endParaRPr kumimoji="0" lang="zh-CN" altLang="en-US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=-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endParaRPr kumimoji="0" lang="zh-CN" altLang="en-US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39271936"/>
                      </a:ext>
                    </a:extLst>
                  </a:tr>
                  <a:tr h="96561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𝐶𝑒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𝐴𝑥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  <m: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kumimoji="0" lang="zh-CN" alt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and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is a constant that must be given </a:t>
                          </a:r>
                          <a:endParaRPr kumimoji="0" lang="zh-CN" altLang="en-US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84257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138990"/>
                  </p:ext>
                </p:extLst>
              </p:nvPr>
            </p:nvGraphicFramePr>
            <p:xfrm>
              <a:off x="694586" y="1515444"/>
              <a:ext cx="10751939" cy="4140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6913">
                      <a:extLst>
                        <a:ext uri="{9D8B030D-6E8A-4147-A177-3AD203B41FA5}">
                          <a16:colId xmlns:a16="http://schemas.microsoft.com/office/drawing/2014/main" val="497524115"/>
                        </a:ext>
                      </a:extLst>
                    </a:gridCol>
                    <a:gridCol w="3602515">
                      <a:extLst>
                        <a:ext uri="{9D8B030D-6E8A-4147-A177-3AD203B41FA5}">
                          <a16:colId xmlns:a16="http://schemas.microsoft.com/office/drawing/2014/main" val="3433523874"/>
                        </a:ext>
                      </a:extLst>
                    </a:gridCol>
                    <a:gridCol w="4252511">
                      <a:extLst>
                        <a:ext uri="{9D8B030D-6E8A-4147-A177-3AD203B41FA5}">
                          <a16:colId xmlns:a16="http://schemas.microsoft.com/office/drawing/2014/main" val="2905258246"/>
                        </a:ext>
                      </a:extLst>
                    </a:gridCol>
                  </a:tblGrid>
                  <a:tr h="447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Function,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zh-CN" altLang="en-US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y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 = 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Linearized form, 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AX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US" altLang="zh-CN" sz="1800" b="1" i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zh-CN" altLang="en-US" sz="1800" b="1" i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Change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of variable(s) and constants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527579"/>
                      </a:ext>
                    </a:extLst>
                  </a:tr>
                  <a:tr h="447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y</a:t>
                          </a:r>
                          <a:r>
                            <a:rPr lang="en-US" altLang="zh-CN" dirty="0" smtClean="0"/>
                            <a:t>=</a:t>
                          </a:r>
                          <a:r>
                            <a:rPr lang="en-US" altLang="zh-CN" sz="1800" i="1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altLang="zh-CN" dirty="0" err="1" smtClean="0"/>
                            <a:t>ln</a:t>
                          </a:r>
                          <a:r>
                            <a:rPr lang="en-US" altLang="zh-CN" dirty="0" smtClean="0"/>
                            <a:t>(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altLang="zh-CN" dirty="0" smtClean="0"/>
                            <a:t>)+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zh-CN" altLang="en-US" sz="1800" i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kumimoji="0" lang="en-US" altLang="zh-CN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ln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)+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kumimoji="0" lang="zh-CN" alt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7812979"/>
                      </a:ext>
                    </a:extLst>
                  </a:tr>
                  <a:tr h="447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y </a:t>
                          </a:r>
                          <a:r>
                            <a:rPr lang="en-US" altLang="zh-CN" dirty="0" smtClean="0"/>
                            <a:t>= </a:t>
                          </a:r>
                          <a:r>
                            <a:rPr lang="en-US" altLang="zh-CN" i="1" dirty="0" err="1" smtClean="0"/>
                            <a:t>Ce</a:t>
                          </a:r>
                          <a:r>
                            <a:rPr lang="en-US" altLang="zh-CN" i="1" baseline="30000" dirty="0" err="1" smtClean="0"/>
                            <a:t>Ax</a:t>
                          </a:r>
                          <a:endParaRPr lang="zh-CN" altLang="en-US" i="1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ln(</a:t>
                          </a:r>
                          <a:r>
                            <a:rPr lang="en-US" altLang="zh-CN" i="1" dirty="0" smtClean="0"/>
                            <a:t>y</a:t>
                          </a:r>
                          <a:r>
                            <a:rPr lang="en-US" altLang="zh-CN" dirty="0" smtClean="0"/>
                            <a:t>)=</a:t>
                          </a:r>
                          <a:r>
                            <a:rPr lang="en-US" altLang="zh-CN" i="1" dirty="0" err="1" smtClean="0"/>
                            <a:t>Ax</a:t>
                          </a:r>
                          <a:r>
                            <a:rPr lang="en-US" altLang="zh-CN" dirty="0" err="1" smtClean="0"/>
                            <a:t>+ln</a:t>
                          </a:r>
                          <a:r>
                            <a:rPr lang="en-US" altLang="zh-CN" dirty="0" smtClean="0"/>
                            <a:t>(</a:t>
                          </a:r>
                          <a:r>
                            <a:rPr lang="en-US" altLang="zh-CN" i="1" dirty="0" smtClean="0"/>
                            <a:t>C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X</a:t>
                          </a:r>
                          <a:r>
                            <a:rPr lang="en-US" altLang="zh-CN" dirty="0" smtClean="0"/>
                            <a:t>=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altLang="zh-CN" dirty="0" smtClean="0"/>
                            <a:t>, 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altLang="zh-CN" dirty="0" smtClean="0"/>
                            <a:t>=ln(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altLang="zh-CN" dirty="0" smtClean="0"/>
                            <a:t>), </a:t>
                          </a:r>
                          <a:r>
                            <a:rPr lang="en-US" altLang="zh-CN" sz="1800" i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altLang="zh-CN" dirty="0" smtClean="0"/>
                            <a:t>=</a:t>
                          </a:r>
                          <a:r>
                            <a:rPr lang="en-US" altLang="zh-CN" sz="1800" i="1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US" altLang="zh-CN" sz="1800" i="1" kern="1200" baseline="300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zh-CN" altLang="en-US" sz="1800" i="1" kern="1200" baseline="30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8509188"/>
                      </a:ext>
                    </a:extLst>
                  </a:tr>
                  <a:tr h="4475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Cx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endParaRPr kumimoji="0" lang="zh-CN" altLang="en-US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kumimoji="0" lang="en-US" altLang="zh-CN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ln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)+ln(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zh-CN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=ln(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kumimoji="0" lang="zh-CN" altLang="en-US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0811137"/>
                      </a:ext>
                    </a:extLst>
                  </a:tr>
                  <a:tr h="4475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(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kumimoji="0" lang="en-US" altLang="zh-CN" sz="1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-2</a:t>
                          </a:r>
                          <a:endParaRPr kumimoji="0" lang="zh-CN" altLang="en-US" sz="1800" b="0" i="0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 smtClean="0"/>
                            <a:t>y </a:t>
                          </a:r>
                          <a:r>
                            <a:rPr lang="en-US" altLang="zh-CN" baseline="30000" dirty="0" smtClean="0"/>
                            <a:t>-1/2</a:t>
                          </a:r>
                          <a:r>
                            <a:rPr lang="en-US" altLang="zh-CN" dirty="0" smtClean="0"/>
                            <a:t>=</a:t>
                          </a:r>
                          <a:r>
                            <a:rPr lang="en-US" altLang="zh-CN" i="1" dirty="0" err="1" smtClean="0"/>
                            <a:t>Ax</a:t>
                          </a:r>
                          <a:r>
                            <a:rPr lang="en-US" altLang="zh-CN" dirty="0" err="1" smtClean="0"/>
                            <a:t>+</a:t>
                          </a:r>
                          <a:r>
                            <a:rPr lang="en-US" altLang="zh-CN" i="1" dirty="0" err="1" smtClean="0"/>
                            <a:t>B</a:t>
                          </a:r>
                          <a:endParaRPr lang="zh-CN" altLang="en-US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kumimoji="0" lang="en-US" altLang="zh-CN" sz="18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-1/2</a:t>
                          </a:r>
                          <a:endParaRPr kumimoji="0" lang="zh-CN" altLang="en-US" sz="1800" b="0" i="0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86494794"/>
                      </a:ext>
                    </a:extLst>
                  </a:tr>
                  <a:tr h="9367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Cxe</a:t>
                          </a:r>
                          <a:r>
                            <a:rPr kumimoji="0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altLang="zh-CN" sz="1800" b="0" i="1" u="none" strike="noStrike" kern="1200" cap="none" spc="0" normalizeH="0" baseline="3000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Dx</a:t>
                          </a:r>
                          <a:endParaRPr kumimoji="0" lang="zh-CN" altLang="en-US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711" t="-243791" r="-118782" b="-1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3009" t="-243791" r="-573" b="-1052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271936"/>
                      </a:ext>
                    </a:extLst>
                  </a:tr>
                  <a:tr h="96561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0" t="-330818" r="-271639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711" t="-330818" r="-118782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3009" t="-330818" r="-573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4257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本框 2"/>
          <p:cNvSpPr txBox="1"/>
          <p:nvPr/>
        </p:nvSpPr>
        <p:spPr>
          <a:xfrm>
            <a:off x="848821" y="2440531"/>
            <a:ext cx="5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zh-CN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)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8821" y="2911690"/>
            <a:ext cx="5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zh-CN" i="1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)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5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17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2232"/>
          <a:stretch>
            <a:fillRect/>
          </a:stretch>
        </p:blipFill>
        <p:spPr bwMode="auto">
          <a:xfrm>
            <a:off x="2262036" y="1013337"/>
            <a:ext cx="81708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69017" y="490117"/>
            <a:ext cx="3386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Linearization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5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Least Squares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Suppose that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 data points {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 and a set of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linear independent functions {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 are given. We want to find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coefficients {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so that the function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given by the linear combination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will minimize the sum of the squares of the errors:</a:t>
            </a:r>
          </a:p>
          <a:p>
            <a:pPr marL="0" indent="0">
              <a:buNone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zh-CN" altLang="en-US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09707"/>
              </p:ext>
            </p:extLst>
          </p:nvPr>
        </p:nvGraphicFramePr>
        <p:xfrm>
          <a:off x="5015706" y="2937678"/>
          <a:ext cx="21605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3" imgW="1117115" imgH="444307" progId="Equation.DSMT4">
                  <p:embed/>
                </p:oleObj>
              </mc:Choice>
              <mc:Fallback>
                <p:oleObj name="Equation" r:id="rId3" imgW="1117115" imgH="444307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706" y="2937678"/>
                        <a:ext cx="216058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196361"/>
              </p:ext>
            </p:extLst>
          </p:nvPr>
        </p:nvGraphicFramePr>
        <p:xfrm>
          <a:off x="3107530" y="4634006"/>
          <a:ext cx="597693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5" imgW="3721100" imgH="546100" progId="Equation.DSMT4">
                  <p:embed/>
                </p:oleObj>
              </mc:Choice>
              <mc:Fallback>
                <p:oleObj name="Equation" r:id="rId5" imgW="3721100" imgH="546100" progId="Equation.DSMT4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530" y="4634006"/>
                        <a:ext cx="597693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1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4910" y="539827"/>
            <a:ext cx="104456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minimized it is necessary that each partial derivative be zero(i.e.,                                         ), and this results in the system of equations</a:t>
            </a:r>
          </a:p>
          <a:p>
            <a:pPr marL="457200" indent="-457200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Interchanging the order of the summations in the equations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produce an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 of linear equations where the unknown are the coefficients {</a:t>
            </a: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 They are called the normal equations: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60245"/>
              </p:ext>
            </p:extLst>
          </p:nvPr>
        </p:nvGraphicFramePr>
        <p:xfrm>
          <a:off x="2492513" y="1069689"/>
          <a:ext cx="3578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3" imgW="1790640" imgH="228600" progId="Equation.DSMT4">
                  <p:embed/>
                </p:oleObj>
              </mc:Choice>
              <mc:Fallback>
                <p:oleObj name="Equation" r:id="rId3" imgW="1790640" imgH="228600" progId="Equation.DSMT4">
                  <p:embed/>
                  <p:pic>
                    <p:nvPicPr>
                      <p:cNvPr id="24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513" y="1069689"/>
                        <a:ext cx="3578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65346"/>
              </p:ext>
            </p:extLst>
          </p:nvPr>
        </p:nvGraphicFramePr>
        <p:xfrm>
          <a:off x="2629609" y="1979907"/>
          <a:ext cx="38163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5" imgW="2184400" imgH="508000" progId="Equation.DSMT4">
                  <p:embed/>
                </p:oleObj>
              </mc:Choice>
              <mc:Fallback>
                <p:oleObj name="Equation" r:id="rId5" imgW="2184400" imgH="508000" progId="Equation.DSMT4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609" y="1979907"/>
                        <a:ext cx="38163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035114" y="2164056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for</a:t>
            </a:r>
            <a:r>
              <a:rPr kumimoji="0" lang="en-US" altLang="zh-C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0" lang="en-US" altLang="zh-CN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=1,2,…,</a:t>
            </a:r>
            <a:r>
              <a:rPr kumimoji="0" lang="en-US" altLang="zh-C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kumimoji="0" lang="en-US" altLang="zh-CN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56459"/>
              </p:ext>
            </p:extLst>
          </p:nvPr>
        </p:nvGraphicFramePr>
        <p:xfrm>
          <a:off x="2269245" y="5126484"/>
          <a:ext cx="50403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7" imgW="2273300" imgH="457200" progId="Equation.DSMT4">
                  <p:embed/>
                </p:oleObj>
              </mc:Choice>
              <mc:Fallback>
                <p:oleObj name="Equation" r:id="rId7" imgW="2273300" imgH="457200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245" y="5126484"/>
                        <a:ext cx="50403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447440" y="5374134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 smtClean="0"/>
              <a:t>for </a:t>
            </a:r>
            <a:r>
              <a:rPr lang="en-US" altLang="zh-CN" sz="2800" i="1" dirty="0" err="1" smtClean="0"/>
              <a:t>i</a:t>
            </a:r>
            <a:r>
              <a:rPr lang="en-US" altLang="zh-CN" sz="2800" dirty="0" smtClean="0"/>
              <a:t>=1,2</a:t>
            </a:r>
            <a:r>
              <a:rPr lang="en-US" altLang="zh-CN" sz="2800" dirty="0"/>
              <a:t>,…,</a:t>
            </a:r>
            <a:r>
              <a:rPr lang="en-US" altLang="zh-CN" sz="2800" i="1" dirty="0" smtClean="0"/>
              <a:t>M</a:t>
            </a:r>
            <a:r>
              <a:rPr lang="en-US" altLang="zh-CN" sz="2800" dirty="0" smtClean="0"/>
              <a:t>.</a:t>
            </a:r>
            <a:endParaRPr lang="en-US" altLang="zh-CN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2467" y="5374134"/>
            <a:ext cx="109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n-lt"/>
              </a:rPr>
              <a:t>(4.40)</a:t>
            </a:r>
            <a:endParaRPr lang="zh-CN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22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Matrix Formulation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41943"/>
                <a:ext cx="10972800" cy="4897437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Construct the matrices </a:t>
                </a:r>
                <a:r>
                  <a:rPr lang="en-US" altLang="zh-CN" sz="2800" b="1" i="1" dirty="0" smtClean="0"/>
                  <a:t>F</a:t>
                </a:r>
                <a:r>
                  <a:rPr lang="en-US" altLang="zh-CN" sz="2800" dirty="0" smtClean="0"/>
                  <a:t> and </a:t>
                </a:r>
                <a:r>
                  <a:rPr lang="en-US" altLang="zh-CN" sz="2800" b="1" i="1" dirty="0"/>
                  <a:t>F</a:t>
                </a:r>
                <a:r>
                  <a:rPr lang="en-US" altLang="zh-CN" sz="2800" dirty="0" smtClean="0"/>
                  <a:t>’ as follows:</a:t>
                </a:r>
              </a:p>
              <a:p>
                <a:pPr marL="0" indent="0">
                  <a:buNone/>
                </a:pPr>
                <a:endParaRPr lang="en-US" altLang="zh-CN" sz="2800" dirty="0" smtClean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pPr marL="0" indent="0">
                  <a:buNone/>
                </a:pPr>
                <a:endParaRPr lang="en-US" altLang="zh-CN" sz="2800" dirty="0" smtClean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pPr marL="0" indent="0">
                  <a:buNone/>
                </a:pPr>
                <a:endParaRPr lang="en-US" altLang="zh-CN" sz="2800" dirty="0" smtClean="0"/>
              </a:p>
              <a:p>
                <a:r>
                  <a:rPr lang="en-US" altLang="zh-CN" sz="2800" dirty="0" smtClean="0"/>
                  <a:t>The element in the </a:t>
                </a:r>
                <a:r>
                  <a:rPr lang="en-US" altLang="zh-CN" sz="2800" i="1" dirty="0" err="1" smtClean="0"/>
                  <a:t>i</a:t>
                </a:r>
                <a:r>
                  <a:rPr lang="en-US" altLang="zh-CN" sz="2800" dirty="0" err="1" smtClean="0"/>
                  <a:t>th</a:t>
                </a:r>
                <a:r>
                  <a:rPr lang="en-US" altLang="zh-CN" sz="2800" dirty="0" smtClean="0"/>
                  <a:t> row and </a:t>
                </a:r>
                <a:r>
                  <a:rPr lang="en-US" altLang="zh-CN" sz="2800" i="1" dirty="0" err="1"/>
                  <a:t>j</a:t>
                </a:r>
                <a:r>
                  <a:rPr lang="en-US" altLang="zh-CN" sz="2800" dirty="0" err="1" smtClean="0"/>
                  <a:t>th</a:t>
                </a:r>
                <a:r>
                  <a:rPr lang="en-US" altLang="zh-CN" sz="2800" dirty="0" smtClean="0"/>
                  <a:t> column of </a:t>
                </a:r>
                <a:r>
                  <a:rPr lang="en-US" altLang="zh-CN" sz="2800" i="1" dirty="0" smtClean="0"/>
                  <a:t>F</a:t>
                </a:r>
                <a:r>
                  <a:rPr lang="en-US" altLang="zh-CN" sz="2800" dirty="0" smtClean="0"/>
                  <a:t>’</a:t>
                </a:r>
                <a:r>
                  <a:rPr lang="en-US" altLang="zh-CN" sz="2800" i="1" dirty="0"/>
                  <a:t>F</a:t>
                </a:r>
                <a:r>
                  <a:rPr lang="en-US" altLang="zh-CN" sz="2800" dirty="0" smtClean="0"/>
                  <a:t> is the coefficient of </a:t>
                </a:r>
                <a:r>
                  <a:rPr lang="en-US" altLang="zh-CN" sz="2800" i="1" dirty="0" err="1" smtClean="0"/>
                  <a:t>c</a:t>
                </a:r>
                <a:r>
                  <a:rPr lang="en-US" altLang="zh-CN" sz="2800" i="1" baseline="-25000" dirty="0" err="1" smtClean="0"/>
                  <a:t>j</a:t>
                </a:r>
                <a:r>
                  <a:rPr lang="en-US" altLang="zh-CN" sz="2800" dirty="0" smtClean="0"/>
                  <a:t> in the </a:t>
                </a:r>
                <a:r>
                  <a:rPr lang="en-US" altLang="zh-CN" sz="2800" i="1" dirty="0" err="1" smtClean="0"/>
                  <a:t>i</a:t>
                </a:r>
                <a:r>
                  <a:rPr lang="en-US" altLang="zh-CN" sz="2800" dirty="0" err="1" smtClean="0"/>
                  <a:t>th</a:t>
                </a:r>
                <a:r>
                  <a:rPr lang="en-US" altLang="zh-CN" sz="2800" dirty="0" smtClean="0"/>
                  <a:t> row in equation (4.40); that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8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41943"/>
                <a:ext cx="10972800" cy="4897437"/>
              </a:xfrm>
              <a:blipFill>
                <a:blip r:embed="rId3"/>
                <a:stretch>
                  <a:fillRect l="-556" t="-1370" b="-5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038259"/>
              </p:ext>
            </p:extLst>
          </p:nvPr>
        </p:nvGraphicFramePr>
        <p:xfrm>
          <a:off x="1014413" y="2107876"/>
          <a:ext cx="4071937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4" imgW="2323800" imgH="1168200" progId="Equation.DSMT4">
                  <p:embed/>
                </p:oleObj>
              </mc:Choice>
              <mc:Fallback>
                <p:oleObj name="Equation" r:id="rId4" imgW="2323800" imgH="1168200" progId="Equation.DSMT4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107876"/>
                        <a:ext cx="4071937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2991"/>
              </p:ext>
            </p:extLst>
          </p:nvPr>
        </p:nvGraphicFramePr>
        <p:xfrm>
          <a:off x="5667280" y="2316631"/>
          <a:ext cx="5106987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6" imgW="2946240" imgH="939600" progId="Equation.DSMT4">
                  <p:embed/>
                </p:oleObj>
              </mc:Choice>
              <mc:Fallback>
                <p:oleObj name="Equation" r:id="rId6" imgW="2946240" imgH="939600" progId="Equation.DSMT4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280" y="2316631"/>
                        <a:ext cx="5106987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3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9995" y="1344059"/>
            <a:ext cx="10917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Denote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]’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]’.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of solving the normal equation can be expressed as a matrix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 as follows: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F’FC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F’Y,</a:t>
            </a:r>
            <a:endParaRPr lang="en-US" altLang="zh-CN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F’F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linear equations,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vector with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unknowns coefficients, and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F’Y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known vector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producted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the matrix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vector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Polynomial Fitting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64825"/>
            <a:ext cx="10972800" cy="4897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When the foregoing method is adapted to using functions </a:t>
            </a:r>
            <a:r>
              <a:rPr lang="en-US" altLang="zh-CN" sz="2800" kern="0" dirty="0">
                <a:solidFill>
                  <a:srgbClr val="000000"/>
                </a:solidFill>
              </a:rPr>
              <a:t>{</a:t>
            </a:r>
            <a:r>
              <a:rPr lang="en-US" altLang="zh-CN" sz="2800" i="1" kern="0" dirty="0">
                <a:solidFill>
                  <a:srgbClr val="000000"/>
                </a:solidFill>
              </a:rPr>
              <a:t>f</a:t>
            </a:r>
            <a:r>
              <a:rPr lang="en-US" altLang="zh-CN" sz="2800" i="1" kern="0" baseline="-25000" dirty="0">
                <a:solidFill>
                  <a:srgbClr val="000000"/>
                </a:solidFill>
              </a:rPr>
              <a:t>j</a:t>
            </a:r>
            <a:r>
              <a:rPr lang="en-US" altLang="zh-CN" sz="2800" kern="0" dirty="0">
                <a:solidFill>
                  <a:srgbClr val="000000"/>
                </a:solidFill>
              </a:rPr>
              <a:t>(</a:t>
            </a:r>
            <a:r>
              <a:rPr lang="en-US" altLang="zh-CN" sz="2800" i="1" kern="0" dirty="0">
                <a:solidFill>
                  <a:srgbClr val="000000"/>
                </a:solidFill>
              </a:rPr>
              <a:t>x</a:t>
            </a:r>
            <a:r>
              <a:rPr lang="en-US" altLang="zh-CN" sz="2800" kern="0" dirty="0">
                <a:solidFill>
                  <a:srgbClr val="000000"/>
                </a:solidFill>
              </a:rPr>
              <a:t>)=</a:t>
            </a:r>
            <a:r>
              <a:rPr lang="en-US" altLang="zh-CN" sz="2800" i="1" kern="0" dirty="0">
                <a:solidFill>
                  <a:srgbClr val="000000"/>
                </a:solidFill>
              </a:rPr>
              <a:t>x</a:t>
            </a:r>
            <a:r>
              <a:rPr lang="en-US" altLang="zh-CN" sz="2800" i="1" kern="0" baseline="30000" dirty="0">
                <a:solidFill>
                  <a:srgbClr val="000000"/>
                </a:solidFill>
              </a:rPr>
              <a:t>j</a:t>
            </a:r>
            <a:r>
              <a:rPr lang="en-US" altLang="zh-CN" sz="2800" kern="0" baseline="30000" dirty="0">
                <a:solidFill>
                  <a:srgbClr val="000000"/>
                </a:solidFill>
              </a:rPr>
              <a:t>-1</a:t>
            </a:r>
            <a:r>
              <a:rPr lang="en-US" altLang="zh-CN" sz="2800" kern="0" dirty="0">
                <a:solidFill>
                  <a:srgbClr val="000000"/>
                </a:solidFill>
              </a:rPr>
              <a:t>}, 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for 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j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=1</a:t>
            </a:r>
            <a:r>
              <a:rPr lang="en-US" altLang="zh-CN" sz="2800" kern="0" dirty="0">
                <a:solidFill>
                  <a:srgbClr val="000000"/>
                </a:solidFill>
              </a:rPr>
              <a:t>,…, 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M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+1, the function 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f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(</a:t>
            </a:r>
            <a:r>
              <a:rPr lang="en-US" altLang="zh-CN" sz="2800" i="1" kern="0" dirty="0">
                <a:solidFill>
                  <a:srgbClr val="000000"/>
                </a:solidFill>
              </a:rPr>
              <a:t>x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) will be a polynomial of degree </a:t>
            </a:r>
            <a:r>
              <a:rPr lang="en-US" altLang="zh-CN" sz="2800" i="1" kern="0" dirty="0">
                <a:solidFill>
                  <a:srgbClr val="000000"/>
                </a:solidFill>
              </a:rPr>
              <a:t>M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:  </a:t>
            </a:r>
            <a:r>
              <a:rPr lang="en-US" altLang="zh-CN" sz="2800" i="1" dirty="0"/>
              <a:t>f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)=</a:t>
            </a:r>
            <a:r>
              <a:rPr lang="en-US" altLang="zh-CN" sz="2800" i="1" dirty="0"/>
              <a:t>c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+</a:t>
            </a:r>
            <a:r>
              <a:rPr lang="en-US" altLang="zh-CN" sz="2800" i="1" dirty="0"/>
              <a:t>c</a:t>
            </a:r>
            <a:r>
              <a:rPr lang="en-US" altLang="zh-CN" sz="2800" baseline="-25000" dirty="0"/>
              <a:t>2</a:t>
            </a:r>
            <a:r>
              <a:rPr lang="en-US" altLang="zh-CN" sz="2800" i="1" dirty="0"/>
              <a:t>x</a:t>
            </a:r>
            <a:r>
              <a:rPr lang="en-US" altLang="zh-CN" sz="2800" dirty="0"/>
              <a:t>+</a:t>
            </a:r>
            <a:r>
              <a:rPr lang="en-US" altLang="zh-CN" sz="2800" i="1" dirty="0"/>
              <a:t>c</a:t>
            </a:r>
            <a:r>
              <a:rPr lang="en-US" altLang="zh-CN" sz="2800" baseline="-25000" dirty="0"/>
              <a:t>3</a:t>
            </a:r>
            <a:r>
              <a:rPr lang="en-US" altLang="zh-CN" sz="2800" i="1" dirty="0"/>
              <a:t>x</a:t>
            </a:r>
            <a:r>
              <a:rPr lang="en-US" altLang="zh-CN" sz="2800" baseline="30000" dirty="0"/>
              <a:t>2</a:t>
            </a:r>
            <a:r>
              <a:rPr lang="en-US" altLang="zh-CN" sz="2800" dirty="0"/>
              <a:t>+…+</a:t>
            </a:r>
            <a:r>
              <a:rPr lang="en-US" altLang="zh-CN" sz="2800" i="1" dirty="0" smtClean="0"/>
              <a:t>c</a:t>
            </a:r>
            <a:r>
              <a:rPr lang="en-US" altLang="zh-CN" sz="2800" i="1" baseline="-25000" dirty="0" smtClean="0"/>
              <a:t>M</a:t>
            </a:r>
            <a:r>
              <a:rPr lang="en-US" altLang="zh-CN" sz="2800" baseline="-25000" dirty="0" smtClean="0"/>
              <a:t>+1</a:t>
            </a:r>
            <a:r>
              <a:rPr lang="en-US" altLang="zh-CN" sz="2800" i="1" dirty="0" smtClean="0"/>
              <a:t>x</a:t>
            </a:r>
            <a:r>
              <a:rPr lang="en-US" altLang="zh-CN" sz="2800" i="1" baseline="30000" dirty="0" smtClean="0"/>
              <a:t>M</a:t>
            </a:r>
            <a:r>
              <a:rPr lang="en-US" altLang="zh-CN" sz="2800" dirty="0" smtClean="0"/>
              <a:t>.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It is tempting to use a least-squares polynomial to fit data that are nonlinear. But if the data do not exhibit a polynomial nature, the resulting curve may exhibit large oscillations. This phenomenon, called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polynomial wiggle</a:t>
            </a:r>
            <a:r>
              <a:rPr lang="en-US" altLang="zh-CN" sz="2800" dirty="0" smtClean="0"/>
              <a:t>, becomes more pronounced with higher-degree polynomials. For this reason we seldom use a polynomial of degree 6 or above unless it is known that the true function we are working with is a polynomial.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10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Using </a:t>
            </a:r>
            <a:r>
              <a:rPr lang="en-US" altLang="zh-CN" dirty="0"/>
              <a:t>P</a:t>
            </a:r>
            <a:r>
              <a:rPr lang="en-US" altLang="zh-CN" dirty="0" smtClean="0"/>
              <a:t>olynomials to </a:t>
            </a:r>
            <a:r>
              <a:rPr lang="en-US" altLang="zh-CN" dirty="0"/>
              <a:t>F</a:t>
            </a:r>
            <a:r>
              <a:rPr lang="en-US" altLang="zh-CN" dirty="0" smtClean="0"/>
              <a:t>it Data</a:t>
            </a:r>
            <a:endParaRPr lang="zh-CN" altLang="en-US" dirty="0"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79" y="915839"/>
            <a:ext cx="8832242" cy="6245521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0163907" y="1981200"/>
            <a:ext cx="631307" cy="1"/>
          </a:xfrm>
          <a:prstGeom prst="line">
            <a:avLst/>
          </a:prstGeom>
          <a:ln w="19050">
            <a:solidFill>
              <a:srgbClr val="40F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795214" y="1711569"/>
            <a:ext cx="78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23138" y="2034734"/>
            <a:ext cx="82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80030" y="5246857"/>
            <a:ext cx="82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23138" y="5246857"/>
            <a:ext cx="82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80031" y="2034734"/>
            <a:ext cx="82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polynomial wiggle</a:t>
            </a:r>
            <a:endParaRPr lang="zh-CN" altLang="en-US" dirty="0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Cubic Splines Interpolation</a:t>
            </a:r>
            <a:endParaRPr lang="zh-CN" altLang="en-US" dirty="0" smtClean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r="1183" b="1237"/>
          <a:stretch>
            <a:fillRect/>
          </a:stretch>
        </p:blipFill>
        <p:spPr>
          <a:xfrm rot="60000">
            <a:off x="865175" y="2729583"/>
            <a:ext cx="3586820" cy="2880000"/>
          </a:xfrm>
        </p:spPr>
      </p:pic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Lagrange Interpolation</a:t>
            </a:r>
            <a:endParaRPr lang="zh-CN" altLang="en-US" dirty="0" smtClean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8"/>
          <a:stretch>
            <a:fillRect/>
          </a:stretch>
        </p:blipFill>
        <p:spPr>
          <a:xfrm>
            <a:off x="6172200" y="2760664"/>
            <a:ext cx="4199271" cy="2880000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华南师范大学数学科学学院    谢骊玲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737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Curve Fitting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3976"/>
            <a:ext cx="10972800" cy="4897437"/>
          </a:xfrm>
        </p:spPr>
        <p:txBody>
          <a:bodyPr/>
          <a:lstStyle/>
          <a:p>
            <a:r>
              <a:rPr lang="en-US" altLang="zh-CN" sz="2800" dirty="0" smtClean="0"/>
              <a:t>Application of numerical techniques in science and engineering often involve curve fitting of experimental data. </a:t>
            </a:r>
          </a:p>
          <a:p>
            <a:r>
              <a:rPr lang="en-US" altLang="zh-CN" sz="2800" dirty="0" smtClean="0"/>
              <a:t>In science and engineering it is often the case that an experiment produces a set of data points (</a:t>
            </a:r>
            <a:r>
              <a:rPr lang="en-US" altLang="zh-CN" sz="2800" i="1" dirty="0" smtClean="0"/>
              <a:t>x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 smtClean="0"/>
              <a:t>,</a:t>
            </a:r>
            <a:r>
              <a:rPr lang="en-US" altLang="zh-CN" sz="2800" i="1" dirty="0"/>
              <a:t>y</a:t>
            </a:r>
            <a:r>
              <a:rPr lang="en-US" altLang="zh-CN" sz="2800" baseline="-25000" dirty="0"/>
              <a:t>1</a:t>
            </a:r>
            <a:r>
              <a:rPr lang="en-US" altLang="zh-CN" sz="2800" dirty="0" smtClean="0"/>
              <a:t>),…,(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 err="1" smtClean="0"/>
              <a:t>,</a:t>
            </a:r>
            <a:r>
              <a:rPr lang="en-US" altLang="zh-CN" sz="2800" i="1" dirty="0" err="1"/>
              <a:t>y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 smtClean="0"/>
              <a:t>), where the abscissas {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 smtClean="0"/>
              <a:t>} are distinct. If all the numerical values </a:t>
            </a:r>
            <a:r>
              <a:rPr lang="en-US" altLang="zh-CN" sz="2800" dirty="0">
                <a:solidFill>
                  <a:srgbClr val="000000"/>
                </a:solidFill>
              </a:rPr>
              <a:t>{</a:t>
            </a:r>
            <a:r>
              <a:rPr lang="en-US" altLang="zh-CN" sz="2800" i="1" dirty="0" err="1">
                <a:solidFill>
                  <a:srgbClr val="000000"/>
                </a:solidFill>
              </a:rPr>
              <a:t>x</a:t>
            </a:r>
            <a:r>
              <a:rPr lang="en-US" altLang="zh-CN" sz="2800" i="1" baseline="-25000" dirty="0" err="1">
                <a:solidFill>
                  <a:srgbClr val="000000"/>
                </a:solidFill>
              </a:rPr>
              <a:t>k</a:t>
            </a:r>
            <a:r>
              <a:rPr lang="en-US" altLang="zh-CN" sz="2800" dirty="0" smtClean="0">
                <a:solidFill>
                  <a:srgbClr val="000000"/>
                </a:solidFill>
              </a:rPr>
              <a:t>}, </a:t>
            </a:r>
            <a:r>
              <a:rPr lang="en-US" altLang="zh-CN" sz="2800" dirty="0" smtClean="0"/>
              <a:t>{</a:t>
            </a:r>
            <a:r>
              <a:rPr lang="en-US" altLang="zh-CN" sz="2800" i="1" dirty="0" err="1" smtClean="0"/>
              <a:t>y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} </a:t>
            </a:r>
            <a:r>
              <a:rPr lang="en-US" altLang="zh-CN" sz="2800" dirty="0" smtClean="0">
                <a:solidFill>
                  <a:srgbClr val="000000"/>
                </a:solidFill>
              </a:rPr>
              <a:t>are known to several significant digits of accuracy, then polynomial interpolation can be used successfully; otherwise, it cannot.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However, many experiments are done with equipment that is reliable only to three or fewer digits of accuracy. Often, there is an experimental error in the measurements.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How do we find the best approximation that goes near (not always through) the points?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 Interpolation by Spline Functions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54992"/>
                <a:ext cx="10972800" cy="489743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Higher-degree polynomial interpolation for a set of </a:t>
                </a:r>
                <a:r>
                  <a:rPr lang="en-US" altLang="zh-CN" sz="2800" i="1" dirty="0" smtClean="0"/>
                  <a:t>N</a:t>
                </a:r>
                <a:r>
                  <a:rPr lang="en-US" altLang="zh-CN" sz="2800" dirty="0" smtClean="0"/>
                  <a:t>+1 points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2800" dirty="0" smtClean="0"/>
                  <a:t>is frequently unsatisfactory. A polynomial of degree </a:t>
                </a:r>
                <a:r>
                  <a:rPr lang="en-US" altLang="zh-CN" sz="2800" i="1" dirty="0" smtClean="0"/>
                  <a:t>N</a:t>
                </a:r>
                <a:r>
                  <a:rPr lang="en-US" altLang="zh-CN" sz="2800" dirty="0" smtClean="0"/>
                  <a:t> can have 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 smtClean="0"/>
                  <a:t>-1 relative maxima and minima, and the graph can wiggle in order to pass through the points.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 smtClean="0"/>
                  <a:t>Another method is to piece together the graphs of lower-degree polynomials </a:t>
                </a:r>
                <a:r>
                  <a:rPr lang="en-US" altLang="zh-CN" sz="2800" i="1" dirty="0" err="1" smtClean="0"/>
                  <a:t>S</a:t>
                </a:r>
                <a:r>
                  <a:rPr lang="en-US" altLang="zh-CN" sz="2800" i="1" baseline="-25000" dirty="0" err="1" smtClean="0"/>
                  <a:t>k</a:t>
                </a:r>
                <a:r>
                  <a:rPr lang="en-US" altLang="zh-CN" sz="2800" dirty="0" smtClean="0"/>
                  <a:t>(</a:t>
                </a:r>
                <a:r>
                  <a:rPr lang="en-US" altLang="zh-CN" sz="2800" i="1" dirty="0" smtClean="0"/>
                  <a:t>x</a:t>
                </a:r>
                <a:r>
                  <a:rPr lang="en-US" altLang="zh-CN" sz="2800" dirty="0" smtClean="0"/>
                  <a:t>) and interpolate between the successive nodes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800" dirty="0" smtClean="0"/>
                  <a:t>and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dirty="0" smtClean="0"/>
                  <a:t>. And the set of functions {</a:t>
                </a:r>
                <a:r>
                  <a:rPr lang="en-US" altLang="zh-CN" sz="2800" i="1" dirty="0" err="1"/>
                  <a:t>S</a:t>
                </a:r>
                <a:r>
                  <a:rPr lang="en-US" altLang="zh-CN" sz="2800" i="1" baseline="-25000" dirty="0" err="1"/>
                  <a:t>k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 smtClean="0"/>
                  <a:t>)} forms a piecewise polynomial curve, which is denoted by </a:t>
                </a:r>
                <a:r>
                  <a:rPr lang="en-US" altLang="zh-CN" sz="2800" i="1" dirty="0" smtClean="0"/>
                  <a:t>S</a:t>
                </a:r>
                <a:r>
                  <a:rPr lang="en-US" altLang="zh-CN" sz="2800" dirty="0" smtClean="0"/>
                  <a:t>(</a:t>
                </a:r>
                <a:r>
                  <a:rPr lang="en-US" altLang="zh-CN" sz="2800" i="1" dirty="0" smtClean="0"/>
                  <a:t>x</a:t>
                </a:r>
                <a:r>
                  <a:rPr lang="en-US" altLang="zh-CN" sz="2800" dirty="0" smtClean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54992"/>
                <a:ext cx="10972800" cy="4897437"/>
              </a:xfrm>
              <a:blipFill>
                <a:blip r:embed="rId2"/>
                <a:stretch>
                  <a:fillRect l="-556" r="-1500" b="-10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2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Piecewise Linear Interpolation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simplest polynomial to use, a polynomial of degree 1, produces a polygonal path that consists of line segments that pass through the points.</a:t>
            </a:r>
          </a:p>
          <a:p>
            <a:r>
              <a:rPr lang="en-US" altLang="zh-CN" dirty="0" smtClean="0"/>
              <a:t>The Lagrange polynomial is used to represent this piecewise linear curve: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The resulting curve looks like a broken line.</a:t>
            </a:r>
          </a:p>
          <a:p>
            <a:pPr marL="0" indent="0" algn="ctr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18251"/>
              </p:ext>
            </p:extLst>
          </p:nvPr>
        </p:nvGraphicFramePr>
        <p:xfrm>
          <a:off x="2465266" y="4179277"/>
          <a:ext cx="4038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公式" r:id="rId3" imgW="2146300" imgH="431800" progId="Equation.3">
                  <p:embed/>
                </p:oleObj>
              </mc:Choice>
              <mc:Fallback>
                <p:oleObj name="公式" r:id="rId3" imgW="2146300" imgH="431800" progId="Equation.3">
                  <p:embed/>
                  <p:pic>
                    <p:nvPicPr>
                      <p:cNvPr id="35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266" y="4179277"/>
                        <a:ext cx="4038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570541" y="4323740"/>
            <a:ext cx="3095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dirty="0" smtClean="0">
                <a:latin typeface="+mn-lt"/>
              </a:rPr>
              <a:t>  </a:t>
            </a:r>
            <a:r>
              <a:rPr lang="en-US" altLang="zh-CN" sz="2800" dirty="0" smtClean="0">
                <a:latin typeface="+mn-lt"/>
              </a:rPr>
              <a:t>for  </a:t>
            </a:r>
            <a:r>
              <a:rPr lang="en-US" altLang="zh-CN" sz="2800" i="1" dirty="0" smtClean="0">
                <a:latin typeface="+mn-lt"/>
              </a:rPr>
              <a:t>x</a:t>
            </a:r>
            <a:r>
              <a:rPr lang="en-US" altLang="zh-CN" sz="2800" i="1" baseline="-25000" dirty="0" smtClean="0">
                <a:latin typeface="+mn-lt"/>
              </a:rPr>
              <a:t>k</a:t>
            </a:r>
            <a:r>
              <a:rPr lang="en-US" altLang="zh-CN" sz="2800" i="1" dirty="0">
                <a:latin typeface="+mn-lt"/>
              </a:rPr>
              <a:t>≤x≤</a:t>
            </a:r>
            <a:r>
              <a:rPr lang="en-US" altLang="zh-CN" sz="2800" i="1" dirty="0" smtClean="0">
                <a:latin typeface="+mn-lt"/>
              </a:rPr>
              <a:t>x</a:t>
            </a:r>
            <a:r>
              <a:rPr lang="en-US" altLang="zh-CN" sz="2800" i="1" baseline="-25000" dirty="0" smtClean="0">
                <a:latin typeface="+mn-lt"/>
              </a:rPr>
              <a:t>k</a:t>
            </a:r>
            <a:r>
              <a:rPr lang="en-US" altLang="zh-CN" sz="2800" baseline="-25000" dirty="0" smtClean="0">
                <a:latin typeface="+mn-lt"/>
              </a:rPr>
              <a:t>+1</a:t>
            </a:r>
            <a:r>
              <a:rPr lang="en-US" altLang="zh-CN" sz="2800" dirty="0" smtClean="0">
                <a:latin typeface="+mn-lt"/>
              </a:rPr>
              <a:t>.</a:t>
            </a:r>
            <a:endParaRPr lang="en-US" altLang="zh-C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4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387111" y="1700213"/>
            <a:ext cx="7848600" cy="4464050"/>
            <a:chOff x="204" y="663"/>
            <a:chExt cx="4944" cy="2812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476" y="3249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76" y="320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930" y="320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383" y="320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837" y="320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517" y="320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288" y="320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014" y="320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694" y="3203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31" y="2205"/>
              <a:ext cx="499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930" y="1162"/>
              <a:ext cx="453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383" y="935"/>
              <a:ext cx="45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837" y="935"/>
              <a:ext cx="68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2517" y="981"/>
              <a:ext cx="77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288" y="981"/>
              <a:ext cx="72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014" y="1162"/>
              <a:ext cx="68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381" y="1298"/>
              <a:ext cx="4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</a:t>
              </a:r>
              <a:r>
                <a:rPr lang="en-US" altLang="zh-CN" sz="1800" i="1"/>
                <a:t>x</a:t>
              </a:r>
              <a:r>
                <a:rPr lang="en-US" altLang="zh-CN" sz="1800" i="1" baseline="-25000"/>
                <a:t>k</a:t>
              </a:r>
              <a:r>
                <a:rPr lang="en-US" altLang="zh-CN" sz="1800"/>
                <a:t>, </a:t>
              </a:r>
              <a:r>
                <a:rPr lang="en-US" altLang="zh-CN" sz="1800" i="1"/>
                <a:t>y</a:t>
              </a:r>
              <a:r>
                <a:rPr lang="en-US" altLang="zh-CN" sz="1800" i="1" baseline="-25000"/>
                <a:t>k</a:t>
              </a:r>
              <a:r>
                <a:rPr lang="en-US" altLang="zh-CN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971" y="709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</a:t>
              </a:r>
              <a:r>
                <a:rPr lang="en-US" altLang="zh-CN" sz="1800" i="1"/>
                <a:t>x</a:t>
              </a:r>
              <a:r>
                <a:rPr lang="en-US" altLang="zh-CN" sz="1800" i="1" baseline="-25000"/>
                <a:t>k</a:t>
              </a:r>
              <a:r>
                <a:rPr lang="en-US" altLang="zh-CN" sz="1800" baseline="-25000"/>
                <a:t>+1</a:t>
              </a:r>
              <a:r>
                <a:rPr lang="en-US" altLang="zh-CN" sz="1800"/>
                <a:t>, </a:t>
              </a:r>
              <a:r>
                <a:rPr lang="en-US" altLang="zh-CN" sz="1800" i="1"/>
                <a:t>y</a:t>
              </a:r>
              <a:r>
                <a:rPr lang="en-US" altLang="zh-CN" sz="1800" i="1" baseline="-25000"/>
                <a:t>k</a:t>
              </a:r>
              <a:r>
                <a:rPr lang="en-US" altLang="zh-CN" sz="1800" baseline="-25000"/>
                <a:t>+1</a:t>
              </a:r>
              <a:r>
                <a:rPr lang="en-US" altLang="zh-CN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696" y="1616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</a:t>
              </a:r>
              <a:r>
                <a:rPr lang="en-US" altLang="zh-CN" sz="1800" i="1"/>
                <a:t>x</a:t>
              </a:r>
              <a:r>
                <a:rPr lang="en-US" altLang="zh-CN" sz="1800" i="1" baseline="-25000"/>
                <a:t>N-</a:t>
              </a:r>
              <a:r>
                <a:rPr lang="en-US" altLang="zh-CN" sz="1800" baseline="-25000"/>
                <a:t>1</a:t>
              </a:r>
              <a:r>
                <a:rPr lang="en-US" altLang="zh-CN" sz="1800"/>
                <a:t>, </a:t>
              </a:r>
              <a:r>
                <a:rPr lang="en-US" altLang="zh-CN" sz="1800" i="1"/>
                <a:t>y</a:t>
              </a:r>
              <a:r>
                <a:rPr lang="en-US" altLang="zh-CN" sz="1800" i="1" baseline="-25000"/>
                <a:t>N</a:t>
              </a:r>
              <a:r>
                <a:rPr lang="en-US" altLang="zh-CN" sz="1800" baseline="-25000"/>
                <a:t>-1</a:t>
              </a:r>
              <a:r>
                <a:rPr lang="en-US" altLang="zh-CN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565" y="663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</a:t>
              </a:r>
              <a:r>
                <a:rPr lang="en-US" altLang="zh-CN" sz="1800" i="1"/>
                <a:t>x</a:t>
              </a:r>
              <a:r>
                <a:rPr lang="en-US" altLang="zh-CN" sz="1800" i="1" baseline="-25000"/>
                <a:t>k</a:t>
              </a:r>
              <a:r>
                <a:rPr lang="en-US" altLang="zh-CN" sz="1800" baseline="-25000"/>
                <a:t>-1</a:t>
              </a:r>
              <a:r>
                <a:rPr lang="en-US" altLang="zh-CN" sz="1800"/>
                <a:t>, </a:t>
              </a:r>
              <a:r>
                <a:rPr lang="en-US" altLang="zh-CN" sz="1800" i="1"/>
                <a:t>y</a:t>
              </a:r>
              <a:r>
                <a:rPr lang="en-US" altLang="zh-CN" sz="1800" i="1" baseline="-25000"/>
                <a:t>k</a:t>
              </a:r>
              <a:r>
                <a:rPr lang="en-US" altLang="zh-CN" sz="1800" baseline="-25000"/>
                <a:t>-1</a:t>
              </a:r>
              <a:r>
                <a:rPr lang="en-US" altLang="zh-CN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204" y="1933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</a:t>
              </a:r>
              <a:r>
                <a:rPr lang="en-US" altLang="zh-CN" sz="1800" i="1"/>
                <a:t>x</a:t>
              </a:r>
              <a:r>
                <a:rPr lang="en-US" altLang="zh-CN" sz="1800" baseline="-25000"/>
                <a:t>0</a:t>
              </a:r>
              <a:r>
                <a:rPr lang="en-US" altLang="zh-CN" sz="1800"/>
                <a:t>, </a:t>
              </a:r>
              <a:r>
                <a:rPr lang="en-US" altLang="zh-CN" sz="1800" i="1"/>
                <a:t>y</a:t>
              </a:r>
              <a:r>
                <a:rPr lang="en-US" altLang="zh-CN" sz="1800" baseline="-25000"/>
                <a:t>0</a:t>
              </a:r>
              <a:r>
                <a:rPr lang="en-US" altLang="zh-CN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839" y="2568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</a:t>
              </a:r>
              <a:r>
                <a:rPr lang="en-US" altLang="zh-CN" sz="1800" i="1"/>
                <a:t>x</a:t>
              </a:r>
              <a:r>
                <a:rPr lang="en-US" altLang="zh-CN" sz="1800" baseline="-25000"/>
                <a:t>1</a:t>
              </a:r>
              <a:r>
                <a:rPr lang="en-US" altLang="zh-CN" sz="1800"/>
                <a:t>, </a:t>
              </a:r>
              <a:r>
                <a:rPr lang="en-US" altLang="zh-CN" sz="1800" i="1"/>
                <a:t>y</a:t>
              </a:r>
              <a:r>
                <a:rPr lang="en-US" altLang="zh-CN" sz="1800" baseline="-25000"/>
                <a:t>1</a:t>
              </a:r>
              <a:r>
                <a:rPr lang="en-US" altLang="zh-CN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930" y="1026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</a:t>
              </a:r>
              <a:r>
                <a:rPr lang="en-US" altLang="zh-CN" sz="1800" i="1"/>
                <a:t>x</a:t>
              </a:r>
              <a:r>
                <a:rPr lang="en-US" altLang="zh-CN" sz="1800" baseline="-25000"/>
                <a:t>2</a:t>
              </a:r>
              <a:r>
                <a:rPr lang="en-US" altLang="zh-CN" sz="1800"/>
                <a:t>, </a:t>
              </a:r>
              <a:r>
                <a:rPr lang="en-US" altLang="zh-CN" sz="1800" i="1"/>
                <a:t>y</a:t>
              </a:r>
              <a:r>
                <a:rPr lang="en-US" altLang="zh-CN" sz="1800" baseline="-25000"/>
                <a:t>2</a:t>
              </a:r>
              <a:r>
                <a:rPr lang="en-US" altLang="zh-CN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513" y="1253"/>
              <a:ext cx="5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</a:t>
              </a:r>
              <a:r>
                <a:rPr lang="en-US" altLang="zh-CN" sz="1800" i="1"/>
                <a:t>x</a:t>
              </a:r>
              <a:r>
                <a:rPr lang="en-US" altLang="zh-CN" sz="1800" i="1" baseline="-25000"/>
                <a:t>N</a:t>
              </a:r>
              <a:r>
                <a:rPr lang="en-US" altLang="zh-CN" sz="1800"/>
                <a:t>, </a:t>
              </a:r>
              <a:r>
                <a:rPr lang="en-US" altLang="zh-CN" sz="1800" i="1"/>
                <a:t>y</a:t>
              </a:r>
              <a:r>
                <a:rPr lang="en-US" altLang="zh-CN" sz="1800" i="1" baseline="-25000"/>
                <a:t>N</a:t>
              </a:r>
              <a:r>
                <a:rPr lang="en-US" altLang="zh-CN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30" y="3294"/>
              <a:ext cx="2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x</a:t>
              </a:r>
              <a:r>
                <a:rPr lang="en-US" altLang="zh-CN" sz="1800" baseline="-25000"/>
                <a:t>0</a:t>
              </a:r>
              <a:endParaRPr lang="en-US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338" y="3302"/>
              <a:ext cx="2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x</a:t>
              </a:r>
              <a:r>
                <a:rPr lang="en-US" altLang="zh-CN" sz="1800" baseline="-25000"/>
                <a:t>2</a:t>
              </a:r>
              <a:endParaRPr lang="en-US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884" y="3302"/>
              <a:ext cx="2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x</a:t>
              </a:r>
              <a:r>
                <a:rPr lang="en-US" altLang="zh-CN" sz="1800" baseline="-25000"/>
                <a:t>1</a:t>
              </a:r>
              <a:endParaRPr lang="en-US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472" y="3294"/>
              <a:ext cx="2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x</a:t>
              </a:r>
              <a:r>
                <a:rPr lang="en-US" altLang="zh-CN" sz="1800" i="1" baseline="-25000"/>
                <a:t>k</a:t>
              </a:r>
              <a:endParaRPr lang="en-US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746" y="3294"/>
              <a:ext cx="2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x</a:t>
              </a:r>
              <a:r>
                <a:rPr lang="en-US" altLang="zh-CN" sz="1800" i="1" baseline="-25000"/>
                <a:t>k</a:t>
              </a:r>
              <a:r>
                <a:rPr lang="en-US" altLang="zh-CN" sz="1800" baseline="-25000"/>
                <a:t>-1</a:t>
              </a:r>
              <a:endParaRPr lang="en-US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3198" y="3294"/>
              <a:ext cx="2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x</a:t>
              </a:r>
              <a:r>
                <a:rPr lang="en-US" altLang="zh-CN" sz="1800" i="1" baseline="-25000"/>
                <a:t>k</a:t>
              </a:r>
              <a:r>
                <a:rPr lang="en-US" altLang="zh-CN" sz="1800" baseline="-25000"/>
                <a:t>+1</a:t>
              </a:r>
              <a:endParaRPr lang="en-US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923" y="3294"/>
              <a:ext cx="2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x</a:t>
              </a:r>
              <a:r>
                <a:rPr lang="en-US" altLang="zh-CN" sz="1800" i="1" baseline="-25000"/>
                <a:t>N</a:t>
              </a:r>
              <a:r>
                <a:rPr lang="en-US" altLang="zh-CN" sz="1800" baseline="-25000"/>
                <a:t>-1</a:t>
              </a:r>
              <a:endParaRPr lang="en-US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604" y="3294"/>
              <a:ext cx="2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x</a:t>
              </a:r>
              <a:r>
                <a:rPr lang="en-US" altLang="zh-CN" sz="1800" i="1" baseline="-25000"/>
                <a:t>N</a:t>
              </a:r>
              <a:endParaRPr lang="en-US" altLang="zh-CN" sz="1800">
                <a:latin typeface="Arial" panose="020B0604020202020204" pitchFamily="34" charset="0"/>
              </a:endParaRPr>
            </a:p>
          </p:txBody>
        </p:sp>
      </p:grp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43963" y="499160"/>
            <a:ext cx="10598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b="1" dirty="0" smtClean="0">
                <a:latin typeface="+mn-lt"/>
              </a:rPr>
              <a:t>Piecewise Linear Interpolation (A Linear Spline)</a:t>
            </a:r>
            <a:endParaRPr lang="zh-CN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06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Piecewise Linear Interpolation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equivalent expression can be obtained if we use the point-slope formula for a line segment. The resulting linear spline  function can be written in the form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05644"/>
              </p:ext>
            </p:extLst>
          </p:nvPr>
        </p:nvGraphicFramePr>
        <p:xfrm>
          <a:off x="3063875" y="3189289"/>
          <a:ext cx="3382963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3" imgW="1778000" imgH="1397000" progId="Equation.DSMT4">
                  <p:embed/>
                </p:oleObj>
              </mc:Choice>
              <mc:Fallback>
                <p:oleObj name="Equation" r:id="rId3" imgW="1778000" imgH="1397000" progId="Equation.DSMT4">
                  <p:embed/>
                  <p:pic>
                    <p:nvPicPr>
                      <p:cNvPr id="10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3189289"/>
                        <a:ext cx="3382963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23100" y="3116264"/>
            <a:ext cx="24374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for</a:t>
            </a:r>
            <a:r>
              <a:rPr lang="en-US" altLang="zh-CN" sz="2400" i="1" dirty="0" smtClean="0"/>
              <a:t> x </a:t>
            </a:r>
            <a:r>
              <a:rPr lang="en-US" altLang="zh-CN" sz="2400" dirty="0" smtClean="0"/>
              <a:t>in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[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/>
              <a:t>, </a:t>
            </a:r>
            <a:r>
              <a:rPr lang="en-US" altLang="zh-CN" sz="2400" i="1" dirty="0"/>
              <a:t>x</a:t>
            </a:r>
            <a:r>
              <a:rPr lang="en-US" altLang="zh-CN" sz="2400" baseline="-25000" dirty="0"/>
              <a:t>1</a:t>
            </a:r>
            <a:r>
              <a:rPr lang="en-US" altLang="zh-CN" sz="2400" dirty="0" smtClean="0"/>
              <a:t>],</a:t>
            </a:r>
            <a:endParaRPr lang="zh-CN" altLang="en-US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23100" y="3621089"/>
            <a:ext cx="24374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for</a:t>
            </a:r>
            <a:r>
              <a:rPr lang="en-US" altLang="zh-CN" sz="2400" i="1" dirty="0" smtClean="0"/>
              <a:t> x </a:t>
            </a:r>
            <a:r>
              <a:rPr lang="en-US" altLang="zh-CN" sz="2400" dirty="0" smtClean="0"/>
              <a:t>in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[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/>
              <a:t>, </a:t>
            </a:r>
            <a:r>
              <a:rPr lang="en-US" altLang="zh-CN" sz="2400" i="1" dirty="0"/>
              <a:t>x</a:t>
            </a:r>
            <a:r>
              <a:rPr lang="en-US" altLang="zh-CN" sz="2400" baseline="-25000" dirty="0"/>
              <a:t>2</a:t>
            </a:r>
            <a:r>
              <a:rPr lang="en-US" altLang="zh-CN" sz="2400" dirty="0" smtClean="0"/>
              <a:t>],</a:t>
            </a:r>
            <a:endParaRPr lang="zh-CN" altLang="en-US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23099" y="4413251"/>
            <a:ext cx="2437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for</a:t>
            </a:r>
            <a:r>
              <a:rPr lang="en-US" altLang="zh-CN" sz="2400" i="1" dirty="0" smtClean="0"/>
              <a:t> x </a:t>
            </a:r>
            <a:r>
              <a:rPr lang="en-US" altLang="zh-CN" sz="2400" dirty="0"/>
              <a:t>in </a:t>
            </a:r>
            <a:r>
              <a:rPr lang="en-US" altLang="zh-CN" sz="2400" dirty="0" smtClean="0"/>
              <a:t>[</a:t>
            </a:r>
            <a:r>
              <a:rPr lang="en-US" altLang="zh-CN" sz="2400" i="1" dirty="0" err="1" smtClean="0"/>
              <a:t>x</a:t>
            </a:r>
            <a:r>
              <a:rPr lang="en-US" altLang="zh-CN" sz="2400" i="1" baseline="-25000" dirty="0" err="1" smtClean="0"/>
              <a:t>k</a:t>
            </a:r>
            <a:r>
              <a:rPr lang="en-US" altLang="zh-CN" sz="2400" dirty="0"/>
              <a:t>, 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 smtClean="0"/>
              <a:t>],</a:t>
            </a:r>
            <a:endParaRPr lang="zh-CN" altLang="en-US" sz="2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23100" y="5348289"/>
            <a:ext cx="2437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for</a:t>
            </a:r>
            <a:r>
              <a:rPr lang="en-US" altLang="zh-CN" sz="2400" i="1" dirty="0" smtClean="0"/>
              <a:t> x </a:t>
            </a:r>
            <a:r>
              <a:rPr lang="en-US" altLang="zh-CN" sz="2400" dirty="0" smtClean="0"/>
              <a:t>in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[</a:t>
            </a:r>
            <a:r>
              <a:rPr lang="en-US" altLang="zh-CN" sz="2400" i="1" dirty="0" smtClean="0"/>
              <a:t>x</a:t>
            </a:r>
            <a:r>
              <a:rPr lang="en-US" altLang="zh-CN" sz="2400" i="1" baseline="-25000" dirty="0" smtClean="0"/>
              <a:t>N</a:t>
            </a:r>
            <a:r>
              <a:rPr lang="en-US" altLang="zh-CN" sz="2400" baseline="-25000" dirty="0" smtClean="0"/>
              <a:t>-1</a:t>
            </a:r>
            <a:r>
              <a:rPr lang="en-US" altLang="zh-CN" sz="2400" dirty="0"/>
              <a:t>, </a:t>
            </a:r>
            <a:r>
              <a:rPr lang="en-US" altLang="zh-CN" sz="2400" i="1" dirty="0" err="1"/>
              <a:t>x</a:t>
            </a:r>
            <a:r>
              <a:rPr lang="en-US" altLang="zh-CN" sz="2400" i="1" baseline="-25000" dirty="0" err="1"/>
              <a:t>N</a:t>
            </a:r>
            <a:r>
              <a:rPr lang="en-US" altLang="zh-CN" sz="2400" dirty="0" smtClean="0"/>
              <a:t>].</a:t>
            </a:r>
            <a:endParaRPr lang="zh-CN" altLang="en-US" sz="2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27250" y="5924551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where </a:t>
            </a:r>
            <a:r>
              <a:rPr lang="en-US" altLang="zh-CN" sz="2400" i="1" dirty="0" err="1" smtClean="0"/>
              <a:t>d</a:t>
            </a:r>
            <a:r>
              <a:rPr lang="en-US" altLang="zh-CN" sz="2400" i="1" baseline="-25000" dirty="0" err="1" smtClean="0"/>
              <a:t>k</a:t>
            </a:r>
            <a:r>
              <a:rPr lang="en-US" altLang="zh-CN" sz="2400" dirty="0"/>
              <a:t>=(</a:t>
            </a:r>
            <a:r>
              <a:rPr lang="en-US" altLang="zh-CN" sz="2400" i="1" dirty="0"/>
              <a:t>y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-</a:t>
            </a:r>
            <a:r>
              <a:rPr lang="en-US" altLang="zh-CN" sz="2400" i="1" dirty="0"/>
              <a:t>y</a:t>
            </a:r>
            <a:r>
              <a:rPr lang="en-US" altLang="zh-CN" sz="2400" i="1" baseline="-25000" dirty="0"/>
              <a:t>k</a:t>
            </a:r>
            <a:r>
              <a:rPr lang="en-US" altLang="zh-CN" sz="2400" dirty="0"/>
              <a:t>)/(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-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dirty="0" smtClean="0"/>
              <a:t>).</a:t>
            </a:r>
            <a:endParaRPr lang="en-US" altLang="zh-CN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7780145" y="4146553"/>
            <a:ext cx="461665" cy="2944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780145" y="4874916"/>
            <a:ext cx="461665" cy="58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46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Piecewise Cubic Splines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26406"/>
            <a:ext cx="10972800" cy="4897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The fitting of a polynomial curve to a set of data points has application in CAD, CAM, and computer graphics systems. An operator wants to draw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a smooth curve through data points that are not subject to error</a:t>
            </a:r>
            <a:r>
              <a:rPr lang="en-US" altLang="zh-CN" sz="2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Mathematically, it is possible to construct cubic functions </a:t>
            </a:r>
            <a:r>
              <a:rPr lang="en-US" altLang="zh-CN" sz="2800" i="1" dirty="0" err="1"/>
              <a:t>S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en-US" altLang="zh-CN" sz="2800" dirty="0" smtClean="0"/>
              <a:t>over </a:t>
            </a:r>
            <a:r>
              <a:rPr lang="en-US" altLang="zh-CN" sz="2800" dirty="0" smtClean="0"/>
              <a:t>each interval </a:t>
            </a:r>
            <a:r>
              <a:rPr lang="en-US" altLang="zh-CN" sz="2800" kern="0" dirty="0">
                <a:solidFill>
                  <a:srgbClr val="000000"/>
                </a:solidFill>
              </a:rPr>
              <a:t>[</a:t>
            </a:r>
            <a:r>
              <a:rPr lang="en-US" altLang="zh-CN" sz="2800" i="1" kern="0" dirty="0" err="1">
                <a:solidFill>
                  <a:srgbClr val="000000"/>
                </a:solidFill>
              </a:rPr>
              <a:t>x</a:t>
            </a:r>
            <a:r>
              <a:rPr lang="en-US" altLang="zh-CN" sz="2800" i="1" kern="0" baseline="-25000" dirty="0" err="1">
                <a:solidFill>
                  <a:srgbClr val="000000"/>
                </a:solidFill>
              </a:rPr>
              <a:t>k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, 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x</a:t>
            </a:r>
            <a:r>
              <a:rPr lang="en-US" altLang="zh-CN" sz="2800" i="1" kern="0" baseline="-25000" dirty="0" smtClean="0">
                <a:solidFill>
                  <a:srgbClr val="000000"/>
                </a:solidFill>
              </a:rPr>
              <a:t>k</a:t>
            </a:r>
            <a:r>
              <a:rPr lang="en-US" altLang="zh-CN" sz="2800" kern="0" baseline="-25000" dirty="0" smtClean="0">
                <a:solidFill>
                  <a:srgbClr val="000000"/>
                </a:solidFill>
              </a:rPr>
              <a:t>+1</a:t>
            </a:r>
            <a:r>
              <a:rPr lang="en-US" altLang="zh-CN" sz="2800" kern="0" dirty="0">
                <a:solidFill>
                  <a:srgbClr val="000000"/>
                </a:solidFill>
              </a:rPr>
              <a:t>] </a:t>
            </a:r>
            <a:r>
              <a:rPr lang="en-US" altLang="zh-CN" sz="2800" dirty="0" smtClean="0"/>
              <a:t>so that the resulting piecewise curve 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y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=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S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(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x</a:t>
            </a:r>
            <a:r>
              <a:rPr lang="en-US" altLang="zh-CN" sz="2800" kern="0" dirty="0">
                <a:solidFill>
                  <a:srgbClr val="000000"/>
                </a:solidFill>
              </a:rPr>
              <a:t>)</a:t>
            </a:r>
            <a:r>
              <a:rPr lang="en-US" altLang="zh-CN" sz="2800" dirty="0" smtClean="0"/>
              <a:t> and its first and second derivatives are all continuous </a:t>
            </a:r>
            <a:r>
              <a:rPr lang="en-US" altLang="zh-CN" sz="2800" dirty="0" smtClean="0"/>
              <a:t>over </a:t>
            </a:r>
            <a:r>
              <a:rPr lang="en-US" altLang="zh-CN" sz="2800" dirty="0" smtClean="0"/>
              <a:t>the larger interval </a:t>
            </a:r>
            <a:r>
              <a:rPr lang="en-US" altLang="zh-CN" sz="2800" dirty="0"/>
              <a:t>[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,</a:t>
            </a:r>
            <a:r>
              <a:rPr lang="en-US" altLang="zh-CN" sz="2800" i="1" dirty="0"/>
              <a:t>x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]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012830" y="5035064"/>
            <a:ext cx="6705600" cy="1066800"/>
            <a:chOff x="672" y="3408"/>
            <a:chExt cx="4224" cy="672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720" y="3936"/>
              <a:ext cx="96" cy="9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152" y="3648"/>
              <a:ext cx="96" cy="9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872" y="3552"/>
              <a:ext cx="96" cy="9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928" y="3744"/>
              <a:ext cx="96" cy="9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936" y="3408"/>
              <a:ext cx="96" cy="9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752" y="3888"/>
              <a:ext cx="96" cy="9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672" y="3744"/>
              <a:ext cx="288" cy="33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1008" y="3600"/>
              <a:ext cx="384" cy="14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728" y="3552"/>
              <a:ext cx="480" cy="9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2736" y="3770"/>
              <a:ext cx="480" cy="4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792" y="3429"/>
              <a:ext cx="432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704" y="3744"/>
              <a:ext cx="192" cy="33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479430" y="4958864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 dirty="0" smtClean="0">
                <a:solidFill>
                  <a:srgbClr val="FF3300"/>
                </a:solidFill>
                <a:ea typeface="楷体_GB2312" pitchFamily="49" charset="-122"/>
              </a:rPr>
              <a:t>S</a:t>
            </a:r>
            <a:r>
              <a:rPr kumimoji="1" lang="en-US" altLang="zh-CN" sz="2000" b="1" dirty="0" smtClean="0">
                <a:solidFill>
                  <a:srgbClr val="FF3300"/>
                </a:solidFill>
                <a:ea typeface="楷体_GB2312" pitchFamily="49" charset="-122"/>
              </a:rPr>
              <a:t>(</a:t>
            </a:r>
            <a:r>
              <a:rPr kumimoji="1" lang="en-US" altLang="zh-CN" sz="2000" b="1" i="1" dirty="0" smtClean="0">
                <a:solidFill>
                  <a:srgbClr val="FF3300"/>
                </a:solidFill>
                <a:ea typeface="楷体_GB2312" pitchFamily="49" charset="-122"/>
              </a:rPr>
              <a:t>x</a:t>
            </a:r>
            <a:r>
              <a:rPr kumimoji="1" lang="en-US" altLang="zh-CN" sz="2000" b="1" dirty="0">
                <a:solidFill>
                  <a:srgbClr val="FF3300"/>
                </a:solidFill>
                <a:ea typeface="楷体_GB2312" pitchFamily="49" charset="-122"/>
              </a:rPr>
              <a:t>)</a:t>
            </a:r>
            <a:endParaRPr kumimoji="1" lang="en-US" altLang="zh-CN" sz="2000" b="1" i="1" dirty="0">
              <a:solidFill>
                <a:srgbClr val="FF3300"/>
              </a:solidFill>
              <a:ea typeface="楷体_GB2312" pitchFamily="49" charset="-122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9794630" y="5339864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 i="1" dirty="0" smtClean="0">
                <a:solidFill>
                  <a:schemeClr val="accent2"/>
                </a:solidFill>
                <a:ea typeface="楷体_GB2312" pitchFamily="49" charset="-122"/>
              </a:rPr>
              <a:t>f</a:t>
            </a:r>
            <a:r>
              <a:rPr kumimoji="1" lang="en-US" altLang="zh-CN" sz="2000" b="1" dirty="0" smtClean="0">
                <a:solidFill>
                  <a:schemeClr val="accent2"/>
                </a:solidFill>
                <a:ea typeface="楷体_GB2312" pitchFamily="49" charset="-122"/>
              </a:rPr>
              <a:t>(</a:t>
            </a:r>
            <a:r>
              <a:rPr kumimoji="1" lang="en-US" altLang="zh-CN" sz="2000" b="1" i="1" dirty="0" smtClean="0">
                <a:solidFill>
                  <a:schemeClr val="accent2"/>
                </a:solidFill>
                <a:ea typeface="楷体_GB2312" pitchFamily="49" charset="-122"/>
              </a:rPr>
              <a:t>x</a:t>
            </a:r>
            <a:r>
              <a:rPr kumimoji="1" lang="en-US" altLang="zh-CN" sz="2000" b="1" dirty="0">
                <a:solidFill>
                  <a:schemeClr val="accent2"/>
                </a:solidFill>
                <a:ea typeface="楷体_GB2312" pitchFamily="49" charset="-122"/>
              </a:rPr>
              <a:t>)</a:t>
            </a:r>
            <a:endParaRPr kumimoji="1" lang="en-US" altLang="zh-CN" sz="2000" b="1" i="1" dirty="0">
              <a:solidFill>
                <a:schemeClr val="accent2"/>
              </a:solidFill>
              <a:ea typeface="楷体_GB2312" pitchFamily="49" charset="-122"/>
            </a:endParaRPr>
          </a:p>
        </p:txBody>
      </p:sp>
      <p:sp>
        <p:nvSpPr>
          <p:cNvPr id="19" name="Freeform 4"/>
          <p:cNvSpPr>
            <a:spLocks/>
          </p:cNvSpPr>
          <p:nvPr/>
        </p:nvSpPr>
        <p:spPr bwMode="auto">
          <a:xfrm>
            <a:off x="3165230" y="5047764"/>
            <a:ext cx="6400800" cy="901700"/>
          </a:xfrm>
          <a:custGeom>
            <a:avLst/>
            <a:gdLst>
              <a:gd name="T0" fmla="*/ 0 w 4032"/>
              <a:gd name="T1" fmla="*/ 2147483646 h 568"/>
              <a:gd name="T2" fmla="*/ 2147483646 w 4032"/>
              <a:gd name="T3" fmla="*/ 2147483646 h 568"/>
              <a:gd name="T4" fmla="*/ 2147483646 w 4032"/>
              <a:gd name="T5" fmla="*/ 2147483646 h 568"/>
              <a:gd name="T6" fmla="*/ 2147483646 w 4032"/>
              <a:gd name="T7" fmla="*/ 2147483646 h 568"/>
              <a:gd name="T8" fmla="*/ 2147483646 w 4032"/>
              <a:gd name="T9" fmla="*/ 2147483646 h 568"/>
              <a:gd name="T10" fmla="*/ 2147483646 w 4032"/>
              <a:gd name="T11" fmla="*/ 2147483646 h 568"/>
              <a:gd name="T12" fmla="*/ 2147483646 w 4032"/>
              <a:gd name="T13" fmla="*/ 2147483646 h 568"/>
              <a:gd name="T14" fmla="*/ 2147483646 w 4032"/>
              <a:gd name="T15" fmla="*/ 2147483646 h 568"/>
              <a:gd name="T16" fmla="*/ 2147483646 w 4032"/>
              <a:gd name="T17" fmla="*/ 2147483646 h 5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32"/>
              <a:gd name="T28" fmla="*/ 0 h 568"/>
              <a:gd name="T29" fmla="*/ 4032 w 4032"/>
              <a:gd name="T30" fmla="*/ 568 h 5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32" h="568">
                <a:moveTo>
                  <a:pt x="0" y="568"/>
                </a:moveTo>
                <a:cubicBezTo>
                  <a:pt x="52" y="500"/>
                  <a:pt x="104" y="432"/>
                  <a:pt x="192" y="376"/>
                </a:cubicBezTo>
                <a:cubicBezTo>
                  <a:pt x="280" y="320"/>
                  <a:pt x="376" y="264"/>
                  <a:pt x="528" y="232"/>
                </a:cubicBezTo>
                <a:cubicBezTo>
                  <a:pt x="680" y="200"/>
                  <a:pt x="880" y="160"/>
                  <a:pt x="1104" y="184"/>
                </a:cubicBezTo>
                <a:cubicBezTo>
                  <a:pt x="1328" y="208"/>
                  <a:pt x="1640" y="352"/>
                  <a:pt x="1872" y="376"/>
                </a:cubicBezTo>
                <a:cubicBezTo>
                  <a:pt x="2104" y="400"/>
                  <a:pt x="2312" y="384"/>
                  <a:pt x="2496" y="328"/>
                </a:cubicBezTo>
                <a:cubicBezTo>
                  <a:pt x="2680" y="272"/>
                  <a:pt x="2792" y="80"/>
                  <a:pt x="2976" y="40"/>
                </a:cubicBezTo>
                <a:cubicBezTo>
                  <a:pt x="3160" y="0"/>
                  <a:pt x="3424" y="8"/>
                  <a:pt x="3600" y="88"/>
                </a:cubicBezTo>
                <a:cubicBezTo>
                  <a:pt x="3776" y="168"/>
                  <a:pt x="3904" y="344"/>
                  <a:pt x="4032" y="520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34"/>
          <p:cNvSpPr>
            <a:spLocks/>
          </p:cNvSpPr>
          <p:nvPr/>
        </p:nvSpPr>
        <p:spPr bwMode="auto">
          <a:xfrm>
            <a:off x="2936630" y="5047764"/>
            <a:ext cx="6934200" cy="927100"/>
          </a:xfrm>
          <a:custGeom>
            <a:avLst/>
            <a:gdLst>
              <a:gd name="T0" fmla="*/ 0 w 4368"/>
              <a:gd name="T1" fmla="*/ 2147483646 h 584"/>
              <a:gd name="T2" fmla="*/ 2147483646 w 4368"/>
              <a:gd name="T3" fmla="*/ 2147483646 h 584"/>
              <a:gd name="T4" fmla="*/ 2147483646 w 4368"/>
              <a:gd name="T5" fmla="*/ 2147483646 h 584"/>
              <a:gd name="T6" fmla="*/ 2147483646 w 4368"/>
              <a:gd name="T7" fmla="*/ 2147483646 h 584"/>
              <a:gd name="T8" fmla="*/ 2147483646 w 4368"/>
              <a:gd name="T9" fmla="*/ 2147483646 h 584"/>
              <a:gd name="T10" fmla="*/ 2147483646 w 4368"/>
              <a:gd name="T11" fmla="*/ 2147483646 h 584"/>
              <a:gd name="T12" fmla="*/ 2147483646 w 4368"/>
              <a:gd name="T13" fmla="*/ 2147483646 h 584"/>
              <a:gd name="T14" fmla="*/ 2147483646 w 4368"/>
              <a:gd name="T15" fmla="*/ 2147483646 h 584"/>
              <a:gd name="T16" fmla="*/ 2147483646 w 4368"/>
              <a:gd name="T17" fmla="*/ 2147483646 h 584"/>
              <a:gd name="T18" fmla="*/ 2147483646 w 4368"/>
              <a:gd name="T19" fmla="*/ 2147483646 h 584"/>
              <a:gd name="T20" fmla="*/ 2147483646 w 4368"/>
              <a:gd name="T21" fmla="*/ 2147483646 h 584"/>
              <a:gd name="T22" fmla="*/ 2147483646 w 4368"/>
              <a:gd name="T23" fmla="*/ 2147483646 h 584"/>
              <a:gd name="T24" fmla="*/ 2147483646 w 4368"/>
              <a:gd name="T25" fmla="*/ 2147483646 h 584"/>
              <a:gd name="T26" fmla="*/ 2147483646 w 4368"/>
              <a:gd name="T27" fmla="*/ 2147483646 h 584"/>
              <a:gd name="T28" fmla="*/ 2147483646 w 4368"/>
              <a:gd name="T29" fmla="*/ 2147483646 h 584"/>
              <a:gd name="T30" fmla="*/ 2147483646 w 4368"/>
              <a:gd name="T31" fmla="*/ 2147483646 h 584"/>
              <a:gd name="T32" fmla="*/ 2147483646 w 4368"/>
              <a:gd name="T33" fmla="*/ 2147483646 h 584"/>
              <a:gd name="T34" fmla="*/ 2147483646 w 4368"/>
              <a:gd name="T35" fmla="*/ 2147483646 h 5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368"/>
              <a:gd name="T55" fmla="*/ 0 h 584"/>
              <a:gd name="T56" fmla="*/ 4368 w 4368"/>
              <a:gd name="T57" fmla="*/ 584 h 5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368" h="584">
                <a:moveTo>
                  <a:pt x="0" y="520"/>
                </a:moveTo>
                <a:cubicBezTo>
                  <a:pt x="48" y="540"/>
                  <a:pt x="96" y="560"/>
                  <a:pt x="144" y="568"/>
                </a:cubicBezTo>
                <a:cubicBezTo>
                  <a:pt x="192" y="576"/>
                  <a:pt x="232" y="584"/>
                  <a:pt x="288" y="568"/>
                </a:cubicBezTo>
                <a:cubicBezTo>
                  <a:pt x="344" y="552"/>
                  <a:pt x="424" y="528"/>
                  <a:pt x="480" y="472"/>
                </a:cubicBezTo>
                <a:cubicBezTo>
                  <a:pt x="536" y="416"/>
                  <a:pt x="560" y="296"/>
                  <a:pt x="624" y="232"/>
                </a:cubicBezTo>
                <a:cubicBezTo>
                  <a:pt x="688" y="168"/>
                  <a:pt x="768" y="112"/>
                  <a:pt x="864" y="88"/>
                </a:cubicBezTo>
                <a:cubicBezTo>
                  <a:pt x="960" y="64"/>
                  <a:pt x="1120" y="56"/>
                  <a:pt x="1200" y="88"/>
                </a:cubicBezTo>
                <a:cubicBezTo>
                  <a:pt x="1280" y="120"/>
                  <a:pt x="1288" y="232"/>
                  <a:pt x="1344" y="280"/>
                </a:cubicBezTo>
                <a:cubicBezTo>
                  <a:pt x="1400" y="328"/>
                  <a:pt x="1432" y="352"/>
                  <a:pt x="1536" y="376"/>
                </a:cubicBezTo>
                <a:cubicBezTo>
                  <a:pt x="1640" y="400"/>
                  <a:pt x="1856" y="408"/>
                  <a:pt x="1968" y="424"/>
                </a:cubicBezTo>
                <a:cubicBezTo>
                  <a:pt x="2080" y="440"/>
                  <a:pt x="2136" y="488"/>
                  <a:pt x="2208" y="472"/>
                </a:cubicBezTo>
                <a:cubicBezTo>
                  <a:pt x="2280" y="456"/>
                  <a:pt x="2328" y="376"/>
                  <a:pt x="2400" y="328"/>
                </a:cubicBezTo>
                <a:cubicBezTo>
                  <a:pt x="2472" y="280"/>
                  <a:pt x="2536" y="232"/>
                  <a:pt x="2640" y="184"/>
                </a:cubicBezTo>
                <a:cubicBezTo>
                  <a:pt x="2744" y="136"/>
                  <a:pt x="2904" y="64"/>
                  <a:pt x="3024" y="40"/>
                </a:cubicBezTo>
                <a:cubicBezTo>
                  <a:pt x="3144" y="16"/>
                  <a:pt x="3240" y="0"/>
                  <a:pt x="3360" y="40"/>
                </a:cubicBezTo>
                <a:cubicBezTo>
                  <a:pt x="3480" y="80"/>
                  <a:pt x="3624" y="200"/>
                  <a:pt x="3744" y="280"/>
                </a:cubicBezTo>
                <a:cubicBezTo>
                  <a:pt x="3864" y="360"/>
                  <a:pt x="3976" y="480"/>
                  <a:pt x="4080" y="520"/>
                </a:cubicBezTo>
                <a:cubicBezTo>
                  <a:pt x="4184" y="560"/>
                  <a:pt x="4276" y="540"/>
                  <a:pt x="4368" y="52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6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Physical Background </a:t>
            </a:r>
            <a:r>
              <a:rPr lang="en-US" altLang="zh-CN" sz="3600" dirty="0"/>
              <a:t>of </a:t>
            </a:r>
            <a:r>
              <a:rPr lang="en-US" altLang="zh-CN" sz="3600" dirty="0" smtClean="0"/>
              <a:t>Interpolation Spline Functions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87707"/>
            <a:ext cx="10972800" cy="4897437"/>
          </a:xfrm>
        </p:spPr>
        <p:txBody>
          <a:bodyPr/>
          <a:lstStyle/>
          <a:p>
            <a:r>
              <a:rPr lang="en-US" altLang="zh-CN" sz="2800" dirty="0"/>
              <a:t>Splines </a:t>
            </a:r>
            <a:r>
              <a:rPr lang="en-US" altLang="zh-CN" sz="2800" dirty="0" smtClean="0"/>
              <a:t>are some thin </a:t>
            </a:r>
            <a:r>
              <a:rPr lang="en-US" altLang="zh-CN" sz="2800" dirty="0"/>
              <a:t>wooden strips or metal wires used by draftsmen to draw smooth curves in early aircraft and shipbuilding work. When drawing, in order to connect some known points into a smooth curve, the draftsman uses a </a:t>
            </a:r>
            <a:r>
              <a:rPr lang="en-US" altLang="zh-CN" sz="2800" dirty="0" smtClean="0"/>
              <a:t>weight </a:t>
            </a:r>
            <a:r>
              <a:rPr lang="en-US" altLang="zh-CN" sz="2800" dirty="0"/>
              <a:t>to fix the spline at these points. Because the spline is elastic, it forms a smooth curve passing through these points, and you can draw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required </a:t>
            </a:r>
            <a:r>
              <a:rPr lang="en-US" altLang="zh-CN" sz="2800" dirty="0" smtClean="0"/>
              <a:t>curve </a:t>
            </a:r>
            <a:r>
              <a:rPr lang="en-US" altLang="zh-CN" sz="2800" dirty="0">
                <a:solidFill>
                  <a:srgbClr val="000000"/>
                </a:solidFill>
              </a:rPr>
              <a:t>along it.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mathematically imitated function is called the spline function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/>
              <a:t>From a mechanical point of view, the spline can be regarded as a thin elastic beam, and the </a:t>
            </a:r>
            <a:r>
              <a:rPr lang="en-US" altLang="zh-CN" sz="2800" dirty="0" smtClean="0"/>
              <a:t>weight </a:t>
            </a:r>
            <a:r>
              <a:rPr lang="en-US" altLang="zh-CN" sz="2800" dirty="0"/>
              <a:t>is a concentrated load acting on the beam. Therefore, the process of drawing the spline curve can be abstracted </a:t>
            </a:r>
            <a:r>
              <a:rPr lang="en-US" altLang="zh-CN" sz="2800" dirty="0" smtClean="0"/>
              <a:t>as finding </a:t>
            </a:r>
            <a:r>
              <a:rPr lang="en-US" altLang="zh-CN" sz="2800" dirty="0"/>
              <a:t>the bending deformation of the elastic thin beam under the action of the concentrated load.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179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ucks_and_spline_lofting_copy">
            <a:extLst>
              <a:ext uri="{FF2B5EF4-FFF2-40B4-BE49-F238E27FC236}">
                <a16:creationId xmlns:a16="http://schemas.microsoft.com/office/drawing/2014/main" id="{820063AE-22F8-496B-B4EB-E0933CB29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24" y="1472072"/>
            <a:ext cx="6967537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Definition of Spline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/>
              <a:t>A </a:t>
            </a:r>
            <a:r>
              <a:rPr lang="en-GB" altLang="zh-CN" i="1" dirty="0" smtClean="0"/>
              <a:t>k</a:t>
            </a:r>
            <a:r>
              <a:rPr lang="en-GB" altLang="zh-CN" dirty="0" smtClean="0"/>
              <a:t>th degree spline </a:t>
            </a:r>
            <a:r>
              <a:rPr lang="en-GB" altLang="zh-CN" i="1" dirty="0" smtClean="0"/>
              <a:t>S</a:t>
            </a:r>
            <a:r>
              <a:rPr lang="en-GB" altLang="zh-CN" dirty="0" smtClean="0"/>
              <a:t>(</a:t>
            </a:r>
            <a:r>
              <a:rPr lang="en-GB" altLang="zh-CN" i="1" dirty="0" smtClean="0"/>
              <a:t>x</a:t>
            </a:r>
            <a:r>
              <a:rPr lang="en-GB" altLang="zh-CN" dirty="0" smtClean="0"/>
              <a:t>) is a piecewise function which is a </a:t>
            </a:r>
            <a:r>
              <a:rPr lang="en-GB" altLang="zh-CN" i="1" dirty="0" smtClean="0"/>
              <a:t>k</a:t>
            </a:r>
            <a:r>
              <a:rPr lang="en-GB" altLang="zh-CN" dirty="0" smtClean="0"/>
              <a:t>th degree polynomial </a:t>
            </a:r>
            <a:r>
              <a:rPr lang="en-GB" altLang="zh-CN" dirty="0" smtClean="0"/>
              <a:t>over </a:t>
            </a:r>
            <a:r>
              <a:rPr lang="en-GB" altLang="zh-CN" dirty="0" smtClean="0"/>
              <a:t>each subinterval               divided by the nodes                                                  , and its (</a:t>
            </a:r>
            <a:r>
              <a:rPr lang="en-GB" altLang="zh-CN" i="1" dirty="0" smtClean="0"/>
              <a:t>k</a:t>
            </a:r>
            <a:r>
              <a:rPr lang="en-GB" altLang="zh-CN" dirty="0" smtClean="0"/>
              <a:t>-1)</a:t>
            </a:r>
            <a:r>
              <a:rPr lang="en-GB" altLang="zh-CN" dirty="0" err="1" smtClean="0"/>
              <a:t>th</a:t>
            </a:r>
            <a:r>
              <a:rPr lang="en-GB" altLang="zh-CN" dirty="0" smtClean="0"/>
              <a:t> derivative </a:t>
            </a:r>
            <a:r>
              <a:rPr lang="en-US" altLang="zh-CN" dirty="0"/>
              <a:t>is continuous over the entire </a:t>
            </a:r>
            <a:r>
              <a:rPr lang="en-US" altLang="zh-CN" dirty="0" smtClean="0"/>
              <a:t>interval [</a:t>
            </a:r>
            <a:r>
              <a:rPr lang="en-US" altLang="zh-CN" i="1" dirty="0" smtClean="0"/>
              <a:t>a</a:t>
            </a:r>
            <a:r>
              <a:rPr lang="en-US" altLang="zh-CN" dirty="0" smtClean="0"/>
              <a:t>, </a:t>
            </a:r>
            <a:r>
              <a:rPr lang="en-US" altLang="zh-CN" i="1" dirty="0"/>
              <a:t>b</a:t>
            </a:r>
            <a:r>
              <a:rPr lang="en-US" altLang="zh-CN" dirty="0" smtClean="0"/>
              <a:t>].</a:t>
            </a:r>
            <a:endParaRPr lang="en-GB" altLang="zh-CN" dirty="0" smtClean="0"/>
          </a:p>
          <a:p>
            <a:r>
              <a:rPr lang="en-US" altLang="zh-CN" dirty="0"/>
              <a:t>The curve formed by such a spline has a continuous slope and curvature at the connection </a:t>
            </a:r>
            <a:r>
              <a:rPr lang="en-US" altLang="zh-CN" dirty="0" smtClean="0"/>
              <a:t>point.</a:t>
            </a:r>
          </a:p>
          <a:p>
            <a:r>
              <a:rPr lang="en-US" altLang="zh-CN" dirty="0"/>
              <a:t>The </a:t>
            </a:r>
            <a:r>
              <a:rPr lang="en-US" altLang="zh-CN" dirty="0" smtClean="0"/>
              <a:t>cubic </a:t>
            </a:r>
            <a:r>
              <a:rPr lang="en-US" altLang="zh-CN" dirty="0"/>
              <a:t>spline </a:t>
            </a:r>
            <a:r>
              <a:rPr lang="en-US" altLang="zh-CN" dirty="0" smtClean="0"/>
              <a:t>function, which is commonly used, is </a:t>
            </a:r>
            <a:r>
              <a:rPr lang="en-US" altLang="zh-CN" dirty="0"/>
              <a:t>a </a:t>
            </a:r>
            <a:r>
              <a:rPr lang="en-US" altLang="zh-CN" dirty="0" smtClean="0"/>
              <a:t>third degree </a:t>
            </a:r>
            <a:r>
              <a:rPr lang="en-US" altLang="zh-CN" dirty="0"/>
              <a:t>polynomial </a:t>
            </a:r>
            <a:r>
              <a:rPr lang="en-US" altLang="zh-CN" dirty="0" smtClean="0"/>
              <a:t>over </a:t>
            </a:r>
            <a:r>
              <a:rPr lang="en-US" altLang="zh-CN" dirty="0"/>
              <a:t>each </a:t>
            </a:r>
            <a:r>
              <a:rPr lang="en-US" altLang="zh-CN" dirty="0" smtClean="0"/>
              <a:t>subinterval</a:t>
            </a:r>
            <a:r>
              <a:rPr lang="en-US" altLang="zh-CN" dirty="0"/>
              <a:t>, and </a:t>
            </a:r>
            <a:r>
              <a:rPr lang="en-US" altLang="zh-CN" dirty="0" smtClean="0"/>
              <a:t>its second derivative </a:t>
            </a:r>
            <a:r>
              <a:rPr lang="en-US" altLang="zh-CN" dirty="0"/>
              <a:t>is continuous </a:t>
            </a:r>
            <a:r>
              <a:rPr lang="en-US" altLang="zh-CN" dirty="0" smtClean="0"/>
              <a:t>over </a:t>
            </a:r>
            <a:r>
              <a:rPr lang="en-US" altLang="zh-CN" dirty="0"/>
              <a:t>the entire </a:t>
            </a:r>
            <a:r>
              <a:rPr lang="en-US" altLang="zh-CN" dirty="0" smtClean="0"/>
              <a:t>interval.</a:t>
            </a:r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690645"/>
              </p:ext>
            </p:extLst>
          </p:nvPr>
        </p:nvGraphicFramePr>
        <p:xfrm>
          <a:off x="2744077" y="2572779"/>
          <a:ext cx="4824412" cy="46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公式" r:id="rId3" imgW="2943157" imgH="228600" progId="Equation.3">
                  <p:embed/>
                </p:oleObj>
              </mc:Choice>
              <mc:Fallback>
                <p:oleObj name="公式" r:id="rId3" imgW="2943157" imgH="228600" progId="Equation.3">
                  <p:embed/>
                  <p:pic>
                    <p:nvPicPr>
                      <p:cNvPr id="121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077" y="2572779"/>
                        <a:ext cx="4824412" cy="46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851858"/>
              </p:ext>
            </p:extLst>
          </p:nvPr>
        </p:nvGraphicFramePr>
        <p:xfrm>
          <a:off x="7757531" y="2039631"/>
          <a:ext cx="1295400" cy="48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公式" r:id="rId5" imgW="609600" imgH="228600" progId="Equation.3">
                  <p:embed/>
                </p:oleObj>
              </mc:Choice>
              <mc:Fallback>
                <p:oleObj name="公式" r:id="rId5" imgW="609600" imgH="228600" progId="Equation.3">
                  <p:embed/>
                  <p:pic>
                    <p:nvPicPr>
                      <p:cNvPr id="121861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531" y="2039631"/>
                        <a:ext cx="1295400" cy="486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Definition of Cubic Interpolation Splines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4344"/>
                <a:ext cx="10972800" cy="1868487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Def. 4.1. Suppose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2800" dirty="0" smtClean="0"/>
                  <a:t>are </a:t>
                </a:r>
                <a:r>
                  <a:rPr lang="en-US" altLang="zh-CN" sz="2800" i="1" dirty="0" smtClean="0"/>
                  <a:t>N</a:t>
                </a:r>
                <a:r>
                  <a:rPr lang="en-US" altLang="zh-CN" sz="2800" dirty="0" smtClean="0"/>
                  <a:t>+1 points, where 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/>
                  <a:t>=</a:t>
                </a:r>
                <a:r>
                  <a:rPr lang="en-US" altLang="zh-CN" sz="2800" i="1" dirty="0"/>
                  <a:t>x</a:t>
                </a:r>
                <a:r>
                  <a:rPr lang="en-US" altLang="zh-CN" sz="2800" baseline="-25000" dirty="0"/>
                  <a:t>0</a:t>
                </a:r>
                <a:r>
                  <a:rPr lang="en-US" altLang="zh-CN" sz="2800" dirty="0"/>
                  <a:t>&lt;</a:t>
                </a:r>
                <a:r>
                  <a:rPr lang="en-US" altLang="zh-CN" sz="2800" i="1" dirty="0"/>
                  <a:t>x</a:t>
                </a:r>
                <a:r>
                  <a:rPr lang="en-US" altLang="zh-CN" sz="2800" baseline="-25000" dirty="0"/>
                  <a:t>1</a:t>
                </a:r>
                <a:r>
                  <a:rPr lang="en-US" altLang="zh-CN" sz="2800" dirty="0"/>
                  <a:t>&lt;…&lt;</a:t>
                </a:r>
                <a:r>
                  <a:rPr lang="en-US" altLang="zh-CN" sz="2800" i="1" dirty="0" err="1"/>
                  <a:t>x</a:t>
                </a:r>
                <a:r>
                  <a:rPr lang="en-US" altLang="zh-CN" sz="2800" i="1" baseline="-25000" dirty="0" err="1"/>
                  <a:t>N</a:t>
                </a:r>
                <a:r>
                  <a:rPr lang="en-US" altLang="zh-CN" sz="2800" dirty="0"/>
                  <a:t>=</a:t>
                </a:r>
                <a:r>
                  <a:rPr lang="en-US" altLang="zh-CN" sz="2800" i="1" dirty="0"/>
                  <a:t>b</a:t>
                </a:r>
                <a:r>
                  <a:rPr lang="en-US" altLang="zh-CN" sz="2800" dirty="0" smtClean="0"/>
                  <a:t>. The function </a:t>
                </a:r>
                <a:r>
                  <a:rPr lang="en-US" altLang="zh-CN" sz="2800" i="1" dirty="0"/>
                  <a:t>S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 smtClean="0"/>
                  <a:t>) is called a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cubic spline </a:t>
                </a:r>
                <a:r>
                  <a:rPr lang="en-US" altLang="zh-CN" sz="2800" dirty="0" smtClean="0"/>
                  <a:t>if there exist </a:t>
                </a:r>
                <a:r>
                  <a:rPr lang="en-US" altLang="zh-CN" sz="2800" i="1" dirty="0" smtClean="0"/>
                  <a:t>N</a:t>
                </a:r>
                <a:r>
                  <a:rPr lang="en-US" altLang="zh-CN" sz="2800" dirty="0" smtClean="0"/>
                  <a:t> cubic polynomials </a:t>
                </a:r>
                <a:r>
                  <a:rPr lang="en-US" altLang="zh-CN" sz="2800" i="1" dirty="0" err="1"/>
                  <a:t>S</a:t>
                </a:r>
                <a:r>
                  <a:rPr lang="en-US" altLang="zh-CN" sz="2800" i="1" baseline="-25000" dirty="0" err="1"/>
                  <a:t>k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) </a:t>
                </a:r>
                <a:r>
                  <a:rPr lang="en-US" altLang="zh-CN" sz="2800" dirty="0" smtClean="0"/>
                  <a:t>with coefficients </a:t>
                </a:r>
                <a:r>
                  <a:rPr lang="en-US" altLang="zh-CN" sz="2800" i="1" dirty="0" smtClean="0"/>
                  <a:t>s</a:t>
                </a:r>
                <a:r>
                  <a:rPr lang="en-US" altLang="zh-CN" sz="2800" i="1" baseline="-25000" dirty="0" smtClean="0"/>
                  <a:t>k</a:t>
                </a:r>
                <a:r>
                  <a:rPr lang="en-US" altLang="zh-CN" sz="2800" baseline="-25000" dirty="0" smtClean="0"/>
                  <a:t>,0</a:t>
                </a:r>
                <a:r>
                  <a:rPr lang="en-US" altLang="zh-CN" sz="2800" dirty="0" smtClean="0"/>
                  <a:t>, </a:t>
                </a:r>
                <a:r>
                  <a:rPr lang="en-US" altLang="zh-CN" sz="2800" i="1" dirty="0" smtClean="0"/>
                  <a:t>s</a:t>
                </a:r>
                <a:r>
                  <a:rPr lang="en-US" altLang="zh-CN" sz="2800" i="1" baseline="-25000" dirty="0" smtClean="0"/>
                  <a:t>k</a:t>
                </a:r>
                <a:r>
                  <a:rPr lang="en-US" altLang="zh-CN" sz="2800" baseline="-25000" dirty="0" smtClean="0"/>
                  <a:t>,1</a:t>
                </a:r>
                <a:r>
                  <a:rPr lang="en-US" altLang="zh-CN" sz="2800" dirty="0" smtClean="0"/>
                  <a:t>, </a:t>
                </a:r>
                <a:r>
                  <a:rPr lang="en-US" altLang="zh-CN" sz="2800" i="1" dirty="0" smtClean="0"/>
                  <a:t>s</a:t>
                </a:r>
                <a:r>
                  <a:rPr lang="en-US" altLang="zh-CN" sz="2800" i="1" baseline="-25000" dirty="0" smtClean="0"/>
                  <a:t>k</a:t>
                </a:r>
                <a:r>
                  <a:rPr lang="en-US" altLang="zh-CN" sz="2800" baseline="-25000" dirty="0" smtClean="0"/>
                  <a:t>,2 </a:t>
                </a:r>
                <a:r>
                  <a:rPr lang="en-US" altLang="zh-CN" sz="2800" dirty="0" smtClean="0"/>
                  <a:t>, and </a:t>
                </a:r>
                <a:r>
                  <a:rPr lang="en-US" altLang="zh-CN" sz="2800" i="1" dirty="0" smtClean="0"/>
                  <a:t>s</a:t>
                </a:r>
                <a:r>
                  <a:rPr lang="en-US" altLang="zh-CN" sz="2800" i="1" baseline="-25000" dirty="0" smtClean="0"/>
                  <a:t>k</a:t>
                </a:r>
                <a:r>
                  <a:rPr lang="en-US" altLang="zh-CN" sz="2800" baseline="-25000" dirty="0" smtClean="0"/>
                  <a:t>,3</a:t>
                </a: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that satisfy the following properties: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4344"/>
                <a:ext cx="10972800" cy="1868487"/>
              </a:xfrm>
              <a:blipFill>
                <a:blip r:embed="rId2"/>
                <a:stretch>
                  <a:fillRect l="-556" t="-2614" b="-6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33854" y="3138977"/>
            <a:ext cx="781208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romanUcPeriod"/>
            </a:pPr>
            <a:r>
              <a:rPr lang="en-US" altLang="zh-CN" sz="2400" i="1" dirty="0"/>
              <a:t> S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)=</a:t>
            </a:r>
            <a:r>
              <a:rPr lang="en-US" altLang="zh-CN" sz="2400" i="1" dirty="0" err="1"/>
              <a:t>S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)=</a:t>
            </a:r>
            <a:r>
              <a:rPr lang="en-US" altLang="zh-CN" sz="2400" i="1" dirty="0"/>
              <a:t>s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,0</a:t>
            </a:r>
            <a:r>
              <a:rPr lang="en-US" altLang="zh-CN" sz="2400" dirty="0"/>
              <a:t>+</a:t>
            </a:r>
            <a:r>
              <a:rPr lang="en-US" altLang="zh-CN" sz="2400" i="1" dirty="0"/>
              <a:t>s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,1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-</a:t>
            </a:r>
            <a:r>
              <a:rPr lang="en-US" altLang="zh-CN" sz="2400" i="1" dirty="0" err="1"/>
              <a:t>x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)+</a:t>
            </a:r>
            <a:r>
              <a:rPr lang="en-US" altLang="zh-CN" sz="2400" i="1" dirty="0"/>
              <a:t>s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,2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-</a:t>
            </a:r>
            <a:r>
              <a:rPr lang="en-US" altLang="zh-CN" sz="2400" i="1" dirty="0" err="1"/>
              <a:t>x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)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+</a:t>
            </a:r>
            <a:r>
              <a:rPr lang="en-US" altLang="zh-CN" sz="2400" i="1" dirty="0"/>
              <a:t>s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,3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-</a:t>
            </a:r>
            <a:r>
              <a:rPr lang="en-US" altLang="zh-CN" sz="2400" i="1" dirty="0" err="1"/>
              <a:t>x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)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/>
              <a:t>          </a:t>
            </a:r>
            <a:r>
              <a:rPr lang="en-US" altLang="zh-CN" sz="2400" i="1" dirty="0"/>
              <a:t>x</a:t>
            </a:r>
            <a:r>
              <a:rPr lang="en-US" altLang="zh-CN" sz="2400" dirty="0"/>
              <a:t>∈[</a:t>
            </a:r>
            <a:r>
              <a:rPr lang="en-US" altLang="zh-CN" sz="2400" i="1" dirty="0" err="1"/>
              <a:t>x</a:t>
            </a:r>
            <a:r>
              <a:rPr lang="en-US" altLang="zh-CN" sz="2400" i="1" baseline="-25000" dirty="0" err="1"/>
              <a:t>k</a:t>
            </a:r>
            <a:r>
              <a:rPr lang="en-US" altLang="zh-CN" sz="2400" i="1" baseline="-25000" dirty="0"/>
              <a:t> </a:t>
            </a:r>
            <a:r>
              <a:rPr lang="en-US" altLang="zh-CN" sz="2400" dirty="0"/>
              <a:t>, 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],  </a:t>
            </a:r>
            <a:r>
              <a:rPr lang="en-US" altLang="zh-CN" sz="2400" i="1" dirty="0"/>
              <a:t>k</a:t>
            </a:r>
            <a:r>
              <a:rPr lang="en-US" altLang="zh-CN" sz="2400" dirty="0"/>
              <a:t>=0,1,…, </a:t>
            </a:r>
            <a:r>
              <a:rPr lang="en-US" altLang="zh-CN" sz="2400" i="1" dirty="0"/>
              <a:t>N</a:t>
            </a:r>
            <a:r>
              <a:rPr lang="en-US" altLang="zh-CN" sz="2400" dirty="0"/>
              <a:t>-1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romanUcPeriod" startAt="2"/>
            </a:pPr>
            <a:r>
              <a:rPr lang="en-US" altLang="zh-CN" sz="2400" i="1" dirty="0"/>
              <a:t> S</a:t>
            </a:r>
            <a:r>
              <a:rPr lang="en-US" altLang="zh-CN" sz="2400" dirty="0"/>
              <a:t>(</a:t>
            </a:r>
            <a:r>
              <a:rPr lang="en-US" altLang="zh-CN" sz="2400" i="1" dirty="0" err="1"/>
              <a:t>x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)=</a:t>
            </a:r>
            <a:r>
              <a:rPr lang="en-US" altLang="zh-CN" sz="2400" i="1" dirty="0" err="1"/>
              <a:t>y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,  </a:t>
            </a:r>
            <a:r>
              <a:rPr lang="en-US" altLang="zh-CN" sz="2400" i="1" dirty="0"/>
              <a:t>k</a:t>
            </a:r>
            <a:r>
              <a:rPr lang="en-US" altLang="zh-CN" sz="2400" dirty="0"/>
              <a:t>=0,1,…, </a:t>
            </a:r>
            <a:r>
              <a:rPr lang="en-US" altLang="zh-CN" sz="2400" i="1" dirty="0"/>
              <a:t>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romanUcPeriod" startAt="2"/>
            </a:pPr>
            <a:r>
              <a:rPr lang="en-US" altLang="zh-CN" sz="2400" i="1" dirty="0"/>
              <a:t> </a:t>
            </a:r>
            <a:r>
              <a:rPr lang="en-US" altLang="zh-CN" sz="2400" i="1" dirty="0" err="1"/>
              <a:t>S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)=</a:t>
            </a:r>
            <a:r>
              <a:rPr lang="en-US" altLang="zh-CN" sz="2400" i="1" dirty="0"/>
              <a:t>S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),  </a:t>
            </a:r>
            <a:r>
              <a:rPr lang="en-US" altLang="zh-CN" sz="2400" i="1" dirty="0"/>
              <a:t>k</a:t>
            </a:r>
            <a:r>
              <a:rPr lang="en-US" altLang="zh-CN" sz="2400" dirty="0"/>
              <a:t>=0,1,…, </a:t>
            </a:r>
            <a:r>
              <a:rPr lang="en-US" altLang="zh-CN" sz="2400" i="1" dirty="0"/>
              <a:t>N</a:t>
            </a:r>
            <a:r>
              <a:rPr lang="en-US" altLang="zh-CN" sz="2400" dirty="0"/>
              <a:t>-2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romanUcPeriod" startAt="2"/>
            </a:pPr>
            <a:r>
              <a:rPr lang="en-US" altLang="zh-CN" sz="2400" i="1" dirty="0"/>
              <a:t> </a:t>
            </a:r>
            <a:r>
              <a:rPr lang="en-US" altLang="zh-CN" sz="2400" i="1" dirty="0" err="1"/>
              <a:t>S’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)=</a:t>
            </a:r>
            <a:r>
              <a:rPr lang="en-US" altLang="zh-CN" sz="2400" i="1" dirty="0"/>
              <a:t>S’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),  </a:t>
            </a:r>
            <a:r>
              <a:rPr lang="en-US" altLang="zh-CN" sz="2400" i="1" dirty="0"/>
              <a:t>k</a:t>
            </a:r>
            <a:r>
              <a:rPr lang="en-US" altLang="zh-CN" sz="2400" dirty="0"/>
              <a:t>=0,1,…, </a:t>
            </a:r>
            <a:r>
              <a:rPr lang="en-US" altLang="zh-CN" sz="2400" i="1" dirty="0"/>
              <a:t>N</a:t>
            </a:r>
            <a:r>
              <a:rPr lang="en-US" altLang="zh-CN" sz="2400" dirty="0"/>
              <a:t>-2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romanUcPeriod" startAt="2"/>
            </a:pPr>
            <a:r>
              <a:rPr lang="en-US" altLang="zh-CN" sz="2400" i="1" dirty="0"/>
              <a:t> </a:t>
            </a:r>
            <a:r>
              <a:rPr lang="en-US" altLang="zh-CN" sz="2400" i="1" dirty="0" err="1"/>
              <a:t>S’’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)=</a:t>
            </a:r>
            <a:r>
              <a:rPr lang="en-US" altLang="zh-CN" sz="2400" i="1" dirty="0"/>
              <a:t>S’’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k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),  </a:t>
            </a:r>
            <a:r>
              <a:rPr lang="en-US" altLang="zh-CN" sz="2400" i="1" dirty="0"/>
              <a:t>k</a:t>
            </a:r>
            <a:r>
              <a:rPr lang="en-US" altLang="zh-CN" sz="2400" dirty="0"/>
              <a:t>=0,1,…, </a:t>
            </a:r>
            <a:r>
              <a:rPr lang="en-US" altLang="zh-CN" sz="2400" i="1" dirty="0"/>
              <a:t>N</a:t>
            </a:r>
            <a:r>
              <a:rPr lang="en-US" altLang="zh-CN" sz="2400" dirty="0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4008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Existence of Cubic Interpolation Splines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49852"/>
            <a:ext cx="10972800" cy="4897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Each cubic polynomial </a:t>
            </a:r>
            <a:r>
              <a:rPr lang="en-US" altLang="zh-CN" sz="2800" i="1" dirty="0" err="1" smtClean="0"/>
              <a:t>S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has four unknown constants(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s</a:t>
            </a:r>
            <a:r>
              <a:rPr lang="en-US" altLang="zh-CN" sz="2800" i="1" kern="0" baseline="-25000" dirty="0" smtClean="0">
                <a:solidFill>
                  <a:srgbClr val="000000"/>
                </a:solidFill>
              </a:rPr>
              <a:t>k</a:t>
            </a:r>
            <a:r>
              <a:rPr lang="en-US" altLang="zh-CN" sz="2800" kern="0" baseline="-25000" dirty="0" smtClean="0">
                <a:solidFill>
                  <a:srgbClr val="000000"/>
                </a:solidFill>
              </a:rPr>
              <a:t>,0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, 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s</a:t>
            </a:r>
            <a:r>
              <a:rPr lang="en-US" altLang="zh-CN" sz="2800" i="1" kern="0" baseline="-25000" dirty="0" smtClean="0">
                <a:solidFill>
                  <a:srgbClr val="000000"/>
                </a:solidFill>
              </a:rPr>
              <a:t>k</a:t>
            </a:r>
            <a:r>
              <a:rPr lang="en-US" altLang="zh-CN" sz="2800" kern="0" baseline="-25000" dirty="0" smtClean="0">
                <a:solidFill>
                  <a:srgbClr val="000000"/>
                </a:solidFill>
              </a:rPr>
              <a:t>,1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, 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s</a:t>
            </a:r>
            <a:r>
              <a:rPr lang="en-US" altLang="zh-CN" sz="2800" i="1" kern="0" baseline="-25000" dirty="0" smtClean="0">
                <a:solidFill>
                  <a:srgbClr val="000000"/>
                </a:solidFill>
              </a:rPr>
              <a:t>k</a:t>
            </a:r>
            <a:r>
              <a:rPr lang="en-US" altLang="zh-CN" sz="2800" kern="0" baseline="-25000" dirty="0" smtClean="0">
                <a:solidFill>
                  <a:srgbClr val="000000"/>
                </a:solidFill>
              </a:rPr>
              <a:t>,2</a:t>
            </a:r>
            <a:r>
              <a:rPr lang="zh-CN" altLang="en-US" sz="2800" kern="0" dirty="0" smtClean="0">
                <a:solidFill>
                  <a:srgbClr val="000000"/>
                </a:solidFill>
              </a:rPr>
              <a:t> 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and 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s</a:t>
            </a:r>
            <a:r>
              <a:rPr lang="en-US" altLang="zh-CN" sz="2800" i="1" kern="0" baseline="-25000" dirty="0" smtClean="0">
                <a:solidFill>
                  <a:srgbClr val="000000"/>
                </a:solidFill>
              </a:rPr>
              <a:t>k</a:t>
            </a:r>
            <a:r>
              <a:rPr lang="en-US" altLang="zh-CN" sz="2800" kern="0" baseline="-25000" dirty="0" smtClean="0">
                <a:solidFill>
                  <a:srgbClr val="000000"/>
                </a:solidFill>
              </a:rPr>
              <a:t>,3</a:t>
            </a:r>
            <a:r>
              <a:rPr lang="en-US" altLang="zh-CN" sz="2800" dirty="0" smtClean="0"/>
              <a:t>); hence there are 4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 coefficients to be determined. It means that we have </a:t>
            </a:r>
            <a:r>
              <a:rPr lang="en-US" altLang="zh-CN" sz="2800" dirty="0"/>
              <a:t>4</a:t>
            </a:r>
            <a:r>
              <a:rPr lang="en-US" altLang="zh-CN" sz="2800" i="1" dirty="0"/>
              <a:t>N</a:t>
            </a:r>
            <a:r>
              <a:rPr lang="en-US" altLang="zh-CN" sz="2800" dirty="0" smtClean="0"/>
              <a:t> degrees of freedom or conditions that must be specified. 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The data points supply (</a:t>
            </a:r>
            <a:r>
              <a:rPr lang="en-US" altLang="zh-CN" sz="2800" i="1" dirty="0"/>
              <a:t>N</a:t>
            </a:r>
            <a:r>
              <a:rPr lang="en-US" altLang="zh-CN" sz="2800" dirty="0"/>
              <a:t>+1</a:t>
            </a:r>
            <a:r>
              <a:rPr lang="en-US" altLang="zh-CN" sz="2800" dirty="0" smtClean="0"/>
              <a:t>) conditions, and properties III, IV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and V each supply (</a:t>
            </a:r>
            <a:r>
              <a:rPr lang="en-US" altLang="zh-CN" sz="2800" i="1" dirty="0"/>
              <a:t>N</a:t>
            </a:r>
            <a:r>
              <a:rPr lang="en-US" altLang="zh-CN" sz="2800" dirty="0"/>
              <a:t>-1</a:t>
            </a:r>
            <a:r>
              <a:rPr lang="en-US" altLang="zh-CN" sz="2800" dirty="0" smtClean="0"/>
              <a:t>) conditions. Hence,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+1+3(</a:t>
            </a:r>
            <a:r>
              <a:rPr lang="en-US" altLang="zh-CN" sz="2800" i="1" dirty="0"/>
              <a:t>N</a:t>
            </a:r>
            <a:r>
              <a:rPr lang="en-US" altLang="zh-CN" sz="2800" dirty="0"/>
              <a:t>-1</a:t>
            </a:r>
            <a:r>
              <a:rPr lang="en-US" altLang="zh-CN" sz="2800" dirty="0" smtClean="0"/>
              <a:t>)=4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-2 conditions are specified. 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This leaves us two additional degrees of freedom. We will call them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endpoint constraints</a:t>
            </a:r>
            <a:r>
              <a:rPr lang="en-US" altLang="zh-CN" sz="2800" dirty="0" smtClean="0"/>
              <a:t>: they will involve either </a:t>
            </a:r>
            <a:r>
              <a:rPr lang="en-US" altLang="zh-CN" sz="2800" i="1" dirty="0" smtClean="0"/>
              <a:t>S</a:t>
            </a:r>
            <a:r>
              <a:rPr lang="en-US" altLang="zh-CN" sz="2800" dirty="0" smtClean="0"/>
              <a:t>’(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or </a:t>
            </a:r>
            <a:r>
              <a:rPr lang="en-US" altLang="zh-CN" sz="2800" i="1" dirty="0"/>
              <a:t>S</a:t>
            </a:r>
            <a:r>
              <a:rPr lang="en-US" altLang="zh-CN" sz="2800" dirty="0" smtClean="0"/>
              <a:t>’’(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at </a:t>
            </a:r>
            <a:r>
              <a:rPr lang="en-US" altLang="zh-CN" sz="2800" i="1" dirty="0"/>
              <a:t>x</a:t>
            </a:r>
            <a:r>
              <a:rPr lang="en-US" altLang="zh-CN" sz="2800" baseline="-25000" dirty="0" smtClean="0"/>
              <a:t>0</a:t>
            </a:r>
            <a:r>
              <a:rPr lang="en-US" altLang="zh-CN" sz="2800" dirty="0" smtClean="0"/>
              <a:t> and 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 smtClean="0"/>
              <a:t> and will be discussed later.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88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Measures for Errors (Deviations or Residuals)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007D"/>
              </a:buClr>
            </a:pPr>
            <a:r>
              <a:rPr lang="en-US" altLang="zh-CN" dirty="0" smtClean="0"/>
              <a:t>Denote </a:t>
            </a:r>
            <a:r>
              <a:rPr lang="en-US" altLang="zh-CN" sz="2800" i="1" kern="0" dirty="0" err="1">
                <a:solidFill>
                  <a:srgbClr val="000000"/>
                </a:solidFill>
              </a:rPr>
              <a:t>e</a:t>
            </a:r>
            <a:r>
              <a:rPr lang="en-US" altLang="zh-CN" sz="2800" i="1" kern="0" baseline="-25000" dirty="0" err="1">
                <a:solidFill>
                  <a:srgbClr val="000000"/>
                </a:solidFill>
              </a:rPr>
              <a:t>k</a:t>
            </a:r>
            <a:r>
              <a:rPr lang="en-US" altLang="zh-CN" sz="2800" kern="0" dirty="0">
                <a:solidFill>
                  <a:srgbClr val="000000"/>
                </a:solidFill>
              </a:rPr>
              <a:t>=</a:t>
            </a:r>
            <a:r>
              <a:rPr lang="en-US" altLang="zh-CN" sz="2800" i="1" kern="0" dirty="0">
                <a:solidFill>
                  <a:srgbClr val="000000"/>
                </a:solidFill>
              </a:rPr>
              <a:t>f</a:t>
            </a:r>
            <a:r>
              <a:rPr lang="en-US" altLang="zh-CN" sz="2800" kern="0" dirty="0">
                <a:solidFill>
                  <a:srgbClr val="000000"/>
                </a:solidFill>
              </a:rPr>
              <a:t>(</a:t>
            </a:r>
            <a:r>
              <a:rPr lang="en-US" altLang="zh-CN" sz="2800" i="1" kern="0" dirty="0" err="1">
                <a:solidFill>
                  <a:srgbClr val="000000"/>
                </a:solidFill>
              </a:rPr>
              <a:t>x</a:t>
            </a:r>
            <a:r>
              <a:rPr lang="en-US" altLang="zh-CN" sz="2800" i="1" kern="0" baseline="-25000" dirty="0" err="1">
                <a:solidFill>
                  <a:srgbClr val="000000"/>
                </a:solidFill>
              </a:rPr>
              <a:t>k</a:t>
            </a:r>
            <a:r>
              <a:rPr lang="en-US" altLang="zh-CN" sz="2800" kern="0" dirty="0">
                <a:solidFill>
                  <a:srgbClr val="000000"/>
                </a:solidFill>
              </a:rPr>
              <a:t>)-</a:t>
            </a:r>
            <a:r>
              <a:rPr lang="en-US" altLang="zh-CN" sz="2800" i="1" kern="0" dirty="0" err="1">
                <a:solidFill>
                  <a:srgbClr val="000000"/>
                </a:solidFill>
              </a:rPr>
              <a:t>y</a:t>
            </a:r>
            <a:r>
              <a:rPr lang="en-US" altLang="zh-CN" sz="2800" i="1" kern="0" baseline="-25000" dirty="0" err="1">
                <a:solidFill>
                  <a:srgbClr val="000000"/>
                </a:solidFill>
              </a:rPr>
              <a:t>k</a:t>
            </a:r>
            <a:r>
              <a:rPr lang="en-US" altLang="zh-CN" sz="2800" kern="0" dirty="0">
                <a:solidFill>
                  <a:srgbClr val="000000"/>
                </a:solidFill>
              </a:rPr>
              <a:t>  </a:t>
            </a:r>
            <a:r>
              <a:rPr lang="en-US" altLang="zh-CN" sz="2800" kern="0" dirty="0" smtClean="0">
                <a:solidFill>
                  <a:srgbClr val="000000"/>
                </a:solidFill>
              </a:rPr>
              <a:t>for 1</a:t>
            </a:r>
            <a:r>
              <a:rPr lang="en-US" altLang="zh-CN" sz="2800" kern="0" dirty="0">
                <a:solidFill>
                  <a:srgbClr val="000000"/>
                </a:solidFill>
              </a:rPr>
              <a:t>≤</a:t>
            </a:r>
            <a:r>
              <a:rPr lang="en-US" altLang="zh-CN" sz="2800" i="1" kern="0" dirty="0">
                <a:solidFill>
                  <a:srgbClr val="000000"/>
                </a:solidFill>
              </a:rPr>
              <a:t>k</a:t>
            </a:r>
            <a:r>
              <a:rPr lang="en-US" altLang="zh-CN" sz="2800" kern="0" dirty="0">
                <a:solidFill>
                  <a:srgbClr val="000000"/>
                </a:solidFill>
              </a:rPr>
              <a:t>≤</a:t>
            </a:r>
            <a:r>
              <a:rPr lang="en-US" altLang="zh-CN" sz="2800" i="1" kern="0" dirty="0" smtClean="0">
                <a:solidFill>
                  <a:srgbClr val="000000"/>
                </a:solidFill>
              </a:rPr>
              <a:t>N</a:t>
            </a:r>
          </a:p>
          <a:p>
            <a:pPr lvl="0">
              <a:buClr>
                <a:srgbClr val="00007D"/>
              </a:buClr>
            </a:pPr>
            <a:endParaRPr lang="en-US" altLang="zh-CN" sz="2800" i="1" kern="0" dirty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en-US" altLang="zh-CN" sz="2800" kern="0" dirty="0" smtClean="0">
                <a:solidFill>
                  <a:srgbClr val="000000"/>
                </a:solidFill>
              </a:rPr>
              <a:t>Maximum error:</a:t>
            </a:r>
          </a:p>
          <a:p>
            <a:pPr lvl="0">
              <a:buClr>
                <a:srgbClr val="00007D"/>
              </a:buClr>
            </a:pPr>
            <a:endParaRPr lang="en-US" altLang="zh-CN" sz="2800" kern="0" dirty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en-US" altLang="zh-CN" sz="2800" kern="0" dirty="0" smtClean="0">
                <a:solidFill>
                  <a:srgbClr val="000000"/>
                </a:solidFill>
              </a:rPr>
              <a:t>Average error:</a:t>
            </a:r>
          </a:p>
          <a:p>
            <a:pPr lvl="0">
              <a:buClr>
                <a:srgbClr val="00007D"/>
              </a:buClr>
            </a:pPr>
            <a:endParaRPr lang="en-US" altLang="zh-CN" sz="2800" kern="0" dirty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en-US" altLang="zh-CN" sz="2800" kern="0" dirty="0" smtClean="0">
                <a:solidFill>
                  <a:srgbClr val="000000"/>
                </a:solidFill>
              </a:rPr>
              <a:t>Root-mean-square error:</a:t>
            </a:r>
            <a:endParaRPr lang="en-US" altLang="zh-CN" sz="2800" kern="0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69268"/>
              </p:ext>
            </p:extLst>
          </p:nvPr>
        </p:nvGraphicFramePr>
        <p:xfrm>
          <a:off x="5135466" y="2710150"/>
          <a:ext cx="4038600" cy="279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1930320" imgH="1257120" progId="Equation.DSMT4">
                  <p:embed/>
                </p:oleObj>
              </mc:Choice>
              <mc:Fallback>
                <p:oleObj name="Equation" r:id="rId3" imgW="1930320" imgH="125712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466" y="2710150"/>
                        <a:ext cx="4038600" cy="2798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5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Construction of Cubic </a:t>
            </a:r>
            <a:r>
              <a:rPr lang="en-US" altLang="zh-CN" dirty="0"/>
              <a:t>Interpolation </a:t>
            </a:r>
            <a:r>
              <a:rPr lang="en-US" altLang="zh-CN" dirty="0" smtClean="0"/>
              <a:t>Splines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49853"/>
            <a:ext cx="10972800" cy="4897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Since </a:t>
            </a:r>
            <a:r>
              <a:rPr lang="en-US" altLang="zh-CN" sz="2800" i="1" dirty="0"/>
              <a:t>S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is piecewise cubic, its second derivative </a:t>
            </a:r>
            <a:r>
              <a:rPr lang="en-US" altLang="zh-CN" sz="2800" i="1" dirty="0" smtClean="0"/>
              <a:t>S</a:t>
            </a:r>
            <a:r>
              <a:rPr lang="en-US" altLang="zh-CN" sz="2800" i="1" dirty="0"/>
              <a:t>’’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is piecewise linear </a:t>
            </a:r>
            <a:r>
              <a:rPr lang="en-US" altLang="zh-CN" sz="2800" dirty="0" smtClean="0"/>
              <a:t>on </a:t>
            </a:r>
            <a:r>
              <a:rPr lang="en-US" altLang="zh-CN" sz="2800" dirty="0" smtClean="0"/>
              <a:t>[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 smtClean="0"/>
              <a:t>, 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N</a:t>
            </a:r>
            <a:r>
              <a:rPr lang="en-US" altLang="zh-CN" sz="2800" dirty="0" smtClean="0"/>
              <a:t>]. The linear Lagrange interpolation formula gives the following representation for </a:t>
            </a:r>
            <a:r>
              <a:rPr lang="en-US" altLang="zh-CN" sz="2800" i="1" dirty="0" smtClean="0"/>
              <a:t>S</a:t>
            </a:r>
            <a:r>
              <a:rPr lang="en-US" altLang="zh-CN" sz="2800" i="1" dirty="0"/>
              <a:t>’’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)=</a:t>
            </a:r>
            <a:r>
              <a:rPr lang="en-US" altLang="zh-CN" sz="2800" i="1" dirty="0" err="1"/>
              <a:t>S’’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):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sz="2800" dirty="0"/>
          </a:p>
          <a:p>
            <a:pPr>
              <a:lnSpc>
                <a:spcPct val="120000"/>
              </a:lnSpc>
              <a:spcBef>
                <a:spcPts val="4000"/>
              </a:spcBef>
            </a:pPr>
            <a:r>
              <a:rPr lang="en-US" altLang="zh-CN" sz="2800" dirty="0" smtClean="0"/>
              <a:t>Use </a:t>
            </a:r>
            <a:r>
              <a:rPr lang="en-US" altLang="zh-CN" sz="2800" i="1" dirty="0" err="1" smtClean="0"/>
              <a:t>m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=</a:t>
            </a:r>
            <a:r>
              <a:rPr lang="en-US" altLang="zh-CN" sz="2800" i="1" dirty="0" smtClean="0"/>
              <a:t>S</a:t>
            </a:r>
            <a:r>
              <a:rPr lang="en-US" altLang="zh-CN" sz="2800" i="1" dirty="0"/>
              <a:t>’’</a:t>
            </a:r>
            <a:r>
              <a:rPr lang="en-US" altLang="zh-CN" sz="2800" dirty="0"/>
              <a:t>(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 smtClean="0"/>
              <a:t>), </a:t>
            </a:r>
            <a:r>
              <a:rPr lang="en-US" altLang="zh-CN" sz="2800" i="1" dirty="0" smtClean="0"/>
              <a:t>m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+1</a:t>
            </a:r>
            <a:r>
              <a:rPr lang="en-US" altLang="zh-CN" sz="2800" dirty="0" smtClean="0"/>
              <a:t>=</a:t>
            </a:r>
            <a:r>
              <a:rPr lang="en-US" altLang="zh-CN" sz="2800" i="1" dirty="0" smtClean="0"/>
              <a:t>S</a:t>
            </a:r>
            <a:r>
              <a:rPr lang="en-US" altLang="zh-CN" sz="2800" i="1" dirty="0"/>
              <a:t>’’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i="1" baseline="-25000" dirty="0"/>
              <a:t>k</a:t>
            </a:r>
            <a:r>
              <a:rPr lang="en-US" altLang="zh-CN" sz="2800" baseline="-25000" dirty="0"/>
              <a:t>+1</a:t>
            </a:r>
            <a:r>
              <a:rPr lang="en-US" altLang="zh-CN" sz="2800" dirty="0" smtClean="0"/>
              <a:t>), and </a:t>
            </a:r>
            <a:r>
              <a:rPr lang="en-US" altLang="zh-CN" sz="2800" i="1" dirty="0" err="1" smtClean="0"/>
              <a:t>h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=</a:t>
            </a:r>
            <a:r>
              <a:rPr lang="en-US" altLang="zh-CN" sz="2800" i="1" dirty="0" smtClean="0"/>
              <a:t>x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+1</a:t>
            </a:r>
            <a:r>
              <a:rPr lang="en-US" altLang="zh-CN" sz="2800" dirty="0" smtClean="0"/>
              <a:t>-</a:t>
            </a:r>
            <a:r>
              <a:rPr lang="en-US" altLang="zh-CN" sz="2800" i="1" dirty="0" smtClean="0"/>
              <a:t>x</a:t>
            </a:r>
            <a:r>
              <a:rPr lang="en-US" altLang="zh-CN" sz="2800" i="1" baseline="-25000" dirty="0" smtClean="0"/>
              <a:t>k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in (4.53) to get</a:t>
            </a:r>
          </a:p>
          <a:p>
            <a:pPr marL="0" indent="0">
              <a:lnSpc>
                <a:spcPct val="120000"/>
              </a:lnSpc>
              <a:spcBef>
                <a:spcPts val="2500"/>
              </a:spcBef>
              <a:buNone/>
            </a:pPr>
            <a:endParaRPr lang="zh-CN" altLang="en-US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23618"/>
              </p:ext>
            </p:extLst>
          </p:nvPr>
        </p:nvGraphicFramePr>
        <p:xfrm>
          <a:off x="3863975" y="3003304"/>
          <a:ext cx="44640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3" imgW="2628900" imgH="431800" progId="Equation.DSMT4">
                  <p:embed/>
                </p:oleObj>
              </mc:Choice>
              <mc:Fallback>
                <p:oleObj name="Equation" r:id="rId3" imgW="2628900" imgH="431800" progId="Equation.DSMT4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3003304"/>
                        <a:ext cx="446405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06708" y="3184557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(4.53)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25748"/>
              </p:ext>
            </p:extLst>
          </p:nvPr>
        </p:nvGraphicFramePr>
        <p:xfrm>
          <a:off x="3971925" y="4770985"/>
          <a:ext cx="4248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5" imgW="2171700" imgH="431800" progId="Equation.DSMT4">
                  <p:embed/>
                </p:oleObj>
              </mc:Choice>
              <mc:Fallback>
                <p:oleObj name="Equation" r:id="rId5" imgW="2171700" imgH="431800" progId="Equation.DSMT4">
                  <p:embed/>
                  <p:pic>
                    <p:nvPicPr>
                      <p:cNvPr id="43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4770985"/>
                        <a:ext cx="4248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2174" y="5780117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 smtClean="0"/>
              <a:t>for</a:t>
            </a:r>
            <a:r>
              <a:rPr lang="zh-CN" altLang="en-US" sz="2800" dirty="0" smtClean="0"/>
              <a:t> </a:t>
            </a:r>
            <a:r>
              <a:rPr lang="en-US" altLang="zh-CN" sz="2800" i="1" dirty="0" smtClean="0"/>
              <a:t>x</a:t>
            </a:r>
            <a:r>
              <a:rPr lang="en-US" altLang="zh-CN" sz="2800" i="1" baseline="-25000" dirty="0" smtClean="0"/>
              <a:t>k</a:t>
            </a:r>
            <a:r>
              <a:rPr lang="en-US" altLang="zh-CN" sz="2800" dirty="0"/>
              <a:t>≤</a:t>
            </a:r>
            <a:r>
              <a:rPr lang="en-US" altLang="zh-CN" sz="2800" i="1" dirty="0"/>
              <a:t>x</a:t>
            </a:r>
            <a:r>
              <a:rPr lang="en-US" altLang="zh-CN" sz="2800" dirty="0"/>
              <a:t>≤</a:t>
            </a:r>
            <a:r>
              <a:rPr lang="en-US" altLang="zh-CN" sz="2800" i="1" dirty="0"/>
              <a:t>x</a:t>
            </a:r>
            <a:r>
              <a:rPr lang="en-US" altLang="zh-CN" sz="2800" i="1" baseline="-25000" dirty="0"/>
              <a:t>k</a:t>
            </a:r>
            <a:r>
              <a:rPr lang="en-US" altLang="zh-CN" sz="2800" baseline="-25000" dirty="0"/>
              <a:t>+1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and </a:t>
            </a:r>
            <a:r>
              <a:rPr lang="en-US" altLang="zh-CN" sz="2800" i="1" dirty="0" smtClean="0"/>
              <a:t>k</a:t>
            </a:r>
            <a:r>
              <a:rPr lang="en-US" altLang="zh-CN" sz="2800" dirty="0" smtClean="0"/>
              <a:t>=0,1,…,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-1.</a:t>
            </a:r>
            <a:endParaRPr lang="en-US" altLang="zh-CN" sz="2800" dirty="0"/>
          </a:p>
        </p:txBody>
      </p:sp>
      <p:sp>
        <p:nvSpPr>
          <p:cNvPr id="8" name="矩形 7"/>
          <p:cNvSpPr/>
          <p:nvPr/>
        </p:nvSpPr>
        <p:spPr>
          <a:xfrm>
            <a:off x="9706708" y="500859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n-lt"/>
              </a:rPr>
              <a:t>(</a:t>
            </a:r>
            <a:r>
              <a:rPr lang="en-US" altLang="zh-CN" dirty="0" smtClean="0">
                <a:latin typeface="+mn-lt"/>
              </a:rPr>
              <a:t>4.54)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21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22032"/>
            <a:ext cx="10972800" cy="5959720"/>
          </a:xfrm>
        </p:spPr>
        <p:txBody>
          <a:bodyPr/>
          <a:lstStyle/>
          <a:p>
            <a:r>
              <a:rPr lang="en-US" altLang="zh-CN" sz="2800" dirty="0" err="1" smtClean="0"/>
              <a:t>Ingegrating</a:t>
            </a:r>
            <a:r>
              <a:rPr lang="en-US" altLang="zh-CN" sz="2800" dirty="0" smtClean="0"/>
              <a:t> (4.54) twice will introduce two constants of integration, and the result can be manipulated so that it has the form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Substituting 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and </a:t>
            </a:r>
            <a:r>
              <a:rPr lang="en-US" altLang="zh-CN" sz="2800" i="1" dirty="0" smtClean="0"/>
              <a:t>x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+1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into equation (4.55) and using the values </a:t>
            </a:r>
            <a:r>
              <a:rPr lang="en-US" altLang="zh-CN" sz="2800" i="1" dirty="0" err="1" smtClean="0"/>
              <a:t>y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=</a:t>
            </a:r>
            <a:r>
              <a:rPr lang="en-US" altLang="zh-CN" sz="2800" i="1" dirty="0" err="1" smtClean="0"/>
              <a:t>S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(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) and </a:t>
            </a:r>
            <a:r>
              <a:rPr lang="en-US" altLang="zh-CN" sz="2800" i="1" dirty="0" smtClean="0"/>
              <a:t>y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+1</a:t>
            </a:r>
            <a:r>
              <a:rPr lang="en-US" altLang="zh-CN" sz="2800" dirty="0" smtClean="0"/>
              <a:t>=</a:t>
            </a:r>
            <a:r>
              <a:rPr lang="en-US" altLang="zh-CN" sz="2800" i="1" dirty="0" err="1" smtClean="0"/>
              <a:t>S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+1</a:t>
            </a:r>
            <a:r>
              <a:rPr lang="en-US" altLang="zh-CN" sz="2800" dirty="0" smtClean="0"/>
              <a:t>) yields the following equations that involve </a:t>
            </a:r>
            <a:r>
              <a:rPr lang="en-US" altLang="zh-CN" sz="2800" i="1" dirty="0" err="1" smtClean="0"/>
              <a:t>p</a:t>
            </a:r>
            <a:r>
              <a:rPr lang="en-US" altLang="zh-CN" sz="2800" i="1" baseline="-25000" dirty="0" err="1" smtClean="0"/>
              <a:t>k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and </a:t>
            </a:r>
            <a:r>
              <a:rPr lang="en-US" altLang="zh-CN" sz="2800" i="1" dirty="0" err="1" smtClean="0"/>
              <a:t>q</a:t>
            </a:r>
            <a:r>
              <a:rPr lang="en-US" altLang="zh-CN" sz="2800" i="1" baseline="-25000" dirty="0" err="1" smtClean="0"/>
              <a:t>k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:</a:t>
            </a:r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Solving these two equations and get 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k</a:t>
            </a:r>
            <a:r>
              <a:rPr lang="zh-CN" altLang="en-US" sz="2800" dirty="0"/>
              <a:t> </a:t>
            </a:r>
            <a:r>
              <a:rPr lang="en-US" altLang="zh-CN" sz="2800" dirty="0"/>
              <a:t>and </a:t>
            </a:r>
            <a:r>
              <a:rPr lang="en-US" altLang="zh-CN" sz="2800" i="1" dirty="0" err="1"/>
              <a:t>q</a:t>
            </a:r>
            <a:r>
              <a:rPr lang="en-US" altLang="zh-CN" sz="2800" i="1" baseline="-25000" dirty="0" err="1"/>
              <a:t>k</a:t>
            </a:r>
            <a:r>
              <a:rPr lang="zh-CN" altLang="en-US" sz="2800" dirty="0"/>
              <a:t> </a:t>
            </a:r>
            <a:r>
              <a:rPr lang="en-US" altLang="zh-CN" sz="2800" dirty="0"/>
              <a:t>:</a:t>
            </a:r>
          </a:p>
          <a:p>
            <a:pPr marL="0" indent="0">
              <a:buNone/>
            </a:pPr>
            <a:endParaRPr lang="en-US" altLang="zh-CN" sz="2800" dirty="0" smtClean="0"/>
          </a:p>
          <a:p>
            <a:endParaRPr lang="zh-CN" altLang="en-US" sz="28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04223"/>
              </p:ext>
            </p:extLst>
          </p:nvPr>
        </p:nvGraphicFramePr>
        <p:xfrm>
          <a:off x="2675731" y="1478207"/>
          <a:ext cx="68405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Equation" r:id="rId3" imgW="3898900" imgH="431800" progId="Equation.DSMT4">
                  <p:embed/>
                </p:oleObj>
              </mc:Choice>
              <mc:Fallback>
                <p:oleObj name="Equation" r:id="rId3" imgW="3898900" imgH="431800" progId="Equation.DSMT4">
                  <p:embed/>
                  <p:pic>
                    <p:nvPicPr>
                      <p:cNvPr id="46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731" y="1478207"/>
                        <a:ext cx="68405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374924" y="1672159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n-lt"/>
              </a:rPr>
              <a:t>(</a:t>
            </a:r>
            <a:r>
              <a:rPr lang="en-US" altLang="zh-CN" dirty="0" smtClean="0">
                <a:latin typeface="+mn-lt"/>
              </a:rPr>
              <a:t>4.55)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59443"/>
              </p:ext>
            </p:extLst>
          </p:nvPr>
        </p:nvGraphicFramePr>
        <p:xfrm>
          <a:off x="3540125" y="3531088"/>
          <a:ext cx="51117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5" imgW="2667000" imgH="393700" progId="Equation.DSMT4">
                  <p:embed/>
                </p:oleObj>
              </mc:Choice>
              <mc:Fallback>
                <p:oleObj name="Equation" r:id="rId5" imgW="2667000" imgH="393700" progId="Equation.DSMT4">
                  <p:embed/>
                  <p:pic>
                    <p:nvPicPr>
                      <p:cNvPr id="460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531088"/>
                        <a:ext cx="51117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94066"/>
              </p:ext>
            </p:extLst>
          </p:nvPr>
        </p:nvGraphicFramePr>
        <p:xfrm>
          <a:off x="3611562" y="5239850"/>
          <a:ext cx="49688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7" imgW="2438400" imgH="431800" progId="Equation.DSMT4">
                  <p:embed/>
                </p:oleObj>
              </mc:Choice>
              <mc:Fallback>
                <p:oleObj name="Equation" r:id="rId7" imgW="2438400" imgH="431800" progId="Equation.DSMT4">
                  <p:embed/>
                  <p:pic>
                    <p:nvPicPr>
                      <p:cNvPr id="46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2" y="5239850"/>
                        <a:ext cx="49688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7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5478"/>
            <a:ext cx="10972800" cy="5936274"/>
          </a:xfrm>
        </p:spPr>
        <p:txBody>
          <a:bodyPr/>
          <a:lstStyle/>
          <a:p>
            <a:r>
              <a:rPr lang="en-US" altLang="zh-CN" sz="2800" dirty="0" smtClean="0"/>
              <a:t>Substituting </a:t>
            </a:r>
            <a:r>
              <a:rPr lang="en-US" altLang="zh-CN" sz="2800" i="1" dirty="0" err="1" smtClean="0"/>
              <a:t>p</a:t>
            </a:r>
            <a:r>
              <a:rPr lang="en-US" altLang="zh-CN" sz="2800" i="1" baseline="-25000" dirty="0" err="1" smtClean="0"/>
              <a:t>k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and </a:t>
            </a:r>
            <a:r>
              <a:rPr lang="en-US" altLang="zh-CN" sz="2800" i="1" dirty="0" err="1" smtClean="0"/>
              <a:t>q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i="1" baseline="-25000" dirty="0" smtClean="0"/>
              <a:t> 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into equation (4.55), the result is the following expression for the cubic function </a:t>
            </a:r>
            <a:r>
              <a:rPr lang="en-US" altLang="zh-CN" sz="2800" i="1" dirty="0" err="1" smtClean="0"/>
              <a:t>S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):</a:t>
            </a:r>
            <a:endParaRPr lang="zh-CN" altLang="en-US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Notice that the representation (4.57) has been reduced to a form that involves only the unknown coefficients {</a:t>
            </a:r>
            <a:r>
              <a:rPr lang="en-US" altLang="zh-CN" sz="2800" i="1" dirty="0" err="1" smtClean="0"/>
              <a:t>m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}. To find these values, we must use the derivative of (4.57), which is </a:t>
            </a:r>
          </a:p>
          <a:p>
            <a:pPr marL="0" indent="0">
              <a:buNone/>
            </a:pPr>
            <a:endParaRPr lang="zh-CN" altLang="en-US" sz="28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785057"/>
              </p:ext>
            </p:extLst>
          </p:nvPr>
        </p:nvGraphicFramePr>
        <p:xfrm>
          <a:off x="3107531" y="1548546"/>
          <a:ext cx="5976937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3" imgW="3505200" imgH="939800" progId="Equation.DSMT4">
                  <p:embed/>
                </p:oleObj>
              </mc:Choice>
              <mc:Fallback>
                <p:oleObj name="Equation" r:id="rId3" imgW="3505200" imgH="939800" progId="Equation.DSMT4">
                  <p:embed/>
                  <p:pic>
                    <p:nvPicPr>
                      <p:cNvPr id="50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531" y="1548546"/>
                        <a:ext cx="5976937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976338" y="2164773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(4.57)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39818"/>
              </p:ext>
            </p:extLst>
          </p:nvPr>
        </p:nvGraphicFramePr>
        <p:xfrm>
          <a:off x="4076699" y="4841877"/>
          <a:ext cx="403860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5" imgW="2463800" imgH="939800" progId="Equation.DSMT4">
                  <p:embed/>
                </p:oleObj>
              </mc:Choice>
              <mc:Fallback>
                <p:oleObj name="Equation" r:id="rId5" imgW="2463800" imgH="939800" progId="Equation.DSMT4">
                  <p:embed/>
                  <p:pic>
                    <p:nvPicPr>
                      <p:cNvPr id="50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699" y="4841877"/>
                        <a:ext cx="4038600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976338" y="5427148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(4.58)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33754"/>
            <a:ext cx="10972800" cy="5947997"/>
          </a:xfrm>
        </p:spPr>
        <p:txBody>
          <a:bodyPr/>
          <a:lstStyle/>
          <a:p>
            <a:r>
              <a:rPr lang="en-US" altLang="zh-CN" sz="2800" dirty="0" smtClean="0"/>
              <a:t>Evaluating (4.58) at 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 and simplifying the result. Similarly, we can replace </a:t>
            </a:r>
            <a:r>
              <a:rPr lang="en-US" altLang="zh-CN" sz="2800" i="1" dirty="0" smtClean="0"/>
              <a:t>k</a:t>
            </a:r>
            <a:r>
              <a:rPr lang="en-US" altLang="zh-CN" sz="2800" dirty="0" smtClean="0"/>
              <a:t> by </a:t>
            </a:r>
            <a:r>
              <a:rPr lang="en-US" altLang="zh-CN" sz="2800" i="1" dirty="0" smtClean="0"/>
              <a:t>k</a:t>
            </a:r>
            <a:r>
              <a:rPr lang="en-US" altLang="zh-CN" sz="2800" dirty="0" smtClean="0"/>
              <a:t>-1 in (4.58) to get the expression for </a:t>
            </a:r>
            <a:r>
              <a:rPr lang="en-US" altLang="zh-CN" sz="2800" i="1" dirty="0"/>
              <a:t>S</a:t>
            </a:r>
            <a:r>
              <a:rPr lang="en-US" altLang="zh-CN" sz="2800" dirty="0" smtClean="0"/>
              <a:t>’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-1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 and evaluate it at 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 smtClean="0"/>
              <a:t> . Then we obtain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Now use property IV and equations (4.59) and (4.60) to obtain an important relation involving </a:t>
            </a:r>
            <a:r>
              <a:rPr lang="en-US" altLang="zh-CN" sz="2800" i="1" dirty="0" smtClean="0"/>
              <a:t>m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-1</a:t>
            </a:r>
            <a:r>
              <a:rPr lang="en-US" altLang="zh-CN" sz="2800" dirty="0" smtClean="0"/>
              <a:t>, </a:t>
            </a:r>
            <a:r>
              <a:rPr lang="en-US" altLang="zh-CN" sz="2800" i="1" dirty="0" err="1" smtClean="0"/>
              <a:t>m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, and </a:t>
            </a:r>
            <a:r>
              <a:rPr lang="en-US" altLang="zh-CN" sz="2800" i="1" dirty="0" smtClean="0"/>
              <a:t>m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+1</a:t>
            </a:r>
            <a:r>
              <a:rPr lang="en-US" altLang="zh-CN" sz="2800" dirty="0" smtClean="0"/>
              <a:t>:</a:t>
            </a:r>
            <a:endParaRPr lang="zh-CN" altLang="en-US" sz="2800" dirty="0"/>
          </a:p>
          <a:p>
            <a:endParaRPr lang="en-US" altLang="zh-CN" sz="2800" dirty="0" smtClean="0"/>
          </a:p>
          <a:p>
            <a:pPr marL="0" indent="0">
              <a:buNone/>
            </a:pPr>
            <a:endParaRPr lang="zh-CN" altLang="en-US" sz="28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1224"/>
              </p:ext>
            </p:extLst>
          </p:nvPr>
        </p:nvGraphicFramePr>
        <p:xfrm>
          <a:off x="2390531" y="1948230"/>
          <a:ext cx="42481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3" imgW="2108200" imgH="812800" progId="Equation.DSMT4">
                  <p:embed/>
                </p:oleObj>
              </mc:Choice>
              <mc:Fallback>
                <p:oleObj name="Equation" r:id="rId3" imgW="2108200" imgH="812800" progId="Equation.DSMT4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531" y="1948230"/>
                        <a:ext cx="42481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64107"/>
              </p:ext>
            </p:extLst>
          </p:nvPr>
        </p:nvGraphicFramePr>
        <p:xfrm>
          <a:off x="8444275" y="1948230"/>
          <a:ext cx="1873250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5" imgW="965200" imgH="889000" progId="Equation.DSMT4">
                  <p:embed/>
                </p:oleObj>
              </mc:Choice>
              <mc:Fallback>
                <p:oleObj name="Equation" r:id="rId5" imgW="965200" imgH="889000" progId="Equation.DSMT4">
                  <p:embed/>
                  <p:pic>
                    <p:nvPicPr>
                      <p:cNvPr id="53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4275" y="1948230"/>
                        <a:ext cx="1873250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24819" y="253878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>
                <a:latin typeface="+mj-lt"/>
              </a:rPr>
              <a:t>where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35262" y="2169448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(4.59)</a:t>
            </a:r>
            <a:endParaRPr lang="zh-CN" altLang="en-US" dirty="0">
              <a:latin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35262" y="2995980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(4.60)</a:t>
            </a:r>
            <a:endParaRPr lang="zh-CN" altLang="en-US" dirty="0"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747690" y="4968509"/>
            <a:ext cx="5240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i="1" dirty="0"/>
              <a:t>h</a:t>
            </a:r>
            <a:r>
              <a:rPr lang="en-US" altLang="zh-CN" sz="2800" i="1" baseline="-25000" dirty="0"/>
              <a:t>k</a:t>
            </a:r>
            <a:r>
              <a:rPr lang="en-US" altLang="zh-CN" sz="2800" baseline="-25000" dirty="0"/>
              <a:t>-1</a:t>
            </a:r>
            <a:r>
              <a:rPr lang="en-US" altLang="zh-CN" sz="2800" i="1" dirty="0"/>
              <a:t>m</a:t>
            </a:r>
            <a:r>
              <a:rPr lang="en-US" altLang="zh-CN" sz="2800" i="1" baseline="-25000" dirty="0"/>
              <a:t>k</a:t>
            </a:r>
            <a:r>
              <a:rPr lang="en-US" altLang="zh-CN" sz="2800" baseline="-25000" dirty="0"/>
              <a:t>-1</a:t>
            </a:r>
            <a:r>
              <a:rPr lang="en-US" altLang="zh-CN" sz="2800" dirty="0"/>
              <a:t>+2(</a:t>
            </a:r>
            <a:r>
              <a:rPr lang="en-US" altLang="zh-CN" sz="2800" i="1" dirty="0"/>
              <a:t>h</a:t>
            </a:r>
            <a:r>
              <a:rPr lang="en-US" altLang="zh-CN" sz="2800" i="1" baseline="-25000" dirty="0"/>
              <a:t>k</a:t>
            </a:r>
            <a:r>
              <a:rPr lang="en-US" altLang="zh-CN" sz="2800" baseline="-25000" dirty="0"/>
              <a:t>-1</a:t>
            </a:r>
            <a:r>
              <a:rPr lang="en-US" altLang="zh-CN" sz="2800" dirty="0"/>
              <a:t>+</a:t>
            </a:r>
            <a:r>
              <a:rPr lang="en-US" altLang="zh-CN" sz="2800" i="1" dirty="0"/>
              <a:t>h</a:t>
            </a:r>
            <a:r>
              <a:rPr lang="en-US" altLang="zh-CN" sz="2800" i="1" baseline="-25000" dirty="0"/>
              <a:t>k</a:t>
            </a:r>
            <a:r>
              <a:rPr lang="en-US" altLang="zh-CN" sz="2800" dirty="0"/>
              <a:t>)</a:t>
            </a:r>
            <a:r>
              <a:rPr lang="en-US" altLang="zh-CN" sz="2800" i="1" dirty="0"/>
              <a:t>m</a:t>
            </a:r>
            <a:r>
              <a:rPr lang="en-US" altLang="zh-CN" sz="2800" i="1" baseline="-25000" dirty="0"/>
              <a:t>k</a:t>
            </a:r>
            <a:r>
              <a:rPr lang="en-US" altLang="zh-CN" sz="2800" dirty="0"/>
              <a:t>+</a:t>
            </a:r>
            <a:r>
              <a:rPr lang="en-US" altLang="zh-CN" sz="2800" i="1" dirty="0"/>
              <a:t>h</a:t>
            </a:r>
            <a:r>
              <a:rPr lang="en-US" altLang="zh-CN" sz="2800" i="1" baseline="-25000" dirty="0"/>
              <a:t>k</a:t>
            </a:r>
            <a:r>
              <a:rPr lang="en-US" altLang="zh-CN" sz="2800" i="1" dirty="0"/>
              <a:t>m</a:t>
            </a:r>
            <a:r>
              <a:rPr lang="en-US" altLang="zh-CN" sz="2800" i="1" baseline="-25000" dirty="0"/>
              <a:t>k</a:t>
            </a:r>
            <a:r>
              <a:rPr lang="en-US" altLang="zh-CN" sz="2800" baseline="-25000" dirty="0"/>
              <a:t>+1</a:t>
            </a:r>
            <a:r>
              <a:rPr lang="en-US" altLang="zh-CN" sz="2800" dirty="0"/>
              <a:t>=</a:t>
            </a:r>
            <a:r>
              <a:rPr lang="en-US" altLang="zh-CN" sz="2800" i="1" dirty="0" err="1"/>
              <a:t>u</a:t>
            </a:r>
            <a:r>
              <a:rPr lang="en-US" altLang="zh-CN" sz="2800" i="1" baseline="-25000" dirty="0" err="1"/>
              <a:t>k</a:t>
            </a:r>
            <a:endParaRPr lang="en-US" altLang="zh-CN" sz="2800" i="1" baseline="-250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08673" y="5691556"/>
            <a:ext cx="676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 smtClean="0">
                <a:latin typeface="+mn-lt"/>
              </a:rPr>
              <a:t>where </a:t>
            </a:r>
            <a:r>
              <a:rPr lang="en-US" altLang="zh-CN" sz="2800" i="1" dirty="0" err="1" smtClean="0">
                <a:latin typeface="+mn-lt"/>
              </a:rPr>
              <a:t>u</a:t>
            </a:r>
            <a:r>
              <a:rPr lang="en-US" altLang="zh-CN" sz="2800" i="1" baseline="-25000" dirty="0" err="1" smtClean="0">
                <a:latin typeface="+mn-lt"/>
              </a:rPr>
              <a:t>k</a:t>
            </a:r>
            <a:r>
              <a:rPr lang="en-US" altLang="zh-CN" sz="2800" dirty="0" smtClean="0">
                <a:latin typeface="+mn-lt"/>
              </a:rPr>
              <a:t>=6(</a:t>
            </a:r>
            <a:r>
              <a:rPr lang="en-US" altLang="zh-CN" sz="2800" i="1" dirty="0" smtClean="0">
                <a:latin typeface="+mn-lt"/>
              </a:rPr>
              <a:t>d</a:t>
            </a:r>
            <a:r>
              <a:rPr lang="en-US" altLang="zh-CN" sz="2800" i="1" baseline="-25000" dirty="0" smtClean="0">
                <a:latin typeface="+mn-lt"/>
              </a:rPr>
              <a:t>k</a:t>
            </a:r>
            <a:r>
              <a:rPr lang="en-US" altLang="zh-CN" sz="2800" dirty="0" smtClean="0">
                <a:latin typeface="+mn-lt"/>
              </a:rPr>
              <a:t>-</a:t>
            </a:r>
            <a:r>
              <a:rPr lang="en-US" altLang="zh-CN" sz="2800" i="1" dirty="0" smtClean="0">
                <a:latin typeface="+mn-lt"/>
              </a:rPr>
              <a:t>d</a:t>
            </a:r>
            <a:r>
              <a:rPr lang="en-US" altLang="zh-CN" sz="2800" i="1" baseline="-25000" dirty="0" smtClean="0">
                <a:latin typeface="+mn-lt"/>
              </a:rPr>
              <a:t>k</a:t>
            </a:r>
            <a:r>
              <a:rPr lang="en-US" altLang="zh-CN" sz="2800" baseline="-25000" dirty="0" smtClean="0">
                <a:latin typeface="+mn-lt"/>
              </a:rPr>
              <a:t>-1</a:t>
            </a:r>
            <a:r>
              <a:rPr lang="en-US" altLang="zh-CN" sz="2800" dirty="0" smtClean="0">
                <a:latin typeface="+mn-lt"/>
              </a:rPr>
              <a:t>) for </a:t>
            </a:r>
            <a:r>
              <a:rPr lang="en-US" altLang="zh-CN" sz="2800" i="1" dirty="0">
                <a:latin typeface="+mn-lt"/>
              </a:rPr>
              <a:t>k</a:t>
            </a:r>
            <a:r>
              <a:rPr lang="en-US" altLang="zh-CN" sz="2800" dirty="0">
                <a:latin typeface="+mn-lt"/>
              </a:rPr>
              <a:t>=1,2</a:t>
            </a:r>
            <a:r>
              <a:rPr lang="en-US" altLang="zh-CN" sz="2800" dirty="0" smtClean="0">
                <a:latin typeface="+mn-lt"/>
              </a:rPr>
              <a:t>,…, </a:t>
            </a:r>
            <a:r>
              <a:rPr lang="en-US" altLang="zh-CN" sz="2800" i="1" dirty="0" smtClean="0">
                <a:latin typeface="+mn-lt"/>
              </a:rPr>
              <a:t>N</a:t>
            </a:r>
            <a:r>
              <a:rPr lang="en-US" altLang="zh-CN" sz="2800" dirty="0" smtClean="0">
                <a:latin typeface="+mn-lt"/>
              </a:rPr>
              <a:t>-1</a:t>
            </a:r>
            <a:r>
              <a:rPr lang="en-US" altLang="zh-CN" sz="2800" dirty="0">
                <a:latin typeface="+mn-lt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635262" y="5122397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(4.61)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5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Grp="1" noChangeArrowheads="1"/>
          </p:cNvSpPr>
          <p:nvPr>
            <p:ph idx="1"/>
          </p:nvPr>
        </p:nvSpPr>
        <p:spPr bwMode="auto">
          <a:xfrm>
            <a:off x="609600" y="457200"/>
            <a:ext cx="10972800" cy="59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80808"/>
                </a:solidFill>
              </a:rPr>
              <a:t>Observe that the unknown in (4.61) are the desired values {</a:t>
            </a:r>
            <a:r>
              <a:rPr lang="en-US" altLang="zh-CN" sz="2800" i="1" dirty="0" err="1">
                <a:solidFill>
                  <a:srgbClr val="080808"/>
                </a:solidFill>
              </a:rPr>
              <a:t>m</a:t>
            </a:r>
            <a:r>
              <a:rPr lang="en-US" altLang="zh-CN" sz="2800" i="1" baseline="-25000" dirty="0" err="1">
                <a:solidFill>
                  <a:srgbClr val="080808"/>
                </a:solidFill>
              </a:rPr>
              <a:t>k</a:t>
            </a:r>
            <a:r>
              <a:rPr lang="en-US" altLang="zh-CN" sz="2800" dirty="0" smtClean="0">
                <a:solidFill>
                  <a:srgbClr val="080808"/>
                </a:solidFill>
              </a:rPr>
              <a:t>}, and the other terms are constants obtained by performing simple arithmetic with the data points {(</a:t>
            </a:r>
            <a:r>
              <a:rPr lang="en-US" altLang="zh-CN" sz="2800" i="1" dirty="0" err="1">
                <a:solidFill>
                  <a:srgbClr val="080808"/>
                </a:solidFill>
              </a:rPr>
              <a:t>x</a:t>
            </a:r>
            <a:r>
              <a:rPr lang="en-US" altLang="zh-CN" sz="2800" i="1" baseline="-25000" dirty="0" err="1">
                <a:solidFill>
                  <a:srgbClr val="080808"/>
                </a:solidFill>
              </a:rPr>
              <a:t>k</a:t>
            </a:r>
            <a:r>
              <a:rPr lang="en-US" altLang="zh-CN" sz="2800" dirty="0" smtClean="0">
                <a:solidFill>
                  <a:srgbClr val="080808"/>
                </a:solidFill>
              </a:rPr>
              <a:t>, </a:t>
            </a:r>
            <a:r>
              <a:rPr lang="en-US" altLang="zh-CN" sz="2800" i="1" dirty="0" err="1" smtClean="0">
                <a:solidFill>
                  <a:srgbClr val="080808"/>
                </a:solidFill>
              </a:rPr>
              <a:t>y</a:t>
            </a:r>
            <a:r>
              <a:rPr lang="en-US" altLang="zh-CN" sz="2800" i="1" baseline="-25000" dirty="0" err="1" smtClean="0">
                <a:solidFill>
                  <a:srgbClr val="080808"/>
                </a:solidFill>
              </a:rPr>
              <a:t>k</a:t>
            </a:r>
            <a:r>
              <a:rPr lang="en-US" altLang="zh-CN" sz="2800" dirty="0" smtClean="0">
                <a:solidFill>
                  <a:srgbClr val="080808"/>
                </a:solidFill>
              </a:rPr>
              <a:t>)}. Therefore, in reality, system (4.61) is an under-determined system of </a:t>
            </a:r>
            <a:r>
              <a:rPr lang="en-US" altLang="zh-CN" sz="2800" i="1" dirty="0" smtClean="0">
                <a:solidFill>
                  <a:srgbClr val="080808"/>
                </a:solidFill>
              </a:rPr>
              <a:t>N</a:t>
            </a:r>
            <a:r>
              <a:rPr lang="en-US" altLang="zh-CN" sz="2800" dirty="0" smtClean="0">
                <a:solidFill>
                  <a:srgbClr val="080808"/>
                </a:solidFill>
              </a:rPr>
              <a:t>-1 linear equations involving </a:t>
            </a:r>
            <a:r>
              <a:rPr lang="en-US" altLang="zh-CN" sz="2800" i="1" dirty="0" smtClean="0">
                <a:solidFill>
                  <a:srgbClr val="080808"/>
                </a:solidFill>
              </a:rPr>
              <a:t>N</a:t>
            </a:r>
            <a:r>
              <a:rPr lang="en-US" altLang="zh-CN" sz="2800" dirty="0" smtClean="0">
                <a:solidFill>
                  <a:srgbClr val="080808"/>
                </a:solidFill>
              </a:rPr>
              <a:t>+1 unknowns. Hence two additional equations must be supplied.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80808"/>
                </a:solidFill>
              </a:rPr>
              <a:t>The two additional conditions can be obtained on the endpoints. They are used to eliminate </a:t>
            </a:r>
            <a:r>
              <a:rPr lang="en-US" altLang="zh-CN" sz="2800" i="1" dirty="0" smtClean="0">
                <a:solidFill>
                  <a:srgbClr val="080808"/>
                </a:solidFill>
              </a:rPr>
              <a:t>m</a:t>
            </a:r>
            <a:r>
              <a:rPr lang="en-US" altLang="zh-CN" sz="2800" baseline="-25000" dirty="0" smtClean="0">
                <a:solidFill>
                  <a:srgbClr val="080808"/>
                </a:solidFill>
              </a:rPr>
              <a:t>0</a:t>
            </a:r>
            <a:r>
              <a:rPr lang="en-US" altLang="zh-CN" sz="2800" dirty="0" smtClean="0">
                <a:solidFill>
                  <a:srgbClr val="080808"/>
                </a:solidFill>
              </a:rPr>
              <a:t> from the first equation and </a:t>
            </a:r>
            <a:r>
              <a:rPr lang="en-US" altLang="zh-CN" sz="2800" i="1" dirty="0" err="1" smtClean="0">
                <a:solidFill>
                  <a:srgbClr val="080808"/>
                </a:solidFill>
              </a:rPr>
              <a:t>m</a:t>
            </a:r>
            <a:r>
              <a:rPr lang="en-US" altLang="zh-CN" sz="2800" i="1" baseline="-25000" dirty="0" err="1" smtClean="0">
                <a:solidFill>
                  <a:srgbClr val="080808"/>
                </a:solidFill>
              </a:rPr>
              <a:t>N</a:t>
            </a:r>
            <a:r>
              <a:rPr lang="en-US" altLang="zh-CN" sz="2800" dirty="0" smtClean="0">
                <a:solidFill>
                  <a:srgbClr val="080808"/>
                </a:solidFill>
              </a:rPr>
              <a:t> from the (</a:t>
            </a:r>
            <a:r>
              <a:rPr lang="en-US" altLang="zh-CN" sz="2800" i="1" dirty="0" smtClean="0">
                <a:solidFill>
                  <a:srgbClr val="080808"/>
                </a:solidFill>
              </a:rPr>
              <a:t>N</a:t>
            </a:r>
            <a:r>
              <a:rPr lang="en-US" altLang="zh-CN" sz="2800" dirty="0" smtClean="0">
                <a:solidFill>
                  <a:srgbClr val="080808"/>
                </a:solidFill>
              </a:rPr>
              <a:t>-1)</a:t>
            </a:r>
            <a:r>
              <a:rPr lang="en-US" altLang="zh-CN" sz="2800" dirty="0" err="1" smtClean="0">
                <a:solidFill>
                  <a:srgbClr val="080808"/>
                </a:solidFill>
              </a:rPr>
              <a:t>st</a:t>
            </a:r>
            <a:r>
              <a:rPr lang="en-US" altLang="zh-CN" sz="2800" dirty="0" smtClean="0">
                <a:solidFill>
                  <a:srgbClr val="080808"/>
                </a:solidFill>
              </a:rPr>
              <a:t> equation in system (4.61). The standard strategies for the endpoint constraints are summarized in Table 4.8. With these strategies, system (4.61) used for </a:t>
            </a:r>
            <a:r>
              <a:rPr lang="en-US" altLang="zh-CN" sz="2800" i="1" dirty="0" smtClean="0">
                <a:solidFill>
                  <a:srgbClr val="080808"/>
                </a:solidFill>
              </a:rPr>
              <a:t>k</a:t>
            </a:r>
            <a:r>
              <a:rPr lang="en-US" altLang="zh-CN" sz="2800" dirty="0" smtClean="0">
                <a:solidFill>
                  <a:srgbClr val="080808"/>
                </a:solidFill>
              </a:rPr>
              <a:t>=2, 3, …, </a:t>
            </a:r>
            <a:r>
              <a:rPr lang="en-US" altLang="zh-CN" sz="2800" i="1" dirty="0" smtClean="0">
                <a:solidFill>
                  <a:srgbClr val="080808"/>
                </a:solidFill>
              </a:rPr>
              <a:t>N</a:t>
            </a:r>
            <a:r>
              <a:rPr lang="en-US" altLang="zh-CN" sz="2800" dirty="0" smtClean="0">
                <a:solidFill>
                  <a:srgbClr val="080808"/>
                </a:solidFill>
              </a:rPr>
              <a:t>-2 form </a:t>
            </a:r>
            <a:r>
              <a:rPr lang="en-US" altLang="zh-CN" sz="2800" i="1" dirty="0" smtClean="0">
                <a:solidFill>
                  <a:srgbClr val="080808"/>
                </a:solidFill>
              </a:rPr>
              <a:t>N</a:t>
            </a:r>
            <a:r>
              <a:rPr lang="en-US" altLang="zh-CN" sz="2800" dirty="0" smtClean="0">
                <a:solidFill>
                  <a:srgbClr val="080808"/>
                </a:solidFill>
              </a:rPr>
              <a:t>-1 linear equation involving the coefficients </a:t>
            </a:r>
            <a:r>
              <a:rPr lang="en-US" altLang="zh-CN" sz="2800" i="1" dirty="0" smtClean="0">
                <a:solidFill>
                  <a:srgbClr val="080808"/>
                </a:solidFill>
              </a:rPr>
              <a:t>m</a:t>
            </a:r>
            <a:r>
              <a:rPr lang="en-US" altLang="zh-CN" sz="2800" baseline="-25000" dirty="0" smtClean="0">
                <a:solidFill>
                  <a:srgbClr val="080808"/>
                </a:solidFill>
              </a:rPr>
              <a:t>1</a:t>
            </a:r>
            <a:r>
              <a:rPr lang="en-US" altLang="zh-CN" sz="2800" dirty="0" smtClean="0">
                <a:solidFill>
                  <a:srgbClr val="080808"/>
                </a:solidFill>
              </a:rPr>
              <a:t>, </a:t>
            </a:r>
            <a:r>
              <a:rPr lang="en-US" altLang="zh-CN" sz="2800" i="1" dirty="0">
                <a:solidFill>
                  <a:srgbClr val="080808"/>
                </a:solidFill>
              </a:rPr>
              <a:t>m</a:t>
            </a:r>
            <a:r>
              <a:rPr lang="en-US" altLang="zh-CN" sz="2800" baseline="-25000" dirty="0">
                <a:solidFill>
                  <a:srgbClr val="080808"/>
                </a:solidFill>
              </a:rPr>
              <a:t>2</a:t>
            </a:r>
            <a:r>
              <a:rPr lang="en-US" altLang="zh-CN" sz="2800" dirty="0" smtClean="0">
                <a:solidFill>
                  <a:srgbClr val="080808"/>
                </a:solidFill>
              </a:rPr>
              <a:t>, …, </a:t>
            </a:r>
            <a:r>
              <a:rPr lang="en-US" altLang="zh-CN" sz="2800" i="1" dirty="0">
                <a:solidFill>
                  <a:srgbClr val="080808"/>
                </a:solidFill>
              </a:rPr>
              <a:t>m</a:t>
            </a:r>
            <a:r>
              <a:rPr lang="en-US" altLang="zh-CN" sz="2800" i="1" baseline="-25000" dirty="0">
                <a:solidFill>
                  <a:srgbClr val="080808"/>
                </a:solidFill>
              </a:rPr>
              <a:t>N</a:t>
            </a:r>
            <a:r>
              <a:rPr lang="en-US" altLang="zh-CN" sz="2800" baseline="-25000" dirty="0" smtClean="0">
                <a:solidFill>
                  <a:srgbClr val="080808"/>
                </a:solidFill>
              </a:rPr>
              <a:t>-1</a:t>
            </a:r>
            <a:r>
              <a:rPr lang="en-US" altLang="zh-CN" sz="2800" dirty="0" smtClean="0">
                <a:solidFill>
                  <a:srgbClr val="080808"/>
                </a:solidFill>
              </a:rPr>
              <a:t>.</a:t>
            </a:r>
            <a:endParaRPr lang="zh-CN" altLang="en-US" sz="28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949661"/>
                  </p:ext>
                </p:extLst>
              </p:nvPr>
            </p:nvGraphicFramePr>
            <p:xfrm>
              <a:off x="1779160" y="1274676"/>
              <a:ext cx="8670275" cy="5004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9100">
                      <a:extLst>
                        <a:ext uri="{9D8B030D-6E8A-4147-A177-3AD203B41FA5}">
                          <a16:colId xmlns:a16="http://schemas.microsoft.com/office/drawing/2014/main" val="3897407902"/>
                        </a:ext>
                      </a:extLst>
                    </a:gridCol>
                    <a:gridCol w="4401175">
                      <a:extLst>
                        <a:ext uri="{9D8B030D-6E8A-4147-A177-3AD203B41FA5}">
                          <a16:colId xmlns:a16="http://schemas.microsoft.com/office/drawing/2014/main" val="3191322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Description of the strategy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Equations involving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m</a:t>
                          </a:r>
                          <a:r>
                            <a:rPr lang="en-US" altLang="zh-CN" baseline="-25000" dirty="0" smtClean="0">
                              <a:latin typeface="+mn-lt"/>
                            </a:rPr>
                            <a:t>0</a:t>
                          </a:r>
                          <a:r>
                            <a:rPr lang="zh-CN" altLang="en-US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and </a:t>
                          </a:r>
                          <a:r>
                            <a:rPr lang="en-US" altLang="zh-CN" sz="1800" b="1" i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US" altLang="zh-CN" sz="1800" b="1" i="1" kern="1200" baseline="-250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endParaRPr lang="en-US" altLang="zh-CN" dirty="0" smtClean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5201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dirty="0" err="1" smtClean="0">
                              <a:latin typeface="+mn-lt"/>
                            </a:rPr>
                            <a:t>i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) 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Clamped</a:t>
                          </a:r>
                          <a:r>
                            <a:rPr lang="en-US" altLang="zh-CN" i="1" baseline="0" dirty="0" smtClean="0">
                              <a:latin typeface="+mn-lt"/>
                            </a:rPr>
                            <a:t> cubic spline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: </a:t>
                          </a:r>
                          <a:r>
                            <a:rPr lang="en-US" altLang="zh-CN" baseline="0" dirty="0" err="1" smtClean="0">
                              <a:latin typeface="+mn-lt"/>
                            </a:rPr>
                            <a:t>specity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20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, 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20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20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(the “best choice” if the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dirivatives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are known)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dirty="0" smtClean="0">
                            <a:latin typeface="+mj-lt"/>
                          </a:endParaRPr>
                        </a:p>
                        <a:p>
                          <a:pPr algn="l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′(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)−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zh-CN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260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(ii)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Natural cubic spline</a:t>
                          </a:r>
                          <a:r>
                            <a:rPr lang="zh-CN" altLang="en-US" i="1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(a “relaxed curve”)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0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=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9999CC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=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endParaRPr lang="zh-CN" altLang="en-US" sz="1800" b="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790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(iii)  Extrapolates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S’’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to the endpoints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b="0" dirty="0" smtClean="0">
                            <a:latin typeface="+mj-lt"/>
                          </a:endParaRPr>
                        </a:p>
                        <a:p>
                          <a:pPr algn="l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𝑁</m:t>
                                    </m:r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𝑁</m:t>
                                        </m:r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altLang="zh-CN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zh-CN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zh-CN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𝑁</m:t>
                                            </m:r>
                                            <m:r>
                                              <a:rPr kumimoji="0" lang="en-US" altLang="zh-CN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zh-CN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zh-CN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zh-CN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𝑁</m:t>
                                            </m:r>
                                            <m:r>
                                              <a:rPr kumimoji="0" lang="en-US" altLang="zh-CN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−2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𝑁</m:t>
                                        </m:r>
                                        <m:r>
                                          <a:rPr kumimoji="0" lang="en-US" altLang="zh-CN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89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(iv)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  S’’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is constant near the endpoints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0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1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,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9999CC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=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9999CC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-1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endParaRPr kumimoji="0" lang="zh-CN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720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(v)  Specify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S’’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at each endpoint 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2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S”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, 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zh-CN" alt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S”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</a:t>
                          </a:r>
                          <a:endParaRPr kumimoji="1" lang="en-US" altLang="zh-CN" sz="1800" b="0" i="1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楷体_GB2312" pitchFamily="49" charset="-122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687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(vi) 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Cubic</a:t>
                          </a:r>
                          <a:r>
                            <a:rPr lang="en-US" altLang="zh-CN" i="1" baseline="0" dirty="0" smtClean="0">
                              <a:latin typeface="+mn-lt"/>
                            </a:rPr>
                            <a:t> periodic spline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2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-1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), 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-1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),  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=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endParaRPr kumimoji="1" lang="en-US" altLang="zh-CN" sz="1800" b="0" i="1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楷体_GB2312" pitchFamily="49" charset="-122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1893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949661"/>
                  </p:ext>
                </p:extLst>
              </p:nvPr>
            </p:nvGraphicFramePr>
            <p:xfrm>
              <a:off x="1779160" y="1274676"/>
              <a:ext cx="8670275" cy="5004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69100">
                      <a:extLst>
                        <a:ext uri="{9D8B030D-6E8A-4147-A177-3AD203B41FA5}">
                          <a16:colId xmlns:a16="http://schemas.microsoft.com/office/drawing/2014/main" val="3897407902"/>
                        </a:ext>
                      </a:extLst>
                    </a:gridCol>
                    <a:gridCol w="4401175">
                      <a:extLst>
                        <a:ext uri="{9D8B030D-6E8A-4147-A177-3AD203B41FA5}">
                          <a16:colId xmlns:a16="http://schemas.microsoft.com/office/drawing/2014/main" val="3191322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Description of the strategy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+mn-lt"/>
                            </a:rPr>
                            <a:t>Equations involving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m</a:t>
                          </a:r>
                          <a:r>
                            <a:rPr lang="en-US" altLang="zh-CN" baseline="-25000" dirty="0" smtClean="0">
                              <a:latin typeface="+mn-lt"/>
                            </a:rPr>
                            <a:t>0</a:t>
                          </a:r>
                          <a:r>
                            <a:rPr lang="zh-CN" altLang="en-US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and </a:t>
                          </a:r>
                          <a:r>
                            <a:rPr lang="en-US" altLang="zh-CN" sz="1800" b="1" i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US" altLang="zh-CN" sz="1800" b="1" i="1" kern="1200" baseline="-250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endParaRPr lang="en-US" altLang="zh-CN" dirty="0" smtClean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520111"/>
                      </a:ext>
                    </a:extLst>
                  </a:tr>
                  <a:tr h="143814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</a:t>
                          </a:r>
                          <a:r>
                            <a:rPr lang="en-US" altLang="zh-CN" dirty="0" err="1" smtClean="0">
                              <a:latin typeface="+mn-lt"/>
                            </a:rPr>
                            <a:t>i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) 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Clamped</a:t>
                          </a:r>
                          <a:r>
                            <a:rPr lang="en-US" altLang="zh-CN" i="1" baseline="0" dirty="0" smtClean="0">
                              <a:latin typeface="+mn-lt"/>
                            </a:rPr>
                            <a:t> cubic spline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: </a:t>
                          </a:r>
                          <a:r>
                            <a:rPr lang="en-US" altLang="zh-CN" baseline="0" dirty="0" err="1" smtClean="0">
                              <a:latin typeface="+mn-lt"/>
                            </a:rPr>
                            <a:t>specity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’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20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, 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20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20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(the “best choice” if the </a:t>
                          </a:r>
                          <a:r>
                            <a:rPr kumimoji="0" lang="en-US" altLang="zh-CN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dirivatives</a:t>
                          </a:r>
                          <a:r>
                            <a:rPr kumimoji="0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are known)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7095" t="-27966" r="-553" b="-2271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260624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(ii)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Natural cubic spline</a:t>
                          </a:r>
                          <a:r>
                            <a:rPr lang="zh-CN" altLang="en-US" i="1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(a “relaxed curve”)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0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=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9999CC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=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endParaRPr lang="zh-CN" altLang="en-US" sz="1800" b="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790664"/>
                      </a:ext>
                    </a:extLst>
                  </a:tr>
                  <a:tr h="147675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(iii) 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Extrapolates</a:t>
                          </a:r>
                          <a:r>
                            <a:rPr lang="en-US" altLang="zh-CN" baseline="0" dirty="0" smtClean="0">
                              <a:latin typeface="+mn-lt"/>
                            </a:rPr>
                            <a:t> 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’’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to the endpoints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7095" t="-152675" r="-553" b="-921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1891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(iv)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  S’’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is constant near the endpoints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0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1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,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9999CC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=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9999CC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-1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宋体" panose="02010600030101010101" pitchFamily="2" charset="-122"/>
                              <a:cs typeface="+mn-cs"/>
                            </a:rPr>
                            <a:t> </a:t>
                          </a:r>
                          <a:endParaRPr kumimoji="0" lang="zh-CN" alt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720602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(v)  </a:t>
                          </a:r>
                          <a:r>
                            <a:rPr lang="en-US" altLang="zh-CN" dirty="0" smtClean="0">
                              <a:latin typeface="+mn-lt"/>
                            </a:rPr>
                            <a:t>Specify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’’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at each endpoint 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2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S”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, 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zh-CN" alt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S”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</a:t>
                          </a:r>
                          <a:endParaRPr kumimoji="1" lang="en-US" altLang="zh-CN" sz="1800" b="0" i="1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楷体_GB2312" pitchFamily="49" charset="-122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687192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</a:pPr>
                          <a:r>
                            <a:rPr lang="en-US" altLang="zh-CN" dirty="0" smtClean="0">
                              <a:latin typeface="+mn-lt"/>
                            </a:rPr>
                            <a:t>(vi)  </a:t>
                          </a:r>
                          <a:r>
                            <a:rPr lang="en-US" altLang="zh-CN" i="1" dirty="0" smtClean="0">
                              <a:latin typeface="+mn-lt"/>
                            </a:rPr>
                            <a:t>Cubic</a:t>
                          </a:r>
                          <a:r>
                            <a:rPr lang="en-US" altLang="zh-CN" i="1" baseline="0" dirty="0" smtClean="0">
                              <a:latin typeface="+mn-lt"/>
                            </a:rPr>
                            <a:t> periodic spline</a:t>
                          </a:r>
                          <a:endParaRPr lang="zh-CN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2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-1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), 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 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 =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S’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-1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(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x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00007D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),   </a:t>
                          </a:r>
                          <a:r>
                            <a:rPr kumimoji="1" lang="en-US" altLang="zh-CN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0</a:t>
                          </a:r>
                          <a:r>
                            <a:rPr kumimoji="1" lang="en-US" altLang="zh-CN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=</a:t>
                          </a:r>
                          <a:r>
                            <a:rPr kumimoji="1" lang="en-US" altLang="zh-CN" sz="18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m</a:t>
                          </a:r>
                          <a:r>
                            <a:rPr kumimoji="1" lang="en-US" altLang="zh-CN" sz="18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楷体_GB2312" pitchFamily="49" charset="-122"/>
                              <a:cs typeface="+mn-cs"/>
                            </a:rPr>
                            <a:t>N</a:t>
                          </a:r>
                          <a:endParaRPr kumimoji="1" lang="en-US" altLang="zh-CN" sz="1800" b="0" i="1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楷体_GB2312" pitchFamily="49" charset="-122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1893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/>
          <p:cNvSpPr txBox="1"/>
          <p:nvPr/>
        </p:nvSpPr>
        <p:spPr>
          <a:xfrm>
            <a:off x="1779161" y="550844"/>
            <a:ext cx="867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+mn-lt"/>
              </a:rPr>
              <a:t>Table 4.8    Endpoint Constraints for Cubic Spline</a:t>
            </a:r>
            <a:endParaRPr lang="zh-CN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8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4431" y="551334"/>
            <a:ext cx="10480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SzTx/>
            </a:pPr>
            <a:r>
              <a:rPr kumimoji="1" lang="en-US" altLang="zh-CN" sz="2400" b="1" dirty="0" smtClean="0">
                <a:solidFill>
                  <a:srgbClr val="008000"/>
                </a:solidFill>
                <a:latin typeface="+mn-lt"/>
                <a:sym typeface="Wingdings" panose="05000000000000000000" pitchFamily="2" charset="2"/>
              </a:rPr>
              <a:t>Lemma 4.1(Clamped Spline). </a:t>
            </a:r>
            <a:r>
              <a:rPr kumimoji="1" lang="zh-CN" altLang="en-US" sz="2400" b="1" dirty="0" smtClean="0">
                <a:ea typeface="楷体_GB2312" pitchFamily="49" charset="-122"/>
                <a:sym typeface="Wingdings" panose="05000000000000000000" pitchFamily="2" charset="2"/>
              </a:rPr>
              <a:t> </a:t>
            </a:r>
            <a:r>
              <a:rPr kumimoji="1" lang="en-US" altLang="zh-CN" sz="2400" b="1" i="1" dirty="0">
                <a:solidFill>
                  <a:srgbClr val="FF3300"/>
                </a:solidFill>
                <a:ea typeface="楷体_GB2312" pitchFamily="49" charset="-122"/>
              </a:rPr>
              <a:t>S’</a:t>
            </a:r>
            <a:r>
              <a:rPr kumimoji="1" lang="en-US" altLang="zh-CN" sz="2400" b="1" dirty="0">
                <a:ea typeface="楷体_GB2312" pitchFamily="49" charset="-122"/>
              </a:rPr>
              <a:t>(</a:t>
            </a:r>
            <a:r>
              <a:rPr kumimoji="1" lang="en-US" altLang="zh-CN" sz="2400" b="1" i="1" dirty="0">
                <a:solidFill>
                  <a:schemeClr val="bg2"/>
                </a:solidFill>
                <a:ea typeface="楷体_GB2312" pitchFamily="49" charset="-122"/>
              </a:rPr>
              <a:t>a</a:t>
            </a:r>
            <a:r>
              <a:rPr kumimoji="1" lang="en-US" altLang="zh-CN" sz="2400" b="1" dirty="0">
                <a:ea typeface="楷体_GB2312" pitchFamily="49" charset="-122"/>
              </a:rPr>
              <a:t>) = </a:t>
            </a:r>
            <a:r>
              <a:rPr kumimoji="1" lang="en-US" altLang="zh-CN" sz="2400" b="1" i="1" dirty="0">
                <a:solidFill>
                  <a:srgbClr val="FF0000"/>
                </a:solidFill>
                <a:ea typeface="楷体_GB2312" pitchFamily="49" charset="-122"/>
              </a:rPr>
              <a:t>d</a:t>
            </a:r>
            <a:r>
              <a:rPr kumimoji="1" lang="en-US" altLang="zh-CN" sz="2400" b="1" baseline="-25000" dirty="0">
                <a:solidFill>
                  <a:srgbClr val="FF0000"/>
                </a:solidFill>
                <a:ea typeface="楷体_GB2312" pitchFamily="49" charset="-122"/>
              </a:rPr>
              <a:t>0</a:t>
            </a:r>
            <a:r>
              <a:rPr kumimoji="1" lang="zh-CN" altLang="en-US" sz="2400" b="1" dirty="0">
                <a:ea typeface="楷体_GB2312" pitchFamily="49" charset="-122"/>
              </a:rPr>
              <a:t>， </a:t>
            </a:r>
            <a:r>
              <a:rPr kumimoji="1" lang="en-US" altLang="zh-CN" sz="2400" b="1" i="1" dirty="0">
                <a:solidFill>
                  <a:srgbClr val="FF3300"/>
                </a:solidFill>
                <a:ea typeface="楷体_GB2312" pitchFamily="49" charset="-122"/>
              </a:rPr>
              <a:t>S’</a:t>
            </a:r>
            <a:r>
              <a:rPr kumimoji="1" lang="en-US" altLang="zh-CN" sz="2400" b="1" dirty="0">
                <a:ea typeface="楷体_GB2312" pitchFamily="49" charset="-122"/>
              </a:rPr>
              <a:t>(</a:t>
            </a:r>
            <a:r>
              <a:rPr kumimoji="1" lang="en-US" altLang="zh-CN" sz="2400" b="1" i="1" dirty="0">
                <a:solidFill>
                  <a:schemeClr val="bg2"/>
                </a:solidFill>
                <a:ea typeface="楷体_GB2312" pitchFamily="49" charset="-122"/>
              </a:rPr>
              <a:t>b</a:t>
            </a:r>
            <a:r>
              <a:rPr kumimoji="1" lang="en-US" altLang="zh-CN" sz="2400" b="1" dirty="0">
                <a:ea typeface="楷体_GB2312" pitchFamily="49" charset="-122"/>
              </a:rPr>
              <a:t>) = </a:t>
            </a:r>
            <a:r>
              <a:rPr kumimoji="1" lang="en-US" altLang="zh-CN" sz="2400" b="1" i="1" dirty="0" err="1">
                <a:solidFill>
                  <a:srgbClr val="FF0000"/>
                </a:solidFill>
                <a:ea typeface="楷体_GB2312" pitchFamily="49" charset="-122"/>
              </a:rPr>
              <a:t>d</a:t>
            </a:r>
            <a:r>
              <a:rPr kumimoji="1" lang="en-US" altLang="zh-CN" sz="2400" b="1" i="1" baseline="-25000" dirty="0" err="1">
                <a:solidFill>
                  <a:srgbClr val="FF0000"/>
                </a:solidFill>
                <a:ea typeface="楷体_GB2312" pitchFamily="49" charset="-122"/>
              </a:rPr>
              <a:t>N</a:t>
            </a:r>
            <a:endParaRPr kumimoji="1" lang="en-US" altLang="zh-CN" sz="2400" b="1" i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3" name="Text Box 115"/>
          <p:cNvSpPr txBox="1">
            <a:spLocks noChangeArrowheads="1"/>
          </p:cNvSpPr>
          <p:nvPr/>
        </p:nvSpPr>
        <p:spPr bwMode="auto">
          <a:xfrm>
            <a:off x="738918" y="1887512"/>
            <a:ext cx="5743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kumimoji="1" lang="en-US" altLang="zh-CN" sz="2400" dirty="0" smtClean="0">
                <a:sym typeface="Symbol" panose="05050102010706020507" pitchFamily="18" charset="2"/>
              </a:rPr>
              <a:t>Similarly we can use </a:t>
            </a:r>
            <a:r>
              <a:rPr kumimoji="1" lang="en-US" altLang="zh-CN" sz="2400" i="1" dirty="0">
                <a:solidFill>
                  <a:srgbClr val="FF3300"/>
                </a:solidFill>
              </a:rPr>
              <a:t>S’</a:t>
            </a:r>
            <a:r>
              <a:rPr kumimoji="1" lang="en-US" altLang="zh-CN" sz="2400" dirty="0"/>
              <a:t>(</a:t>
            </a:r>
            <a:r>
              <a:rPr kumimoji="1" lang="en-US" altLang="zh-CN" sz="2400" i="1" dirty="0">
                <a:solidFill>
                  <a:schemeClr val="bg2"/>
                </a:solidFill>
              </a:rPr>
              <a:t>b</a:t>
            </a:r>
            <a:r>
              <a:rPr kumimoji="1" lang="en-US" altLang="zh-CN" sz="2400" dirty="0"/>
              <a:t>) = </a:t>
            </a:r>
            <a:r>
              <a:rPr kumimoji="1" lang="en-US" altLang="zh-CN" sz="2400" i="1" dirty="0" err="1" smtClean="0">
                <a:solidFill>
                  <a:srgbClr val="FF0000"/>
                </a:solidFill>
              </a:rPr>
              <a:t>d</a:t>
            </a:r>
            <a:r>
              <a:rPr kumimoji="1" lang="en-US" altLang="zh-CN" sz="2400" i="1" baseline="-25000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zh-CN" sz="2400" i="1" baseline="-250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400" dirty="0" smtClean="0">
                <a:sym typeface="Symbol" panose="05050102010706020507" pitchFamily="18" charset="2"/>
              </a:rPr>
              <a:t>on </a:t>
            </a:r>
            <a:r>
              <a:rPr kumimoji="1" lang="en-US" altLang="zh-CN" sz="2400" dirty="0" smtClean="0">
                <a:ea typeface="楷体_GB2312" pitchFamily="49" charset="-122"/>
                <a:sym typeface="Symbol" panose="05050102010706020507" pitchFamily="18" charset="2"/>
              </a:rPr>
              <a:t>[ </a:t>
            </a:r>
            <a:r>
              <a:rPr kumimoji="1" lang="en-US" altLang="zh-CN" sz="2400" i="1" dirty="0">
                <a:solidFill>
                  <a:schemeClr val="bg2"/>
                </a:solidFill>
                <a:ea typeface="楷体_GB2312" pitchFamily="49" charset="-122"/>
              </a:rPr>
              <a:t>x</a:t>
            </a:r>
            <a:r>
              <a:rPr kumimoji="1" lang="en-US" altLang="zh-CN" sz="2400" i="1" baseline="-25000" dirty="0">
                <a:solidFill>
                  <a:schemeClr val="bg2"/>
                </a:solidFill>
                <a:ea typeface="楷体_GB2312" pitchFamily="49" charset="-122"/>
              </a:rPr>
              <a:t>N</a:t>
            </a:r>
            <a:r>
              <a:rPr kumimoji="1" lang="en-US" altLang="zh-CN" sz="2400" baseline="-25000" dirty="0">
                <a:solidFill>
                  <a:schemeClr val="bg2"/>
                </a:solidFill>
                <a:ea typeface="楷体_GB2312" pitchFamily="49" charset="-122"/>
                <a:sym typeface="Symbol" panose="05050102010706020507" pitchFamily="18" charset="2"/>
              </a:rPr>
              <a:t>1</a:t>
            </a:r>
            <a:r>
              <a:rPr kumimoji="1" lang="en-US" altLang="zh-CN" sz="2400" dirty="0">
                <a:ea typeface="楷体_GB2312" pitchFamily="49" charset="-122"/>
                <a:sym typeface="Symbol" panose="05050102010706020507" pitchFamily="18" charset="2"/>
              </a:rPr>
              <a:t>, </a:t>
            </a:r>
            <a:r>
              <a:rPr kumimoji="1" lang="en-US" altLang="zh-CN" sz="2400" baseline="-25000" dirty="0">
                <a:solidFill>
                  <a:schemeClr val="accent2"/>
                </a:solidFill>
                <a:ea typeface="楷体_GB2312" pitchFamily="49" charset="-122"/>
                <a:sym typeface="Symbol" panose="05050102010706020507" pitchFamily="18" charset="2"/>
              </a:rPr>
              <a:t> </a:t>
            </a:r>
            <a:r>
              <a:rPr kumimoji="1" lang="en-US" altLang="zh-CN" sz="2400" i="1" dirty="0">
                <a:solidFill>
                  <a:schemeClr val="bg2"/>
                </a:solidFill>
                <a:ea typeface="楷体_GB2312" pitchFamily="49" charset="-122"/>
              </a:rPr>
              <a:t>b</a:t>
            </a:r>
            <a:r>
              <a:rPr kumimoji="1" lang="en-US" altLang="zh-CN" sz="2400" i="1" dirty="0">
                <a:solidFill>
                  <a:schemeClr val="accent2"/>
                </a:solidFill>
                <a:ea typeface="楷体_GB2312" pitchFamily="49" charset="-122"/>
              </a:rPr>
              <a:t> </a:t>
            </a:r>
            <a:r>
              <a:rPr kumimoji="1" lang="en-US" altLang="zh-CN" sz="2400" dirty="0" smtClean="0">
                <a:ea typeface="楷体_GB2312" pitchFamily="49" charset="-122"/>
                <a:sym typeface="Symbol" panose="05050102010706020507" pitchFamily="18" charset="2"/>
              </a:rPr>
              <a:t>]. </a:t>
            </a:r>
            <a:endParaRPr kumimoji="1" lang="en-US" altLang="zh-CN" sz="2400" i="1" baseline="-25000" dirty="0">
              <a:solidFill>
                <a:schemeClr val="bg2"/>
              </a:solidFill>
            </a:endParaRPr>
          </a:p>
        </p:txBody>
      </p:sp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574430" y="2900039"/>
            <a:ext cx="11265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SzTx/>
            </a:pPr>
            <a:r>
              <a:rPr kumimoji="1" lang="en-US" altLang="zh-CN" sz="2400" b="1" dirty="0" smtClean="0">
                <a:solidFill>
                  <a:srgbClr val="008000"/>
                </a:solidFill>
                <a:latin typeface="+mn-lt"/>
                <a:sym typeface="Wingdings" panose="05000000000000000000" pitchFamily="2" charset="2"/>
              </a:rPr>
              <a:t>Lemma 4.5(Endpoint Curvature-Adjusted Spline). </a:t>
            </a:r>
            <a:r>
              <a:rPr kumimoji="1" lang="zh-CN" altLang="en-US" sz="2400" b="1" dirty="0" smtClean="0">
                <a:ea typeface="楷体_GB2312" pitchFamily="49" charset="-122"/>
                <a:sym typeface="Wingdings" panose="05000000000000000000" pitchFamily="2" charset="2"/>
              </a:rPr>
              <a:t> </a:t>
            </a:r>
            <a:r>
              <a:rPr kumimoji="1" lang="en-US" altLang="zh-CN" sz="2400" b="1" i="1" dirty="0">
                <a:solidFill>
                  <a:srgbClr val="FF3300"/>
                </a:solidFill>
                <a:ea typeface="楷体_GB2312" pitchFamily="49" charset="-122"/>
              </a:rPr>
              <a:t>S”</a:t>
            </a:r>
            <a:r>
              <a:rPr kumimoji="1" lang="en-US" altLang="zh-CN" sz="2400" b="1" dirty="0">
                <a:ea typeface="楷体_GB2312" pitchFamily="49" charset="-122"/>
              </a:rPr>
              <a:t>(</a:t>
            </a:r>
            <a:r>
              <a:rPr kumimoji="1" lang="en-US" altLang="zh-CN" sz="2400" b="1" i="1" dirty="0">
                <a:solidFill>
                  <a:schemeClr val="bg2"/>
                </a:solidFill>
                <a:ea typeface="楷体_GB2312" pitchFamily="49" charset="-122"/>
              </a:rPr>
              <a:t>a</a:t>
            </a:r>
            <a:r>
              <a:rPr kumimoji="1" lang="en-US" altLang="zh-CN" sz="2400" b="1" dirty="0">
                <a:ea typeface="楷体_GB2312" pitchFamily="49" charset="-122"/>
              </a:rPr>
              <a:t>) = </a:t>
            </a:r>
            <a:r>
              <a:rPr kumimoji="1" lang="en-US" altLang="zh-CN" sz="2400" b="1" i="1" dirty="0">
                <a:solidFill>
                  <a:srgbClr val="FF0000"/>
                </a:solidFill>
                <a:ea typeface="楷体_GB2312" pitchFamily="49" charset="-122"/>
              </a:rPr>
              <a:t>m</a:t>
            </a:r>
            <a:r>
              <a:rPr kumimoji="1" lang="en-US" altLang="zh-CN" sz="2400" b="1" baseline="-25000" dirty="0">
                <a:solidFill>
                  <a:srgbClr val="FF0000"/>
                </a:solidFill>
                <a:ea typeface="楷体_GB2312" pitchFamily="49" charset="-122"/>
              </a:rPr>
              <a:t>0</a:t>
            </a:r>
            <a:r>
              <a:rPr kumimoji="1" lang="zh-CN" altLang="en-US" sz="2400" b="1" dirty="0">
                <a:ea typeface="楷体_GB2312" pitchFamily="49" charset="-122"/>
              </a:rPr>
              <a:t>， </a:t>
            </a:r>
            <a:r>
              <a:rPr kumimoji="1" lang="en-US" altLang="zh-CN" sz="2400" b="1" i="1" dirty="0">
                <a:solidFill>
                  <a:srgbClr val="FF3300"/>
                </a:solidFill>
                <a:ea typeface="楷体_GB2312" pitchFamily="49" charset="-122"/>
              </a:rPr>
              <a:t>S”</a:t>
            </a:r>
            <a:r>
              <a:rPr kumimoji="1" lang="en-US" altLang="zh-CN" sz="2400" b="1" dirty="0">
                <a:ea typeface="楷体_GB2312" pitchFamily="49" charset="-122"/>
              </a:rPr>
              <a:t>(</a:t>
            </a:r>
            <a:r>
              <a:rPr kumimoji="1" lang="en-US" altLang="zh-CN" sz="2400" b="1" i="1" dirty="0">
                <a:solidFill>
                  <a:schemeClr val="bg2"/>
                </a:solidFill>
                <a:ea typeface="楷体_GB2312" pitchFamily="49" charset="-122"/>
              </a:rPr>
              <a:t>b</a:t>
            </a:r>
            <a:r>
              <a:rPr kumimoji="1" lang="en-US" altLang="zh-CN" sz="2400" b="1" dirty="0">
                <a:ea typeface="楷体_GB2312" pitchFamily="49" charset="-122"/>
              </a:rPr>
              <a:t>) = </a:t>
            </a:r>
            <a:r>
              <a:rPr kumimoji="1" lang="en-US" altLang="zh-CN" sz="2400" b="1" i="1" dirty="0" err="1">
                <a:solidFill>
                  <a:srgbClr val="FF0000"/>
                </a:solidFill>
                <a:ea typeface="楷体_GB2312" pitchFamily="49" charset="-122"/>
              </a:rPr>
              <a:t>m</a:t>
            </a:r>
            <a:r>
              <a:rPr kumimoji="1" lang="en-US" altLang="zh-CN" sz="2400" b="1" i="1" baseline="-25000" dirty="0" err="1">
                <a:solidFill>
                  <a:srgbClr val="FF0000"/>
                </a:solidFill>
                <a:ea typeface="楷体_GB2312" pitchFamily="49" charset="-122"/>
              </a:rPr>
              <a:t>N</a:t>
            </a:r>
            <a:endParaRPr kumimoji="1" lang="en-US" altLang="zh-CN" sz="2400" b="1" i="1" baseline="-25000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5" name="Text Box 118"/>
          <p:cNvSpPr txBox="1">
            <a:spLocks noChangeArrowheads="1"/>
          </p:cNvSpPr>
          <p:nvPr/>
        </p:nvSpPr>
        <p:spPr bwMode="auto">
          <a:xfrm>
            <a:off x="890954" y="3699371"/>
            <a:ext cx="5206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dirty="0" smtClean="0"/>
              <a:t>Substituting the conditions into (4.62).</a:t>
            </a:r>
            <a:endParaRPr kumimoji="1" lang="en-US" altLang="zh-CN" sz="2400" dirty="0"/>
          </a:p>
        </p:txBody>
      </p:sp>
      <p:sp>
        <p:nvSpPr>
          <p:cNvPr id="6" name="Text Box 120"/>
          <p:cNvSpPr txBox="1">
            <a:spLocks noChangeArrowheads="1"/>
          </p:cNvSpPr>
          <p:nvPr/>
        </p:nvSpPr>
        <p:spPr bwMode="auto">
          <a:xfrm>
            <a:off x="890954" y="4602143"/>
            <a:ext cx="10761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Especially, </a:t>
            </a:r>
            <a:r>
              <a:rPr kumimoji="1" lang="en-US" altLang="zh-CN" sz="2400" b="1" i="1" dirty="0" smtClean="0">
                <a:solidFill>
                  <a:srgbClr val="FF3300"/>
                </a:solidFill>
              </a:rPr>
              <a:t>m</a:t>
            </a:r>
            <a:r>
              <a:rPr kumimoji="1" lang="en-US" altLang="zh-CN" sz="2400" b="1" baseline="-25000" dirty="0" smtClean="0">
                <a:solidFill>
                  <a:srgbClr val="FF3300"/>
                </a:solidFill>
              </a:rPr>
              <a:t>0 </a:t>
            </a:r>
            <a:r>
              <a:rPr kumimoji="1" lang="en-US" altLang="zh-CN" sz="2400" b="1" dirty="0"/>
              <a:t>=</a:t>
            </a:r>
            <a:r>
              <a:rPr kumimoji="1" lang="en-US" altLang="zh-CN" sz="2400" b="1" i="1" dirty="0">
                <a:solidFill>
                  <a:schemeClr val="accent2"/>
                </a:solidFill>
              </a:rPr>
              <a:t> </a:t>
            </a:r>
            <a:r>
              <a:rPr kumimoji="1" lang="en-US" altLang="zh-CN" sz="2400" b="1" i="1" dirty="0" err="1">
                <a:solidFill>
                  <a:srgbClr val="FF0000"/>
                </a:solidFill>
              </a:rPr>
              <a:t>m</a:t>
            </a:r>
            <a:r>
              <a:rPr kumimoji="1" lang="en-US" altLang="zh-CN" sz="2400" b="1" i="1" baseline="-25000" dirty="0" err="1">
                <a:solidFill>
                  <a:srgbClr val="FF3300"/>
                </a:solidFill>
              </a:rPr>
              <a:t>N</a:t>
            </a:r>
            <a:r>
              <a:rPr kumimoji="1" lang="en-US" altLang="zh-CN" sz="2400" b="1" i="1" baseline="-25000" dirty="0">
                <a:solidFill>
                  <a:srgbClr val="FF3300"/>
                </a:solidFill>
              </a:rPr>
              <a:t> </a:t>
            </a:r>
            <a:r>
              <a:rPr kumimoji="1" lang="en-US" altLang="zh-CN" sz="2400" b="1" dirty="0"/>
              <a:t>= </a:t>
            </a:r>
            <a:r>
              <a:rPr kumimoji="1" lang="en-US" altLang="zh-CN" sz="2400" b="1" dirty="0">
                <a:solidFill>
                  <a:srgbClr val="FF3300"/>
                </a:solidFill>
              </a:rPr>
              <a:t>0</a:t>
            </a:r>
            <a:r>
              <a:rPr kumimoji="1" lang="en-US" altLang="zh-CN" sz="2400" b="1" dirty="0"/>
              <a:t> </a:t>
            </a:r>
            <a:r>
              <a:rPr kumimoji="1" lang="en-US" altLang="zh-CN" sz="2400" dirty="0" smtClean="0"/>
              <a:t>are so-called free boundary conditions, and the corresponding spline is called 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Natural Spline(Lemma 4.2).</a:t>
            </a:r>
            <a:endParaRPr kumimoji="1" lang="en-US" altLang="zh-CN" sz="2400" b="1" dirty="0">
              <a:solidFill>
                <a:srgbClr val="008000"/>
              </a:solidFill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890954" y="1078017"/>
            <a:ext cx="671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Substituting </a:t>
            </a:r>
            <a:r>
              <a:rPr kumimoji="1" lang="en-US" altLang="zh-CN" sz="2400" i="1" dirty="0" smtClean="0">
                <a:solidFill>
                  <a:srgbClr val="FF3300"/>
                </a:solidFill>
              </a:rPr>
              <a:t>S</a:t>
            </a:r>
            <a:r>
              <a:rPr kumimoji="1" lang="en-US" altLang="zh-CN" sz="2400" i="1" dirty="0">
                <a:solidFill>
                  <a:srgbClr val="FF3300"/>
                </a:solidFill>
              </a:rPr>
              <a:t>’</a:t>
            </a:r>
            <a:r>
              <a:rPr kumimoji="1" lang="en-US" altLang="zh-CN" sz="2400" dirty="0"/>
              <a:t>(</a:t>
            </a:r>
            <a:r>
              <a:rPr kumimoji="1" lang="en-US" altLang="zh-CN" sz="2400" i="1" dirty="0">
                <a:solidFill>
                  <a:schemeClr val="bg2"/>
                </a:solidFill>
              </a:rPr>
              <a:t>a</a:t>
            </a:r>
            <a:r>
              <a:rPr kumimoji="1" lang="en-US" altLang="zh-CN" sz="2400" dirty="0"/>
              <a:t>) = </a:t>
            </a:r>
            <a:r>
              <a:rPr kumimoji="1" lang="en-US" altLang="zh-CN" sz="2400" i="1" dirty="0" smtClean="0">
                <a:solidFill>
                  <a:srgbClr val="FF0000"/>
                </a:solidFill>
              </a:rPr>
              <a:t>d</a:t>
            </a:r>
            <a:r>
              <a:rPr kumimoji="1" lang="en-US" altLang="zh-CN" sz="2400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zh-CN" sz="2400" baseline="-25000" dirty="0" smtClean="0">
                <a:solidFill>
                  <a:schemeClr val="bg2"/>
                </a:solidFill>
              </a:rPr>
              <a:t> </a:t>
            </a:r>
            <a:r>
              <a:rPr kumimoji="1" lang="en-US" altLang="zh-CN" sz="2400" dirty="0" smtClean="0"/>
              <a:t>into (4.59) </a:t>
            </a:r>
            <a:r>
              <a:rPr lang="en-US" altLang="zh-CN" sz="2400" dirty="0"/>
              <a:t>on [</a:t>
            </a:r>
            <a:r>
              <a:rPr lang="en-US" altLang="zh-CN" sz="2400" i="1" dirty="0">
                <a:solidFill>
                  <a:schemeClr val="bg2"/>
                </a:solidFill>
              </a:rPr>
              <a:t>a</a:t>
            </a:r>
            <a:r>
              <a:rPr lang="en-US" altLang="zh-CN" sz="2400" dirty="0"/>
              <a:t>, 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x</a:t>
            </a:r>
            <a:r>
              <a:rPr lang="en-US" altLang="zh-CN" sz="2400" baseline="-25000" dirty="0" smtClean="0">
                <a:solidFill>
                  <a:schemeClr val="bg2"/>
                </a:solidFill>
              </a:rPr>
              <a:t>1</a:t>
            </a:r>
            <a:r>
              <a:rPr lang="en-US" altLang="zh-CN" sz="2400" dirty="0" smtClean="0"/>
              <a:t>] </a:t>
            </a:r>
            <a:r>
              <a:rPr kumimoji="1" lang="en-US" altLang="zh-CN" sz="2400" dirty="0" smtClean="0"/>
              <a:t>we get</a:t>
            </a:r>
            <a:endParaRPr kumimoji="1" lang="zh-CN" altLang="en-US" sz="2400" dirty="0"/>
          </a:p>
        </p:txBody>
      </p:sp>
      <p:graphicFrame>
        <p:nvGraphicFramePr>
          <p:cNvPr id="8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73430"/>
              </p:ext>
            </p:extLst>
          </p:nvPr>
        </p:nvGraphicFramePr>
        <p:xfrm>
          <a:off x="7542335" y="1068068"/>
          <a:ext cx="25193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Equation" r:id="rId3" imgW="1752600" imgH="393700" progId="Equation.DSMT4">
                  <p:embed/>
                </p:oleObj>
              </mc:Choice>
              <mc:Fallback>
                <p:oleObj name="Equation" r:id="rId3" imgW="1752600" imgH="393700" progId="Equation.DSMT4">
                  <p:embed/>
                  <p:pic>
                    <p:nvPicPr>
                      <p:cNvPr id="98441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335" y="1068068"/>
                        <a:ext cx="25193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52382"/>
              </p:ext>
            </p:extLst>
          </p:nvPr>
        </p:nvGraphicFramePr>
        <p:xfrm>
          <a:off x="7015406" y="1630833"/>
          <a:ext cx="48244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Equation" r:id="rId5" imgW="3517900" imgH="889000" progId="Equation.DSMT4">
                  <p:embed/>
                </p:oleObj>
              </mc:Choice>
              <mc:Fallback>
                <p:oleObj name="Equation" r:id="rId5" imgW="3517900" imgH="889000" progId="Equation.DSMT4">
                  <p:embed/>
                  <p:pic>
                    <p:nvPicPr>
                      <p:cNvPr id="98444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406" y="1630833"/>
                        <a:ext cx="482441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75496"/>
              </p:ext>
            </p:extLst>
          </p:nvPr>
        </p:nvGraphicFramePr>
        <p:xfrm>
          <a:off x="3648075" y="5595797"/>
          <a:ext cx="38417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Equation" r:id="rId7" imgW="2222500" imgH="457200" progId="Equation.DSMT4">
                  <p:embed/>
                </p:oleObj>
              </mc:Choice>
              <mc:Fallback>
                <p:oleObj name="Equation" r:id="rId7" imgW="2222500" imgH="457200" progId="Equation.DSMT4">
                  <p:embed/>
                  <p:pic>
                    <p:nvPicPr>
                      <p:cNvPr id="98449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595797"/>
                        <a:ext cx="38417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39"/>
          <p:cNvSpPr>
            <a:spLocks noChangeArrowheads="1"/>
          </p:cNvSpPr>
          <p:nvPr/>
        </p:nvSpPr>
        <p:spPr bwMode="auto">
          <a:xfrm>
            <a:off x="6367706" y="1991197"/>
            <a:ext cx="576262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12" name="AutoShape 144"/>
          <p:cNvSpPr>
            <a:spLocks noChangeArrowheads="1"/>
          </p:cNvSpPr>
          <p:nvPr/>
        </p:nvSpPr>
        <p:spPr bwMode="auto">
          <a:xfrm>
            <a:off x="6168658" y="3779872"/>
            <a:ext cx="576262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4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6980"/>
              </p:ext>
            </p:extLst>
          </p:nvPr>
        </p:nvGraphicFramePr>
        <p:xfrm>
          <a:off x="6816358" y="3565071"/>
          <a:ext cx="50403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Equation" r:id="rId9" imgW="3035300" imgH="457200" progId="Equation.DSMT4">
                  <p:embed/>
                </p:oleObj>
              </mc:Choice>
              <mc:Fallback>
                <p:oleObj name="Equation" r:id="rId9" imgW="3035300" imgH="457200" progId="Equation.DSMT4">
                  <p:embed/>
                  <p:pic>
                    <p:nvPicPr>
                      <p:cNvPr id="98453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358" y="3565071"/>
                        <a:ext cx="50403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53"/>
          <p:cNvSpPr>
            <a:spLocks noChangeArrowheads="1"/>
          </p:cNvSpPr>
          <p:nvPr/>
        </p:nvSpPr>
        <p:spPr bwMode="auto">
          <a:xfrm>
            <a:off x="2927351" y="5835143"/>
            <a:ext cx="576263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 animBg="1"/>
      <p:bldP spid="12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623888" y="4395895"/>
            <a:ext cx="1004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SzTx/>
            </a:pPr>
            <a:r>
              <a:rPr kumimoji="1" lang="en-US" altLang="zh-CN" sz="2400" b="1" dirty="0" smtClean="0">
                <a:solidFill>
                  <a:srgbClr val="008000"/>
                </a:solidFill>
                <a:latin typeface="Times New Roman"/>
                <a:sym typeface="Wingdings" panose="05000000000000000000" pitchFamily="2" charset="2"/>
              </a:rPr>
              <a:t>Lemma 4.6(Periodic Spline).  </a:t>
            </a:r>
            <a:r>
              <a:rPr kumimoji="1" lang="en-US" altLang="zh-CN" sz="2400" dirty="0">
                <a:latin typeface="Times New Roman"/>
                <a:sym typeface="Wingdings" panose="05000000000000000000" pitchFamily="2" charset="2"/>
              </a:rPr>
              <a:t>S</a:t>
            </a:r>
            <a:r>
              <a:rPr kumimoji="1" lang="en-US" altLang="zh-CN" sz="2400" dirty="0" smtClean="0">
                <a:latin typeface="Times New Roman"/>
                <a:sym typeface="Wingdings" panose="05000000000000000000" pitchFamily="2" charset="2"/>
              </a:rPr>
              <a:t>et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2708" y="549275"/>
            <a:ext cx="9781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SzTx/>
            </a:pPr>
            <a:r>
              <a:rPr kumimoji="1" lang="en-US" altLang="zh-CN" sz="2400" b="1" dirty="0" smtClean="0">
                <a:solidFill>
                  <a:srgbClr val="008000"/>
                </a:solidFill>
                <a:latin typeface="Times New Roman"/>
                <a:sym typeface="Wingdings" panose="05000000000000000000" pitchFamily="2" charset="2"/>
              </a:rPr>
              <a:t>Lemma 4.3(Extrapolated Spline).  </a:t>
            </a:r>
            <a:r>
              <a:rPr kumimoji="1" lang="en-US" altLang="zh-CN" sz="2400" dirty="0" smtClean="0">
                <a:latin typeface="Times New Roman"/>
                <a:sym typeface="Wingdings" panose="05000000000000000000" pitchFamily="2" charset="2"/>
              </a:rPr>
              <a:t>Set</a:t>
            </a:r>
            <a:endParaRPr lang="zh-CN" altLang="en-US" sz="24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85907"/>
              </p:ext>
            </p:extLst>
          </p:nvPr>
        </p:nvGraphicFramePr>
        <p:xfrm>
          <a:off x="5897995" y="572799"/>
          <a:ext cx="3960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3" imgW="2006600" imgH="241300" progId="Equation.DSMT4">
                  <p:embed/>
                </p:oleObj>
              </mc:Choice>
              <mc:Fallback>
                <p:oleObj name="Equation" r:id="rId3" imgW="2006600" imgH="241300" progId="Equation.DSMT4">
                  <p:embed/>
                  <p:pic>
                    <p:nvPicPr>
                      <p:cNvPr id="1054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995" y="572799"/>
                        <a:ext cx="3960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071814" y="1773238"/>
          <a:ext cx="6480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1" name="Equation" r:id="rId5" imgW="3340100" imgH="431800" progId="Equation.DSMT4">
                  <p:embed/>
                </p:oleObj>
              </mc:Choice>
              <mc:Fallback>
                <p:oleObj name="Equation" r:id="rId5" imgW="3340100" imgH="431800" progId="Equation.DSMT4">
                  <p:embed/>
                  <p:pic>
                    <p:nvPicPr>
                      <p:cNvPr id="1054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1773238"/>
                        <a:ext cx="64801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8900"/>
              </p:ext>
            </p:extLst>
          </p:nvPr>
        </p:nvGraphicFramePr>
        <p:xfrm>
          <a:off x="7551373" y="2844317"/>
          <a:ext cx="24479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公式" r:id="rId7" imgW="1218671" imgH="241195" progId="Equation.3">
                  <p:embed/>
                </p:oleObj>
              </mc:Choice>
              <mc:Fallback>
                <p:oleObj name="公式" r:id="rId7" imgW="1218671" imgH="241195" progId="Equation.3">
                  <p:embed/>
                  <p:pic>
                    <p:nvPicPr>
                      <p:cNvPr id="105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373" y="2844317"/>
                        <a:ext cx="24479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4830" y="1186004"/>
            <a:ext cx="10429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Substituting into (4.54), and let the corresponding power terms equal.</a:t>
            </a:r>
            <a:endParaRPr lang="zh-CN" altLang="en-US" sz="24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23888" y="2854317"/>
            <a:ext cx="705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SzTx/>
            </a:pPr>
            <a:r>
              <a:rPr kumimoji="1" lang="en-US" altLang="zh-CN" sz="2400" b="1" dirty="0" smtClean="0">
                <a:solidFill>
                  <a:srgbClr val="008000"/>
                </a:solidFill>
                <a:latin typeface="Times New Roman"/>
                <a:sym typeface="Wingdings" panose="05000000000000000000" pitchFamily="2" charset="2"/>
              </a:rPr>
              <a:t>Lemma 4.4(</a:t>
            </a:r>
            <a:r>
              <a:rPr kumimoji="1" lang="en-US" altLang="zh-CN" sz="2400" b="1" dirty="0" err="1" smtClean="0">
                <a:solidFill>
                  <a:srgbClr val="008000"/>
                </a:solidFill>
                <a:latin typeface="Times New Roman"/>
                <a:sym typeface="Wingdings" panose="05000000000000000000" pitchFamily="2" charset="2"/>
              </a:rPr>
              <a:t>Parabolically</a:t>
            </a:r>
            <a:r>
              <a:rPr kumimoji="1" lang="en-US" altLang="zh-CN" sz="2400" b="1" dirty="0" smtClean="0">
                <a:solidFill>
                  <a:srgbClr val="008000"/>
                </a:solidFill>
                <a:latin typeface="Times New Roman"/>
                <a:sym typeface="Wingdings" panose="05000000000000000000" pitchFamily="2" charset="2"/>
              </a:rPr>
              <a:t> Terminated Spline). </a:t>
            </a:r>
            <a:r>
              <a:rPr lang="en-US" altLang="zh-CN" sz="2400" dirty="0" smtClean="0">
                <a:latin typeface="+mn-lt"/>
              </a:rPr>
              <a:t>Set</a:t>
            </a:r>
            <a:endParaRPr lang="zh-CN" altLang="en-US" sz="2400" dirty="0">
              <a:latin typeface="+mn-lt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95168" y="3625106"/>
            <a:ext cx="10429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Differentiating (4.54) and set it equal to zero we can get </a:t>
            </a:r>
            <a:r>
              <a:rPr lang="en-US" altLang="zh-CN" sz="2400" i="1" dirty="0" smtClean="0"/>
              <a:t>m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=</a:t>
            </a:r>
            <a:r>
              <a:rPr lang="en-US" altLang="zh-CN" sz="2400" i="1" dirty="0" smtClean="0"/>
              <a:t>m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/>
              <a:t>, </a:t>
            </a:r>
            <a:r>
              <a:rPr lang="en-US" altLang="zh-CN" sz="2400" i="1" dirty="0" err="1" smtClean="0"/>
              <a:t>m</a:t>
            </a:r>
            <a:r>
              <a:rPr lang="en-US" altLang="zh-CN" sz="2400" i="1" baseline="-25000" dirty="0" err="1" smtClean="0"/>
              <a:t>N</a:t>
            </a:r>
            <a:r>
              <a:rPr lang="en-US" altLang="zh-CN" sz="2400" dirty="0" smtClean="0"/>
              <a:t>=</a:t>
            </a:r>
            <a:r>
              <a:rPr lang="en-US" altLang="zh-CN" sz="2400" i="1" dirty="0" smtClean="0"/>
              <a:t>m</a:t>
            </a:r>
            <a:r>
              <a:rPr lang="en-US" altLang="zh-CN" sz="2400" i="1" baseline="-25000" dirty="0" smtClean="0"/>
              <a:t>N</a:t>
            </a:r>
            <a:r>
              <a:rPr lang="en-US" altLang="zh-CN" sz="2400" baseline="-25000" dirty="0" smtClean="0"/>
              <a:t>-1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23888" y="5708873"/>
            <a:ext cx="106302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SzTx/>
            </a:pP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08000"/>
                </a:solidFill>
                <a:latin typeface="+mj-lt"/>
              </a:rPr>
              <a:t>Finally, </a:t>
            </a:r>
            <a:r>
              <a:rPr lang="en-US" altLang="zh-CN" sz="2400" b="1" dirty="0" smtClean="0">
                <a:solidFill>
                  <a:srgbClr val="008000"/>
                </a:solidFill>
                <a:latin typeface="+mj-lt"/>
              </a:rPr>
              <a:t>write down </a:t>
            </a:r>
            <a:r>
              <a:rPr lang="en-US" altLang="zh-CN" sz="2400" b="1" dirty="0">
                <a:solidFill>
                  <a:srgbClr val="008000"/>
                </a:solidFill>
                <a:latin typeface="+mj-lt"/>
              </a:rPr>
              <a:t>the expression of the interpolation spline function in the form of piecewise </a:t>
            </a:r>
            <a:r>
              <a:rPr lang="en-US" altLang="zh-CN" sz="2400" b="1" dirty="0" smtClean="0">
                <a:solidFill>
                  <a:srgbClr val="008000"/>
                </a:solidFill>
                <a:latin typeface="+mj-lt"/>
              </a:rPr>
              <a:t>polynomial.</a:t>
            </a:r>
            <a:endParaRPr lang="zh-CN" altLang="en-US" sz="24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279651" y="2060575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latin typeface="Arial" panose="020B0604020202020204" pitchFamily="34" charset="0"/>
            </a:endParaRPr>
          </a:p>
        </p:txBody>
      </p:sp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638981"/>
              </p:ext>
            </p:extLst>
          </p:nvPr>
        </p:nvGraphicFramePr>
        <p:xfrm>
          <a:off x="5453590" y="4395895"/>
          <a:ext cx="40338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公式" r:id="rId9" imgW="1879600" imgH="228600" progId="Equation.3">
                  <p:embed/>
                </p:oleObj>
              </mc:Choice>
              <mc:Fallback>
                <p:oleObj name="公式" r:id="rId9" imgW="1879600" imgH="228600" progId="Equation.3">
                  <p:embed/>
                  <p:pic>
                    <p:nvPicPr>
                      <p:cNvPr id="1054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590" y="4395895"/>
                        <a:ext cx="40338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276532"/>
              </p:ext>
            </p:extLst>
          </p:nvPr>
        </p:nvGraphicFramePr>
        <p:xfrm>
          <a:off x="2111375" y="5084763"/>
          <a:ext cx="68183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公式" r:id="rId11" imgW="3187440" imgH="228600" progId="Equation.3">
                  <p:embed/>
                </p:oleObj>
              </mc:Choice>
              <mc:Fallback>
                <p:oleObj name="公式" r:id="rId11" imgW="3187440" imgH="228600" progId="Equation.3">
                  <p:embed/>
                  <p:pic>
                    <p:nvPicPr>
                      <p:cNvPr id="1054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5084763"/>
                        <a:ext cx="68183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1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76"/>
            <a:ext cx="10972800" cy="5941076"/>
          </a:xfrm>
        </p:spPr>
        <p:txBody>
          <a:bodyPr/>
          <a:lstStyle/>
          <a:p>
            <a:r>
              <a:rPr lang="en-US" altLang="zh-CN" sz="2800" dirty="0" smtClean="0"/>
              <a:t>Regardless of the particular strategy chosen in Table 4.8, we can rewrite equations 1 and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-1 in (4.61) and obtain a tridiagonal linear system of the form </a:t>
            </a:r>
            <a:r>
              <a:rPr lang="en-US" altLang="zh-CN" sz="2800" i="1" dirty="0" smtClean="0"/>
              <a:t>HM </a:t>
            </a:r>
            <a:r>
              <a:rPr lang="en-US" altLang="zh-CN" sz="2800" dirty="0" smtClean="0"/>
              <a:t>=</a:t>
            </a:r>
            <a:r>
              <a:rPr lang="en-US" altLang="zh-CN" sz="2800" i="1" dirty="0" smtClean="0"/>
              <a:t>V</a:t>
            </a:r>
            <a:r>
              <a:rPr lang="en-US" altLang="zh-CN" sz="2800" dirty="0" smtClean="0"/>
              <a:t>, which involves </a:t>
            </a:r>
            <a:r>
              <a:rPr lang="en-US" altLang="zh-CN" sz="2800" i="1" dirty="0" smtClean="0"/>
              <a:t>m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 smtClean="0"/>
              <a:t>, </a:t>
            </a:r>
            <a:r>
              <a:rPr lang="en-US" altLang="zh-CN" sz="2800" i="1" dirty="0"/>
              <a:t>m</a:t>
            </a:r>
            <a:r>
              <a:rPr lang="en-US" altLang="zh-CN" sz="2800" baseline="-25000" dirty="0"/>
              <a:t>2</a:t>
            </a:r>
            <a:r>
              <a:rPr lang="en-US" altLang="zh-CN" sz="2800" dirty="0" smtClean="0"/>
              <a:t>, …, </a:t>
            </a:r>
            <a:r>
              <a:rPr lang="en-US" altLang="zh-CN" sz="2800" i="1" dirty="0"/>
              <a:t>m</a:t>
            </a:r>
            <a:r>
              <a:rPr lang="en-US" altLang="zh-CN" sz="2800" i="1" baseline="-25000" dirty="0"/>
              <a:t>N</a:t>
            </a:r>
            <a:r>
              <a:rPr lang="en-US" altLang="zh-CN" sz="2800" baseline="-25000" dirty="0" smtClean="0"/>
              <a:t>-1</a:t>
            </a:r>
            <a:r>
              <a:rPr lang="en-US" altLang="zh-CN" sz="2800" dirty="0" smtClean="0"/>
              <a:t>: </a:t>
            </a:r>
            <a:endParaRPr lang="zh-CN" altLang="en-US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48359"/>
              </p:ext>
            </p:extLst>
          </p:nvPr>
        </p:nvGraphicFramePr>
        <p:xfrm>
          <a:off x="2522756" y="1911909"/>
          <a:ext cx="6733540" cy="257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3" imgW="3060700" imgH="1168400" progId="Equation.DSMT4">
                  <p:embed/>
                </p:oleObj>
              </mc:Choice>
              <mc:Fallback>
                <p:oleObj name="Equation" r:id="rId3" imgW="3060700" imgH="1168400" progId="Equation.DSMT4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756" y="1911909"/>
                        <a:ext cx="6733540" cy="257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03947" y="5258657"/>
            <a:ext cx="104770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>
                <a:latin typeface="+mn-lt"/>
              </a:rPr>
              <a:t>The coefficient matrix of the </a:t>
            </a:r>
            <a:r>
              <a:rPr lang="en-US" altLang="zh-CN" sz="2800" dirty="0" smtClean="0">
                <a:latin typeface="+mn-lt"/>
              </a:rPr>
              <a:t>system </a:t>
            </a:r>
            <a:r>
              <a:rPr lang="en-US" altLang="zh-CN" sz="2800" dirty="0" err="1" smtClean="0">
                <a:latin typeface="+mn-lt"/>
              </a:rPr>
              <a:t>aboved</a:t>
            </a:r>
            <a:r>
              <a:rPr lang="en-US" altLang="zh-CN" sz="2800" dirty="0" smtClean="0">
                <a:latin typeface="+mn-lt"/>
              </a:rPr>
              <a:t> </a:t>
            </a:r>
            <a:r>
              <a:rPr lang="en-US" altLang="zh-CN" sz="2800" dirty="0">
                <a:latin typeface="+mn-lt"/>
              </a:rPr>
              <a:t>is strictly diagonally dominant, </a:t>
            </a:r>
            <a:r>
              <a:rPr lang="en-US" altLang="zh-CN" sz="2800" dirty="0" smtClean="0">
                <a:latin typeface="+mn-lt"/>
              </a:rPr>
              <a:t>so </a:t>
            </a:r>
            <a:r>
              <a:rPr lang="en-US" altLang="zh-CN" sz="2800" dirty="0">
                <a:latin typeface="+mn-lt"/>
              </a:rPr>
              <a:t>the </a:t>
            </a:r>
            <a:r>
              <a:rPr lang="en-US" altLang="zh-CN" sz="2800" dirty="0" smtClean="0">
                <a:latin typeface="+mn-lt"/>
              </a:rPr>
              <a:t>system which has </a:t>
            </a:r>
            <a:r>
              <a:rPr lang="en-US" altLang="zh-CN" sz="2800" dirty="0">
                <a:latin typeface="+mn-lt"/>
              </a:rPr>
              <a:t>a unique </a:t>
            </a:r>
            <a:r>
              <a:rPr lang="en-US" altLang="zh-CN" sz="2800" dirty="0" smtClean="0">
                <a:latin typeface="+mn-lt"/>
              </a:rPr>
              <a:t>solution can be </a:t>
            </a:r>
            <a:r>
              <a:rPr lang="en-US" altLang="zh-CN" sz="2800" dirty="0">
                <a:latin typeface="+mn-lt"/>
              </a:rPr>
              <a:t>solved by the </a:t>
            </a:r>
            <a:r>
              <a:rPr lang="en-US" altLang="zh-CN" sz="2800" dirty="0" smtClean="0">
                <a:latin typeface="+mn-lt"/>
              </a:rPr>
              <a:t>chase method.</a:t>
            </a:r>
            <a:endParaRPr lang="zh-CN" altLang="en-US" sz="2800" dirty="0">
              <a:latin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47763" y="4559623"/>
            <a:ext cx="6473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where</a:t>
            </a:r>
            <a:r>
              <a:rPr lang="en-US" altLang="zh-CN" sz="2400" i="1" dirty="0" smtClean="0"/>
              <a:t> </a:t>
            </a:r>
            <a:r>
              <a:rPr lang="en-US" altLang="zh-CN" sz="2400" i="1" dirty="0" err="1" smtClean="0"/>
              <a:t>b</a:t>
            </a:r>
            <a:r>
              <a:rPr lang="en-US" altLang="zh-CN" sz="2400" i="1" baseline="-25000" dirty="0" err="1" smtClean="0"/>
              <a:t>j</a:t>
            </a:r>
            <a:r>
              <a:rPr lang="en-US" altLang="zh-CN" sz="2400" dirty="0" smtClean="0"/>
              <a:t>=2(</a:t>
            </a:r>
            <a:r>
              <a:rPr lang="en-US" altLang="zh-CN" sz="2400" i="1" dirty="0" smtClean="0"/>
              <a:t>a</a:t>
            </a:r>
            <a:r>
              <a:rPr lang="en-US" altLang="zh-CN" sz="2400" i="1" baseline="-25000" dirty="0" smtClean="0"/>
              <a:t>j</a:t>
            </a:r>
            <a:r>
              <a:rPr lang="en-US" altLang="zh-CN" sz="2400" baseline="-25000" dirty="0" smtClean="0"/>
              <a:t>-1</a:t>
            </a:r>
            <a:r>
              <a:rPr lang="en-US" altLang="zh-CN" sz="2400" dirty="0" smtClean="0"/>
              <a:t>+</a:t>
            </a:r>
            <a:r>
              <a:rPr lang="en-US" altLang="zh-CN" sz="2400" i="1" dirty="0" smtClean="0"/>
              <a:t>c</a:t>
            </a:r>
            <a:r>
              <a:rPr lang="en-US" altLang="zh-CN" sz="2400" i="1" baseline="-25000" dirty="0" smtClean="0"/>
              <a:t>j</a:t>
            </a:r>
            <a:r>
              <a:rPr lang="en-US" altLang="zh-CN" sz="2400" dirty="0"/>
              <a:t>),  </a:t>
            </a:r>
            <a:r>
              <a:rPr lang="en-US" altLang="zh-CN" sz="2400" dirty="0" smtClean="0"/>
              <a:t>for  </a:t>
            </a:r>
            <a:r>
              <a:rPr lang="en-US" altLang="zh-CN" sz="2400" i="1" dirty="0"/>
              <a:t>j</a:t>
            </a:r>
            <a:r>
              <a:rPr lang="en-US" altLang="zh-CN" sz="2400" dirty="0"/>
              <a:t>=1</a:t>
            </a:r>
            <a:r>
              <a:rPr lang="en-US" altLang="zh-CN" sz="2400" dirty="0" smtClean="0"/>
              <a:t>, …, 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-1.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4855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Chase </a:t>
            </a:r>
            <a:r>
              <a:rPr lang="en-US" altLang="zh-CN" dirty="0"/>
              <a:t>Method for </a:t>
            </a:r>
            <a:r>
              <a:rPr lang="en-US" altLang="zh-CN" dirty="0" smtClean="0"/>
              <a:t>Tridiagonal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41942"/>
            <a:ext cx="10972800" cy="4897437"/>
          </a:xfrm>
        </p:spPr>
        <p:txBody>
          <a:bodyPr/>
          <a:lstStyle/>
          <a:p>
            <a:r>
              <a:rPr lang="en-US" altLang="zh-CN" sz="2800" dirty="0" smtClean="0"/>
              <a:t>Suppose a tridiagonal matrix </a:t>
            </a:r>
            <a:r>
              <a:rPr lang="en-US" altLang="zh-CN" sz="2800" b="1" i="1" dirty="0" smtClean="0"/>
              <a:t>A</a:t>
            </a:r>
            <a:r>
              <a:rPr lang="en-US" altLang="zh-CN" sz="2800" dirty="0" smtClean="0"/>
              <a:t> can be factorized into the product of a lower-triangular matrix </a:t>
            </a:r>
            <a:r>
              <a:rPr lang="en-US" altLang="zh-CN" sz="2800" b="1" i="1" dirty="0" smtClean="0"/>
              <a:t>L</a:t>
            </a:r>
            <a:r>
              <a:rPr lang="en-US" altLang="zh-CN" sz="2800" dirty="0" smtClean="0"/>
              <a:t> that has 1’s along the main diagonal and an upper-triangular matrix </a:t>
            </a:r>
            <a:r>
              <a:rPr lang="en-US" altLang="zh-CN" sz="2800" b="1" i="1" dirty="0" smtClean="0"/>
              <a:t>U</a:t>
            </a:r>
            <a:r>
              <a:rPr lang="en-US" altLang="zh-CN" sz="2800" dirty="0" smtClean="0"/>
              <a:t> with nonzero diagonal elements. 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Assuming </a:t>
            </a:r>
            <a:r>
              <a:rPr lang="en-US" altLang="zh-CN" sz="2800" dirty="0"/>
              <a:t>that the 0 elements outside the three diagonals in </a:t>
            </a:r>
            <a:r>
              <a:rPr lang="en-US" altLang="zh-CN" sz="2800" b="1" i="1" dirty="0"/>
              <a:t>A</a:t>
            </a:r>
            <a:r>
              <a:rPr lang="en-US" altLang="zh-CN" sz="2800" dirty="0"/>
              <a:t> remain 0 in both </a:t>
            </a:r>
            <a:r>
              <a:rPr lang="en-US" altLang="zh-CN" sz="2800" b="1" i="1" dirty="0"/>
              <a:t>L</a:t>
            </a:r>
            <a:r>
              <a:rPr lang="en-US" altLang="zh-CN" sz="2800" dirty="0"/>
              <a:t> and </a:t>
            </a:r>
            <a:r>
              <a:rPr lang="en-US" altLang="zh-CN" sz="2800" b="1" i="1" dirty="0"/>
              <a:t>U</a:t>
            </a:r>
            <a:r>
              <a:rPr lang="en-US" altLang="zh-CN" sz="2800" dirty="0"/>
              <a:t>, the elements outside the three diagonals of the </a:t>
            </a:r>
            <a:r>
              <a:rPr lang="en-US" altLang="zh-CN" sz="2800" b="1" i="1" dirty="0"/>
              <a:t>LU</a:t>
            </a:r>
            <a:r>
              <a:rPr lang="en-US" altLang="zh-CN" sz="2800" dirty="0"/>
              <a:t> product are also </a:t>
            </a:r>
            <a:r>
              <a:rPr lang="en-US" altLang="zh-CN" sz="2800" dirty="0" smtClean="0"/>
              <a:t>0. Hence, </a:t>
            </a:r>
            <a:r>
              <a:rPr lang="en-US" altLang="zh-CN" sz="2800" dirty="0"/>
              <a:t>there are 3n-2 elements on the </a:t>
            </a:r>
            <a:r>
              <a:rPr lang="en-US" altLang="zh-CN" sz="2800" dirty="0" smtClean="0"/>
              <a:t>three </a:t>
            </a:r>
            <a:r>
              <a:rPr lang="en-US" altLang="zh-CN" sz="2800" dirty="0"/>
              <a:t>diagonals in </a:t>
            </a:r>
            <a:r>
              <a:rPr lang="en-US" altLang="zh-CN" sz="2800" b="1" i="1" dirty="0"/>
              <a:t>A</a:t>
            </a:r>
            <a:r>
              <a:rPr lang="en-US" altLang="zh-CN" sz="2800" dirty="0"/>
              <a:t> that can be used to determine the elements in </a:t>
            </a:r>
            <a:r>
              <a:rPr lang="en-US" altLang="zh-CN" sz="2800" b="1" i="1" dirty="0"/>
              <a:t>L</a:t>
            </a:r>
            <a:r>
              <a:rPr lang="en-US" altLang="zh-CN" sz="2800" dirty="0"/>
              <a:t> and </a:t>
            </a:r>
            <a:r>
              <a:rPr lang="en-US" altLang="zh-CN" sz="2800" b="1" i="1" dirty="0" smtClean="0"/>
              <a:t>U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133442"/>
              </p:ext>
            </p:extLst>
          </p:nvPr>
        </p:nvGraphicFramePr>
        <p:xfrm>
          <a:off x="1683972" y="2899770"/>
          <a:ext cx="2102976" cy="140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3" imgW="1752480" imgH="1168200" progId="Equation.DSMT4">
                  <p:embed/>
                </p:oleObj>
              </mc:Choice>
              <mc:Fallback>
                <p:oleObj name="Equation" r:id="rId3" imgW="1752480" imgH="1168200" progId="Equation.DSMT4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3972" y="2899770"/>
                        <a:ext cx="2102976" cy="140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143237"/>
              </p:ext>
            </p:extLst>
          </p:nvPr>
        </p:nvGraphicFramePr>
        <p:xfrm>
          <a:off x="5166552" y="2899770"/>
          <a:ext cx="1858896" cy="140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5" imgW="1549080" imgH="1168200" progId="Equation.DSMT4">
                  <p:embed/>
                </p:oleObj>
              </mc:Choice>
              <mc:Fallback>
                <p:oleObj name="Equation" r:id="rId5" imgW="1549080" imgH="116820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6552" y="2899770"/>
                        <a:ext cx="1858896" cy="140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80367"/>
              </p:ext>
            </p:extLst>
          </p:nvPr>
        </p:nvGraphicFramePr>
        <p:xfrm>
          <a:off x="8331606" y="2899770"/>
          <a:ext cx="2102976" cy="140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7" imgW="1752480" imgH="1168200" progId="Equation.DSMT4">
                  <p:embed/>
                </p:oleObj>
              </mc:Choice>
              <mc:Fallback>
                <p:oleObj name="Equation" r:id="rId7" imgW="1752480" imgH="1168200" progId="Equation.DSMT4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31606" y="2899770"/>
                        <a:ext cx="2102976" cy="140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5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 the Least-Squares Curve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dirty="0" smtClean="0"/>
                  <a:t> be a set of </a:t>
                </a:r>
                <a:r>
                  <a:rPr lang="en-US" altLang="zh-CN" sz="2800" i="1" dirty="0" smtClean="0"/>
                  <a:t>N</a:t>
                </a:r>
                <a:r>
                  <a:rPr lang="en-US" altLang="zh-CN" sz="2800" dirty="0" smtClean="0"/>
                  <a:t> points, where the abscissas {</a:t>
                </a:r>
                <a:r>
                  <a:rPr lang="en-US" altLang="zh-CN" sz="2800" i="1" dirty="0" err="1" smtClean="0"/>
                  <a:t>x</a:t>
                </a:r>
                <a:r>
                  <a:rPr lang="en-US" altLang="zh-CN" sz="2800" i="1" baseline="-25000" dirty="0" err="1" smtClean="0"/>
                  <a:t>k</a:t>
                </a:r>
                <a:r>
                  <a:rPr lang="en-US" altLang="zh-CN" sz="2800" dirty="0" smtClean="0"/>
                  <a:t>} are distinct. The least-squares curve </a:t>
                </a:r>
                <a:r>
                  <a:rPr lang="en-US" altLang="zh-CN" sz="2800" i="1" kern="0" dirty="0" smtClean="0">
                    <a:solidFill>
                      <a:srgbClr val="000000"/>
                    </a:solidFill>
                  </a:rPr>
                  <a:t>y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zh-CN" sz="2800" i="1" kern="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2800" i="1" kern="0" dirty="0" smtClean="0">
                    <a:solidFill>
                      <a:srgbClr val="000000"/>
                    </a:solidFill>
                  </a:rPr>
                  <a:t>x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) is the best one in some function  class that minimizes the root-mean-square error </a:t>
                </a:r>
                <a:r>
                  <a:rPr lang="en-US" altLang="zh-CN" sz="2800" i="1" kern="0" dirty="0" smtClean="0">
                    <a:solidFill>
                      <a:srgbClr val="000000"/>
                    </a:solidFill>
                  </a:rPr>
                  <a:t>E</a:t>
                </a:r>
                <a:r>
                  <a:rPr lang="en-US" altLang="zh-CN" sz="2800" kern="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2800" i="1" kern="0" dirty="0" smtClean="0">
                    <a:solidFill>
                      <a:srgbClr val="000000"/>
                    </a:solidFill>
                  </a:rPr>
                  <a:t>f 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).</a:t>
                </a:r>
              </a:p>
              <a:p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The simplest formula is the line </a:t>
                </a:r>
                <a:r>
                  <a:rPr lang="en-US" altLang="zh-CN" sz="2800" i="1" dirty="0" smtClean="0"/>
                  <a:t>y</a:t>
                </a:r>
                <a:r>
                  <a:rPr lang="en-US" altLang="zh-CN" sz="2800" dirty="0" smtClean="0"/>
                  <a:t>=</a:t>
                </a:r>
                <a:r>
                  <a:rPr lang="en-US" altLang="zh-CN" sz="2800" i="1" dirty="0" smtClean="0"/>
                  <a:t>f</a:t>
                </a:r>
                <a:r>
                  <a:rPr lang="en-US" altLang="zh-CN" sz="2800" dirty="0" smtClean="0"/>
                  <a:t>(</a:t>
                </a:r>
                <a:r>
                  <a:rPr lang="en-US" altLang="zh-CN" sz="2800" i="1" dirty="0" smtClean="0"/>
                  <a:t>x</a:t>
                </a:r>
                <a:r>
                  <a:rPr lang="en-US" altLang="zh-CN" sz="2800" dirty="0" smtClean="0"/>
                  <a:t>)=</a:t>
                </a:r>
                <a:r>
                  <a:rPr lang="en-US" altLang="zh-CN" sz="2800" i="1" dirty="0" err="1" smtClean="0"/>
                  <a:t>Ax</a:t>
                </a:r>
                <a:r>
                  <a:rPr lang="en-US" altLang="zh-CN" sz="2800" dirty="0" err="1" smtClean="0"/>
                  <a:t>+</a:t>
                </a:r>
                <a:r>
                  <a:rPr lang="en-US" altLang="zh-CN" sz="2800" i="1" dirty="0" err="1" smtClean="0"/>
                  <a:t>B</a:t>
                </a:r>
                <a:r>
                  <a:rPr lang="en-US" altLang="zh-CN" sz="2800" i="1" dirty="0" smtClean="0"/>
                  <a:t>.</a:t>
                </a:r>
              </a:p>
              <a:p>
                <a:r>
                  <a:rPr lang="en-US" altLang="zh-CN" sz="2800" dirty="0" smtClean="0"/>
                  <a:t>The quantity </a:t>
                </a:r>
                <a:r>
                  <a:rPr lang="en-US" altLang="zh-CN" sz="2800" i="1" kern="0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zh-CN" sz="2800" kern="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zh-CN" sz="2800" kern="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2800" i="1" kern="0" dirty="0">
                    <a:solidFill>
                      <a:srgbClr val="000000"/>
                    </a:solidFill>
                  </a:rPr>
                  <a:t>f 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) </a:t>
                </a:r>
                <a:r>
                  <a:rPr lang="en-US" altLang="zh-CN" sz="2800" dirty="0" smtClean="0"/>
                  <a:t>will be a minimum if and only if the quantity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800" dirty="0" smtClean="0"/>
                  <a:t>                                       is a minimum.</a:t>
                </a:r>
              </a:p>
              <a:p>
                <a:pPr marL="0" indent="0">
                  <a:buNone/>
                </a:pPr>
                <a:r>
                  <a:rPr lang="en-US" altLang="zh-CN" sz="2800" dirty="0" smtClean="0"/>
                  <a:t> </a:t>
                </a:r>
              </a:p>
              <a:p>
                <a:r>
                  <a:rPr lang="en-US" altLang="zh-CN" sz="2800" dirty="0" smtClean="0"/>
                  <a:t>The latter is visualized geometrically by minimizing the sum of the squares of the vertical distances from the points to the line.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56" t="-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44288"/>
              </p:ext>
            </p:extLst>
          </p:nvPr>
        </p:nvGraphicFramePr>
        <p:xfrm>
          <a:off x="1118041" y="4010150"/>
          <a:ext cx="28813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4" imgW="1968500" imgH="431800" progId="Equation.DSMT4">
                  <p:embed/>
                </p:oleObj>
              </mc:Choice>
              <mc:Fallback>
                <p:oleObj name="Equation" r:id="rId4" imgW="1968500" imgH="431800" progId="Equation.DSMT4">
                  <p:embed/>
                  <p:pic>
                    <p:nvPicPr>
                      <p:cNvPr id="92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041" y="4010150"/>
                        <a:ext cx="28813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3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8810" y="462334"/>
            <a:ext cx="11005851" cy="378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+mn-lt"/>
              </a:rPr>
              <a:t>Then the total number of undetermined elements in </a:t>
            </a:r>
            <a:r>
              <a:rPr lang="en-US" altLang="zh-CN" sz="2800" b="1" i="1" dirty="0">
                <a:latin typeface="+mn-lt"/>
              </a:rPr>
              <a:t>L</a:t>
            </a:r>
            <a:r>
              <a:rPr lang="en-US" altLang="zh-CN" sz="2800" dirty="0">
                <a:latin typeface="+mn-lt"/>
              </a:rPr>
              <a:t> and </a:t>
            </a:r>
            <a:r>
              <a:rPr lang="en-US" altLang="zh-CN" sz="2800" b="1" i="1" dirty="0">
                <a:latin typeface="+mn-lt"/>
              </a:rPr>
              <a:t>U</a:t>
            </a:r>
            <a:r>
              <a:rPr lang="en-US" altLang="zh-CN" sz="2800" dirty="0">
                <a:latin typeface="+mn-lt"/>
              </a:rPr>
              <a:t> is exactly </a:t>
            </a:r>
            <a:r>
              <a:rPr lang="en-US" altLang="zh-CN" sz="2800" dirty="0" smtClean="0">
                <a:latin typeface="+mn-lt"/>
              </a:rPr>
              <a:t>3n-2. From </a:t>
            </a:r>
            <a:r>
              <a:rPr lang="en-US" altLang="zh-CN" sz="2800" b="1" i="1" dirty="0" smtClean="0">
                <a:latin typeface="+mn-lt"/>
              </a:rPr>
              <a:t>A</a:t>
            </a:r>
            <a:r>
              <a:rPr lang="en-US" altLang="zh-CN" sz="2800" dirty="0" smtClean="0">
                <a:latin typeface="+mn-lt"/>
              </a:rPr>
              <a:t>=</a:t>
            </a:r>
            <a:r>
              <a:rPr lang="en-US" altLang="zh-CN" sz="2800" b="1" i="1" dirty="0">
                <a:latin typeface="+mn-lt"/>
              </a:rPr>
              <a:t>LU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dirty="0" smtClean="0">
                <a:latin typeface="+mn-lt"/>
              </a:rPr>
              <a:t>we can get</a:t>
            </a:r>
            <a:endParaRPr lang="en-US" altLang="zh-CN" sz="2800" dirty="0">
              <a:latin typeface="+mn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2800" i="1" dirty="0">
                <a:latin typeface="+mn-lt"/>
              </a:rPr>
              <a:t>v</a:t>
            </a:r>
            <a:r>
              <a:rPr lang="en-US" altLang="zh-CN" sz="2800" i="1" baseline="-25000" dirty="0">
                <a:latin typeface="+mn-lt"/>
              </a:rPr>
              <a:t>i</a:t>
            </a:r>
            <a:r>
              <a:rPr lang="en-US" altLang="zh-CN" sz="2800" dirty="0">
                <a:latin typeface="+mn-lt"/>
              </a:rPr>
              <a:t>=</a:t>
            </a:r>
            <a:r>
              <a:rPr lang="en-US" altLang="zh-CN" sz="2800" i="1" dirty="0">
                <a:latin typeface="+mn-lt"/>
              </a:rPr>
              <a:t>c</a:t>
            </a:r>
            <a:r>
              <a:rPr lang="en-US" altLang="zh-CN" sz="2800" i="1" baseline="-25000" dirty="0">
                <a:latin typeface="+mn-lt"/>
              </a:rPr>
              <a:t>i</a:t>
            </a:r>
            <a:r>
              <a:rPr lang="en-US" altLang="zh-CN" sz="2800" dirty="0">
                <a:latin typeface="+mn-lt"/>
              </a:rPr>
              <a:t>,  </a:t>
            </a:r>
            <a:r>
              <a:rPr lang="en-US" altLang="zh-CN" sz="2800" i="1" dirty="0" err="1">
                <a:latin typeface="+mn-lt"/>
              </a:rPr>
              <a:t>i</a:t>
            </a:r>
            <a:r>
              <a:rPr lang="en-US" altLang="zh-CN" sz="2800" dirty="0">
                <a:latin typeface="+mn-lt"/>
              </a:rPr>
              <a:t>=1</a:t>
            </a:r>
            <a:r>
              <a:rPr lang="en-US" altLang="zh-CN" sz="2800" dirty="0" smtClean="0">
                <a:latin typeface="+mn-lt"/>
              </a:rPr>
              <a:t>, 2, …, </a:t>
            </a:r>
            <a:r>
              <a:rPr lang="en-US" altLang="zh-CN" sz="2800" i="1" dirty="0" smtClean="0">
                <a:latin typeface="+mn-lt"/>
              </a:rPr>
              <a:t>n</a:t>
            </a:r>
            <a:r>
              <a:rPr lang="en-US" altLang="zh-CN" sz="2800" dirty="0" smtClean="0">
                <a:latin typeface="+mn-lt"/>
              </a:rPr>
              <a:t>-1.</a:t>
            </a:r>
            <a:endParaRPr lang="en-US" altLang="zh-CN" sz="2800" dirty="0">
              <a:latin typeface="+mn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2800" i="1" dirty="0">
                <a:latin typeface="+mn-lt"/>
              </a:rPr>
              <a:t>u</a:t>
            </a:r>
            <a:r>
              <a:rPr lang="en-US" altLang="zh-CN" sz="2800" baseline="-25000" dirty="0">
                <a:latin typeface="+mn-lt"/>
              </a:rPr>
              <a:t>1</a:t>
            </a:r>
            <a:r>
              <a:rPr lang="en-US" altLang="zh-CN" sz="2800" dirty="0">
                <a:latin typeface="+mn-lt"/>
              </a:rPr>
              <a:t>=</a:t>
            </a:r>
            <a:r>
              <a:rPr lang="en-US" altLang="zh-CN" sz="2800" i="1" dirty="0">
                <a:latin typeface="+mn-lt"/>
              </a:rPr>
              <a:t>b</a:t>
            </a:r>
            <a:r>
              <a:rPr lang="en-US" altLang="zh-CN" sz="2800" baseline="-25000" dirty="0">
                <a:latin typeface="+mn-lt"/>
              </a:rPr>
              <a:t>1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i="1" dirty="0">
                <a:latin typeface="+mn-lt"/>
              </a:rPr>
              <a:t>l</a:t>
            </a:r>
            <a:r>
              <a:rPr lang="en-US" altLang="zh-CN" sz="2800" i="1" baseline="-25000" dirty="0">
                <a:latin typeface="+mn-lt"/>
              </a:rPr>
              <a:t>i</a:t>
            </a:r>
            <a:r>
              <a:rPr lang="en-US" altLang="zh-CN" sz="2800" dirty="0">
                <a:latin typeface="+mn-lt"/>
              </a:rPr>
              <a:t>=</a:t>
            </a:r>
            <a:r>
              <a:rPr lang="en-US" altLang="zh-CN" sz="2800" i="1" dirty="0" err="1">
                <a:latin typeface="+mn-lt"/>
              </a:rPr>
              <a:t>a</a:t>
            </a:r>
            <a:r>
              <a:rPr lang="en-US" altLang="zh-CN" sz="2800" i="1" baseline="-25000" dirty="0" err="1">
                <a:latin typeface="+mn-lt"/>
              </a:rPr>
              <a:t>i</a:t>
            </a:r>
            <a:r>
              <a:rPr lang="en-US" altLang="zh-CN" sz="2800" dirty="0">
                <a:latin typeface="+mn-lt"/>
              </a:rPr>
              <a:t>/</a:t>
            </a:r>
            <a:r>
              <a:rPr lang="en-US" altLang="zh-CN" sz="2800" i="1" dirty="0">
                <a:latin typeface="+mn-lt"/>
              </a:rPr>
              <a:t>u</a:t>
            </a:r>
            <a:r>
              <a:rPr lang="en-US" altLang="zh-CN" sz="2800" i="1" baseline="-25000" dirty="0">
                <a:latin typeface="+mn-lt"/>
              </a:rPr>
              <a:t>i</a:t>
            </a:r>
            <a:r>
              <a:rPr lang="en-US" altLang="zh-CN" sz="2800" baseline="-25000" dirty="0">
                <a:latin typeface="+mn-lt"/>
              </a:rPr>
              <a:t>-1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i="1" dirty="0" err="1">
                <a:latin typeface="+mn-lt"/>
              </a:rPr>
              <a:t>u</a:t>
            </a:r>
            <a:r>
              <a:rPr lang="en-US" altLang="zh-CN" sz="2800" i="1" baseline="-25000" dirty="0" err="1">
                <a:latin typeface="+mn-lt"/>
              </a:rPr>
              <a:t>i</a:t>
            </a:r>
            <a:r>
              <a:rPr lang="en-US" altLang="zh-CN" sz="2800" dirty="0">
                <a:latin typeface="+mn-lt"/>
              </a:rPr>
              <a:t>=</a:t>
            </a:r>
            <a:r>
              <a:rPr lang="en-US" altLang="zh-CN" sz="2800" i="1" dirty="0">
                <a:latin typeface="+mn-lt"/>
              </a:rPr>
              <a:t>b</a:t>
            </a:r>
            <a:r>
              <a:rPr lang="en-US" altLang="zh-CN" sz="2800" i="1" baseline="-25000" dirty="0">
                <a:latin typeface="+mn-lt"/>
              </a:rPr>
              <a:t>i</a:t>
            </a:r>
            <a:r>
              <a:rPr lang="en-US" altLang="zh-CN" sz="2800" dirty="0">
                <a:latin typeface="+mn-lt"/>
              </a:rPr>
              <a:t>-</a:t>
            </a:r>
            <a:r>
              <a:rPr lang="en-US" altLang="zh-CN" sz="2800" i="1" dirty="0">
                <a:latin typeface="+mn-lt"/>
              </a:rPr>
              <a:t>l</a:t>
            </a:r>
            <a:r>
              <a:rPr lang="en-US" altLang="zh-CN" sz="2800" i="1" baseline="-25000" dirty="0">
                <a:latin typeface="+mn-lt"/>
              </a:rPr>
              <a:t>i</a:t>
            </a:r>
            <a:r>
              <a:rPr lang="en-US" altLang="zh-CN" sz="2800" i="1" dirty="0">
                <a:latin typeface="+mn-lt"/>
              </a:rPr>
              <a:t>v</a:t>
            </a:r>
            <a:r>
              <a:rPr lang="en-US" altLang="zh-CN" sz="2800" i="1" baseline="-25000" dirty="0">
                <a:latin typeface="+mn-lt"/>
              </a:rPr>
              <a:t>i</a:t>
            </a:r>
            <a:r>
              <a:rPr lang="en-US" altLang="zh-CN" sz="2800" baseline="-25000" dirty="0">
                <a:latin typeface="+mn-lt"/>
              </a:rPr>
              <a:t>-1</a:t>
            </a:r>
            <a:r>
              <a:rPr lang="en-US" altLang="zh-CN" sz="2800" dirty="0">
                <a:latin typeface="+mn-lt"/>
              </a:rPr>
              <a:t>,  </a:t>
            </a:r>
            <a:r>
              <a:rPr lang="en-US" altLang="zh-CN" sz="2800" i="1" dirty="0" err="1">
                <a:latin typeface="+mn-lt"/>
              </a:rPr>
              <a:t>i</a:t>
            </a:r>
            <a:r>
              <a:rPr lang="en-US" altLang="zh-CN" sz="2800" dirty="0">
                <a:latin typeface="+mn-lt"/>
              </a:rPr>
              <a:t>=2</a:t>
            </a:r>
            <a:r>
              <a:rPr lang="en-US" altLang="zh-CN" sz="2800" dirty="0" smtClean="0">
                <a:latin typeface="+mn-lt"/>
              </a:rPr>
              <a:t>, 3, …, </a:t>
            </a:r>
            <a:r>
              <a:rPr lang="en-US" altLang="zh-CN" sz="2800" i="1" dirty="0" smtClean="0">
                <a:latin typeface="+mn-lt"/>
              </a:rPr>
              <a:t>n</a:t>
            </a:r>
            <a:r>
              <a:rPr lang="en-US" altLang="zh-CN" sz="2800" dirty="0">
                <a:latin typeface="+mn-lt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dirty="0">
                <a:latin typeface="+mn-lt"/>
              </a:rPr>
              <a:t>After the </a:t>
            </a:r>
            <a:r>
              <a:rPr lang="en-US" altLang="zh-CN" sz="2800" dirty="0" smtClean="0">
                <a:latin typeface="+mn-lt"/>
              </a:rPr>
              <a:t>triangular factorization </a:t>
            </a:r>
            <a:r>
              <a:rPr lang="en-US" altLang="zh-CN" sz="2800" dirty="0">
                <a:latin typeface="+mn-lt"/>
              </a:rPr>
              <a:t>of </a:t>
            </a:r>
            <a:r>
              <a:rPr lang="en-US" altLang="zh-CN" sz="2800" b="1" i="1" dirty="0" smtClean="0">
                <a:latin typeface="+mn-lt"/>
              </a:rPr>
              <a:t>A</a:t>
            </a:r>
            <a:r>
              <a:rPr lang="en-US" altLang="zh-CN" sz="2800" dirty="0" smtClean="0">
                <a:latin typeface="+mn-lt"/>
              </a:rPr>
              <a:t>, </a:t>
            </a:r>
            <a:r>
              <a:rPr lang="en-US" altLang="zh-CN" sz="2800" b="1" i="1" dirty="0" smtClean="0">
                <a:latin typeface="+mn-lt"/>
              </a:rPr>
              <a:t>L </a:t>
            </a:r>
            <a:r>
              <a:rPr lang="en-US" altLang="zh-CN" sz="2800" dirty="0" smtClean="0">
                <a:latin typeface="+mn-lt"/>
              </a:rPr>
              <a:t>and</a:t>
            </a:r>
            <a:r>
              <a:rPr lang="en-US" altLang="zh-CN" sz="2800" b="1" i="1" dirty="0" smtClean="0">
                <a:latin typeface="+mn-lt"/>
              </a:rPr>
              <a:t> U </a:t>
            </a:r>
            <a:r>
              <a:rPr lang="en-US" altLang="zh-CN" sz="2800" dirty="0" smtClean="0">
                <a:latin typeface="+mn-lt"/>
              </a:rPr>
              <a:t>can </a:t>
            </a:r>
            <a:r>
              <a:rPr lang="en-US" altLang="zh-CN" sz="2800" dirty="0">
                <a:latin typeface="+mn-lt"/>
              </a:rPr>
              <a:t>be applied to solve the equation system </a:t>
            </a:r>
            <a:r>
              <a:rPr lang="en-US" altLang="zh-CN" sz="2800" b="1" i="1" dirty="0" smtClean="0">
                <a:latin typeface="+mn-lt"/>
              </a:rPr>
              <a:t>Ax</a:t>
            </a:r>
            <a:r>
              <a:rPr lang="en-US" altLang="zh-CN" sz="2800" dirty="0" smtClean="0">
                <a:latin typeface="+mn-lt"/>
              </a:rPr>
              <a:t>=</a:t>
            </a:r>
            <a:r>
              <a:rPr lang="en-US" altLang="zh-CN" sz="2800" b="1" i="1" dirty="0" smtClean="0">
                <a:latin typeface="+mn-lt"/>
              </a:rPr>
              <a:t>d</a:t>
            </a:r>
            <a:r>
              <a:rPr lang="en-US" altLang="zh-CN" sz="2800" dirty="0" smtClean="0">
                <a:latin typeface="+mn-lt"/>
              </a:rPr>
              <a:t>, </a:t>
            </a:r>
            <a:r>
              <a:rPr lang="en-US" altLang="zh-CN" sz="2800" dirty="0">
                <a:latin typeface="+mn-lt"/>
              </a:rPr>
              <a:t>which is equivalent to solving </a:t>
            </a:r>
            <a:r>
              <a:rPr lang="en-US" altLang="zh-CN" sz="2800" b="1" i="1" dirty="0">
                <a:latin typeface="+mn-lt"/>
              </a:rPr>
              <a:t>Ly</a:t>
            </a:r>
            <a:r>
              <a:rPr lang="en-US" altLang="zh-CN" sz="2800" dirty="0">
                <a:latin typeface="+mn-lt"/>
              </a:rPr>
              <a:t>=</a:t>
            </a:r>
            <a:r>
              <a:rPr lang="en-US" altLang="zh-CN" sz="2800" b="1" i="1" dirty="0">
                <a:latin typeface="+mn-lt"/>
              </a:rPr>
              <a:t>d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b="1" i="1" dirty="0" err="1">
                <a:latin typeface="+mn-lt"/>
              </a:rPr>
              <a:t>Ux</a:t>
            </a:r>
            <a:r>
              <a:rPr lang="en-US" altLang="zh-CN" sz="2800" dirty="0">
                <a:latin typeface="+mn-lt"/>
              </a:rPr>
              <a:t>=</a:t>
            </a:r>
            <a:r>
              <a:rPr lang="en-US" altLang="zh-CN" sz="2800" b="1" i="1" dirty="0">
                <a:latin typeface="+mn-lt"/>
              </a:rPr>
              <a:t>y</a:t>
            </a:r>
            <a:r>
              <a:rPr lang="en-US" altLang="zh-CN" sz="2800" dirty="0">
                <a:latin typeface="+mn-lt"/>
              </a:rPr>
              <a:t> in turn</a:t>
            </a:r>
            <a:r>
              <a:rPr lang="en-US" altLang="zh-CN" sz="2800" dirty="0" smtClean="0">
                <a:latin typeface="+mn-lt"/>
              </a:rPr>
              <a:t>. The algorithm which is called </a:t>
            </a:r>
            <a:r>
              <a:rPr lang="en-US" altLang="zh-CN" sz="2800" b="1" i="1" dirty="0" smtClean="0">
                <a:latin typeface="+mn-lt"/>
              </a:rPr>
              <a:t>chase method </a:t>
            </a:r>
            <a:r>
              <a:rPr lang="en-US" altLang="zh-CN" sz="2800" dirty="0" smtClean="0">
                <a:latin typeface="+mn-lt"/>
              </a:rPr>
              <a:t>is as follows: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89935"/>
              </p:ext>
            </p:extLst>
          </p:nvPr>
        </p:nvGraphicFramePr>
        <p:xfrm>
          <a:off x="2686888" y="4382565"/>
          <a:ext cx="6851104" cy="223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136">
                  <a:extLst>
                    <a:ext uri="{9D8B030D-6E8A-4147-A177-3AD203B41FA5}">
                      <a16:colId xmlns:a16="http://schemas.microsoft.com/office/drawing/2014/main" val="887226729"/>
                    </a:ext>
                  </a:extLst>
                </a:gridCol>
                <a:gridCol w="2578968">
                  <a:extLst>
                    <a:ext uri="{9D8B030D-6E8A-4147-A177-3AD203B41FA5}">
                      <a16:colId xmlns:a16="http://schemas.microsoft.com/office/drawing/2014/main" val="3365123668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(1)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altLang="zh-CN" sz="2200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sz="22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=1, 2, …, 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-1.</a:t>
                      </a:r>
                      <a:endParaRPr lang="en-US" altLang="zh-CN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(2) 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altLang="zh-CN" sz="2200" b="0" i="1" u="none" strike="noStrike" kern="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kumimoji="0" lang="en-US" altLang="zh-CN" sz="2200" b="0" i="1" u="none" strike="noStrike" kern="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=2,3,…,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</a:t>
                      </a:r>
                      <a:endParaRPr kumimoji="0" lang="en-US" altLang="zh-CN" sz="2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(3) Solve</a:t>
                      </a:r>
                      <a:r>
                        <a:rPr lang="en-US" altLang="zh-CN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y</a:t>
                      </a:r>
                      <a:r>
                        <a:rPr kumimoji="0" lang="en-US" altLang="zh-CN" sz="22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altLang="zh-CN" sz="22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altLang="zh-CN" sz="2200" b="0" i="1" u="none" strike="noStrike" kern="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=2,3,…,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(4) Solve 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Ux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zh-CN" altLang="en-U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endParaRPr kumimoji="0" lang="en-US" altLang="zh-CN" sz="2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altLang="zh-CN" sz="2200" b="0" i="1" u="none" strike="noStrike" kern="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altLang="zh-CN" sz="2200" b="0" i="1" u="none" strike="noStrike" kern="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200" b="0" i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=(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altLang="zh-CN" sz="22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)/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kumimoji="0" lang="en-US" altLang="zh-CN" sz="2200" b="0" i="1" u="none" strike="noStrike" kern="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en-US" altLang="zh-CN" sz="2200" b="0" i="1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altLang="zh-CN" sz="2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-1, </a:t>
                      </a:r>
                      <a:r>
                        <a:rPr kumimoji="0" lang="en-US" altLang="zh-CN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altLang="zh-CN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-2,…, 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9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9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华南师范大学数学科学学院    谢骊玲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内容占位符 7"/>
          <p:cNvSpPr>
            <a:spLocks noGrp="1"/>
          </p:cNvSpPr>
          <p:nvPr>
            <p:ph idx="1"/>
          </p:nvPr>
        </p:nvSpPr>
        <p:spPr>
          <a:xfrm>
            <a:off x="521465" y="271736"/>
            <a:ext cx="11149070" cy="59766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According to the Gaussian elimination process, the calculation sequence is 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→</a:t>
            </a:r>
            <a:r>
              <a:rPr lang="en-US" altLang="zh-CN" sz="2800" i="1" dirty="0"/>
              <a:t>l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→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→</a:t>
            </a:r>
            <a:r>
              <a:rPr lang="en-US" altLang="zh-CN" sz="2800" i="1" dirty="0"/>
              <a:t>l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→…→</a:t>
            </a:r>
            <a:r>
              <a:rPr lang="en-US" altLang="zh-CN" sz="2800" i="1" dirty="0" err="1"/>
              <a:t>l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 err="1"/>
              <a:t>→</a:t>
            </a:r>
            <a:r>
              <a:rPr lang="en-US" altLang="zh-CN" sz="2800" i="1" dirty="0" err="1"/>
              <a:t>u</a:t>
            </a:r>
            <a:r>
              <a:rPr lang="en-US" altLang="zh-CN" sz="2800" i="1" baseline="-25000" dirty="0" err="1"/>
              <a:t>n</a:t>
            </a:r>
            <a:r>
              <a:rPr lang="en-US" altLang="zh-CN" sz="2800" i="1" baseline="-25000" dirty="0"/>
              <a:t> </a:t>
            </a:r>
            <a:r>
              <a:rPr lang="en-US" altLang="zh-CN" sz="2800" dirty="0"/>
              <a:t>and </a:t>
            </a:r>
            <a:r>
              <a:rPr lang="en-US" altLang="zh-CN" sz="2800" i="1" dirty="0"/>
              <a:t>y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→</a:t>
            </a:r>
            <a:r>
              <a:rPr lang="en-US" altLang="zh-CN" sz="2800" i="1" dirty="0"/>
              <a:t>y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→…→</a:t>
            </a:r>
            <a:r>
              <a:rPr lang="en-US" altLang="zh-CN" sz="2800" i="1" dirty="0" err="1"/>
              <a:t>y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/>
              <a:t>, then </a:t>
            </a:r>
            <a:r>
              <a:rPr lang="en-US" altLang="zh-CN" sz="2800" i="1" dirty="0"/>
              <a:t>x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→</a:t>
            </a:r>
            <a:r>
              <a:rPr lang="en-US" altLang="zh-CN" sz="2800" i="1" dirty="0"/>
              <a:t>x</a:t>
            </a:r>
            <a:r>
              <a:rPr lang="en-US" altLang="zh-CN" sz="2800" i="1" baseline="-25000" dirty="0"/>
              <a:t>n</a:t>
            </a:r>
            <a:r>
              <a:rPr lang="en-US" altLang="zh-CN" sz="2800" baseline="-25000" dirty="0"/>
              <a:t>-1</a:t>
            </a:r>
            <a:r>
              <a:rPr lang="en-US" altLang="zh-CN" sz="2800" dirty="0"/>
              <a:t>→…→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. A total of (5n-4) multiplication and division operations and 3 (n-1) addition and subtraction operations are required.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To ensure </a:t>
            </a:r>
            <a:r>
              <a:rPr lang="en-US" altLang="zh-CN" sz="2800" dirty="0" smtClean="0"/>
              <a:t>that the triangular system has a unique solution, all </a:t>
            </a:r>
            <a:r>
              <a:rPr lang="en-US" altLang="zh-CN" sz="2800" i="1" dirty="0"/>
              <a:t>u</a:t>
            </a:r>
            <a:r>
              <a:rPr lang="en-US" altLang="zh-CN" sz="2800" i="1" baseline="-25000" dirty="0"/>
              <a:t>i</a:t>
            </a:r>
            <a:r>
              <a:rPr lang="en-US" altLang="zh-CN" sz="2800" dirty="0"/>
              <a:t>≠0 in the </a:t>
            </a:r>
            <a:r>
              <a:rPr lang="en-US" altLang="zh-CN" sz="2800" b="1" i="1" dirty="0"/>
              <a:t>U</a:t>
            </a:r>
            <a:r>
              <a:rPr lang="en-US" altLang="zh-CN" sz="2800" dirty="0"/>
              <a:t> matrix are required, which can be guaranteed when </a:t>
            </a:r>
            <a:r>
              <a:rPr lang="en-US" altLang="zh-CN" sz="2800" b="1" i="1" dirty="0"/>
              <a:t>A</a:t>
            </a:r>
            <a:r>
              <a:rPr lang="en-US" altLang="zh-CN" sz="2800" dirty="0"/>
              <a:t> is positive definite or strictly diagonally dominant</a:t>
            </a:r>
            <a:r>
              <a:rPr lang="en-US" altLang="zh-CN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Compare </a:t>
            </a:r>
            <a:r>
              <a:rPr lang="en-US" altLang="zh-CN" sz="2800" dirty="0" smtClean="0"/>
              <a:t>with the </a:t>
            </a:r>
            <a:r>
              <a:rPr lang="en-US" altLang="zh-CN" sz="2800" dirty="0"/>
              <a:t>calculation amount of general equations </a:t>
            </a:r>
            <a:r>
              <a:rPr lang="en-US" altLang="zh-CN" sz="2800" b="1" i="1" dirty="0"/>
              <a:t>Ax</a:t>
            </a:r>
            <a:r>
              <a:rPr lang="en-US" altLang="zh-CN" sz="2800" dirty="0"/>
              <a:t>=</a:t>
            </a:r>
            <a:r>
              <a:rPr lang="en-US" altLang="zh-CN" sz="2800" b="1" i="1" dirty="0"/>
              <a:t>b</a:t>
            </a:r>
            <a:r>
              <a:rPr lang="en-US" altLang="zh-CN" sz="2800" dirty="0"/>
              <a:t> solved by triangulation </a:t>
            </a:r>
            <a:r>
              <a:rPr lang="en-US" altLang="zh-CN" sz="2800" dirty="0" smtClean="0"/>
              <a:t>factorization.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92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3894" y="476673"/>
            <a:ext cx="959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n-lt"/>
              </a:rPr>
              <a:t>Example: Using chase method to solve the following system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66527"/>
              </p:ext>
            </p:extLst>
          </p:nvPr>
        </p:nvGraphicFramePr>
        <p:xfrm>
          <a:off x="5015880" y="1052736"/>
          <a:ext cx="2971620" cy="140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3" imgW="1981080" imgH="939600" progId="Equation.DSMT4">
                  <p:embed/>
                </p:oleObj>
              </mc:Choice>
              <mc:Fallback>
                <p:oleObj name="Equation" r:id="rId3" imgW="1981080" imgH="93960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5880" y="1052736"/>
                        <a:ext cx="2971620" cy="140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81200" y="2590952"/>
            <a:ext cx="191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</a:rPr>
              <a:t>(1-2):</a:t>
            </a:r>
            <a:endParaRPr lang="zh-CN" altLang="en-US" sz="2400" dirty="0">
              <a:latin typeface="+mj-lt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1321"/>
              </p:ext>
            </p:extLst>
          </p:nvPr>
        </p:nvGraphicFramePr>
        <p:xfrm>
          <a:off x="3878778" y="2590952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122566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83350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altLang="zh-CN" sz="2000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=2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=-1/2</a:t>
                      </a:r>
                      <a:endParaRPr lang="zh-CN" altLang="en-US" sz="2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31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=5/2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=-4/5</a:t>
                      </a:r>
                      <a:endParaRPr lang="zh-CN" altLang="en-US" sz="2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60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=12/5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i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i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i="0" dirty="0" smtClean="0">
                          <a:solidFill>
                            <a:schemeClr val="tx1"/>
                          </a:solidFill>
                        </a:rPr>
                        <a:t>=-5/4</a:t>
                      </a:r>
                      <a:endParaRPr lang="zh-CN" alt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57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=5/4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=6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=4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89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=6/5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=5/2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26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=2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=(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)/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=3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94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=(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)/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=4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=(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)/</a:t>
                      </a:r>
                      <a:r>
                        <a:rPr lang="en-US" altLang="zh-CN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CN" sz="20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=5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184250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81200" y="617455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n-lt"/>
              </a:rPr>
              <a:t>The solution is </a:t>
            </a:r>
            <a:r>
              <a:rPr lang="en-US" altLang="zh-CN" sz="2400" i="1" dirty="0" smtClean="0">
                <a:latin typeface="+mn-lt"/>
              </a:rPr>
              <a:t>x</a:t>
            </a:r>
            <a:r>
              <a:rPr lang="en-US" altLang="zh-CN" sz="2400" dirty="0">
                <a:latin typeface="+mn-lt"/>
              </a:rPr>
              <a:t>=(5,4,3,2)</a:t>
            </a:r>
            <a:r>
              <a:rPr lang="en-US" altLang="zh-CN" sz="2400" i="1" baseline="30000" dirty="0">
                <a:latin typeface="+mn-lt"/>
              </a:rPr>
              <a:t>T</a:t>
            </a:r>
            <a:r>
              <a:rPr lang="en-US" altLang="zh-CN" sz="2400" dirty="0">
                <a:latin typeface="+mn-lt"/>
              </a:rPr>
              <a:t>.</a:t>
            </a:r>
            <a:endParaRPr lang="zh-CN" altLang="en-US" sz="2400" dirty="0">
              <a:latin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1200" y="4456108"/>
            <a:ext cx="191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</a:rPr>
              <a:t>(3-4):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0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04231" y="481990"/>
            <a:ext cx="1056235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zh-CN" sz="2800" dirty="0"/>
              <a:t>After </a:t>
            </a:r>
            <a:r>
              <a:rPr lang="en-US" altLang="zh-CN" sz="2800" dirty="0" smtClean="0"/>
              <a:t>the coefficients </a:t>
            </a:r>
            <a:r>
              <a:rPr lang="en-US" altLang="zh-CN" sz="2800" dirty="0"/>
              <a:t>{</a:t>
            </a:r>
            <a:r>
              <a:rPr lang="en-US" altLang="zh-CN" sz="2800" i="1" dirty="0" err="1"/>
              <a:t>m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/>
              <a:t>} </a:t>
            </a:r>
            <a:r>
              <a:rPr lang="en-US" altLang="zh-CN" sz="2800" dirty="0" smtClean="0"/>
              <a:t>are determined, the spline coefficients {</a:t>
            </a:r>
            <a:r>
              <a:rPr lang="en-US" altLang="zh-CN" sz="2800" i="1" dirty="0" err="1"/>
              <a:t>s</a:t>
            </a:r>
            <a:r>
              <a:rPr lang="en-US" altLang="zh-CN" sz="2800" i="1" baseline="-25000" dirty="0" err="1"/>
              <a:t>k,j</a:t>
            </a:r>
            <a:r>
              <a:rPr lang="en-US" altLang="zh-CN" sz="2800" dirty="0" smtClean="0"/>
              <a:t>} for </a:t>
            </a:r>
            <a:r>
              <a:rPr lang="en-US" altLang="zh-CN" sz="2800" i="1" dirty="0" err="1"/>
              <a:t>S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are computed using the following formulas: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altLang="zh-CN" sz="2800" dirty="0"/>
          </a:p>
          <a:p>
            <a:pPr marL="342900" indent="-342900" eaLnBrk="1" hangingPunct="1">
              <a:spcBef>
                <a:spcPct val="50000"/>
              </a:spcBef>
            </a:pPr>
            <a:endParaRPr lang="en-US" altLang="zh-CN" sz="2800" dirty="0" smtClean="0"/>
          </a:p>
          <a:p>
            <a:pPr marL="342900" indent="-342900" eaLnBrk="1" hangingPunct="1">
              <a:spcBef>
                <a:spcPct val="50000"/>
              </a:spcBef>
            </a:pPr>
            <a:endParaRPr lang="en-US" altLang="zh-CN" sz="2800" dirty="0" smtClean="0"/>
          </a:p>
          <a:p>
            <a:pPr marL="342900" indent="-342900" eaLnBrk="1" hangingPunct="1">
              <a:spcBef>
                <a:spcPct val="50000"/>
              </a:spcBef>
            </a:pPr>
            <a:endParaRPr lang="en-US" altLang="zh-CN" sz="2800" dirty="0" smtClean="0"/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zh-CN" sz="2800" dirty="0" smtClean="0"/>
              <a:t>Each cubic polynomial </a:t>
            </a:r>
            <a:r>
              <a:rPr lang="en-US" altLang="zh-CN" sz="2800" i="1" dirty="0" err="1"/>
              <a:t>S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en-US" altLang="zh-CN" sz="2800" dirty="0" smtClean="0"/>
              <a:t>can be written in nested multiplication form for efficient computation: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altLang="zh-CN" sz="2800" i="1" dirty="0" err="1"/>
              <a:t>S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en-US" altLang="zh-CN" sz="2800" dirty="0" smtClean="0"/>
              <a:t>= ((</a:t>
            </a:r>
            <a:r>
              <a:rPr lang="en-US" altLang="zh-CN" sz="2800" i="1" dirty="0" smtClean="0"/>
              <a:t>s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,3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-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)+</a:t>
            </a:r>
            <a:r>
              <a:rPr lang="en-US" altLang="zh-CN" sz="2800" i="1" dirty="0" smtClean="0"/>
              <a:t>s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,2</a:t>
            </a:r>
            <a:r>
              <a:rPr lang="en-US" altLang="zh-CN" sz="2800" dirty="0" smtClean="0"/>
              <a:t>)(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-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)+</a:t>
            </a:r>
            <a:r>
              <a:rPr lang="en-US" altLang="zh-CN" sz="2800" i="1" dirty="0" smtClean="0"/>
              <a:t>s</a:t>
            </a:r>
            <a:r>
              <a:rPr lang="en-US" altLang="zh-CN" sz="2800" i="1" baseline="-25000" dirty="0" smtClean="0"/>
              <a:t>k</a:t>
            </a:r>
            <a:r>
              <a:rPr lang="en-US" altLang="zh-CN" sz="2800" baseline="-25000" dirty="0" smtClean="0"/>
              <a:t>,1</a:t>
            </a:r>
            <a:r>
              <a:rPr lang="en-US" altLang="zh-CN" sz="2800" dirty="0" smtClean="0"/>
              <a:t>)(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-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)+</a:t>
            </a:r>
            <a:r>
              <a:rPr lang="en-US" altLang="zh-CN" sz="2800" i="1" dirty="0" err="1" smtClean="0"/>
              <a:t>y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,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dirty="0" smtClean="0"/>
              <a:t>    and </a:t>
            </a:r>
            <a:r>
              <a:rPr lang="en-US" altLang="zh-CN" sz="2800" i="1" dirty="0" err="1"/>
              <a:t>S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is used on the interval 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≤ </a:t>
            </a:r>
            <a:r>
              <a:rPr lang="en-US" altLang="zh-CN" sz="2800" i="1" dirty="0" smtClean="0"/>
              <a:t>x </a:t>
            </a:r>
            <a:r>
              <a:rPr lang="en-US" altLang="zh-CN" sz="2800" dirty="0" smtClean="0"/>
              <a:t>≤</a:t>
            </a:r>
            <a:r>
              <a:rPr lang="en-US" altLang="zh-CN" sz="2800" i="1" dirty="0"/>
              <a:t>x</a:t>
            </a:r>
            <a:r>
              <a:rPr lang="en-US" altLang="zh-CN" sz="2800" i="1" baseline="-25000" dirty="0"/>
              <a:t>k</a:t>
            </a:r>
            <a:r>
              <a:rPr lang="en-US" altLang="zh-CN" sz="2800" baseline="-25000" dirty="0" smtClean="0"/>
              <a:t>+1</a:t>
            </a:r>
            <a:r>
              <a:rPr lang="en-US" altLang="zh-CN" sz="2800" dirty="0" smtClean="0"/>
              <a:t>.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917098"/>
              </p:ext>
            </p:extLst>
          </p:nvPr>
        </p:nvGraphicFramePr>
        <p:xfrm>
          <a:off x="3537507" y="1760245"/>
          <a:ext cx="4495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3" imgW="2247900" imgH="838200" progId="Equation.DSMT4">
                  <p:embed/>
                </p:oleObj>
              </mc:Choice>
              <mc:Fallback>
                <p:oleObj name="Equation" r:id="rId3" imgW="2247900" imgH="838200" progId="Equation.DSMT4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507" y="1760245"/>
                        <a:ext cx="4495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420273" y="2413779"/>
            <a:ext cx="81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(4.65)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16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431" y="91342"/>
            <a:ext cx="10972800" cy="137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Example 4.7.</a:t>
            </a:r>
            <a:r>
              <a:rPr lang="en-US" altLang="zh-CN" sz="2400" dirty="0" smtClean="0"/>
              <a:t>  Find the clamped cubic spline that passes through (</a:t>
            </a:r>
            <a:r>
              <a:rPr lang="en-US" altLang="zh-CN" sz="2400" dirty="0"/>
              <a:t>0,0), (1,0.5), (2,2.0</a:t>
            </a:r>
            <a:r>
              <a:rPr lang="en-US" altLang="zh-CN" sz="2400" dirty="0" smtClean="0"/>
              <a:t>) and (</a:t>
            </a:r>
            <a:r>
              <a:rPr lang="en-US" altLang="zh-CN" sz="2400" dirty="0"/>
              <a:t>3,1.5</a:t>
            </a:r>
            <a:r>
              <a:rPr lang="en-US" altLang="zh-CN" sz="2400" dirty="0" smtClean="0"/>
              <a:t>) with the first derivative boundary conditions S</a:t>
            </a:r>
            <a:r>
              <a:rPr lang="en-US" altLang="zh-CN" sz="2400" dirty="0"/>
              <a:t>’(0)=</a:t>
            </a:r>
            <a:r>
              <a:rPr lang="en-US" altLang="zh-CN" sz="2400" dirty="0" smtClean="0"/>
              <a:t>0.2 and S</a:t>
            </a:r>
            <a:r>
              <a:rPr lang="en-US" altLang="zh-CN" sz="2400" dirty="0"/>
              <a:t>’(3)=-</a:t>
            </a:r>
            <a:r>
              <a:rPr lang="en-US" altLang="zh-CN" sz="2400" dirty="0" smtClean="0"/>
              <a:t>1.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 smtClean="0">
                    <a:cs typeface="Times New Roman" panose="02020603050405020304" pitchFamily="18" charset="0"/>
                  </a:rPr>
                  <a:t>First, compute the quantities</a:t>
                </a:r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i="1" dirty="0">
                    <a:cs typeface="Times New Roman" panose="02020603050405020304" pitchFamily="18" charset="0"/>
                  </a:rPr>
                  <a:t>    h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=1;   </a:t>
                </a:r>
                <a:r>
                  <a:rPr lang="en-US" altLang="zh-CN" sz="24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=(</a:t>
                </a:r>
                <a:r>
                  <a:rPr lang="en-US" altLang="zh-CN" sz="2400" i="1" dirty="0"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)/</a:t>
                </a:r>
                <a:r>
                  <a:rPr lang="en-US" altLang="zh-CN" sz="24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=(0.5-0.0)/1=0.5;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d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=(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)/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=(2.0-0.5)/1=1.5;   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=(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)/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=(1.5-0.5)/1=6.0;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altLang="zh-CN" sz="2400" i="1" dirty="0">
                    <a:cs typeface="Times New Roman" panose="02020603050405020304" pitchFamily="18" charset="0"/>
                  </a:rPr>
                  <a:t>    u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=6(</a:t>
                </a:r>
                <a:r>
                  <a:rPr lang="en-US" altLang="zh-CN" sz="24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aseline="-25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)=6(1.5-0.5)=6.0;   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u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=6(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aseline="-25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)=6(-0.5-1.5)=-12.0; </a:t>
                </a:r>
                <a:endParaRPr lang="zh-CN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 smtClean="0">
                    <a:cs typeface="Times New Roman" panose="02020603050405020304" pitchFamily="18" charset="0"/>
                  </a:rPr>
                  <a:t>Then use Lemma 4.1 and obtain the equations</a:t>
                </a:r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=6.0−3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0.5−0.2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=5.1</m:t>
                      </m:r>
                    </m:oMath>
                  </m:oMathPara>
                </a14:m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=−12.0−3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−1.0−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−0.5</m:t>
                              </m:r>
                            </m:e>
                          </m:d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=−10.5</m:t>
                      </m:r>
                    </m:oMath>
                  </m:oMathPara>
                </a14:m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04091" y="241516"/>
                <a:ext cx="11242431" cy="5812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+mn-lt"/>
                    <a:cs typeface="Times New Roman" panose="02020603050405020304" pitchFamily="18" charset="0"/>
                  </a:rPr>
                  <a:t>When these equations are simplified and put in matrix notation, we have</a:t>
                </a:r>
                <a:endParaRPr lang="en-US" altLang="zh-CN" sz="2400" i="1" dirty="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+mn-lt"/>
                  </a:rPr>
                  <a:t>It is a straightforward task to compute the solution </a:t>
                </a:r>
                <a:r>
                  <a:rPr lang="en-US" altLang="zh-CN" sz="2400" i="1" dirty="0" smtClean="0">
                    <a:latin typeface="+mn-lt"/>
                  </a:rPr>
                  <a:t>m</a:t>
                </a:r>
                <a:r>
                  <a:rPr lang="en-US" altLang="zh-CN" sz="2400" baseline="-25000" dirty="0" smtClean="0">
                    <a:latin typeface="+mn-lt"/>
                  </a:rPr>
                  <a:t>1</a:t>
                </a:r>
                <a:r>
                  <a:rPr lang="en-US" altLang="zh-CN" sz="2400" dirty="0" smtClean="0">
                    <a:latin typeface="+mn-lt"/>
                  </a:rPr>
                  <a:t>=2.52 and </a:t>
                </a:r>
                <a:r>
                  <a:rPr lang="en-US" altLang="zh-CN" sz="2400" i="1" dirty="0" smtClean="0">
                    <a:latin typeface="+mn-lt"/>
                  </a:rPr>
                  <a:t>m</a:t>
                </a:r>
                <a:r>
                  <a:rPr lang="en-US" altLang="zh-CN" sz="2400" baseline="-25000" dirty="0" smtClean="0">
                    <a:latin typeface="+mn-lt"/>
                  </a:rPr>
                  <a:t>2</a:t>
                </a:r>
                <a:r>
                  <a:rPr lang="en-US" altLang="zh-CN" sz="2400" dirty="0" smtClean="0">
                    <a:latin typeface="+mn-lt"/>
                  </a:rPr>
                  <a:t>=-3.72. Now apply the equation in (</a:t>
                </a:r>
                <a:r>
                  <a:rPr lang="en-US" altLang="zh-CN" sz="2400" dirty="0" err="1" smtClean="0">
                    <a:latin typeface="+mn-lt"/>
                  </a:rPr>
                  <a:t>i</a:t>
                </a:r>
                <a:r>
                  <a:rPr lang="en-US" altLang="zh-CN" sz="2400" dirty="0" smtClean="0">
                    <a:latin typeface="+mn-lt"/>
                  </a:rPr>
                  <a:t>) of Table 4.8 to determine the coefficients </a:t>
                </a:r>
                <a:r>
                  <a:rPr lang="en-US" altLang="zh-CN" sz="2400" i="1" dirty="0" smtClean="0">
                    <a:latin typeface="+mn-lt"/>
                  </a:rPr>
                  <a:t>m</a:t>
                </a:r>
                <a:r>
                  <a:rPr lang="en-US" altLang="zh-CN" sz="2400" baseline="-25000" dirty="0" smtClean="0">
                    <a:latin typeface="+mn-lt"/>
                  </a:rPr>
                  <a:t>0</a:t>
                </a:r>
                <a:r>
                  <a:rPr lang="zh-CN" altLang="en-US" sz="2400" dirty="0">
                    <a:latin typeface="+mn-lt"/>
                  </a:rPr>
                  <a:t> </a:t>
                </a:r>
                <a:r>
                  <a:rPr lang="en-US" altLang="zh-CN" sz="2400" dirty="0" smtClean="0">
                    <a:latin typeface="+mn-lt"/>
                  </a:rPr>
                  <a:t>and </a:t>
                </a:r>
                <a:r>
                  <a:rPr lang="en-US" altLang="zh-CN" sz="2400" i="1" dirty="0" smtClean="0">
                    <a:latin typeface="+mn-lt"/>
                  </a:rPr>
                  <a:t>m</a:t>
                </a:r>
                <a:r>
                  <a:rPr lang="en-US" altLang="zh-CN" sz="2400" baseline="-25000" dirty="0" smtClean="0">
                    <a:latin typeface="+mn-lt"/>
                  </a:rPr>
                  <a:t>3</a:t>
                </a:r>
                <a:r>
                  <a:rPr lang="en-US" altLang="zh-CN" sz="2400" dirty="0">
                    <a:latin typeface="+mn-lt"/>
                  </a:rPr>
                  <a:t>:</a:t>
                </a:r>
                <a:endParaRPr lang="en-US" altLang="zh-CN" sz="2400" dirty="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0.5−0.2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2.52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=−0.36</m:t>
                      </m:r>
                    </m:oMath>
                  </m:oMathPara>
                </a14:m>
                <a:endParaRPr lang="en-US" altLang="zh-CN" sz="20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−1.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=0.36</m:t>
                      </m:r>
                    </m:oMath>
                  </m:oMathPara>
                </a14:m>
                <a:endParaRPr lang="en-US" altLang="zh-CN" sz="20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+mj-lt"/>
                  </a:rPr>
                  <a:t>Next, the values are substituted into equations (4.65) to find the spline coefficients. The solution is </a:t>
                </a:r>
              </a:p>
              <a:p>
                <a:endParaRPr lang="en-US" altLang="zh-CN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1" y="241516"/>
                <a:ext cx="11242431" cy="5812297"/>
              </a:xfrm>
              <a:prstGeom prst="rect">
                <a:avLst/>
              </a:prstGeom>
              <a:blipFill>
                <a:blip r:embed="rId2"/>
                <a:stretch>
                  <a:fillRect l="-868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427472"/>
                  </p:ext>
                </p:extLst>
              </p:nvPr>
            </p:nvGraphicFramePr>
            <p:xfrm>
              <a:off x="2128862" y="5497553"/>
              <a:ext cx="799288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92688">
                      <a:extLst>
                        <a:ext uri="{9D8B030D-6E8A-4147-A177-3AD203B41FA5}">
                          <a16:colId xmlns:a16="http://schemas.microsoft.com/office/drawing/2014/main" val="1564289429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1925950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0.48</m:t>
                                </m:r>
                                <m:sSup>
                                  <m:sSup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0.18</m:t>
                                </m:r>
                                <m:sSup>
                                  <m:sSup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0.2</m:t>
                                </m:r>
                                <m:r>
                                  <a:rPr kumimoji="0" lang="en-US" altLang="zh-CN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宋体" panose="02010600030101010101" pitchFamily="2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0 ≤ </a:t>
                          </a:r>
                          <a:r>
                            <a:rPr lang="en-US" altLang="zh-CN" b="0" i="1" dirty="0" smtClean="0">
                              <a:solidFill>
                                <a:schemeClr val="tx1"/>
                              </a:solidFill>
                            </a:rPr>
                            <a:t>x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≤ 1,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8238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=−1.04</m:t>
                                </m:r>
                                <m:sSup>
                                  <m:sSup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+1.26</m:t>
                                </m:r>
                                <m:sSup>
                                  <m:sSup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+1.28</m:t>
                                </m:r>
                                <m:d>
                                  <m:d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1 ≤ </a:t>
                          </a:r>
                          <a:r>
                            <a:rPr lang="en-US" altLang="zh-CN" b="0" i="1" dirty="0" smtClean="0">
                              <a:solidFill>
                                <a:schemeClr val="tx1"/>
                              </a:solidFill>
                            </a:rPr>
                            <a:t>x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≤ 2,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9824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=0.68</m:t>
                                </m:r>
                                <m:sSup>
                                  <m:sSup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−1.86</m:t>
                                </m:r>
                                <m:sSup>
                                  <m:sSup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altLang="zh-CN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+0.68</m:t>
                                </m:r>
                                <m:d>
                                  <m:dPr>
                                    <m:ctrlP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+2.0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altLang="zh-CN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≤ </a:t>
                          </a:r>
                          <a:r>
                            <a:rPr lang="en-US" altLang="zh-CN" b="0" i="1" dirty="0" smtClean="0">
                              <a:solidFill>
                                <a:schemeClr val="tx1"/>
                              </a:solidFill>
                            </a:rPr>
                            <a:t>x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≤ 3.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42291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427472"/>
                  </p:ext>
                </p:extLst>
              </p:nvPr>
            </p:nvGraphicFramePr>
            <p:xfrm>
              <a:off x="2128862" y="5497553"/>
              <a:ext cx="799288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92688">
                      <a:extLst>
                        <a:ext uri="{9D8B030D-6E8A-4147-A177-3AD203B41FA5}">
                          <a16:colId xmlns:a16="http://schemas.microsoft.com/office/drawing/2014/main" val="1564289429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1925950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197" r="-2900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0 ≤ </a:t>
                          </a:r>
                          <a:r>
                            <a:rPr lang="en-US" altLang="zh-CN" b="0" i="1" dirty="0" smtClean="0">
                              <a:solidFill>
                                <a:schemeClr val="tx1"/>
                              </a:solidFill>
                            </a:rPr>
                            <a:t>x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≤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1,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8238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452" r="-2900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1 ≤ </a:t>
                          </a:r>
                          <a:r>
                            <a:rPr lang="en-US" altLang="zh-CN" b="0" i="1" dirty="0" smtClean="0">
                              <a:solidFill>
                                <a:schemeClr val="tx1"/>
                              </a:solidFill>
                            </a:rPr>
                            <a:t>x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≤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2,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9824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9836" r="-2900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altLang="zh-CN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≤ </a:t>
                          </a:r>
                          <a:r>
                            <a:rPr lang="en-US" altLang="zh-CN" b="0" i="1" dirty="0" smtClean="0">
                              <a:solidFill>
                                <a:schemeClr val="tx1"/>
                              </a:solidFill>
                            </a:rPr>
                            <a:t>x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≤ </a:t>
                          </a:r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3.</a:t>
                          </a: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42291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95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华南师范大学数学科学学院    谢骊玲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1A3671CA-494C-4987-951A-1369AF1E7549}" type="datetime1">
              <a:rPr lang="zh-CN" altLang="en-US" smtClean="0"/>
              <a:pPr>
                <a:defRPr/>
              </a:pPr>
              <a:t>2020/7/27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0569" t="2557" r="61344" b="66551"/>
          <a:stretch/>
        </p:blipFill>
        <p:spPr>
          <a:xfrm>
            <a:off x="2207568" y="476672"/>
            <a:ext cx="734481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Periodic Cubic Spline</a:t>
            </a:r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205360"/>
              </p:ext>
            </p:extLst>
          </p:nvPr>
        </p:nvGraphicFramePr>
        <p:xfrm>
          <a:off x="1354998" y="1814703"/>
          <a:ext cx="4824413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公式" r:id="rId3" imgW="2857500" imgH="1397000" progId="Equation.3">
                  <p:embed/>
                </p:oleObj>
              </mc:Choice>
              <mc:Fallback>
                <p:oleObj name="公式" r:id="rId3" imgW="2857500" imgH="1397000" progId="Equation.3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998" y="1814703"/>
                        <a:ext cx="4824413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85238"/>
              </p:ext>
            </p:extLst>
          </p:nvPr>
        </p:nvGraphicFramePr>
        <p:xfrm>
          <a:off x="1354998" y="4435666"/>
          <a:ext cx="8671071" cy="163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5" imgW="4711680" imgH="888840" progId="Equation.DSMT4">
                  <p:embed/>
                </p:oleObj>
              </mc:Choice>
              <mc:Fallback>
                <p:oleObj name="Equation" r:id="rId5" imgW="4711680" imgH="888840" progId="Equation.DSMT4">
                  <p:embed/>
                  <p:pic>
                    <p:nvPicPr>
                      <p:cNvPr id="1116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998" y="4435666"/>
                        <a:ext cx="8671071" cy="1636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51372"/>
              </p:ext>
            </p:extLst>
          </p:nvPr>
        </p:nvGraphicFramePr>
        <p:xfrm>
          <a:off x="7210425" y="1773238"/>
          <a:ext cx="344805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7" imgW="1739880" imgH="1143000" progId="Equation.DSMT4">
                  <p:embed/>
                </p:oleObj>
              </mc:Choice>
              <mc:Fallback>
                <p:oleObj name="Equation" r:id="rId7" imgW="1739880" imgH="1143000" progId="Equation.DSMT4">
                  <p:embed/>
                  <p:pic>
                    <p:nvPicPr>
                      <p:cNvPr id="1116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5" y="1773238"/>
                        <a:ext cx="3448050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5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9531" y="332656"/>
            <a:ext cx="11164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lt"/>
              </a:rPr>
              <a:t>Example: Find the periodic cubic spline that passes through nine points determined by the curve </a:t>
            </a:r>
            <a:r>
              <a:rPr lang="en-US" altLang="zh-CN" sz="2400" i="1" dirty="0" smtClean="0">
                <a:latin typeface="+mn-lt"/>
              </a:rPr>
              <a:t>y</a:t>
            </a:r>
            <a:r>
              <a:rPr lang="en-US" altLang="zh-CN" sz="2400" dirty="0" smtClean="0">
                <a:latin typeface="+mn-lt"/>
              </a:rPr>
              <a:t>=</a:t>
            </a:r>
            <a:r>
              <a:rPr lang="en-US" altLang="zh-CN" sz="2400" i="1" dirty="0" smtClean="0">
                <a:latin typeface="+mn-lt"/>
              </a:rPr>
              <a:t>f</a:t>
            </a:r>
            <a:r>
              <a:rPr lang="en-US" altLang="zh-CN" sz="2400" dirty="0" smtClean="0">
                <a:latin typeface="+mn-lt"/>
              </a:rPr>
              <a:t>(</a:t>
            </a:r>
            <a:r>
              <a:rPr lang="en-US" altLang="zh-CN" sz="2400" i="1" dirty="0" smtClean="0">
                <a:latin typeface="+mn-lt"/>
              </a:rPr>
              <a:t>x</a:t>
            </a:r>
            <a:r>
              <a:rPr lang="en-US" altLang="zh-CN" sz="2400" dirty="0" smtClean="0">
                <a:latin typeface="+mn-lt"/>
              </a:rPr>
              <a:t>)=</a:t>
            </a:r>
            <a:r>
              <a:rPr lang="en-US" altLang="zh-CN" sz="2400" i="1" dirty="0">
                <a:latin typeface="+mn-lt"/>
              </a:rPr>
              <a:t>x</a:t>
            </a:r>
            <a:r>
              <a:rPr lang="en-US" altLang="zh-CN" sz="2400" baseline="30000" dirty="0" smtClean="0">
                <a:latin typeface="+mn-lt"/>
              </a:rPr>
              <a:t>4</a:t>
            </a:r>
            <a:r>
              <a:rPr lang="en-US" altLang="zh-CN" sz="2400" dirty="0" smtClean="0">
                <a:latin typeface="+mn-lt"/>
              </a:rPr>
              <a:t>-3</a:t>
            </a:r>
            <a:r>
              <a:rPr lang="en-US" altLang="zh-CN" sz="2400" i="1" dirty="0">
                <a:latin typeface="+mn-lt"/>
              </a:rPr>
              <a:t>x</a:t>
            </a:r>
            <a:r>
              <a:rPr lang="en-US" altLang="zh-CN" sz="2400" baseline="30000" dirty="0">
                <a:latin typeface="+mn-lt"/>
              </a:rPr>
              <a:t>3</a:t>
            </a:r>
            <a:r>
              <a:rPr lang="en-US" altLang="zh-CN" sz="2400" dirty="0" smtClean="0">
                <a:latin typeface="+mn-lt"/>
              </a:rPr>
              <a:t>+2</a:t>
            </a:r>
            <a:r>
              <a:rPr lang="en-US" altLang="zh-CN" sz="2400" i="1" dirty="0">
                <a:latin typeface="+mn-lt"/>
              </a:rPr>
              <a:t>x</a:t>
            </a:r>
            <a:r>
              <a:rPr lang="en-US" altLang="zh-CN" sz="2400" baseline="30000" dirty="0">
                <a:latin typeface="+mn-lt"/>
              </a:rPr>
              <a:t>2</a:t>
            </a:r>
            <a:r>
              <a:rPr lang="en-US" altLang="zh-CN" sz="2400" dirty="0" smtClean="0">
                <a:latin typeface="+mn-lt"/>
              </a:rPr>
              <a:t>-tan</a:t>
            </a:r>
            <a:r>
              <a:rPr lang="en-US" altLang="zh-CN" sz="2400" i="1" dirty="0">
                <a:latin typeface="+mn-lt"/>
              </a:rPr>
              <a:t>x</a:t>
            </a:r>
            <a:r>
              <a:rPr lang="en-US" altLang="zh-CN" sz="2400" dirty="0" smtClean="0">
                <a:latin typeface="+mn-lt"/>
              </a:rPr>
              <a:t>(</a:t>
            </a:r>
            <a:r>
              <a:rPr lang="en-US" altLang="zh-CN" sz="2400" i="1" dirty="0">
                <a:latin typeface="+mn-lt"/>
              </a:rPr>
              <a:t>x</a:t>
            </a:r>
            <a:r>
              <a:rPr lang="en-US" altLang="zh-CN" sz="2400" dirty="0" smtClean="0">
                <a:latin typeface="+mn-lt"/>
              </a:rPr>
              <a:t>-2) </a:t>
            </a:r>
            <a:r>
              <a:rPr lang="en-US" altLang="zh-CN" sz="2400" dirty="0" smtClean="0">
                <a:latin typeface="+mn-lt"/>
              </a:rPr>
              <a:t>over </a:t>
            </a:r>
            <a:r>
              <a:rPr lang="en-US" altLang="zh-CN" sz="2400" dirty="0" smtClean="0">
                <a:latin typeface="+mn-lt"/>
              </a:rPr>
              <a:t>[0,2</a:t>
            </a:r>
            <a:r>
              <a:rPr lang="en-US" altLang="zh-CN" sz="2400" dirty="0">
                <a:latin typeface="+mn-lt"/>
              </a:rPr>
              <a:t>] with the </a:t>
            </a:r>
            <a:r>
              <a:rPr lang="en-US" altLang="zh-CN" sz="2400" dirty="0" smtClean="0">
                <a:latin typeface="+mn-lt"/>
              </a:rPr>
              <a:t>abscissas </a:t>
            </a:r>
            <a:r>
              <a:rPr lang="en-US" altLang="zh-CN" sz="2400" i="1" dirty="0" err="1" smtClean="0">
                <a:latin typeface="+mn-lt"/>
              </a:rPr>
              <a:t>x</a:t>
            </a:r>
            <a:r>
              <a:rPr lang="en-US" altLang="zh-CN" sz="2400" i="1" baseline="-25000" dirty="0" err="1" smtClean="0">
                <a:latin typeface="+mn-lt"/>
              </a:rPr>
              <a:t>j</a:t>
            </a:r>
            <a:r>
              <a:rPr lang="en-US" altLang="zh-CN" sz="2400" dirty="0" smtClean="0">
                <a:latin typeface="+mn-lt"/>
              </a:rPr>
              <a:t>=</a:t>
            </a:r>
            <a:r>
              <a:rPr lang="en-US" altLang="zh-CN" sz="2400" i="1" dirty="0" smtClean="0">
                <a:latin typeface="+mn-lt"/>
              </a:rPr>
              <a:t>j</a:t>
            </a:r>
            <a:r>
              <a:rPr lang="en-US" altLang="zh-CN" sz="2400" dirty="0" smtClean="0">
                <a:latin typeface="+mn-lt"/>
              </a:rPr>
              <a:t>/4, for </a:t>
            </a:r>
            <a:r>
              <a:rPr lang="en-US" altLang="zh-CN" sz="2400" i="1" dirty="0" smtClean="0">
                <a:latin typeface="+mn-lt"/>
              </a:rPr>
              <a:t>j</a:t>
            </a:r>
            <a:r>
              <a:rPr lang="en-US" altLang="zh-CN" sz="2400" dirty="0" smtClean="0">
                <a:latin typeface="+mn-lt"/>
              </a:rPr>
              <a:t>=0…8.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94" y="1747012"/>
            <a:ext cx="7532785" cy="48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1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Suitability of Cubic Splines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09175"/>
                <a:ext cx="10972800" cy="4897437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800" dirty="0" smtClean="0"/>
                  <a:t>A practical feature of splines is the minimum of the oscillatory behavior that they possess. Consequently, among all function </a:t>
                </a:r>
                <a:r>
                  <a:rPr lang="en-US" altLang="zh-CN" sz="2800" i="1" dirty="0"/>
                  <a:t>f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) </a:t>
                </a:r>
                <a:r>
                  <a:rPr lang="en-US" altLang="zh-CN" sz="2800" dirty="0" smtClean="0"/>
                  <a:t>that are twice continuously differentiable on [</a:t>
                </a:r>
                <a:r>
                  <a:rPr lang="en-US" altLang="zh-CN" sz="2800" i="1" dirty="0" err="1" smtClean="0"/>
                  <a:t>a</a:t>
                </a:r>
                <a:r>
                  <a:rPr lang="en-US" altLang="zh-CN" sz="2800" dirty="0" err="1" smtClean="0"/>
                  <a:t>,</a:t>
                </a:r>
                <a:r>
                  <a:rPr lang="en-US" altLang="zh-CN" sz="2800" i="1" dirty="0" err="1" smtClean="0"/>
                  <a:t>b</a:t>
                </a:r>
                <a:r>
                  <a:rPr lang="en-US" altLang="zh-CN" sz="2800" dirty="0" smtClean="0"/>
                  <a:t>] and interpolate a given set of data points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dirty="0" smtClean="0"/>
                  <a:t>, the cubic spline has less wiggle.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sz="28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altLang="zh-CN" sz="2800" dirty="0" err="1" smtClean="0"/>
                  <a:t>Thm</a:t>
                </a:r>
                <a:r>
                  <a:rPr lang="en-US" altLang="zh-CN" sz="2800" dirty="0" smtClean="0"/>
                  <a:t>. 4.4(Minimum Property of Cubic Splines). Assume that </a:t>
                </a:r>
                <a:r>
                  <a:rPr lang="en-US" altLang="zh-CN" sz="2800" i="1" dirty="0"/>
                  <a:t>f</a:t>
                </a:r>
                <a:r>
                  <a:rPr lang="en-US" altLang="zh-CN" sz="2800" dirty="0"/>
                  <a:t>∈</a:t>
                </a:r>
                <a:r>
                  <a:rPr lang="en-US" altLang="zh-CN" sz="2800" i="1" dirty="0"/>
                  <a:t>C</a:t>
                </a:r>
                <a:r>
                  <a:rPr lang="en-US" altLang="zh-CN" sz="2800" baseline="30000" dirty="0"/>
                  <a:t>2</a:t>
                </a:r>
                <a:r>
                  <a:rPr lang="en-US" altLang="zh-CN" sz="2800" dirty="0"/>
                  <a:t>[</a:t>
                </a:r>
                <a:r>
                  <a:rPr lang="en-US" altLang="zh-CN" sz="2800" i="1" dirty="0" err="1"/>
                  <a:t>a</a:t>
                </a:r>
                <a:r>
                  <a:rPr lang="en-US" altLang="zh-CN" sz="2800" dirty="0" err="1"/>
                  <a:t>,</a:t>
                </a:r>
                <a:r>
                  <a:rPr lang="en-US" altLang="zh-CN" sz="2800" i="1" dirty="0" err="1"/>
                  <a:t>b</a:t>
                </a:r>
                <a:r>
                  <a:rPr lang="en-US" altLang="zh-CN" sz="2800" dirty="0" smtClean="0"/>
                  <a:t>] and </a:t>
                </a:r>
                <a:r>
                  <a:rPr lang="en-US" altLang="zh-CN" sz="2800" i="1" dirty="0" smtClean="0"/>
                  <a:t>S</a:t>
                </a:r>
                <a:r>
                  <a:rPr lang="en-US" altLang="zh-CN" sz="2800" dirty="0" smtClean="0"/>
                  <a:t>(</a:t>
                </a:r>
                <a:r>
                  <a:rPr lang="en-US" altLang="zh-CN" sz="2800" i="1" dirty="0" smtClean="0"/>
                  <a:t>x</a:t>
                </a:r>
                <a:r>
                  <a:rPr lang="en-US" altLang="zh-CN" sz="2800" dirty="0" smtClean="0"/>
                  <a:t>) is the unique cubic spline interpolation for </a:t>
                </a:r>
                <a:r>
                  <a:rPr lang="en-US" altLang="zh-CN" sz="2800" i="1" dirty="0"/>
                  <a:t>f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 smtClean="0"/>
                  <a:t>) that passes through the points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and satisfies the clamped end conditions </a:t>
                </a:r>
                <a:r>
                  <a:rPr lang="en-US" altLang="zh-CN" sz="2800" i="1" dirty="0"/>
                  <a:t>S</a:t>
                </a:r>
                <a:r>
                  <a:rPr lang="en-US" altLang="zh-CN" sz="2800" dirty="0"/>
                  <a:t>’(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/>
                  <a:t>)=</a:t>
                </a:r>
                <a:r>
                  <a:rPr lang="en-US" altLang="zh-CN" sz="2800" i="1" dirty="0"/>
                  <a:t>f </a:t>
                </a:r>
                <a:r>
                  <a:rPr lang="en-US" altLang="zh-CN" sz="2800" dirty="0"/>
                  <a:t>’(</a:t>
                </a:r>
                <a:r>
                  <a:rPr lang="en-US" altLang="zh-CN" sz="2800" i="1" dirty="0"/>
                  <a:t>a</a:t>
                </a:r>
                <a:r>
                  <a:rPr lang="en-US" altLang="zh-CN" sz="2800" dirty="0" smtClean="0"/>
                  <a:t>) and </a:t>
                </a:r>
                <a:r>
                  <a:rPr lang="en-US" altLang="zh-CN" sz="2800" i="1" dirty="0" smtClean="0"/>
                  <a:t>S</a:t>
                </a:r>
                <a:r>
                  <a:rPr lang="en-US" altLang="zh-CN" sz="2800" dirty="0"/>
                  <a:t>’(</a:t>
                </a:r>
                <a:r>
                  <a:rPr lang="en-US" altLang="zh-CN" sz="2800" i="1" dirty="0"/>
                  <a:t>b</a:t>
                </a:r>
                <a:r>
                  <a:rPr lang="en-US" altLang="zh-CN" sz="2800" dirty="0"/>
                  <a:t>)=</a:t>
                </a:r>
                <a:r>
                  <a:rPr lang="en-US" altLang="zh-CN" sz="2800" i="1" dirty="0"/>
                  <a:t>f </a:t>
                </a:r>
                <a:r>
                  <a:rPr lang="en-US" altLang="zh-CN" sz="2800" dirty="0"/>
                  <a:t>’(</a:t>
                </a:r>
                <a:r>
                  <a:rPr lang="en-US" altLang="zh-CN" sz="2800" i="1" dirty="0"/>
                  <a:t>b</a:t>
                </a:r>
                <a:r>
                  <a:rPr lang="en-US" altLang="zh-CN" sz="2800" dirty="0" smtClean="0"/>
                  <a:t>). Then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09175"/>
                <a:ext cx="10972800" cy="4897437"/>
              </a:xfrm>
              <a:blipFill>
                <a:blip r:embed="rId3"/>
                <a:stretch>
                  <a:fillRect l="-556" t="-498" b="-2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24230"/>
              </p:ext>
            </p:extLst>
          </p:nvPr>
        </p:nvGraphicFramePr>
        <p:xfrm>
          <a:off x="4343400" y="6006612"/>
          <a:ext cx="3505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4" imgW="1815840" imgH="330120" progId="Equation.DSMT4">
                  <p:embed/>
                </p:oleObj>
              </mc:Choice>
              <mc:Fallback>
                <p:oleObj name="Equation" r:id="rId4" imgW="1815840" imgH="330120" progId="Equation.DSMT4">
                  <p:embed/>
                  <p:pic>
                    <p:nvPicPr>
                      <p:cNvPr id="60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006612"/>
                        <a:ext cx="35052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7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Least-Squares Line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30926"/>
                <a:ext cx="10972800" cy="4897437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Thm. 4.1(Least-Squares Line). Suppose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are 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points, where the abscissas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{</m:t>
                        </m:r>
                        <m:r>
                          <m:rPr>
                            <m:nor/>
                          </m:rPr>
                          <a:rPr lang="en-US" altLang="zh-CN" sz="2800" i="1" dirty="0"/>
                          <m:t>x</m:t>
                        </m:r>
                        <m:r>
                          <m:rPr>
                            <m:nor/>
                          </m:rPr>
                          <a:rPr lang="en-US" altLang="zh-CN" sz="2800" i="1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}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are distinct. The coefficients of the least-squares line </a:t>
                </a:r>
                <a:r>
                  <a:rPr lang="en-US" altLang="zh-CN" sz="2800" i="1" kern="0" dirty="0" smtClean="0">
                    <a:solidFill>
                      <a:srgbClr val="000000"/>
                    </a:solidFill>
                  </a:rPr>
                  <a:t>y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zh-CN" sz="2800" i="1" kern="0" dirty="0" err="1" smtClean="0">
                    <a:solidFill>
                      <a:srgbClr val="000000"/>
                    </a:solidFill>
                  </a:rPr>
                  <a:t>Ax+B</a:t>
                </a:r>
                <a:r>
                  <a:rPr lang="en-US" altLang="zh-CN" sz="2800" i="1" kern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are the solution to the following linear system, known as the </a:t>
                </a:r>
                <a:r>
                  <a:rPr lang="en-US" altLang="zh-CN" sz="2800" b="1" kern="0" dirty="0" smtClean="0">
                    <a:solidFill>
                      <a:srgbClr val="FF0000"/>
                    </a:solidFill>
                  </a:rPr>
                  <a:t>normal equations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endParaRPr lang="en-US" altLang="zh-CN" sz="2800" kern="0" dirty="0">
                  <a:solidFill>
                    <a:srgbClr val="000000"/>
                  </a:solidFill>
                </a:endParaRPr>
              </a:p>
              <a:p>
                <a:endParaRPr lang="en-US" altLang="zh-CN" sz="2800" kern="0" dirty="0" smtClean="0">
                  <a:solidFill>
                    <a:srgbClr val="000000"/>
                  </a:solidFill>
                </a:endParaRPr>
              </a:p>
              <a:p>
                <a:endParaRPr lang="en-US" altLang="zh-CN" sz="2800" kern="0" dirty="0">
                  <a:solidFill>
                    <a:srgbClr val="000000"/>
                  </a:solidFill>
                </a:endParaRPr>
              </a:p>
              <a:p>
                <a:endParaRPr lang="en-US" altLang="zh-CN" sz="2800" kern="0" dirty="0" smtClean="0">
                  <a:solidFill>
                    <a:srgbClr val="000000"/>
                  </a:solidFill>
                </a:endParaRPr>
              </a:p>
              <a:p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The line</a:t>
                </a:r>
                <a:r>
                  <a:rPr lang="zh-CN" altLang="en-US" sz="2800" dirty="0"/>
                  <a:t> </a:t>
                </a:r>
                <a:r>
                  <a:rPr lang="en-US" altLang="zh-CN" sz="2800" i="1" dirty="0" smtClean="0"/>
                  <a:t>y</a:t>
                </a:r>
                <a:r>
                  <a:rPr lang="en-US" altLang="zh-CN" sz="2800" dirty="0" smtClean="0"/>
                  <a:t>=</a:t>
                </a:r>
                <a:r>
                  <a:rPr lang="en-US" altLang="zh-CN" sz="2800" i="1" dirty="0" smtClean="0"/>
                  <a:t>f</a:t>
                </a:r>
                <a:r>
                  <a:rPr lang="en-US" altLang="zh-CN" sz="2800" dirty="0" smtClean="0"/>
                  <a:t>(</a:t>
                </a:r>
                <a:r>
                  <a:rPr lang="en-US" altLang="zh-CN" sz="2800" i="1" dirty="0" smtClean="0"/>
                  <a:t>x</a:t>
                </a:r>
                <a:r>
                  <a:rPr lang="en-US" altLang="zh-CN" sz="2800" dirty="0"/>
                  <a:t>)=</a:t>
                </a:r>
                <a:r>
                  <a:rPr lang="en-US" altLang="zh-CN" sz="2800" i="1" dirty="0" err="1"/>
                  <a:t>Ax</a:t>
                </a:r>
                <a:r>
                  <a:rPr lang="en-US" altLang="zh-CN" sz="2800" dirty="0" err="1"/>
                  <a:t>+</a:t>
                </a:r>
                <a:r>
                  <a:rPr lang="en-US" altLang="zh-CN" sz="2800" i="1" dirty="0" err="1"/>
                  <a:t>B</a:t>
                </a:r>
                <a:r>
                  <a:rPr lang="en-US" altLang="zh-CN" sz="2800" i="1" dirty="0"/>
                  <a:t> </a:t>
                </a:r>
                <a:r>
                  <a:rPr lang="en-US" altLang="zh-CN" sz="2800" dirty="0" smtClean="0"/>
                  <a:t>is the line that minimizes the root-mean-square error </a:t>
                </a:r>
                <a:r>
                  <a:rPr lang="en-US" altLang="zh-CN" sz="2800" i="1" kern="0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zh-CN" sz="2800" kern="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zh-CN" sz="2800" kern="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2800" i="1" kern="0" dirty="0">
                    <a:solidFill>
                      <a:srgbClr val="000000"/>
                    </a:solidFill>
                  </a:rPr>
                  <a:t>f 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).</a:t>
                </a:r>
              </a:p>
              <a:p>
                <a:pPr marL="0" indent="0" algn="ctr">
                  <a:buNone/>
                </a:pPr>
                <a:r>
                  <a:rPr lang="en-US" altLang="zh-CN" sz="2800" kern="0" dirty="0" smtClean="0">
                    <a:solidFill>
                      <a:srgbClr val="000000"/>
                    </a:solidFill>
                  </a:rPr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30926"/>
                <a:ext cx="10972800" cy="4897437"/>
              </a:xfrm>
              <a:blipFill>
                <a:blip r:embed="rId3"/>
                <a:stretch>
                  <a:fillRect l="-556" t="-996" r="-722" b="-1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976449"/>
              </p:ext>
            </p:extLst>
          </p:nvPr>
        </p:nvGraphicFramePr>
        <p:xfrm>
          <a:off x="4187825" y="3198889"/>
          <a:ext cx="381635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4" imgW="1981200" imgH="914400" progId="Equation.DSMT4">
                  <p:embed/>
                </p:oleObj>
              </mc:Choice>
              <mc:Fallback>
                <p:oleObj name="Equation" r:id="rId4" imgW="1981200" imgH="914400" progId="Equation.DSMT4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3198889"/>
                        <a:ext cx="3816350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3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Bézier</a:t>
            </a:r>
            <a:r>
              <a:rPr lang="en-US" altLang="zh-CN" dirty="0" smtClean="0"/>
              <a:t> Curves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i="1" dirty="0" err="1" smtClean="0">
                <a:solidFill>
                  <a:srgbClr val="FF0000"/>
                </a:solidFill>
              </a:rPr>
              <a:t>B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é</a:t>
            </a:r>
            <a:r>
              <a:rPr lang="en-US" altLang="zh-CN" sz="2800" i="1" dirty="0" err="1" smtClean="0">
                <a:solidFill>
                  <a:srgbClr val="FF0000"/>
                </a:solidFill>
              </a:rPr>
              <a:t>zier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 curves </a:t>
            </a:r>
            <a:r>
              <a:rPr lang="en-US" altLang="zh-CN" sz="2800" dirty="0" smtClean="0"/>
              <a:t>which are a class of parametrically polynomials,  continue to be the primary method of representing curves and surfaces in computer graphics (</a:t>
            </a:r>
            <a:r>
              <a:rPr lang="en-US" altLang="zh-CN" sz="2800" dirty="0"/>
              <a:t>CAD/CAM</a:t>
            </a:r>
            <a:r>
              <a:rPr lang="en-US" altLang="zh-CN" sz="2800" dirty="0" smtClean="0"/>
              <a:t>). They are usually used in the  design of free curves and surfaces.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2800" dirty="0" err="1"/>
              <a:t>B</a:t>
            </a:r>
            <a:r>
              <a:rPr lang="en-US" altLang="en-US" sz="2800" dirty="0" err="1"/>
              <a:t>é</a:t>
            </a:r>
            <a:r>
              <a:rPr lang="en-US" altLang="zh-CN" sz="2800" dirty="0" err="1"/>
              <a:t>zier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curves were defined implicitly by a recursive algorithm originally, and the development of the properties of </a:t>
            </a:r>
            <a:r>
              <a:rPr lang="en-US" altLang="zh-CN" sz="2800" dirty="0" err="1"/>
              <a:t>B</a:t>
            </a:r>
            <a:r>
              <a:rPr lang="en-US" altLang="en-US" sz="2800" dirty="0" err="1"/>
              <a:t>é</a:t>
            </a:r>
            <a:r>
              <a:rPr lang="en-US" altLang="zh-CN" sz="2800" dirty="0" err="1"/>
              <a:t>zier</a:t>
            </a:r>
            <a:r>
              <a:rPr lang="en-US" altLang="zh-CN" sz="2800" dirty="0"/>
              <a:t> curves </a:t>
            </a:r>
            <a:r>
              <a:rPr lang="en-US" altLang="zh-CN" sz="2800" dirty="0" smtClean="0"/>
              <a:t>will be facilitated by defining them explicitly in terms of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Bernstein polynomials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6281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Bernstein Polynomials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Def. 4.2</a:t>
            </a:r>
            <a:r>
              <a:rPr lang="en-US" altLang="zh-CN" dirty="0" smtClean="0"/>
              <a:t>. Bernstein polynomials of degree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 are defined by</a:t>
            </a:r>
          </a:p>
          <a:p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62360"/>
              </p:ext>
            </p:extLst>
          </p:nvPr>
        </p:nvGraphicFramePr>
        <p:xfrm>
          <a:off x="3482975" y="2278917"/>
          <a:ext cx="6103938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3" imgW="2654280" imgH="939600" progId="Equation.DSMT4">
                  <p:embed/>
                </p:oleObj>
              </mc:Choice>
              <mc:Fallback>
                <p:oleObj name="Equation" r:id="rId3" imgW="2654280" imgH="939600" progId="Equation.DSMT4">
                  <p:embed/>
                  <p:pic>
                    <p:nvPicPr>
                      <p:cNvPr id="123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278917"/>
                        <a:ext cx="6103938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03557" y="4866054"/>
            <a:ext cx="10349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dirty="0" smtClean="0">
                <a:latin typeface="+mn-lt"/>
              </a:rPr>
              <a:t>In general, there are </a:t>
            </a:r>
            <a:r>
              <a:rPr lang="en-US" altLang="zh-CN" i="1" dirty="0" smtClean="0">
                <a:latin typeface="+mn-lt"/>
              </a:rPr>
              <a:t>N</a:t>
            </a:r>
            <a:r>
              <a:rPr lang="en-US" altLang="zh-CN" dirty="0" smtClean="0">
                <a:latin typeface="+mn-lt"/>
              </a:rPr>
              <a:t>+1</a:t>
            </a:r>
            <a:r>
              <a:rPr lang="en-US" altLang="zh-CN" i="1" dirty="0" smtClean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Bernstein polynomials of degree </a:t>
            </a:r>
            <a:r>
              <a:rPr lang="en-US" altLang="zh-CN" i="1" dirty="0" smtClean="0">
                <a:latin typeface="+mn-lt"/>
              </a:rPr>
              <a:t>N</a:t>
            </a:r>
            <a:r>
              <a:rPr lang="en-US" altLang="zh-CN" dirty="0" smtClean="0">
                <a:latin typeface="+mn-lt"/>
              </a:rPr>
              <a:t>. 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6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Properties of Bernstein Polynomials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08469"/>
            <a:ext cx="10972800" cy="4897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Recurrence Relation. Set 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0,0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)=</a:t>
            </a:r>
            <a:r>
              <a:rPr lang="en-US" altLang="zh-CN" sz="2800" dirty="0" smtClean="0"/>
              <a:t>1 and </a:t>
            </a:r>
            <a:r>
              <a:rPr lang="en-US" altLang="zh-CN" sz="2800" i="1" dirty="0" err="1"/>
              <a:t>B</a:t>
            </a:r>
            <a:r>
              <a:rPr lang="en-US" altLang="zh-CN" sz="2800" i="1" baseline="-25000" dirty="0" err="1"/>
              <a:t>i</a:t>
            </a:r>
            <a:r>
              <a:rPr lang="en-US" altLang="zh-CN" sz="2800" baseline="-25000" dirty="0" err="1"/>
              <a:t>,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)=</a:t>
            </a:r>
            <a:r>
              <a:rPr lang="en-US" altLang="zh-CN" sz="2800" dirty="0" smtClean="0"/>
              <a:t>0 for </a:t>
            </a:r>
            <a:r>
              <a:rPr lang="en-US" altLang="zh-CN" sz="2800" i="1" dirty="0" err="1" smtClean="0"/>
              <a:t>i</a:t>
            </a:r>
            <a:r>
              <a:rPr lang="en-US" altLang="zh-CN" sz="2800" dirty="0" smtClean="0"/>
              <a:t>&lt;0 or </a:t>
            </a:r>
            <a:r>
              <a:rPr lang="en-US" altLang="zh-CN" sz="2800" i="1" dirty="0" err="1" smtClean="0"/>
              <a:t>i</a:t>
            </a:r>
            <a:r>
              <a:rPr lang="en-US" altLang="zh-CN" sz="2800" dirty="0" smtClean="0"/>
              <a:t>&gt;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, then </a:t>
            </a:r>
            <a:r>
              <a:rPr lang="en-US" altLang="zh-CN" sz="2800" i="1" dirty="0" err="1" smtClean="0"/>
              <a:t>B</a:t>
            </a:r>
            <a:r>
              <a:rPr lang="en-US" altLang="zh-CN" sz="2800" i="1" baseline="-25000" dirty="0" err="1" smtClean="0"/>
              <a:t>i,N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t</a:t>
            </a:r>
            <a:r>
              <a:rPr lang="en-US" altLang="zh-CN" sz="2800" dirty="0"/>
              <a:t>)=(1-</a:t>
            </a:r>
            <a:r>
              <a:rPr lang="en-US" altLang="zh-CN" sz="2800" i="1" dirty="0"/>
              <a:t>t</a:t>
            </a:r>
            <a:r>
              <a:rPr lang="en-US" altLang="zh-CN" sz="2800" dirty="0"/>
              <a:t>)</a:t>
            </a:r>
            <a:r>
              <a:rPr lang="en-US" altLang="zh-CN" sz="2800" i="1" dirty="0"/>
              <a:t>B</a:t>
            </a:r>
            <a:r>
              <a:rPr lang="en-US" altLang="zh-CN" sz="2800" i="1" baseline="-25000" dirty="0"/>
              <a:t>i</a:t>
            </a:r>
            <a:r>
              <a:rPr lang="en-US" altLang="zh-CN" sz="2800" baseline="-25000" dirty="0"/>
              <a:t>,</a:t>
            </a:r>
            <a:r>
              <a:rPr lang="en-US" altLang="zh-CN" sz="2800" i="1" baseline="-25000" dirty="0"/>
              <a:t>N</a:t>
            </a:r>
            <a:r>
              <a:rPr lang="en-US" altLang="zh-CN" sz="2800" baseline="-25000" dirty="0"/>
              <a:t>-1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)+</a:t>
            </a:r>
            <a:r>
              <a:rPr lang="en-US" altLang="zh-CN" sz="2800" i="1" dirty="0"/>
              <a:t>tB</a:t>
            </a:r>
            <a:r>
              <a:rPr lang="en-US" altLang="zh-CN" sz="2800" i="1" baseline="-25000" dirty="0"/>
              <a:t>i</a:t>
            </a:r>
            <a:r>
              <a:rPr lang="en-US" altLang="zh-CN" sz="2800" baseline="-25000" dirty="0"/>
              <a:t>-1,</a:t>
            </a:r>
            <a:r>
              <a:rPr lang="en-US" altLang="zh-CN" sz="2800" i="1" baseline="-25000" dirty="0"/>
              <a:t>N</a:t>
            </a:r>
            <a:r>
              <a:rPr lang="en-US" altLang="zh-CN" sz="2800" baseline="-25000" dirty="0"/>
              <a:t>-1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 smtClean="0"/>
              <a:t>), for </a:t>
            </a:r>
            <a:r>
              <a:rPr lang="en-US" altLang="zh-CN" sz="2800" i="1" dirty="0" err="1" smtClean="0"/>
              <a:t>i</a:t>
            </a:r>
            <a:r>
              <a:rPr lang="en-US" altLang="zh-CN" sz="2800" dirty="0" smtClean="0"/>
              <a:t>=1, 2, 3, …, </a:t>
            </a:r>
            <a:r>
              <a:rPr lang="en-US" altLang="zh-CN" sz="2800" i="1" dirty="0"/>
              <a:t>N</a:t>
            </a:r>
            <a:r>
              <a:rPr lang="en-US" altLang="zh-CN" sz="2800" dirty="0"/>
              <a:t>-1. 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Nonnegative on [0, 1]. </a:t>
            </a:r>
            <a:r>
              <a:rPr lang="en-US" altLang="zh-CN" sz="2800" i="1" dirty="0" err="1"/>
              <a:t>B</a:t>
            </a:r>
            <a:r>
              <a:rPr lang="en-US" altLang="zh-CN" sz="2800" i="1" baseline="-25000" dirty="0" err="1"/>
              <a:t>i,N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 ≥</a:t>
            </a:r>
            <a:r>
              <a:rPr lang="en-US" altLang="zh-CN" sz="2800" dirty="0" smtClean="0"/>
              <a:t>0, </a:t>
            </a:r>
            <a:r>
              <a:rPr lang="en-US" altLang="zh-CN" sz="2800" dirty="0"/>
              <a:t>for </a:t>
            </a:r>
            <a:r>
              <a:rPr lang="en-US" altLang="zh-CN" sz="2800" i="1" dirty="0" err="1" smtClean="0"/>
              <a:t>i</a:t>
            </a:r>
            <a:r>
              <a:rPr lang="en-US" altLang="zh-CN" sz="2800" dirty="0" smtClean="0"/>
              <a:t>=0, 1, 2, …, </a:t>
            </a:r>
            <a:r>
              <a:rPr lang="en-US" altLang="zh-CN" sz="2800" i="1" dirty="0" smtClean="0"/>
              <a:t>N.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altLang="zh-CN" sz="2800" dirty="0" smtClean="0"/>
              <a:t>Partition of Unity. 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altLang="zh-CN" sz="2800" dirty="0" smtClean="0"/>
              <a:t>Derivatives. 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endParaRPr lang="en-US" altLang="zh-CN" sz="2800" dirty="0"/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altLang="zh-CN" sz="2800" dirty="0" smtClean="0"/>
              <a:t>Basis. The Bernstein polynomials of order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(</a:t>
            </a:r>
            <a:r>
              <a:rPr lang="en-US" altLang="zh-CN" sz="2800" i="1" dirty="0" err="1"/>
              <a:t>B</a:t>
            </a:r>
            <a:r>
              <a:rPr lang="en-US" altLang="zh-CN" sz="2800" i="1" baseline="-25000" dirty="0" err="1"/>
              <a:t>i</a:t>
            </a:r>
            <a:r>
              <a:rPr lang="en-US" altLang="zh-CN" sz="2800" baseline="-25000" dirty="0" err="1"/>
              <a:t>,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 smtClean="0"/>
              <a:t>) for </a:t>
            </a:r>
            <a:r>
              <a:rPr lang="en-US" altLang="zh-CN" sz="2800" i="1" dirty="0" err="1"/>
              <a:t>i</a:t>
            </a:r>
            <a:r>
              <a:rPr lang="en-US" altLang="zh-CN" sz="2800" dirty="0"/>
              <a:t>=0,1,…, </a:t>
            </a:r>
            <a:r>
              <a:rPr lang="en-US" altLang="zh-CN" sz="2800" i="1" dirty="0"/>
              <a:t>N</a:t>
            </a:r>
            <a:r>
              <a:rPr lang="en-US" altLang="zh-CN" sz="2800" dirty="0" smtClean="0"/>
              <a:t>) form a basis of the space of all polynomials of degree less than or equal to </a:t>
            </a:r>
            <a:r>
              <a:rPr lang="en-US" altLang="zh-CN" sz="2800" i="1" dirty="0"/>
              <a:t>N</a:t>
            </a:r>
            <a:r>
              <a:rPr lang="en-US" altLang="zh-CN" sz="2800" dirty="0" smtClean="0"/>
              <a:t>.</a:t>
            </a:r>
          </a:p>
          <a:p>
            <a:pPr marL="0" indent="0">
              <a:spcBef>
                <a:spcPts val="2000"/>
              </a:spcBef>
              <a:buNone/>
            </a:pPr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en-US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92287"/>
              </p:ext>
            </p:extLst>
          </p:nvPr>
        </p:nvGraphicFramePr>
        <p:xfrm>
          <a:off x="3863975" y="3098555"/>
          <a:ext cx="17811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3" imgW="850680" imgH="431640" progId="Equation.DSMT4">
                  <p:embed/>
                </p:oleObj>
              </mc:Choice>
              <mc:Fallback>
                <p:oleObj name="Equation" r:id="rId3" imgW="850680" imgH="431640" progId="Equation.DSMT4">
                  <p:embed/>
                  <p:pic>
                    <p:nvPicPr>
                      <p:cNvPr id="84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3098555"/>
                        <a:ext cx="17811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123310"/>
              </p:ext>
            </p:extLst>
          </p:nvPr>
        </p:nvGraphicFramePr>
        <p:xfrm>
          <a:off x="3108325" y="4491281"/>
          <a:ext cx="43719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5" imgW="2197080" imgH="393480" progId="Equation.DSMT4">
                  <p:embed/>
                </p:oleObj>
              </mc:Choice>
              <mc:Fallback>
                <p:oleObj name="Equation" r:id="rId5" imgW="2197080" imgH="393480" progId="Equation.DSMT4">
                  <p:embed/>
                  <p:pic>
                    <p:nvPicPr>
                      <p:cNvPr id="84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4491281"/>
                        <a:ext cx="43719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Definition of </a:t>
            </a:r>
            <a:r>
              <a:rPr lang="en-US" altLang="zh-CN" dirty="0" err="1"/>
              <a:t>Bézier</a:t>
            </a:r>
            <a:r>
              <a:rPr lang="en-US" altLang="zh-CN" dirty="0"/>
              <a:t> Curves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49853"/>
            <a:ext cx="10972800" cy="4897437"/>
          </a:xfrm>
        </p:spPr>
        <p:txBody>
          <a:bodyPr/>
          <a:lstStyle/>
          <a:p>
            <a:r>
              <a:rPr lang="en-US" altLang="zh-CN" sz="2400" dirty="0" smtClean="0"/>
              <a:t>Given a set of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control points</a:t>
            </a:r>
            <a:r>
              <a:rPr lang="en-US" altLang="zh-CN" sz="2400" dirty="0" smtClean="0"/>
              <a:t>,           , a </a:t>
            </a:r>
            <a:r>
              <a:rPr lang="en-US" altLang="zh-CN" sz="2400" dirty="0" err="1">
                <a:solidFill>
                  <a:srgbClr val="000000"/>
                </a:solidFill>
                <a:cs typeface="+mj-cs"/>
              </a:rPr>
              <a:t>Bézier</a:t>
            </a:r>
            <a:r>
              <a:rPr lang="en-US" altLang="zh-CN" sz="2400" dirty="0">
                <a:solidFill>
                  <a:srgbClr val="000000"/>
                </a:solidFill>
                <a:cs typeface="+mj-cs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+mj-cs"/>
              </a:rPr>
              <a:t>Curves of degree N is now defined as </a:t>
            </a:r>
            <a:r>
              <a:rPr lang="en-US" altLang="zh-CN" sz="2400" i="1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cs typeface="+mj-cs"/>
              </a:rPr>
              <a:t>weighted sum </a:t>
            </a:r>
            <a:r>
              <a:rPr lang="en-US" altLang="zh-CN" sz="2400" dirty="0" smtClean="0">
                <a:solidFill>
                  <a:srgbClr val="000000"/>
                </a:solidFill>
                <a:cs typeface="+mj-cs"/>
              </a:rPr>
              <a:t>of the Bernstein polynomials of degree N.</a:t>
            </a:r>
          </a:p>
          <a:p>
            <a:r>
              <a:rPr lang="en-US" altLang="zh-CN" sz="2400" b="1" dirty="0" smtClean="0">
                <a:solidFill>
                  <a:srgbClr val="000000"/>
                </a:solidFill>
                <a:cs typeface="+mj-cs"/>
              </a:rPr>
              <a:t>Def. 4.3</a:t>
            </a:r>
            <a:r>
              <a:rPr lang="en-US" altLang="zh-CN" sz="2400" dirty="0" smtClean="0">
                <a:solidFill>
                  <a:srgbClr val="000000"/>
                </a:solidFill>
                <a:cs typeface="+mj-cs"/>
              </a:rPr>
              <a:t>. Given a set of control points            , where </a:t>
            </a:r>
            <a:r>
              <a:rPr lang="en-US" altLang="zh-CN" sz="2400" b="1" dirty="0"/>
              <a:t>P</a:t>
            </a:r>
            <a:r>
              <a:rPr lang="en-US" altLang="zh-CN" sz="2400" i="1" baseline="-25000" dirty="0"/>
              <a:t>i</a:t>
            </a:r>
            <a:r>
              <a:rPr lang="en-US" altLang="zh-CN" sz="2400" dirty="0"/>
              <a:t>=(</a:t>
            </a:r>
            <a:r>
              <a:rPr lang="en-US" altLang="zh-CN" sz="2400" i="1" dirty="0"/>
              <a:t>x</a:t>
            </a:r>
            <a:r>
              <a:rPr lang="en-US" altLang="zh-CN" sz="2400" i="1" baseline="-25000" dirty="0"/>
              <a:t>i</a:t>
            </a:r>
            <a:r>
              <a:rPr lang="en-US" altLang="zh-CN" sz="2400" dirty="0" smtClean="0"/>
              <a:t>, </a:t>
            </a:r>
            <a:r>
              <a:rPr lang="en-US" altLang="zh-CN" sz="2400" i="1" dirty="0" err="1" smtClean="0"/>
              <a:t>y</a:t>
            </a:r>
            <a:r>
              <a:rPr lang="en-US" altLang="zh-CN" sz="2400" i="1" baseline="-25000" dirty="0" err="1" smtClean="0"/>
              <a:t>i</a:t>
            </a:r>
            <a:r>
              <a:rPr lang="en-US" altLang="zh-CN" sz="2400" dirty="0" smtClean="0"/>
              <a:t>), a </a:t>
            </a:r>
            <a:r>
              <a:rPr lang="en-US" altLang="zh-CN" sz="2400" dirty="0" err="1"/>
              <a:t>Bézier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curves of degree 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 is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 where </a:t>
            </a:r>
            <a:r>
              <a:rPr lang="en-US" altLang="zh-CN" sz="2400" i="1" dirty="0" err="1" smtClean="0"/>
              <a:t>B</a:t>
            </a:r>
            <a:r>
              <a:rPr lang="en-US" altLang="zh-CN" sz="2400" i="1" baseline="-25000" dirty="0" err="1" smtClean="0"/>
              <a:t>i</a:t>
            </a:r>
            <a:r>
              <a:rPr lang="en-US" altLang="zh-CN" sz="2400" baseline="-25000" dirty="0" err="1" smtClean="0"/>
              <a:t>,</a:t>
            </a:r>
            <a:r>
              <a:rPr lang="en-US" altLang="zh-CN" sz="2400" i="1" baseline="-25000" dirty="0" err="1" smtClean="0"/>
              <a:t>N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t</a:t>
            </a:r>
            <a:r>
              <a:rPr lang="en-US" altLang="zh-CN" sz="2400" dirty="0" smtClean="0"/>
              <a:t>), for </a:t>
            </a:r>
            <a:r>
              <a:rPr lang="en-US" altLang="zh-CN" sz="2400" i="1" dirty="0" err="1" smtClean="0"/>
              <a:t>i</a:t>
            </a:r>
            <a:r>
              <a:rPr lang="en-US" altLang="zh-CN" sz="2400" dirty="0" smtClean="0"/>
              <a:t>=0, 1, …, 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, are the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Bernstein polynomials of degree N</a:t>
            </a:r>
            <a:r>
              <a:rPr lang="en-US" altLang="zh-CN" sz="2400" dirty="0" smtClean="0"/>
              <a:t>, and  </a:t>
            </a:r>
          </a:p>
          <a:p>
            <a:pPr marL="0" indent="0">
              <a:buNone/>
            </a:pPr>
            <a:r>
              <a:rPr lang="en-US" altLang="zh-CN" sz="2400" i="1" dirty="0"/>
              <a:t> </a:t>
            </a:r>
            <a:r>
              <a:rPr lang="en-US" altLang="zh-CN" sz="2400" i="1" dirty="0" smtClean="0"/>
              <a:t>    t</a:t>
            </a:r>
            <a:r>
              <a:rPr lang="en-US" altLang="zh-CN" sz="2400" dirty="0"/>
              <a:t>∈[0,1</a:t>
            </a:r>
            <a:r>
              <a:rPr lang="en-US" altLang="zh-CN" sz="2400" dirty="0" smtClean="0"/>
              <a:t>].</a:t>
            </a:r>
          </a:p>
          <a:p>
            <a:r>
              <a:rPr lang="en-US" altLang="zh-CN" sz="2400" dirty="0" smtClean="0">
                <a:solidFill>
                  <a:schemeClr val="bg2"/>
                </a:solidFill>
              </a:rPr>
              <a:t>In the formula </a:t>
            </a:r>
            <a:r>
              <a:rPr lang="en-US" altLang="zh-CN" sz="2400" dirty="0" err="1" smtClean="0">
                <a:solidFill>
                  <a:schemeClr val="bg2"/>
                </a:solidFill>
              </a:rPr>
              <a:t>aboved</a:t>
            </a:r>
            <a:r>
              <a:rPr lang="en-US" altLang="zh-CN" sz="2400" dirty="0" smtClean="0">
                <a:solidFill>
                  <a:schemeClr val="bg2"/>
                </a:solidFill>
              </a:rPr>
              <a:t> the control points are ordered pairs representing 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x</a:t>
            </a:r>
            <a:r>
              <a:rPr lang="en-US" altLang="zh-CN" sz="2400" dirty="0" smtClean="0">
                <a:solidFill>
                  <a:schemeClr val="bg2"/>
                </a:solidFill>
              </a:rPr>
              <a:t>- and </a:t>
            </a:r>
            <a:r>
              <a:rPr lang="en-US" altLang="zh-CN" sz="2400" i="1" dirty="0">
                <a:solidFill>
                  <a:schemeClr val="bg2"/>
                </a:solidFill>
              </a:rPr>
              <a:t>y</a:t>
            </a:r>
            <a:r>
              <a:rPr lang="en-US" altLang="zh-CN" sz="2400" dirty="0" smtClean="0">
                <a:solidFill>
                  <a:schemeClr val="bg2"/>
                </a:solidFill>
              </a:rPr>
              <a:t>-coordinates in the plane. Without ambiguity the control points can be treated as vectors and the corresponding Bernstein polynomials as scalars. Thus </a:t>
            </a:r>
            <a:r>
              <a:rPr lang="en-US" altLang="zh-CN" sz="2400" b="1" dirty="0" smtClean="0">
                <a:solidFill>
                  <a:schemeClr val="bg2"/>
                </a:solidFill>
              </a:rPr>
              <a:t>P</a:t>
            </a:r>
            <a:r>
              <a:rPr lang="en-US" altLang="zh-CN" sz="2400" dirty="0" smtClean="0">
                <a:solidFill>
                  <a:schemeClr val="bg2"/>
                </a:solidFill>
              </a:rPr>
              <a:t>(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t</a:t>
            </a:r>
            <a:r>
              <a:rPr lang="en-US" altLang="zh-CN" sz="2400" dirty="0" smtClean="0">
                <a:solidFill>
                  <a:schemeClr val="bg2"/>
                </a:solidFill>
              </a:rPr>
              <a:t>) can be represented parametrically as </a:t>
            </a:r>
            <a:r>
              <a:rPr lang="en-US" altLang="zh-CN" sz="2400" b="1" dirty="0" smtClean="0">
                <a:solidFill>
                  <a:schemeClr val="bg2"/>
                </a:solidFill>
              </a:rPr>
              <a:t>P</a:t>
            </a:r>
            <a:r>
              <a:rPr lang="en-US" altLang="zh-CN" sz="2400" dirty="0" smtClean="0">
                <a:solidFill>
                  <a:schemeClr val="bg2"/>
                </a:solidFill>
              </a:rPr>
              <a:t>(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t</a:t>
            </a:r>
            <a:r>
              <a:rPr lang="en-US" altLang="zh-CN" sz="2400" dirty="0">
                <a:solidFill>
                  <a:schemeClr val="bg2"/>
                </a:solidFill>
              </a:rPr>
              <a:t>)=(</a:t>
            </a:r>
            <a:r>
              <a:rPr lang="en-US" altLang="zh-CN" sz="2400" i="1" dirty="0">
                <a:solidFill>
                  <a:schemeClr val="bg2"/>
                </a:solidFill>
              </a:rPr>
              <a:t>x</a:t>
            </a:r>
            <a:r>
              <a:rPr lang="en-US" altLang="zh-CN" sz="2400" dirty="0">
                <a:solidFill>
                  <a:schemeClr val="bg2"/>
                </a:solidFill>
              </a:rPr>
              <a:t>(</a:t>
            </a:r>
            <a:r>
              <a:rPr lang="en-US" altLang="zh-CN" sz="2400" i="1" dirty="0">
                <a:solidFill>
                  <a:schemeClr val="bg2"/>
                </a:solidFill>
              </a:rPr>
              <a:t>t</a:t>
            </a:r>
            <a:r>
              <a:rPr lang="en-US" altLang="zh-CN" sz="2400" dirty="0" smtClean="0">
                <a:solidFill>
                  <a:schemeClr val="bg2"/>
                </a:solidFill>
              </a:rPr>
              <a:t>), 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y</a:t>
            </a:r>
            <a:r>
              <a:rPr lang="en-US" altLang="zh-CN" sz="2400" dirty="0" smtClean="0">
                <a:solidFill>
                  <a:schemeClr val="bg2"/>
                </a:solidFill>
              </a:rPr>
              <a:t>(</a:t>
            </a:r>
            <a:r>
              <a:rPr lang="en-US" altLang="zh-CN" sz="2400" i="1" dirty="0" smtClean="0">
                <a:solidFill>
                  <a:schemeClr val="bg2"/>
                </a:solidFill>
              </a:rPr>
              <a:t>t</a:t>
            </a:r>
            <a:r>
              <a:rPr lang="en-US" altLang="zh-CN" sz="2400" dirty="0" smtClean="0">
                <a:solidFill>
                  <a:schemeClr val="bg2"/>
                </a:solidFill>
              </a:rPr>
              <a:t>)).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607622"/>
              </p:ext>
            </p:extLst>
          </p:nvPr>
        </p:nvGraphicFramePr>
        <p:xfrm>
          <a:off x="4586777" y="1249853"/>
          <a:ext cx="81244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3" imgW="406224" imgH="241195" progId="Equation.DSMT4">
                  <p:embed/>
                </p:oleObj>
              </mc:Choice>
              <mc:Fallback>
                <p:oleObj name="Equation" r:id="rId3" imgW="406224" imgH="241195" progId="Equation.DSMT4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777" y="1249853"/>
                        <a:ext cx="812448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104"/>
              </p:ext>
            </p:extLst>
          </p:nvPr>
        </p:nvGraphicFramePr>
        <p:xfrm>
          <a:off x="4529992" y="2749184"/>
          <a:ext cx="236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5" imgW="1180800" imgH="431640" progId="Equation.DSMT4">
                  <p:embed/>
                </p:oleObj>
              </mc:Choice>
              <mc:Fallback>
                <p:oleObj name="Equation" r:id="rId5" imgW="1180800" imgH="431640" progId="Equation.DSMT4">
                  <p:embed/>
                  <p:pic>
                    <p:nvPicPr>
                      <p:cNvPr id="88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992" y="2749184"/>
                        <a:ext cx="2362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15408"/>
              </p:ext>
            </p:extLst>
          </p:nvPr>
        </p:nvGraphicFramePr>
        <p:xfrm>
          <a:off x="5701499" y="2082191"/>
          <a:ext cx="81244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3" imgW="406224" imgH="241195" progId="Equation.DSMT4">
                  <p:embed/>
                </p:oleObj>
              </mc:Choice>
              <mc:Fallback>
                <p:oleObj name="Equation" r:id="rId3" imgW="406224" imgH="241195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499" y="2082191"/>
                        <a:ext cx="812448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9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18640"/>
            <a:ext cx="10972800" cy="997409"/>
          </a:xfrm>
        </p:spPr>
        <p:txBody>
          <a:bodyPr anchor="t"/>
          <a:lstStyle/>
          <a:p>
            <a:r>
              <a:rPr lang="en-US" altLang="zh-CN" sz="2800" b="1" dirty="0" smtClean="0"/>
              <a:t>Example 1</a:t>
            </a:r>
            <a:r>
              <a:rPr lang="en-US" altLang="zh-CN" sz="2800" dirty="0" smtClean="0"/>
              <a:t>.  Find </a:t>
            </a:r>
            <a:r>
              <a:rPr lang="en-US" altLang="zh-CN" sz="2800" dirty="0"/>
              <a:t>the </a:t>
            </a:r>
            <a:r>
              <a:rPr lang="en-US" altLang="zh-CN" sz="2800" dirty="0" err="1"/>
              <a:t>Bézier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curve which has the control points </a:t>
            </a:r>
            <a:r>
              <a:rPr lang="en-US" altLang="zh-CN" sz="2800" dirty="0"/>
              <a:t>(2,2</a:t>
            </a:r>
            <a:r>
              <a:rPr lang="en-US" altLang="zh-CN" sz="2800" dirty="0" smtClean="0"/>
              <a:t>), (</a:t>
            </a:r>
            <a:r>
              <a:rPr lang="en-US" altLang="zh-CN" sz="2800" dirty="0"/>
              <a:t>1,1.5</a:t>
            </a:r>
            <a:r>
              <a:rPr lang="en-US" altLang="zh-CN" sz="2800" dirty="0" smtClean="0"/>
              <a:t>), (</a:t>
            </a:r>
            <a:r>
              <a:rPr lang="en-US" altLang="zh-CN" sz="2800" dirty="0"/>
              <a:t>3.5,0</a:t>
            </a:r>
            <a:r>
              <a:rPr lang="en-US" altLang="zh-CN" sz="2800" dirty="0" smtClean="0"/>
              <a:t>) and (4,1).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Substituting the 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- and </a:t>
            </a:r>
            <a:r>
              <a:rPr lang="en-US" altLang="zh-CN" sz="2800" i="1" dirty="0"/>
              <a:t>y</a:t>
            </a:r>
            <a:r>
              <a:rPr lang="en-US" altLang="zh-CN" sz="2800" dirty="0" smtClean="0"/>
              <a:t>-coordinates of the control points and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=3 into the definition yields</a:t>
            </a:r>
          </a:p>
          <a:p>
            <a:pPr marL="0" indent="0">
              <a:buNone/>
            </a:pP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t</a:t>
            </a:r>
            <a:r>
              <a:rPr lang="en-US" altLang="zh-CN" sz="2800" dirty="0"/>
              <a:t>)=2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0,3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)+1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1,3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)+3.5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2,3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)+4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3,3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 smtClean="0"/>
              <a:t>)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=2-3</a:t>
            </a:r>
            <a:r>
              <a:rPr lang="en-US" altLang="zh-CN" sz="2800" i="1" dirty="0" smtClean="0"/>
              <a:t>t</a:t>
            </a:r>
            <a:r>
              <a:rPr lang="en-US" altLang="zh-CN" sz="2800" dirty="0" smtClean="0"/>
              <a:t>+10.5</a:t>
            </a:r>
            <a:r>
              <a:rPr lang="en-US" altLang="zh-CN" sz="2800" i="1" dirty="0" smtClean="0"/>
              <a:t>t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-5.5</a:t>
            </a:r>
            <a:r>
              <a:rPr lang="en-US" altLang="zh-CN" sz="2800" i="1" dirty="0" smtClean="0"/>
              <a:t>t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,</a:t>
            </a:r>
          </a:p>
          <a:p>
            <a:pPr marL="0" indent="0">
              <a:buNone/>
            </a:pPr>
            <a:r>
              <a:rPr lang="en-US" altLang="zh-CN" sz="2800" i="1" dirty="0" smtClean="0">
                <a:solidFill>
                  <a:srgbClr val="000000"/>
                </a:solidFill>
              </a:rPr>
              <a:t>y</a:t>
            </a:r>
            <a:r>
              <a:rPr lang="en-US" altLang="zh-CN" sz="2800" dirty="0" smtClean="0">
                <a:solidFill>
                  <a:srgbClr val="000000"/>
                </a:solidFill>
              </a:rPr>
              <a:t>(</a:t>
            </a:r>
            <a:r>
              <a:rPr lang="en-US" altLang="zh-CN" sz="2800" i="1" dirty="0" smtClean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)=2</a:t>
            </a:r>
            <a:r>
              <a:rPr lang="en-US" altLang="zh-CN" sz="2800" i="1" dirty="0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0,3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)+1.5</a:t>
            </a:r>
            <a:r>
              <a:rPr lang="en-US" altLang="zh-CN" sz="2800" i="1" dirty="0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1,3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)+0</a:t>
            </a:r>
            <a:r>
              <a:rPr lang="en-US" altLang="zh-CN" sz="2800" i="1" dirty="0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2,3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)+1</a:t>
            </a:r>
            <a:r>
              <a:rPr lang="en-US" altLang="zh-CN" sz="2800" i="1" dirty="0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3,3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    =2-1.5</a:t>
            </a:r>
            <a:r>
              <a:rPr lang="en-US" altLang="zh-CN" sz="2800" i="1" dirty="0" smtClean="0">
                <a:solidFill>
                  <a:srgbClr val="000000"/>
                </a:solidFill>
              </a:rPr>
              <a:t>t</a:t>
            </a:r>
            <a:r>
              <a:rPr lang="en-US" altLang="zh-CN" sz="2800" dirty="0" smtClean="0">
                <a:solidFill>
                  <a:srgbClr val="000000"/>
                </a:solidFill>
              </a:rPr>
              <a:t>-3</a:t>
            </a:r>
            <a:r>
              <a:rPr lang="en-US" altLang="zh-CN" sz="2800" i="1" dirty="0" smtClean="0">
                <a:solidFill>
                  <a:srgbClr val="000000"/>
                </a:solidFill>
              </a:rPr>
              <a:t>t</a:t>
            </a:r>
            <a:r>
              <a:rPr lang="en-US" altLang="zh-CN" sz="28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zh-CN" sz="2800" dirty="0" smtClean="0">
                <a:solidFill>
                  <a:srgbClr val="000000"/>
                </a:solidFill>
              </a:rPr>
              <a:t>+3.5</a:t>
            </a:r>
            <a:r>
              <a:rPr lang="en-US" altLang="zh-CN" sz="2800" i="1" dirty="0" smtClean="0">
                <a:solidFill>
                  <a:srgbClr val="000000"/>
                </a:solidFill>
              </a:rPr>
              <a:t>t</a:t>
            </a:r>
            <a:r>
              <a:rPr lang="en-US" altLang="zh-CN" sz="2800" baseline="30000" dirty="0" smtClean="0">
                <a:solidFill>
                  <a:srgbClr val="000000"/>
                </a:solidFill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</a:rPr>
              <a:t>.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76" y="2383525"/>
            <a:ext cx="610922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Properties of  </a:t>
            </a:r>
            <a:r>
              <a:rPr lang="en-US" altLang="zh-CN" dirty="0" err="1"/>
              <a:t>Bézier</a:t>
            </a:r>
            <a:r>
              <a:rPr lang="en-US" altLang="zh-CN" dirty="0"/>
              <a:t> Curves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08892"/>
            <a:ext cx="10972800" cy="48974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Property 1. The points </a:t>
            </a:r>
            <a:r>
              <a:rPr lang="en-US" altLang="zh-CN" sz="2800" b="1" dirty="0" smtClean="0"/>
              <a:t>P</a:t>
            </a:r>
            <a:r>
              <a:rPr lang="en-US" altLang="zh-CN" sz="2800" baseline="-25000" dirty="0" smtClean="0"/>
              <a:t>0</a:t>
            </a:r>
            <a:r>
              <a:rPr lang="en-US" altLang="zh-CN" sz="2800" dirty="0" smtClean="0"/>
              <a:t> and </a:t>
            </a:r>
            <a:r>
              <a:rPr lang="en-US" altLang="zh-CN" sz="2800" b="1" dirty="0"/>
              <a:t>P</a:t>
            </a:r>
            <a:r>
              <a:rPr lang="en-US" altLang="zh-CN" sz="2800" baseline="-25000" dirty="0"/>
              <a:t>1</a:t>
            </a:r>
            <a:r>
              <a:rPr lang="en-US" altLang="zh-CN" sz="2800" dirty="0" smtClean="0"/>
              <a:t> are on the curve </a:t>
            </a:r>
            <a:r>
              <a:rPr lang="en-US" altLang="zh-CN" sz="2800" b="1" i="1" dirty="0" smtClean="0"/>
              <a:t>P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t</a:t>
            </a:r>
            <a:r>
              <a:rPr lang="en-US" altLang="zh-CN" sz="28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Property 2. </a:t>
            </a:r>
            <a:r>
              <a:rPr lang="en-US" altLang="zh-CN" sz="2800" b="1" i="1" dirty="0"/>
              <a:t>P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</a:t>
            </a:r>
            <a:r>
              <a:rPr lang="en-US" altLang="zh-CN" sz="2800" dirty="0" smtClean="0"/>
              <a:t> is continuous and has derivatives of all orders on the interval [0, 1].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Property 3. </a:t>
            </a:r>
            <a:r>
              <a:rPr lang="en-US" altLang="zh-CN" sz="2800" i="1" dirty="0"/>
              <a:t>P</a:t>
            </a:r>
            <a:r>
              <a:rPr lang="en-US" altLang="zh-CN" sz="2800" dirty="0"/>
              <a:t>’(0)=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P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 smtClean="0"/>
              <a:t>-</a:t>
            </a:r>
            <a:r>
              <a:rPr lang="en-US" altLang="zh-CN" sz="2800" i="1" dirty="0" smtClean="0"/>
              <a:t>P</a:t>
            </a:r>
            <a:r>
              <a:rPr lang="en-US" altLang="zh-CN" sz="2800" baseline="-25000" dirty="0" smtClean="0"/>
              <a:t>0</a:t>
            </a:r>
            <a:r>
              <a:rPr lang="en-US" altLang="zh-CN" sz="2800" dirty="0" smtClean="0"/>
              <a:t>)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and </a:t>
            </a:r>
            <a:r>
              <a:rPr lang="en-US" altLang="zh-CN" sz="2800" i="1" dirty="0" smtClean="0"/>
              <a:t>P</a:t>
            </a:r>
            <a:r>
              <a:rPr lang="en-US" altLang="zh-CN" sz="2800" dirty="0"/>
              <a:t>’(1)=</a:t>
            </a:r>
            <a:r>
              <a:rPr lang="en-US" altLang="zh-CN" sz="2800" i="1" dirty="0"/>
              <a:t>N</a:t>
            </a:r>
            <a:r>
              <a:rPr lang="en-US" altLang="zh-CN" sz="2800" dirty="0"/>
              <a:t>(</a:t>
            </a:r>
            <a:r>
              <a:rPr lang="en-US" altLang="zh-CN" sz="2800" i="1" dirty="0"/>
              <a:t>P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-</a:t>
            </a:r>
            <a:r>
              <a:rPr lang="en-US" altLang="zh-CN" sz="2800" i="1" dirty="0"/>
              <a:t>P</a:t>
            </a:r>
            <a:r>
              <a:rPr lang="en-US" altLang="zh-CN" sz="2800" i="1" baseline="-25000" dirty="0"/>
              <a:t>N</a:t>
            </a:r>
            <a:r>
              <a:rPr lang="en-US" altLang="zh-CN" sz="2800" baseline="-25000" dirty="0"/>
              <a:t>-1</a:t>
            </a:r>
            <a:r>
              <a:rPr lang="en-US" altLang="zh-CN" sz="2800" dirty="0" smtClean="0"/>
              <a:t>). The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angent lines to a </a:t>
            </a:r>
            <a:r>
              <a:rPr lang="en-US" altLang="zh-CN" sz="2800" dirty="0" err="1"/>
              <a:t>Bézier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Curve at the endpoints are parallel to the lines through the endpoints and the adjacent control points.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Property 4. The </a:t>
            </a:r>
            <a:r>
              <a:rPr lang="en-US" altLang="zh-CN" sz="2800" dirty="0" err="1"/>
              <a:t>Bézier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Curve lies in the convex hull of its set of control points.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47987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Bézier</a:t>
            </a:r>
            <a:r>
              <a:rPr lang="en-US" altLang="zh-CN" dirty="0"/>
              <a:t> </a:t>
            </a:r>
            <a:r>
              <a:rPr lang="en-US" altLang="zh-CN" dirty="0" smtClean="0"/>
              <a:t>Curves and polygonal paths</a:t>
            </a:r>
            <a:endParaRPr lang="zh-CN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62" y="1416050"/>
            <a:ext cx="3200846" cy="24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6050"/>
            <a:ext cx="3200846" cy="24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5" y="4059069"/>
            <a:ext cx="3200846" cy="24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6685"/>
            <a:ext cx="3200846" cy="24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418640"/>
            <a:ext cx="10972800" cy="997409"/>
          </a:xfrm>
        </p:spPr>
        <p:txBody>
          <a:bodyPr anchor="t"/>
          <a:lstStyle/>
          <a:p>
            <a:r>
              <a:rPr lang="en-US" altLang="zh-CN" sz="2800" b="1" dirty="0" smtClean="0"/>
              <a:t>Example 1</a:t>
            </a:r>
            <a:r>
              <a:rPr lang="en-US" altLang="zh-CN" sz="2800" dirty="0" smtClean="0"/>
              <a:t>.  Find </a:t>
            </a:r>
            <a:r>
              <a:rPr lang="en-US" altLang="zh-CN" sz="2800" dirty="0"/>
              <a:t>the </a:t>
            </a:r>
            <a:r>
              <a:rPr lang="en-US" altLang="zh-CN" sz="2800" dirty="0" err="1"/>
              <a:t>Bézier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curve which has the control points </a:t>
            </a:r>
            <a:r>
              <a:rPr lang="en-US" altLang="zh-CN" sz="2800" dirty="0"/>
              <a:t>(2,2</a:t>
            </a:r>
            <a:r>
              <a:rPr lang="en-US" altLang="zh-CN" sz="2800" dirty="0" smtClean="0"/>
              <a:t>), (0,1), (3,-1) and (4,1).</a:t>
            </a:r>
            <a:endParaRPr lang="zh-CN" altLang="en-US" sz="2800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09600" y="1484314"/>
            <a:ext cx="10972800" cy="489743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Substituting the 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- and </a:t>
            </a:r>
            <a:r>
              <a:rPr lang="en-US" altLang="zh-CN" sz="2800" i="1" dirty="0"/>
              <a:t>y</a:t>
            </a:r>
            <a:r>
              <a:rPr lang="en-US" altLang="zh-CN" sz="2800" dirty="0" smtClean="0"/>
              <a:t>-coordinates of the control points and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=3 into the definition yields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i="1" dirty="0"/>
              <a:t>x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)=2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0,3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)+0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1,3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)+3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2,3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/>
              <a:t>)+4</a:t>
            </a:r>
            <a:r>
              <a:rPr lang="en-US" altLang="zh-CN" sz="2800" i="1" dirty="0"/>
              <a:t>B</a:t>
            </a:r>
            <a:r>
              <a:rPr lang="en-US" altLang="zh-CN" sz="2800" baseline="-25000" dirty="0"/>
              <a:t>3,3</a:t>
            </a:r>
            <a:r>
              <a:rPr lang="en-US" altLang="zh-CN" sz="2800" dirty="0"/>
              <a:t>(</a:t>
            </a:r>
            <a:r>
              <a:rPr lang="en-US" altLang="zh-CN" sz="2800" i="1" dirty="0"/>
              <a:t>t</a:t>
            </a:r>
            <a:r>
              <a:rPr lang="en-US" altLang="zh-CN" sz="28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=2-6</a:t>
            </a:r>
            <a:r>
              <a:rPr lang="en-US" altLang="zh-CN" sz="2800" i="1" dirty="0" smtClean="0"/>
              <a:t>t</a:t>
            </a:r>
            <a:r>
              <a:rPr lang="en-US" altLang="zh-CN" sz="2800" dirty="0" smtClean="0"/>
              <a:t>+15</a:t>
            </a:r>
            <a:r>
              <a:rPr lang="en-US" altLang="zh-CN" sz="2800" i="1" dirty="0" smtClean="0"/>
              <a:t>t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-7</a:t>
            </a:r>
            <a:r>
              <a:rPr lang="en-US" altLang="zh-CN" sz="2800" i="1" dirty="0" smtClean="0"/>
              <a:t>t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,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i="1" dirty="0">
                <a:solidFill>
                  <a:srgbClr val="000000"/>
                </a:solidFill>
              </a:rPr>
              <a:t>y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)=2</a:t>
            </a:r>
            <a:r>
              <a:rPr lang="en-US" altLang="zh-CN" sz="2800" i="1" dirty="0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0,3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)+1</a:t>
            </a:r>
            <a:r>
              <a:rPr lang="en-US" altLang="zh-CN" sz="2800" i="1" dirty="0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1,3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)-1</a:t>
            </a:r>
            <a:r>
              <a:rPr lang="en-US" altLang="zh-CN" sz="2800" i="1" dirty="0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2,3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)+1</a:t>
            </a:r>
            <a:r>
              <a:rPr lang="en-US" altLang="zh-CN" sz="2800" i="1" dirty="0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3,3</a:t>
            </a:r>
            <a:r>
              <a:rPr lang="en-US" altLang="zh-CN" sz="2800" dirty="0">
                <a:solidFill>
                  <a:srgbClr val="000000"/>
                </a:solidFill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     =</a:t>
            </a:r>
            <a:r>
              <a:rPr lang="en-US" altLang="zh-CN" sz="2800" dirty="0">
                <a:solidFill>
                  <a:srgbClr val="000000"/>
                </a:solidFill>
              </a:rPr>
              <a:t>2-3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dirty="0">
                <a:solidFill>
                  <a:srgbClr val="000000"/>
                </a:solidFill>
              </a:rPr>
              <a:t>-3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baseline="30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+5</a:t>
            </a:r>
            <a:r>
              <a:rPr lang="en-US" altLang="zh-CN" sz="2800" i="1" dirty="0">
                <a:solidFill>
                  <a:srgbClr val="000000"/>
                </a:solidFill>
              </a:rPr>
              <a:t>t</a:t>
            </a:r>
            <a:r>
              <a:rPr lang="en-US" altLang="zh-CN" sz="2800" baseline="30000" dirty="0">
                <a:solidFill>
                  <a:srgbClr val="000000"/>
                </a:solidFill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</a:rPr>
              <a:t>.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753" y="1962437"/>
            <a:ext cx="6094247" cy="43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Composite </a:t>
            </a:r>
            <a:r>
              <a:rPr lang="en-US" altLang="zh-CN" dirty="0" err="1"/>
              <a:t>Bézier</a:t>
            </a:r>
            <a:r>
              <a:rPr lang="en-US" altLang="zh-CN" dirty="0"/>
              <a:t> </a:t>
            </a:r>
            <a:r>
              <a:rPr lang="en-US" altLang="zh-CN" dirty="0" smtClean="0"/>
              <a:t>Curves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02960"/>
            <a:ext cx="10972800" cy="2513255"/>
          </a:xfrm>
        </p:spPr>
        <p:txBody>
          <a:bodyPr/>
          <a:lstStyle/>
          <a:p>
            <a:r>
              <a:rPr lang="en-US" altLang="zh-CN" sz="2600" dirty="0" smtClean="0">
                <a:latin typeface="+mj-lt"/>
              </a:rPr>
              <a:t>In practice, curves are produced using a sequence of </a:t>
            </a:r>
            <a:r>
              <a:rPr lang="en-US" altLang="zh-CN" sz="2600" dirty="0" err="1"/>
              <a:t>Bézier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Curves sharing common endpoints. Property 4 shows that the oscillatory behavior </a:t>
            </a:r>
            <a:r>
              <a:rPr lang="en-US" altLang="zh-CN" sz="2600" dirty="0"/>
              <a:t>of </a:t>
            </a:r>
            <a:r>
              <a:rPr lang="en-US" altLang="zh-CN" sz="2600" dirty="0" smtClean="0"/>
              <a:t>high-degree </a:t>
            </a:r>
            <a:r>
              <a:rPr lang="en-US" altLang="zh-CN" sz="2600" dirty="0"/>
              <a:t>polynomials </a:t>
            </a:r>
            <a:r>
              <a:rPr lang="en-US" altLang="zh-CN" sz="2600" dirty="0" smtClean="0"/>
              <a:t>is not a problem with </a:t>
            </a:r>
            <a:r>
              <a:rPr lang="en-US" altLang="zh-CN" sz="2600" dirty="0" err="1" smtClean="0"/>
              <a:t>B</a:t>
            </a:r>
            <a:r>
              <a:rPr lang="en-US" altLang="zh-CN" sz="2600" dirty="0" err="1"/>
              <a:t>é</a:t>
            </a:r>
            <a:r>
              <a:rPr lang="en-US" altLang="zh-CN" sz="2600" dirty="0" err="1" smtClean="0"/>
              <a:t>zier</a:t>
            </a:r>
            <a:r>
              <a:rPr lang="en-US" altLang="zh-CN" sz="2600" dirty="0" smtClean="0"/>
              <a:t> curves. Since changing one </a:t>
            </a:r>
            <a:r>
              <a:rPr lang="en-US" altLang="zh-CN" sz="2600" dirty="0"/>
              <a:t>control point </a:t>
            </a:r>
            <a:r>
              <a:rPr lang="en-US" altLang="zh-CN" sz="2600" dirty="0" smtClean="0"/>
              <a:t>changes </a:t>
            </a:r>
            <a:r>
              <a:rPr lang="en-US" altLang="zh-CN" sz="2600" dirty="0"/>
              <a:t>the </a:t>
            </a:r>
            <a:r>
              <a:rPr lang="en-US" altLang="zh-CN" sz="2600" dirty="0" smtClean="0"/>
              <a:t>shape </a:t>
            </a:r>
            <a:r>
              <a:rPr lang="en-US" altLang="zh-CN" sz="2600" dirty="0"/>
              <a:t>of a</a:t>
            </a:r>
            <a:r>
              <a:rPr lang="en-US" altLang="zh-CN" sz="2600" dirty="0" smtClean="0"/>
              <a:t> </a:t>
            </a:r>
            <a:r>
              <a:rPr lang="en-US" altLang="zh-CN" sz="2600" dirty="0" err="1" smtClean="0"/>
              <a:t>B</a:t>
            </a:r>
            <a:r>
              <a:rPr lang="en-US" altLang="zh-CN" sz="2600" dirty="0" err="1"/>
              <a:t>é</a:t>
            </a:r>
            <a:r>
              <a:rPr lang="en-US" altLang="zh-CN" sz="2600" dirty="0" err="1" smtClean="0"/>
              <a:t>zier</a:t>
            </a:r>
            <a:r>
              <a:rPr lang="en-US" altLang="zh-CN" sz="2600" dirty="0" smtClean="0"/>
              <a:t> curve, it is simpler to break the process into a series </a:t>
            </a:r>
            <a:r>
              <a:rPr lang="en-US" altLang="zh-CN" sz="2600" dirty="0"/>
              <a:t>of </a:t>
            </a:r>
            <a:r>
              <a:rPr lang="en-US" altLang="zh-CN" sz="2600" dirty="0" err="1"/>
              <a:t>B</a:t>
            </a:r>
            <a:r>
              <a:rPr lang="en-US" altLang="zh-CN" sz="2600" dirty="0" err="1" smtClean="0"/>
              <a:t>ézier</a:t>
            </a:r>
            <a:r>
              <a:rPr lang="en-US" altLang="zh-CN" sz="2600" dirty="0" smtClean="0"/>
              <a:t> </a:t>
            </a:r>
            <a:r>
              <a:rPr lang="en-US" altLang="zh-CN" sz="2600" dirty="0"/>
              <a:t>curves </a:t>
            </a:r>
            <a:r>
              <a:rPr lang="en-US" altLang="zh-CN" sz="2600" dirty="0" smtClean="0"/>
              <a:t>and minimize the number of changes in the control points.</a:t>
            </a:r>
            <a:endParaRPr lang="zh-CN" altLang="en-US" sz="26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3583070"/>
            <a:ext cx="1097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lt"/>
              </a:rPr>
              <a:t>Example 3. Find the composite </a:t>
            </a:r>
            <a:r>
              <a:rPr lang="en-US" altLang="zh-CN" sz="2400" dirty="0" err="1">
                <a:latin typeface="+mn-lt"/>
              </a:rPr>
              <a:t>Bézier</a:t>
            </a:r>
            <a:r>
              <a:rPr lang="en-US" altLang="zh-CN" sz="2400" dirty="0">
                <a:latin typeface="+mn-lt"/>
              </a:rPr>
              <a:t> curve</a:t>
            </a:r>
            <a:r>
              <a:rPr lang="en-US" altLang="zh-CN" sz="2400" dirty="0" smtClean="0">
                <a:latin typeface="+mn-lt"/>
              </a:rPr>
              <a:t> for the four sets of control points</a:t>
            </a:r>
            <a:r>
              <a:rPr lang="zh-CN" altLang="en-US" sz="2400" dirty="0" smtClean="0">
                <a:latin typeface="+mn-lt"/>
              </a:rPr>
              <a:t> </a:t>
            </a:r>
            <a:r>
              <a:rPr lang="en-US" altLang="zh-CN" sz="2400" dirty="0" smtClean="0">
                <a:latin typeface="+mn-lt"/>
              </a:rPr>
              <a:t>{(-9</a:t>
            </a:r>
            <a:r>
              <a:rPr lang="en-US" altLang="zh-CN" sz="2400" dirty="0">
                <a:latin typeface="+mn-lt"/>
              </a:rPr>
              <a:t>,</a:t>
            </a:r>
            <a:r>
              <a:rPr lang="en-US" altLang="zh-CN" sz="2400" dirty="0" smtClean="0">
                <a:latin typeface="+mn-lt"/>
              </a:rPr>
              <a:t>0),(-8,1), (-8,2.5),(-4,2.5)}, {(-4,2.5),(-3,3.5),(-1,4),(0,4)}, {(0,4),(2,4), (</a:t>
            </a:r>
            <a:r>
              <a:rPr lang="en-US" altLang="zh-CN" sz="2400" dirty="0">
                <a:latin typeface="+mn-lt"/>
              </a:rPr>
              <a:t>3,4</a:t>
            </a:r>
            <a:r>
              <a:rPr lang="en-US" altLang="zh-CN" sz="2400" dirty="0" smtClean="0">
                <a:latin typeface="+mn-lt"/>
              </a:rPr>
              <a:t>),(</a:t>
            </a:r>
            <a:r>
              <a:rPr lang="en-US" altLang="zh-CN" sz="2400" dirty="0">
                <a:latin typeface="+mn-lt"/>
              </a:rPr>
              <a:t>5,2</a:t>
            </a:r>
            <a:r>
              <a:rPr lang="en-US" altLang="zh-CN" sz="2400" dirty="0" smtClean="0">
                <a:latin typeface="+mn-lt"/>
              </a:rPr>
              <a:t>)}, {(5,2),(6,2),(20,3),(18,0)}</a:t>
            </a:r>
            <a:r>
              <a:rPr lang="en-US" altLang="zh-CN" sz="2400" dirty="0">
                <a:latin typeface="+mn-lt"/>
              </a:rPr>
              <a:t>.</a:t>
            </a:r>
            <a:endParaRPr lang="en-US" altLang="zh-CN" sz="24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latin typeface="+mn-lt"/>
              </a:rPr>
              <a:t>Substituting the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- and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 y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-coordinates of each sets of control points and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=3 into the definition yields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06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5278" r="7530" b="6508"/>
          <a:stretch>
            <a:fillRect/>
          </a:stretch>
        </p:blipFill>
        <p:spPr bwMode="auto">
          <a:xfrm>
            <a:off x="7322090" y="3216970"/>
            <a:ext cx="44640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75219" y="472604"/>
            <a:ext cx="833244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dirty="0" smtClean="0">
                <a:latin typeface="+mn-lt"/>
              </a:rPr>
              <a:t>	P</a:t>
            </a:r>
            <a:r>
              <a:rPr lang="en-US" altLang="zh-CN" sz="2400" baseline="-25000" dirty="0" smtClean="0">
                <a:latin typeface="+mn-lt"/>
              </a:rPr>
              <a:t>1</a:t>
            </a:r>
            <a:r>
              <a:rPr lang="en-US" altLang="zh-CN" sz="2400" dirty="0" smtClean="0">
                <a:latin typeface="+mn-lt"/>
              </a:rPr>
              <a:t>(</a:t>
            </a:r>
            <a:r>
              <a:rPr lang="en-US" altLang="zh-CN" sz="2400" i="1" dirty="0" smtClean="0">
                <a:latin typeface="+mn-lt"/>
              </a:rPr>
              <a:t>t</a:t>
            </a:r>
            <a:r>
              <a:rPr lang="en-US" altLang="zh-CN" sz="2400" dirty="0" smtClean="0">
                <a:latin typeface="+mn-lt"/>
              </a:rPr>
              <a:t>)=(-9+3</a:t>
            </a:r>
            <a:r>
              <a:rPr lang="en-US" altLang="zh-CN" sz="2400" i="1" dirty="0" smtClean="0">
                <a:latin typeface="+mn-lt"/>
              </a:rPr>
              <a:t>t-</a:t>
            </a:r>
            <a:r>
              <a:rPr lang="en-US" altLang="zh-CN" sz="2400" dirty="0" smtClean="0">
                <a:latin typeface="+mn-lt"/>
              </a:rPr>
              <a:t>3</a:t>
            </a:r>
            <a:r>
              <a:rPr lang="en-US" altLang="zh-CN" sz="2400" i="1" dirty="0" smtClean="0">
                <a:latin typeface="+mn-lt"/>
              </a:rPr>
              <a:t>t</a:t>
            </a:r>
            <a:r>
              <a:rPr lang="en-US" altLang="zh-CN" sz="2400" baseline="30000" dirty="0" smtClean="0">
                <a:latin typeface="+mn-lt"/>
              </a:rPr>
              <a:t>2</a:t>
            </a:r>
            <a:r>
              <a:rPr lang="en-US" altLang="zh-CN" sz="2400" dirty="0" smtClean="0">
                <a:latin typeface="+mn-lt"/>
              </a:rPr>
              <a:t>+5</a:t>
            </a:r>
            <a:r>
              <a:rPr lang="en-US" altLang="zh-CN" sz="2400" i="1" dirty="0" smtClean="0">
                <a:latin typeface="+mn-lt"/>
              </a:rPr>
              <a:t>t</a:t>
            </a:r>
            <a:r>
              <a:rPr lang="en-US" altLang="zh-CN" sz="2400" baseline="30000" dirty="0" smtClean="0">
                <a:latin typeface="+mn-lt"/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, 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+1.5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-2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en-US" altLang="zh-CN" sz="240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latin typeface="+mn-lt"/>
              </a:rPr>
              <a:t>	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)=(-4+3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-2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2.5+3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t-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1.5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)=(6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t-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+2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4-2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	P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)=(5+3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39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-29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2+3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-5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The graph of the composite </a:t>
            </a:r>
            <a:r>
              <a:rPr lang="en-US" altLang="zh-CN" sz="2400" dirty="0" err="1">
                <a:latin typeface="+mn-lt"/>
              </a:rPr>
              <a:t>Bézier</a:t>
            </a:r>
            <a:r>
              <a:rPr lang="en-US" altLang="zh-CN" sz="2400" dirty="0">
                <a:latin typeface="+mn-lt"/>
              </a:rPr>
              <a:t> </a:t>
            </a:r>
            <a:r>
              <a:rPr lang="en-US" altLang="zh-CN" sz="2400" dirty="0" smtClean="0">
                <a:latin typeface="+mn-lt"/>
              </a:rPr>
              <a:t>curves is shown as follows.</a:t>
            </a:r>
            <a:endParaRPr lang="en-US" altLang="zh-CN" sz="24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81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Soluting</a:t>
            </a:r>
            <a:r>
              <a:rPr lang="en-US" altLang="zh-CN" dirty="0" smtClean="0"/>
              <a:t> the Normal Equations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 smtClean="0"/>
                  <a:t>The normal equations may be an ill-conditioned linear system.</a:t>
                </a:r>
              </a:p>
              <a:p>
                <a:r>
                  <a:rPr lang="en-US" altLang="zh-CN" sz="2800" dirty="0" smtClean="0"/>
                  <a:t>The coefficients </a:t>
                </a:r>
                <a:r>
                  <a:rPr lang="en-US" altLang="zh-CN" sz="2800" i="1" dirty="0" smtClean="0"/>
                  <a:t>A</a:t>
                </a:r>
                <a:r>
                  <a:rPr lang="en-US" altLang="zh-CN" sz="2800" dirty="0" smtClean="0"/>
                  <a:t> and </a:t>
                </a:r>
                <a:r>
                  <a:rPr lang="en-US" altLang="zh-CN" sz="2800" i="1" dirty="0" smtClean="0"/>
                  <a:t>B</a:t>
                </a:r>
                <a:r>
                  <a:rPr lang="en-US" altLang="zh-CN" sz="2800" dirty="0" smtClean="0"/>
                  <a:t> for the least-squares line can be computed as follows. First compute the means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8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sz="2800" dirty="0" smtClean="0"/>
                  <a:t>, and then perform the calculations:</a:t>
                </a:r>
              </a:p>
              <a:p>
                <a:pPr marL="0" indent="0">
                  <a:buNone/>
                </a:pPr>
                <a:endParaRPr lang="en-US" altLang="zh-CN" sz="2800" dirty="0" smtClean="0"/>
              </a:p>
              <a:p>
                <a:endParaRPr lang="en-US" altLang="zh-CN" sz="2800" dirty="0" smtClean="0"/>
              </a:p>
              <a:p>
                <a:r>
                  <a:rPr lang="en-US" altLang="zh-CN" sz="2800" dirty="0" smtClean="0"/>
                  <a:t>The algorithm </a:t>
                </a:r>
                <a:r>
                  <a:rPr lang="en-US" altLang="zh-CN" sz="2800" dirty="0" err="1" smtClean="0"/>
                  <a:t>aboved</a:t>
                </a:r>
                <a:r>
                  <a:rPr lang="en-US" altLang="zh-CN" sz="2800" dirty="0" smtClean="0"/>
                  <a:t> is computationally stable. It gives reliable results in cases when the normal equations are ill- conditioned.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56" t="-1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26269"/>
              </p:ext>
            </p:extLst>
          </p:nvPr>
        </p:nvGraphicFramePr>
        <p:xfrm>
          <a:off x="2617999" y="3344481"/>
          <a:ext cx="71548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4" imgW="3314520" imgH="431640" progId="Equation.DSMT4">
                  <p:embed/>
                </p:oleObj>
              </mc:Choice>
              <mc:Fallback>
                <p:oleObj name="Equation" r:id="rId4" imgW="3314520" imgH="431640" progId="Equation.DSMT4">
                  <p:embed/>
                  <p:pic>
                    <p:nvPicPr>
                      <p:cNvPr id="962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999" y="3344481"/>
                        <a:ext cx="71548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10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Smooth </a:t>
            </a:r>
            <a:r>
              <a:rPr lang="en-US" altLang="zh-CN" sz="4000" dirty="0"/>
              <a:t>Composite </a:t>
            </a:r>
            <a:r>
              <a:rPr lang="en-US" altLang="zh-CN" sz="4000" dirty="0" err="1"/>
              <a:t>Bézier</a:t>
            </a:r>
            <a:r>
              <a:rPr lang="en-US" altLang="zh-CN" sz="4000" dirty="0"/>
              <a:t> Curves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44345"/>
            <a:ext cx="10972800" cy="2079501"/>
          </a:xfrm>
        </p:spPr>
        <p:txBody>
          <a:bodyPr/>
          <a:lstStyle/>
          <a:p>
            <a:r>
              <a:rPr lang="en-US" altLang="zh-CN" sz="2600" dirty="0" smtClean="0"/>
              <a:t>The composite </a:t>
            </a:r>
            <a:r>
              <a:rPr lang="en-US" altLang="zh-CN" sz="2600" dirty="0" err="1" smtClean="0"/>
              <a:t>Bézier</a:t>
            </a:r>
            <a:r>
              <a:rPr lang="en-US" altLang="zh-CN" sz="2600" dirty="0" smtClean="0"/>
              <a:t> curves usually do not meet smoothly at the common endpoints. To have two </a:t>
            </a:r>
            <a:r>
              <a:rPr lang="en-US" altLang="zh-CN" sz="2600" dirty="0" err="1" smtClean="0"/>
              <a:t>Bézier</a:t>
            </a:r>
            <a:r>
              <a:rPr lang="en-US" altLang="zh-CN" sz="2600" dirty="0" smtClean="0"/>
              <a:t> curves </a:t>
            </a:r>
            <a:r>
              <a:rPr lang="en-US" altLang="zh-CN" sz="2600" i="1" dirty="0" smtClean="0"/>
              <a:t>P</a:t>
            </a:r>
            <a:r>
              <a:rPr lang="en-US" altLang="zh-CN" sz="2600" dirty="0" smtClean="0"/>
              <a:t>(</a:t>
            </a:r>
            <a:r>
              <a:rPr lang="en-US" altLang="zh-CN" sz="2600" i="1" dirty="0" smtClean="0"/>
              <a:t>t</a:t>
            </a:r>
            <a:r>
              <a:rPr lang="en-US" altLang="zh-CN" sz="2600" dirty="0" smtClean="0"/>
              <a:t>) and </a:t>
            </a:r>
            <a:r>
              <a:rPr lang="en-US" altLang="zh-CN" sz="2600" i="1" dirty="0" smtClean="0"/>
              <a:t>Q</a:t>
            </a:r>
            <a:r>
              <a:rPr lang="en-US" altLang="zh-CN" sz="2600" dirty="0" smtClean="0"/>
              <a:t>(</a:t>
            </a:r>
            <a:r>
              <a:rPr lang="en-US" altLang="zh-CN" sz="2600" i="1" dirty="0" smtClean="0"/>
              <a:t>t</a:t>
            </a:r>
            <a:r>
              <a:rPr lang="en-US" altLang="zh-CN" sz="2600" dirty="0" smtClean="0"/>
              <a:t>) meet smoothly would require that </a:t>
            </a:r>
            <a:r>
              <a:rPr lang="en-US" altLang="zh-CN" sz="2600" i="1" dirty="0" smtClean="0"/>
              <a:t>P</a:t>
            </a:r>
            <a:r>
              <a:rPr lang="en-US" altLang="zh-CN" sz="2600" i="1" baseline="-25000" dirty="0" smtClean="0"/>
              <a:t>N</a:t>
            </a:r>
            <a:r>
              <a:rPr lang="en-US" altLang="zh-CN" sz="2600" dirty="0" smtClean="0"/>
              <a:t>=</a:t>
            </a:r>
            <a:r>
              <a:rPr lang="en-US" altLang="zh-CN" sz="2600" i="1" dirty="0" smtClean="0"/>
              <a:t>Q</a:t>
            </a:r>
            <a:r>
              <a:rPr lang="en-US" altLang="zh-CN" sz="2600" baseline="-25000" dirty="0" smtClean="0"/>
              <a:t>0</a:t>
            </a:r>
            <a:r>
              <a:rPr lang="zh-CN" altLang="en-US" sz="2600" dirty="0"/>
              <a:t> </a:t>
            </a:r>
            <a:r>
              <a:rPr lang="en-US" altLang="zh-CN" sz="2600" dirty="0" smtClean="0"/>
              <a:t>and </a:t>
            </a:r>
            <a:r>
              <a:rPr lang="en-US" altLang="zh-CN" sz="2600" i="1" dirty="0" smtClean="0"/>
              <a:t>P</a:t>
            </a:r>
            <a:r>
              <a:rPr lang="en-US" altLang="zh-CN" sz="2600" dirty="0"/>
              <a:t>’(</a:t>
            </a:r>
            <a:r>
              <a:rPr lang="en-US" altLang="zh-CN" sz="2600" i="1" dirty="0"/>
              <a:t>P</a:t>
            </a:r>
            <a:r>
              <a:rPr lang="en-US" altLang="zh-CN" sz="2600" i="1" baseline="-25000" dirty="0"/>
              <a:t>N</a:t>
            </a:r>
            <a:r>
              <a:rPr lang="en-US" altLang="zh-CN" sz="2600" dirty="0"/>
              <a:t>)=</a:t>
            </a:r>
            <a:r>
              <a:rPr lang="en-US" altLang="zh-CN" sz="2600" i="1" dirty="0"/>
              <a:t>Q</a:t>
            </a:r>
            <a:r>
              <a:rPr lang="en-US" altLang="zh-CN" sz="2600" dirty="0"/>
              <a:t>’(</a:t>
            </a:r>
            <a:r>
              <a:rPr lang="en-US" altLang="zh-CN" sz="2600" i="1" dirty="0"/>
              <a:t>Q</a:t>
            </a:r>
            <a:r>
              <a:rPr lang="en-US" altLang="zh-CN" sz="2600" baseline="-25000" dirty="0"/>
              <a:t>0</a:t>
            </a:r>
            <a:r>
              <a:rPr lang="en-US" altLang="zh-CN" sz="2600" dirty="0" smtClean="0"/>
              <a:t>). Property 3 indicates that it is sufficient to require that the control points </a:t>
            </a:r>
            <a:r>
              <a:rPr lang="en-US" altLang="zh-CN" sz="2600" i="1" dirty="0" smtClean="0"/>
              <a:t>P</a:t>
            </a:r>
            <a:r>
              <a:rPr lang="en-US" altLang="zh-CN" sz="2600" i="1" baseline="-25000" dirty="0" smtClean="0"/>
              <a:t>N</a:t>
            </a:r>
            <a:r>
              <a:rPr lang="en-US" altLang="zh-CN" sz="2600" baseline="-25000" dirty="0" smtClean="0"/>
              <a:t>-1</a:t>
            </a:r>
            <a:r>
              <a:rPr lang="en-US" altLang="zh-CN" sz="2600" dirty="0" smtClean="0"/>
              <a:t>, </a:t>
            </a:r>
            <a:r>
              <a:rPr lang="en-US" altLang="zh-CN" sz="2600" i="1" dirty="0" smtClean="0"/>
              <a:t>P</a:t>
            </a:r>
            <a:r>
              <a:rPr lang="en-US" altLang="zh-CN" sz="2600" i="1" baseline="-25000" dirty="0" smtClean="0"/>
              <a:t>N</a:t>
            </a:r>
            <a:r>
              <a:rPr lang="en-US" altLang="zh-CN" sz="2600" dirty="0" smtClean="0"/>
              <a:t>=</a:t>
            </a:r>
            <a:r>
              <a:rPr lang="en-US" altLang="zh-CN" sz="2600" i="1" dirty="0" smtClean="0"/>
              <a:t>Q</a:t>
            </a:r>
            <a:r>
              <a:rPr lang="en-US" altLang="zh-CN" sz="2600" baseline="-25000" dirty="0" smtClean="0"/>
              <a:t>0</a:t>
            </a:r>
            <a:r>
              <a:rPr lang="en-US" altLang="zh-CN" sz="2600" dirty="0" smtClean="0"/>
              <a:t>, and </a:t>
            </a:r>
            <a:r>
              <a:rPr lang="en-US" altLang="zh-CN" sz="2600" i="1" dirty="0" smtClean="0"/>
              <a:t>Q</a:t>
            </a:r>
            <a:r>
              <a:rPr lang="en-US" altLang="zh-CN" sz="2600" baseline="-25000" dirty="0" smtClean="0"/>
              <a:t>1</a:t>
            </a:r>
            <a:r>
              <a:rPr lang="zh-CN" altLang="en-US" sz="2600" dirty="0"/>
              <a:t> </a:t>
            </a:r>
            <a:r>
              <a:rPr lang="en-US" altLang="zh-CN" sz="2600" dirty="0" smtClean="0"/>
              <a:t>be collinear and satisfy 2</a:t>
            </a:r>
            <a:r>
              <a:rPr lang="en-US" altLang="zh-CN" sz="2600" i="1" dirty="0" smtClean="0"/>
              <a:t>P</a:t>
            </a:r>
            <a:r>
              <a:rPr lang="en-US" altLang="zh-CN" sz="2600" i="1" baseline="-25000" dirty="0" smtClean="0"/>
              <a:t>N</a:t>
            </a:r>
            <a:r>
              <a:rPr lang="en-US" altLang="zh-CN" sz="2600" dirty="0" smtClean="0"/>
              <a:t>=</a:t>
            </a:r>
            <a:r>
              <a:rPr lang="en-US" altLang="zh-CN" sz="2600" i="1" dirty="0" smtClean="0"/>
              <a:t>P</a:t>
            </a:r>
            <a:r>
              <a:rPr lang="en-US" altLang="zh-CN" sz="2600" i="1" baseline="-25000" dirty="0" smtClean="0"/>
              <a:t>N </a:t>
            </a:r>
            <a:r>
              <a:rPr lang="en-US" altLang="zh-CN" sz="2600" baseline="-25000" dirty="0"/>
              <a:t>-1</a:t>
            </a:r>
            <a:r>
              <a:rPr lang="en-US" altLang="zh-CN" sz="2600" dirty="0"/>
              <a:t>+ </a:t>
            </a:r>
            <a:r>
              <a:rPr lang="en-US" altLang="zh-CN" sz="2600" i="1" dirty="0" smtClean="0"/>
              <a:t>Q</a:t>
            </a:r>
            <a:r>
              <a:rPr lang="en-US" altLang="zh-CN" sz="2600" baseline="-25000" dirty="0" smtClean="0"/>
              <a:t>1</a:t>
            </a:r>
            <a:r>
              <a:rPr lang="en-US" altLang="zh-CN" sz="2600" dirty="0" smtClean="0"/>
              <a:t>.</a:t>
            </a:r>
            <a:endParaRPr lang="en-US" altLang="zh-CN" sz="26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079273" y="2768560"/>
            <a:ext cx="5334000" cy="4000500"/>
            <a:chOff x="2400" y="1800"/>
            <a:chExt cx="3360" cy="252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800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107" y="3022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P</a:t>
              </a:r>
              <a:r>
                <a:rPr lang="en-US" altLang="zh-CN" sz="1800"/>
                <a:t>(</a:t>
              </a:r>
              <a:r>
                <a:rPr lang="en-US" altLang="zh-CN" sz="1800" i="1"/>
                <a:t>t</a:t>
              </a:r>
              <a:r>
                <a:rPr lang="en-US" altLang="zh-CN" sz="1800"/>
                <a:t>)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876" y="3385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Q</a:t>
              </a:r>
              <a:r>
                <a:rPr lang="en-US" altLang="zh-CN" sz="1800"/>
                <a:t>(</a:t>
              </a:r>
              <a:r>
                <a:rPr lang="en-US" altLang="zh-CN" sz="1800" i="1"/>
                <a:t>t</a:t>
              </a:r>
              <a:r>
                <a:rPr lang="en-US" altLang="zh-CN" sz="1800"/>
                <a:t>)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424" y="3793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P</a:t>
              </a:r>
              <a:r>
                <a:rPr lang="en-US" altLang="zh-CN" sz="1800" baseline="-25000"/>
                <a:t>2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651" y="2840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P</a:t>
              </a:r>
              <a:r>
                <a:rPr lang="en-US" altLang="zh-CN" sz="1800" baseline="-25000"/>
                <a:t>3</a:t>
              </a:r>
              <a:r>
                <a:rPr lang="en-US" altLang="zh-CN" sz="1800"/>
                <a:t>=</a:t>
              </a:r>
              <a:r>
                <a:rPr lang="en-US" altLang="zh-CN" sz="1800" i="1"/>
                <a:t>Q</a:t>
              </a:r>
              <a:r>
                <a:rPr lang="en-US" altLang="zh-CN" sz="1800" baseline="-25000"/>
                <a:t>0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558" y="202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Q</a:t>
              </a:r>
              <a:r>
                <a:rPr lang="en-US" altLang="zh-CN" sz="1800" baseline="-25000"/>
                <a:t>1</a:t>
              </a: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2503" y="3223846"/>
            <a:ext cx="6823868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dirty="0" smtClean="0"/>
              <a:t>Example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The </a:t>
            </a:r>
            <a:r>
              <a:rPr lang="en-US" altLang="zh-CN" sz="2400" dirty="0" err="1"/>
              <a:t>Bézier</a:t>
            </a:r>
            <a:r>
              <a:rPr lang="en-US" altLang="zh-CN" sz="2400" dirty="0"/>
              <a:t> curves </a:t>
            </a:r>
            <a:r>
              <a:rPr lang="en-US" altLang="zh-CN" sz="2400" i="1" dirty="0"/>
              <a:t>P</a:t>
            </a:r>
            <a:r>
              <a:rPr lang="en-US" altLang="zh-CN" sz="2400" dirty="0"/>
              <a:t>(</a:t>
            </a:r>
            <a:r>
              <a:rPr lang="en-US" altLang="zh-CN" sz="2400" i="1" dirty="0"/>
              <a:t>t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 </a:t>
            </a:r>
            <a:r>
              <a:rPr lang="en-US" altLang="zh-CN" sz="2400" i="1" dirty="0" smtClean="0"/>
              <a:t>Q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t</a:t>
            </a:r>
            <a:r>
              <a:rPr lang="en-US" altLang="zh-CN" sz="2400" dirty="0" smtClean="0"/>
              <a:t>) of degree 3 with the control point sets {(</a:t>
            </a:r>
            <a:r>
              <a:rPr lang="en-US" altLang="zh-CN" sz="2400" dirty="0"/>
              <a:t>0,3),(1,5),(2,1),(3,3</a:t>
            </a:r>
            <a:r>
              <a:rPr lang="en-US" altLang="zh-CN" sz="2400" dirty="0" smtClean="0"/>
              <a:t>)} and {(</a:t>
            </a:r>
            <a:r>
              <a:rPr lang="en-US" altLang="zh-CN" sz="2400" dirty="0"/>
              <a:t>3,3),(4,5),(5,1),(6,3</a:t>
            </a:r>
            <a:r>
              <a:rPr lang="en-US" altLang="zh-CN" sz="2400" dirty="0" smtClean="0"/>
              <a:t>)} respectively. Clearly the control points (2,1), (</a:t>
            </a:r>
            <a:r>
              <a:rPr lang="en-US" altLang="zh-CN" sz="2400" dirty="0"/>
              <a:t>3,3</a:t>
            </a:r>
            <a:r>
              <a:rPr lang="en-US" altLang="zh-CN" sz="2400" dirty="0" smtClean="0"/>
              <a:t>) and (</a:t>
            </a:r>
            <a:r>
              <a:rPr lang="en-US" altLang="zh-CN" sz="2400" dirty="0"/>
              <a:t>4,5</a:t>
            </a:r>
            <a:r>
              <a:rPr lang="en-US" altLang="zh-CN" sz="2400" dirty="0" smtClean="0"/>
              <a:t>) are collinear while </a:t>
            </a:r>
            <a:r>
              <a:rPr lang="en-US" altLang="zh-CN" sz="2400" i="1" dirty="0" smtClean="0"/>
              <a:t>P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 is the midpoint of </a:t>
            </a:r>
            <a:r>
              <a:rPr lang="en-US" altLang="zh-CN" sz="2400" i="1" dirty="0" smtClean="0"/>
              <a:t>P</a:t>
            </a:r>
            <a:r>
              <a:rPr lang="en-US" altLang="zh-CN" sz="2400" baseline="-25000" dirty="0" smtClean="0"/>
              <a:t>2</a:t>
            </a:r>
            <a:r>
              <a:rPr lang="en-US" altLang="zh-CN" sz="2400" i="1" dirty="0" smtClean="0"/>
              <a:t>Q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)=(3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, 3+6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t-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+12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Q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)=(3+3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, 3+6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t-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+12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).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Fit </a:t>
            </a:r>
            <a:r>
              <a:rPr lang="en-US" altLang="zh-CN" i="1" dirty="0"/>
              <a:t>y</a:t>
            </a:r>
            <a:r>
              <a:rPr lang="en-US" altLang="zh-CN" dirty="0"/>
              <a:t>=</a:t>
            </a:r>
            <a:r>
              <a:rPr lang="en-US" altLang="zh-CN" i="1" dirty="0" err="1"/>
              <a:t>Ax</a:t>
            </a:r>
            <a:r>
              <a:rPr lang="en-US" altLang="zh-CN" i="1" baseline="30000" dirty="0" err="1"/>
              <a:t>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Some situations involve </a:t>
                </a:r>
                <a:r>
                  <a:rPr lang="en-US" altLang="zh-CN" i="1" kern="0" dirty="0" smtClean="0">
                    <a:solidFill>
                      <a:srgbClr val="000000"/>
                    </a:solidFill>
                    <a:cs typeface="+mj-cs"/>
                  </a:rPr>
                  <a:t>y</a:t>
                </a:r>
                <a:r>
                  <a:rPr lang="en-US" altLang="zh-CN" kern="0" dirty="0" smtClean="0">
                    <a:solidFill>
                      <a:srgbClr val="000000"/>
                    </a:solidFill>
                    <a:cs typeface="+mj-cs"/>
                  </a:rPr>
                  <a:t>=</a:t>
                </a:r>
                <a:r>
                  <a:rPr lang="en-US" altLang="zh-CN" i="1" kern="0" dirty="0" err="1" smtClean="0">
                    <a:solidFill>
                      <a:srgbClr val="000000"/>
                    </a:solidFill>
                    <a:cs typeface="+mj-cs"/>
                  </a:rPr>
                  <a:t>Ax</a:t>
                </a:r>
                <a:r>
                  <a:rPr lang="en-US" altLang="zh-CN" i="1" kern="0" baseline="30000" dirty="0" err="1" smtClean="0">
                    <a:solidFill>
                      <a:srgbClr val="000000"/>
                    </a:solidFill>
                    <a:cs typeface="+mj-cs"/>
                  </a:rPr>
                  <a:t>M</a:t>
                </a:r>
                <a:r>
                  <a:rPr lang="en-US" altLang="zh-CN" i="1" kern="0" baseline="30000" dirty="0" smtClean="0">
                    <a:solidFill>
                      <a:srgbClr val="000000"/>
                    </a:solidFill>
                    <a:cs typeface="+mj-cs"/>
                  </a:rPr>
                  <a:t> </a:t>
                </a:r>
                <a:r>
                  <a:rPr lang="en-US" altLang="zh-CN" kern="0" dirty="0" smtClean="0">
                    <a:solidFill>
                      <a:srgbClr val="000000"/>
                    </a:solidFill>
                    <a:cs typeface="+mj-cs"/>
                  </a:rPr>
                  <a:t>, where</a:t>
                </a:r>
                <a:r>
                  <a:rPr lang="en-US" altLang="zh-CN" i="1" kern="0" dirty="0" smtClean="0">
                    <a:solidFill>
                      <a:srgbClr val="000000"/>
                    </a:solidFill>
                    <a:cs typeface="+mj-cs"/>
                  </a:rPr>
                  <a:t> M</a:t>
                </a:r>
                <a:r>
                  <a:rPr lang="en-US" altLang="zh-CN" kern="0" dirty="0" smtClean="0">
                    <a:solidFill>
                      <a:srgbClr val="000000"/>
                    </a:solidFill>
                    <a:cs typeface="+mj-cs"/>
                  </a:rPr>
                  <a:t> is a known constant. In these cases there is only one parameter </a:t>
                </a:r>
                <a:r>
                  <a:rPr lang="en-US" altLang="zh-CN" i="1" kern="0" dirty="0" smtClean="0">
                    <a:solidFill>
                      <a:srgbClr val="000000"/>
                    </a:solidFill>
                    <a:cs typeface="+mj-cs"/>
                  </a:rPr>
                  <a:t>A</a:t>
                </a:r>
                <a:r>
                  <a:rPr lang="en-US" altLang="zh-CN" kern="0" dirty="0" smtClean="0">
                    <a:solidFill>
                      <a:srgbClr val="000000"/>
                    </a:solidFill>
                    <a:cs typeface="+mj-cs"/>
                  </a:rPr>
                  <a:t> to be determined.</a:t>
                </a:r>
              </a:p>
              <a:p>
                <a:r>
                  <a:rPr lang="en-US" altLang="zh-CN" dirty="0" err="1" smtClean="0"/>
                  <a:t>Thm</a:t>
                </a:r>
                <a:r>
                  <a:rPr lang="en-US" altLang="zh-CN" dirty="0" smtClean="0"/>
                  <a:t>. 4.2 (Power Fit). Suppose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are </a:t>
                </a:r>
                <a:r>
                  <a:rPr lang="en-US" altLang="zh-CN" i="1" dirty="0" smtClean="0"/>
                  <a:t>N</a:t>
                </a:r>
                <a:r>
                  <a:rPr lang="en-US" altLang="zh-CN" dirty="0" smtClean="0"/>
                  <a:t> points, where the abscissas are distinct. The coefficient </a:t>
                </a:r>
                <a:r>
                  <a:rPr lang="en-US" altLang="zh-CN" i="1" dirty="0" smtClean="0"/>
                  <a:t>A</a:t>
                </a:r>
                <a:r>
                  <a:rPr lang="en-US" altLang="zh-CN" dirty="0" smtClean="0"/>
                  <a:t> of the least-squares power curve </a:t>
                </a:r>
                <a:r>
                  <a:rPr lang="en-US" altLang="zh-CN" i="1" kern="0" dirty="0">
                    <a:solidFill>
                      <a:srgbClr val="000000"/>
                    </a:solidFill>
                  </a:rPr>
                  <a:t>y</a:t>
                </a:r>
                <a:r>
                  <a:rPr lang="en-US" altLang="zh-CN" kern="0" dirty="0">
                    <a:solidFill>
                      <a:srgbClr val="000000"/>
                    </a:solidFill>
                  </a:rPr>
                  <a:t>=</a:t>
                </a:r>
                <a:r>
                  <a:rPr lang="en-US" altLang="zh-CN" i="1" kern="0" dirty="0" err="1">
                    <a:solidFill>
                      <a:srgbClr val="000000"/>
                    </a:solidFill>
                  </a:rPr>
                  <a:t>Ax</a:t>
                </a:r>
                <a:r>
                  <a:rPr lang="en-US" altLang="zh-CN" i="1" kern="0" baseline="30000" dirty="0" err="1">
                    <a:solidFill>
                      <a:srgbClr val="000000"/>
                    </a:solidFill>
                  </a:rPr>
                  <a:t>M</a:t>
                </a:r>
                <a:r>
                  <a:rPr lang="en-US" altLang="zh-CN" i="1" kern="0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i="1" kern="0" baseline="30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 smtClean="0"/>
                  <a:t>is given by the following normal equation: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1741" r="-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66587"/>
              </p:ext>
            </p:extLst>
          </p:nvPr>
        </p:nvGraphicFramePr>
        <p:xfrm>
          <a:off x="4033837" y="4789985"/>
          <a:ext cx="41243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4" imgW="1714320" imgH="457200" progId="Equation.DSMT4">
                  <p:embed/>
                </p:oleObj>
              </mc:Choice>
              <mc:Fallback>
                <p:oleObj name="Equation" r:id="rId4" imgW="1714320" imgH="457200" progId="Equation.DSMT4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7" y="4789985"/>
                        <a:ext cx="41243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Methods of Curve Fitting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44823"/>
                <a:ext cx="10972800" cy="4897437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Suppose that we are given the points (</a:t>
                </a:r>
                <a:r>
                  <a:rPr lang="en-US" altLang="zh-CN" sz="2800" i="1" dirty="0" smtClean="0"/>
                  <a:t>x</a:t>
                </a:r>
                <a:r>
                  <a:rPr lang="en-US" altLang="zh-CN" sz="2800" baseline="-25000" dirty="0" smtClean="0"/>
                  <a:t>1</a:t>
                </a:r>
                <a:r>
                  <a:rPr lang="en-US" altLang="zh-CN" sz="2800" dirty="0" smtClean="0"/>
                  <a:t>,</a:t>
                </a:r>
                <a:r>
                  <a:rPr lang="en-US" altLang="zh-CN" sz="2800" i="1" dirty="0"/>
                  <a:t>y</a:t>
                </a:r>
                <a:r>
                  <a:rPr lang="en-US" altLang="zh-CN" sz="2800" baseline="-25000" dirty="0"/>
                  <a:t>1</a:t>
                </a:r>
                <a:r>
                  <a:rPr lang="en-US" altLang="zh-CN" sz="2800" dirty="0" smtClean="0"/>
                  <a:t>),(</a:t>
                </a:r>
                <a:r>
                  <a:rPr lang="en-US" altLang="zh-CN" sz="2800" i="1" dirty="0"/>
                  <a:t>x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 smtClean="0"/>
                  <a:t>,</a:t>
                </a:r>
                <a:r>
                  <a:rPr lang="en-US" altLang="zh-CN" sz="2800" i="1" dirty="0"/>
                  <a:t>y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 smtClean="0"/>
                  <a:t>),…,(</a:t>
                </a:r>
                <a:r>
                  <a:rPr lang="en-US" altLang="zh-CN" sz="2800" i="1" dirty="0" err="1"/>
                  <a:t>x</a:t>
                </a:r>
                <a:r>
                  <a:rPr lang="en-US" altLang="zh-CN" sz="2800" i="1" baseline="-25000" dirty="0" err="1"/>
                  <a:t>N</a:t>
                </a:r>
                <a:r>
                  <a:rPr lang="en-US" altLang="zh-CN" sz="2800" dirty="0" err="1" smtClean="0"/>
                  <a:t>,</a:t>
                </a:r>
                <a:r>
                  <a:rPr lang="en-US" altLang="zh-CN" sz="2800" i="1" dirty="0" err="1"/>
                  <a:t>y</a:t>
                </a:r>
                <a:r>
                  <a:rPr lang="en-US" altLang="zh-CN" sz="2800" i="1" baseline="-25000" dirty="0" err="1"/>
                  <a:t>N</a:t>
                </a:r>
                <a:r>
                  <a:rPr lang="en-US" altLang="zh-CN" sz="2800" dirty="0" smtClean="0"/>
                  <a:t>) and want to fit an exponential curve of the form </a:t>
                </a:r>
                <a:r>
                  <a:rPr lang="en-US" altLang="zh-CN" sz="2800" i="1" dirty="0"/>
                  <a:t>y</a:t>
                </a:r>
                <a:r>
                  <a:rPr lang="en-US" altLang="zh-CN" sz="2800" dirty="0"/>
                  <a:t>=</a:t>
                </a:r>
                <a:r>
                  <a:rPr lang="en-US" altLang="zh-CN" sz="2800" i="1" dirty="0" err="1"/>
                  <a:t>Ce</a:t>
                </a:r>
                <a:r>
                  <a:rPr lang="en-US" altLang="zh-CN" sz="2800" i="1" baseline="30000" dirty="0" err="1"/>
                  <a:t>Ax</a:t>
                </a:r>
                <a:r>
                  <a:rPr lang="en-US" altLang="zh-CN" sz="2800" i="1" baseline="30000" dirty="0"/>
                  <a:t> </a:t>
                </a:r>
                <a:r>
                  <a:rPr lang="en-US" altLang="zh-CN" sz="2800" dirty="0" smtClean="0"/>
                  <a:t>.</a:t>
                </a:r>
              </a:p>
              <a:p>
                <a:r>
                  <a:rPr lang="en-US" altLang="zh-CN" sz="2800" dirty="0" smtClean="0"/>
                  <a:t>The coefficients </a:t>
                </a:r>
                <a:r>
                  <a:rPr lang="en-US" altLang="zh-CN" sz="2800" i="1" dirty="0" smtClean="0"/>
                  <a:t>A</a:t>
                </a:r>
                <a:r>
                  <a:rPr lang="en-US" altLang="zh-CN" sz="2800" dirty="0" smtClean="0"/>
                  <a:t> and 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 smtClean="0"/>
                  <a:t> should be determined. </a:t>
                </a:r>
              </a:p>
              <a:p>
                <a:r>
                  <a:rPr lang="en-US" altLang="zh-CN" sz="2800" dirty="0" smtClean="0"/>
                  <a:t>The nonlinear least-squares procedure requires that we find a minimum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800" dirty="0" smtClean="0"/>
                  <a:t>.  We set the partial derivatives of   </a:t>
                </a:r>
                <a:r>
                  <a:rPr lang="en-US" altLang="zh-CN" sz="2800" i="1" dirty="0" smtClean="0"/>
                  <a:t>E</a:t>
                </a:r>
                <a:r>
                  <a:rPr lang="en-US" altLang="zh-CN" sz="2800" dirty="0" smtClean="0"/>
                  <a:t>(</a:t>
                </a:r>
                <a:r>
                  <a:rPr lang="en-US" altLang="zh-CN" sz="2800" i="1" dirty="0" smtClean="0"/>
                  <a:t>A</a:t>
                </a:r>
                <a:r>
                  <a:rPr lang="en-US" altLang="zh-CN" sz="2800" dirty="0" smtClean="0"/>
                  <a:t>, </a:t>
                </a:r>
                <a:r>
                  <a:rPr lang="en-US" altLang="zh-CN" sz="2800" i="1" dirty="0"/>
                  <a:t>C</a:t>
                </a:r>
                <a:r>
                  <a:rPr lang="en-US" altLang="zh-CN" sz="2800" dirty="0" smtClean="0"/>
                  <a:t>) to zero and then simplified, the resulting normal equations are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44823"/>
                <a:ext cx="10972800" cy="4897437"/>
              </a:xfrm>
              <a:blipFill>
                <a:blip r:embed="rId3"/>
                <a:stretch>
                  <a:fillRect l="-556" t="-1370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620900"/>
              </p:ext>
            </p:extLst>
          </p:nvPr>
        </p:nvGraphicFramePr>
        <p:xfrm>
          <a:off x="4152106" y="4353135"/>
          <a:ext cx="3887787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4" imgW="1777229" imgH="863225" progId="Equation.DSMT4">
                  <p:embed/>
                </p:oleObj>
              </mc:Choice>
              <mc:Fallback>
                <p:oleObj name="Equation" r:id="rId4" imgW="1777229" imgH="863225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106" y="4353135"/>
                        <a:ext cx="3887787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8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2877" y="228845"/>
            <a:ext cx="10983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Linearization Method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zh-CN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logarithm of both sides: ln(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+ln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5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the change of variables: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=ln(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=ln(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5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linear relation between the new variables 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2877" y="3084723"/>
            <a:ext cx="105431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points (</a:t>
            </a: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-plane are transformed into the points (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)=(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,ln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 in the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-plane. This process is called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linearization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Then the least-squares line is fit to the points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</a:rPr>
              <a:t>{(</a:t>
            </a:r>
            <a:r>
              <a:rPr lang="en-US" altLang="zh-CN" sz="2800" i="1" dirty="0" err="1" smtClean="0">
                <a:solidFill>
                  <a:srgbClr val="000000"/>
                </a:solidFill>
                <a:latin typeface="Times New Roman"/>
                <a:ea typeface="宋体"/>
              </a:rPr>
              <a:t>X</a:t>
            </a:r>
            <a:r>
              <a:rPr lang="en-US" altLang="zh-CN" sz="2800" i="1" baseline="-25000" dirty="0" err="1" smtClean="0">
                <a:solidFill>
                  <a:srgbClr val="000000"/>
                </a:solidFill>
                <a:latin typeface="Times New Roman"/>
                <a:ea typeface="宋体"/>
              </a:rPr>
              <a:t>k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</a:rPr>
              <a:t>, </a:t>
            </a:r>
            <a:r>
              <a:rPr lang="en-US" altLang="zh-CN" sz="2800" i="1" dirty="0" err="1" smtClean="0">
                <a:solidFill>
                  <a:srgbClr val="000000"/>
                </a:solidFill>
                <a:latin typeface="Times New Roman"/>
                <a:ea typeface="宋体"/>
              </a:rPr>
              <a:t>Y</a:t>
            </a:r>
            <a:r>
              <a:rPr lang="en-US" altLang="zh-CN" sz="2800" i="1" baseline="-25000" dirty="0" err="1" smtClean="0">
                <a:solidFill>
                  <a:srgbClr val="000000"/>
                </a:solidFill>
                <a:latin typeface="Times New Roman"/>
                <a:ea typeface="宋体"/>
              </a:rPr>
              <a:t>k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</a:rPr>
              <a:t>)}. The normal equations for finding 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/>
                <a:ea typeface="宋体"/>
              </a:rPr>
              <a:t>A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</a:rPr>
              <a:t> and </a:t>
            </a:r>
            <a:r>
              <a:rPr lang="en-US" altLang="zh-CN" sz="2800" i="1" dirty="0">
                <a:solidFill>
                  <a:srgbClr val="000000"/>
                </a:solidFill>
                <a:latin typeface="Times New Roman"/>
                <a:ea typeface="宋体"/>
              </a:rPr>
              <a:t>B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</a:rPr>
              <a:t> are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宋体"/>
              </a:rPr>
              <a:t>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52612"/>
              </p:ext>
            </p:extLst>
          </p:nvPr>
        </p:nvGraphicFramePr>
        <p:xfrm>
          <a:off x="4033838" y="4943475"/>
          <a:ext cx="4060825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2108160" imgH="914400" progId="Equation.DSMT4">
                  <p:embed/>
                </p:oleObj>
              </mc:Choice>
              <mc:Fallback>
                <p:oleObj name="Equation" r:id="rId3" imgW="2108160" imgH="914400" progId="Equation.DSMT4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4943475"/>
                        <a:ext cx="4060825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9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mm.pot [兼容模式]" id="{17826F4E-4884-44A6-8B3E-5E7B57660E89}" vid="{EF018D18-CCEC-4A05-89C8-F7AE0F373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nmm</Template>
  <TotalTime>2721</TotalTime>
  <Words>4117</Words>
  <Application>Microsoft Office PowerPoint</Application>
  <PresentationFormat>宽屏</PresentationFormat>
  <Paragraphs>399</Paragraphs>
  <Slides>60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60</vt:i4>
      </vt:variant>
    </vt:vector>
  </HeadingPairs>
  <TitlesOfParts>
    <vt:vector size="70" baseType="lpstr">
      <vt:lpstr>楷体_GB2312</vt:lpstr>
      <vt:lpstr>宋体</vt:lpstr>
      <vt:lpstr>Arial</vt:lpstr>
      <vt:lpstr>Cambria Math</vt:lpstr>
      <vt:lpstr>Symbol</vt:lpstr>
      <vt:lpstr>Times New Roman</vt:lpstr>
      <vt:lpstr>Wingdings</vt:lpstr>
      <vt:lpstr>Pixel</vt:lpstr>
      <vt:lpstr>Equation</vt:lpstr>
      <vt:lpstr>公式</vt:lpstr>
      <vt:lpstr>Chapter 4.                       Curve Fitting</vt:lpstr>
      <vt:lpstr>Curve Fitting</vt:lpstr>
      <vt:lpstr>Measures for Errors (Deviations or Residuals)</vt:lpstr>
      <vt:lpstr>Finding the Least-Squares Curve</vt:lpstr>
      <vt:lpstr>The Least-Squares Line</vt:lpstr>
      <vt:lpstr>Soluting the Normal Equations</vt:lpstr>
      <vt:lpstr>Power Fit y=AxM</vt:lpstr>
      <vt:lpstr>Methods of Curve Fitting</vt:lpstr>
      <vt:lpstr>PowerPoint 演示文稿</vt:lpstr>
      <vt:lpstr>Transformations for Data Linearization</vt:lpstr>
      <vt:lpstr>PowerPoint 演示文稿</vt:lpstr>
      <vt:lpstr>PowerPoint 演示文稿</vt:lpstr>
      <vt:lpstr>Linear Least Squares</vt:lpstr>
      <vt:lpstr>PowerPoint 演示文稿</vt:lpstr>
      <vt:lpstr>Matrix Formulation</vt:lpstr>
      <vt:lpstr>PowerPoint 演示文稿</vt:lpstr>
      <vt:lpstr>Polynomial Fitting</vt:lpstr>
      <vt:lpstr>Using Polynomials to Fit Data</vt:lpstr>
      <vt:lpstr>polynomial wiggle</vt:lpstr>
      <vt:lpstr>4.3 Interpolation by Spline Functions</vt:lpstr>
      <vt:lpstr>Piecewise Linear Interpolation</vt:lpstr>
      <vt:lpstr>PowerPoint 演示文稿</vt:lpstr>
      <vt:lpstr>Piecewise Linear Interpolation</vt:lpstr>
      <vt:lpstr>Piecewise Cubic Splines</vt:lpstr>
      <vt:lpstr>Physical Background of Interpolation Spline Functions</vt:lpstr>
      <vt:lpstr>PowerPoint 演示文稿</vt:lpstr>
      <vt:lpstr>Definition of Spline Function</vt:lpstr>
      <vt:lpstr>Definition of Cubic Interpolation Splines</vt:lpstr>
      <vt:lpstr>Existence of Cubic Interpolation Splines</vt:lpstr>
      <vt:lpstr>Construction of Cubic Interpolation Splines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Chase Method for Tridiagonal System</vt:lpstr>
      <vt:lpstr>PowerPoint 演示文稿</vt:lpstr>
      <vt:lpstr>PowerPoint 演示文稿</vt:lpstr>
      <vt:lpstr>PowerPoint 演示文稿</vt:lpstr>
      <vt:lpstr>PowerPoint 演示文稿</vt:lpstr>
      <vt:lpstr>Example 4.7.  Find the clamped cubic spline that passes through (0,0), (1,0.5), (2,2.0) and (3,1.5) with the first derivative boundary conditions S’(0)=0.2 and S’(3)=-1.</vt:lpstr>
      <vt:lpstr>PowerPoint 演示文稿</vt:lpstr>
      <vt:lpstr>PowerPoint 演示文稿</vt:lpstr>
      <vt:lpstr>Periodic Cubic Spline</vt:lpstr>
      <vt:lpstr>PowerPoint 演示文稿</vt:lpstr>
      <vt:lpstr>Suitability of Cubic Splines</vt:lpstr>
      <vt:lpstr>Bézier Curves</vt:lpstr>
      <vt:lpstr>Bernstein Polynomials</vt:lpstr>
      <vt:lpstr>Properties of Bernstein Polynomials</vt:lpstr>
      <vt:lpstr>Definition of Bézier Curves</vt:lpstr>
      <vt:lpstr>Example 1.  Find the Bézier curve which has the control points (2,2), (1,1.5), (3.5,0) and (4,1).</vt:lpstr>
      <vt:lpstr>Properties of  Bézier Curves</vt:lpstr>
      <vt:lpstr>Bézier Curves and polygonal paths</vt:lpstr>
      <vt:lpstr>Example 1.  Find the Bézier curve which has the control points (2,2), (0,1), (3,-1) and (4,1).</vt:lpstr>
      <vt:lpstr>Composite Bézier Curves</vt:lpstr>
      <vt:lpstr>PowerPoint 演示文稿</vt:lpstr>
      <vt:lpstr>Smooth Composite Bézier Curves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4.  Curve Fitting</dc:title>
  <dc:creator>微软用户</dc:creator>
  <cp:lastModifiedBy>微软用户</cp:lastModifiedBy>
  <cp:revision>120</cp:revision>
  <dcterms:created xsi:type="dcterms:W3CDTF">2020-07-22T01:17:11Z</dcterms:created>
  <dcterms:modified xsi:type="dcterms:W3CDTF">2020-07-27T02:53:33Z</dcterms:modified>
</cp:coreProperties>
</file>