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0" r:id="rId14"/>
    <p:sldId id="261" r:id="rId15"/>
    <p:sldId id="262" r:id="rId16"/>
    <p:sldId id="264" r:id="rId17"/>
    <p:sldId id="265" r:id="rId18"/>
    <p:sldId id="266" r:id="rId19"/>
    <p:sldId id="268" r:id="rId20"/>
    <p:sldId id="286" r:id="rId21"/>
    <p:sldId id="287" r:id="rId22"/>
    <p:sldId id="288" r:id="rId23"/>
    <p:sldId id="289" r:id="rId24"/>
    <p:sldId id="312" r:id="rId25"/>
    <p:sldId id="290" r:id="rId26"/>
    <p:sldId id="291" r:id="rId27"/>
    <p:sldId id="292" r:id="rId28"/>
    <p:sldId id="293" r:id="rId29"/>
    <p:sldId id="269" r:id="rId30"/>
    <p:sldId id="270" r:id="rId31"/>
    <p:sldId id="272" r:id="rId32"/>
    <p:sldId id="273" r:id="rId33"/>
    <p:sldId id="274" r:id="rId34"/>
    <p:sldId id="275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3" r:id="rId54"/>
    <p:sldId id="324" r:id="rId55"/>
    <p:sldId id="325" r:id="rId56"/>
    <p:sldId id="317" r:id="rId57"/>
    <p:sldId id="318" r:id="rId58"/>
    <p:sldId id="319" r:id="rId59"/>
    <p:sldId id="320" r:id="rId60"/>
    <p:sldId id="321" r:id="rId61"/>
    <p:sldId id="322" r:id="rId62"/>
    <p:sldId id="323" r:id="rId6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8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emf"/><Relationship Id="rId7" Type="http://schemas.openxmlformats.org/officeDocument/2006/relationships/image" Target="../media/image93.wmf"/><Relationship Id="rId2" Type="http://schemas.openxmlformats.org/officeDocument/2006/relationships/image" Target="../media/image88.e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82.wmf"/><Relationship Id="rId1" Type="http://schemas.openxmlformats.org/officeDocument/2006/relationships/image" Target="../media/image8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emf"/><Relationship Id="rId4" Type="http://schemas.openxmlformats.org/officeDocument/2006/relationships/image" Target="../media/image10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2" Type="http://schemas.openxmlformats.org/officeDocument/2006/relationships/image" Target="../media/image108.wmf"/><Relationship Id="rId1" Type="http://schemas.openxmlformats.org/officeDocument/2006/relationships/image" Target="../media/image107.emf"/><Relationship Id="rId6" Type="http://schemas.openxmlformats.org/officeDocument/2006/relationships/image" Target="../media/image112.emf"/><Relationship Id="rId5" Type="http://schemas.openxmlformats.org/officeDocument/2006/relationships/image" Target="../media/image111.emf"/><Relationship Id="rId4" Type="http://schemas.openxmlformats.org/officeDocument/2006/relationships/image" Target="../media/image11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49C45-CB27-49D2-9121-5E60EE59A656}" type="datetimeFigureOut">
              <a:rPr lang="zh-CN" altLang="en-US" smtClean="0"/>
              <a:pPr/>
              <a:t>2021/4/21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9B88-1EC6-485D-99E6-79E41E2A07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48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46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47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78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0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135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41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0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2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85800"/>
            <a:ext cx="65024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98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21" descr="校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6118" y="260350"/>
            <a:ext cx="1424516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zh-CN" altLang="en-US" noProof="0" smtClean="0"/>
              <a:t>单击以编辑母版副标题样式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462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22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44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05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D480DD26-602D-47C9-9EED-FA51D908A0C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563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422400" y="1981200"/>
            <a:ext cx="50800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056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49A46A74-A168-414D-8A40-FCB595BF9B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697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869F8-7565-4603-9A17-D639F045FB0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8DAD9-C729-4130-B608-83BA99B3306C}" type="datetime1">
              <a:rPr lang="zh-CN" altLang="en-US"/>
              <a:pPr>
                <a:defRPr/>
              </a:pPr>
              <a:t>2021/4/21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7730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00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052737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2930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47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15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529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5484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39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198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50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accent2"/>
                </a:solidFill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hlink"/>
                </a:solidFill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accent2"/>
                </a:solidFill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4314"/>
            <a:ext cx="109728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30" name="Picture 17" descr="校徽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2434" y="1"/>
            <a:ext cx="118956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73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____2.xls"/><Relationship Id="rId4" Type="http://schemas.openxmlformats.org/officeDocument/2006/relationships/oleObject" Target="../embeddings/Microsoft_Office_Excel_97-2003____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Word_97_-_2003___4.doc"/><Relationship Id="rId5" Type="http://schemas.openxmlformats.org/officeDocument/2006/relationships/oleObject" Target="../embeddings/Microsoft_Office_Word_97_-_2003___3.doc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Microsoft_Office_Word_97_-_2003___5.doc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Microsoft_Office_Excel_97-2003____7.xls"/><Relationship Id="rId4" Type="http://schemas.openxmlformats.org/officeDocument/2006/relationships/oleObject" Target="../embeddings/Microsoft_Office_Excel_97-2003____6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Word_97_-_2003___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Office_Word_97_-_2003___8.doc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Microsoft_Office_Word_97_-_2003___12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Microsoft_Office_Excel_97-2003____15.xls"/><Relationship Id="rId4" Type="http://schemas.openxmlformats.org/officeDocument/2006/relationships/oleObject" Target="../embeddings/Microsoft_Office_Excel_97-2003____14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Microsoft_Office_Excel_97-2003____19.xls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5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Relationship Id="rId9" Type="http://schemas.openxmlformats.org/officeDocument/2006/relationships/oleObject" Target="../embeddings/oleObject9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830198" y="1391797"/>
            <a:ext cx="8361802" cy="2915798"/>
          </a:xfrm>
        </p:spPr>
        <p:txBody>
          <a:bodyPr/>
          <a:lstStyle/>
          <a:p>
            <a:r>
              <a:rPr lang="en-US" altLang="zh-CN" b="1" dirty="0" smtClean="0">
                <a:ea typeface="宋体" panose="02010600030101010101" pitchFamily="2" charset="-122"/>
              </a:rPr>
              <a:t>Chapter 3.  Interpolation and Polynomial Approximation</a:t>
            </a:r>
            <a:endParaRPr lang="en-US" altLang="zh-CN" b="1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441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Methods for Evaluating a Polynomial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84314"/>
            <a:ext cx="10972800" cy="608891"/>
          </a:xfrm>
        </p:spPr>
        <p:txBody>
          <a:bodyPr/>
          <a:lstStyle/>
          <a:p>
            <a:r>
              <a:rPr lang="en-US" altLang="zh-CN" dirty="0" smtClean="0"/>
              <a:t>Nested Multiplication: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6652759"/>
              </p:ext>
            </p:extLst>
          </p:nvPr>
        </p:nvGraphicFramePr>
        <p:xfrm>
          <a:off x="760165" y="2421377"/>
          <a:ext cx="10576191" cy="3498850"/>
        </p:xfrm>
        <a:graphic>
          <a:graphicData uri="http://schemas.openxmlformats.org/drawingml/2006/table">
            <a:tbl>
              <a:tblPr/>
              <a:tblGrid>
                <a:gridCol w="3525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 Algorithm to Evaluate 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(ii) Algorithm to Evaluate 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’(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(iii) Algorithm to Evaluate 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)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B(N):=A(N)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FOR K=N-1 DOWNTO 0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B(K):=A(K)+B(K+1)*X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PRINT “The value P(x) is”, B(0)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D(N-1):=N*A(N)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FOR K=N-1 DOWNTO 1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D(K-1):=K*A(K)+D(K)*X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PRINT “The value P’(x) is”, D(0)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I(N+1):=A(N) /(N+1)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FOR K=N DOWNTO 1 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 I(K):=A(K-1)/K+I(K+1)*X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I(0):=C+I(1)*X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PRINT “The value I(x) is”, I(0)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91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to Interpolation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8893"/>
            <a:ext cx="11178448" cy="4897437"/>
          </a:xfrm>
        </p:spPr>
        <p:txBody>
          <a:bodyPr/>
          <a:lstStyle/>
          <a:p>
            <a:r>
              <a:rPr lang="en-US" altLang="zh-CN" sz="2800" dirty="0" smtClean="0"/>
              <a:t>A shortcoming of Taylor polynomial </a:t>
            </a:r>
            <a:r>
              <a:rPr lang="en-US" altLang="zh-CN" sz="2800" dirty="0"/>
              <a:t>is that the higher-order derivatives must be known, and often they are either not available or they are lard to compute. </a:t>
            </a:r>
          </a:p>
          <a:p>
            <a:r>
              <a:rPr lang="en-US" altLang="zh-CN" sz="2800" dirty="0" smtClean="0"/>
              <a:t>Suppose that the function </a:t>
            </a:r>
            <a:r>
              <a:rPr lang="en-US" altLang="zh-CN" sz="2800" i="1" dirty="0" smtClean="0"/>
              <a:t>y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f 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 is known at the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+1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points (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,</a:t>
            </a:r>
            <a:r>
              <a:rPr lang="en-US" altLang="zh-CN" sz="2800" i="1" dirty="0"/>
              <a:t>y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), (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,</a:t>
            </a:r>
            <a:r>
              <a:rPr lang="en-US" altLang="zh-CN" sz="2800" i="1" dirty="0"/>
              <a:t>y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),…,(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err="1"/>
              <a:t>,</a:t>
            </a:r>
            <a:r>
              <a:rPr lang="en-US" altLang="zh-CN" sz="2800" i="1" dirty="0" err="1"/>
              <a:t>y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smtClean="0"/>
              <a:t>), where the values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are spread out over the interval [</a:t>
            </a:r>
            <a:r>
              <a:rPr lang="en-US" altLang="zh-CN" sz="2800" i="1" dirty="0" err="1"/>
              <a:t>a</a:t>
            </a:r>
            <a:r>
              <a:rPr lang="en-US" altLang="zh-CN" sz="2800" dirty="0" err="1"/>
              <a:t>,</a:t>
            </a:r>
            <a:r>
              <a:rPr lang="en-US" altLang="zh-CN" sz="2800" i="1" dirty="0" err="1"/>
              <a:t>b</a:t>
            </a:r>
            <a:r>
              <a:rPr lang="en-US" altLang="zh-CN" sz="2800" dirty="0" smtClean="0"/>
              <a:t>] and satisfy</a:t>
            </a:r>
            <a:endParaRPr lang="zh-CN" altLang="en-US" sz="2800" dirty="0"/>
          </a:p>
          <a:p>
            <a:pPr algn="ctr">
              <a:buNone/>
            </a:pPr>
            <a:r>
              <a:rPr lang="en-US" altLang="zh-CN" sz="2800" i="1" dirty="0"/>
              <a:t>a</a:t>
            </a:r>
            <a:r>
              <a:rPr lang="en-US" altLang="zh-CN" sz="2800" dirty="0"/>
              <a:t>≤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&lt;…&lt;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err="1"/>
              <a:t>≤</a:t>
            </a:r>
            <a:r>
              <a:rPr lang="en-US" altLang="zh-CN" sz="2800" i="1" dirty="0" err="1"/>
              <a:t>b</a:t>
            </a:r>
            <a:r>
              <a:rPr lang="en-US" altLang="zh-CN" sz="2800" dirty="0" smtClean="0"/>
              <a:t>, and </a:t>
            </a:r>
            <a:r>
              <a:rPr lang="en-US" altLang="zh-CN" sz="2800" i="1" dirty="0" err="1" smtClean="0"/>
              <a:t>y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f</a:t>
            </a:r>
            <a:r>
              <a:rPr lang="en-US" altLang="zh-CN" sz="2800" dirty="0" smtClean="0"/>
              <a:t>(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).</a:t>
            </a:r>
            <a:endParaRPr lang="en-US" altLang="zh-CN" sz="2800" dirty="0"/>
          </a:p>
          <a:p>
            <a:pPr>
              <a:buNone/>
            </a:pPr>
            <a:r>
              <a:rPr lang="en-US" altLang="zh-CN" sz="2800" dirty="0" smtClean="0"/>
              <a:t>    A polynomial </a:t>
            </a:r>
            <a:r>
              <a:rPr lang="en-US" altLang="zh-CN" sz="2800" i="1" dirty="0"/>
              <a:t>P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of degree </a:t>
            </a:r>
            <a:r>
              <a:rPr lang="en-US" altLang="zh-CN" sz="2800" i="1" dirty="0" smtClean="0"/>
              <a:t>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will be constructed that passes through these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+1 points.</a:t>
            </a:r>
            <a:endParaRPr lang="en-US" altLang="zh-CN" sz="2800" dirty="0"/>
          </a:p>
          <a:p>
            <a:r>
              <a:rPr lang="en-US" altLang="zh-CN" sz="2800" dirty="0" smtClean="0"/>
              <a:t>In the construction, only the numerical values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err="1" smtClean="0"/>
              <a:t>y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are needed. Hence the higher-order derivatives are not necessary.</a:t>
            </a:r>
          </a:p>
          <a:p>
            <a:pPr marL="363538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70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to </a:t>
            </a:r>
            <a:r>
              <a:rPr lang="en-US" altLang="zh-CN" dirty="0" smtClean="0"/>
              <a:t>Interpolation-Cont.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the known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+1 points’ coordinates (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,</a:t>
            </a:r>
            <a:r>
              <a:rPr lang="en-US" altLang="zh-CN" i="1" dirty="0" smtClean="0"/>
              <a:t>y</a:t>
            </a:r>
            <a:r>
              <a:rPr lang="en-US" altLang="zh-CN" baseline="-25000" dirty="0" smtClean="0"/>
              <a:t>0</a:t>
            </a:r>
            <a:r>
              <a:rPr lang="en-US" altLang="zh-CN" dirty="0"/>
              <a:t>), (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,</a:t>
            </a:r>
            <a:r>
              <a:rPr lang="en-US" altLang="zh-CN" i="1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),…,(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N</a:t>
            </a:r>
            <a:r>
              <a:rPr lang="en-US" altLang="zh-CN" dirty="0" err="1" smtClean="0"/>
              <a:t>,</a:t>
            </a:r>
            <a:r>
              <a:rPr lang="en-US" altLang="zh-CN" i="1" dirty="0" err="1" smtClean="0"/>
              <a:t>y</a:t>
            </a:r>
            <a:r>
              <a:rPr lang="en-US" altLang="zh-CN" i="1" baseline="-25000" dirty="0" err="1" smtClean="0"/>
              <a:t>N</a:t>
            </a:r>
            <a:r>
              <a:rPr lang="en-US" altLang="zh-CN" dirty="0" smtClean="0"/>
              <a:t>) to establish a linear system of the coefficients </a:t>
            </a:r>
            <a:r>
              <a:rPr lang="en-US" altLang="zh-CN" i="1" dirty="0" err="1" smtClean="0"/>
              <a:t>a</a:t>
            </a:r>
            <a:r>
              <a:rPr lang="en-US" altLang="zh-CN" i="1" baseline="-25000" dirty="0" err="1" smtClean="0"/>
              <a:t>k</a:t>
            </a:r>
            <a:r>
              <a:rPr lang="en-US" altLang="zh-CN" dirty="0"/>
              <a:t> 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=0</a:t>
            </a:r>
            <a:r>
              <a:rPr lang="en-US" altLang="zh-CN" dirty="0"/>
              <a:t>,…,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) of the polynomial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), and solve the system to obtain the polynomial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which interpolates the known points.</a:t>
            </a:r>
          </a:p>
          <a:p>
            <a:r>
              <a:rPr lang="en-US" altLang="zh-CN" dirty="0" smtClean="0"/>
              <a:t>This method for finding the coefficients is mathematically sound, but sometimes the matrix is difficult to solve accurately.</a:t>
            </a:r>
          </a:p>
          <a:p>
            <a:r>
              <a:rPr lang="en-US" altLang="zh-CN" dirty="0" smtClean="0"/>
              <a:t>Interpolation means to estimate a missing function value by taking a weighted average of known function values at neighboring points.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121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654" y="249834"/>
            <a:ext cx="10390716" cy="11430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Linear </a:t>
            </a:r>
            <a:r>
              <a:rPr lang="en-US" altLang="zh-CN" dirty="0" smtClean="0">
                <a:ea typeface="宋体" panose="02010600030101010101" pitchFamily="2" charset="-122"/>
              </a:rPr>
              <a:t>Interpolation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653" y="1401704"/>
            <a:ext cx="10607433" cy="3691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A linear </a:t>
            </a:r>
            <a:r>
              <a:rPr lang="en-US" altLang="zh-CN" sz="2800" dirty="0">
                <a:ea typeface="宋体" panose="02010600030101010101" pitchFamily="2" charset="-122"/>
              </a:rPr>
              <a:t>interpolant </a:t>
            </a:r>
            <a:r>
              <a:rPr lang="en-US" altLang="zh-CN" sz="2800" dirty="0" smtClean="0">
                <a:ea typeface="宋体" panose="02010600030101010101" pitchFamily="2" charset="-122"/>
              </a:rPr>
              <a:t>passes through two given points            and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dirty="0" smtClean="0">
                <a:ea typeface="宋体" panose="02010600030101010101" pitchFamily="2" charset="-122"/>
              </a:rPr>
              <a:t>with the form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2800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zh-CN" sz="2800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dirty="0" smtClean="0">
                <a:ea typeface="宋体" panose="02010600030101010101" pitchFamily="2" charset="-122"/>
              </a:rPr>
              <a:t>where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  <p:sp>
        <p:nvSpPr>
          <p:cNvPr id="194581" name="Rectangle 21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945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035010"/>
              </p:ext>
            </p:extLst>
          </p:nvPr>
        </p:nvGraphicFramePr>
        <p:xfrm>
          <a:off x="8528814" y="1444470"/>
          <a:ext cx="874713" cy="417513"/>
        </p:xfrm>
        <a:graphic>
          <a:graphicData uri="http://schemas.openxmlformats.org/presentationml/2006/ole">
            <p:oleObj spid="_x0000_s2478" name="公式" r:id="rId4" imgW="482400" imgH="228600" progId="Equation.3">
              <p:embed/>
            </p:oleObj>
          </a:graphicData>
        </a:graphic>
      </p:graphicFrame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9458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3836657"/>
              </p:ext>
            </p:extLst>
          </p:nvPr>
        </p:nvGraphicFramePr>
        <p:xfrm>
          <a:off x="10028970" y="1465663"/>
          <a:ext cx="914400" cy="396875"/>
        </p:xfrm>
        <a:graphic>
          <a:graphicData uri="http://schemas.openxmlformats.org/presentationml/2006/ole">
            <p:oleObj spid="_x0000_s2479" name="Equation" r:id="rId5" imgW="507780" imgH="215806" progId="Equation.3">
              <p:embed/>
            </p:oleObj>
          </a:graphicData>
        </a:graphic>
      </p:graphicFrame>
      <p:sp>
        <p:nvSpPr>
          <p:cNvPr id="194585" name="Rectangle 25"/>
          <p:cNvSpPr>
            <a:spLocks noChangeArrowheads="1"/>
          </p:cNvSpPr>
          <p:nvPr/>
        </p:nvSpPr>
        <p:spPr bwMode="auto">
          <a:xfrm>
            <a:off x="152400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9458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3358079"/>
              </p:ext>
            </p:extLst>
          </p:nvPr>
        </p:nvGraphicFramePr>
        <p:xfrm>
          <a:off x="3081899" y="2489872"/>
          <a:ext cx="2895600" cy="469900"/>
        </p:xfrm>
        <a:graphic>
          <a:graphicData uri="http://schemas.openxmlformats.org/presentationml/2006/ole">
            <p:oleObj spid="_x0000_s2480" name="Equation" r:id="rId6" imgW="1409700" imgH="228600" progId="Equation.3">
              <p:embed/>
            </p:oleObj>
          </a:graphicData>
        </a:graphic>
      </p:graphicFrame>
      <p:sp>
        <p:nvSpPr>
          <p:cNvPr id="194588" name="Rectangle 28"/>
          <p:cNvSpPr>
            <a:spLocks noChangeArrowheads="1"/>
          </p:cNvSpPr>
          <p:nvPr/>
        </p:nvSpPr>
        <p:spPr bwMode="auto">
          <a:xfrm>
            <a:off x="1524000" y="2639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589" name="Rectangle 29"/>
          <p:cNvSpPr>
            <a:spLocks noChangeArrowheads="1"/>
          </p:cNvSpPr>
          <p:nvPr/>
        </p:nvSpPr>
        <p:spPr bwMode="auto">
          <a:xfrm>
            <a:off x="1524000" y="3052764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zh-CN" altLang="en-US" sz="1200">
                <a:latin typeface="Times New Roman" panose="02020603050405020304" pitchFamily="18" charset="0"/>
              </a:rPr>
              <a:t>	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94593" name="Group 33"/>
          <p:cNvGrpSpPr>
            <a:grpSpLocks/>
          </p:cNvGrpSpPr>
          <p:nvPr/>
        </p:nvGrpSpPr>
        <p:grpSpPr bwMode="auto">
          <a:xfrm>
            <a:off x="3407243" y="3499366"/>
            <a:ext cx="2277836" cy="1364556"/>
            <a:chOff x="1451" y="2041"/>
            <a:chExt cx="1296" cy="809"/>
          </a:xfrm>
        </p:grpSpPr>
        <p:graphicFrame>
          <p:nvGraphicFramePr>
            <p:cNvPr id="19458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6524263"/>
                </p:ext>
              </p:extLst>
            </p:nvPr>
          </p:nvGraphicFramePr>
          <p:xfrm>
            <a:off x="1451" y="2041"/>
            <a:ext cx="816" cy="268"/>
          </p:xfrm>
          <a:graphic>
            <a:graphicData uri="http://schemas.openxmlformats.org/presentationml/2006/ole">
              <p:oleObj spid="_x0000_s2481" name="Equation" r:id="rId7" imgW="698500" imgH="228600" progId="Equation.3">
                <p:embed/>
              </p:oleObj>
            </a:graphicData>
          </a:graphic>
        </p:graphicFrame>
        <p:graphicFrame>
          <p:nvGraphicFramePr>
            <p:cNvPr id="19458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33139515"/>
                </p:ext>
              </p:extLst>
            </p:nvPr>
          </p:nvGraphicFramePr>
          <p:xfrm>
            <a:off x="1451" y="2370"/>
            <a:ext cx="1296" cy="480"/>
          </p:xfrm>
          <a:graphic>
            <a:graphicData uri="http://schemas.openxmlformats.org/presentationml/2006/ole">
              <p:oleObj spid="_x0000_s2482" name="Equation" r:id="rId8" imgW="1205977" imgH="444307" progId="Equation.3">
                <p:embed/>
              </p:oleObj>
            </a:graphicData>
          </a:graphic>
        </p:graphicFrame>
      </p:grp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1524001" y="3775075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zh-CN" altLang="en-US" sz="1100">
                <a:latin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1" name="Picture 31" descr="f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18835" y="2219524"/>
            <a:ext cx="4800600" cy="2644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页脚占位符 2"/>
          <p:cNvSpPr txBox="1">
            <a:spLocks/>
          </p:cNvSpPr>
          <p:nvPr/>
        </p:nvSpPr>
        <p:spPr>
          <a:xfrm>
            <a:off x="4410075" y="6490771"/>
            <a:ext cx="2675875" cy="367229"/>
          </a:xfr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 smtClean="0"/>
              <a:t>华南师范大学数学科学学院  谢骊玲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552654" y="5001905"/>
            <a:ext cx="11066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+mn-lt"/>
              </a:rPr>
              <a:t>f</a:t>
            </a:r>
            <a:r>
              <a:rPr lang="en-US" altLang="zh-CN" sz="2800" baseline="-25000" dirty="0" smtClean="0">
                <a:latin typeface="+mn-lt"/>
              </a:rPr>
              <a:t>1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 can be written as a slightly different form as follow: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5448929"/>
              </p:ext>
            </p:extLst>
          </p:nvPr>
        </p:nvGraphicFramePr>
        <p:xfrm>
          <a:off x="3407243" y="5441245"/>
          <a:ext cx="4681537" cy="1006475"/>
        </p:xfrm>
        <a:graphic>
          <a:graphicData uri="http://schemas.openxmlformats.org/presentationml/2006/ole">
            <p:oleObj spid="_x0000_s2483" name="Equation" r:id="rId10" imgW="2006600" imgH="431800" progId="">
              <p:embed/>
            </p:oleObj>
          </a:graphicData>
        </a:graphic>
      </p:graphicFrame>
      <p:sp>
        <p:nvSpPr>
          <p:cNvPr id="3" name="线形标注 1 2"/>
          <p:cNvSpPr/>
          <p:nvPr/>
        </p:nvSpPr>
        <p:spPr>
          <a:xfrm>
            <a:off x="8932792" y="5297316"/>
            <a:ext cx="3106756" cy="92541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Lagrange linear interpolating polynomial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531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654" y="228600"/>
            <a:ext cx="10390716" cy="11430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654" y="1364695"/>
            <a:ext cx="11029746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The </a:t>
            </a:r>
            <a:r>
              <a:rPr lang="en-US" altLang="zh-CN" sz="2800" dirty="0">
                <a:ea typeface="宋体" panose="02010600030101010101" pitchFamily="2" charset="-122"/>
              </a:rPr>
              <a:t>path of a rapid laser is given by these specifications.</a:t>
            </a:r>
          </a:p>
          <a:p>
            <a:pPr>
              <a:lnSpc>
                <a:spcPct val="8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If </a:t>
            </a:r>
            <a:r>
              <a:rPr lang="en-US" altLang="zh-CN" sz="2800" dirty="0">
                <a:ea typeface="宋体" panose="02010600030101010101" pitchFamily="2" charset="-122"/>
              </a:rPr>
              <a:t>the laser is traversing from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2 to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4.25 in a </a:t>
            </a:r>
            <a:r>
              <a:rPr lang="en-US" altLang="zh-CN" sz="2800" dirty="0" smtClean="0">
                <a:ea typeface="宋体" panose="02010600030101010101" pitchFamily="2" charset="-122"/>
              </a:rPr>
              <a:t>linear </a:t>
            </a:r>
            <a:r>
              <a:rPr lang="en-US" altLang="zh-CN" sz="2800" dirty="0">
                <a:ea typeface="宋体" panose="02010600030101010101" pitchFamily="2" charset="-122"/>
              </a:rPr>
              <a:t>path, find the value of </a:t>
            </a:r>
            <a:r>
              <a:rPr lang="en-US" altLang="zh-CN" sz="2800" i="1" dirty="0"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a typeface="宋体" panose="02010600030101010101" pitchFamily="2" charset="-122"/>
              </a:rPr>
              <a:t> at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4 using the </a:t>
            </a:r>
            <a:r>
              <a:rPr lang="en-US" altLang="zh-CN" sz="2800" dirty="0" smtClean="0">
                <a:ea typeface="宋体" panose="02010600030101010101" pitchFamily="2" charset="-122"/>
              </a:rPr>
              <a:t>above </a:t>
            </a:r>
            <a:r>
              <a:rPr lang="en-US" altLang="zh-CN" sz="2800" dirty="0">
                <a:ea typeface="宋体" panose="02010600030101010101" pitchFamily="2" charset="-122"/>
              </a:rPr>
              <a:t>method.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857750" y="24431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590925" y="1915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3314700" y="2255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23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8847362"/>
              </p:ext>
            </p:extLst>
          </p:nvPr>
        </p:nvGraphicFramePr>
        <p:xfrm>
          <a:off x="6412523" y="3168392"/>
          <a:ext cx="3429000" cy="2770188"/>
        </p:xfrm>
        <a:graphic>
          <a:graphicData uri="http://schemas.openxmlformats.org/presentationml/2006/ole">
            <p:oleObj spid="_x0000_s3220" name="Chart" r:id="rId4" imgW="3341160" imgH="2700000" progId="Excel.Sheet.8">
              <p:embed/>
            </p:oleObj>
          </a:graphicData>
        </a:graphic>
      </p:graphicFrame>
      <p:graphicFrame>
        <p:nvGraphicFramePr>
          <p:cNvPr id="3123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2852929"/>
              </p:ext>
            </p:extLst>
          </p:nvPr>
        </p:nvGraphicFramePr>
        <p:xfrm>
          <a:off x="2536825" y="3168392"/>
          <a:ext cx="2320925" cy="2590800"/>
        </p:xfrm>
        <a:graphic>
          <a:graphicData uri="http://schemas.openxmlformats.org/presentationml/2006/ole">
            <p:oleObj spid="_x0000_s3221" name="Worksheet" r:id="rId5" imgW="1451160" imgH="1620000" progId="Excel.Sheet.8">
              <p:embed/>
            </p:oleObj>
          </a:graphicData>
        </a:graphic>
      </p:graphicFrame>
      <p:sp>
        <p:nvSpPr>
          <p:cNvPr id="10" name="页脚占位符 2"/>
          <p:cNvSpPr txBox="1">
            <a:spLocks/>
          </p:cNvSpPr>
          <p:nvPr/>
        </p:nvSpPr>
        <p:spPr>
          <a:xfrm>
            <a:off x="4410075" y="6490771"/>
            <a:ext cx="2675875" cy="367229"/>
          </a:xfr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 smtClean="0"/>
              <a:t>华南师范大学数学科学学院  谢骊玲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773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Linear Interpolation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2286000" y="3844925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3811" name="Rectangle 35"/>
          <p:cNvSpPr>
            <a:spLocks noChangeArrowheads="1"/>
          </p:cNvSpPr>
          <p:nvPr/>
        </p:nvSpPr>
        <p:spPr bwMode="auto">
          <a:xfrm>
            <a:off x="1524000" y="1815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3813" name="Rectangle 37"/>
          <p:cNvSpPr>
            <a:spLocks noChangeArrowheads="1"/>
          </p:cNvSpPr>
          <p:nvPr/>
        </p:nvSpPr>
        <p:spPr bwMode="auto">
          <a:xfrm>
            <a:off x="152400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0382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3520315"/>
              </p:ext>
            </p:extLst>
          </p:nvPr>
        </p:nvGraphicFramePr>
        <p:xfrm>
          <a:off x="7180262" y="1222375"/>
          <a:ext cx="4572000" cy="3030538"/>
        </p:xfrm>
        <a:graphic>
          <a:graphicData uri="http://schemas.openxmlformats.org/presentationml/2006/ole">
            <p:oleObj spid="_x0000_s4303" name="Mathcad" r:id="rId4" imgW="5229225" imgH="3467100" progId="">
              <p:embed/>
            </p:oleObj>
          </a:graphicData>
        </a:graphic>
      </p:graphicFrame>
      <p:graphicFrame>
        <p:nvGraphicFramePr>
          <p:cNvPr id="20382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6833524"/>
              </p:ext>
            </p:extLst>
          </p:nvPr>
        </p:nvGraphicFramePr>
        <p:xfrm>
          <a:off x="439738" y="1222375"/>
          <a:ext cx="7432860" cy="4576753"/>
        </p:xfrm>
        <a:graphic>
          <a:graphicData uri="http://schemas.openxmlformats.org/presentationml/2006/ole">
            <p:oleObj spid="_x0000_s4304" name="Document" r:id="rId5" imgW="2973144" imgH="1830701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877296"/>
              </p:ext>
            </p:extLst>
          </p:nvPr>
        </p:nvGraphicFramePr>
        <p:xfrm>
          <a:off x="6096000" y="4966489"/>
          <a:ext cx="6604000" cy="1057275"/>
        </p:xfrm>
        <a:graphic>
          <a:graphicData uri="http://schemas.openxmlformats.org/presentationml/2006/ole">
            <p:oleObj spid="_x0000_s4305" name="Document" r:id="rId6" imgW="3117140" imgH="532482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34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Quadratic Interpolation</a:t>
            </a:r>
          </a:p>
        </p:txBody>
      </p:sp>
      <p:graphicFrame>
        <p:nvGraphicFramePr>
          <p:cNvPr id="26931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79177279"/>
              </p:ext>
            </p:extLst>
          </p:nvPr>
        </p:nvGraphicFramePr>
        <p:xfrm>
          <a:off x="764285" y="1357029"/>
          <a:ext cx="11879904" cy="457856"/>
        </p:xfrm>
        <a:graphic>
          <a:graphicData uri="http://schemas.openxmlformats.org/presentationml/2006/ole">
            <p:oleObj spid="_x0000_s6521" name="Document" r:id="rId3" imgW="5939952" imgH="228928" progId="Word.Document.8">
              <p:embed/>
            </p:oleObj>
          </a:graphicData>
        </a:graphic>
      </p:graphicFrame>
      <p:sp>
        <p:nvSpPr>
          <p:cNvPr id="269318" name="Rectangle 6"/>
          <p:cNvSpPr>
            <a:spLocks noChangeArrowheads="1"/>
          </p:cNvSpPr>
          <p:nvPr/>
        </p:nvSpPr>
        <p:spPr bwMode="auto">
          <a:xfrm>
            <a:off x="152400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9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3543894"/>
              </p:ext>
            </p:extLst>
          </p:nvPr>
        </p:nvGraphicFramePr>
        <p:xfrm>
          <a:off x="1524000" y="2242623"/>
          <a:ext cx="4876800" cy="423863"/>
        </p:xfrm>
        <a:graphic>
          <a:graphicData uri="http://schemas.openxmlformats.org/presentationml/2006/ole">
            <p:oleObj spid="_x0000_s6522" name="Equation" r:id="rId4" imgW="2628900" imgH="228600" progId="Equation.3">
              <p:embed/>
            </p:oleObj>
          </a:graphicData>
        </a:graphic>
      </p:graphicFrame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1524000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9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9479880"/>
              </p:ext>
            </p:extLst>
          </p:nvPr>
        </p:nvGraphicFramePr>
        <p:xfrm>
          <a:off x="1524000" y="3144605"/>
          <a:ext cx="1219200" cy="400050"/>
        </p:xfrm>
        <a:graphic>
          <a:graphicData uri="http://schemas.openxmlformats.org/presentationml/2006/ole">
            <p:oleObj spid="_x0000_s6523" name="Equation" r:id="rId5" imgW="698500" imgH="228600" progId="Equation.3">
              <p:embed/>
            </p:oleObj>
          </a:graphicData>
        </a:graphic>
      </p:graphicFrame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1524000" y="3020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9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4558608"/>
              </p:ext>
            </p:extLst>
          </p:nvPr>
        </p:nvGraphicFramePr>
        <p:xfrm>
          <a:off x="1524000" y="3838829"/>
          <a:ext cx="2209800" cy="817563"/>
        </p:xfrm>
        <a:graphic>
          <a:graphicData uri="http://schemas.openxmlformats.org/presentationml/2006/ole">
            <p:oleObj spid="_x0000_s6524" name="Equation" r:id="rId6" imgW="1205977" imgH="444307" progId="Equation.3">
              <p:embed/>
            </p:oleObj>
          </a:graphicData>
        </a:graphic>
      </p:graphicFrame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1524000" y="2915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69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6391176"/>
              </p:ext>
            </p:extLst>
          </p:nvPr>
        </p:nvGraphicFramePr>
        <p:xfrm>
          <a:off x="1524000" y="5076316"/>
          <a:ext cx="3733800" cy="1087438"/>
        </p:xfrm>
        <a:graphic>
          <a:graphicData uri="http://schemas.openxmlformats.org/presentationml/2006/ole">
            <p:oleObj spid="_x0000_s6525" name="Equation" r:id="rId7" imgW="2260600" imgH="660400" progId="Equation.3">
              <p:embed/>
            </p:oleObj>
          </a:graphicData>
        </a:graphic>
      </p:graphicFrame>
      <p:pic>
        <p:nvPicPr>
          <p:cNvPr id="269341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3600" y="3124201"/>
            <a:ext cx="4724400" cy="2606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8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3556" y="156906"/>
            <a:ext cx="7793038" cy="11430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17443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76656" y="1315135"/>
            <a:ext cx="1136904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The </a:t>
            </a:r>
            <a:r>
              <a:rPr lang="en-US" altLang="zh-CN" sz="2800" dirty="0">
                <a:ea typeface="宋体" panose="02010600030101010101" pitchFamily="2" charset="-122"/>
              </a:rPr>
              <a:t>path of a rapid laser is given by these </a:t>
            </a:r>
            <a:r>
              <a:rPr lang="en-US" altLang="zh-CN" sz="2800" dirty="0" smtClean="0">
                <a:ea typeface="宋体" panose="02010600030101010101" pitchFamily="2" charset="-122"/>
              </a:rPr>
              <a:t>specifications.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ea typeface="宋体" panose="02010600030101010101" pitchFamily="2" charset="-122"/>
              </a:rPr>
              <a:t>If </a:t>
            </a:r>
            <a:r>
              <a:rPr lang="en-US" altLang="zh-CN" sz="2800" dirty="0">
                <a:ea typeface="宋体" panose="02010600030101010101" pitchFamily="2" charset="-122"/>
              </a:rPr>
              <a:t>the laser is traversing from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2 to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4.25 to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=5.25 using a quadratic path, find </a:t>
            </a:r>
            <a:r>
              <a:rPr lang="en-US" altLang="zh-CN" sz="2800" dirty="0" smtClean="0">
                <a:ea typeface="宋体" panose="02010600030101010101" pitchFamily="2" charset="-122"/>
              </a:rPr>
              <a:t>the value </a:t>
            </a:r>
            <a:r>
              <a:rPr lang="en-US" altLang="zh-CN" sz="2800" dirty="0">
                <a:ea typeface="宋体" panose="02010600030101010101" pitchFamily="2" charset="-122"/>
              </a:rPr>
              <a:t>of </a:t>
            </a:r>
            <a:r>
              <a:rPr lang="en-US" altLang="zh-CN" sz="2800" i="1" dirty="0">
                <a:ea typeface="宋体" panose="02010600030101010101" pitchFamily="2" charset="-122"/>
              </a:rPr>
              <a:t>y</a:t>
            </a:r>
            <a:r>
              <a:rPr lang="en-US" altLang="zh-CN" sz="2800" dirty="0">
                <a:ea typeface="宋体" panose="02010600030101010101" pitchFamily="2" charset="-122"/>
              </a:rPr>
              <a:t> at </a:t>
            </a:r>
            <a:r>
              <a:rPr lang="en-US" altLang="zh-CN" sz="2800" i="1" dirty="0">
                <a:ea typeface="宋体" panose="02010600030101010101" pitchFamily="2" charset="-122"/>
              </a:rPr>
              <a:t>x</a:t>
            </a:r>
            <a:r>
              <a:rPr lang="en-US" altLang="zh-CN" sz="2800" dirty="0">
                <a:ea typeface="宋体" panose="02010600030101010101" pitchFamily="2" charset="-122"/>
              </a:rPr>
              <a:t> = 4 using the Newton’s Divided difference polynomial method</a:t>
            </a:r>
            <a:r>
              <a:rPr lang="en-US" altLang="zh-CN" sz="2800" dirty="0" smtClean="0">
                <a:ea typeface="宋体" panose="02010600030101010101" pitchFamily="2" charset="-122"/>
              </a:rPr>
              <a:t>.</a:t>
            </a:r>
            <a:endParaRPr lang="en-US" altLang="zh-CN" sz="2800" dirty="0">
              <a:ea typeface="宋体" panose="02010600030101010101" pitchFamily="2" charset="-122"/>
            </a:endParaRPr>
          </a:p>
        </p:txBody>
      </p:sp>
      <p:sp>
        <p:nvSpPr>
          <p:cNvPr id="317444" name="Rectangle 1028"/>
          <p:cNvSpPr>
            <a:spLocks noChangeArrowheads="1"/>
          </p:cNvSpPr>
          <p:nvPr/>
        </p:nvSpPr>
        <p:spPr bwMode="auto">
          <a:xfrm>
            <a:off x="4857750" y="24431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7445" name="Rectangle 1029"/>
          <p:cNvSpPr>
            <a:spLocks noChangeArrowheads="1"/>
          </p:cNvSpPr>
          <p:nvPr/>
        </p:nvSpPr>
        <p:spPr bwMode="auto">
          <a:xfrm>
            <a:off x="3590925" y="1915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7446" name="Rectangle 1030"/>
          <p:cNvSpPr>
            <a:spLocks noChangeArrowheads="1"/>
          </p:cNvSpPr>
          <p:nvPr/>
        </p:nvSpPr>
        <p:spPr bwMode="auto">
          <a:xfrm>
            <a:off x="3314700" y="2255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7447" name="Object 1031"/>
          <p:cNvGraphicFramePr>
            <a:graphicFrameLocks noChangeAspect="1"/>
          </p:cNvGraphicFramePr>
          <p:nvPr/>
        </p:nvGraphicFramePr>
        <p:xfrm>
          <a:off x="5943600" y="3632200"/>
          <a:ext cx="3429000" cy="2770188"/>
        </p:xfrm>
        <a:graphic>
          <a:graphicData uri="http://schemas.openxmlformats.org/presentationml/2006/ole">
            <p:oleObj spid="_x0000_s7318" name="Chart" r:id="rId4" imgW="3341160" imgH="2700000" progId="Excel.Sheet.8">
              <p:embed/>
            </p:oleObj>
          </a:graphicData>
        </a:graphic>
      </p:graphicFrame>
      <p:graphicFrame>
        <p:nvGraphicFramePr>
          <p:cNvPr id="317448" name="Object 1032"/>
          <p:cNvGraphicFramePr>
            <a:graphicFrameLocks noChangeAspect="1"/>
          </p:cNvGraphicFramePr>
          <p:nvPr/>
        </p:nvGraphicFramePr>
        <p:xfrm>
          <a:off x="3048001" y="3733800"/>
          <a:ext cx="2320925" cy="2590800"/>
        </p:xfrm>
        <a:graphic>
          <a:graphicData uri="http://schemas.openxmlformats.org/presentationml/2006/ole">
            <p:oleObj spid="_x0000_s7319" name="Worksheet" r:id="rId5" imgW="1451160" imgH="1620000" progId="Excel.Sheet.8">
              <p:embed/>
            </p:oleObj>
          </a:graphicData>
        </a:graphic>
      </p:graphicFrame>
      <p:sp>
        <p:nvSpPr>
          <p:cNvPr id="10" name="页脚占位符 2"/>
          <p:cNvSpPr txBox="1">
            <a:spLocks/>
          </p:cNvSpPr>
          <p:nvPr/>
        </p:nvSpPr>
        <p:spPr>
          <a:xfrm>
            <a:off x="4410075" y="6490771"/>
            <a:ext cx="2675875" cy="367229"/>
          </a:xfr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 smtClean="0"/>
              <a:t>华南师范大学数学科学学院  谢骊玲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10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518160" y="0"/>
            <a:ext cx="807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4400" dirty="0">
                <a:solidFill>
                  <a:schemeClr val="tx2"/>
                </a:solidFill>
                <a:cs typeface="Times New Roman" panose="02020603050405020304" pitchFamily="18" charset="0"/>
              </a:rPr>
              <a:t>Quadratic Interpolation (</a:t>
            </a:r>
            <a:r>
              <a:rPr lang="en-US" altLang="zh-CN" sz="44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cont.)</a:t>
            </a:r>
            <a:endParaRPr lang="en-US" altLang="zh-CN" sz="4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4005263" y="4764088"/>
          <a:ext cx="114300" cy="215900"/>
        </p:xfrm>
        <a:graphic>
          <a:graphicData uri="http://schemas.openxmlformats.org/presentationml/2006/ole">
            <p:oleObj spid="_x0000_s8490" name="Equation" r:id="rId4" imgW="114151" imgH="215619" progId="Equation.3">
              <p:embed/>
            </p:oleObj>
          </a:graphicData>
        </a:graphic>
      </p:graphicFrame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524000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1524000" y="2858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1524000" y="3115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1524000" y="3372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2590800" y="3803650"/>
            <a:ext cx="1098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zh-CN" altLang="en-US" sz="1200">
                <a:latin typeface="Times New Roman" panose="02020603050405020304" pitchFamily="18" charset="0"/>
              </a:rPr>
              <a:t>	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2590800" y="4297364"/>
            <a:ext cx="1098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zh-CN" altLang="en-US" sz="1200">
                <a:latin typeface="Times New Roman" panose="02020603050405020304" pitchFamily="18" charset="0"/>
              </a:rPr>
              <a:t>	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672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01574121"/>
              </p:ext>
            </p:extLst>
          </p:nvPr>
        </p:nvGraphicFramePr>
        <p:xfrm>
          <a:off x="7581900" y="1185069"/>
          <a:ext cx="4495800" cy="3249613"/>
        </p:xfrm>
        <a:graphic>
          <a:graphicData uri="http://schemas.openxmlformats.org/presentationml/2006/ole">
            <p:oleObj spid="_x0000_s8491" name="Mathcad" r:id="rId5" imgW="5153025" imgH="3724275" progId="">
              <p:embed/>
            </p:oleObj>
          </a:graphicData>
        </a:graphic>
      </p:graphicFrame>
      <p:graphicFrame>
        <p:nvGraphicFramePr>
          <p:cNvPr id="2672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8268460"/>
              </p:ext>
            </p:extLst>
          </p:nvPr>
        </p:nvGraphicFramePr>
        <p:xfrm>
          <a:off x="434975" y="1415268"/>
          <a:ext cx="4957296" cy="1608803"/>
        </p:xfrm>
        <a:graphic>
          <a:graphicData uri="http://schemas.openxmlformats.org/presentationml/2006/ole">
            <p:oleObj spid="_x0000_s8492" name="Document" r:id="rId6" imgW="3304864" imgH="1072535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5477479"/>
              </p:ext>
            </p:extLst>
          </p:nvPr>
        </p:nvGraphicFramePr>
        <p:xfrm>
          <a:off x="2081751" y="3053245"/>
          <a:ext cx="7107749" cy="3859175"/>
        </p:xfrm>
        <a:graphic>
          <a:graphicData uri="http://schemas.openxmlformats.org/presentationml/2006/ole">
            <p:oleObj spid="_x0000_s8493" name="Document" r:id="rId7" imgW="4738499" imgH="2572783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60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206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981447"/>
              </p:ext>
            </p:extLst>
          </p:nvPr>
        </p:nvGraphicFramePr>
        <p:xfrm>
          <a:off x="660591" y="719137"/>
          <a:ext cx="10010775" cy="4559300"/>
        </p:xfrm>
        <a:graphic>
          <a:graphicData uri="http://schemas.openxmlformats.org/presentationml/2006/ole">
            <p:oleObj spid="_x0000_s10372" name="Document" r:id="rId3" imgW="6157452" imgH="2640493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4801660"/>
              </p:ext>
            </p:extLst>
          </p:nvPr>
        </p:nvGraphicFramePr>
        <p:xfrm>
          <a:off x="7581900" y="3227387"/>
          <a:ext cx="4495800" cy="3249613"/>
        </p:xfrm>
        <a:graphic>
          <a:graphicData uri="http://schemas.openxmlformats.org/presentationml/2006/ole">
            <p:oleObj spid="_x0000_s10373" name="Mathcad" r:id="rId4" imgW="5153025" imgH="372427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209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18" y="481013"/>
            <a:ext cx="10390716" cy="11430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What is Interpolation 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400">
                <a:ea typeface="宋体" panose="02010600030101010101" pitchFamily="2" charset="-122"/>
              </a:rPr>
              <a:t>	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4410075" y="17430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749147" y="1782894"/>
            <a:ext cx="1086263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dirty="0">
                <a:latin typeface="+mn-lt"/>
              </a:rPr>
              <a:t>Given (</a:t>
            </a:r>
            <a:r>
              <a:rPr lang="en-US" altLang="zh-CN" sz="3200" i="1" dirty="0">
                <a:latin typeface="+mn-lt"/>
              </a:rPr>
              <a:t>x</a:t>
            </a:r>
            <a:r>
              <a:rPr lang="en-US" altLang="zh-CN" sz="3200" baseline="-25000" dirty="0">
                <a:latin typeface="+mn-lt"/>
              </a:rPr>
              <a:t>0</a:t>
            </a:r>
            <a:r>
              <a:rPr lang="en-US" altLang="zh-CN" sz="3200" dirty="0">
                <a:latin typeface="+mn-lt"/>
              </a:rPr>
              <a:t>,</a:t>
            </a:r>
            <a:r>
              <a:rPr lang="en-US" altLang="zh-CN" sz="3200" i="1" dirty="0">
                <a:latin typeface="+mn-lt"/>
              </a:rPr>
              <a:t>y</a:t>
            </a:r>
            <a:r>
              <a:rPr lang="en-US" altLang="zh-CN" sz="3200" baseline="-25000" dirty="0">
                <a:latin typeface="+mn-lt"/>
              </a:rPr>
              <a:t>0</a:t>
            </a:r>
            <a:r>
              <a:rPr lang="en-US" altLang="zh-CN" sz="3200" dirty="0">
                <a:latin typeface="+mn-lt"/>
              </a:rPr>
              <a:t>), (</a:t>
            </a:r>
            <a:r>
              <a:rPr lang="en-US" altLang="zh-CN" sz="3200" i="1" dirty="0">
                <a:latin typeface="+mn-lt"/>
              </a:rPr>
              <a:t>x</a:t>
            </a:r>
            <a:r>
              <a:rPr lang="en-US" altLang="zh-CN" sz="3200" baseline="-25000" dirty="0">
                <a:latin typeface="+mn-lt"/>
              </a:rPr>
              <a:t>1</a:t>
            </a:r>
            <a:r>
              <a:rPr lang="en-US" altLang="zh-CN" sz="3200" dirty="0">
                <a:latin typeface="+mn-lt"/>
              </a:rPr>
              <a:t>,</a:t>
            </a:r>
            <a:r>
              <a:rPr lang="en-US" altLang="zh-CN" sz="3200" i="1" dirty="0">
                <a:latin typeface="+mn-lt"/>
              </a:rPr>
              <a:t>y</a:t>
            </a:r>
            <a:r>
              <a:rPr lang="en-US" altLang="zh-CN" sz="3200" baseline="-25000" dirty="0">
                <a:latin typeface="+mn-lt"/>
              </a:rPr>
              <a:t>1</a:t>
            </a:r>
            <a:r>
              <a:rPr lang="en-US" altLang="zh-CN" sz="3200" dirty="0">
                <a:latin typeface="+mn-lt"/>
              </a:rPr>
              <a:t>), …… (</a:t>
            </a:r>
            <a:r>
              <a:rPr lang="en-US" altLang="zh-CN" sz="3200" i="1" dirty="0" err="1">
                <a:latin typeface="+mn-lt"/>
              </a:rPr>
              <a:t>x</a:t>
            </a:r>
            <a:r>
              <a:rPr lang="en-US" altLang="zh-CN" sz="3200" i="1" baseline="-25000" dirty="0" err="1">
                <a:latin typeface="+mn-lt"/>
              </a:rPr>
              <a:t>n</a:t>
            </a:r>
            <a:r>
              <a:rPr lang="en-US" altLang="zh-CN" sz="3200" dirty="0" err="1">
                <a:latin typeface="+mn-lt"/>
              </a:rPr>
              <a:t>,</a:t>
            </a:r>
            <a:r>
              <a:rPr lang="en-US" altLang="zh-CN" sz="3200" i="1" dirty="0" err="1">
                <a:latin typeface="+mn-lt"/>
              </a:rPr>
              <a:t>y</a:t>
            </a:r>
            <a:r>
              <a:rPr lang="en-US" altLang="zh-CN" sz="3200" i="1" baseline="-25000" dirty="0" err="1">
                <a:latin typeface="+mn-lt"/>
              </a:rPr>
              <a:t>n</a:t>
            </a:r>
            <a:r>
              <a:rPr lang="en-US" altLang="zh-CN" sz="3200" dirty="0">
                <a:latin typeface="+mn-lt"/>
              </a:rPr>
              <a:t>), find the value of ‘</a:t>
            </a:r>
            <a:r>
              <a:rPr lang="en-US" altLang="zh-CN" sz="3200" i="1" dirty="0">
                <a:latin typeface="+mn-lt"/>
              </a:rPr>
              <a:t>y</a:t>
            </a:r>
            <a:r>
              <a:rPr lang="en-US" altLang="zh-CN" sz="3200" dirty="0">
                <a:latin typeface="+mn-lt"/>
              </a:rPr>
              <a:t>’ at a value of ‘</a:t>
            </a:r>
            <a:r>
              <a:rPr lang="en-US" altLang="zh-CN" sz="3200" i="1" dirty="0">
                <a:latin typeface="+mn-lt"/>
              </a:rPr>
              <a:t>x</a:t>
            </a:r>
            <a:r>
              <a:rPr lang="en-US" altLang="zh-CN" sz="3200" dirty="0">
                <a:latin typeface="+mn-lt"/>
              </a:rPr>
              <a:t>’ that is not given.</a:t>
            </a:r>
            <a:endParaRPr lang="en-US" altLang="zh-CN" sz="3200" baseline="-25000" dirty="0">
              <a:latin typeface="+mn-lt"/>
            </a:endParaRPr>
          </a:p>
        </p:txBody>
      </p:sp>
      <p:graphicFrame>
        <p:nvGraphicFramePr>
          <p:cNvPr id="320518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34608979"/>
              </p:ext>
            </p:extLst>
          </p:nvPr>
        </p:nvGraphicFramePr>
        <p:xfrm>
          <a:off x="7115978" y="2992915"/>
          <a:ext cx="4495800" cy="3592513"/>
        </p:xfrm>
        <a:graphic>
          <a:graphicData uri="http://schemas.openxmlformats.org/presentationml/2006/ole">
            <p:oleObj spid="_x0000_s1100" name="Bitmap Image" r:id="rId4" imgW="4552381" imgH="3638095" progId="PBrush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84237" y="3244465"/>
            <a:ext cx="58213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>
                <a:latin typeface="+mn-lt"/>
              </a:rPr>
              <a:t>The theory of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polynomial approximation </a:t>
            </a:r>
            <a:r>
              <a:rPr lang="en-US" altLang="zh-CN" sz="2400" dirty="0" smtClean="0">
                <a:latin typeface="+mn-lt"/>
              </a:rPr>
              <a:t>is suitable for a first course in numerical analysis although the state-of-the-art methods use rational functions. </a:t>
            </a:r>
            <a:endParaRPr lang="zh-CN" altLang="en-US" sz="2400" dirty="0">
              <a:latin typeface="+mn-lt"/>
            </a:endParaRPr>
          </a:p>
        </p:txBody>
      </p:sp>
      <p:sp>
        <p:nvSpPr>
          <p:cNvPr id="9" name="页脚占位符 2"/>
          <p:cNvSpPr txBox="1">
            <a:spLocks/>
          </p:cNvSpPr>
          <p:nvPr/>
        </p:nvSpPr>
        <p:spPr>
          <a:xfrm>
            <a:off x="4410075" y="6490771"/>
            <a:ext cx="2675875" cy="367229"/>
          </a:xfr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 smtClean="0"/>
              <a:t>华南师范大学数学科学学院  谢骊玲</a:t>
            </a:r>
            <a:endParaRPr lang="zh-CN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876548" y="5146160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400" dirty="0">
                <a:latin typeface="+mn-lt"/>
              </a:rPr>
              <a:t>Polynomials are the most common choice of interpolants because they are easy to: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evaluate</a:t>
            </a:r>
            <a:r>
              <a:rPr lang="en-US" altLang="zh-CN" sz="2400" dirty="0">
                <a:latin typeface="+mn-lt"/>
              </a:rPr>
              <a:t>,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differentiate</a:t>
            </a:r>
            <a:r>
              <a:rPr lang="en-US" altLang="zh-CN" sz="2400" dirty="0">
                <a:latin typeface="+mn-lt"/>
              </a:rPr>
              <a:t>, and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integrate</a:t>
            </a:r>
            <a:r>
              <a:rPr lang="en-US" altLang="zh-CN" sz="2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879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3.3 Lagrange Approximation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polynomial 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of degree at most </a:t>
            </a:r>
            <a:r>
              <a:rPr lang="en-US" altLang="zh-CN" i="1" dirty="0"/>
              <a:t>N </a:t>
            </a:r>
            <a:r>
              <a:rPr lang="en-US" altLang="zh-CN" dirty="0"/>
              <a:t>that passes through the </a:t>
            </a:r>
            <a:r>
              <a:rPr lang="en-US" altLang="zh-CN" i="1" dirty="0"/>
              <a:t>N</a:t>
            </a:r>
            <a:r>
              <a:rPr lang="en-US" altLang="zh-CN" dirty="0"/>
              <a:t>+1 points (</a:t>
            </a:r>
            <a:r>
              <a:rPr lang="en-US" altLang="zh-CN" i="1" dirty="0"/>
              <a:t>x</a:t>
            </a:r>
            <a:r>
              <a:rPr lang="en-US" altLang="zh-CN" baseline="-25000" dirty="0"/>
              <a:t>0</a:t>
            </a:r>
            <a:r>
              <a:rPr lang="en-US" altLang="zh-CN" dirty="0"/>
              <a:t>,</a:t>
            </a:r>
            <a:r>
              <a:rPr lang="en-US" altLang="zh-CN" i="1" dirty="0"/>
              <a:t>y</a:t>
            </a:r>
            <a:r>
              <a:rPr lang="en-US" altLang="zh-CN" baseline="-25000" dirty="0"/>
              <a:t>0</a:t>
            </a:r>
            <a:r>
              <a:rPr lang="en-US" altLang="zh-CN" dirty="0"/>
              <a:t>), (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,</a:t>
            </a:r>
            <a:r>
              <a:rPr lang="en-US" altLang="zh-CN" i="1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),…,(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N</a:t>
            </a:r>
            <a:r>
              <a:rPr lang="en-US" altLang="zh-CN" dirty="0"/>
              <a:t>, 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N</a:t>
            </a:r>
            <a:r>
              <a:rPr lang="en-US" altLang="zh-CN" dirty="0"/>
              <a:t>) on [</a:t>
            </a:r>
            <a:r>
              <a:rPr lang="en-US" altLang="zh-CN" i="1" dirty="0"/>
              <a:t>a</a:t>
            </a:r>
            <a:r>
              <a:rPr lang="en-US" altLang="zh-CN" dirty="0"/>
              <a:t>, </a:t>
            </a:r>
            <a:r>
              <a:rPr lang="en-US" altLang="zh-CN" i="1" dirty="0"/>
              <a:t>b</a:t>
            </a:r>
            <a:r>
              <a:rPr lang="en-US" altLang="zh-CN" dirty="0"/>
              <a:t>] and has the </a:t>
            </a:r>
            <a:r>
              <a:rPr lang="en-US" altLang="zh-CN" dirty="0" smtClean="0"/>
              <a:t>form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354013" indent="0">
              <a:buNone/>
            </a:pPr>
            <a:r>
              <a:rPr lang="en-US" altLang="zh-CN" dirty="0" smtClean="0"/>
              <a:t>where </a:t>
            </a:r>
            <a:r>
              <a:rPr lang="en-US" altLang="zh-CN" i="1" dirty="0" err="1" smtClean="0"/>
              <a:t>L</a:t>
            </a:r>
            <a:r>
              <a:rPr lang="en-US" altLang="zh-CN" i="1" baseline="-25000" dirty="0" err="1" smtClean="0"/>
              <a:t>N,k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the Lagrange coefficient polynomial based on these nodes: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3795297"/>
              </p:ext>
            </p:extLst>
          </p:nvPr>
        </p:nvGraphicFramePr>
        <p:xfrm>
          <a:off x="5146675" y="2680208"/>
          <a:ext cx="2879725" cy="950913"/>
        </p:xfrm>
        <a:graphic>
          <a:graphicData uri="http://schemas.openxmlformats.org/presentationml/2006/ole">
            <p:oleObj spid="_x0000_s24674" name="Equation" r:id="rId3" imgW="1307532" imgH="431613" progId="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9834287"/>
              </p:ext>
            </p:extLst>
          </p:nvPr>
        </p:nvGraphicFramePr>
        <p:xfrm>
          <a:off x="2771775" y="4778375"/>
          <a:ext cx="7939088" cy="1257300"/>
        </p:xfrm>
        <a:graphic>
          <a:graphicData uri="http://schemas.openxmlformats.org/presentationml/2006/ole">
            <p:oleObj spid="_x0000_s24675" name="Equation" r:id="rId4" imgW="4330440" imgH="6858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2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104" y="39562"/>
            <a:ext cx="11131296" cy="1371600"/>
          </a:xfrm>
        </p:spPr>
        <p:txBody>
          <a:bodyPr/>
          <a:lstStyle/>
          <a:p>
            <a:r>
              <a:rPr lang="en-US" altLang="zh-CN" sz="4000" dirty="0" smtClean="0"/>
              <a:t>Properties of Lagrange Interpolation Polynomial </a:t>
            </a:r>
            <a:r>
              <a:rPr lang="en-US" altLang="zh-CN" sz="4000" i="1" dirty="0"/>
              <a:t>P</a:t>
            </a:r>
            <a:r>
              <a:rPr lang="en-US" altLang="zh-CN" sz="4000" i="1" baseline="-25000" dirty="0"/>
              <a:t>N</a:t>
            </a:r>
            <a:r>
              <a:rPr lang="en-US" altLang="zh-CN" sz="4000" dirty="0"/>
              <a:t>(</a:t>
            </a:r>
            <a:r>
              <a:rPr lang="en-US" altLang="zh-CN" sz="4000" i="1" dirty="0"/>
              <a:t>x</a:t>
            </a:r>
            <a:r>
              <a:rPr lang="en-US" altLang="zh-CN" sz="4000" dirty="0"/>
              <a:t>)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each fixed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, the Lagrange coefficient polynomial </a:t>
            </a:r>
            <a:r>
              <a:rPr lang="en-US" altLang="zh-CN" i="1" dirty="0" err="1" smtClean="0"/>
              <a:t>L</a:t>
            </a:r>
            <a:r>
              <a:rPr lang="en-US" altLang="zh-CN" i="1" baseline="-25000" dirty="0" err="1" smtClean="0"/>
              <a:t>N</a:t>
            </a:r>
            <a:r>
              <a:rPr lang="en-US" altLang="zh-CN" baseline="-25000" dirty="0" err="1" smtClean="0"/>
              <a:t>,</a:t>
            </a:r>
            <a:r>
              <a:rPr lang="en-US" altLang="zh-CN" i="1" baseline="-25000" dirty="0" err="1" smtClean="0"/>
              <a:t>k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has the property</a:t>
            </a:r>
            <a:endParaRPr lang="zh-CN" altLang="en-US" dirty="0"/>
          </a:p>
          <a:p>
            <a:pPr algn="ctr">
              <a:buNone/>
            </a:pPr>
            <a:r>
              <a:rPr lang="zh-CN" altLang="en-US" dirty="0"/>
              <a:t>    </a:t>
            </a:r>
            <a:r>
              <a:rPr lang="en-US" altLang="zh-CN" i="1" dirty="0" err="1"/>
              <a:t>L</a:t>
            </a:r>
            <a:r>
              <a:rPr lang="en-US" altLang="zh-CN" i="1" baseline="-25000" dirty="0" err="1"/>
              <a:t>N,k</a:t>
            </a:r>
            <a:r>
              <a:rPr lang="en-US" altLang="zh-CN" dirty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/>
              <a:t>)=</a:t>
            </a:r>
            <a:r>
              <a:rPr lang="en-US" altLang="zh-CN" dirty="0" smtClean="0"/>
              <a:t>1 when </a:t>
            </a:r>
            <a:r>
              <a:rPr lang="en-US" altLang="zh-CN" i="1" dirty="0" smtClean="0"/>
              <a:t>j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k </a:t>
            </a:r>
            <a:r>
              <a:rPr lang="en-US" altLang="zh-CN" dirty="0" smtClean="0"/>
              <a:t>and </a:t>
            </a:r>
            <a:r>
              <a:rPr lang="en-US" altLang="zh-CN" i="1" dirty="0" err="1" smtClean="0"/>
              <a:t>L</a:t>
            </a:r>
            <a:r>
              <a:rPr lang="en-US" altLang="zh-CN" i="1" baseline="-25000" dirty="0" err="1" smtClean="0"/>
              <a:t>N,k</a:t>
            </a:r>
            <a:r>
              <a:rPr lang="en-US" altLang="zh-CN" dirty="0" smtClean="0"/>
              <a:t>(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j</a:t>
            </a:r>
            <a:r>
              <a:rPr lang="en-US" altLang="zh-CN" dirty="0"/>
              <a:t>)=</a:t>
            </a:r>
            <a:r>
              <a:rPr lang="en-US" altLang="zh-CN" dirty="0" smtClean="0"/>
              <a:t>0</a:t>
            </a:r>
            <a:r>
              <a:rPr lang="zh-CN" altLang="en-US" dirty="0"/>
              <a:t> </a:t>
            </a:r>
            <a:r>
              <a:rPr lang="en-US" altLang="zh-CN" dirty="0" smtClean="0"/>
              <a:t>when </a:t>
            </a:r>
            <a:r>
              <a:rPr lang="en-US" altLang="zh-CN" i="1" dirty="0" err="1" smtClean="0"/>
              <a:t>j</a:t>
            </a:r>
            <a:r>
              <a:rPr lang="en-US" altLang="en-US" dirty="0" err="1"/>
              <a:t>≠</a:t>
            </a:r>
            <a:r>
              <a:rPr lang="en-US" altLang="zh-CN" i="1" dirty="0" err="1" smtClean="0"/>
              <a:t>k</a:t>
            </a:r>
            <a:r>
              <a:rPr lang="en-US" altLang="zh-CN" dirty="0" smtClean="0"/>
              <a:t>.</a:t>
            </a:r>
            <a:endParaRPr lang="zh-CN" altLang="en-US" dirty="0"/>
          </a:p>
          <a:p>
            <a:r>
              <a:rPr lang="en-US" altLang="zh-CN" dirty="0" smtClean="0"/>
              <a:t>The polynomial curve </a:t>
            </a:r>
            <a:r>
              <a:rPr lang="en-US" altLang="zh-CN" i="1" dirty="0" smtClean="0"/>
              <a:t>y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goes through (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j</a:t>
            </a:r>
            <a:r>
              <a:rPr lang="en-US" altLang="zh-CN" dirty="0" err="1" smtClean="0"/>
              <a:t>,</a:t>
            </a:r>
            <a:r>
              <a:rPr lang="en-US" altLang="zh-CN" i="1" dirty="0" err="1" smtClean="0"/>
              <a:t>y</a:t>
            </a:r>
            <a:r>
              <a:rPr lang="en-US" altLang="zh-CN" i="1" baseline="-25000" dirty="0" err="1" smtClean="0"/>
              <a:t>j</a:t>
            </a:r>
            <a:r>
              <a:rPr lang="en-US" altLang="zh-CN" dirty="0" smtClean="0"/>
              <a:t>):</a:t>
            </a:r>
          </a:p>
          <a:p>
            <a:pPr marL="0" indent="0" algn="ctr">
              <a:buNone/>
            </a:pPr>
            <a:r>
              <a:rPr lang="en-US" altLang="zh-CN" dirty="0" smtClean="0"/>
              <a:t>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j</a:t>
            </a:r>
            <a:r>
              <a:rPr lang="en-US" altLang="zh-CN" dirty="0" smtClean="0"/>
              <a:t>)=</a:t>
            </a:r>
            <a:r>
              <a:rPr lang="en-US" altLang="zh-CN" i="1" dirty="0" smtClean="0"/>
              <a:t>y</a:t>
            </a:r>
            <a:r>
              <a:rPr lang="en-US" altLang="zh-CN" baseline="-25000" dirty="0" smtClean="0"/>
              <a:t>0</a:t>
            </a:r>
            <a:r>
              <a:rPr lang="en-US" altLang="zh-CN" i="1" dirty="0"/>
              <a:t>L</a:t>
            </a:r>
            <a:r>
              <a:rPr lang="en-US" altLang="zh-CN" i="1" baseline="-25000" dirty="0"/>
              <a:t>N</a:t>
            </a:r>
            <a:r>
              <a:rPr lang="en-US" altLang="zh-CN" baseline="-25000" dirty="0" smtClean="0"/>
              <a:t>,0</a:t>
            </a:r>
            <a:r>
              <a:rPr lang="en-US" altLang="zh-CN" dirty="0" smtClean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)+…+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j</a:t>
            </a:r>
            <a:r>
              <a:rPr lang="en-US" altLang="zh-CN" i="1" dirty="0" err="1"/>
              <a:t>L</a:t>
            </a:r>
            <a:r>
              <a:rPr lang="en-US" altLang="zh-CN" i="1" baseline="-25000" dirty="0" err="1"/>
              <a:t>N</a:t>
            </a:r>
            <a:r>
              <a:rPr lang="en-US" altLang="zh-CN" baseline="-25000" dirty="0" err="1" smtClean="0"/>
              <a:t>,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)+…+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N</a:t>
            </a:r>
            <a:r>
              <a:rPr lang="en-US" altLang="zh-CN" i="1" dirty="0" err="1"/>
              <a:t>L</a:t>
            </a:r>
            <a:r>
              <a:rPr lang="en-US" altLang="zh-CN" i="1" baseline="-25000" dirty="0" err="1"/>
              <a:t>N</a:t>
            </a:r>
            <a:r>
              <a:rPr lang="en-US" altLang="zh-CN" baseline="-25000" dirty="0" err="1" smtClean="0"/>
              <a:t>,</a:t>
            </a:r>
            <a:r>
              <a:rPr lang="en-US" altLang="zh-CN" i="1" baseline="-25000" dirty="0" err="1"/>
              <a:t>N</a:t>
            </a:r>
            <a:r>
              <a:rPr lang="en-US" altLang="zh-CN" dirty="0" smtClean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)</a:t>
            </a:r>
          </a:p>
          <a:p>
            <a:pPr marL="0" indent="0" algn="ctr">
              <a:buNone/>
            </a:pPr>
            <a:r>
              <a:rPr lang="en-US" altLang="zh-CN" dirty="0" smtClean="0"/>
              <a:t>              =</a:t>
            </a:r>
            <a:r>
              <a:rPr lang="en-US" altLang="zh-CN" i="1" dirty="0"/>
              <a:t>y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(0)+…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(1)+…+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N</a:t>
            </a:r>
            <a:r>
              <a:rPr lang="en-US" altLang="zh-CN" dirty="0" smtClean="0"/>
              <a:t>(0)=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j</a:t>
            </a:r>
            <a:r>
              <a:rPr lang="en-US" altLang="zh-CN" dirty="0" smtClean="0"/>
              <a:t>=0,1</a:t>
            </a:r>
            <a:r>
              <a:rPr lang="en-US" altLang="zh-CN" dirty="0"/>
              <a:t>,…,</a:t>
            </a:r>
            <a:r>
              <a:rPr lang="en-US" altLang="zh-CN" i="1" dirty="0" smtClean="0"/>
              <a:t>N.</a:t>
            </a:r>
            <a:endParaRPr lang="en-US" altLang="zh-CN" i="1" dirty="0"/>
          </a:p>
          <a:p>
            <a:r>
              <a:rPr lang="en-US" altLang="zh-CN" dirty="0" smtClean="0"/>
              <a:t>The polynomial 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of degree ≤</a:t>
            </a:r>
            <a:r>
              <a:rPr lang="en-US" altLang="zh-CN" i="1" dirty="0" smtClean="0"/>
              <a:t>N </a:t>
            </a:r>
            <a:r>
              <a:rPr lang="en-US" altLang="zh-CN" dirty="0" smtClean="0"/>
              <a:t>which interpolates the given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+1 points is unique.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Error Terms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56868"/>
            <a:ext cx="10972800" cy="5099366"/>
          </a:xfrm>
        </p:spPr>
        <p:txBody>
          <a:bodyPr/>
          <a:lstStyle/>
          <a:p>
            <a:r>
              <a:rPr lang="en-US" altLang="zh-CN" dirty="0" err="1" smtClean="0"/>
              <a:t>Thm</a:t>
            </a:r>
            <a:r>
              <a:rPr lang="en-US" altLang="zh-CN" dirty="0" smtClean="0"/>
              <a:t>. 3.3(Lagrange Polynomial Approximation). Assume that </a:t>
            </a:r>
            <a:r>
              <a:rPr lang="en-US" altLang="zh-CN" i="1" dirty="0"/>
              <a:t>f</a:t>
            </a:r>
            <a:r>
              <a:rPr lang="en-US" altLang="zh-CN" dirty="0"/>
              <a:t>∈</a:t>
            </a:r>
            <a:r>
              <a:rPr lang="en-US" altLang="zh-CN" i="1" dirty="0"/>
              <a:t>C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+1</a:t>
            </a:r>
            <a:r>
              <a:rPr lang="en-US" altLang="zh-CN" dirty="0"/>
              <a:t>[</a:t>
            </a:r>
            <a:r>
              <a:rPr lang="en-US" altLang="zh-CN" i="1" dirty="0" err="1"/>
              <a:t>a</a:t>
            </a:r>
            <a:r>
              <a:rPr lang="en-US" altLang="zh-CN" dirty="0" err="1"/>
              <a:t>,</a:t>
            </a:r>
            <a:r>
              <a:rPr lang="en-US" altLang="zh-CN" i="1" dirty="0" err="1"/>
              <a:t>b</a:t>
            </a:r>
            <a:r>
              <a:rPr lang="en-US" altLang="zh-CN" dirty="0" smtClean="0"/>
              <a:t>] and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…, 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N</a:t>
            </a:r>
            <a:r>
              <a:rPr lang="en-US" altLang="zh-CN" dirty="0"/>
              <a:t>∈[</a:t>
            </a:r>
            <a:r>
              <a:rPr lang="en-US" altLang="zh-CN" i="1" dirty="0" err="1"/>
              <a:t>a</a:t>
            </a:r>
            <a:r>
              <a:rPr lang="en-US" altLang="zh-CN" dirty="0" err="1"/>
              <a:t>,</a:t>
            </a:r>
            <a:r>
              <a:rPr lang="en-US" altLang="zh-CN" i="1" dirty="0" err="1"/>
              <a:t>b</a:t>
            </a:r>
            <a:r>
              <a:rPr lang="en-US" altLang="zh-CN" dirty="0" smtClean="0"/>
              <a:t>] are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+1 nodes. If 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∈</a:t>
            </a:r>
            <a:r>
              <a:rPr lang="en-US" altLang="zh-CN" dirty="0"/>
              <a:t>[</a:t>
            </a:r>
            <a:r>
              <a:rPr lang="en-US" altLang="zh-CN" i="1" dirty="0" err="1"/>
              <a:t>a</a:t>
            </a:r>
            <a:r>
              <a:rPr lang="en-US" altLang="zh-CN" dirty="0" err="1"/>
              <a:t>,</a:t>
            </a:r>
            <a:r>
              <a:rPr lang="en-US" altLang="zh-CN" i="1" dirty="0" err="1"/>
              <a:t>b</a:t>
            </a:r>
            <a:r>
              <a:rPr lang="en-US" altLang="zh-CN" dirty="0" smtClean="0"/>
              <a:t>],</a:t>
            </a:r>
            <a:r>
              <a:rPr lang="zh-CN" altLang="en-US" dirty="0"/>
              <a:t> </a:t>
            </a:r>
            <a:r>
              <a:rPr lang="en-US" altLang="zh-CN" dirty="0" smtClean="0"/>
              <a:t>then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/>
              <a:t>)=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)+</a:t>
            </a:r>
            <a:r>
              <a:rPr lang="en-US" altLang="zh-CN" i="1" dirty="0"/>
              <a:t>E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), where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a polynomial that can be used to approximate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):</a:t>
            </a:r>
            <a:endParaRPr lang="zh-CN" altLang="en-US" dirty="0"/>
          </a:p>
          <a:p>
            <a:endParaRPr lang="en-US" altLang="zh-CN" dirty="0" smtClean="0"/>
          </a:p>
          <a:p>
            <a:pPr marL="268288" indent="0">
              <a:spcBef>
                <a:spcPts val="2800"/>
              </a:spcBef>
              <a:buNone/>
            </a:pPr>
            <a:r>
              <a:rPr lang="en-US" altLang="zh-CN" dirty="0" smtClean="0"/>
              <a:t>The error term </a:t>
            </a:r>
            <a:r>
              <a:rPr lang="en-US" altLang="zh-CN" i="1" dirty="0">
                <a:latin typeface="Times New Roman" panose="02020603050405020304" pitchFamily="18" charset="0"/>
              </a:rPr>
              <a:t>E</a:t>
            </a:r>
            <a:r>
              <a:rPr lang="en-US" altLang="zh-CN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</a:rPr>
              <a:t>has the form</a:t>
            </a:r>
          </a:p>
          <a:p>
            <a:pPr marL="268288" indent="0">
              <a:spcBef>
                <a:spcPts val="1800"/>
              </a:spcBef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268288" indent="0">
              <a:spcBef>
                <a:spcPts val="2800"/>
              </a:spcBef>
              <a:buNone/>
            </a:pPr>
            <a:r>
              <a:rPr lang="en-US" altLang="zh-CN" dirty="0" smtClean="0">
                <a:latin typeface="Times New Roman" panose="02020603050405020304" pitchFamily="18" charset="0"/>
              </a:rPr>
              <a:t>for some value </a:t>
            </a:r>
            <a:r>
              <a:rPr lang="el-GR" altLang="zh-CN" i="1" dirty="0">
                <a:latin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</a:rPr>
              <a:t>= </a:t>
            </a:r>
            <a:r>
              <a:rPr lang="el-GR" altLang="zh-CN" i="1" dirty="0">
                <a:latin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</a:rPr>
              <a:t>) that lies in the interval [</a:t>
            </a:r>
            <a:r>
              <a:rPr lang="en-US" altLang="zh-CN" i="1" dirty="0" smtClean="0">
                <a:latin typeface="Times New Roman" panose="02020603050405020304" pitchFamily="18" charset="0"/>
              </a:rPr>
              <a:t>a</a:t>
            </a:r>
            <a:r>
              <a:rPr lang="en-US" altLang="zh-CN" dirty="0" smtClean="0">
                <a:latin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</a:rPr>
              <a:t>b</a:t>
            </a:r>
            <a:r>
              <a:rPr lang="en-US" altLang="zh-CN" dirty="0" smtClean="0">
                <a:latin typeface="Times New Roman" panose="02020603050405020304" pitchFamily="18" charset="0"/>
              </a:rPr>
              <a:t>].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268288" indent="0">
              <a:spcBef>
                <a:spcPts val="1800"/>
              </a:spcBef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3144674"/>
              </p:ext>
            </p:extLst>
          </p:nvPr>
        </p:nvGraphicFramePr>
        <p:xfrm>
          <a:off x="4014788" y="3440113"/>
          <a:ext cx="3937000" cy="854075"/>
        </p:xfrm>
        <a:graphic>
          <a:graphicData uri="http://schemas.openxmlformats.org/presentationml/2006/ole">
            <p:oleObj spid="_x0000_s22640" name="Equation" r:id="rId3" imgW="1993680" imgH="43164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1414010"/>
              </p:ext>
            </p:extLst>
          </p:nvPr>
        </p:nvGraphicFramePr>
        <p:xfrm>
          <a:off x="3834956" y="4880324"/>
          <a:ext cx="5305425" cy="879475"/>
        </p:xfrm>
        <a:graphic>
          <a:graphicData uri="http://schemas.openxmlformats.org/presentationml/2006/ole">
            <p:oleObj spid="_x0000_s22641" name="Equation" r:id="rId4" imgW="2679700" imgH="4445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3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 smtClean="0"/>
              <a:t>Error Bounds for Lagrange Interpolation, </a:t>
            </a:r>
            <a:br>
              <a:rPr lang="en-US" altLang="zh-CN" sz="3600" dirty="0" smtClean="0"/>
            </a:br>
            <a:r>
              <a:rPr lang="en-US" altLang="zh-CN" sz="3600" dirty="0" smtClean="0"/>
              <a:t>Equally Spaced Nodes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err="1" smtClean="0"/>
              <a:t>Thm</a:t>
            </a:r>
            <a:r>
              <a:rPr lang="en-US" altLang="zh-CN" sz="2400" dirty="0" smtClean="0"/>
              <a:t>. 3.4. Assume that </a:t>
            </a:r>
            <a:r>
              <a:rPr lang="en-US" altLang="zh-CN" sz="2400" i="1" dirty="0" smtClean="0"/>
              <a:t>f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is defined on [</a:t>
            </a:r>
            <a:r>
              <a:rPr lang="en-US" altLang="zh-CN" sz="2400" i="1" dirty="0" err="1" smtClean="0"/>
              <a:t>a</a:t>
            </a:r>
            <a:r>
              <a:rPr lang="en-US" altLang="zh-CN" sz="2400" dirty="0" err="1" smtClean="0"/>
              <a:t>,</a:t>
            </a:r>
            <a:r>
              <a:rPr lang="en-US" altLang="zh-CN" sz="2400" i="1" dirty="0" err="1" smtClean="0"/>
              <a:t>b</a:t>
            </a:r>
            <a:r>
              <a:rPr lang="en-US" altLang="zh-CN" sz="2400" dirty="0" smtClean="0"/>
              <a:t>], which contains equally spaced nodes </a:t>
            </a:r>
            <a:r>
              <a:rPr lang="en-US" altLang="zh-CN" sz="2400" i="1" dirty="0" err="1" smtClean="0"/>
              <a:t>x</a:t>
            </a:r>
            <a:r>
              <a:rPr lang="en-US" altLang="zh-CN" sz="2400" i="1" baseline="-25000" dirty="0" err="1" smtClean="0"/>
              <a:t>k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+</a:t>
            </a:r>
            <a:r>
              <a:rPr lang="en-US" altLang="zh-CN" sz="2400" i="1" dirty="0" smtClean="0"/>
              <a:t>hk</a:t>
            </a:r>
            <a:r>
              <a:rPr lang="en-US" altLang="zh-CN" sz="2400" i="1" baseline="-25000" dirty="0" smtClean="0"/>
              <a:t> </a:t>
            </a:r>
            <a:r>
              <a:rPr lang="en-US" altLang="zh-CN" sz="2400" dirty="0" smtClean="0"/>
              <a:t>. Additionally, assume that </a:t>
            </a:r>
            <a:r>
              <a:rPr lang="en-US" altLang="zh-CN" sz="2400" i="1" dirty="0" smtClean="0"/>
              <a:t>f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and the derivatives of </a:t>
            </a:r>
            <a:r>
              <a:rPr lang="en-US" altLang="zh-CN" sz="2400" i="1" dirty="0" smtClean="0"/>
              <a:t>f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), up to the order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+1, are continuous and bounded on the special subintervals [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1</a:t>
            </a:r>
            <a:r>
              <a:rPr lang="en-US" altLang="zh-CN" sz="2400" dirty="0" smtClean="0"/>
              <a:t>], [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2</a:t>
            </a:r>
            <a:r>
              <a:rPr lang="en-US" altLang="zh-CN" sz="2400" dirty="0" smtClean="0"/>
              <a:t>] and [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,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], respectively; that is, </a:t>
            </a:r>
            <a:endParaRPr lang="zh-CN" altLang="en-US" sz="2400" dirty="0"/>
          </a:p>
          <a:p>
            <a:pPr algn="ctr">
              <a:buNone/>
            </a:pPr>
            <a:r>
              <a:rPr lang="en-US" altLang="zh-CN" sz="2400" dirty="0"/>
              <a:t>|</a:t>
            </a:r>
            <a:r>
              <a:rPr lang="en-US" altLang="zh-CN" sz="2400" i="1" dirty="0"/>
              <a:t>f</a:t>
            </a:r>
            <a:r>
              <a:rPr lang="en-US" altLang="zh-CN" sz="2400" baseline="30000" dirty="0"/>
              <a:t>(</a:t>
            </a:r>
            <a:r>
              <a:rPr lang="en-US" altLang="zh-CN" sz="2400" i="1" baseline="30000" dirty="0"/>
              <a:t>N</a:t>
            </a:r>
            <a:r>
              <a:rPr lang="en-US" altLang="zh-CN" sz="2400" baseline="30000" dirty="0"/>
              <a:t>+1)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)|≤</a:t>
            </a:r>
            <a:r>
              <a:rPr lang="en-US" altLang="zh-CN" sz="2400" i="1" dirty="0"/>
              <a:t>M</a:t>
            </a:r>
            <a:r>
              <a:rPr lang="en-US" altLang="zh-CN" sz="2400" i="1" baseline="-25000" dirty="0"/>
              <a:t>N</a:t>
            </a:r>
            <a:r>
              <a:rPr lang="en-US" altLang="zh-CN" sz="2400" baseline="-25000" dirty="0"/>
              <a:t>+1</a:t>
            </a:r>
            <a:r>
              <a:rPr lang="en-US" altLang="zh-CN" sz="2400" dirty="0"/>
              <a:t>    </a:t>
            </a:r>
            <a:r>
              <a:rPr lang="en-US" altLang="zh-CN" sz="2400" dirty="0" smtClean="0"/>
              <a:t>for 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/>
              <a:t>≤</a:t>
            </a:r>
            <a:r>
              <a:rPr lang="en-US" altLang="zh-CN" sz="2400" i="1" dirty="0"/>
              <a:t>x</a:t>
            </a:r>
            <a:r>
              <a:rPr lang="en-US" altLang="zh-CN" sz="2400" dirty="0"/>
              <a:t>≤</a:t>
            </a:r>
            <a:r>
              <a:rPr lang="en-US" altLang="zh-CN" sz="2400" i="1" dirty="0" smtClean="0"/>
              <a:t>x</a:t>
            </a:r>
            <a:r>
              <a:rPr lang="en-US" altLang="zh-CN" sz="2400" i="1" baseline="-25000" dirty="0" smtClean="0"/>
              <a:t>N</a:t>
            </a:r>
            <a:r>
              <a:rPr lang="en-US" altLang="zh-CN" sz="2400" dirty="0" smtClean="0"/>
              <a:t>,</a:t>
            </a:r>
            <a:endParaRPr lang="en-US" altLang="zh-CN" sz="2400" dirty="0"/>
          </a:p>
          <a:p>
            <a:pPr>
              <a:buNone/>
            </a:pPr>
            <a:r>
              <a:rPr lang="en-US" altLang="zh-CN" sz="2400" dirty="0"/>
              <a:t>    </a:t>
            </a:r>
            <a:r>
              <a:rPr lang="en-US" altLang="zh-CN" sz="2400" dirty="0" smtClean="0"/>
              <a:t>for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=1,2,3. The error terms </a:t>
            </a:r>
            <a:r>
              <a:rPr lang="en-US" altLang="zh-CN" sz="2400" i="1" dirty="0"/>
              <a:t>E</a:t>
            </a:r>
            <a:r>
              <a:rPr lang="en-US" altLang="zh-CN" sz="2400" i="1" baseline="-25000" dirty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)corresponding to the cases </a:t>
            </a:r>
            <a:r>
              <a:rPr lang="en-US" altLang="zh-CN" sz="2400" i="1" dirty="0"/>
              <a:t>N</a:t>
            </a:r>
            <a:r>
              <a:rPr lang="en-US" altLang="zh-CN" sz="2400" dirty="0"/>
              <a:t>=1,2</a:t>
            </a:r>
            <a:r>
              <a:rPr lang="en-US" altLang="zh-CN" sz="2400" dirty="0" smtClean="0"/>
              <a:t>, and 3 have the following useful bounds on their magnitude: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0490703"/>
              </p:ext>
            </p:extLst>
          </p:nvPr>
        </p:nvGraphicFramePr>
        <p:xfrm>
          <a:off x="3025542" y="4286250"/>
          <a:ext cx="1447800" cy="1962150"/>
        </p:xfrm>
        <a:graphic>
          <a:graphicData uri="http://schemas.openxmlformats.org/presentationml/2006/ole">
            <p:oleObj spid="_x0000_s23606" name="Equation" r:id="rId3" imgW="965200" imgH="1308100" progId="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36431" y="4383215"/>
            <a:ext cx="288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valid for </a:t>
            </a:r>
            <a:r>
              <a:rPr lang="en-US" altLang="zh-CN" sz="2400" i="1" dirty="0" smtClean="0"/>
              <a:t>x</a:t>
            </a:r>
            <a:r>
              <a:rPr lang="en-US" altLang="zh-CN" sz="2400" dirty="0"/>
              <a:t>∈[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0</a:t>
            </a:r>
            <a:r>
              <a:rPr lang="en-US" altLang="zh-CN" sz="2400" dirty="0"/>
              <a:t>,</a:t>
            </a:r>
            <a:r>
              <a:rPr lang="en-US" altLang="zh-CN" sz="2400" i="1" dirty="0"/>
              <a:t>x</a:t>
            </a:r>
            <a:r>
              <a:rPr lang="en-US" altLang="zh-CN" sz="2400" baseline="-25000" dirty="0"/>
              <a:t>1</a:t>
            </a:r>
            <a:r>
              <a:rPr lang="en-US" altLang="zh-CN" sz="2400" dirty="0" smtClean="0"/>
              <a:t>],</a:t>
            </a:r>
            <a:endParaRPr lang="zh-CN" altLang="en-US" sz="2400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30335" y="5047679"/>
            <a:ext cx="288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valid for </a:t>
            </a:r>
            <a:r>
              <a:rPr lang="en-US" altLang="zh-CN" sz="2400" i="1" dirty="0" smtClean="0"/>
              <a:t>x</a:t>
            </a:r>
            <a:r>
              <a:rPr lang="en-US" altLang="zh-CN" sz="2400" dirty="0"/>
              <a:t>∈[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,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],</a:t>
            </a:r>
            <a:endParaRPr lang="zh-CN" altLang="en-US" sz="24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36431" y="5736527"/>
            <a:ext cx="2881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valid for </a:t>
            </a:r>
            <a:r>
              <a:rPr lang="en-US" altLang="zh-CN" sz="2400" i="1" dirty="0" smtClean="0"/>
              <a:t>x</a:t>
            </a:r>
            <a:r>
              <a:rPr lang="en-US" altLang="zh-CN" sz="2400" dirty="0"/>
              <a:t>∈[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0</a:t>
            </a:r>
            <a:r>
              <a:rPr lang="en-US" altLang="zh-CN" sz="2400" dirty="0" smtClean="0"/>
              <a:t>,</a:t>
            </a:r>
            <a:r>
              <a:rPr lang="en-US" altLang="zh-CN" sz="2400" i="1" dirty="0" smtClean="0"/>
              <a:t>x</a:t>
            </a:r>
            <a:r>
              <a:rPr lang="en-US" altLang="zh-CN" sz="2400" baseline="-25000" dirty="0" smtClean="0"/>
              <a:t>3</a:t>
            </a:r>
            <a:r>
              <a:rPr lang="en-US" altLang="zh-CN" sz="2400" dirty="0" smtClean="0"/>
              <a:t>].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845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</a:rPr>
              <a:t>Error Bounds for Lagrange Interpolation, </a:t>
            </a:r>
            <a:br>
              <a:rPr lang="en-US" altLang="zh-CN" sz="3600" dirty="0">
                <a:solidFill>
                  <a:srgbClr val="000000"/>
                </a:solidFill>
              </a:rPr>
            </a:br>
            <a:r>
              <a:rPr lang="en-US" altLang="zh-CN" sz="3600" dirty="0">
                <a:solidFill>
                  <a:srgbClr val="000000"/>
                </a:solidFill>
              </a:rPr>
              <a:t>Equally Spaced Nodes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Thm</a:t>
            </a:r>
            <a:r>
              <a:rPr lang="en-US" altLang="zh-CN" dirty="0" smtClean="0"/>
              <a:t>. 3.5. Assume that </a:t>
            </a:r>
            <a:r>
              <a:rPr lang="en-US" altLang="zh-CN" i="1" dirty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defined on [</a:t>
            </a:r>
            <a:r>
              <a:rPr lang="en-US" altLang="zh-CN" i="1" dirty="0"/>
              <a:t>a</a:t>
            </a:r>
            <a:r>
              <a:rPr lang="en-US" altLang="zh-CN" dirty="0" smtClean="0"/>
              <a:t>, </a:t>
            </a:r>
            <a:r>
              <a:rPr lang="en-US" altLang="zh-CN" i="1" dirty="0"/>
              <a:t>b</a:t>
            </a:r>
            <a:r>
              <a:rPr lang="en-US" altLang="zh-CN" dirty="0" smtClean="0"/>
              <a:t>], which contains equally spaced nodes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k</a:t>
            </a:r>
            <a:r>
              <a:rPr lang="en-US" altLang="zh-CN" dirty="0" smtClean="0"/>
              <a:t>=</a:t>
            </a:r>
            <a:r>
              <a:rPr lang="en-US" altLang="zh-CN" i="1" dirty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+</a:t>
            </a:r>
            <a:r>
              <a:rPr lang="en-US" altLang="zh-CN" i="1" dirty="0"/>
              <a:t>hk</a:t>
            </a:r>
            <a:r>
              <a:rPr lang="en-US" altLang="zh-CN" dirty="0" smtClean="0"/>
              <a:t>. Additionally, assume that </a:t>
            </a:r>
            <a:r>
              <a:rPr lang="en-US" altLang="zh-CN" i="1" dirty="0"/>
              <a:t>f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and the derivatives of </a:t>
            </a:r>
            <a:r>
              <a:rPr lang="en-US" altLang="zh-CN" i="1" dirty="0"/>
              <a:t>f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), up to the order </a:t>
            </a:r>
            <a:r>
              <a:rPr lang="en-US" altLang="zh-CN" i="1" dirty="0"/>
              <a:t>N</a:t>
            </a:r>
            <a:r>
              <a:rPr lang="en-US" altLang="zh-CN" dirty="0" smtClean="0"/>
              <a:t>+1, are continuous and bounded on [</a:t>
            </a:r>
            <a:r>
              <a:rPr lang="en-US" altLang="zh-CN" i="1" dirty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,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N</a:t>
            </a:r>
            <a:r>
              <a:rPr lang="en-US" altLang="zh-CN" dirty="0" smtClean="0"/>
              <a:t>]</a:t>
            </a:r>
          </a:p>
          <a:p>
            <a:pPr marL="0" indent="0" algn="ctr">
              <a:buNone/>
            </a:pPr>
            <a:r>
              <a:rPr lang="en-US" altLang="zh-CN" dirty="0" smtClean="0"/>
              <a:t>|</a:t>
            </a:r>
            <a:r>
              <a:rPr lang="en-US" altLang="zh-CN" i="1" dirty="0"/>
              <a:t>f</a:t>
            </a:r>
            <a:r>
              <a:rPr lang="en-US" altLang="zh-CN" baseline="30000" dirty="0" smtClean="0"/>
              <a:t>(</a:t>
            </a:r>
            <a:r>
              <a:rPr lang="en-US" altLang="zh-CN" i="1" baseline="30000" dirty="0"/>
              <a:t>N</a:t>
            </a:r>
            <a:r>
              <a:rPr lang="en-US" altLang="zh-CN" baseline="30000" dirty="0" smtClean="0"/>
              <a:t>+1)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)|≤</a:t>
            </a:r>
            <a:r>
              <a:rPr lang="en-US" altLang="zh-CN" i="1" dirty="0"/>
              <a:t>M</a:t>
            </a:r>
            <a:r>
              <a:rPr lang="en-US" altLang="zh-CN" i="1" baseline="-25000" dirty="0"/>
              <a:t>N</a:t>
            </a:r>
            <a:r>
              <a:rPr lang="en-US" altLang="zh-CN" baseline="-25000" dirty="0" smtClean="0"/>
              <a:t>+1</a:t>
            </a:r>
            <a:r>
              <a:rPr lang="en-US" altLang="zh-CN" dirty="0" smtClean="0"/>
              <a:t>    for  </a:t>
            </a:r>
            <a:r>
              <a:rPr lang="en-US" altLang="zh-CN" i="1" dirty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≤</a:t>
            </a:r>
            <a:r>
              <a:rPr lang="en-US" altLang="zh-CN" i="1" dirty="0"/>
              <a:t>x</a:t>
            </a:r>
            <a:r>
              <a:rPr lang="en-US" altLang="zh-CN" dirty="0" smtClean="0"/>
              <a:t>≤</a:t>
            </a:r>
            <a:r>
              <a:rPr lang="en-US" altLang="zh-CN" i="1" dirty="0"/>
              <a:t>x</a:t>
            </a:r>
            <a:r>
              <a:rPr lang="en-US" altLang="zh-CN" i="1" baseline="-25000" dirty="0"/>
              <a:t>N</a:t>
            </a:r>
          </a:p>
          <a:p>
            <a:pPr marL="354013" indent="0">
              <a:buNone/>
            </a:pPr>
            <a:r>
              <a:rPr lang="en-US" altLang="zh-CN" dirty="0" smtClean="0"/>
              <a:t>then</a:t>
            </a:r>
          </a:p>
          <a:p>
            <a:pPr marL="354013" indent="0">
              <a:buNone/>
            </a:pPr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5851846"/>
              </p:ext>
            </p:extLst>
          </p:nvPr>
        </p:nvGraphicFramePr>
        <p:xfrm>
          <a:off x="4741863" y="4683125"/>
          <a:ext cx="2996640" cy="888480"/>
        </p:xfrm>
        <a:graphic>
          <a:graphicData uri="http://schemas.openxmlformats.org/presentationml/2006/ole">
            <p:oleObj spid="_x0000_s34836" name="Equation" r:id="rId3" imgW="1498320" imgH="444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010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of Accuracy and </a:t>
            </a:r>
            <a:r>
              <a:rPr lang="en-US" altLang="zh-CN" i="1" dirty="0"/>
              <a:t>O</a:t>
            </a:r>
            <a:r>
              <a:rPr lang="en-US" altLang="zh-CN" dirty="0"/>
              <a:t>(</a:t>
            </a:r>
            <a:r>
              <a:rPr lang="en-US" altLang="zh-CN" i="1" dirty="0"/>
              <a:t>h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+1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344" y="2557650"/>
            <a:ext cx="10972800" cy="3355469"/>
          </a:xfrm>
        </p:spPr>
        <p:txBody>
          <a:bodyPr/>
          <a:lstStyle/>
          <a:p>
            <a:r>
              <a:rPr lang="en-US" altLang="zh-CN" dirty="0" smtClean="0"/>
              <a:t>The bound for the error term |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)| depends on </a:t>
            </a:r>
            <a:r>
              <a:rPr lang="en-US" altLang="zh-CN" i="1" dirty="0" smtClean="0"/>
              <a:t>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is approximately a multiple of </a:t>
            </a:r>
            <a:r>
              <a:rPr lang="en-US" altLang="zh-CN" i="1" dirty="0" smtClean="0"/>
              <a:t>h</a:t>
            </a:r>
            <a:r>
              <a:rPr lang="en-US" altLang="zh-CN" i="1" baseline="30000" dirty="0" smtClean="0"/>
              <a:t>N</a:t>
            </a:r>
            <a:r>
              <a:rPr lang="en-US" altLang="zh-CN" baseline="30000" dirty="0" smtClean="0"/>
              <a:t>+1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If the derivatives of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are uniformly bounded on the interval  </a:t>
            </a:r>
            <a:r>
              <a:rPr lang="en-US" altLang="zh-CN" dirty="0"/>
              <a:t>[</a:t>
            </a:r>
            <a:r>
              <a:rPr lang="en-US" altLang="zh-CN" i="1" dirty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|</a:t>
            </a:r>
            <a:r>
              <a:rPr lang="en-US" altLang="zh-CN" i="1" dirty="0" smtClean="0"/>
              <a:t>h</a:t>
            </a:r>
            <a:r>
              <a:rPr lang="en-US" altLang="zh-CN" dirty="0"/>
              <a:t>|&lt;</a:t>
            </a:r>
            <a:r>
              <a:rPr lang="en-US" altLang="zh-CN" dirty="0" smtClean="0"/>
              <a:t>1, then choosing </a:t>
            </a:r>
            <a:r>
              <a:rPr lang="en-US" altLang="zh-CN" i="1" dirty="0" smtClean="0"/>
              <a:t>N </a:t>
            </a:r>
            <a:r>
              <a:rPr lang="en-US" altLang="zh-CN" dirty="0" smtClean="0"/>
              <a:t>large will make </a:t>
            </a:r>
            <a:r>
              <a:rPr lang="en-US" altLang="zh-CN" i="1" dirty="0" smtClean="0"/>
              <a:t>h</a:t>
            </a:r>
            <a:r>
              <a:rPr lang="en-US" altLang="zh-CN" i="1" baseline="30000" dirty="0" smtClean="0"/>
              <a:t>N</a:t>
            </a:r>
            <a:r>
              <a:rPr lang="en-US" altLang="zh-CN" baseline="30000" dirty="0" smtClean="0"/>
              <a:t>+1 </a:t>
            </a:r>
            <a:r>
              <a:rPr lang="en-US" altLang="zh-CN" dirty="0" smtClean="0"/>
              <a:t>small, and the higher-degree approximating polynomial will have less error.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9600" y="1645695"/>
            <a:ext cx="287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n-lt"/>
              </a:rPr>
              <a:t>Example 3.8</a:t>
            </a:r>
            <a:endParaRPr lang="zh-CN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1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3.4 Newton Polynomials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42938"/>
            <a:ext cx="10972800" cy="4897437"/>
          </a:xfrm>
        </p:spPr>
        <p:txBody>
          <a:bodyPr/>
          <a:lstStyle/>
          <a:p>
            <a:r>
              <a:rPr lang="en-US" altLang="zh-CN" sz="2400" dirty="0" smtClean="0"/>
              <a:t>If the Lagrange polynomials are used, there is no constructive relationship between </a:t>
            </a:r>
            <a:r>
              <a:rPr lang="en-US" altLang="zh-CN" sz="2400" i="1" dirty="0" smtClean="0"/>
              <a:t>P</a:t>
            </a:r>
            <a:r>
              <a:rPr lang="en-US" altLang="zh-CN" sz="2400" i="1" baseline="-25000" dirty="0" smtClean="0"/>
              <a:t>N</a:t>
            </a:r>
            <a:r>
              <a:rPr lang="en-US" altLang="zh-CN" sz="2400" baseline="-25000" dirty="0" smtClean="0"/>
              <a:t>-1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and </a:t>
            </a:r>
            <a:r>
              <a:rPr lang="en-US" altLang="zh-CN" sz="2400" i="1" dirty="0" smtClean="0"/>
              <a:t>P</a:t>
            </a:r>
            <a:r>
              <a:rPr lang="en-US" altLang="zh-CN" sz="2400" i="1" baseline="-25000" dirty="0" smtClean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). Each polynomial has to be constructed individually, and the work required to compute the higher-degree polynomials involves many computations.</a:t>
            </a:r>
          </a:p>
          <a:p>
            <a:r>
              <a:rPr lang="en-US" altLang="zh-CN" sz="2400" dirty="0" smtClean="0"/>
              <a:t>Newton polynomials have the recursive pattern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2988450"/>
              </p:ext>
            </p:extLst>
          </p:nvPr>
        </p:nvGraphicFramePr>
        <p:xfrm>
          <a:off x="1466152" y="2914588"/>
          <a:ext cx="7345362" cy="3125787"/>
        </p:xfrm>
        <a:graphic>
          <a:graphicData uri="http://schemas.openxmlformats.org/presentationml/2006/ole">
            <p:oleObj spid="_x0000_s25647" name="Equation" r:id="rId3" imgW="4343400" imgH="1854200" progId="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29900" y="5728889"/>
            <a:ext cx="1040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The coefficients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24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CN" sz="2400" dirty="0" smtClean="0">
                <a:solidFill>
                  <a:srgbClr val="FF0000"/>
                </a:solidFill>
              </a:rPr>
              <a:t> can be computed using divided differences: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2400" i="1" baseline="-25000" dirty="0" err="1" smtClean="0">
                <a:solidFill>
                  <a:srgbClr val="FF0000"/>
                </a:solidFill>
              </a:rPr>
              <a:t>k</a:t>
            </a:r>
            <a:r>
              <a:rPr lang="en-US" altLang="zh-CN" sz="2400" dirty="0" smtClean="0">
                <a:solidFill>
                  <a:srgbClr val="FF0000"/>
                </a:solidFill>
              </a:rPr>
              <a:t>=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f </a:t>
            </a:r>
            <a:r>
              <a:rPr lang="en-US" altLang="zh-CN" sz="2400" dirty="0">
                <a:solidFill>
                  <a:srgbClr val="FF0000"/>
                </a:solidFill>
              </a:rPr>
              <a:t>[</a:t>
            </a:r>
            <a:r>
              <a:rPr lang="en-US" altLang="zh-CN" sz="2400" i="1" dirty="0">
                <a:solidFill>
                  <a:srgbClr val="FF0000"/>
                </a:solidFill>
              </a:rPr>
              <a:t>x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0</a:t>
            </a:r>
            <a:r>
              <a:rPr lang="en-US" altLang="zh-CN" sz="2400" dirty="0">
                <a:solidFill>
                  <a:srgbClr val="FF0000"/>
                </a:solidFill>
              </a:rPr>
              <a:t>, </a:t>
            </a:r>
            <a:r>
              <a:rPr lang="en-US" altLang="zh-CN" sz="2400" i="1" dirty="0">
                <a:solidFill>
                  <a:srgbClr val="FF0000"/>
                </a:solidFill>
              </a:rPr>
              <a:t>x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1</a:t>
            </a:r>
            <a:r>
              <a:rPr lang="en-US" altLang="zh-CN" sz="2400" dirty="0">
                <a:solidFill>
                  <a:srgbClr val="FF0000"/>
                </a:solidFill>
              </a:rPr>
              <a:t>, …, </a:t>
            </a:r>
            <a:r>
              <a:rPr lang="en-US" altLang="zh-CN" sz="2400" i="1" dirty="0" err="1">
                <a:solidFill>
                  <a:srgbClr val="FF0000"/>
                </a:solidFill>
              </a:rPr>
              <a:t>x</a:t>
            </a:r>
            <a:r>
              <a:rPr lang="en-US" altLang="zh-CN" sz="2400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zh-CN" sz="2400" dirty="0" smtClean="0">
                <a:solidFill>
                  <a:srgbClr val="FF0000"/>
                </a:solidFill>
              </a:rPr>
              <a:t>].</a:t>
            </a:r>
            <a:endParaRPr lang="en-US" altLang="zh-CN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54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Definition of the Divided Differences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Def. 3.1. The divided differences for a function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are defined as follows: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8175239"/>
              </p:ext>
            </p:extLst>
          </p:nvPr>
        </p:nvGraphicFramePr>
        <p:xfrm>
          <a:off x="3171063" y="2328864"/>
          <a:ext cx="6119813" cy="4052887"/>
        </p:xfrm>
        <a:graphic>
          <a:graphicData uri="http://schemas.openxmlformats.org/presentationml/2006/ole">
            <p:oleObj spid="_x0000_s26668" name="Equation" r:id="rId3" imgW="3454400" imgH="22860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41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Divided-Difference Table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6269955"/>
              </p:ext>
            </p:extLst>
          </p:nvPr>
        </p:nvGraphicFramePr>
        <p:xfrm>
          <a:off x="609600" y="1329055"/>
          <a:ext cx="10266362" cy="1676400"/>
        </p:xfrm>
        <a:graphic>
          <a:graphicData uri="http://schemas.openxmlformats.org/presentationml/2006/ole">
            <p:oleObj spid="_x0000_s27732" name="Document" r:id="rId3" imgW="6128036" imgH="939878" progId="Word.Document.8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2746489"/>
              </p:ext>
            </p:extLst>
          </p:nvPr>
        </p:nvGraphicFramePr>
        <p:xfrm>
          <a:off x="1940718" y="3304032"/>
          <a:ext cx="8310563" cy="3200400"/>
        </p:xfrm>
        <a:graphic>
          <a:graphicData uri="http://schemas.openxmlformats.org/presentationml/2006/ole">
            <p:oleObj spid="_x0000_s27733" name="文档" r:id="rId4" imgW="5934799" imgH="2289288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5666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General Form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524000" y="19600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5841298"/>
              </p:ext>
            </p:extLst>
          </p:nvPr>
        </p:nvGraphicFramePr>
        <p:xfrm>
          <a:off x="1077912" y="1202675"/>
          <a:ext cx="10352088" cy="569913"/>
        </p:xfrm>
        <a:graphic>
          <a:graphicData uri="http://schemas.openxmlformats.org/presentationml/2006/ole">
            <p:oleObj spid="_x0000_s11456" name="公式" r:id="rId4" imgW="4152600" imgH="228600" progId="Equation.3">
              <p:embed/>
            </p:oleObj>
          </a:graphicData>
        </a:graphic>
      </p:graphicFrame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077912" y="1879166"/>
            <a:ext cx="1289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/>
            <a:r>
              <a:rPr lang="en-US" altLang="zh-CN" sz="2800" dirty="0">
                <a:latin typeface="+mn-lt"/>
                <a:cs typeface="Times New Roman" panose="02020603050405020304" pitchFamily="18" charset="0"/>
              </a:rPr>
              <a:t>where</a:t>
            </a:r>
            <a:endParaRPr lang="en-US" altLang="zh-CN" sz="2500" dirty="0">
              <a:latin typeface="+mn-lt"/>
            </a:endParaRPr>
          </a:p>
          <a:p>
            <a:pPr algn="l" eaLnBrk="0" hangingPunct="0"/>
            <a:r>
              <a:rPr lang="en-US" altLang="zh-CN" sz="1200" dirty="0">
                <a:latin typeface="Times New Roman" panose="02020603050405020304" pitchFamily="18" charset="0"/>
              </a:rPr>
              <a:t>	    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524000" y="3059114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zh-CN" altLang="en-US" sz="1200">
                <a:latin typeface="Times New Roman" panose="02020603050405020304" pitchFamily="18" charset="0"/>
              </a:rPr>
              <a:t>	      </a:t>
            </a: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077912" y="5243370"/>
            <a:ext cx="1604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zh-CN" sz="2800" dirty="0">
                <a:latin typeface="Times New Roman" panose="02020603050405020304" pitchFamily="18" charset="0"/>
              </a:rPr>
              <a:t>Rewriting</a:t>
            </a:r>
            <a:endParaRPr lang="en-US" altLang="zh-CN" sz="2500" dirty="0">
              <a:latin typeface="Times New Roman" panose="02020603050405020304" pitchFamily="18" charset="0"/>
            </a:endParaRPr>
          </a:p>
          <a:p>
            <a:pPr algn="l" eaLnBrk="0" hangingPunct="0"/>
            <a:r>
              <a:rPr lang="en-US" altLang="zh-CN" sz="1200" dirty="0">
                <a:latin typeface="Times New Roman" panose="02020603050405020304" pitchFamily="18" charset="0"/>
              </a:rPr>
              <a:t>	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51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4362374"/>
              </p:ext>
            </p:extLst>
          </p:nvPr>
        </p:nvGraphicFramePr>
        <p:xfrm>
          <a:off x="1906125" y="5869474"/>
          <a:ext cx="9348293" cy="352044"/>
        </p:xfrm>
        <a:graphic>
          <a:graphicData uri="http://schemas.openxmlformats.org/presentationml/2006/ole">
            <p:oleObj spid="_x0000_s11457" name="公式" r:id="rId5" imgW="6070320" imgH="228600" progId="Equation.3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1195030"/>
              </p:ext>
            </p:extLst>
          </p:nvPr>
        </p:nvGraphicFramePr>
        <p:xfrm>
          <a:off x="2682875" y="2191377"/>
          <a:ext cx="7794792" cy="3199824"/>
        </p:xfrm>
        <a:graphic>
          <a:graphicData uri="http://schemas.openxmlformats.org/presentationml/2006/ole">
            <p:oleObj spid="_x0000_s11458" name="Equation" r:id="rId6" imgW="4330440" imgH="17776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387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 to Interpolation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If there is a significant amount of error in the tabulated values, then the methods of curve fitting should be considered. On the other hand, if the points (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k</a:t>
            </a:r>
            <a:r>
              <a:rPr lang="en-US" altLang="zh-CN" dirty="0" smtClean="0"/>
              <a:t>, </a:t>
            </a:r>
            <a:r>
              <a:rPr lang="en-US" altLang="zh-CN" i="1" dirty="0" err="1"/>
              <a:t>y</a:t>
            </a:r>
            <a:r>
              <a:rPr lang="en-US" altLang="zh-CN" i="1" baseline="-25000" dirty="0" err="1"/>
              <a:t>k</a:t>
            </a:r>
            <a:r>
              <a:rPr lang="en-US" altLang="zh-CN" dirty="0" smtClean="0"/>
              <a:t>) are known to a high degree of accuracy, then the polynomial curve </a:t>
            </a:r>
            <a:r>
              <a:rPr lang="en-US" altLang="zh-CN" i="1" dirty="0" smtClean="0"/>
              <a:t>y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that passes through them can be considered.</a:t>
            </a:r>
          </a:p>
          <a:p>
            <a:r>
              <a:rPr lang="en-US" altLang="zh-CN" dirty="0" smtClean="0"/>
              <a:t>When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&lt;</a:t>
            </a:r>
            <a:r>
              <a:rPr lang="en-US" altLang="zh-CN" i="1" dirty="0"/>
              <a:t>x</a:t>
            </a:r>
            <a:r>
              <a:rPr lang="en-US" altLang="zh-CN" dirty="0" smtClean="0"/>
              <a:t>&lt;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N</a:t>
            </a:r>
            <a:r>
              <a:rPr lang="en-US" altLang="zh-CN" dirty="0" smtClean="0"/>
              <a:t>, the approximation 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called an </a:t>
            </a:r>
            <a:r>
              <a:rPr lang="en-US" altLang="zh-CN" i="1" dirty="0" smtClean="0">
                <a:solidFill>
                  <a:srgbClr val="FF0000"/>
                </a:solidFill>
              </a:rPr>
              <a:t>interpolated value</a:t>
            </a:r>
            <a:r>
              <a:rPr lang="en-US" altLang="zh-CN" dirty="0" smtClean="0"/>
              <a:t>. If either </a:t>
            </a:r>
            <a:r>
              <a:rPr lang="en-US" altLang="zh-CN" i="1" dirty="0"/>
              <a:t>x</a:t>
            </a:r>
            <a:r>
              <a:rPr lang="en-US" altLang="zh-CN" dirty="0" smtClean="0"/>
              <a:t>&lt;</a:t>
            </a:r>
            <a:r>
              <a:rPr lang="en-US" altLang="zh-CN" i="1" dirty="0"/>
              <a:t>x</a:t>
            </a:r>
            <a:r>
              <a:rPr lang="en-US" altLang="zh-CN" baseline="-25000" dirty="0"/>
              <a:t>0</a:t>
            </a:r>
            <a:r>
              <a:rPr lang="en-US" altLang="zh-CN" dirty="0" smtClean="0"/>
              <a:t> or 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N</a:t>
            </a:r>
            <a:r>
              <a:rPr lang="en-US" altLang="zh-CN" dirty="0" smtClean="0"/>
              <a:t>&lt;</a:t>
            </a:r>
            <a:r>
              <a:rPr lang="en-US" altLang="zh-CN" i="1" dirty="0"/>
              <a:t>x</a:t>
            </a:r>
            <a:r>
              <a:rPr lang="en-US" altLang="zh-CN" dirty="0" smtClean="0"/>
              <a:t>, then </a:t>
            </a:r>
            <a:r>
              <a:rPr lang="en-US" altLang="zh-CN" i="1" dirty="0" smtClean="0"/>
              <a:t>P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called an </a:t>
            </a:r>
            <a:r>
              <a:rPr lang="en-US" altLang="zh-CN" i="1" dirty="0" smtClean="0">
                <a:solidFill>
                  <a:srgbClr val="FF0000"/>
                </a:solidFill>
              </a:rPr>
              <a:t>extrapolated value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6306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General Form</a:t>
            </a:r>
          </a:p>
        </p:txBody>
      </p:sp>
      <p:graphicFrame>
        <p:nvGraphicFramePr>
          <p:cNvPr id="279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3013945"/>
              </p:ext>
            </p:extLst>
          </p:nvPr>
        </p:nvGraphicFramePr>
        <p:xfrm>
          <a:off x="795782" y="1416050"/>
          <a:ext cx="12256072" cy="4452238"/>
        </p:xfrm>
        <a:graphic>
          <a:graphicData uri="http://schemas.openxmlformats.org/presentationml/2006/ole">
            <p:oleObj spid="_x0000_s12364" name="Document" r:id="rId3" imgW="6128036" imgH="2226119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91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654" y="234951"/>
            <a:ext cx="10390716" cy="1143000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2654" y="1256229"/>
            <a:ext cx="10968786" cy="2209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800" dirty="0" smtClean="0">
                <a:ea typeface="宋体" panose="02010600030101010101" pitchFamily="2" charset="-122"/>
              </a:rPr>
              <a:t>The </a:t>
            </a:r>
            <a:r>
              <a:rPr lang="en-US" altLang="zh-CN" sz="2800" dirty="0">
                <a:ea typeface="宋体" panose="02010600030101010101" pitchFamily="2" charset="-122"/>
              </a:rPr>
              <a:t>path of a rapid laser is given by these specifications. Find the path traversed by the laser using the Newton’s Divided Difference </a:t>
            </a:r>
            <a:r>
              <a:rPr lang="en-US" altLang="zh-CN" sz="2800" dirty="0" smtClean="0">
                <a:ea typeface="宋体" panose="02010600030101010101" pitchFamily="2" charset="-122"/>
              </a:rPr>
              <a:t>Polynomial method</a:t>
            </a:r>
            <a:r>
              <a:rPr lang="en-US" altLang="zh-CN" sz="2800" dirty="0">
                <a:ea typeface="宋体" panose="02010600030101010101" pitchFamily="2" charset="-122"/>
              </a:rPr>
              <a:t>.</a:t>
            </a:r>
            <a:r>
              <a:rPr lang="en-US" altLang="zh-CN" sz="4000" dirty="0">
                <a:ea typeface="宋体" panose="02010600030101010101" pitchFamily="2" charset="-122"/>
              </a:rPr>
              <a:t> 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3590925" y="19155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3314700" y="22553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14403" name="Object 35"/>
          <p:cNvGraphicFramePr>
            <a:graphicFrameLocks noChangeAspect="1"/>
          </p:cNvGraphicFramePr>
          <p:nvPr/>
        </p:nvGraphicFramePr>
        <p:xfrm>
          <a:off x="5943600" y="3632200"/>
          <a:ext cx="3429000" cy="2770188"/>
        </p:xfrm>
        <a:graphic>
          <a:graphicData uri="http://schemas.openxmlformats.org/presentationml/2006/ole">
            <p:oleObj spid="_x0000_s14486" name="Chart" r:id="rId4" imgW="3341160" imgH="2700000" progId="Excel.Sheet.8">
              <p:embed/>
            </p:oleObj>
          </a:graphicData>
        </a:graphic>
      </p:graphicFrame>
      <p:graphicFrame>
        <p:nvGraphicFramePr>
          <p:cNvPr id="314404" name="Object 36"/>
          <p:cNvGraphicFramePr>
            <a:graphicFrameLocks noChangeAspect="1"/>
          </p:cNvGraphicFramePr>
          <p:nvPr/>
        </p:nvGraphicFramePr>
        <p:xfrm>
          <a:off x="3048001" y="3733800"/>
          <a:ext cx="2320925" cy="2590800"/>
        </p:xfrm>
        <a:graphic>
          <a:graphicData uri="http://schemas.openxmlformats.org/presentationml/2006/ole">
            <p:oleObj spid="_x0000_s14487" name="Worksheet" r:id="rId5" imgW="1451160" imgH="1620000" progId="Excel.Sheet.8">
              <p:embed/>
            </p:oleObj>
          </a:graphicData>
        </a:graphic>
      </p:graphicFrame>
      <p:sp>
        <p:nvSpPr>
          <p:cNvPr id="9" name="页脚占位符 2"/>
          <p:cNvSpPr txBox="1">
            <a:spLocks/>
          </p:cNvSpPr>
          <p:nvPr/>
        </p:nvSpPr>
        <p:spPr>
          <a:xfrm>
            <a:off x="4410075" y="6490771"/>
            <a:ext cx="2675875" cy="367229"/>
          </a:xfr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dirty="0" smtClean="0"/>
              <a:t>华南师范大学数学科学学院  谢骊玲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28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  <p:graphicFrame>
        <p:nvGraphicFramePr>
          <p:cNvPr id="28473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3309977"/>
              </p:ext>
            </p:extLst>
          </p:nvPr>
        </p:nvGraphicFramePr>
        <p:xfrm>
          <a:off x="785595" y="1289536"/>
          <a:ext cx="10620810" cy="4890600"/>
        </p:xfrm>
        <a:graphic>
          <a:graphicData uri="http://schemas.openxmlformats.org/presentationml/2006/ole">
            <p:oleObj spid="_x0000_s15437" name="Document" r:id="rId3" imgW="5253729" imgH="2437465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5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</a:t>
            </a:r>
          </a:p>
        </p:txBody>
      </p:sp>
      <p:graphicFrame>
        <p:nvGraphicFramePr>
          <p:cNvPr id="291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7731658"/>
              </p:ext>
            </p:extLst>
          </p:nvPr>
        </p:nvGraphicFramePr>
        <p:xfrm>
          <a:off x="606425" y="1200150"/>
          <a:ext cx="12171363" cy="4760913"/>
        </p:xfrm>
        <a:graphic>
          <a:graphicData uri="http://schemas.openxmlformats.org/presentationml/2006/ole">
            <p:oleObj spid="_x0000_s16460" name="Document" r:id="rId3" imgW="6117637" imgH="2521450" progId="Word.Documen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01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231777"/>
            <a:ext cx="7793038" cy="1143000"/>
          </a:xfrm>
        </p:spPr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Example-Cont.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1524000" y="5562600"/>
          <a:ext cx="8847138" cy="808038"/>
        </p:xfrm>
        <a:graphic>
          <a:graphicData uri="http://schemas.openxmlformats.org/presentationml/2006/ole">
            <p:oleObj spid="_x0000_s17558" name="Document" r:id="rId3" imgW="5838444" imgH="583692" progId="Word.Document.8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191000" y="2011364"/>
          <a:ext cx="4229100" cy="3722687"/>
        </p:xfrm>
        <a:graphic>
          <a:graphicData uri="http://schemas.openxmlformats.org/presentationml/2006/ole">
            <p:oleObj spid="_x0000_s17559" name="Chart" r:id="rId4" imgW="5445000" imgH="4623840" progId="Excel.Sheet.8">
              <p:embed/>
            </p:oleObj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14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Newton Polynomial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dirty="0" err="1" smtClean="0"/>
              <a:t>Thm</a:t>
            </a:r>
            <a:r>
              <a:rPr lang="en-US" altLang="zh-CN" dirty="0" smtClean="0"/>
              <a:t>. 3.6. Suppose that </a:t>
            </a:r>
            <a:r>
              <a:rPr lang="en-US" altLang="zh-CN" i="1" dirty="0"/>
              <a:t>x</a:t>
            </a:r>
            <a:r>
              <a:rPr lang="en-US" altLang="zh-CN" baseline="-25000" dirty="0"/>
              <a:t>0</a:t>
            </a:r>
            <a:r>
              <a:rPr lang="en-US" altLang="zh-CN" dirty="0"/>
              <a:t>,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,…,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N</a:t>
            </a:r>
            <a:r>
              <a:rPr lang="zh-CN" altLang="en-US" dirty="0"/>
              <a:t> </a:t>
            </a:r>
            <a:r>
              <a:rPr lang="en-US" altLang="zh-CN" dirty="0" smtClean="0"/>
              <a:t>are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+1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distinct numbers in [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]. There exists a unique polynomial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of degree at most </a:t>
            </a:r>
            <a:r>
              <a:rPr lang="en-US" altLang="zh-CN" i="1" dirty="0" smtClean="0"/>
              <a:t>N </a:t>
            </a:r>
            <a:r>
              <a:rPr lang="en-US" altLang="zh-CN" dirty="0" smtClean="0"/>
              <a:t>with the property that</a:t>
            </a:r>
            <a:endParaRPr lang="zh-CN" altLang="en-US" dirty="0"/>
          </a:p>
          <a:p>
            <a:pPr algn="ctr">
              <a:lnSpc>
                <a:spcPct val="120000"/>
              </a:lnSpc>
              <a:buNone/>
            </a:pPr>
            <a:r>
              <a:rPr lang="en-US" altLang="zh-CN" i="1" dirty="0"/>
              <a:t>f </a:t>
            </a:r>
            <a:r>
              <a:rPr lang="en-US" altLang="zh-CN" dirty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/>
              <a:t>)=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 err="1"/>
              <a:t>x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)   for </a:t>
            </a:r>
            <a:r>
              <a:rPr lang="zh-CN" altLang="en-US" dirty="0" smtClean="0"/>
              <a:t> </a:t>
            </a:r>
            <a:r>
              <a:rPr lang="en-US" altLang="zh-CN" i="1" dirty="0" smtClean="0"/>
              <a:t>j</a:t>
            </a:r>
            <a:r>
              <a:rPr lang="en-US" altLang="zh-CN" dirty="0" smtClean="0"/>
              <a:t>=0,1</a:t>
            </a:r>
            <a:r>
              <a:rPr lang="en-US" altLang="zh-CN" dirty="0"/>
              <a:t>,…,</a:t>
            </a:r>
            <a:r>
              <a:rPr lang="en-US" altLang="zh-CN" i="1" dirty="0"/>
              <a:t>N</a:t>
            </a:r>
            <a:r>
              <a:rPr lang="en-US" altLang="zh-CN" dirty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dirty="0"/>
              <a:t>    </a:t>
            </a:r>
            <a:r>
              <a:rPr lang="en-US" altLang="zh-CN" dirty="0" smtClean="0"/>
              <a:t>The Newton form of this polynomial is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8232" y="4793457"/>
            <a:ext cx="7451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i="1" dirty="0"/>
              <a:t>P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)=</a:t>
            </a:r>
            <a:r>
              <a:rPr lang="en-US" altLang="zh-CN" sz="2800" i="1" dirty="0"/>
              <a:t>a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+</a:t>
            </a:r>
            <a:r>
              <a:rPr lang="en-US" altLang="zh-CN" sz="2800" i="1" dirty="0"/>
              <a:t>a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)+…+</a:t>
            </a:r>
            <a:r>
              <a:rPr lang="en-US" altLang="zh-CN" sz="2800" i="1" dirty="0" err="1"/>
              <a:t>a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)(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)…(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-1</a:t>
            </a:r>
            <a:r>
              <a:rPr lang="en-US" altLang="zh-CN" sz="2800" dirty="0"/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4834" y="5620481"/>
            <a:ext cx="741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/>
              <a:t>where</a:t>
            </a:r>
            <a:r>
              <a:rPr lang="en-US" altLang="zh-CN" sz="2800" i="1" dirty="0" smtClean="0"/>
              <a:t> </a:t>
            </a:r>
            <a:r>
              <a:rPr lang="en-US" altLang="zh-CN" sz="2800" i="1" dirty="0" err="1" smtClean="0"/>
              <a:t>a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smtClean="0"/>
              <a:t>f </a:t>
            </a:r>
            <a:r>
              <a:rPr lang="en-US" altLang="zh-CN" sz="2800" dirty="0"/>
              <a:t>[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, 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, …, 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k</a:t>
            </a:r>
            <a:r>
              <a:rPr lang="en-US" altLang="zh-CN" sz="2800" dirty="0"/>
              <a:t>],</a:t>
            </a:r>
            <a:r>
              <a:rPr lang="en-US" altLang="zh-CN" sz="2800" i="1" dirty="0"/>
              <a:t> </a:t>
            </a:r>
            <a:r>
              <a:rPr lang="en-US" altLang="zh-CN" sz="2800" dirty="0" smtClean="0"/>
              <a:t>for</a:t>
            </a:r>
            <a:r>
              <a:rPr lang="en-US" altLang="zh-CN" sz="2800" i="1" dirty="0" smtClean="0"/>
              <a:t> k</a:t>
            </a:r>
            <a:r>
              <a:rPr lang="en-US" altLang="zh-CN" sz="2800" dirty="0" smtClean="0"/>
              <a:t>=0,1</a:t>
            </a:r>
            <a:r>
              <a:rPr lang="en-US" altLang="zh-CN" sz="2800" dirty="0"/>
              <a:t>,…, </a:t>
            </a:r>
            <a:r>
              <a:rPr lang="en-US" altLang="zh-CN" sz="2800" i="1" dirty="0"/>
              <a:t>N</a:t>
            </a:r>
            <a:r>
              <a:rPr lang="en-US" altLang="zh-CN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6707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Truncation Error of Newton Polynomial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Cor. 3.2(Newton Approximation). Assume that 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is the Newton polynomial given in </a:t>
            </a:r>
            <a:r>
              <a:rPr lang="en-US" altLang="zh-CN" dirty="0" err="1" smtClean="0"/>
              <a:t>Thm</a:t>
            </a:r>
            <a:r>
              <a:rPr lang="en-US" altLang="zh-CN" dirty="0" smtClean="0"/>
              <a:t>. 3.6 and is used to approximation the function </a:t>
            </a:r>
            <a:r>
              <a:rPr lang="zh-CN" altLang="en-US" dirty="0" smtClean="0"/>
              <a:t> </a:t>
            </a:r>
            <a:r>
              <a:rPr lang="en-US" altLang="zh-CN" i="1" dirty="0"/>
              <a:t>f </a:t>
            </a:r>
            <a:r>
              <a:rPr lang="en-US" altLang="zh-CN" dirty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), that is,</a:t>
            </a:r>
            <a:endParaRPr lang="zh-CN" altLang="en-US" dirty="0"/>
          </a:p>
          <a:p>
            <a:pPr algn="ctr">
              <a:buNone/>
            </a:pPr>
            <a:r>
              <a:rPr lang="en-US" altLang="zh-CN" i="1" dirty="0"/>
              <a:t>f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)+</a:t>
            </a:r>
            <a:r>
              <a:rPr lang="en-US" altLang="zh-CN" i="1" dirty="0"/>
              <a:t>E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).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</a:t>
            </a:r>
            <a:r>
              <a:rPr lang="en-US" altLang="zh-CN" dirty="0" smtClean="0"/>
              <a:t>If </a:t>
            </a:r>
            <a:r>
              <a:rPr lang="en-US" altLang="zh-CN" i="1" dirty="0" smtClean="0"/>
              <a:t>f</a:t>
            </a:r>
            <a:r>
              <a:rPr lang="en-US" altLang="zh-CN" dirty="0"/>
              <a:t>∈</a:t>
            </a:r>
            <a:r>
              <a:rPr lang="en-US" altLang="zh-CN" i="1" dirty="0"/>
              <a:t>C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+1</a:t>
            </a:r>
            <a:r>
              <a:rPr lang="en-US" altLang="zh-CN" dirty="0"/>
              <a:t>[</a:t>
            </a:r>
            <a:r>
              <a:rPr lang="en-US" altLang="zh-CN" i="1" dirty="0" err="1"/>
              <a:t>a</a:t>
            </a:r>
            <a:r>
              <a:rPr lang="en-US" altLang="zh-CN" dirty="0" err="1"/>
              <a:t>,</a:t>
            </a:r>
            <a:r>
              <a:rPr lang="en-US" altLang="zh-CN" i="1" dirty="0" err="1"/>
              <a:t>b</a:t>
            </a:r>
            <a:r>
              <a:rPr lang="en-US" altLang="zh-CN" dirty="0" smtClean="0"/>
              <a:t>], then for each </a:t>
            </a:r>
            <a:r>
              <a:rPr lang="en-US" altLang="zh-CN" i="1" dirty="0" smtClean="0"/>
              <a:t>x</a:t>
            </a:r>
            <a:r>
              <a:rPr lang="en-US" altLang="zh-CN" dirty="0"/>
              <a:t>∈[</a:t>
            </a:r>
            <a:r>
              <a:rPr lang="en-US" altLang="zh-CN" i="1" dirty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 there corresponds a number </a:t>
            </a:r>
            <a:r>
              <a:rPr lang="en-US" altLang="zh-CN" i="1" dirty="0"/>
              <a:t>c</a:t>
            </a:r>
            <a:r>
              <a:rPr lang="en-US" altLang="zh-CN" dirty="0"/>
              <a:t>=</a:t>
            </a:r>
            <a:r>
              <a:rPr lang="en-US" altLang="zh-CN" i="1" dirty="0"/>
              <a:t>c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</a:t>
            </a:r>
            <a:r>
              <a:rPr lang="en-US" altLang="zh-CN" dirty="0" smtClean="0"/>
              <a:t>in (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), so that the error term has the form</a:t>
            </a:r>
          </a:p>
          <a:p>
            <a:pPr>
              <a:buNone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6384295"/>
              </p:ext>
            </p:extLst>
          </p:nvPr>
        </p:nvGraphicFramePr>
        <p:xfrm>
          <a:off x="3476625" y="5011738"/>
          <a:ext cx="5549900" cy="912812"/>
        </p:xfrm>
        <a:graphic>
          <a:graphicData uri="http://schemas.openxmlformats.org/presentationml/2006/ole">
            <p:oleObj spid="_x0000_s28710" name="Equation" r:id="rId3" imgW="2705040" imgH="444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604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of  Interpolating Polynomials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400" dirty="0" smtClean="0"/>
              <a:t>Consider Lagrange interpolating to </a:t>
            </a:r>
            <a:r>
              <a:rPr lang="en-US" altLang="zh-CN" sz="2400" i="1" dirty="0" smtClean="0"/>
              <a:t>f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over [-</a:t>
            </a:r>
            <a:r>
              <a:rPr lang="en-US" altLang="zh-CN" sz="2400" dirty="0"/>
              <a:t>1,1</a:t>
            </a:r>
            <a:r>
              <a:rPr lang="en-US" altLang="zh-CN" sz="2400" dirty="0" smtClean="0"/>
              <a:t>] based on the equally spaced nodes.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Does the error </a:t>
            </a:r>
            <a:r>
              <a:rPr lang="en-US" altLang="zh-CN" sz="2400" i="1" dirty="0"/>
              <a:t>E</a:t>
            </a:r>
            <a:r>
              <a:rPr lang="en-US" altLang="zh-CN" sz="2400" i="1" baseline="-25000" dirty="0"/>
              <a:t>N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)=</a:t>
            </a:r>
            <a:r>
              <a:rPr lang="en-US" altLang="zh-CN" sz="2400" i="1" dirty="0"/>
              <a:t>f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)-</a:t>
            </a:r>
            <a:r>
              <a:rPr lang="en-US" altLang="zh-CN" sz="2400" i="1" dirty="0"/>
              <a:t>P</a:t>
            </a:r>
            <a:r>
              <a:rPr lang="en-US" altLang="zh-CN" sz="2400" i="1" baseline="-25000" dirty="0"/>
              <a:t>N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 smtClean="0"/>
              <a:t>) tend to zero as </a:t>
            </a:r>
            <a:r>
              <a:rPr lang="en-US" altLang="zh-CN" sz="2400" i="1" dirty="0" smtClean="0"/>
              <a:t>N </a:t>
            </a:r>
            <a:r>
              <a:rPr lang="en-US" altLang="zh-CN" sz="2400" dirty="0" smtClean="0"/>
              <a:t>increases?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For functions like sin(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or </a:t>
            </a:r>
            <a:r>
              <a:rPr lang="en-US" altLang="zh-CN" sz="2400" i="1" dirty="0" smtClean="0"/>
              <a:t>e</a:t>
            </a:r>
            <a:r>
              <a:rPr lang="en-US" altLang="zh-CN" sz="2400" i="1" baseline="30000" dirty="0" smtClean="0"/>
              <a:t>x</a:t>
            </a:r>
            <a:r>
              <a:rPr lang="en-US" altLang="zh-CN" sz="2400" dirty="0" smtClean="0"/>
              <a:t>, where all the derivatives are bounded by the same constant </a:t>
            </a:r>
            <a:r>
              <a:rPr lang="en-US" altLang="zh-CN" sz="2400" i="1" dirty="0" smtClean="0"/>
              <a:t>M</a:t>
            </a:r>
            <a:r>
              <a:rPr lang="en-US" altLang="zh-CN" sz="2400" dirty="0" smtClean="0"/>
              <a:t>, the answer is yes.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In general, the answer to this question is no, and it is easy to find functions for which the sequence {</a:t>
            </a:r>
            <a:r>
              <a:rPr lang="en-US" altLang="zh-CN" sz="2400" i="1" dirty="0" smtClean="0"/>
              <a:t>P</a:t>
            </a:r>
            <a:r>
              <a:rPr lang="en-US" altLang="zh-CN" sz="2400" i="1" baseline="-25000" dirty="0" smtClean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)} does not converge.</a:t>
            </a:r>
            <a:endParaRPr lang="zh-CN" altLang="en-US" sz="2400" dirty="0"/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The interpolating polynomials of high degree(more than seven or eight degree) are seldom used in practical applications. Although the interpolating function </a:t>
            </a:r>
            <a:r>
              <a:rPr lang="en-US" altLang="zh-CN" sz="2400" i="1" dirty="0" smtClean="0"/>
              <a:t>P</a:t>
            </a:r>
            <a:r>
              <a:rPr lang="en-US" altLang="zh-CN" sz="2400" i="1" baseline="-25000" dirty="0" smtClean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passes through more given points, </a:t>
            </a:r>
            <a:r>
              <a:rPr lang="en-US" altLang="zh-CN" sz="2400" i="1" dirty="0" smtClean="0"/>
              <a:t>P</a:t>
            </a:r>
            <a:r>
              <a:rPr lang="en-US" altLang="zh-CN" sz="2400" i="1" baseline="-25000" dirty="0" smtClean="0"/>
              <a:t>N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may not be a good approximation of </a:t>
            </a:r>
            <a:r>
              <a:rPr lang="en-US" altLang="zh-CN" sz="2400" i="1" dirty="0" smtClean="0"/>
              <a:t>f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/>
              <a:t>x</a:t>
            </a:r>
            <a:r>
              <a:rPr lang="en-US" altLang="zh-CN" sz="2400" dirty="0" smtClean="0"/>
              <a:t>) between two given nodes, even the differences are quite large sometimes.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71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Runge</a:t>
            </a:r>
            <a:r>
              <a:rPr lang="en-US" altLang="zh-CN" dirty="0" smtClean="0"/>
              <a:t> Phenomenon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53808"/>
            <a:ext cx="10972800" cy="4897437"/>
          </a:xfrm>
        </p:spPr>
        <p:txBody>
          <a:bodyPr/>
          <a:lstStyle/>
          <a:p>
            <a:r>
              <a:rPr lang="en-US" altLang="zh-CN" dirty="0" smtClean="0"/>
              <a:t>A function with any order </a:t>
            </a:r>
            <a:r>
              <a:rPr lang="en-US" altLang="zh-CN" dirty="0"/>
              <a:t>derivatives </a:t>
            </a:r>
            <a:r>
              <a:rPr lang="en-US" altLang="zh-CN" dirty="0" smtClean="0"/>
              <a:t>constructed by </a:t>
            </a:r>
            <a:r>
              <a:rPr lang="en-US" altLang="zh-CN" dirty="0" err="1" smtClean="0"/>
              <a:t>Runge</a:t>
            </a:r>
            <a:r>
              <a:rPr lang="en-US" altLang="zh-CN" dirty="0" smtClean="0"/>
              <a:t> is  </a:t>
            </a:r>
            <a:r>
              <a:rPr lang="en-US" altLang="zh-CN" dirty="0"/>
              <a:t>as </a:t>
            </a:r>
            <a:r>
              <a:rPr lang="en-US" altLang="zh-CN" dirty="0" smtClean="0"/>
              <a:t>follows: </a:t>
            </a:r>
          </a:p>
          <a:p>
            <a:endParaRPr lang="en-US" altLang="zh-CN" dirty="0"/>
          </a:p>
          <a:p>
            <a:r>
              <a:rPr lang="en-US" altLang="zh-CN" dirty="0" smtClean="0"/>
              <a:t>Take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+1 equally spaced nodes 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k</a:t>
            </a:r>
            <a:r>
              <a:rPr lang="en-US" altLang="zh-CN" dirty="0"/>
              <a:t>=-</a:t>
            </a:r>
            <a:r>
              <a:rPr lang="en-US" altLang="zh-CN" dirty="0" smtClean="0"/>
              <a:t>1+2×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/</a:t>
            </a:r>
            <a:r>
              <a:rPr lang="en-US" altLang="zh-CN" i="1" dirty="0" smtClean="0"/>
              <a:t>N </a:t>
            </a:r>
            <a:r>
              <a:rPr lang="en-US" altLang="zh-CN" dirty="0" smtClean="0"/>
              <a:t>in the interval </a:t>
            </a:r>
            <a:r>
              <a:rPr lang="en-US" altLang="zh-CN" dirty="0"/>
              <a:t>[-1,1</a:t>
            </a:r>
            <a:r>
              <a:rPr lang="en-US" altLang="zh-CN" dirty="0" smtClean="0"/>
              <a:t>] to form a Lagrange interpolating polynomial </a:t>
            </a:r>
            <a:endParaRPr lang="en-US" altLang="zh-CN" i="1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The maximum of the error term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)=</a:t>
            </a:r>
            <a:r>
              <a:rPr lang="en-US" altLang="zh-CN" i="1" dirty="0" smtClean="0"/>
              <a:t>f 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)-</a:t>
            </a:r>
            <a:r>
              <a:rPr lang="en-US" altLang="zh-CN" i="1" dirty="0" err="1" smtClean="0"/>
              <a:t>L</a:t>
            </a:r>
            <a:r>
              <a:rPr lang="en-US" altLang="zh-CN" i="1" baseline="-25000" dirty="0" err="1" smtClean="0"/>
              <a:t>N</a:t>
            </a:r>
            <a:r>
              <a:rPr lang="en-US" altLang="zh-CN" baseline="-25000" dirty="0" err="1" smtClean="0"/>
              <a:t>,</a:t>
            </a:r>
            <a:r>
              <a:rPr lang="en-US" altLang="zh-CN" i="1" baseline="-25000" dirty="0" err="1"/>
              <a:t>k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grows fast when </a:t>
            </a:r>
            <a:r>
              <a:rPr lang="en-US" altLang="zh-CN" i="1" dirty="0"/>
              <a:t>N</a:t>
            </a:r>
            <a:r>
              <a:rPr lang="en-US" altLang="zh-CN" dirty="0" smtClean="0"/>
              <a:t>→∞.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870031"/>
              </p:ext>
            </p:extLst>
          </p:nvPr>
        </p:nvGraphicFramePr>
        <p:xfrm>
          <a:off x="4732338" y="1873250"/>
          <a:ext cx="2371725" cy="919163"/>
        </p:xfrm>
        <a:graphic>
          <a:graphicData uri="http://schemas.openxmlformats.org/presentationml/2006/ole">
            <p:oleObj spid="_x0000_s29756" name="Equation" r:id="rId3" imgW="1015920" imgH="393480" progId="">
              <p:embed/>
            </p:oleObj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6260374"/>
              </p:ext>
            </p:extLst>
          </p:nvPr>
        </p:nvGraphicFramePr>
        <p:xfrm>
          <a:off x="2665413" y="4100513"/>
          <a:ext cx="6545262" cy="733425"/>
        </p:xfrm>
        <a:graphic>
          <a:graphicData uri="http://schemas.openxmlformats.org/presentationml/2006/ole">
            <p:oleObj spid="_x0000_s29757" name="Equation" r:id="rId4" imgW="3962160" imgH="4442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174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275127" y="327025"/>
            <a:ext cx="7993062" cy="6149975"/>
            <a:chOff x="113" y="446"/>
            <a:chExt cx="5035" cy="3874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446"/>
              <a:ext cx="5035" cy="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288" y="845"/>
              <a:ext cx="3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742" y="7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i="1"/>
                <a:t>f</a:t>
              </a:r>
              <a:r>
                <a:rPr lang="en-US" altLang="zh-CN" sz="2000"/>
                <a:t>(</a:t>
              </a:r>
              <a:r>
                <a:rPr lang="en-US" altLang="zh-CN" sz="2000" i="1"/>
                <a:t>x</a:t>
              </a:r>
              <a:r>
                <a:rPr lang="en-US" altLang="zh-CN" sz="2000"/>
                <a:t>)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288" y="1117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42" y="981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/>
                <a:t>L</a:t>
              </a:r>
              <a:r>
                <a:rPr lang="zh-CN" altLang="en-US" sz="2000"/>
                <a:t>－插值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288" y="1389"/>
              <a:ext cx="363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42" y="1253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/>
                <a:t>N</a:t>
              </a:r>
              <a:r>
                <a:rPr lang="zh-CN" altLang="en-US" sz="2000"/>
                <a:t>－插值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85591" y="605928"/>
            <a:ext cx="2889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The polynomial approximation to </a:t>
            </a:r>
            <a:r>
              <a:rPr lang="en-US" altLang="zh-CN" sz="2800" i="1" dirty="0" smtClean="0">
                <a:latin typeface="+mn-lt"/>
              </a:rPr>
              <a:t>f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)=1/(1+12</a:t>
            </a:r>
            <a:r>
              <a:rPr lang="en-US" altLang="zh-CN" sz="2800" i="1" dirty="0">
                <a:latin typeface="+mn-lt"/>
              </a:rPr>
              <a:t>x</a:t>
            </a:r>
            <a:r>
              <a:rPr lang="en-US" altLang="zh-CN" sz="2800" baseline="30000" dirty="0" smtClean="0">
                <a:latin typeface="+mn-lt"/>
              </a:rPr>
              <a:t>2</a:t>
            </a:r>
            <a:r>
              <a:rPr lang="en-US" altLang="zh-CN" sz="2800" dirty="0" smtClean="0">
                <a:latin typeface="+mn-lt"/>
              </a:rPr>
              <a:t>) based on 11 equally spaced nodes over [-1, 1].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7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Taylor Series and Calculation of Functions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30923"/>
            <a:ext cx="10972800" cy="5474677"/>
          </a:xfrm>
        </p:spPr>
        <p:txBody>
          <a:bodyPr/>
          <a:lstStyle/>
          <a:p>
            <a:r>
              <a:rPr lang="en-US" altLang="zh-CN" dirty="0" err="1" smtClean="0"/>
              <a:t>Thm</a:t>
            </a:r>
            <a:r>
              <a:rPr lang="en-US" altLang="zh-CN" dirty="0" smtClean="0"/>
              <a:t>. 3.1(Taylor Polynomial Approximation). Assume that </a:t>
            </a:r>
            <a:r>
              <a:rPr lang="en-US" altLang="zh-CN" i="1" dirty="0"/>
              <a:t>f</a:t>
            </a:r>
            <a:r>
              <a:rPr lang="en-US" altLang="zh-CN" dirty="0"/>
              <a:t>∈</a:t>
            </a:r>
            <a:r>
              <a:rPr lang="en-US" altLang="zh-CN" i="1" dirty="0" smtClean="0"/>
              <a:t>C</a:t>
            </a:r>
            <a:r>
              <a:rPr lang="en-US" altLang="zh-CN" i="1" baseline="30000" dirty="0" smtClean="0"/>
              <a:t>N</a:t>
            </a:r>
            <a:r>
              <a:rPr lang="en-US" altLang="zh-CN" baseline="30000" dirty="0" smtClean="0"/>
              <a:t>+1</a:t>
            </a:r>
            <a:r>
              <a:rPr lang="en-US" altLang="zh-CN" dirty="0" smtClean="0"/>
              <a:t>[</a:t>
            </a:r>
            <a:r>
              <a:rPr lang="en-US" altLang="zh-CN" i="1" dirty="0" smtClean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</a:t>
            </a:r>
            <a:r>
              <a:rPr lang="zh-CN" altLang="en-US" dirty="0"/>
              <a:t> </a:t>
            </a:r>
            <a:r>
              <a:rPr lang="en-US" altLang="zh-CN" dirty="0" smtClean="0"/>
              <a:t>and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/>
              <a:t>∈[</a:t>
            </a:r>
            <a:r>
              <a:rPr lang="en-US" altLang="zh-CN" i="1" dirty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 is a fixed value. If </a:t>
            </a:r>
            <a:r>
              <a:rPr lang="en-US" altLang="zh-CN" i="1" dirty="0" smtClean="0"/>
              <a:t>x</a:t>
            </a:r>
            <a:r>
              <a:rPr lang="en-US" altLang="zh-CN" dirty="0"/>
              <a:t>∈[</a:t>
            </a:r>
            <a:r>
              <a:rPr lang="en-US" altLang="zh-CN" i="1" dirty="0"/>
              <a:t>a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b</a:t>
            </a:r>
            <a:r>
              <a:rPr lang="en-US" altLang="zh-CN" dirty="0" smtClean="0"/>
              <a:t>], then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/>
              <a:t>)=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)+</a:t>
            </a:r>
            <a:r>
              <a:rPr lang="en-US" altLang="zh-CN" i="1" dirty="0"/>
              <a:t>E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), where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a polynomial that can be used to approximate</a:t>
            </a:r>
            <a:r>
              <a:rPr lang="zh-CN" altLang="en-US" dirty="0"/>
              <a:t>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The error term </a:t>
            </a:r>
            <a:r>
              <a:rPr lang="en-US" altLang="zh-CN" i="1" dirty="0">
                <a:latin typeface="Times New Roman" panose="02020603050405020304" pitchFamily="18" charset="0"/>
              </a:rPr>
              <a:t>E</a:t>
            </a:r>
            <a:r>
              <a:rPr lang="en-US" altLang="zh-CN" i="1" baseline="-25000" dirty="0">
                <a:latin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</a:rPr>
              <a:t>) has the form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CN" dirty="0" smtClean="0">
              <a:latin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 smtClean="0">
                <a:latin typeface="Times New Roman" panose="02020603050405020304" pitchFamily="18" charset="0"/>
              </a:rPr>
              <a:t>   for some value </a:t>
            </a:r>
            <a:r>
              <a:rPr lang="en-US" altLang="zh-CN" i="1" dirty="0" smtClean="0">
                <a:latin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</a:rPr>
              <a:t>=</a:t>
            </a:r>
            <a:r>
              <a:rPr lang="en-US" altLang="zh-CN" i="1" dirty="0" smtClean="0">
                <a:latin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</a:rPr>
              <a:t>(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</a:rPr>
              <a:t>) that lies between 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</a:rPr>
              <a:t> and </a:t>
            </a:r>
            <a:r>
              <a:rPr lang="en-US" altLang="zh-CN" i="1" dirty="0">
                <a:latin typeface="Times New Roman" panose="02020603050405020304" pitchFamily="18" charset="0"/>
              </a:rPr>
              <a:t>x</a:t>
            </a:r>
            <a:r>
              <a:rPr lang="en-US" altLang="zh-CN" baseline="-25000" dirty="0" smtClean="0">
                <a:latin typeface="Times New Roman" panose="02020603050405020304" pitchFamily="18" charset="0"/>
              </a:rPr>
              <a:t>0</a:t>
            </a:r>
            <a:r>
              <a:rPr lang="en-US" altLang="zh-CN" dirty="0" smtClean="0"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sz="3200" i="1" dirty="0"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5232940"/>
              </p:ext>
            </p:extLst>
          </p:nvPr>
        </p:nvGraphicFramePr>
        <p:xfrm>
          <a:off x="4152106" y="3400872"/>
          <a:ext cx="3887787" cy="777875"/>
        </p:xfrm>
        <a:graphic>
          <a:graphicData uri="http://schemas.openxmlformats.org/presentationml/2006/ole">
            <p:oleObj spid="_x0000_s18566" name="Equation" r:id="rId3" imgW="2222500" imgH="44450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889192"/>
              </p:ext>
            </p:extLst>
          </p:nvPr>
        </p:nvGraphicFramePr>
        <p:xfrm>
          <a:off x="4619624" y="4957168"/>
          <a:ext cx="2952750" cy="738187"/>
        </p:xfrm>
        <a:graphic>
          <a:graphicData uri="http://schemas.openxmlformats.org/presentationml/2006/ole">
            <p:oleObj spid="_x0000_s18567" name="Equation" r:id="rId4" imgW="1777229" imgH="444307" progId="">
              <p:embed/>
            </p:oleObj>
          </a:graphicData>
        </a:graphic>
      </p:graphicFrame>
      <p:sp>
        <p:nvSpPr>
          <p:cNvPr id="7" name="线形标注 1 6"/>
          <p:cNvSpPr/>
          <p:nvPr/>
        </p:nvSpPr>
        <p:spPr>
          <a:xfrm>
            <a:off x="9060747" y="2875409"/>
            <a:ext cx="3045552" cy="91440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 finite sum can be used to obtain a good approximation to an infinite sum.</a:t>
            </a:r>
            <a:endParaRPr lang="zh-CN" altLang="en-US" dirty="0"/>
          </a:p>
        </p:txBody>
      </p:sp>
      <p:sp>
        <p:nvSpPr>
          <p:cNvPr id="8" name="线形标注 1 7"/>
          <p:cNvSpPr/>
          <p:nvPr/>
        </p:nvSpPr>
        <p:spPr>
          <a:xfrm>
            <a:off x="8439962" y="4522270"/>
            <a:ext cx="3514145" cy="86979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 dirty="0" smtClean="0">
                <a:solidFill>
                  <a:schemeClr val="bg1"/>
                </a:solidFill>
              </a:rPr>
              <a:t>It is used to determine a bound for the accuracy of the approximation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5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464" y="-21652"/>
            <a:ext cx="10972800" cy="1371600"/>
          </a:xfrm>
        </p:spPr>
        <p:txBody>
          <a:bodyPr/>
          <a:lstStyle/>
          <a:p>
            <a:r>
              <a:rPr lang="en-US" altLang="zh-CN" dirty="0" smtClean="0"/>
              <a:t>Minimax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1464" y="988550"/>
            <a:ext cx="10972800" cy="4897437"/>
          </a:xfrm>
        </p:spPr>
        <p:txBody>
          <a:bodyPr/>
          <a:lstStyle/>
          <a:p>
            <a:r>
              <a:rPr lang="en-US" altLang="zh-CN" sz="2800" dirty="0" smtClean="0"/>
              <a:t>Consider the polynomial interpolation for </a:t>
            </a:r>
            <a:r>
              <a:rPr lang="en-US" altLang="zh-CN" sz="2800" i="1" dirty="0"/>
              <a:t>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over [-</a:t>
            </a:r>
            <a:r>
              <a:rPr lang="en-US" altLang="zh-CN" sz="2800" dirty="0"/>
              <a:t>1,1</a:t>
            </a:r>
            <a:r>
              <a:rPr lang="en-US" altLang="zh-CN" sz="2800" dirty="0" smtClean="0"/>
              <a:t>] based on the nodes -</a:t>
            </a:r>
            <a:r>
              <a:rPr lang="en-US" altLang="zh-CN" sz="2800" dirty="0"/>
              <a:t>1≤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&lt;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&lt;…&lt;</a:t>
            </a:r>
            <a:r>
              <a:rPr lang="en-US" altLang="zh-CN" sz="2800" i="1" dirty="0" smtClean="0"/>
              <a:t>x</a:t>
            </a:r>
            <a:r>
              <a:rPr lang="en-US" altLang="zh-CN" sz="2800" i="1" baseline="-25000" dirty="0" smtClean="0"/>
              <a:t>N</a:t>
            </a:r>
            <a:r>
              <a:rPr lang="en-US" altLang="zh-CN" sz="2800" dirty="0" smtClean="0"/>
              <a:t>≤1. Both the Lagrange and Newton polynomials satisfy </a:t>
            </a:r>
            <a:r>
              <a:rPr lang="en-US" altLang="zh-CN" sz="2800" i="1" dirty="0" smtClean="0"/>
              <a:t>f</a:t>
            </a:r>
            <a:r>
              <a:rPr lang="en-US" altLang="zh-CN" sz="2800" dirty="0" smtClean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)=</a:t>
            </a:r>
            <a:r>
              <a:rPr lang="en-US" altLang="zh-CN" sz="2800" i="1" dirty="0"/>
              <a:t>P</a:t>
            </a:r>
            <a:r>
              <a:rPr lang="en-US" altLang="zh-CN" sz="2800" i="1" baseline="-25000" dirty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)+</a:t>
            </a:r>
            <a:r>
              <a:rPr lang="en-US" altLang="zh-CN" sz="2800" i="1" dirty="0"/>
              <a:t>E</a:t>
            </a:r>
            <a:r>
              <a:rPr lang="en-US" altLang="zh-CN" sz="2800" i="1" baseline="-25000" dirty="0"/>
              <a:t>N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),</a:t>
            </a:r>
          </a:p>
          <a:p>
            <a:pPr marL="0" indent="0">
              <a:buNone/>
            </a:pPr>
            <a:r>
              <a:rPr lang="en-US" altLang="zh-CN" sz="2800" dirty="0" smtClean="0"/>
              <a:t>    where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and </a:t>
            </a:r>
            <a:r>
              <a:rPr lang="en-US" altLang="zh-CN" sz="2800" i="1" dirty="0" smtClean="0"/>
              <a:t>Q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 is the polynomial of degree N+1: </a:t>
            </a:r>
            <a:r>
              <a:rPr lang="en-US" altLang="zh-CN" sz="2800" i="1" dirty="0" smtClean="0"/>
              <a:t>Q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/>
              <a:t>)=(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 smtClean="0"/>
              <a:t>)(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)…(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/>
              <a:t>)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    Using the relationship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363538" indent="-363538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our task is to follow </a:t>
            </a:r>
            <a:r>
              <a:rPr lang="en-US" altLang="zh-CN" sz="2800" dirty="0" err="1" smtClean="0"/>
              <a:t>Chebyshev’s</a:t>
            </a:r>
            <a:r>
              <a:rPr lang="en-US" altLang="zh-CN" sz="2800" dirty="0" smtClean="0"/>
              <a:t> derivation on how to select the set of nodes            that minimizes max</a:t>
            </a:r>
            <a:r>
              <a:rPr lang="en-US" altLang="zh-CN" sz="2800" baseline="-25000" dirty="0" smtClean="0"/>
              <a:t>-1≤</a:t>
            </a:r>
            <a:r>
              <a:rPr lang="en-US" altLang="zh-CN" sz="2800" i="1" baseline="-25000" dirty="0" smtClean="0"/>
              <a:t>x</a:t>
            </a:r>
            <a:r>
              <a:rPr lang="en-US" altLang="zh-CN" sz="2800" baseline="-25000" dirty="0" smtClean="0"/>
              <a:t>≤1</a:t>
            </a:r>
            <a:r>
              <a:rPr lang="en-US" altLang="zh-CN" sz="2800" dirty="0" smtClean="0"/>
              <a:t>{|</a:t>
            </a:r>
            <a:r>
              <a:rPr lang="en-US" altLang="zh-CN" sz="2800" i="1" dirty="0" smtClean="0"/>
              <a:t>Q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)|}.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803897"/>
              </p:ext>
            </p:extLst>
          </p:nvPr>
        </p:nvGraphicFramePr>
        <p:xfrm>
          <a:off x="4275769" y="2518106"/>
          <a:ext cx="3024187" cy="919162"/>
        </p:xfrm>
        <a:graphic>
          <a:graphicData uri="http://schemas.openxmlformats.org/presentationml/2006/ole">
            <p:oleObj spid="_x0000_s30800" name="Equation" r:id="rId3" imgW="1459866" imgH="444307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1292478"/>
              </p:ext>
            </p:extLst>
          </p:nvPr>
        </p:nvGraphicFramePr>
        <p:xfrm>
          <a:off x="4408488" y="4392761"/>
          <a:ext cx="3617912" cy="909637"/>
        </p:xfrm>
        <a:graphic>
          <a:graphicData uri="http://schemas.openxmlformats.org/presentationml/2006/ole">
            <p:oleObj spid="_x0000_s30801" name="Equation" r:id="rId4" imgW="2070000" imgH="520560" progId="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4926355"/>
              </p:ext>
            </p:extLst>
          </p:nvPr>
        </p:nvGraphicFramePr>
        <p:xfrm>
          <a:off x="1944171" y="5885987"/>
          <a:ext cx="765978" cy="468098"/>
        </p:xfrm>
        <a:graphic>
          <a:graphicData uri="http://schemas.openxmlformats.org/presentationml/2006/ole">
            <p:oleObj spid="_x0000_s30802" name="Equation" r:id="rId5" imgW="457200" imgH="2793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844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Minimax-Cont.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30923"/>
            <a:ext cx="10972800" cy="4897437"/>
          </a:xfrm>
        </p:spPr>
        <p:txBody>
          <a:bodyPr/>
          <a:lstStyle/>
          <a:p>
            <a:r>
              <a:rPr lang="en-US" altLang="zh-CN" dirty="0" smtClean="0"/>
              <a:t>One upper bound can be formed by taking the product of the maximum value </a:t>
            </a:r>
            <a:r>
              <a:rPr lang="en-US" altLang="zh-CN" dirty="0"/>
              <a:t>of |</a:t>
            </a:r>
            <a:r>
              <a:rPr lang="en-US" altLang="zh-CN" i="1" dirty="0"/>
              <a:t>Q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)| over all 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 in [-</a:t>
            </a:r>
            <a:r>
              <a:rPr lang="en-US" altLang="zh-CN" dirty="0"/>
              <a:t>1,1</a:t>
            </a:r>
            <a:r>
              <a:rPr lang="en-US" altLang="zh-CN" dirty="0" smtClean="0"/>
              <a:t>] and the maximum value |</a:t>
            </a:r>
            <a:r>
              <a:rPr lang="en-US" altLang="zh-CN" i="1" dirty="0" smtClean="0"/>
              <a:t>f </a:t>
            </a:r>
            <a:r>
              <a:rPr lang="en-US" altLang="zh-CN" baseline="30000" dirty="0" smtClean="0"/>
              <a:t>(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+1)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)/(</a:t>
            </a:r>
            <a:r>
              <a:rPr lang="en-US" altLang="zh-CN" i="1" dirty="0"/>
              <a:t>N</a:t>
            </a:r>
            <a:r>
              <a:rPr lang="en-US" altLang="zh-CN" dirty="0"/>
              <a:t>+1</a:t>
            </a:r>
            <a:r>
              <a:rPr lang="en-US" altLang="zh-CN" dirty="0" smtClean="0"/>
              <a:t>)!| over </a:t>
            </a:r>
            <a:r>
              <a:rPr lang="en-US" altLang="zh-CN" dirty="0"/>
              <a:t>all </a:t>
            </a:r>
            <a:r>
              <a:rPr lang="en-US" altLang="zh-CN" i="1" dirty="0"/>
              <a:t>x</a:t>
            </a:r>
            <a:r>
              <a:rPr lang="en-US" altLang="zh-CN" dirty="0"/>
              <a:t> in [-1,1</a:t>
            </a:r>
            <a:r>
              <a:rPr lang="en-US" altLang="zh-CN" dirty="0" smtClean="0"/>
              <a:t>]. That is</a:t>
            </a:r>
          </a:p>
          <a:p>
            <a:pPr marL="0" indent="0" algn="ctr">
              <a:buNone/>
            </a:pPr>
            <a:r>
              <a:rPr lang="en-US" altLang="zh-CN" dirty="0" smtClean="0"/>
              <a:t> </a:t>
            </a:r>
          </a:p>
          <a:p>
            <a:pPr marL="0" indent="0" algn="ctr">
              <a:buNone/>
            </a:pPr>
            <a:endParaRPr lang="en-US" altLang="zh-CN" dirty="0"/>
          </a:p>
          <a:p>
            <a:r>
              <a:rPr lang="en-US" altLang="zh-CN" dirty="0" smtClean="0"/>
              <a:t>To minimize the factor max</a:t>
            </a:r>
            <a:r>
              <a:rPr lang="en-US" altLang="zh-CN" dirty="0"/>
              <a:t>{|</a:t>
            </a:r>
            <a:r>
              <a:rPr lang="en-US" altLang="zh-CN" i="1" dirty="0"/>
              <a:t>Q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)|},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discovered that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,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,…, </a:t>
            </a:r>
            <a:r>
              <a:rPr lang="en-US" altLang="zh-CN" i="1" dirty="0" err="1" smtClean="0"/>
              <a:t>x</a:t>
            </a:r>
            <a:r>
              <a:rPr lang="en-US" altLang="zh-CN" i="1" baseline="-25000" dirty="0" err="1" smtClean="0"/>
              <a:t>N</a:t>
            </a:r>
            <a:r>
              <a:rPr lang="zh-CN" altLang="en-US" dirty="0"/>
              <a:t> </a:t>
            </a:r>
            <a:r>
              <a:rPr lang="en-US" altLang="zh-CN" dirty="0" smtClean="0"/>
              <a:t>should be chosen so that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1245991"/>
              </p:ext>
            </p:extLst>
          </p:nvPr>
        </p:nvGraphicFramePr>
        <p:xfrm>
          <a:off x="3827463" y="2853466"/>
          <a:ext cx="4537075" cy="1006475"/>
        </p:xfrm>
        <a:graphic>
          <a:graphicData uri="http://schemas.openxmlformats.org/presentationml/2006/ole">
            <p:oleObj spid="_x0000_s31816" name="Equation" r:id="rId3" imgW="2349360" imgH="520560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8919621"/>
              </p:ext>
            </p:extLst>
          </p:nvPr>
        </p:nvGraphicFramePr>
        <p:xfrm>
          <a:off x="1970088" y="5167313"/>
          <a:ext cx="2232025" cy="752475"/>
        </p:xfrm>
        <a:graphic>
          <a:graphicData uri="http://schemas.openxmlformats.org/presentationml/2006/ole">
            <p:oleObj spid="_x0000_s31817" name="Equation" r:id="rId4" imgW="1168200" imgH="393480" progId="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1152" y="5243514"/>
            <a:ext cx="1476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+mn-lt"/>
              </a:rPr>
              <a:t>t</a:t>
            </a:r>
            <a:r>
              <a:rPr lang="en-US" altLang="zh-CN" sz="2800" dirty="0" smtClean="0">
                <a:latin typeface="+mn-lt"/>
              </a:rPr>
              <a:t>hat is, 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881297"/>
              </p:ext>
            </p:extLst>
          </p:nvPr>
        </p:nvGraphicFramePr>
        <p:xfrm>
          <a:off x="6383338" y="5099050"/>
          <a:ext cx="4297362" cy="820738"/>
        </p:xfrm>
        <a:graphic>
          <a:graphicData uri="http://schemas.openxmlformats.org/presentationml/2006/ole">
            <p:oleObj spid="_x0000_s31818" name="Equation" r:id="rId5" imgW="2260440" imgH="4316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619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Minimax-Cont.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99572"/>
            <a:ext cx="10972800" cy="3316841"/>
          </a:xfrm>
        </p:spPr>
        <p:txBody>
          <a:bodyPr/>
          <a:lstStyle/>
          <a:p>
            <a:r>
              <a:rPr lang="en-US" altLang="zh-CN" sz="2800" dirty="0" smtClean="0"/>
              <a:t>Thm.3.7. Assume that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is fixed. Among all possible choices for </a:t>
            </a:r>
            <a:r>
              <a:rPr lang="en-US" altLang="zh-CN" sz="2800" i="1" dirty="0" smtClean="0"/>
              <a:t>Q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/>
              <a:t>)=(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0</a:t>
            </a:r>
            <a:r>
              <a:rPr lang="en-US" altLang="zh-CN" sz="2800" dirty="0"/>
              <a:t>)(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/>
              <a:t>x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)…(</a:t>
            </a:r>
            <a:r>
              <a:rPr lang="en-US" altLang="zh-CN" sz="2800" i="1" dirty="0"/>
              <a:t>x</a:t>
            </a:r>
            <a:r>
              <a:rPr lang="en-US" altLang="zh-CN" sz="2800" dirty="0"/>
              <a:t>-</a:t>
            </a:r>
            <a:r>
              <a:rPr lang="en-US" altLang="zh-CN" sz="2800" i="1" dirty="0" err="1"/>
              <a:t>x</a:t>
            </a:r>
            <a:r>
              <a:rPr lang="en-US" altLang="zh-CN" sz="2800" i="1" baseline="-25000" dirty="0" err="1"/>
              <a:t>N</a:t>
            </a:r>
            <a:r>
              <a:rPr lang="en-US" altLang="zh-CN" sz="2800" dirty="0" smtClean="0"/>
              <a:t>), and thus among all possible choices for the distinct nodes               in [-</a:t>
            </a:r>
            <a:r>
              <a:rPr lang="en-US" altLang="zh-CN" sz="2800" dirty="0"/>
              <a:t>1,1</a:t>
            </a:r>
            <a:r>
              <a:rPr lang="en-US" altLang="zh-CN" sz="2800" dirty="0" smtClean="0"/>
              <a:t>], the polynomial </a:t>
            </a:r>
            <a:r>
              <a:rPr lang="en-US" altLang="zh-CN" sz="2800" i="1" dirty="0" smtClean="0"/>
              <a:t>T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/>
              <a:t>)=</a:t>
            </a:r>
            <a:r>
              <a:rPr lang="en-US" altLang="zh-CN" sz="2800" i="1" dirty="0"/>
              <a:t>T</a:t>
            </a:r>
            <a:r>
              <a:rPr lang="en-US" altLang="zh-CN" sz="2800" i="1" baseline="-25000" dirty="0"/>
              <a:t>N</a:t>
            </a:r>
            <a:r>
              <a:rPr lang="en-US" altLang="zh-CN" sz="2800" baseline="-25000" dirty="0"/>
              <a:t>+1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)/</a:t>
            </a:r>
            <a:r>
              <a:rPr lang="en-US" altLang="zh-CN" sz="2800" dirty="0" smtClean="0"/>
              <a:t>2</a:t>
            </a:r>
            <a:r>
              <a:rPr lang="en-US" altLang="zh-CN" sz="2800" i="1" baseline="30000" dirty="0" smtClean="0"/>
              <a:t>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 the unique choice that has the property </a:t>
            </a:r>
            <a:endParaRPr lang="zh-CN" altLang="en-US" sz="2800" dirty="0"/>
          </a:p>
          <a:p>
            <a:endParaRPr lang="en-US" altLang="zh-CN" dirty="0" smtClean="0"/>
          </a:p>
          <a:p>
            <a:pPr marL="363538" indent="0">
              <a:spcBef>
                <a:spcPts val="2800"/>
              </a:spcBef>
              <a:buNone/>
            </a:pPr>
            <a:r>
              <a:rPr lang="en-US" altLang="zh-CN" sz="2800" dirty="0" smtClean="0"/>
              <a:t>Moreover, </a:t>
            </a:r>
          </a:p>
          <a:p>
            <a:pPr marL="363538" indent="0">
              <a:spcBef>
                <a:spcPts val="2800"/>
              </a:spcBef>
              <a:buNone/>
            </a:pP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7478079"/>
              </p:ext>
            </p:extLst>
          </p:nvPr>
        </p:nvGraphicFramePr>
        <p:xfrm>
          <a:off x="3118998" y="1816338"/>
          <a:ext cx="1046602" cy="568396"/>
        </p:xfrm>
        <a:graphic>
          <a:graphicData uri="http://schemas.openxmlformats.org/presentationml/2006/ole">
            <p:oleObj spid="_x0000_s32864" name="Equation" r:id="rId3" imgW="444240" imgH="2412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5742054"/>
              </p:ext>
            </p:extLst>
          </p:nvPr>
        </p:nvGraphicFramePr>
        <p:xfrm>
          <a:off x="4489469" y="2857740"/>
          <a:ext cx="3897312" cy="590550"/>
        </p:xfrm>
        <a:graphic>
          <a:graphicData uri="http://schemas.openxmlformats.org/presentationml/2006/ole">
            <p:oleObj spid="_x0000_s32865" name="Equation" r:id="rId4" imgW="1841400" imgH="279360" progId="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2759697"/>
              </p:ext>
            </p:extLst>
          </p:nvPr>
        </p:nvGraphicFramePr>
        <p:xfrm>
          <a:off x="2617788" y="3603625"/>
          <a:ext cx="2230437" cy="712788"/>
        </p:xfrm>
        <a:graphic>
          <a:graphicData uri="http://schemas.openxmlformats.org/presentationml/2006/ole">
            <p:oleObj spid="_x0000_s32866" name="Equation" r:id="rId5" imgW="1231560" imgH="393480" progId="">
              <p:embed/>
            </p:oleObj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09600" y="4316413"/>
            <a:ext cx="1097280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SzPct val="75000"/>
            </a:pP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For Lagrange interpolation </a:t>
            </a:r>
            <a:r>
              <a:rPr lang="en-US" altLang="zh-CN" sz="2800" i="1" dirty="0" smtClean="0">
                <a:solidFill>
                  <a:schemeClr val="bg2"/>
                </a:solidFill>
                <a:latin typeface="+mn-lt"/>
              </a:rPr>
              <a:t>f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altLang="zh-CN" sz="2800" i="1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altLang="zh-CN" sz="2800" dirty="0">
                <a:solidFill>
                  <a:schemeClr val="bg2"/>
                </a:solidFill>
                <a:latin typeface="+mn-lt"/>
              </a:rPr>
              <a:t>)=</a:t>
            </a:r>
            <a:r>
              <a:rPr lang="en-US" altLang="zh-CN" sz="2800" i="1" dirty="0">
                <a:solidFill>
                  <a:schemeClr val="bg2"/>
                </a:solidFill>
                <a:latin typeface="+mn-lt"/>
              </a:rPr>
              <a:t>P</a:t>
            </a:r>
            <a:r>
              <a:rPr lang="en-US" altLang="zh-CN" sz="2800" i="1" baseline="-25000" dirty="0">
                <a:solidFill>
                  <a:schemeClr val="bg2"/>
                </a:solidFill>
                <a:latin typeface="+mn-lt"/>
              </a:rPr>
              <a:t>N</a:t>
            </a:r>
            <a:r>
              <a:rPr lang="en-US" altLang="zh-CN" sz="2800" dirty="0">
                <a:solidFill>
                  <a:schemeClr val="bg2"/>
                </a:solidFill>
                <a:latin typeface="+mn-lt"/>
              </a:rPr>
              <a:t>(</a:t>
            </a:r>
            <a:r>
              <a:rPr lang="en-US" altLang="zh-CN" sz="2800" i="1" dirty="0">
                <a:solidFill>
                  <a:schemeClr val="bg2"/>
                </a:solidFill>
                <a:latin typeface="+mn-lt"/>
              </a:rPr>
              <a:t>x</a:t>
            </a:r>
            <a:r>
              <a:rPr lang="en-US" altLang="zh-CN" sz="2800" dirty="0">
                <a:solidFill>
                  <a:schemeClr val="bg2"/>
                </a:solidFill>
                <a:latin typeface="+mn-lt"/>
              </a:rPr>
              <a:t>)+</a:t>
            </a:r>
            <a:r>
              <a:rPr lang="en-US" altLang="zh-CN" sz="2800" i="1" dirty="0">
                <a:solidFill>
                  <a:schemeClr val="bg2"/>
                </a:solidFill>
                <a:latin typeface="+mn-lt"/>
              </a:rPr>
              <a:t>E</a:t>
            </a:r>
            <a:r>
              <a:rPr lang="en-US" altLang="zh-CN" sz="2800" i="1" baseline="-25000" dirty="0">
                <a:solidFill>
                  <a:schemeClr val="bg2"/>
                </a:solidFill>
                <a:latin typeface="+mn-lt"/>
              </a:rPr>
              <a:t>N</a:t>
            </a:r>
            <a:r>
              <a:rPr lang="en-US" altLang="zh-CN" sz="2800" dirty="0">
                <a:solidFill>
                  <a:schemeClr val="bg2"/>
                </a:solidFill>
                <a:latin typeface="+mn-lt"/>
              </a:rPr>
              <a:t>(</a:t>
            </a:r>
            <a:r>
              <a:rPr lang="en-US" altLang="zh-CN" sz="2800" i="1" dirty="0">
                <a:solidFill>
                  <a:schemeClr val="bg2"/>
                </a:solidFill>
                <a:latin typeface="+mn-lt"/>
              </a:rPr>
              <a:t>x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) on [-</a:t>
            </a:r>
            <a:r>
              <a:rPr lang="en-US" altLang="zh-CN" sz="2800" dirty="0">
                <a:solidFill>
                  <a:schemeClr val="bg2"/>
                </a:solidFill>
                <a:latin typeface="+mn-lt"/>
              </a:rPr>
              <a:t>1,1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], the minimum value of the error bound is</a:t>
            </a:r>
          </a:p>
          <a:p>
            <a:endParaRPr lang="en-US" altLang="zh-CN" sz="2800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2000"/>
              </a:spcBef>
            </a:pP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It is achieved when the nodes {</a:t>
            </a:r>
            <a:r>
              <a:rPr lang="en-US" altLang="zh-CN" sz="2800" i="1" dirty="0" err="1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altLang="zh-CN" sz="2800" i="1" baseline="-25000" dirty="0" err="1" smtClean="0">
                <a:solidFill>
                  <a:schemeClr val="bg2"/>
                </a:solidFill>
                <a:latin typeface="+mn-lt"/>
              </a:rPr>
              <a:t>k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} are the </a:t>
            </a:r>
            <a:r>
              <a:rPr lang="en-US" altLang="zh-CN" sz="2800" dirty="0" err="1" smtClean="0">
                <a:solidFill>
                  <a:schemeClr val="bg2"/>
                </a:solidFill>
                <a:latin typeface="+mn-lt"/>
              </a:rPr>
              <a:t>Chebyshev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 abscissas of </a:t>
            </a:r>
            <a:r>
              <a:rPr lang="en-US" altLang="zh-CN" sz="2800" i="1" dirty="0" smtClean="0">
                <a:solidFill>
                  <a:schemeClr val="bg2"/>
                </a:solidFill>
                <a:latin typeface="+mn-lt"/>
              </a:rPr>
              <a:t>T</a:t>
            </a:r>
            <a:r>
              <a:rPr lang="en-US" altLang="zh-CN" sz="2800" i="1" baseline="-25000" dirty="0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altLang="zh-CN" sz="2800" baseline="-25000" dirty="0" smtClean="0">
                <a:solidFill>
                  <a:schemeClr val="bg2"/>
                </a:solidFill>
                <a:latin typeface="+mn-lt"/>
              </a:rPr>
              <a:t>+1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(</a:t>
            </a:r>
            <a:r>
              <a:rPr lang="en-US" altLang="zh-CN" sz="2800" i="1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altLang="zh-CN" sz="2800" dirty="0" smtClean="0">
                <a:solidFill>
                  <a:schemeClr val="bg2"/>
                </a:solidFill>
                <a:latin typeface="+mn-lt"/>
              </a:rPr>
              <a:t>).</a:t>
            </a:r>
            <a:endParaRPr lang="zh-CN" altLang="en-US" sz="2800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8047875"/>
              </p:ext>
            </p:extLst>
          </p:nvPr>
        </p:nvGraphicFramePr>
        <p:xfrm>
          <a:off x="3313115" y="5184536"/>
          <a:ext cx="6724620" cy="723600"/>
        </p:xfrm>
        <a:graphic>
          <a:graphicData uri="http://schemas.openxmlformats.org/presentationml/2006/ole">
            <p:oleObj spid="_x0000_s32867" name="Equation" r:id="rId6" imgW="4483080" imgH="482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396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Properties of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Polynomials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zh-CN" dirty="0" smtClean="0"/>
              <a:t>Recurrence Relation: </a:t>
            </a:r>
            <a:r>
              <a:rPr lang="en-US" altLang="zh-CN" i="1" dirty="0"/>
              <a:t>T</a:t>
            </a:r>
            <a:r>
              <a:rPr lang="en-US" altLang="zh-CN" baseline="-25000" dirty="0"/>
              <a:t>0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)=1, </a:t>
            </a:r>
            <a:r>
              <a:rPr lang="en-US" altLang="zh-CN" i="1" dirty="0"/>
              <a:t>T</a:t>
            </a:r>
            <a:r>
              <a:rPr lang="en-US" altLang="zh-CN" baseline="-25000" dirty="0"/>
              <a:t>1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</a:t>
            </a:r>
            <a:r>
              <a:rPr lang="en-US" altLang="zh-CN" i="1" dirty="0"/>
              <a:t>x</a:t>
            </a:r>
            <a:r>
              <a:rPr lang="en-US" altLang="zh-CN" dirty="0"/>
              <a:t>, </a:t>
            </a:r>
            <a:r>
              <a:rPr lang="en-US" altLang="zh-CN" i="1" dirty="0" err="1"/>
              <a:t>T</a:t>
            </a:r>
            <a:r>
              <a:rPr lang="en-US" altLang="zh-CN" i="1" baseline="-25000" dirty="0" err="1"/>
              <a:t>k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)=2</a:t>
            </a:r>
            <a:r>
              <a:rPr lang="en-US" altLang="zh-CN" i="1" dirty="0"/>
              <a:t>xT</a:t>
            </a:r>
            <a:r>
              <a:rPr lang="en-US" altLang="zh-CN" i="1" baseline="-25000" dirty="0"/>
              <a:t>k</a:t>
            </a:r>
            <a:r>
              <a:rPr lang="en-US" altLang="zh-CN" baseline="-25000" dirty="0"/>
              <a:t>-1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)-</a:t>
            </a:r>
            <a:r>
              <a:rPr lang="en-US" altLang="zh-CN" i="1" dirty="0"/>
              <a:t>T</a:t>
            </a:r>
            <a:r>
              <a:rPr lang="en-US" altLang="zh-CN" i="1" baseline="-25000" dirty="0"/>
              <a:t>k</a:t>
            </a:r>
            <a:r>
              <a:rPr lang="en-US" altLang="zh-CN" baseline="-25000" dirty="0"/>
              <a:t>-2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), for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=2,3</a:t>
            </a:r>
            <a:r>
              <a:rPr lang="en-US" altLang="zh-CN" dirty="0"/>
              <a:t>,...</a:t>
            </a:r>
          </a:p>
          <a:p>
            <a:r>
              <a:rPr lang="en-US" altLang="zh-CN" dirty="0" smtClean="0"/>
              <a:t>Leading Coefficient: The coefficient of</a:t>
            </a:r>
            <a:r>
              <a:rPr lang="zh-CN" altLang="en-US" dirty="0" smtClean="0"/>
              <a:t> </a:t>
            </a:r>
            <a:r>
              <a:rPr lang="en-US" altLang="zh-CN" i="1" dirty="0" err="1" smtClean="0"/>
              <a:t>x</a:t>
            </a:r>
            <a:r>
              <a:rPr lang="en-US" altLang="zh-CN" i="1" baseline="30000" dirty="0" err="1" smtClean="0"/>
              <a:t>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T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is 2</a:t>
            </a:r>
            <a:r>
              <a:rPr lang="en-US" altLang="zh-CN" i="1" baseline="30000" dirty="0" smtClean="0"/>
              <a:t>N</a:t>
            </a:r>
            <a:r>
              <a:rPr lang="en-US" altLang="zh-CN" baseline="30000" dirty="0" smtClean="0"/>
              <a:t>-1 </a:t>
            </a:r>
            <a:r>
              <a:rPr lang="en-US" altLang="zh-CN" dirty="0" smtClean="0"/>
              <a:t>when </a:t>
            </a:r>
            <a:r>
              <a:rPr lang="en-US" altLang="zh-CN" i="1" dirty="0" smtClean="0"/>
              <a:t>N</a:t>
            </a:r>
            <a:r>
              <a:rPr lang="en-US" altLang="zh-CN" dirty="0"/>
              <a:t>≥</a:t>
            </a:r>
            <a:r>
              <a:rPr lang="en-US" altLang="zh-CN" dirty="0" smtClean="0"/>
              <a:t>1.</a:t>
            </a:r>
          </a:p>
          <a:p>
            <a:r>
              <a:rPr lang="en-US" altLang="zh-CN" dirty="0" smtClean="0"/>
              <a:t>Symmetry:</a:t>
            </a:r>
            <a:r>
              <a:rPr lang="en-US" altLang="zh-CN" i="1" dirty="0"/>
              <a:t>T</a:t>
            </a:r>
            <a:r>
              <a:rPr lang="en-US" altLang="zh-CN" baseline="-25000" dirty="0"/>
              <a:t>2</a:t>
            </a:r>
            <a:r>
              <a:rPr lang="en-US" altLang="zh-CN" i="1" baseline="-25000" dirty="0"/>
              <a:t>M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is an even function while </a:t>
            </a:r>
            <a:r>
              <a:rPr lang="en-US" altLang="zh-CN" i="1" dirty="0" smtClean="0"/>
              <a:t>T</a:t>
            </a:r>
            <a:r>
              <a:rPr lang="en-US" altLang="zh-CN" baseline="-25000" dirty="0" smtClean="0"/>
              <a:t>2</a:t>
            </a:r>
            <a:r>
              <a:rPr lang="en-US" altLang="zh-CN" i="1" baseline="-25000" dirty="0" smtClean="0"/>
              <a:t>M</a:t>
            </a:r>
            <a:r>
              <a:rPr lang="en-US" altLang="zh-CN" baseline="-25000" dirty="0" smtClean="0"/>
              <a:t>+1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is an odd one.</a:t>
            </a:r>
          </a:p>
          <a:p>
            <a:pPr>
              <a:spcBef>
                <a:spcPct val="30000"/>
              </a:spcBef>
            </a:pPr>
            <a:r>
              <a:rPr lang="en-US" altLang="zh-CN" dirty="0" smtClean="0"/>
              <a:t>Trigonometric Representation on </a:t>
            </a:r>
            <a:r>
              <a:rPr lang="en-US" altLang="zh-CN" dirty="0"/>
              <a:t>[-1,1</a:t>
            </a:r>
            <a:r>
              <a:rPr lang="en-US" altLang="zh-CN" dirty="0" smtClean="0"/>
              <a:t>]: </a:t>
            </a:r>
            <a:r>
              <a:rPr lang="en-US" altLang="zh-CN" i="1" dirty="0" smtClean="0"/>
              <a:t>T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/>
              <a:t>)=cos(</a:t>
            </a:r>
            <a:r>
              <a:rPr lang="en-US" altLang="zh-CN" i="1" dirty="0" err="1"/>
              <a:t>N</a:t>
            </a:r>
            <a:r>
              <a:rPr lang="en-US" altLang="zh-CN" dirty="0" err="1"/>
              <a:t>arccos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)),</a:t>
            </a:r>
          </a:p>
          <a:p>
            <a:pPr>
              <a:spcBef>
                <a:spcPct val="30000"/>
              </a:spcBef>
              <a:buNone/>
            </a:pPr>
            <a:r>
              <a:rPr lang="en-US" altLang="zh-CN" dirty="0" smtClean="0"/>
              <a:t>    for -</a:t>
            </a:r>
            <a:r>
              <a:rPr lang="en-US" altLang="zh-CN" dirty="0"/>
              <a:t>1≤</a:t>
            </a:r>
            <a:r>
              <a:rPr lang="en-US" altLang="zh-CN" i="1" dirty="0"/>
              <a:t>x</a:t>
            </a:r>
            <a:r>
              <a:rPr lang="en-US" altLang="zh-CN" dirty="0"/>
              <a:t>≤</a:t>
            </a:r>
            <a:r>
              <a:rPr lang="en-US" altLang="zh-CN" dirty="0" smtClean="0"/>
              <a:t>1.</a:t>
            </a:r>
            <a:endParaRPr lang="en-US" altLang="zh-CN" dirty="0"/>
          </a:p>
          <a:p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775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</a:t>
            </a:r>
            <a:r>
              <a:rPr lang="en-US" altLang="zh-CN" dirty="0" err="1"/>
              <a:t>Chebyshev</a:t>
            </a:r>
            <a:r>
              <a:rPr lang="en-US" altLang="zh-CN" dirty="0"/>
              <a:t> </a:t>
            </a:r>
            <a:r>
              <a:rPr lang="en-US" altLang="zh-CN" dirty="0" smtClean="0"/>
              <a:t>Polynomials-Cont.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64825"/>
            <a:ext cx="10972800" cy="4897437"/>
          </a:xfrm>
        </p:spPr>
        <p:txBody>
          <a:bodyPr/>
          <a:lstStyle/>
          <a:p>
            <a:r>
              <a:rPr lang="en-US" altLang="zh-CN" sz="2800" dirty="0" smtClean="0"/>
              <a:t>Distinct Zeros in [-1, 1]: </a:t>
            </a:r>
            <a:r>
              <a:rPr lang="en-US" altLang="zh-CN" sz="2800" i="1" dirty="0" smtClean="0"/>
              <a:t>T</a:t>
            </a:r>
            <a:r>
              <a:rPr lang="en-US" altLang="zh-CN" sz="2800" i="1" baseline="-25000" dirty="0" smtClean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 has </a:t>
            </a:r>
            <a:r>
              <a:rPr lang="en-US" altLang="zh-CN" sz="2800" i="1" dirty="0" smtClean="0"/>
              <a:t>N </a:t>
            </a:r>
            <a:r>
              <a:rPr lang="en-US" altLang="zh-CN" sz="2800" dirty="0" smtClean="0"/>
              <a:t>distinct zeros </a:t>
            </a:r>
            <a:r>
              <a:rPr lang="en-US" altLang="zh-CN" sz="2800" i="1" dirty="0" err="1" smtClean="0"/>
              <a:t>x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that lie in the interval [-</a:t>
            </a:r>
            <a:r>
              <a:rPr lang="en-US" altLang="zh-CN" sz="2800" dirty="0"/>
              <a:t>1,1</a:t>
            </a:r>
            <a:r>
              <a:rPr lang="en-US" altLang="zh-CN" sz="2800" dirty="0" smtClean="0"/>
              <a:t>]. 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2800" dirty="0" smtClean="0"/>
              <a:t>   These values are called the </a:t>
            </a:r>
            <a:r>
              <a:rPr lang="en-US" altLang="zh-CN" sz="2800" b="1" dirty="0" err="1" smtClean="0"/>
              <a:t>Chebyshev</a:t>
            </a:r>
            <a:r>
              <a:rPr lang="en-US" altLang="zh-CN" sz="2800" b="1" dirty="0" smtClean="0"/>
              <a:t> abscissas(nodes)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Extreme Values: |</a:t>
            </a:r>
            <a:r>
              <a:rPr lang="en-US" altLang="zh-CN" sz="2800" i="1" dirty="0" smtClean="0"/>
              <a:t>T</a:t>
            </a:r>
            <a:r>
              <a:rPr lang="en-US" altLang="zh-CN" sz="2800" i="1" baseline="-25000" dirty="0" smtClean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)|≤1  for  -1≤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≤1.</a:t>
            </a:r>
          </a:p>
          <a:p>
            <a:r>
              <a:rPr lang="en-US" altLang="zh-CN" sz="2800" dirty="0" smtClean="0"/>
              <a:t>Orthogonality:</a:t>
            </a:r>
            <a:endParaRPr lang="zh-CN" altLang="en-US" sz="28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4753806"/>
              </p:ext>
            </p:extLst>
          </p:nvPr>
        </p:nvGraphicFramePr>
        <p:xfrm>
          <a:off x="3592723" y="2035576"/>
          <a:ext cx="5259387" cy="823913"/>
        </p:xfrm>
        <a:graphic>
          <a:graphicData uri="http://schemas.openxmlformats.org/presentationml/2006/ole">
            <p:oleObj spid="_x0000_s33832" name="Equation" r:id="rId3" imgW="2755800" imgH="431640" progId="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1784557"/>
              </p:ext>
            </p:extLst>
          </p:nvPr>
        </p:nvGraphicFramePr>
        <p:xfrm>
          <a:off x="3490913" y="4267200"/>
          <a:ext cx="2190750" cy="1981200"/>
        </p:xfrm>
        <a:graphic>
          <a:graphicData uri="http://schemas.openxmlformats.org/presentationml/2006/ole">
            <p:oleObj spid="_x0000_s33833" name="Equation" r:id="rId4" imgW="1460160" imgH="1320480" progId="">
              <p:embed/>
            </p:oleObj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20433" y="4303776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when </a:t>
            </a:r>
            <a:r>
              <a:rPr lang="en-US" altLang="zh-CN" sz="2400" i="1" dirty="0" err="1" smtClean="0"/>
              <a:t>i</a:t>
            </a:r>
            <a:r>
              <a:rPr lang="en-US" altLang="zh-CN" sz="2400" dirty="0" err="1"/>
              <a:t>≠</a:t>
            </a:r>
            <a:r>
              <a:rPr lang="en-US" altLang="zh-CN" sz="2400" i="1" dirty="0" err="1" smtClean="0"/>
              <a:t>j</a:t>
            </a:r>
            <a:r>
              <a:rPr lang="en-US" altLang="zh-CN" sz="2400" dirty="0" smtClean="0"/>
              <a:t>,</a:t>
            </a:r>
            <a:endParaRPr lang="zh-CN" altLang="en-US" sz="24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020433" y="5008753"/>
            <a:ext cx="172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when </a:t>
            </a:r>
            <a:r>
              <a:rPr lang="en-US" altLang="zh-CN" sz="2400" i="1" dirty="0" err="1" smtClean="0"/>
              <a:t>i</a:t>
            </a:r>
            <a:r>
              <a:rPr lang="en-US" altLang="zh-CN" sz="2400" dirty="0" smtClean="0"/>
              <a:t>=</a:t>
            </a:r>
            <a:r>
              <a:rPr lang="en-US" altLang="zh-CN" sz="2400" i="1" dirty="0" smtClean="0"/>
              <a:t>j</a:t>
            </a:r>
            <a:r>
              <a:rPr lang="en-US" altLang="zh-CN" sz="2400" dirty="0"/>
              <a:t>≠</a:t>
            </a:r>
            <a:r>
              <a:rPr lang="en-US" altLang="zh-CN" sz="2400" dirty="0" smtClean="0"/>
              <a:t>0,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739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Chebyshev</a:t>
            </a:r>
            <a:r>
              <a:rPr lang="en-US" altLang="zh-CN" dirty="0" smtClean="0"/>
              <a:t> Approximation Polynomial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84314"/>
            <a:ext cx="11058144" cy="4897437"/>
          </a:xfrm>
        </p:spPr>
        <p:txBody>
          <a:bodyPr/>
          <a:lstStyle/>
          <a:p>
            <a:r>
              <a:rPr lang="en-US" altLang="zh-CN" dirty="0" err="1" smtClean="0"/>
              <a:t>Thm</a:t>
            </a:r>
            <a:r>
              <a:rPr lang="en-US" altLang="zh-CN" dirty="0" smtClean="0"/>
              <a:t>. </a:t>
            </a:r>
            <a:r>
              <a:rPr lang="en-US" altLang="zh-CN" smtClean="0"/>
              <a:t>3.9</a:t>
            </a:r>
            <a:r>
              <a:rPr lang="en-US" altLang="zh-CN" dirty="0" smtClean="0"/>
              <a:t>. The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approximation polynomial 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of degree ≤ </a:t>
            </a:r>
            <a:r>
              <a:rPr lang="en-US" altLang="zh-CN" i="1" dirty="0" smtClean="0"/>
              <a:t>N </a:t>
            </a:r>
            <a:r>
              <a:rPr lang="en-US" altLang="zh-CN" dirty="0" smtClean="0"/>
              <a:t>for</a:t>
            </a:r>
            <a:r>
              <a:rPr lang="en-US" altLang="zh-CN" i="1" dirty="0" smtClean="0"/>
              <a:t> 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over [-</a:t>
            </a:r>
            <a:r>
              <a:rPr lang="en-US" altLang="zh-CN" dirty="0"/>
              <a:t>1,1</a:t>
            </a:r>
            <a:r>
              <a:rPr lang="en-US" altLang="zh-CN" dirty="0" smtClean="0"/>
              <a:t>] can be written as a sum of {</a:t>
            </a:r>
            <a:r>
              <a:rPr lang="en-US" altLang="zh-CN" i="1" dirty="0" err="1"/>
              <a:t>T</a:t>
            </a:r>
            <a:r>
              <a:rPr lang="en-US" altLang="zh-CN" i="1" baseline="-25000" dirty="0" err="1"/>
              <a:t>j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)}:</a:t>
            </a:r>
            <a:endParaRPr lang="zh-CN" altLang="en-US" dirty="0"/>
          </a:p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The coefficients </a:t>
            </a:r>
            <a:r>
              <a:rPr lang="en-US" altLang="zh-CN" dirty="0"/>
              <a:t>{</a:t>
            </a:r>
            <a:r>
              <a:rPr lang="en-US" altLang="zh-CN" i="1" dirty="0" err="1"/>
              <a:t>c</a:t>
            </a:r>
            <a:r>
              <a:rPr lang="en-US" altLang="zh-CN" i="1" baseline="-25000" dirty="0" err="1"/>
              <a:t>j</a:t>
            </a:r>
            <a:r>
              <a:rPr lang="en-US" altLang="zh-CN" dirty="0" smtClean="0"/>
              <a:t>} are computed with the formulas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7653546"/>
              </p:ext>
            </p:extLst>
          </p:nvPr>
        </p:nvGraphicFramePr>
        <p:xfrm>
          <a:off x="4152900" y="2672398"/>
          <a:ext cx="3409950" cy="931862"/>
        </p:xfrm>
        <a:graphic>
          <a:graphicData uri="http://schemas.openxmlformats.org/presentationml/2006/ole">
            <p:oleObj spid="_x0000_s35887" name="Equation" r:id="rId3" imgW="1625400" imgH="444240" progId="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7977047"/>
              </p:ext>
            </p:extLst>
          </p:nvPr>
        </p:nvGraphicFramePr>
        <p:xfrm>
          <a:off x="3936206" y="4501012"/>
          <a:ext cx="4319587" cy="712788"/>
        </p:xfrm>
        <a:graphic>
          <a:graphicData uri="http://schemas.openxmlformats.org/presentationml/2006/ole">
            <p:oleObj spid="_x0000_s35888" name="Equation" r:id="rId4" imgW="2616200" imgH="431800" progId="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8817683"/>
              </p:ext>
            </p:extLst>
          </p:nvPr>
        </p:nvGraphicFramePr>
        <p:xfrm>
          <a:off x="1141714" y="5384008"/>
          <a:ext cx="6553200" cy="773112"/>
        </p:xfrm>
        <a:graphic>
          <a:graphicData uri="http://schemas.openxmlformats.org/presentationml/2006/ole">
            <p:oleObj spid="_x0000_s35889" name="Equation" r:id="rId5" imgW="3657600" imgH="431800" progId="">
              <p:embed/>
            </p:oleObj>
          </a:graphicData>
        </a:graphic>
      </p:graphicFrame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227028" y="5505388"/>
            <a:ext cx="2806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 smtClean="0"/>
              <a:t>for</a:t>
            </a:r>
            <a:r>
              <a:rPr lang="en-US" altLang="zh-CN" i="1" dirty="0" smtClean="0"/>
              <a:t> j</a:t>
            </a:r>
            <a:r>
              <a:rPr lang="en-US" altLang="zh-CN" dirty="0" smtClean="0"/>
              <a:t>=1,2</a:t>
            </a:r>
            <a:r>
              <a:rPr lang="en-US" altLang="zh-CN" dirty="0"/>
              <a:t>,…,</a:t>
            </a:r>
            <a:r>
              <a:rPr lang="en-US" altLang="zh-CN" i="1" dirty="0" smtClean="0"/>
              <a:t>N.</a:t>
            </a:r>
            <a:endParaRPr lang="en-US" altLang="zh-CN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9302496" y="4437888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n-lt"/>
              </a:rPr>
              <a:t>and</a:t>
            </a:r>
            <a:endParaRPr lang="zh-CN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Interpolation using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Nodes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99" y="1484314"/>
            <a:ext cx="11233533" cy="4897437"/>
          </a:xfrm>
        </p:spPr>
        <p:txBody>
          <a:bodyPr/>
          <a:lstStyle/>
          <a:p>
            <a:r>
              <a:rPr lang="en-US" altLang="zh-CN" dirty="0" smtClean="0"/>
              <a:t>Example 3.14. Compare the Lagrange polynomials of degree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=3 for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</a:t>
            </a:r>
            <a:r>
              <a:rPr lang="en-US" altLang="zh-CN" i="1" dirty="0"/>
              <a:t>e</a:t>
            </a:r>
            <a:r>
              <a:rPr lang="en-US" altLang="zh-CN" i="1" baseline="30000" dirty="0"/>
              <a:t>x</a:t>
            </a:r>
            <a:r>
              <a:rPr lang="en-US" altLang="zh-CN" dirty="0" smtClean="0"/>
              <a:t> that are obtained by using the equally spaced nodes </a:t>
            </a:r>
            <a:r>
              <a:rPr lang="en-US" altLang="zh-CN" i="1" dirty="0"/>
              <a:t>x</a:t>
            </a:r>
            <a:r>
              <a:rPr lang="en-US" altLang="zh-CN" baseline="-25000" dirty="0"/>
              <a:t>0</a:t>
            </a:r>
            <a:r>
              <a:rPr lang="en-US" altLang="zh-CN" dirty="0"/>
              <a:t>=-1, 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=-1/3, </a:t>
            </a:r>
            <a:r>
              <a:rPr lang="en-US" altLang="zh-CN" i="1" dirty="0"/>
              <a:t>x</a:t>
            </a:r>
            <a:r>
              <a:rPr lang="en-US" altLang="zh-CN" baseline="-25000" dirty="0"/>
              <a:t>2</a:t>
            </a:r>
            <a:r>
              <a:rPr lang="en-US" altLang="zh-CN" dirty="0"/>
              <a:t>=1/3,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3</a:t>
            </a:r>
            <a:r>
              <a:rPr lang="en-US" altLang="zh-CN" dirty="0" smtClean="0"/>
              <a:t>=1, and the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nodes  </a:t>
            </a:r>
            <a:endParaRPr lang="zh-CN" altLang="en-US" dirty="0"/>
          </a:p>
          <a:p>
            <a:pPr>
              <a:buNone/>
            </a:pPr>
            <a:r>
              <a:rPr lang="en-US" altLang="zh-CN" i="1" dirty="0" smtClean="0"/>
              <a:t>   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=cos(7</a:t>
            </a:r>
            <a:r>
              <a:rPr lang="el-GR" altLang="zh-CN" dirty="0">
                <a:cs typeface="Times New Roman" panose="02020603050405020304" pitchFamily="18" charset="0"/>
              </a:rPr>
              <a:t>π</a:t>
            </a:r>
            <a:r>
              <a:rPr lang="en-US" altLang="zh-CN" dirty="0"/>
              <a:t>/8), </a:t>
            </a:r>
            <a:r>
              <a:rPr lang="en-US" altLang="zh-CN" i="1" dirty="0"/>
              <a:t>x</a:t>
            </a:r>
            <a:r>
              <a:rPr lang="en-US" altLang="zh-CN" baseline="-25000" dirty="0"/>
              <a:t>1</a:t>
            </a:r>
            <a:r>
              <a:rPr lang="en-US" altLang="zh-CN" dirty="0"/>
              <a:t>=cos(5</a:t>
            </a:r>
            <a:r>
              <a:rPr lang="el-GR" altLang="zh-CN" dirty="0">
                <a:cs typeface="Times New Roman" panose="02020603050405020304" pitchFamily="18" charset="0"/>
              </a:rPr>
              <a:t>π</a:t>
            </a:r>
            <a:r>
              <a:rPr lang="en-US" altLang="zh-CN" dirty="0"/>
              <a:t>/8), </a:t>
            </a:r>
            <a:r>
              <a:rPr lang="en-US" altLang="zh-CN" i="1" dirty="0"/>
              <a:t>x</a:t>
            </a:r>
            <a:r>
              <a:rPr lang="en-US" altLang="zh-CN" baseline="-25000" dirty="0"/>
              <a:t>2</a:t>
            </a:r>
            <a:r>
              <a:rPr lang="en-US" altLang="zh-CN" dirty="0"/>
              <a:t>=cos(3</a:t>
            </a:r>
            <a:r>
              <a:rPr lang="el-GR" altLang="zh-CN" dirty="0">
                <a:cs typeface="Times New Roman" panose="02020603050405020304" pitchFamily="18" charset="0"/>
              </a:rPr>
              <a:t>π</a:t>
            </a:r>
            <a:r>
              <a:rPr lang="en-US" altLang="zh-CN" dirty="0"/>
              <a:t> /8), </a:t>
            </a:r>
            <a:r>
              <a:rPr lang="en-US" altLang="zh-CN" i="1" dirty="0"/>
              <a:t>x</a:t>
            </a:r>
            <a:r>
              <a:rPr lang="en-US" altLang="zh-CN" baseline="-25000" dirty="0"/>
              <a:t>3</a:t>
            </a:r>
            <a:r>
              <a:rPr lang="en-US" altLang="zh-CN" dirty="0"/>
              <a:t>=cos(</a:t>
            </a:r>
            <a:r>
              <a:rPr lang="el-GR" altLang="zh-CN" dirty="0">
                <a:cs typeface="Times New Roman" panose="02020603050405020304" pitchFamily="18" charset="0"/>
              </a:rPr>
              <a:t>π</a:t>
            </a:r>
            <a:r>
              <a:rPr lang="en-US" altLang="zh-CN" dirty="0"/>
              <a:t>/8</a:t>
            </a:r>
            <a:r>
              <a:rPr lang="en-US" altLang="zh-CN" dirty="0" smtClean="0"/>
              <a:t>).</a:t>
            </a:r>
            <a:endParaRPr lang="en-US" altLang="zh-CN" dirty="0"/>
          </a:p>
          <a:p>
            <a:r>
              <a:rPr lang="en-US" altLang="zh-CN" dirty="0" smtClean="0"/>
              <a:t>The interpolation using </a:t>
            </a:r>
            <a:r>
              <a:rPr lang="en-US" altLang="zh-CN" dirty="0" err="1" smtClean="0"/>
              <a:t>Chebyshev</a:t>
            </a:r>
            <a:r>
              <a:rPr lang="en-US" altLang="zh-CN" dirty="0" smtClean="0"/>
              <a:t> nodes can minimize the maximum error in the interpolation interval [-1, 1].</a:t>
            </a:r>
            <a:endParaRPr lang="zh-CN" altLang="en-US" dirty="0"/>
          </a:p>
          <a:p>
            <a:r>
              <a:rPr lang="en-US" altLang="zh-CN" dirty="0"/>
              <a:t>In general, if </a:t>
            </a:r>
            <a:r>
              <a:rPr lang="en-US" altLang="zh-CN" i="1" dirty="0">
                <a:cs typeface="Times New Roman" panose="02020603050405020304" pitchFamily="18" charset="0"/>
              </a:rPr>
              <a:t>f</a:t>
            </a:r>
            <a:r>
              <a:rPr lang="en-US" altLang="zh-CN" dirty="0"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 and </a:t>
            </a:r>
            <a:r>
              <a:rPr lang="en-US" altLang="zh-CN" i="1" dirty="0">
                <a:cs typeface="Times New Roman" panose="02020603050405020304" pitchFamily="18" charset="0"/>
              </a:rPr>
              <a:t>f </a:t>
            </a:r>
            <a:r>
              <a:rPr lang="en-US" altLang="zh-CN" dirty="0">
                <a:cs typeface="Times New Roman" panose="02020603050405020304" pitchFamily="18" charset="0"/>
              </a:rPr>
              <a:t>’(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 are continuous on [-1,1], then it can be proved that </a:t>
            </a:r>
            <a:r>
              <a:rPr lang="en-US" altLang="zh-CN" dirty="0" err="1">
                <a:cs typeface="Times New Roman" panose="02020603050405020304" pitchFamily="18" charset="0"/>
              </a:rPr>
              <a:t>Chebyshev</a:t>
            </a:r>
            <a:r>
              <a:rPr lang="en-US" altLang="zh-CN" dirty="0">
                <a:cs typeface="Times New Roman" panose="02020603050405020304" pitchFamily="18" charset="0"/>
              </a:rPr>
              <a:t> interpolation will produce a sequence of polynomial {</a:t>
            </a:r>
            <a:r>
              <a:rPr lang="en-US" altLang="zh-CN" i="1" dirty="0"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>
                <a:cs typeface="Times New Roman" panose="02020603050405020304" pitchFamily="18" charset="0"/>
              </a:rPr>
              <a:t>N</a:t>
            </a:r>
            <a:r>
              <a:rPr lang="en-US" altLang="zh-CN" dirty="0"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)} that converges uniformly to </a:t>
            </a:r>
            <a:r>
              <a:rPr lang="en-US" altLang="zh-CN" i="1" dirty="0">
                <a:cs typeface="Times New Roman" panose="02020603050405020304" pitchFamily="18" charset="0"/>
              </a:rPr>
              <a:t>f</a:t>
            </a:r>
            <a:r>
              <a:rPr lang="en-US" altLang="zh-CN" dirty="0"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 over [-1</a:t>
            </a:r>
            <a:r>
              <a:rPr lang="en-US" altLang="zh-CN" dirty="0" smtClean="0">
                <a:cs typeface="Times New Roman" panose="02020603050405020304" pitchFamily="18" charset="0"/>
              </a:rPr>
              <a:t>, 1</a:t>
            </a:r>
            <a:r>
              <a:rPr lang="en-US" altLang="zh-CN" dirty="0">
                <a:cs typeface="Times New Roman" panose="02020603050405020304" pitchFamily="18" charset="0"/>
              </a:rPr>
              <a:t>].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16478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Interpolation using </a:t>
            </a:r>
            <a:r>
              <a:rPr lang="en-US" altLang="zh-CN" dirty="0" err="1"/>
              <a:t>Chebyshev</a:t>
            </a:r>
            <a:r>
              <a:rPr lang="en-US" altLang="zh-CN" dirty="0"/>
              <a:t> </a:t>
            </a:r>
            <a:r>
              <a:rPr lang="en-US" altLang="zh-CN" dirty="0" smtClean="0"/>
              <a:t>Nodes-Cont.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666" y="1687930"/>
            <a:ext cx="47974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091" y="1687930"/>
            <a:ext cx="47974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84734" y="5359818"/>
            <a:ext cx="4164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smtClean="0"/>
              <a:t>Maximum Error: |</a:t>
            </a:r>
            <a:r>
              <a:rPr lang="en-US" altLang="zh-CN" sz="2000" i="1" dirty="0"/>
              <a:t>e</a:t>
            </a:r>
            <a:r>
              <a:rPr lang="en-US" altLang="zh-CN" sz="2000" i="1" baseline="30000" dirty="0"/>
              <a:t>x</a:t>
            </a:r>
            <a:r>
              <a:rPr lang="en-US" altLang="zh-CN" sz="2000" dirty="0"/>
              <a:t>-</a:t>
            </a:r>
            <a:r>
              <a:rPr lang="en-US" altLang="zh-CN" sz="2000" i="1" dirty="0"/>
              <a:t>P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)|≤0.00998481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98453" y="5359818"/>
            <a:ext cx="4211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smtClean="0"/>
              <a:t>Maximum Error: |</a:t>
            </a:r>
            <a:r>
              <a:rPr lang="en-US" altLang="zh-CN" sz="2000" i="1" dirty="0"/>
              <a:t>e</a:t>
            </a:r>
            <a:r>
              <a:rPr lang="en-US" altLang="zh-CN" sz="2000" i="1" baseline="30000" dirty="0"/>
              <a:t>x</a:t>
            </a:r>
            <a:r>
              <a:rPr lang="en-US" altLang="zh-CN" sz="2000" dirty="0"/>
              <a:t>-</a:t>
            </a:r>
            <a:r>
              <a:rPr lang="en-US" altLang="zh-CN" sz="2000" i="1" dirty="0"/>
              <a:t>V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)|≤0.00665687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09079" y="1256130"/>
            <a:ext cx="288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 dirty="0"/>
              <a:t>   y</a:t>
            </a:r>
            <a:r>
              <a:rPr lang="en-US" altLang="zh-CN" sz="2000" dirty="0"/>
              <a:t>=</a:t>
            </a:r>
            <a:r>
              <a:rPr lang="en-US" altLang="zh-CN" sz="2000" i="1" dirty="0"/>
              <a:t>e</a:t>
            </a:r>
            <a:r>
              <a:rPr lang="en-US" altLang="zh-CN" sz="2000" i="1" baseline="30000" dirty="0"/>
              <a:t>x</a:t>
            </a:r>
            <a:r>
              <a:rPr lang="en-US" altLang="zh-CN" sz="2000" dirty="0"/>
              <a:t>-</a:t>
            </a:r>
            <a:r>
              <a:rPr lang="en-US" altLang="zh-CN" sz="2000" i="1" dirty="0"/>
              <a:t>P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 ,    -1≤</a:t>
            </a:r>
            <a:r>
              <a:rPr lang="en-US" altLang="zh-CN" sz="2000" i="1" dirty="0"/>
              <a:t>x</a:t>
            </a:r>
            <a:r>
              <a:rPr lang="en-US" altLang="zh-CN" sz="2000" dirty="0"/>
              <a:t>≤1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01691" y="1184693"/>
            <a:ext cx="2881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i="1" dirty="0"/>
              <a:t>   y</a:t>
            </a:r>
            <a:r>
              <a:rPr lang="en-US" altLang="zh-CN" sz="2000" dirty="0"/>
              <a:t>=</a:t>
            </a:r>
            <a:r>
              <a:rPr lang="en-US" altLang="zh-CN" sz="2000" i="1" dirty="0"/>
              <a:t>e</a:t>
            </a:r>
            <a:r>
              <a:rPr lang="en-US" altLang="zh-CN" sz="2000" i="1" baseline="30000" dirty="0"/>
              <a:t>x</a:t>
            </a:r>
            <a:r>
              <a:rPr lang="en-US" altLang="zh-CN" sz="2000" dirty="0"/>
              <a:t>-</a:t>
            </a:r>
            <a:r>
              <a:rPr lang="en-US" altLang="zh-CN" sz="2000" i="1" dirty="0"/>
              <a:t>V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 ,    -1≤</a:t>
            </a:r>
            <a:r>
              <a:rPr lang="en-US" altLang="zh-CN" sz="2000" i="1" dirty="0"/>
              <a:t>x</a:t>
            </a:r>
            <a:r>
              <a:rPr lang="en-US" altLang="zh-CN" sz="2000" dirty="0"/>
              <a:t>≤1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258776" y="5788391"/>
            <a:ext cx="9649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The maximum error in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V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</a:rPr>
              <a:t>) is about two-thirds the maximum error in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P</a:t>
            </a:r>
            <a:r>
              <a:rPr lang="en-US" altLang="zh-CN" sz="2000" dirty="0" smtClean="0">
                <a:solidFill>
                  <a:srgbClr val="FF0000"/>
                </a:solidFill>
              </a:rPr>
              <a:t>(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x</a:t>
            </a:r>
            <a:r>
              <a:rPr lang="en-US" altLang="zh-CN" sz="2000" dirty="0" smtClean="0">
                <a:solidFill>
                  <a:srgbClr val="FF0000"/>
                </a:solidFill>
              </a:rPr>
              <a:t>). Also, the error is spread out more evenly over the interval.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8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-21780" y="2339671"/>
            <a:ext cx="6096000" cy="3497580"/>
            <a:chOff x="884" y="890"/>
            <a:chExt cx="3840" cy="2754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890"/>
              <a:ext cx="3840" cy="2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3334" y="1298"/>
              <a:ext cx="317" cy="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3334" y="1570"/>
              <a:ext cx="317" cy="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742" y="1162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 dirty="0"/>
                <a:t>f</a:t>
              </a:r>
              <a:r>
                <a:rPr lang="en-US" altLang="zh-CN" sz="1800" dirty="0"/>
                <a:t>(</a:t>
              </a:r>
              <a:r>
                <a:rPr lang="en-US" altLang="zh-CN" sz="1800" i="1" dirty="0"/>
                <a:t>x</a:t>
              </a:r>
              <a:r>
                <a:rPr lang="en-US" altLang="zh-CN" sz="1800" dirty="0"/>
                <a:t>)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696" y="1434"/>
              <a:ext cx="3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/>
                <a:t>T</a:t>
              </a:r>
              <a:r>
                <a:rPr lang="en-US" altLang="zh-CN" sz="1800"/>
                <a:t>(</a:t>
              </a:r>
              <a:r>
                <a:rPr lang="en-US" altLang="zh-CN" sz="1800" i="1"/>
                <a:t>x</a:t>
              </a:r>
              <a:r>
                <a:rPr lang="en-US" altLang="zh-CN" sz="1800"/>
                <a:t>)</a:t>
              </a: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554" y="523789"/>
            <a:ext cx="1040533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>
                <a:latin typeface="+mn-lt"/>
              </a:rPr>
              <a:t>The </a:t>
            </a:r>
            <a:r>
              <a:rPr lang="en-US" altLang="zh-CN" sz="2800" dirty="0" err="1" smtClean="0">
                <a:latin typeface="+mn-lt"/>
              </a:rPr>
              <a:t>Chebyshev</a:t>
            </a:r>
            <a:r>
              <a:rPr lang="en-US" altLang="zh-CN" sz="2800" dirty="0" smtClean="0">
                <a:latin typeface="+mn-lt"/>
              </a:rPr>
              <a:t> nodes are used to construct an interpolating polynomial of degree 10 to                   , the error is much smaller, and under the condition that </a:t>
            </a:r>
            <a:r>
              <a:rPr lang="en-US" altLang="zh-CN" sz="2800" dirty="0" err="1" smtClean="0">
                <a:latin typeface="+mn-lt"/>
              </a:rPr>
              <a:t>Chebyshev</a:t>
            </a:r>
            <a:r>
              <a:rPr lang="en-US" altLang="zh-CN" sz="2800" dirty="0" smtClean="0">
                <a:latin typeface="+mn-lt"/>
              </a:rPr>
              <a:t> nodes be used, the error </a:t>
            </a:r>
            <a:r>
              <a:rPr lang="en-US" altLang="zh-CN" sz="2800" i="1" dirty="0" smtClean="0">
                <a:latin typeface="+mn-lt"/>
              </a:rPr>
              <a:t>E</a:t>
            </a:r>
            <a:r>
              <a:rPr lang="en-US" altLang="zh-CN" sz="2800" i="1" baseline="-25000" dirty="0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 will go to zero as </a:t>
            </a:r>
            <a:r>
              <a:rPr lang="en-US" altLang="zh-CN" sz="2800" i="1" dirty="0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→∞.</a:t>
            </a:r>
            <a:endParaRPr lang="zh-CN" altLang="en-US" sz="2800" dirty="0">
              <a:latin typeface="+mn-lt"/>
            </a:endParaRPr>
          </a:p>
        </p:txBody>
      </p:sp>
      <p:graphicFrame>
        <p:nvGraphicFramePr>
          <p:cNvPr id="12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647345242"/>
              </p:ext>
            </p:extLst>
          </p:nvPr>
        </p:nvGraphicFramePr>
        <p:xfrm>
          <a:off x="3026220" y="950741"/>
          <a:ext cx="1441450" cy="579438"/>
        </p:xfrm>
        <a:graphic>
          <a:graphicData uri="http://schemas.openxmlformats.org/presentationml/2006/ole">
            <p:oleObj spid="_x0000_s36879" name="Equation" r:id="rId4" imgW="977476" imgH="393529" progId="">
              <p:embed/>
            </p:oleObj>
          </a:graphicData>
        </a:graphic>
      </p:graphicFrame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811868" y="5760052"/>
            <a:ext cx="4924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/>
              <a:t>T</a:t>
            </a:r>
            <a:r>
              <a:rPr lang="en-US" altLang="zh-CN" sz="2000" dirty="0" smtClean="0"/>
              <a:t>he maximum error is |</a:t>
            </a:r>
            <a:r>
              <a:rPr lang="en-US" altLang="zh-CN" sz="2000" i="1" dirty="0"/>
              <a:t>f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)-</a:t>
            </a:r>
            <a:r>
              <a:rPr lang="en-US" altLang="zh-CN" sz="2000" i="1" dirty="0"/>
              <a:t>T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)|≤0.0410295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6176221" y="5760052"/>
            <a:ext cx="4851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dirty="0" smtClean="0"/>
              <a:t>The maximum error is |</a:t>
            </a:r>
            <a:r>
              <a:rPr lang="en-US" altLang="zh-CN" sz="2000" i="1" dirty="0"/>
              <a:t>f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)-</a:t>
            </a:r>
            <a:r>
              <a:rPr lang="en-US" altLang="zh-CN" sz="2000" i="1" dirty="0"/>
              <a:t>P</a:t>
            </a:r>
            <a:r>
              <a:rPr lang="en-US" altLang="zh-CN" sz="2000" dirty="0"/>
              <a:t>(</a:t>
            </a:r>
            <a:r>
              <a:rPr lang="en-US" altLang="zh-CN" sz="2000" i="1" dirty="0"/>
              <a:t>x</a:t>
            </a:r>
            <a:r>
              <a:rPr lang="en-US" altLang="zh-CN" sz="2000" dirty="0"/>
              <a:t>)|≤</a:t>
            </a:r>
            <a:r>
              <a:rPr lang="en-US" altLang="en-US" sz="2000" dirty="0"/>
              <a:t>0.794349</a:t>
            </a:r>
            <a:endParaRPr lang="en-US" altLang="zh-CN" sz="20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6218682" y="2339671"/>
            <a:ext cx="5400000" cy="3204000"/>
            <a:chOff x="6218682" y="2339671"/>
            <a:chExt cx="5400000" cy="3204000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6218682" y="2339671"/>
              <a:ext cx="5400000" cy="3204000"/>
              <a:chOff x="113" y="596"/>
              <a:chExt cx="5035" cy="3874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596"/>
                <a:ext cx="5035" cy="3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3288" y="960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3742" y="754"/>
                <a:ext cx="633" cy="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zh-CN" sz="1800" i="1" dirty="0"/>
                  <a:t>f</a:t>
                </a:r>
                <a:r>
                  <a:rPr lang="en-US" altLang="zh-CN" sz="1800" dirty="0"/>
                  <a:t>(</a:t>
                </a:r>
                <a:r>
                  <a:rPr lang="en-US" altLang="zh-CN" sz="1800" i="1" dirty="0"/>
                  <a:t>x</a:t>
                </a:r>
                <a:r>
                  <a:rPr lang="en-US" altLang="zh-CN" sz="1800" dirty="0"/>
                  <a:t>)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3288" y="1367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10137033" y="2792482"/>
              <a:ext cx="678888" cy="369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1800" i="1" dirty="0" smtClean="0"/>
                <a:t>P</a:t>
              </a:r>
              <a:r>
                <a:rPr lang="en-US" altLang="zh-CN" sz="1800" dirty="0" smtClean="0"/>
                <a:t>(</a:t>
              </a:r>
              <a:r>
                <a:rPr lang="en-US" altLang="zh-CN" sz="1800" i="1" dirty="0" smtClean="0"/>
                <a:t>x</a:t>
              </a:r>
              <a:r>
                <a:rPr lang="en-US" altLang="zh-CN" sz="1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17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Transforming the Interval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9242"/>
            <a:ext cx="10972800" cy="14687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If the approximation</a:t>
            </a:r>
            <a:r>
              <a:rPr lang="zh-CN" altLang="en-US" sz="2800" dirty="0"/>
              <a:t> </a:t>
            </a:r>
            <a:r>
              <a:rPr lang="en-US" altLang="zh-CN" sz="2800" i="1" dirty="0" smtClean="0"/>
              <a:t>P</a:t>
            </a:r>
            <a:r>
              <a:rPr lang="en-US" altLang="zh-CN" sz="2800" i="1" baseline="-25000" dirty="0" smtClean="0"/>
              <a:t>N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x</a:t>
            </a:r>
            <a:r>
              <a:rPr lang="en-US" altLang="zh-CN" sz="2800" dirty="0" smtClean="0"/>
              <a:t>) to </a:t>
            </a:r>
            <a:r>
              <a:rPr lang="en-US" altLang="zh-CN" sz="2800" i="1" dirty="0"/>
              <a:t>f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/>
              <a:t>) </a:t>
            </a:r>
            <a:r>
              <a:rPr lang="en-US" altLang="zh-CN" sz="2800" dirty="0" smtClean="0"/>
              <a:t>is to be obtained on the interval [</a:t>
            </a:r>
            <a:r>
              <a:rPr lang="en-US" altLang="zh-CN" sz="2800" i="1" dirty="0" err="1" smtClean="0"/>
              <a:t>a</a:t>
            </a:r>
            <a:r>
              <a:rPr lang="en-US" altLang="zh-CN" sz="2800" dirty="0" err="1" smtClean="0"/>
              <a:t>,</a:t>
            </a:r>
            <a:r>
              <a:rPr lang="en-US" altLang="zh-CN" sz="2800" i="1" dirty="0" err="1" smtClean="0"/>
              <a:t>b</a:t>
            </a:r>
            <a:r>
              <a:rPr lang="en-US" altLang="zh-CN" sz="2800" dirty="0" smtClean="0"/>
              <a:t>], then we change the variable so that the problem is reformulated on [-</a:t>
            </a:r>
            <a:r>
              <a:rPr lang="en-US" altLang="zh-CN" sz="2800" dirty="0"/>
              <a:t>1,1</a:t>
            </a:r>
            <a:r>
              <a:rPr lang="en-US" altLang="zh-CN" sz="2800" dirty="0" smtClean="0"/>
              <a:t>]:</a:t>
            </a: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9789821"/>
              </p:ext>
            </p:extLst>
          </p:nvPr>
        </p:nvGraphicFramePr>
        <p:xfrm>
          <a:off x="2912661" y="2309044"/>
          <a:ext cx="2160588" cy="741363"/>
        </p:xfrm>
        <a:graphic>
          <a:graphicData uri="http://schemas.openxmlformats.org/presentationml/2006/ole">
            <p:oleObj spid="_x0000_s37925" name="Equation" r:id="rId3" imgW="1257300" imgH="431800" progId="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40767" y="2318635"/>
            <a:ext cx="649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dirty="0" smtClean="0">
                <a:latin typeface="+mn-lt"/>
              </a:rPr>
              <a:t>or</a:t>
            </a:r>
            <a:endParaRPr lang="zh-CN" altLang="en-US" dirty="0">
              <a:latin typeface="+mn-lt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7768048"/>
              </p:ext>
            </p:extLst>
          </p:nvPr>
        </p:nvGraphicFramePr>
        <p:xfrm>
          <a:off x="6623050" y="2309813"/>
          <a:ext cx="1655763" cy="744537"/>
        </p:xfrm>
        <a:graphic>
          <a:graphicData uri="http://schemas.openxmlformats.org/presentationml/2006/ole">
            <p:oleObj spid="_x0000_s37926" name="Equation" r:id="rId4" imgW="876240" imgH="393480" progId="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15223" y="3284210"/>
            <a:ext cx="1043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800" dirty="0" smtClean="0"/>
              <a:t>where </a:t>
            </a:r>
            <a:r>
              <a:rPr lang="en-US" altLang="zh-CN" sz="2800" i="1" dirty="0" err="1" smtClean="0"/>
              <a:t>a</a:t>
            </a:r>
            <a:r>
              <a:rPr lang="en-US" altLang="zh-CN" sz="2800" dirty="0" err="1"/>
              <a:t>≤</a:t>
            </a:r>
            <a:r>
              <a:rPr lang="en-US" altLang="zh-CN" sz="2800" i="1" dirty="0" err="1"/>
              <a:t>x</a:t>
            </a:r>
            <a:r>
              <a:rPr lang="en-US" altLang="zh-CN" sz="2800" dirty="0" err="1"/>
              <a:t>≤</a:t>
            </a:r>
            <a:r>
              <a:rPr lang="en-US" altLang="zh-CN" sz="2800" i="1" dirty="0" err="1" smtClean="0"/>
              <a:t>b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and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>
                <a:latin typeface="+mn-lt"/>
              </a:rPr>
              <a:t>-1</a:t>
            </a:r>
            <a:r>
              <a:rPr lang="en-US" altLang="zh-CN" sz="2800" dirty="0">
                <a:latin typeface="+mn-lt"/>
              </a:rPr>
              <a:t>≤</a:t>
            </a:r>
            <a:r>
              <a:rPr lang="en-US" altLang="zh-CN" sz="2800" i="1" dirty="0">
                <a:latin typeface="+mn-lt"/>
              </a:rPr>
              <a:t>t</a:t>
            </a:r>
            <a:r>
              <a:rPr lang="en-US" altLang="zh-CN" sz="2800" dirty="0">
                <a:latin typeface="+mn-lt"/>
              </a:rPr>
              <a:t>≤1</a:t>
            </a:r>
            <a:r>
              <a:rPr lang="en-US" altLang="zh-CN" sz="2800" dirty="0"/>
              <a:t>.  </a:t>
            </a:r>
            <a:r>
              <a:rPr lang="en-US" altLang="zh-CN" sz="2800" dirty="0" smtClean="0"/>
              <a:t>The required </a:t>
            </a:r>
            <a:r>
              <a:rPr lang="en-US" altLang="zh-CN" sz="2800" dirty="0" err="1" smtClean="0"/>
              <a:t>Chebyshev</a:t>
            </a:r>
            <a:r>
              <a:rPr lang="en-US" altLang="zh-CN" sz="2800" dirty="0" smtClean="0"/>
              <a:t> nodes of </a:t>
            </a:r>
            <a:r>
              <a:rPr lang="en-US" altLang="zh-CN" sz="2800" i="1" dirty="0" smtClean="0"/>
              <a:t>T</a:t>
            </a:r>
            <a:r>
              <a:rPr lang="en-US" altLang="zh-CN" sz="2800" i="1" baseline="-25000" dirty="0" smtClean="0"/>
              <a:t>N</a:t>
            </a:r>
            <a:r>
              <a:rPr lang="en-US" altLang="zh-CN" sz="2800" baseline="-25000" dirty="0" smtClean="0"/>
              <a:t>+1</a:t>
            </a:r>
            <a:r>
              <a:rPr lang="en-US" altLang="zh-CN" sz="2800" dirty="0" smtClean="0"/>
              <a:t>(</a:t>
            </a:r>
            <a:r>
              <a:rPr lang="en-US" altLang="zh-CN" sz="2800" i="1" dirty="0" smtClean="0"/>
              <a:t>t</a:t>
            </a:r>
            <a:r>
              <a:rPr lang="en-US" altLang="zh-CN" sz="2800" dirty="0" smtClean="0"/>
              <a:t>) on [-1, 1] are </a:t>
            </a:r>
            <a:endParaRPr lang="zh-CN" altLang="en-US" sz="2800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5540570"/>
              </p:ext>
            </p:extLst>
          </p:nvPr>
        </p:nvGraphicFramePr>
        <p:xfrm>
          <a:off x="2060396" y="5642794"/>
          <a:ext cx="2519363" cy="812800"/>
        </p:xfrm>
        <a:graphic>
          <a:graphicData uri="http://schemas.openxmlformats.org/presentationml/2006/ole">
            <p:oleObj spid="_x0000_s37927" name="Equation" r:id="rId5" imgW="1218671" imgH="393529" progId="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68684" y="5858694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k</a:t>
            </a:r>
            <a:r>
              <a:rPr lang="en-US" altLang="zh-CN" sz="2400" dirty="0" smtClean="0"/>
              <a:t>=0,1</a:t>
            </a:r>
            <a:r>
              <a:rPr lang="en-US" altLang="zh-CN" sz="2400" dirty="0"/>
              <a:t>,…, </a:t>
            </a:r>
            <a:r>
              <a:rPr lang="en-US" altLang="zh-CN" sz="2400" i="1" dirty="0" smtClean="0"/>
              <a:t>N.</a:t>
            </a:r>
            <a:endParaRPr lang="en-US" altLang="zh-CN" sz="2400" i="1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8544161"/>
              </p:ext>
            </p:extLst>
          </p:nvPr>
        </p:nvGraphicFramePr>
        <p:xfrm>
          <a:off x="2912661" y="4165766"/>
          <a:ext cx="3451248" cy="776952"/>
        </p:xfrm>
        <a:graphic>
          <a:graphicData uri="http://schemas.openxmlformats.org/presentationml/2006/ole">
            <p:oleObj spid="_x0000_s37928" name="Equation" r:id="rId6" imgW="1917360" imgH="431640" progId="">
              <p:embed/>
            </p:oleObj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514306" y="4301416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400" dirty="0" smtClean="0"/>
              <a:t>for</a:t>
            </a:r>
            <a:r>
              <a:rPr lang="en-US" altLang="zh-CN" sz="2400" i="1" dirty="0" smtClean="0"/>
              <a:t> k</a:t>
            </a:r>
            <a:r>
              <a:rPr lang="en-US" altLang="zh-CN" sz="2400" dirty="0" smtClean="0"/>
              <a:t>=0,1</a:t>
            </a:r>
            <a:r>
              <a:rPr lang="en-US" altLang="zh-CN" sz="2400" dirty="0"/>
              <a:t>,…, </a:t>
            </a:r>
            <a:r>
              <a:rPr lang="en-US" altLang="zh-CN" sz="2400" i="1" dirty="0" smtClean="0"/>
              <a:t>N</a:t>
            </a:r>
            <a:endParaRPr lang="en-US" altLang="zh-CN" sz="2400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915223" y="5049579"/>
            <a:ext cx="899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and the interpolating nodes on [a, b] are obtained: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2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Taylor Series Expansions for Some Common Functions</a:t>
            </a:r>
            <a:endParaRPr lang="zh-CN" altLang="en-US" sz="36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02059" y="1594643"/>
            <a:ext cx="9447716" cy="4475163"/>
            <a:chOff x="1302059" y="1594643"/>
            <a:chExt cx="9447716" cy="4475163"/>
          </a:xfrm>
        </p:grpSpPr>
        <p:graphicFrame>
          <p:nvGraphicFramePr>
            <p:cNvPr id="5" name="Object 4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xmlns="" val="878833683"/>
                </p:ext>
              </p:extLst>
            </p:nvPr>
          </p:nvGraphicFramePr>
          <p:xfrm>
            <a:off x="1302059" y="1594643"/>
            <a:ext cx="5391150" cy="4475163"/>
          </p:xfrm>
          <a:graphic>
            <a:graphicData uri="http://schemas.openxmlformats.org/presentationml/2006/ole">
              <p:oleObj spid="_x0000_s19521" name="Equation" r:id="rId3" imgW="3289300" imgH="2540000" progId="">
                <p:embed/>
              </p:oleObj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7103327" y="1666678"/>
              <a:ext cx="3646448" cy="432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3200" dirty="0" smtClean="0">
                  <a:latin typeface="+mn-lt"/>
                </a:rPr>
                <a:t>for all </a:t>
              </a:r>
              <a:r>
                <a:rPr lang="en-US" altLang="zh-CN" sz="3200" i="1" dirty="0" smtClean="0">
                  <a:latin typeface="+mn-lt"/>
                </a:rPr>
                <a:t>x</a:t>
              </a:r>
            </a:p>
            <a:p>
              <a:pPr>
                <a:lnSpc>
                  <a:spcPts val="3000"/>
                </a:lnSpc>
              </a:pPr>
              <a:endParaRPr lang="en-US" altLang="zh-CN" sz="3200" i="1" dirty="0" smtClean="0">
                <a:latin typeface="+mn-lt"/>
              </a:endParaRPr>
            </a:p>
            <a:p>
              <a:pPr lvl="0">
                <a:lnSpc>
                  <a:spcPts val="3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/>
                </a:rPr>
                <a:t>for all </a:t>
              </a:r>
              <a:r>
                <a:rPr lang="en-US" altLang="zh-CN" sz="3200" i="1" dirty="0" smtClean="0">
                  <a:solidFill>
                    <a:srgbClr val="000000"/>
                  </a:solidFill>
                  <a:latin typeface="Times New Roman"/>
                </a:rPr>
                <a:t>x</a:t>
              </a:r>
            </a:p>
            <a:p>
              <a:pPr lvl="0">
                <a:lnSpc>
                  <a:spcPts val="3000"/>
                </a:lnSpc>
              </a:pPr>
              <a:endParaRPr lang="en-US" altLang="zh-CN" sz="3200" i="1" dirty="0">
                <a:solidFill>
                  <a:srgbClr val="000000"/>
                </a:solidFill>
                <a:latin typeface="Times New Roman"/>
              </a:endParaRPr>
            </a:p>
            <a:p>
              <a:pPr lvl="0">
                <a:lnSpc>
                  <a:spcPts val="3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/>
                </a:rPr>
                <a:t>for all </a:t>
              </a:r>
              <a:r>
                <a:rPr lang="en-US" altLang="zh-CN" sz="3200" i="1" dirty="0" smtClean="0">
                  <a:solidFill>
                    <a:srgbClr val="000000"/>
                  </a:solidFill>
                  <a:latin typeface="Times New Roman"/>
                </a:rPr>
                <a:t>x</a:t>
              </a:r>
            </a:p>
            <a:p>
              <a:pPr lvl="0">
                <a:lnSpc>
                  <a:spcPts val="3000"/>
                </a:lnSpc>
              </a:pPr>
              <a:endParaRPr lang="en-US" altLang="zh-CN" sz="3200" i="1" dirty="0" smtClean="0">
                <a:latin typeface="+mn-lt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3200" dirty="0" smtClean="0">
                  <a:latin typeface="+mn-lt"/>
                </a:rPr>
                <a:t>-1≤</a:t>
              </a:r>
              <a:r>
                <a:rPr lang="en-US" altLang="zh-CN" sz="3200" i="1" dirty="0" smtClean="0">
                  <a:latin typeface="+mn-lt"/>
                </a:rPr>
                <a:t>x</a:t>
              </a:r>
              <a:r>
                <a:rPr lang="en-US" altLang="zh-CN" sz="3200" dirty="0" smtClean="0">
                  <a:latin typeface="+mn-lt"/>
                </a:rPr>
                <a:t>≤1</a:t>
              </a:r>
            </a:p>
            <a:p>
              <a:pPr>
                <a:lnSpc>
                  <a:spcPts val="3000"/>
                </a:lnSpc>
              </a:pPr>
              <a:endParaRPr lang="en-US" altLang="zh-CN" sz="3200" dirty="0" smtClean="0">
                <a:latin typeface="+mn-lt"/>
              </a:endParaRPr>
            </a:p>
            <a:p>
              <a:pPr lvl="0">
                <a:lnSpc>
                  <a:spcPts val="3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Times New Roman"/>
                </a:rPr>
                <a:t>-1≤</a:t>
              </a:r>
              <a:r>
                <a:rPr lang="en-US" altLang="zh-CN" sz="3200" i="1" dirty="0">
                  <a:solidFill>
                    <a:srgbClr val="000000"/>
                  </a:solidFill>
                  <a:latin typeface="Times New Roman"/>
                </a:rPr>
                <a:t>x</a:t>
              </a:r>
              <a:r>
                <a:rPr lang="en-US" altLang="zh-CN" sz="3200" dirty="0">
                  <a:solidFill>
                    <a:srgbClr val="000000"/>
                  </a:solidFill>
                  <a:latin typeface="Times New Roman"/>
                </a:rPr>
                <a:t>≤</a:t>
              </a:r>
              <a:r>
                <a:rPr lang="en-US" altLang="zh-CN" sz="3200" dirty="0" smtClean="0">
                  <a:solidFill>
                    <a:srgbClr val="000000"/>
                  </a:solidFill>
                  <a:latin typeface="Times New Roman"/>
                </a:rPr>
                <a:t>1</a:t>
              </a:r>
            </a:p>
            <a:p>
              <a:pPr lvl="0">
                <a:lnSpc>
                  <a:spcPts val="3000"/>
                </a:lnSpc>
              </a:pPr>
              <a:endParaRPr lang="en-US" altLang="zh-CN" sz="3200" dirty="0" smtClean="0">
                <a:latin typeface="+mn-lt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3200" dirty="0" smtClean="0">
                  <a:latin typeface="+mn-lt"/>
                </a:rPr>
                <a:t>for |</a:t>
              </a:r>
              <a:r>
                <a:rPr lang="en-US" altLang="zh-CN" sz="3200" i="1" dirty="0" smtClean="0">
                  <a:latin typeface="+mn-lt"/>
                </a:rPr>
                <a:t>x</a:t>
              </a:r>
              <a:r>
                <a:rPr lang="en-US" altLang="zh-CN" sz="3200" dirty="0" smtClean="0">
                  <a:latin typeface="+mn-lt"/>
                </a:rPr>
                <a:t>|&lt;1</a:t>
              </a:r>
              <a:endParaRPr lang="zh-CN" altLang="en-US" sz="3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3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3.6 </a:t>
            </a:r>
            <a:r>
              <a:rPr lang="en-US" altLang="zh-CN" dirty="0" err="1" smtClean="0"/>
              <a:t>Padé</a:t>
            </a:r>
            <a:r>
              <a:rPr lang="en-US" altLang="zh-CN" dirty="0" smtClean="0"/>
              <a:t>   Approximation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08893"/>
            <a:ext cx="10972800" cy="4897437"/>
          </a:xfrm>
        </p:spPr>
        <p:txBody>
          <a:bodyPr/>
          <a:lstStyle/>
          <a:p>
            <a:r>
              <a:rPr lang="en-US" altLang="zh-CN" dirty="0" smtClean="0"/>
              <a:t>Rational approximations for functions</a:t>
            </a:r>
            <a:r>
              <a:rPr lang="zh-CN" altLang="en-US" dirty="0" smtClean="0"/>
              <a:t>：</a:t>
            </a:r>
            <a:r>
              <a:rPr lang="en-US" altLang="zh-CN" dirty="0"/>
              <a:t>When the function is unbounded near a point (with poles), the approximation by polynomials is very poor, while approximation by rational functions can get better results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 </a:t>
            </a:r>
            <a:r>
              <a:rPr lang="en-US" altLang="zh-CN" dirty="0" smtClean="0"/>
              <a:t>A rational approximation to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on [</a:t>
            </a:r>
            <a:r>
              <a:rPr lang="en-US" altLang="zh-CN" i="1" dirty="0" err="1"/>
              <a:t>a</a:t>
            </a:r>
            <a:r>
              <a:rPr lang="en-US" altLang="zh-CN" dirty="0" err="1"/>
              <a:t>,</a:t>
            </a:r>
            <a:r>
              <a:rPr lang="en-US" altLang="zh-CN" i="1" dirty="0" err="1"/>
              <a:t>b</a:t>
            </a:r>
            <a:r>
              <a:rPr lang="en-US" altLang="zh-CN" dirty="0" smtClean="0"/>
              <a:t>] is the quotient of two polynomials </a:t>
            </a:r>
            <a:r>
              <a:rPr lang="en-US" altLang="zh-CN" i="1" dirty="0" err="1" smtClean="0"/>
              <a:t>P</a:t>
            </a:r>
            <a:r>
              <a:rPr lang="en-US" altLang="zh-CN" i="1" baseline="-25000" dirty="0" err="1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</a:t>
            </a:r>
            <a:r>
              <a:rPr lang="en-US" altLang="zh-CN" i="1" dirty="0" err="1" smtClean="0"/>
              <a:t>Q</a:t>
            </a:r>
            <a:r>
              <a:rPr lang="en-US" altLang="zh-CN" i="1" baseline="-25000" dirty="0" err="1" smtClean="0"/>
              <a:t>m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of degree </a:t>
            </a:r>
            <a:r>
              <a:rPr lang="en-US" altLang="zh-CN" i="1" dirty="0" smtClean="0"/>
              <a:t>n</a:t>
            </a:r>
            <a:r>
              <a:rPr lang="zh-CN" altLang="en-US" dirty="0"/>
              <a:t> </a:t>
            </a:r>
            <a:r>
              <a:rPr lang="en-US" altLang="zh-CN" dirty="0" smtClean="0"/>
              <a:t>and 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, respectively. We use the notation </a:t>
            </a:r>
            <a:r>
              <a:rPr lang="en-US" altLang="zh-CN" i="1" dirty="0" err="1" smtClean="0"/>
              <a:t>R</a:t>
            </a:r>
            <a:r>
              <a:rPr lang="en-US" altLang="zh-CN" i="1" baseline="-25000" dirty="0" err="1" smtClean="0"/>
              <a:t>n</a:t>
            </a:r>
            <a:r>
              <a:rPr lang="en-US" altLang="zh-CN" baseline="-25000" dirty="0" err="1" smtClean="0"/>
              <a:t>,</a:t>
            </a:r>
            <a:r>
              <a:rPr lang="en-US" altLang="zh-CN" i="1" baseline="-25000" dirty="0" err="1" smtClean="0"/>
              <a:t>m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to denote this quotient: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2924177"/>
              </p:ext>
            </p:extLst>
          </p:nvPr>
        </p:nvGraphicFramePr>
        <p:xfrm>
          <a:off x="2887387" y="4800600"/>
          <a:ext cx="3352800" cy="1676400"/>
        </p:xfrm>
        <a:graphic>
          <a:graphicData uri="http://schemas.openxmlformats.org/presentationml/2006/ole">
            <p:oleObj spid="_x0000_s38920" name="Equation" r:id="rId3" imgW="1676400" imgH="838200" progId="">
              <p:embed/>
            </p:oleObj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16943" y="5377190"/>
            <a:ext cx="370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CN" sz="2800" dirty="0" smtClean="0"/>
              <a:t>for  </a:t>
            </a:r>
            <a:r>
              <a:rPr lang="en-US" altLang="zh-CN" sz="2800" i="1" dirty="0" err="1" smtClean="0"/>
              <a:t>a</a:t>
            </a:r>
            <a:r>
              <a:rPr lang="en-US" altLang="zh-CN" sz="2800" dirty="0" err="1"/>
              <a:t>≤</a:t>
            </a:r>
            <a:r>
              <a:rPr lang="en-US" altLang="zh-CN" sz="2800" i="1" dirty="0" err="1"/>
              <a:t>x</a:t>
            </a:r>
            <a:r>
              <a:rPr lang="en-US" altLang="zh-CN" sz="2800" dirty="0" err="1"/>
              <a:t>≤</a:t>
            </a:r>
            <a:r>
              <a:rPr lang="en-US" altLang="zh-CN" sz="2800" i="1" dirty="0" err="1" smtClean="0"/>
              <a:t>b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smtClean="0"/>
              <a:t>q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=1</a:t>
            </a:r>
            <a:r>
              <a:rPr lang="en-US" altLang="zh-CN" sz="2800" i="1" dirty="0" smtClean="0"/>
              <a:t>.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xmlns="" val="3444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84570"/>
            <a:ext cx="10972800" cy="5964998"/>
          </a:xfrm>
        </p:spPr>
        <p:txBody>
          <a:bodyPr/>
          <a:lstStyle/>
          <a:p>
            <a:r>
              <a:rPr lang="en-US" altLang="zh-CN" sz="2800" dirty="0" smtClean="0"/>
              <a:t>The critical step is to find the coefficients </a:t>
            </a:r>
            <a:r>
              <a:rPr lang="en-US" altLang="zh-CN" sz="2800" i="1" dirty="0" err="1" smtClean="0"/>
              <a:t>p</a:t>
            </a:r>
            <a:r>
              <a:rPr lang="en-US" altLang="zh-CN" sz="2800" i="1" baseline="-25000" dirty="0" err="1" smtClean="0"/>
              <a:t>k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and </a:t>
            </a:r>
            <a:r>
              <a:rPr lang="en-US" altLang="zh-CN" sz="2800" i="1" dirty="0" err="1" smtClean="0"/>
              <a:t>q</a:t>
            </a:r>
            <a:r>
              <a:rPr lang="en-US" altLang="zh-CN" sz="2800" i="1" baseline="-25000" dirty="0" err="1" smtClean="0"/>
              <a:t>k</a:t>
            </a:r>
            <a:r>
              <a:rPr lang="en-US" altLang="zh-CN" sz="2800" i="1" baseline="-25000" dirty="0" smtClean="0"/>
              <a:t> </a:t>
            </a:r>
            <a:r>
              <a:rPr lang="en-US" altLang="zh-CN" sz="2800" dirty="0" smtClean="0"/>
              <a:t>when we use the rational function </a:t>
            </a:r>
            <a:r>
              <a:rPr lang="en-US" altLang="zh-CN" sz="2800" i="1" dirty="0" err="1"/>
              <a:t>R</a:t>
            </a:r>
            <a:r>
              <a:rPr lang="en-US" altLang="zh-CN" sz="2800" i="1" baseline="-25000" dirty="0" err="1"/>
              <a:t>n</a:t>
            </a:r>
            <a:r>
              <a:rPr lang="en-US" altLang="zh-CN" sz="2800" baseline="-25000" dirty="0" err="1"/>
              <a:t>,</a:t>
            </a:r>
            <a:r>
              <a:rPr lang="en-US" altLang="zh-CN" sz="2800" i="1" baseline="-25000" dirty="0" err="1"/>
              <a:t>m</a:t>
            </a:r>
            <a:r>
              <a:rPr lang="en-US" altLang="zh-CN" sz="2800" i="1" baseline="-25000" dirty="0"/>
              <a:t>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 approximate the original function </a:t>
            </a:r>
            <a:r>
              <a:rPr lang="en-US" altLang="zh-CN" sz="2800" i="1" dirty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). </a:t>
            </a:r>
          </a:p>
          <a:p>
            <a:r>
              <a:rPr lang="en-US" altLang="zh-CN" sz="2800" dirty="0" smtClean="0"/>
              <a:t>The Taylor series expansions of </a:t>
            </a:r>
            <a:r>
              <a:rPr lang="en-US" altLang="zh-CN" sz="2800" i="1" dirty="0" smtClean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can be used to get the rational approximation.</a:t>
            </a:r>
            <a:r>
              <a:rPr kumimoji="1" lang="en-US" altLang="zh-CN" sz="2800" dirty="0" smtClean="0">
                <a:latin typeface="宋体" panose="02010600030101010101" pitchFamily="2" charset="-122"/>
              </a:rPr>
              <a:t> </a:t>
            </a:r>
            <a:r>
              <a:rPr lang="en-US" altLang="zh-CN" sz="2800" dirty="0" smtClean="0"/>
              <a:t>Expand </a:t>
            </a:r>
            <a:r>
              <a:rPr lang="en-US" altLang="zh-CN" sz="2800" i="1" dirty="0" smtClean="0"/>
              <a:t>f </a:t>
            </a:r>
            <a:r>
              <a:rPr lang="en-US" altLang="zh-CN" sz="2800" dirty="0"/>
              <a:t>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) in a Taylor polynomial of degree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using the fixed value </a:t>
            </a:r>
            <a:r>
              <a:rPr lang="en-US" altLang="zh-CN" sz="2800" i="1" dirty="0"/>
              <a:t>x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 smtClean="0"/>
              <a:t>=0 and involving the powers (</a:t>
            </a:r>
            <a:r>
              <a:rPr lang="en-US" altLang="zh-CN" sz="2800" i="1" dirty="0"/>
              <a:t>x</a:t>
            </a:r>
            <a:r>
              <a:rPr lang="en-US" altLang="zh-CN" sz="2800" dirty="0" smtClean="0"/>
              <a:t>-0)</a:t>
            </a:r>
            <a:r>
              <a:rPr lang="en-US" altLang="zh-CN" sz="2800" i="1" baseline="30000" dirty="0"/>
              <a:t>k</a:t>
            </a:r>
            <a:r>
              <a:rPr lang="en-US" altLang="zh-CN" sz="2800" dirty="0" smtClean="0"/>
              <a:t>=</a:t>
            </a:r>
            <a:r>
              <a:rPr lang="en-US" altLang="zh-CN" sz="2800" i="1" dirty="0" err="1"/>
              <a:t>x</a:t>
            </a:r>
            <a:r>
              <a:rPr lang="en-US" altLang="zh-CN" sz="2800" i="1" baseline="30000" dirty="0" err="1"/>
              <a:t>k</a:t>
            </a:r>
            <a:r>
              <a:rPr lang="en-US" altLang="zh-CN" sz="2800" dirty="0" smtClean="0"/>
              <a:t>. The first </a:t>
            </a:r>
            <a:r>
              <a:rPr lang="en-US" altLang="zh-CN" sz="2800" i="1" dirty="0" smtClean="0"/>
              <a:t>N</a:t>
            </a:r>
            <a:r>
              <a:rPr lang="en-US" altLang="zh-CN" sz="2800" dirty="0" smtClean="0"/>
              <a:t> derivatives are used to write</a:t>
            </a:r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The partial sum is denoted as 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                                                   , for                     </a:t>
            </a:r>
            <a:r>
              <a:rPr lang="en-US" altLang="zh-CN" dirty="0" smtClean="0"/>
              <a:t>.  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3394142"/>
              </p:ext>
            </p:extLst>
          </p:nvPr>
        </p:nvGraphicFramePr>
        <p:xfrm>
          <a:off x="3818337" y="3317431"/>
          <a:ext cx="4366224" cy="799632"/>
        </p:xfrm>
        <a:graphic>
          <a:graphicData uri="http://schemas.openxmlformats.org/presentationml/2006/ole">
            <p:oleObj spid="_x0000_s39956" name="Equation" r:id="rId3" imgW="2425680" imgH="444240" progId="">
              <p:embed/>
            </p:oleObj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2075614"/>
              </p:ext>
            </p:extLst>
          </p:nvPr>
        </p:nvGraphicFramePr>
        <p:xfrm>
          <a:off x="4758690" y="4751415"/>
          <a:ext cx="2674620" cy="777240"/>
        </p:xfrm>
        <a:graphic>
          <a:graphicData uri="http://schemas.openxmlformats.org/presentationml/2006/ole">
            <p:oleObj spid="_x0000_s39957" name="Equation" r:id="rId4" imgW="1485900" imgH="431800" progId="">
              <p:embed/>
            </p:oleObj>
          </a:graphicData>
        </a:graphic>
      </p:graphicFrame>
      <p:graphicFrame>
        <p:nvGraphicFramePr>
          <p:cNvPr id="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8197786"/>
              </p:ext>
            </p:extLst>
          </p:nvPr>
        </p:nvGraphicFramePr>
        <p:xfrm>
          <a:off x="8354431" y="4665479"/>
          <a:ext cx="1713757" cy="731203"/>
        </p:xfrm>
        <a:graphic>
          <a:graphicData uri="http://schemas.openxmlformats.org/presentationml/2006/ole">
            <p:oleObj spid="_x0000_s39958" name="Equation" r:id="rId5" imgW="952087" imgH="406224" progId="">
              <p:embed/>
            </p:oleObj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002279" y="5713583"/>
            <a:ext cx="5825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zh-CN" sz="2800" dirty="0" smtClean="0">
                <a:latin typeface="+mn-lt"/>
              </a:rPr>
              <a:t>Obviously,  </a:t>
            </a:r>
            <a:r>
              <a:rPr lang="en-US" altLang="zh-CN" sz="2800" i="1" dirty="0" smtClean="0">
                <a:latin typeface="+mn-lt"/>
              </a:rPr>
              <a:t>P</a:t>
            </a:r>
            <a:r>
              <a:rPr lang="en-US" altLang="zh-CN" sz="2800" baseline="30000" dirty="0" smtClean="0">
                <a:latin typeface="+mn-lt"/>
              </a:rPr>
              <a:t>(</a:t>
            </a:r>
            <a:r>
              <a:rPr lang="en-US" altLang="zh-CN" sz="2800" i="1" baseline="30000" dirty="0" smtClean="0">
                <a:latin typeface="+mn-lt"/>
              </a:rPr>
              <a:t>k</a:t>
            </a:r>
            <a:r>
              <a:rPr lang="en-US" altLang="zh-CN" sz="2800" baseline="30000" dirty="0" smtClean="0">
                <a:latin typeface="+mn-lt"/>
              </a:rPr>
              <a:t>)</a:t>
            </a:r>
            <a:r>
              <a:rPr lang="en-US" altLang="zh-CN" sz="2800" dirty="0" smtClean="0">
                <a:latin typeface="+mn-lt"/>
              </a:rPr>
              <a:t>(0)=</a:t>
            </a:r>
            <a:r>
              <a:rPr lang="en-US" altLang="zh-CN" sz="2800" i="1" dirty="0" smtClean="0">
                <a:latin typeface="+mn-lt"/>
              </a:rPr>
              <a:t>f </a:t>
            </a:r>
            <a:r>
              <a:rPr lang="en-US" altLang="zh-CN" sz="2800" baseline="30000" dirty="0" smtClean="0">
                <a:latin typeface="+mn-lt"/>
              </a:rPr>
              <a:t>(</a:t>
            </a:r>
            <a:r>
              <a:rPr lang="en-US" altLang="zh-CN" sz="2800" i="1" baseline="30000" dirty="0">
                <a:latin typeface="+mn-lt"/>
              </a:rPr>
              <a:t>k</a:t>
            </a:r>
            <a:r>
              <a:rPr lang="en-US" altLang="zh-CN" sz="2800" baseline="30000" dirty="0" smtClean="0">
                <a:latin typeface="+mn-lt"/>
              </a:rPr>
              <a:t>)</a:t>
            </a:r>
            <a:r>
              <a:rPr lang="en-US" altLang="zh-CN" sz="2800" dirty="0" smtClean="0">
                <a:latin typeface="+mn-lt"/>
              </a:rPr>
              <a:t>(0), </a:t>
            </a:r>
            <a:r>
              <a:rPr lang="en-US" altLang="zh-CN" sz="2800" i="1" dirty="0">
                <a:ea typeface="Segoe UI" pitchFamily="34" charset="0"/>
                <a:cs typeface="Segoe UI" pitchFamily="34" charset="0"/>
              </a:rPr>
              <a:t>k</a:t>
            </a:r>
            <a:r>
              <a:rPr lang="en-US" altLang="zh-CN" sz="2800" dirty="0">
                <a:ea typeface="Segoe UI" pitchFamily="34" charset="0"/>
                <a:cs typeface="Segoe UI" pitchFamily="34" charset="0"/>
              </a:rPr>
              <a:t>=0,1,…, </a:t>
            </a:r>
            <a:r>
              <a:rPr lang="en-US" altLang="zh-CN" sz="2800" i="1" dirty="0">
                <a:ea typeface="Segoe UI" pitchFamily="34" charset="0"/>
                <a:cs typeface="Segoe UI" pitchFamily="34" charset="0"/>
              </a:rPr>
              <a:t>N</a:t>
            </a:r>
            <a:r>
              <a:rPr lang="en-US" altLang="zh-CN" sz="2800" dirty="0" smtClean="0">
                <a:ea typeface="Segoe UI" pitchFamily="34" charset="0"/>
                <a:cs typeface="Segoe UI" pitchFamily="34" charset="0"/>
              </a:rPr>
              <a:t>.</a:t>
            </a:r>
            <a:endParaRPr lang="zh-CN" altLang="en-US" sz="2800" dirty="0"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/>
          </p:nvPr>
        </p:nvSpPr>
        <p:spPr>
          <a:xfrm>
            <a:off x="463296" y="457200"/>
            <a:ext cx="10972800" cy="5919216"/>
          </a:xfrm>
        </p:spPr>
        <p:txBody>
          <a:bodyPr/>
          <a:lstStyle/>
          <a:p>
            <a:r>
              <a:rPr lang="en-US" altLang="zh-CN" dirty="0" smtClean="0"/>
              <a:t>Def. Suppose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The rational function is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where </a:t>
            </a:r>
            <a:r>
              <a:rPr lang="en-US" altLang="zh-CN" i="1" dirty="0" err="1" smtClean="0"/>
              <a:t>P</a:t>
            </a:r>
            <a:r>
              <a:rPr lang="en-US" altLang="zh-CN" i="1" baseline="-25000" dirty="0" err="1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and </a:t>
            </a:r>
            <a:r>
              <a:rPr lang="en-US" altLang="zh-CN" i="1" dirty="0" err="1"/>
              <a:t>Q</a:t>
            </a:r>
            <a:r>
              <a:rPr lang="en-US" altLang="zh-CN" i="1" baseline="-25000" dirty="0" err="1"/>
              <a:t>m</a:t>
            </a:r>
            <a:r>
              <a:rPr lang="en-US" altLang="zh-CN" dirty="0" smtClean="0"/>
              <a:t>(</a:t>
            </a:r>
            <a:r>
              <a:rPr lang="en-US" altLang="zh-CN" i="1" dirty="0"/>
              <a:t>x</a:t>
            </a:r>
            <a:r>
              <a:rPr lang="en-US" altLang="zh-CN" dirty="0" smtClean="0"/>
              <a:t>) have no common factor, and satisfies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smtClean="0"/>
              <a:t>华南师范大学数学科学学院  谢骊玲</a:t>
            </a:r>
            <a:endParaRPr lang="zh-CN" alt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3991080"/>
              </p:ext>
            </p:extLst>
          </p:nvPr>
        </p:nvGraphicFramePr>
        <p:xfrm>
          <a:off x="3256217" y="544513"/>
          <a:ext cx="7781925" cy="508000"/>
        </p:xfrm>
        <a:graphic>
          <a:graphicData uri="http://schemas.openxmlformats.org/presentationml/2006/ole">
            <p:oleObj spid="_x0000_s40972" name="公式" r:id="rId3" imgW="3504960" imgH="2286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29918285"/>
              </p:ext>
            </p:extLst>
          </p:nvPr>
        </p:nvGraphicFramePr>
        <p:xfrm>
          <a:off x="3416300" y="1638300"/>
          <a:ext cx="5054600" cy="977900"/>
        </p:xfrm>
        <a:graphic>
          <a:graphicData uri="http://schemas.openxmlformats.org/presentationml/2006/ole">
            <p:oleObj spid="_x0000_s40973" name="公式" r:id="rId4" imgW="2463480" imgH="457200" progId="Equation.3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54896" y="191338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5918005"/>
              </p:ext>
            </p:extLst>
          </p:nvPr>
        </p:nvGraphicFramePr>
        <p:xfrm>
          <a:off x="3860800" y="3620841"/>
          <a:ext cx="4700588" cy="561975"/>
        </p:xfrm>
        <a:graphic>
          <a:graphicData uri="http://schemas.openxmlformats.org/presentationml/2006/ole">
            <p:oleObj spid="_x0000_s40974" name="公式" r:id="rId5" imgW="2120760" imgH="253800" progId="Equation.3">
              <p:embed/>
            </p:oleObj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98525" y="4205284"/>
            <a:ext cx="10478721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800" i="1" dirty="0" err="1" smtClean="0">
                <a:latin typeface="+mn-lt"/>
              </a:rPr>
              <a:t>R</a:t>
            </a:r>
            <a:r>
              <a:rPr kumimoji="1" lang="en-US" altLang="zh-CN" sz="2800" i="1" baseline="-25000" dirty="0" err="1" smtClean="0">
                <a:latin typeface="+mn-lt"/>
              </a:rPr>
              <a:t>n</a:t>
            </a:r>
            <a:r>
              <a:rPr kumimoji="1" lang="en-US" altLang="zh-CN" sz="2800" baseline="-25000" dirty="0" err="1" smtClean="0"/>
              <a:t>,</a:t>
            </a:r>
            <a:r>
              <a:rPr kumimoji="1" lang="en-US" altLang="zh-CN" sz="2800" i="1" baseline="-25000" dirty="0" err="1" smtClean="0">
                <a:latin typeface="+mn-lt"/>
              </a:rPr>
              <a:t>m</a:t>
            </a:r>
            <a:r>
              <a:rPr kumimoji="1" lang="en-US" altLang="zh-CN" sz="2800" dirty="0" smtClean="0">
                <a:latin typeface="+mn-lt"/>
              </a:rPr>
              <a:t>(</a:t>
            </a:r>
            <a:r>
              <a:rPr kumimoji="1" lang="en-US" altLang="zh-CN" sz="2800" i="1" dirty="0" smtClean="0">
                <a:latin typeface="+mn-lt"/>
              </a:rPr>
              <a:t>x</a:t>
            </a:r>
            <a:r>
              <a:rPr kumimoji="1" lang="en-US" altLang="zh-CN" sz="2800" dirty="0" smtClean="0">
                <a:latin typeface="+mn-lt"/>
              </a:rPr>
              <a:t>) is the </a:t>
            </a:r>
            <a:r>
              <a:rPr kumimoji="1" lang="en-US" altLang="zh-CN" sz="2800" b="1" dirty="0" err="1" smtClean="0">
                <a:solidFill>
                  <a:schemeClr val="bg2"/>
                </a:solidFill>
                <a:latin typeface="+mn-lt"/>
              </a:rPr>
              <a:t>Padé</a:t>
            </a:r>
            <a:r>
              <a:rPr kumimoji="1" lang="en-US" altLang="zh-CN" sz="2800" b="1" dirty="0" smtClean="0">
                <a:solidFill>
                  <a:schemeClr val="bg2"/>
                </a:solidFill>
                <a:latin typeface="+mn-lt"/>
              </a:rPr>
              <a:t> approximation </a:t>
            </a:r>
            <a:r>
              <a:rPr kumimoji="1" lang="en-US" altLang="zh-CN" sz="2800" dirty="0" smtClean="0">
                <a:latin typeface="+mn-lt"/>
              </a:rPr>
              <a:t>of (</a:t>
            </a:r>
            <a:r>
              <a:rPr kumimoji="1" lang="en-US" altLang="zh-CN" sz="2800" i="1" dirty="0" err="1" smtClean="0">
                <a:latin typeface="+mn-lt"/>
              </a:rPr>
              <a:t>n</a:t>
            </a:r>
            <a:r>
              <a:rPr kumimoji="1" lang="en-US" altLang="zh-CN" sz="2800" dirty="0" err="1" smtClean="0">
                <a:latin typeface="+mn-lt"/>
              </a:rPr>
              <a:t>,</a:t>
            </a:r>
            <a:r>
              <a:rPr kumimoji="1" lang="en-US" altLang="zh-CN" sz="2800" i="1" dirty="0" err="1" smtClean="0">
                <a:latin typeface="+mn-lt"/>
              </a:rPr>
              <a:t>m</a:t>
            </a:r>
            <a:r>
              <a:rPr kumimoji="1" lang="en-US" altLang="zh-CN" sz="2800" dirty="0" smtClean="0">
                <a:latin typeface="+mn-lt"/>
              </a:rPr>
              <a:t>) order to </a:t>
            </a:r>
            <a:r>
              <a:rPr kumimoji="1" lang="en-US" altLang="zh-CN" sz="2800" i="1" dirty="0" smtClean="0">
                <a:latin typeface="+mn-lt"/>
              </a:rPr>
              <a:t>f </a:t>
            </a:r>
            <a:r>
              <a:rPr kumimoji="1" lang="en-US" altLang="zh-CN" sz="2800" dirty="0" smtClean="0">
                <a:latin typeface="+mn-lt"/>
              </a:rPr>
              <a:t>(</a:t>
            </a:r>
            <a:r>
              <a:rPr kumimoji="1" lang="en-US" altLang="zh-CN" sz="2800" i="1" dirty="0" smtClean="0">
                <a:latin typeface="+mn-lt"/>
              </a:rPr>
              <a:t>x</a:t>
            </a:r>
            <a:r>
              <a:rPr kumimoji="1" lang="en-US" altLang="zh-CN" sz="2800" dirty="0" smtClean="0">
                <a:latin typeface="+mn-lt"/>
              </a:rPr>
              <a:t>) at </a:t>
            </a:r>
            <a:r>
              <a:rPr kumimoji="1" lang="en-US" altLang="zh-CN" sz="2800" i="1" dirty="0" smtClean="0">
                <a:latin typeface="+mn-lt"/>
              </a:rPr>
              <a:t>x</a:t>
            </a:r>
            <a:r>
              <a:rPr kumimoji="1" lang="en-US" altLang="zh-CN" sz="2800" dirty="0" smtClean="0">
                <a:latin typeface="+mn-lt"/>
              </a:rPr>
              <a:t>=0. </a:t>
            </a:r>
            <a:endParaRPr kumimoji="1" lang="en-US" altLang="zh-CN" sz="2800" b="1" dirty="0" smtClean="0">
              <a:latin typeface="+mn-lt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altLang="zh-CN" dirty="0" err="1" smtClean="0"/>
              <a:t>Thm</a:t>
            </a:r>
            <a:r>
              <a:rPr lang="en-US" altLang="zh-CN" dirty="0" smtClean="0"/>
              <a:t>.  Let                                          .  The condition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is equivalent to</a:t>
            </a:r>
          </a:p>
          <a:p>
            <a:pPr>
              <a:buNone/>
            </a:pPr>
            <a:r>
              <a:rPr lang="en-US" altLang="zh-CN" dirty="0" smtClean="0"/>
              <a:t>    It means that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Since                          according to Newton-</a:t>
            </a:r>
            <a:r>
              <a:rPr lang="en-US" dirty="0" smtClean="0"/>
              <a:t>Leibniz</a:t>
            </a:r>
            <a:r>
              <a:rPr lang="en-US" altLang="zh-CN" dirty="0" smtClean="0"/>
              <a:t> Formula,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华南师范大学数学科学学院    谢骊玲</a:t>
            </a:r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14027" y="517159"/>
          <a:ext cx="3973513" cy="571500"/>
        </p:xfrm>
        <a:graphic>
          <a:graphicData uri="http://schemas.openxmlformats.org/presentationml/2006/ole">
            <p:oleObj spid="_x0000_s87044" name="公式" r:id="rId3" imgW="1587240" imgH="228600" progId="Equation.3">
              <p:embed/>
            </p:oleObj>
          </a:graphicData>
        </a:graphic>
      </p:graphicFrame>
      <p:graphicFrame>
        <p:nvGraphicFramePr>
          <p:cNvPr id="7" name="Object 10"/>
          <p:cNvGraphicFramePr>
            <a:graphicFrameLocks/>
          </p:cNvGraphicFramePr>
          <p:nvPr/>
        </p:nvGraphicFramePr>
        <p:xfrm>
          <a:off x="2171700" y="1322388"/>
          <a:ext cx="5029200" cy="571500"/>
        </p:xfrm>
        <a:graphic>
          <a:graphicData uri="http://schemas.openxmlformats.org/presentationml/2006/ole">
            <p:oleObj spid="_x0000_s87045" name="Equation" r:id="rId4" imgW="2918880" imgH="22896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/>
          </p:cNvGraphicFramePr>
          <p:nvPr/>
        </p:nvGraphicFramePr>
        <p:xfrm>
          <a:off x="3776663" y="2241676"/>
          <a:ext cx="4397375" cy="571500"/>
        </p:xfrm>
        <a:graphic>
          <a:graphicData uri="http://schemas.openxmlformats.org/presentationml/2006/ole">
            <p:oleObj spid="_x0000_s87047" name="Equation" r:id="rId5" imgW="2259000" imgH="216360" progId="Equation.3">
              <p:embed/>
            </p:oleObj>
          </a:graphicData>
        </a:graphic>
      </p:graphicFrame>
      <p:graphicFrame>
        <p:nvGraphicFramePr>
          <p:cNvPr id="76802" name="Object 4"/>
          <p:cNvGraphicFramePr>
            <a:graphicFrameLocks/>
          </p:cNvGraphicFramePr>
          <p:nvPr/>
        </p:nvGraphicFramePr>
        <p:xfrm>
          <a:off x="1993900" y="3563938"/>
          <a:ext cx="7812088" cy="571500"/>
        </p:xfrm>
        <a:graphic>
          <a:graphicData uri="http://schemas.openxmlformats.org/presentationml/2006/ole">
            <p:oleObj spid="_x0000_s87048" name="Equation" r:id="rId6" imgW="4581000" imgH="30528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/>
          </p:cNvGraphicFramePr>
          <p:nvPr/>
        </p:nvGraphicFramePr>
        <p:xfrm>
          <a:off x="2248512" y="4568214"/>
          <a:ext cx="2339975" cy="571500"/>
        </p:xfrm>
        <a:graphic>
          <a:graphicData uri="http://schemas.openxmlformats.org/presentationml/2006/ole">
            <p:oleObj spid="_x0000_s87049" name="公式" r:id="rId7" imgW="1167480" imgH="228960" progId="Equation.3">
              <p:embed/>
            </p:oleObj>
          </a:graphicData>
        </a:graphic>
      </p:graphicFrame>
      <p:graphicFrame>
        <p:nvGraphicFramePr>
          <p:cNvPr id="76804" name="Object 6"/>
          <p:cNvGraphicFramePr>
            <a:graphicFrameLocks noChangeAspect="1"/>
          </p:cNvGraphicFramePr>
          <p:nvPr/>
        </p:nvGraphicFramePr>
        <p:xfrm>
          <a:off x="9225573" y="5414475"/>
          <a:ext cx="2124075" cy="508000"/>
        </p:xfrm>
        <a:graphic>
          <a:graphicData uri="http://schemas.openxmlformats.org/presentationml/2006/ole">
            <p:oleObj spid="_x0000_s87050" name="公式" r:id="rId8" imgW="850680" imgH="203040" progId="Equation.3">
              <p:embed/>
            </p:oleObj>
          </a:graphicData>
        </a:graphic>
      </p:graphicFrame>
      <p:graphicFrame>
        <p:nvGraphicFramePr>
          <p:cNvPr id="87051" name="Object 7"/>
          <p:cNvGraphicFramePr>
            <a:graphicFrameLocks noChangeAspect="1"/>
          </p:cNvGraphicFramePr>
          <p:nvPr/>
        </p:nvGraphicFramePr>
        <p:xfrm>
          <a:off x="7989276" y="5410688"/>
          <a:ext cx="719138" cy="506413"/>
        </p:xfrm>
        <a:graphic>
          <a:graphicData uri="http://schemas.openxmlformats.org/presentationml/2006/ole">
            <p:oleObj spid="_x0000_s87051" name="公式" r:id="rId9" imgW="279360" imgH="203040" progId="Equation.3">
              <p:embed/>
            </p:oleObj>
          </a:graphicData>
        </a:graphic>
      </p:graphicFrame>
      <p:graphicFrame>
        <p:nvGraphicFramePr>
          <p:cNvPr id="87052" name="Object 20"/>
          <p:cNvGraphicFramePr>
            <a:graphicFrameLocks noChangeAspect="1"/>
          </p:cNvGraphicFramePr>
          <p:nvPr/>
        </p:nvGraphicFramePr>
        <p:xfrm>
          <a:off x="1556483" y="5331313"/>
          <a:ext cx="6473825" cy="720725"/>
        </p:xfrm>
        <a:graphic>
          <a:graphicData uri="http://schemas.openxmlformats.org/presentationml/2006/ole">
            <p:oleObj spid="_x0000_s87052" name="Equation" r:id="rId10" imgW="2997200" imgH="4445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where                     obtained from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                               .</a:t>
            </a:r>
          </a:p>
          <a:p>
            <a:pPr>
              <a:buNone/>
            </a:pPr>
            <a:endParaRPr lang="en-US" altLang="zh-CN" dirty="0" smtClean="0"/>
          </a:p>
          <a:p>
            <a:pPr>
              <a:spcBef>
                <a:spcPts val="0"/>
              </a:spcBef>
              <a:buNone/>
            </a:pPr>
            <a:r>
              <a:rPr lang="en-US" altLang="zh-CN" dirty="0" err="1" smtClean="0"/>
              <a:t>Thm</a:t>
            </a:r>
            <a:r>
              <a:rPr lang="en-US" altLang="zh-CN" dirty="0" smtClean="0"/>
              <a:t>. Let                                                                                .</a:t>
            </a:r>
          </a:p>
          <a:p>
            <a:pPr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华南师范大学数学科学学院    谢骊玲</a:t>
            </a:r>
            <a:endParaRPr lang="zh-CN" altLang="en-US" dirty="0"/>
          </a:p>
        </p:txBody>
      </p:sp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1794030" y="404814"/>
          <a:ext cx="1897304" cy="719137"/>
        </p:xfrm>
        <a:graphic>
          <a:graphicData uri="http://schemas.openxmlformats.org/presentationml/2006/ole">
            <p:oleObj spid="_x0000_s88066" name="Equation" r:id="rId3" imgW="952087" imgH="406224" progId="">
              <p:embed/>
            </p:oleObj>
          </a:graphicData>
        </a:graphic>
      </p:graphicFrame>
      <p:graphicFrame>
        <p:nvGraphicFramePr>
          <p:cNvPr id="5" name="Object 20"/>
          <p:cNvGraphicFramePr>
            <a:graphicFrameLocks noChangeAspect="1"/>
          </p:cNvGraphicFramePr>
          <p:nvPr/>
        </p:nvGraphicFramePr>
        <p:xfrm>
          <a:off x="2065868" y="1527046"/>
          <a:ext cx="3744225" cy="817562"/>
        </p:xfrm>
        <a:graphic>
          <a:graphicData uri="http://schemas.openxmlformats.org/presentationml/2006/ole">
            <p:oleObj spid="_x0000_s88067" name="Equation" r:id="rId4" imgW="1485900" imgH="431800" progId="">
              <p:embed/>
            </p:oleObj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5905339" y="1455608"/>
          <a:ext cx="1631881" cy="833438"/>
        </p:xfrm>
        <a:graphic>
          <a:graphicData uri="http://schemas.openxmlformats.org/presentationml/2006/ole">
            <p:oleObj spid="_x0000_s88068" name="Equation" r:id="rId5" imgW="634725" imgH="431613" progId="">
              <p:embed/>
            </p:oleObj>
          </a:graphicData>
        </a:graphic>
      </p:graphicFrame>
      <p:graphicFrame>
        <p:nvGraphicFramePr>
          <p:cNvPr id="88069" name="Object 27"/>
          <p:cNvGraphicFramePr>
            <a:graphicFrameLocks noChangeAspect="1"/>
          </p:cNvGraphicFramePr>
          <p:nvPr/>
        </p:nvGraphicFramePr>
        <p:xfrm>
          <a:off x="2365986" y="2708521"/>
          <a:ext cx="4746625" cy="720725"/>
        </p:xfrm>
        <a:graphic>
          <a:graphicData uri="http://schemas.openxmlformats.org/presentationml/2006/ole">
            <p:oleObj spid="_x0000_s88069" name="Equation" r:id="rId6" imgW="2197100" imgH="444500" progId="">
              <p:embed/>
            </p:oleObj>
          </a:graphicData>
        </a:graphic>
      </p:graphicFrame>
      <p:graphicFrame>
        <p:nvGraphicFramePr>
          <p:cNvPr id="88070" name="Object 28"/>
          <p:cNvGraphicFramePr>
            <a:graphicFrameLocks noChangeAspect="1"/>
          </p:cNvGraphicFramePr>
          <p:nvPr/>
        </p:nvGraphicFramePr>
        <p:xfrm>
          <a:off x="7125311" y="2745034"/>
          <a:ext cx="3098800" cy="682625"/>
        </p:xfrm>
        <a:graphic>
          <a:graphicData uri="http://schemas.openxmlformats.org/presentationml/2006/ole">
            <p:oleObj spid="_x0000_s88070" name="Equation" r:id="rId7" imgW="1511300" imgH="4445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418" y="3398834"/>
            <a:ext cx="10560049" cy="27145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lt"/>
              </a:rPr>
              <a:t>Denote  </a:t>
            </a:r>
            <a:r>
              <a:rPr lang="en-US" altLang="zh-CN" sz="2400" i="1" dirty="0" err="1" smtClean="0">
                <a:latin typeface="+mn-lt"/>
              </a:rPr>
              <a:t>c</a:t>
            </a:r>
            <a:r>
              <a:rPr lang="en-US" altLang="zh-CN" sz="2400" i="1" baseline="-25000" dirty="0" err="1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=</a:t>
            </a:r>
            <a:r>
              <a:rPr lang="en-US" altLang="zh-CN" sz="2400" i="1" dirty="0" smtClean="0">
                <a:latin typeface="+mn-lt"/>
              </a:rPr>
              <a:t>f </a:t>
            </a:r>
            <a:r>
              <a:rPr lang="en-US" altLang="zh-CN" sz="2400" baseline="30000" dirty="0">
                <a:latin typeface="+mn-lt"/>
              </a:rPr>
              <a:t>(</a:t>
            </a:r>
            <a:r>
              <a:rPr lang="en-US" altLang="zh-CN" sz="2400" i="1" baseline="30000" dirty="0">
                <a:latin typeface="+mn-lt"/>
              </a:rPr>
              <a:t>j</a:t>
            </a:r>
            <a:r>
              <a:rPr lang="en-US" altLang="zh-CN" sz="2400" baseline="30000" dirty="0">
                <a:latin typeface="+mn-lt"/>
              </a:rPr>
              <a:t>)</a:t>
            </a:r>
            <a:r>
              <a:rPr lang="en-US" altLang="zh-CN" sz="2400" dirty="0">
                <a:latin typeface="+mn-lt"/>
              </a:rPr>
              <a:t>(0)/</a:t>
            </a:r>
            <a:r>
              <a:rPr lang="en-US" altLang="zh-CN" sz="2400" i="1" dirty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!.      Set </a:t>
            </a:r>
            <a:r>
              <a:rPr lang="en-US" altLang="zh-CN" sz="2400" i="1" dirty="0" err="1" smtClean="0">
                <a:latin typeface="+mn-lt"/>
              </a:rPr>
              <a:t>p</a:t>
            </a:r>
            <a:r>
              <a:rPr lang="en-US" altLang="zh-CN" sz="2400" i="1" baseline="-25000" dirty="0" err="1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=0 when </a:t>
            </a:r>
            <a:r>
              <a:rPr lang="en-US" altLang="zh-CN" sz="2400" i="1" dirty="0" smtClean="0">
                <a:latin typeface="+mn-lt"/>
              </a:rPr>
              <a:t>j </a:t>
            </a:r>
            <a:r>
              <a:rPr lang="en-US" altLang="zh-CN" sz="2400" dirty="0">
                <a:latin typeface="+mn-lt"/>
              </a:rPr>
              <a:t>&gt;</a:t>
            </a:r>
            <a:r>
              <a:rPr lang="en-US" altLang="zh-CN" sz="2400" i="1" dirty="0" smtClean="0">
                <a:latin typeface="+mn-lt"/>
              </a:rPr>
              <a:t>n </a:t>
            </a:r>
            <a:r>
              <a:rPr lang="en-US" altLang="zh-CN" sz="2400" dirty="0" smtClean="0">
                <a:latin typeface="+mn-lt"/>
              </a:rPr>
              <a:t>and </a:t>
            </a:r>
            <a:r>
              <a:rPr lang="en-US" altLang="zh-CN" sz="2400" i="1" dirty="0" err="1" smtClean="0">
                <a:latin typeface="+mn-lt"/>
              </a:rPr>
              <a:t>q</a:t>
            </a:r>
            <a:r>
              <a:rPr lang="en-US" altLang="zh-CN" sz="2400" i="1" baseline="-25000" dirty="0" err="1" smtClean="0">
                <a:latin typeface="+mn-lt"/>
              </a:rPr>
              <a:t>j</a:t>
            </a:r>
            <a:r>
              <a:rPr lang="en-US" altLang="zh-CN" sz="2400" dirty="0" smtClean="0">
                <a:latin typeface="+mn-lt"/>
              </a:rPr>
              <a:t>=0 when </a:t>
            </a:r>
            <a:r>
              <a:rPr lang="en-US" altLang="zh-CN" sz="2400" i="1" dirty="0" smtClean="0">
                <a:latin typeface="+mn-lt"/>
              </a:rPr>
              <a:t>j </a:t>
            </a:r>
            <a:r>
              <a:rPr lang="en-US" altLang="zh-CN" sz="2400" dirty="0">
                <a:latin typeface="+mn-lt"/>
              </a:rPr>
              <a:t>&gt;</a:t>
            </a:r>
            <a:r>
              <a:rPr lang="en-US" altLang="zh-CN" sz="2400" i="1" dirty="0" smtClean="0">
                <a:latin typeface="+mn-lt"/>
              </a:rPr>
              <a:t>m</a:t>
            </a:r>
            <a:r>
              <a:rPr lang="en-US" altLang="zh-CN" sz="2400" dirty="0" smtClean="0">
                <a:latin typeface="+mn-lt"/>
              </a:rPr>
              <a:t>.  The </a:t>
            </a:r>
            <a:r>
              <a:rPr lang="en-US" altLang="zh-CN" sz="2400" dirty="0" err="1" smtClean="0">
                <a:latin typeface="+mn-lt"/>
              </a:rPr>
              <a:t>Padé</a:t>
            </a:r>
            <a:r>
              <a:rPr lang="en-US" altLang="zh-CN" sz="2400" dirty="0" smtClean="0">
                <a:latin typeface="+mn-lt"/>
              </a:rPr>
              <a:t> approximation is equal to the following system of </a:t>
            </a:r>
            <a:r>
              <a:rPr lang="en-US" altLang="zh-CN" sz="2400" i="1" dirty="0" smtClean="0">
                <a:latin typeface="+mn-lt"/>
              </a:rPr>
              <a:t>N</a:t>
            </a:r>
            <a:r>
              <a:rPr lang="en-US" altLang="zh-CN" sz="2400" dirty="0" smtClean="0">
                <a:latin typeface="+mn-lt"/>
              </a:rPr>
              <a:t>+</a:t>
            </a:r>
            <a:r>
              <a:rPr lang="en-US" altLang="zh-CN" sz="2400" i="1" dirty="0" smtClean="0">
                <a:latin typeface="+mn-lt"/>
              </a:rPr>
              <a:t>M</a:t>
            </a:r>
            <a:r>
              <a:rPr lang="en-US" altLang="zh-CN" sz="2400" dirty="0" smtClean="0">
                <a:latin typeface="+mn-lt"/>
              </a:rPr>
              <a:t>+1 linear equations: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400" dirty="0" smtClean="0">
              <a:latin typeface="+mn-lt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zh-CN" sz="2400" dirty="0" smtClean="0">
                <a:latin typeface="+mn-lt"/>
              </a:rPr>
              <a:t>and</a:t>
            </a:r>
            <a:endParaRPr lang="zh-CN" altLang="en-US" sz="2400" dirty="0">
              <a:latin typeface="+mn-lt"/>
            </a:endParaRPr>
          </a:p>
        </p:txBody>
      </p:sp>
      <p:graphicFrame>
        <p:nvGraphicFramePr>
          <p:cNvPr id="88071" name="Object 29"/>
          <p:cNvGraphicFramePr>
            <a:graphicFrameLocks noChangeAspect="1"/>
          </p:cNvGraphicFramePr>
          <p:nvPr/>
        </p:nvGraphicFramePr>
        <p:xfrm>
          <a:off x="4243388" y="4581525"/>
          <a:ext cx="4445000" cy="719138"/>
        </p:xfrm>
        <a:graphic>
          <a:graphicData uri="http://schemas.openxmlformats.org/presentationml/2006/ole">
            <p:oleObj spid="_x0000_s88071" name="Equation" r:id="rId8" imgW="2057400" imgH="444500" progId="">
              <p:embed/>
            </p:oleObj>
          </a:graphicData>
        </a:graphic>
      </p:graphicFrame>
      <p:graphicFrame>
        <p:nvGraphicFramePr>
          <p:cNvPr id="88072" name="Object 30"/>
          <p:cNvGraphicFramePr>
            <a:graphicFrameLocks noChangeAspect="1"/>
          </p:cNvGraphicFramePr>
          <p:nvPr/>
        </p:nvGraphicFramePr>
        <p:xfrm>
          <a:off x="3192463" y="5373688"/>
          <a:ext cx="4935537" cy="719137"/>
        </p:xfrm>
        <a:graphic>
          <a:graphicData uri="http://schemas.openxmlformats.org/presentationml/2006/ole">
            <p:oleObj spid="_x0000_s88072" name="Equation" r:id="rId9" imgW="2286000" imgH="444500" progId="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Cross out 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! from                                                                           ,                                                                      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华南师范大学数学科学学院    谢骊玲</a:t>
            </a:r>
            <a:endParaRPr lang="zh-CN" altLang="en-US" dirty="0"/>
          </a:p>
        </p:txBody>
      </p:sp>
      <p:graphicFrame>
        <p:nvGraphicFramePr>
          <p:cNvPr id="89090" name="Object 8"/>
          <p:cNvGraphicFramePr>
            <a:graphicFrameLocks noChangeAspect="1"/>
          </p:cNvGraphicFramePr>
          <p:nvPr/>
        </p:nvGraphicFramePr>
        <p:xfrm>
          <a:off x="3548184" y="402004"/>
          <a:ext cx="7716838" cy="792163"/>
        </p:xfrm>
        <a:graphic>
          <a:graphicData uri="http://schemas.openxmlformats.org/presentationml/2006/ole">
            <p:oleObj spid="_x0000_s89090" name="Equation" r:id="rId3" imgW="3251200" imgH="4445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547" y="1324830"/>
            <a:ext cx="11040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3200" dirty="0" smtClean="0">
                <a:latin typeface="+mn-lt"/>
              </a:rPr>
              <a:t>according to </a:t>
            </a:r>
            <a:r>
              <a:rPr lang="en-US" altLang="zh-CN" sz="3200" i="1" dirty="0" smtClean="0">
                <a:latin typeface="+mn-lt"/>
              </a:rPr>
              <a:t>q</a:t>
            </a:r>
            <a:r>
              <a:rPr lang="en-US" altLang="zh-CN" sz="3200" baseline="-25000" dirty="0" smtClean="0">
                <a:latin typeface="+mn-lt"/>
              </a:rPr>
              <a:t>0</a:t>
            </a:r>
            <a:r>
              <a:rPr lang="en-US" altLang="zh-CN" sz="3200" dirty="0" smtClean="0">
                <a:latin typeface="+mn-lt"/>
              </a:rPr>
              <a:t>=1</a:t>
            </a:r>
            <a:r>
              <a:rPr lang="en-US" altLang="zh-CN" sz="3200" dirty="0">
                <a:latin typeface="+mn-lt"/>
              </a:rPr>
              <a:t>, </a:t>
            </a:r>
            <a:r>
              <a:rPr lang="en-US" altLang="zh-CN" sz="3200" i="1" dirty="0" err="1" smtClean="0">
                <a:latin typeface="+mn-lt"/>
              </a:rPr>
              <a:t>q</a:t>
            </a:r>
            <a:r>
              <a:rPr lang="en-US" altLang="zh-CN" sz="3200" i="1" baseline="-25000" dirty="0" err="1" smtClean="0">
                <a:latin typeface="+mn-lt"/>
              </a:rPr>
              <a:t>j</a:t>
            </a:r>
            <a:r>
              <a:rPr lang="en-US" altLang="zh-CN" sz="3200" dirty="0" smtClean="0">
                <a:latin typeface="+mn-lt"/>
              </a:rPr>
              <a:t>=0(when</a:t>
            </a:r>
            <a:r>
              <a:rPr lang="zh-CN" altLang="en-US" sz="3200" dirty="0" smtClean="0">
                <a:latin typeface="+mn-lt"/>
              </a:rPr>
              <a:t> </a:t>
            </a:r>
            <a:r>
              <a:rPr lang="en-US" altLang="zh-CN" sz="3200" i="1" dirty="0">
                <a:latin typeface="+mn-lt"/>
              </a:rPr>
              <a:t>j </a:t>
            </a:r>
            <a:r>
              <a:rPr lang="en-US" altLang="zh-CN" sz="3200" dirty="0">
                <a:latin typeface="+mn-lt"/>
              </a:rPr>
              <a:t>&gt; </a:t>
            </a:r>
            <a:r>
              <a:rPr lang="en-US" altLang="zh-CN" sz="3200" i="1" dirty="0" smtClean="0">
                <a:latin typeface="+mn-lt"/>
              </a:rPr>
              <a:t>m</a:t>
            </a:r>
            <a:r>
              <a:rPr lang="en-US" altLang="zh-CN" sz="3200" dirty="0" smtClean="0">
                <a:latin typeface="+mn-lt"/>
              </a:rPr>
              <a:t>), the systems can be obtained:  </a:t>
            </a:r>
            <a:endParaRPr lang="zh-CN" altLang="en-US" sz="3200" dirty="0">
              <a:latin typeface="+mn-lt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819463" y="3515006"/>
            <a:ext cx="194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dirty="0" smtClean="0">
                <a:latin typeface="宋体" pitchFamily="2" charset="-122"/>
              </a:rPr>
              <a:t>and</a:t>
            </a:r>
            <a:r>
              <a:rPr kumimoji="1" lang="en-US" altLang="zh-CN" sz="2400" dirty="0" smtClean="0">
                <a:latin typeface="宋体" pitchFamily="2" charset="-122"/>
              </a:rPr>
              <a:t> </a:t>
            </a:r>
            <a:r>
              <a:rPr kumimoji="1" lang="zh-CN" altLang="en-US" sz="2400" dirty="0" smtClean="0">
                <a:latin typeface="宋体" pitchFamily="2" charset="-122"/>
              </a:rPr>
              <a:t>  </a:t>
            </a:r>
            <a:r>
              <a:rPr kumimoji="1" lang="en-US" altLang="zh-CN" sz="2400" dirty="0">
                <a:latin typeface="+mn-lt"/>
              </a:rPr>
              <a:t>(2)</a:t>
            </a:r>
            <a:r>
              <a:rPr kumimoji="1" lang="zh-CN" altLang="en-US" sz="24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2797363" y="2098956"/>
            <a:ext cx="5956300" cy="863600"/>
            <a:chOff x="755576" y="1916770"/>
            <a:chExt cx="4177078" cy="718725"/>
          </a:xfrm>
        </p:grpSpPr>
        <p:sp>
          <p:nvSpPr>
            <p:cNvPr id="8" name="TextBox 7"/>
            <p:cNvSpPr txBox="1"/>
            <p:nvPr/>
          </p:nvSpPr>
          <p:spPr>
            <a:xfrm>
              <a:off x="755576" y="2060779"/>
              <a:ext cx="1944553" cy="384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400" dirty="0">
                  <a:latin typeface="+mn-lt"/>
                </a:rPr>
                <a:t>(1)</a:t>
              </a:r>
              <a:endParaRPr lang="zh-CN" altLang="en-US" sz="2400" dirty="0">
                <a:latin typeface="+mn-lt"/>
              </a:endParaRPr>
            </a:p>
          </p:txBody>
        </p:sp>
        <p:graphicFrame>
          <p:nvGraphicFramePr>
            <p:cNvPr id="9" name="Object 10"/>
            <p:cNvGraphicFramePr>
              <a:graphicFrameLocks noChangeAspect="1"/>
            </p:cNvGraphicFramePr>
            <p:nvPr/>
          </p:nvGraphicFramePr>
          <p:xfrm>
            <a:off x="1599677" y="1916770"/>
            <a:ext cx="3332977" cy="718725"/>
          </p:xfrm>
          <a:graphic>
            <a:graphicData uri="http://schemas.openxmlformats.org/presentationml/2006/ole">
              <p:oleObj spid="_x0000_s89091" name="Equation" r:id="rId4" imgW="2057400" imgH="444500" progId="">
                <p:embed/>
              </p:oleObj>
            </a:graphicData>
          </a:graphic>
        </p:graphicFrame>
      </p:grp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3898030" y="3395944"/>
          <a:ext cx="5431367" cy="790575"/>
        </p:xfrm>
        <a:graphic>
          <a:graphicData uri="http://schemas.openxmlformats.org/presentationml/2006/ole">
            <p:oleObj spid="_x0000_s89092" name="Equation" r:id="rId5" imgW="2286000" imgH="444500" progId="">
              <p:embed/>
            </p:oleObj>
          </a:graphicData>
        </a:graphic>
      </p:graphicFrame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83665" y="4646236"/>
            <a:ext cx="9185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1" lang="en-US" altLang="zh-CN" sz="2800" dirty="0" smtClean="0">
                <a:latin typeface="+mn-lt"/>
              </a:rPr>
              <a:t>Note that </a:t>
            </a:r>
            <a:r>
              <a:rPr kumimoji="1" lang="en-US" altLang="zh-CN" sz="2800" i="1" dirty="0" err="1" smtClean="0">
                <a:latin typeface="+mn-lt"/>
              </a:rPr>
              <a:t>q</a:t>
            </a:r>
            <a:r>
              <a:rPr kumimoji="1" lang="en-US" altLang="zh-CN" sz="2800" i="1" baseline="-25000" dirty="0" err="1" smtClean="0">
                <a:latin typeface="+mn-lt"/>
              </a:rPr>
              <a:t>j</a:t>
            </a:r>
            <a:r>
              <a:rPr kumimoji="1" lang="en-US" altLang="zh-CN" sz="2800" dirty="0" smtClean="0">
                <a:latin typeface="+mn-lt"/>
              </a:rPr>
              <a:t>=0 when j&gt;m, formula (2) can be rewritten as </a:t>
            </a:r>
            <a:endParaRPr kumimoji="1" lang="zh-CN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9834034" y="127000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1" lang="zh-CN" altLang="zh-CN" sz="240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809" name="Text Box 13"/>
          <p:cNvSpPr txBox="1">
            <a:spLocks noChangeArrowheads="1"/>
          </p:cNvSpPr>
          <p:nvPr/>
        </p:nvSpPr>
        <p:spPr bwMode="auto">
          <a:xfrm>
            <a:off x="573454" y="2718655"/>
            <a:ext cx="3169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en-US" altLang="zh-CN" sz="2400" dirty="0" smtClean="0">
                <a:latin typeface="+mn-lt"/>
              </a:rPr>
              <a:t>where </a:t>
            </a:r>
            <a:r>
              <a:rPr kumimoji="1" lang="en-US" altLang="zh-CN" sz="2400" i="1" dirty="0" err="1" smtClean="0">
                <a:latin typeface="+mn-lt"/>
              </a:rPr>
              <a:t>c</a:t>
            </a:r>
            <a:r>
              <a:rPr kumimoji="1" lang="en-US" altLang="zh-CN" sz="2400" i="1" baseline="-25000" dirty="0" err="1" smtClean="0">
                <a:latin typeface="+mn-lt"/>
              </a:rPr>
              <a:t>j</a:t>
            </a:r>
            <a:r>
              <a:rPr kumimoji="1" lang="en-US" altLang="zh-CN" sz="2400" dirty="0" smtClean="0">
                <a:latin typeface="+mn-lt"/>
              </a:rPr>
              <a:t>=0 when </a:t>
            </a:r>
            <a:r>
              <a:rPr kumimoji="1" lang="en-US" altLang="zh-CN" sz="2400" i="1" dirty="0" smtClean="0">
                <a:latin typeface="+mn-lt"/>
              </a:rPr>
              <a:t>j </a:t>
            </a:r>
            <a:r>
              <a:rPr kumimoji="1" lang="en-US" altLang="zh-CN" sz="2400" dirty="0" smtClean="0">
                <a:latin typeface="+mn-lt"/>
              </a:rPr>
              <a:t>&lt; 0. </a:t>
            </a:r>
            <a:endParaRPr kumimoji="1" lang="zh-CN" altLang="en-US" sz="2400" dirty="0">
              <a:latin typeface="+mn-lt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4082236" y="2709863"/>
            <a:ext cx="2186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CN" sz="2400" dirty="0" smtClean="0">
                <a:latin typeface="+mn-lt"/>
              </a:rPr>
              <a:t>Denote</a:t>
            </a:r>
            <a:endParaRPr kumimoji="1" lang="zh-CN" altLang="en-US" sz="2400" dirty="0">
              <a:latin typeface="+mn-lt"/>
            </a:endParaRPr>
          </a:p>
        </p:txBody>
      </p:sp>
      <p:sp>
        <p:nvSpPr>
          <p:cNvPr id="34828" name="Text Box 23"/>
          <p:cNvSpPr txBox="1">
            <a:spLocks noChangeArrowheads="1"/>
          </p:cNvSpPr>
          <p:nvPr/>
        </p:nvSpPr>
        <p:spPr bwMode="auto">
          <a:xfrm>
            <a:off x="9834034" y="40687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kumimoji="1" lang="zh-CN" altLang="zh-CN" sz="240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4056" name="Object 2"/>
          <p:cNvGraphicFramePr>
            <a:graphicFrameLocks/>
          </p:cNvGraphicFramePr>
          <p:nvPr/>
        </p:nvGraphicFramePr>
        <p:xfrm>
          <a:off x="1644651" y="5430839"/>
          <a:ext cx="3678767" cy="428625"/>
        </p:xfrm>
        <a:graphic>
          <a:graphicData uri="http://schemas.openxmlformats.org/presentationml/2006/ole">
            <p:oleObj spid="_x0000_s82946" name="公式" r:id="rId3" imgW="1992240" imgH="228960" progId="Equation.3">
              <p:embed/>
            </p:oleObj>
          </a:graphicData>
        </a:graphic>
      </p:graphicFrame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1071034" y="692150"/>
            <a:ext cx="9920817" cy="1739900"/>
            <a:chOff x="803275" y="692150"/>
            <a:chExt cx="7440613" cy="1739900"/>
          </a:xfrm>
        </p:grpSpPr>
        <p:sp>
          <p:nvSpPr>
            <p:cNvPr id="34832" name="Text Box 17"/>
            <p:cNvSpPr txBox="1">
              <a:spLocks noChangeArrowheads="1"/>
            </p:cNvSpPr>
            <p:nvPr/>
          </p:nvSpPr>
          <p:spPr bwMode="auto">
            <a:xfrm>
              <a:off x="7092950" y="1268413"/>
              <a:ext cx="11509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(1)</a:t>
              </a:r>
            </a:p>
          </p:txBody>
        </p:sp>
        <p:graphicFrame>
          <p:nvGraphicFramePr>
            <p:cNvPr id="34821" name="Object 19"/>
            <p:cNvGraphicFramePr>
              <a:graphicFrameLocks noChangeAspect="1"/>
            </p:cNvGraphicFramePr>
            <p:nvPr/>
          </p:nvGraphicFramePr>
          <p:xfrm>
            <a:off x="803275" y="692150"/>
            <a:ext cx="5808663" cy="1739900"/>
          </p:xfrm>
          <a:graphic>
            <a:graphicData uri="http://schemas.openxmlformats.org/presentationml/2006/ole">
              <p:oleObj spid="_x0000_s82949" name="Equation" r:id="rId4" imgW="3136900" imgH="939800" progId="">
                <p:embed/>
              </p:oleObj>
            </a:graphicData>
          </a:graphic>
        </p:graphicFrame>
      </p:grpSp>
      <p:grpSp>
        <p:nvGrpSpPr>
          <p:cNvPr id="4" name="组合 21"/>
          <p:cNvGrpSpPr>
            <a:grpSpLocks/>
          </p:cNvGrpSpPr>
          <p:nvPr/>
        </p:nvGrpSpPr>
        <p:grpSpPr bwMode="auto">
          <a:xfrm>
            <a:off x="1390651" y="3357563"/>
            <a:ext cx="10176933" cy="1655762"/>
            <a:chOff x="1043608" y="3356992"/>
            <a:chExt cx="7632080" cy="1656184"/>
          </a:xfrm>
        </p:grpSpPr>
        <p:sp>
          <p:nvSpPr>
            <p:cNvPr id="34831" name="Text Box 18"/>
            <p:cNvSpPr txBox="1">
              <a:spLocks noChangeArrowheads="1"/>
            </p:cNvSpPr>
            <p:nvPr/>
          </p:nvSpPr>
          <p:spPr bwMode="auto">
            <a:xfrm>
              <a:off x="7524750" y="4149725"/>
              <a:ext cx="11509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(2)</a:t>
              </a:r>
            </a:p>
          </p:txBody>
        </p:sp>
        <p:graphicFrame>
          <p:nvGraphicFramePr>
            <p:cNvPr id="34820" name="Object 20"/>
            <p:cNvGraphicFramePr>
              <a:graphicFrameLocks noChangeAspect="1"/>
            </p:cNvGraphicFramePr>
            <p:nvPr/>
          </p:nvGraphicFramePr>
          <p:xfrm>
            <a:off x="1043608" y="3356992"/>
            <a:ext cx="5550454" cy="1656184"/>
          </p:xfrm>
          <a:graphic>
            <a:graphicData uri="http://schemas.openxmlformats.org/presentationml/2006/ole">
              <p:oleObj spid="_x0000_s82948" name="Equation" r:id="rId5" imgW="3149600" imgH="939800" progId="">
                <p:embed/>
              </p:oleObj>
            </a:graphicData>
          </a:graphic>
        </p:graphicFrame>
      </p:grp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5327651" y="5373689"/>
          <a:ext cx="4243916" cy="503237"/>
        </p:xfrm>
        <a:graphic>
          <a:graphicData uri="http://schemas.openxmlformats.org/presentationml/2006/ole">
            <p:oleObj spid="_x0000_s82947" name="Equation" r:id="rId6" imgW="1524000" imgH="241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05935" y="1550378"/>
            <a:ext cx="9028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en-US" altLang="zh-CN" sz="2800" dirty="0" err="1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Thm</a:t>
            </a:r>
            <a:r>
              <a:rPr kumimoji="1" lang="en-US" altLang="zh-CN" sz="2800" dirty="0" smtClean="0">
                <a:solidFill>
                  <a:schemeClr val="bg2"/>
                </a:solidFill>
                <a:latin typeface="黑体" pitchFamily="2" charset="-122"/>
                <a:ea typeface="黑体" pitchFamily="2" charset="-122"/>
              </a:rPr>
              <a:t>.</a:t>
            </a:r>
            <a:endParaRPr kumimoji="1" lang="zh-CN" altLang="en-US" sz="2800" dirty="0">
              <a:solidFill>
                <a:schemeClr val="bg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67" name="Rectangle 18"/>
          <p:cNvSpPr>
            <a:spLocks noChangeArrowheads="1"/>
          </p:cNvSpPr>
          <p:nvPr/>
        </p:nvSpPr>
        <p:spPr bwMode="auto">
          <a:xfrm>
            <a:off x="901375" y="3729039"/>
            <a:ext cx="8743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dirty="0" smtClean="0">
                <a:latin typeface="+mn-lt"/>
              </a:rPr>
              <a:t>is the (</a:t>
            </a:r>
            <a:r>
              <a:rPr kumimoji="1" lang="en-US" altLang="zh-CN" sz="2400" i="1" dirty="0" smtClean="0">
                <a:latin typeface="+mn-lt"/>
              </a:rPr>
              <a:t>n</a:t>
            </a:r>
            <a:r>
              <a:rPr kumimoji="1" lang="en-US" altLang="zh-CN" sz="2400" dirty="0" smtClean="0">
                <a:latin typeface="+mn-lt"/>
              </a:rPr>
              <a:t>, </a:t>
            </a:r>
            <a:r>
              <a:rPr kumimoji="1" lang="en-US" altLang="zh-CN" sz="2400" i="1" dirty="0" smtClean="0">
                <a:latin typeface="+mn-lt"/>
              </a:rPr>
              <a:t>m</a:t>
            </a:r>
            <a:r>
              <a:rPr kumimoji="1" lang="en-US" altLang="zh-CN" sz="2400" dirty="0" smtClean="0">
                <a:latin typeface="+mn-lt"/>
              </a:rPr>
              <a:t>)-order of </a:t>
            </a:r>
            <a:r>
              <a:rPr kumimoji="1" lang="en-US" altLang="zh-CN" sz="2400" dirty="0" err="1" smtClean="0">
                <a:latin typeface="+mn-lt"/>
              </a:rPr>
              <a:t>Padé</a:t>
            </a:r>
            <a:r>
              <a:rPr kumimoji="1" lang="en-US" altLang="zh-CN" sz="2400" dirty="0" smtClean="0">
                <a:latin typeface="+mn-lt"/>
              </a:rPr>
              <a:t> approximation for </a:t>
            </a:r>
            <a:r>
              <a:rPr kumimoji="1" lang="en-US" altLang="zh-CN" sz="2400" i="1" dirty="0" smtClean="0">
                <a:latin typeface="+mn-lt"/>
              </a:rPr>
              <a:t>f </a:t>
            </a:r>
            <a:r>
              <a:rPr kumimoji="1" lang="en-US" altLang="zh-CN" sz="2400" dirty="0" smtClean="0">
                <a:latin typeface="+mn-lt"/>
              </a:rPr>
              <a:t>(</a:t>
            </a:r>
            <a:r>
              <a:rPr kumimoji="1" lang="en-US" altLang="zh-CN" sz="2400" i="1" dirty="0" smtClean="0">
                <a:latin typeface="+mn-lt"/>
              </a:rPr>
              <a:t>x</a:t>
            </a:r>
            <a:r>
              <a:rPr kumimoji="1" lang="en-US" altLang="zh-CN" sz="2400" dirty="0" smtClean="0">
                <a:latin typeface="+mn-lt"/>
              </a:rPr>
              <a:t>) if and only if </a:t>
            </a:r>
            <a:endParaRPr kumimoji="1" lang="zh-CN" altLang="en-US" sz="2400" dirty="0">
              <a:latin typeface="+mn-lt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94834" y="4381501"/>
            <a:ext cx="11609926" cy="646113"/>
            <a:chOff x="470" y="2065"/>
            <a:chExt cx="5485" cy="407"/>
          </a:xfrm>
        </p:grpSpPr>
        <p:sp>
          <p:nvSpPr>
            <p:cNvPr id="35866" name="Rectangle 24"/>
            <p:cNvSpPr>
              <a:spLocks noChangeArrowheads="1"/>
            </p:cNvSpPr>
            <p:nvPr/>
          </p:nvSpPr>
          <p:spPr bwMode="auto">
            <a:xfrm>
              <a:off x="470" y="2065"/>
              <a:ext cx="548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en-US" altLang="zh-CN" sz="2400" dirty="0" smtClean="0">
                  <a:latin typeface="宋体" pitchFamily="2" charset="-122"/>
                </a:rPr>
                <a:t>            </a:t>
              </a:r>
              <a:r>
                <a:rPr kumimoji="1" lang="en-US" altLang="zh-CN" sz="2400" dirty="0" smtClean="0">
                  <a:latin typeface="+mn-lt"/>
                </a:rPr>
                <a:t>and                       , the coefficients of the polynomials </a:t>
              </a:r>
              <a:r>
                <a:rPr kumimoji="1" lang="en-US" altLang="zh-CN" sz="2400" i="1" dirty="0" err="1" smtClean="0">
                  <a:latin typeface="+mn-lt"/>
                </a:rPr>
                <a:t>P</a:t>
              </a:r>
              <a:r>
                <a:rPr kumimoji="1" lang="en-US" altLang="zh-CN" sz="2400" i="1" baseline="-25000" dirty="0" err="1" smtClean="0">
                  <a:latin typeface="+mn-lt"/>
                </a:rPr>
                <a:t>n</a:t>
              </a:r>
              <a:r>
                <a:rPr kumimoji="1" lang="en-US" altLang="zh-CN" sz="2400" dirty="0" smtClean="0">
                  <a:latin typeface="+mn-lt"/>
                </a:rPr>
                <a:t>(</a:t>
              </a:r>
              <a:r>
                <a:rPr kumimoji="1" lang="en-US" altLang="zh-CN" sz="2400" i="1" dirty="0" smtClean="0">
                  <a:latin typeface="+mn-lt"/>
                </a:rPr>
                <a:t>x</a:t>
              </a:r>
              <a:r>
                <a:rPr kumimoji="1" lang="en-US" altLang="zh-CN" sz="2400" dirty="0" smtClean="0">
                  <a:latin typeface="+mn-lt"/>
                </a:rPr>
                <a:t>) and </a:t>
              </a:r>
              <a:r>
                <a:rPr kumimoji="1" lang="en-US" altLang="zh-CN" sz="2400" i="1" dirty="0" err="1" smtClean="0">
                  <a:latin typeface="+mn-lt"/>
                </a:rPr>
                <a:t>Q</a:t>
              </a:r>
              <a:r>
                <a:rPr kumimoji="1" lang="en-US" altLang="zh-CN" sz="2400" i="1" baseline="-25000" dirty="0" err="1" smtClean="0">
                  <a:latin typeface="+mn-lt"/>
                </a:rPr>
                <a:t>m</a:t>
              </a:r>
              <a:r>
                <a:rPr kumimoji="1" lang="en-US" altLang="zh-CN" sz="2400" dirty="0" smtClean="0">
                  <a:latin typeface="+mn-lt"/>
                </a:rPr>
                <a:t>(</a:t>
              </a:r>
              <a:r>
                <a:rPr kumimoji="1" lang="en-US" altLang="zh-CN" sz="2400" i="1" dirty="0" smtClean="0">
                  <a:latin typeface="+mn-lt"/>
                </a:rPr>
                <a:t>x</a:t>
              </a:r>
              <a:r>
                <a:rPr kumimoji="1" lang="en-US" altLang="zh-CN" sz="2400" dirty="0" smtClean="0">
                  <a:latin typeface="+mn-lt"/>
                </a:rPr>
                <a:t>)</a:t>
              </a:r>
              <a:r>
                <a:rPr kumimoji="1" lang="zh-CN" altLang="en-US" sz="2400" dirty="0" smtClean="0">
                  <a:latin typeface="+mn-lt"/>
                  <a:ea typeface="楷体_GB2312" pitchFamily="49" charset="-122"/>
                </a:rPr>
                <a:t>           </a:t>
              </a:r>
              <a:endParaRPr kumimoji="1" lang="zh-CN" altLang="en-US" sz="2400" dirty="0">
                <a:latin typeface="+mn-lt"/>
                <a:ea typeface="楷体_GB2312" pitchFamily="49" charset="-122"/>
              </a:endParaRPr>
            </a:p>
          </p:txBody>
        </p:sp>
        <p:graphicFrame>
          <p:nvGraphicFramePr>
            <p:cNvPr id="35848" name="Object 6"/>
            <p:cNvGraphicFramePr>
              <a:graphicFrameLocks/>
            </p:cNvGraphicFramePr>
            <p:nvPr/>
          </p:nvGraphicFramePr>
          <p:xfrm>
            <a:off x="502" y="2152"/>
            <a:ext cx="814" cy="249"/>
          </p:xfrm>
          <a:graphic>
            <a:graphicData uri="http://schemas.openxmlformats.org/presentationml/2006/ole">
              <p:oleObj spid="_x0000_s83976" name="公式" r:id="rId3" imgW="939240" imgH="216360" progId="Equation.3">
                <p:embed/>
              </p:oleObj>
            </a:graphicData>
          </a:graphic>
        </p:graphicFrame>
      </p:grpSp>
      <p:sp>
        <p:nvSpPr>
          <p:cNvPr id="35865" name="Rectangle 20"/>
          <p:cNvSpPr>
            <a:spLocks noChangeArrowheads="1"/>
          </p:cNvSpPr>
          <p:nvPr/>
        </p:nvSpPr>
        <p:spPr bwMode="auto">
          <a:xfrm>
            <a:off x="914400" y="5021263"/>
            <a:ext cx="934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dirty="0" smtClean="0">
                <a:latin typeface="+mn-lt"/>
              </a:rPr>
              <a:t>satisfy the systems (1) and (2). </a:t>
            </a:r>
            <a:endParaRPr kumimoji="1" lang="en-US" altLang="zh-CN" sz="2400" dirty="0">
              <a:latin typeface="+mn-lt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654419" y="1656741"/>
            <a:ext cx="5825067" cy="525463"/>
            <a:chOff x="873" y="1099"/>
            <a:chExt cx="2752" cy="331"/>
          </a:xfrm>
        </p:grpSpPr>
        <p:graphicFrame>
          <p:nvGraphicFramePr>
            <p:cNvPr id="35845" name="Object 20"/>
            <p:cNvGraphicFramePr>
              <a:graphicFrameLocks/>
            </p:cNvGraphicFramePr>
            <p:nvPr/>
          </p:nvGraphicFramePr>
          <p:xfrm>
            <a:off x="1448" y="1099"/>
            <a:ext cx="2177" cy="331"/>
          </p:xfrm>
          <a:graphic>
            <a:graphicData uri="http://schemas.openxmlformats.org/presentationml/2006/ole">
              <p:oleObj spid="_x0000_s83973" name="公式" r:id="rId4" imgW="2006280" imgH="228600" progId="Equation.3">
                <p:embed/>
              </p:oleObj>
            </a:graphicData>
          </a:graphic>
        </p:graphicFrame>
        <p:sp>
          <p:nvSpPr>
            <p:cNvPr id="35864" name="Rectangle 19"/>
            <p:cNvSpPr>
              <a:spLocks noChangeArrowheads="1"/>
            </p:cNvSpPr>
            <p:nvPr/>
          </p:nvSpPr>
          <p:spPr bwMode="auto">
            <a:xfrm>
              <a:off x="873" y="1121"/>
              <a:ext cx="6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 dirty="0" smtClean="0">
                  <a:latin typeface="+mn-lt"/>
                </a:rPr>
                <a:t>Suppose </a:t>
              </a:r>
              <a:endParaRPr kumimoji="1" lang="zh-CN" altLang="en-US" sz="2400" dirty="0">
                <a:latin typeface="+mn-lt"/>
              </a:endParaRPr>
            </a:p>
          </p:txBody>
        </p:sp>
      </p:grpSp>
      <p:graphicFrame>
        <p:nvGraphicFramePr>
          <p:cNvPr id="41989" name="Object 23"/>
          <p:cNvGraphicFramePr>
            <a:graphicFrameLocks/>
          </p:cNvGraphicFramePr>
          <p:nvPr/>
        </p:nvGraphicFramePr>
        <p:xfrm>
          <a:off x="2347180" y="2364642"/>
          <a:ext cx="4878387" cy="1090613"/>
        </p:xfrm>
        <a:graphic>
          <a:graphicData uri="http://schemas.openxmlformats.org/presentationml/2006/ole">
            <p:oleObj spid="_x0000_s83970" name="公式" r:id="rId5" imgW="2360520" imgH="521640" progId="Equation.3">
              <p:embed/>
            </p:oleObj>
          </a:graphicData>
        </a:graphic>
      </p:graphicFrame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7239979" y="2436810"/>
            <a:ext cx="2992967" cy="1012823"/>
            <a:chOff x="3185" y="1189"/>
            <a:chExt cx="1414" cy="638"/>
          </a:xfrm>
        </p:grpSpPr>
        <p:sp>
          <p:nvSpPr>
            <p:cNvPr id="35863" name="Text Box 6"/>
            <p:cNvSpPr txBox="1">
              <a:spLocks noChangeArrowheads="1"/>
            </p:cNvSpPr>
            <p:nvPr/>
          </p:nvSpPr>
          <p:spPr bwMode="auto">
            <a:xfrm>
              <a:off x="4512" y="1536"/>
              <a:ext cx="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endParaRPr kumimoji="1" lang="zh-CN" altLang="zh-CN" sz="240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graphicFrame>
          <p:nvGraphicFramePr>
            <p:cNvPr id="35844" name="Object 3"/>
            <p:cNvGraphicFramePr>
              <a:graphicFrameLocks/>
            </p:cNvGraphicFramePr>
            <p:nvPr/>
          </p:nvGraphicFramePr>
          <p:xfrm>
            <a:off x="3185" y="1189"/>
            <a:ext cx="762" cy="621"/>
          </p:xfrm>
          <a:graphic>
            <a:graphicData uri="http://schemas.openxmlformats.org/presentationml/2006/ole">
              <p:oleObj spid="_x0000_s83972" name="Equation" r:id="rId6" imgW="723240" imgH="470520" progId="Equation.3">
                <p:embed/>
              </p:oleObj>
            </a:graphicData>
          </a:graphic>
        </p:graphicFrame>
      </p:grpSp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791634" y="990600"/>
            <a:ext cx="7033846" cy="494444"/>
            <a:chOff x="593725" y="990599"/>
            <a:chExt cx="5276032" cy="494733"/>
          </a:xfrm>
        </p:grpSpPr>
        <p:sp>
          <p:nvSpPr>
            <p:cNvPr id="35862" name="Text Box 6"/>
            <p:cNvSpPr txBox="1">
              <a:spLocks noChangeArrowheads="1"/>
            </p:cNvSpPr>
            <p:nvPr/>
          </p:nvSpPr>
          <p:spPr bwMode="auto">
            <a:xfrm>
              <a:off x="593725" y="990599"/>
              <a:ext cx="4038669" cy="46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400" dirty="0" smtClean="0">
                  <a:latin typeface="+mn-lt"/>
                </a:rPr>
                <a:t>We can get the matrix form of the systems</a:t>
              </a:r>
              <a:endParaRPr kumimoji="1" lang="zh-CN" altLang="en-US" sz="2400" dirty="0">
                <a:latin typeface="+mn-lt"/>
              </a:endParaRPr>
            </a:p>
          </p:txBody>
        </p:sp>
        <p:graphicFrame>
          <p:nvGraphicFramePr>
            <p:cNvPr id="35843" name="Object 27"/>
            <p:cNvGraphicFramePr>
              <a:graphicFrameLocks noChangeAspect="1"/>
            </p:cNvGraphicFramePr>
            <p:nvPr/>
          </p:nvGraphicFramePr>
          <p:xfrm>
            <a:off x="4645621" y="995678"/>
            <a:ext cx="1224136" cy="489654"/>
          </p:xfrm>
          <a:graphic>
            <a:graphicData uri="http://schemas.openxmlformats.org/presentationml/2006/ole">
              <p:oleObj spid="_x0000_s83971" name="Equation" r:id="rId7" imgW="507780" imgH="203112" progId="">
                <p:embed/>
              </p:oleObj>
            </a:graphicData>
          </a:graphic>
        </p:graphicFrame>
      </p:grpSp>
      <p:grpSp>
        <p:nvGrpSpPr>
          <p:cNvPr id="29" name="组合 28"/>
          <p:cNvGrpSpPr/>
          <p:nvPr/>
        </p:nvGrpSpPr>
        <p:grpSpPr>
          <a:xfrm>
            <a:off x="7401658" y="1689098"/>
            <a:ext cx="3887666" cy="461665"/>
            <a:chOff x="7401658" y="1689098"/>
            <a:chExt cx="3887666" cy="461665"/>
          </a:xfrm>
        </p:grpSpPr>
        <p:sp>
          <p:nvSpPr>
            <p:cNvPr id="45077" name="Rectangle 21"/>
            <p:cNvSpPr>
              <a:spLocks noChangeArrowheads="1"/>
            </p:cNvSpPr>
            <p:nvPr/>
          </p:nvSpPr>
          <p:spPr bwMode="auto">
            <a:xfrm>
              <a:off x="7401658" y="1689098"/>
              <a:ext cx="38876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kumimoji="1" lang="en-US" altLang="zh-CN" sz="2400" dirty="0" smtClean="0">
                  <a:latin typeface="+mn-lt"/>
                </a:rPr>
                <a:t>the rational function  </a:t>
              </a:r>
              <a:endParaRPr kumimoji="1" lang="zh-CN" altLang="en-US" sz="2400" dirty="0">
                <a:latin typeface="+mn-lt"/>
              </a:endParaRPr>
            </a:p>
          </p:txBody>
        </p:sp>
        <p:graphicFrame>
          <p:nvGraphicFramePr>
            <p:cNvPr id="28" name="Object 7"/>
            <p:cNvGraphicFramePr>
              <a:graphicFrameLocks/>
            </p:cNvGraphicFramePr>
            <p:nvPr/>
          </p:nvGraphicFramePr>
          <p:xfrm>
            <a:off x="10045700" y="1714408"/>
            <a:ext cx="1017588" cy="425450"/>
          </p:xfrm>
          <a:graphic>
            <a:graphicData uri="http://schemas.openxmlformats.org/presentationml/2006/ole">
              <p:oleObj spid="_x0000_s83980" name="Equation" r:id="rId8" imgW="520200" imgH="216360" progId="Equation.3">
                <p:embed/>
              </p:oleObj>
            </a:graphicData>
          </a:graphic>
        </p:graphicFrame>
      </p:grpSp>
      <p:graphicFrame>
        <p:nvGraphicFramePr>
          <p:cNvPr id="30" name="Object 4"/>
          <p:cNvGraphicFramePr>
            <a:graphicFrameLocks/>
          </p:cNvGraphicFramePr>
          <p:nvPr/>
        </p:nvGraphicFramePr>
        <p:xfrm>
          <a:off x="3400425" y="4525963"/>
          <a:ext cx="1633538" cy="395287"/>
        </p:xfrm>
        <a:graphic>
          <a:graphicData uri="http://schemas.openxmlformats.org/presentationml/2006/ole">
            <p:oleObj spid="_x0000_s83981" name="公式" r:id="rId9" imgW="888480" imgH="216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625851" y="2644776"/>
            <a:ext cx="5109633" cy="3473450"/>
            <a:chOff x="554" y="1666"/>
            <a:chExt cx="2414" cy="2188"/>
          </a:xfrm>
        </p:grpSpPr>
        <p:graphicFrame>
          <p:nvGraphicFramePr>
            <p:cNvPr id="36866" name="Object 2"/>
            <p:cNvGraphicFramePr>
              <a:graphicFrameLocks/>
            </p:cNvGraphicFramePr>
            <p:nvPr/>
          </p:nvGraphicFramePr>
          <p:xfrm>
            <a:off x="554" y="1666"/>
            <a:ext cx="2414" cy="2188"/>
          </p:xfrm>
          <a:graphic>
            <a:graphicData uri="http://schemas.openxmlformats.org/presentationml/2006/ole">
              <p:oleObj spid="_x0000_s84994" name="Equation" r:id="rId3" imgW="3528000" imgH="2391480" progId="">
                <p:embed/>
              </p:oleObj>
            </a:graphicData>
          </a:graphic>
        </p:graphicFrame>
        <p:sp>
          <p:nvSpPr>
            <p:cNvPr id="36882" name="Line 22"/>
            <p:cNvSpPr>
              <a:spLocks noChangeShapeType="1"/>
            </p:cNvSpPr>
            <p:nvPr/>
          </p:nvSpPr>
          <p:spPr bwMode="auto">
            <a:xfrm>
              <a:off x="612" y="2205"/>
              <a:ext cx="19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586154" y="542836"/>
            <a:ext cx="1044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According to the </a:t>
            </a:r>
            <a:r>
              <a:rPr lang="en-US" altLang="zh-CN" sz="2800" dirty="0" smtClean="0">
                <a:latin typeface="+mn-lt"/>
              </a:rPr>
              <a:t>above theorem, the system (1)</a:t>
            </a:r>
            <a:r>
              <a:rPr lang="en-US" altLang="zh-CN" sz="2800" dirty="0" smtClean="0">
                <a:latin typeface="+mn-lt"/>
              </a:rPr>
              <a:t> can be </a:t>
            </a:r>
            <a:r>
              <a:rPr lang="en-US" altLang="zh-CN" sz="2800" dirty="0" smtClean="0">
                <a:latin typeface="+mn-lt"/>
              </a:rPr>
              <a:t>solved for </a:t>
            </a:r>
            <a:r>
              <a:rPr lang="en-US" altLang="zh-CN" sz="2800" i="1" dirty="0" smtClean="0">
                <a:latin typeface="+mn-lt"/>
              </a:rPr>
              <a:t>q</a:t>
            </a:r>
            <a:r>
              <a:rPr lang="en-US" altLang="zh-CN" sz="2800" baseline="-25000" dirty="0" smtClean="0">
                <a:latin typeface="+mn-lt"/>
              </a:rPr>
              <a:t>0</a:t>
            </a:r>
            <a:r>
              <a:rPr lang="en-US" altLang="zh-CN" sz="2800" dirty="0" smtClean="0">
                <a:latin typeface="+mn-lt"/>
              </a:rPr>
              <a:t>, </a:t>
            </a:r>
            <a:r>
              <a:rPr lang="en-US" altLang="zh-CN" sz="2800" i="1" dirty="0" smtClean="0">
                <a:latin typeface="+mn-lt"/>
              </a:rPr>
              <a:t>q</a:t>
            </a:r>
            <a:r>
              <a:rPr lang="en-US" altLang="zh-CN" sz="2800" baseline="-25000" dirty="0" smtClean="0">
                <a:latin typeface="+mn-lt"/>
              </a:rPr>
              <a:t>1</a:t>
            </a:r>
            <a:r>
              <a:rPr lang="en-US" altLang="zh-CN" sz="2800" dirty="0" smtClean="0">
                <a:latin typeface="+mn-lt"/>
              </a:rPr>
              <a:t>, …, </a:t>
            </a:r>
            <a:r>
              <a:rPr lang="en-US" altLang="zh-CN" sz="2800" i="1" dirty="0" err="1" smtClean="0">
                <a:latin typeface="+mn-lt"/>
              </a:rPr>
              <a:t>q</a:t>
            </a:r>
            <a:r>
              <a:rPr lang="en-US" altLang="zh-CN" sz="2800" i="1" baseline="-25000" dirty="0" err="1" smtClean="0">
                <a:latin typeface="+mn-lt"/>
              </a:rPr>
              <a:t>m</a:t>
            </a:r>
            <a:r>
              <a:rPr lang="en-US" altLang="zh-CN" sz="2800" dirty="0" smtClean="0">
                <a:latin typeface="+mn-lt"/>
              </a:rPr>
              <a:t>, the coefficients of </a:t>
            </a:r>
            <a:r>
              <a:rPr lang="en-US" altLang="zh-CN" sz="2800" i="1" dirty="0" err="1" smtClean="0">
                <a:latin typeface="+mn-lt"/>
              </a:rPr>
              <a:t>Q</a:t>
            </a:r>
            <a:r>
              <a:rPr lang="en-US" altLang="zh-CN" sz="2800" i="1" baseline="-25000" dirty="0" err="1" smtClean="0">
                <a:latin typeface="+mn-lt"/>
              </a:rPr>
              <a:t>m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), then the system (2) is solved for </a:t>
            </a:r>
            <a:r>
              <a:rPr lang="en-US" altLang="zh-CN" sz="2800" i="1" dirty="0" smtClean="0">
                <a:latin typeface="+mn-lt"/>
              </a:rPr>
              <a:t>p</a:t>
            </a:r>
            <a:r>
              <a:rPr lang="en-US" altLang="zh-CN" sz="2800" baseline="-25000" dirty="0" smtClean="0">
                <a:latin typeface="+mn-lt"/>
              </a:rPr>
              <a:t>0</a:t>
            </a:r>
            <a:r>
              <a:rPr lang="en-US" altLang="zh-CN" sz="2800" dirty="0" smtClean="0">
                <a:latin typeface="+mn-lt"/>
              </a:rPr>
              <a:t>, </a:t>
            </a:r>
            <a:r>
              <a:rPr lang="en-US" altLang="zh-CN" sz="2800" i="1" dirty="0" smtClean="0">
                <a:latin typeface="+mn-lt"/>
              </a:rPr>
              <a:t>p</a:t>
            </a:r>
            <a:r>
              <a:rPr lang="en-US" altLang="zh-CN" sz="2800" baseline="-25000" dirty="0" smtClean="0">
                <a:latin typeface="+mn-lt"/>
              </a:rPr>
              <a:t>1</a:t>
            </a:r>
            <a:r>
              <a:rPr lang="en-US" altLang="zh-CN" sz="2800" dirty="0" smtClean="0">
                <a:latin typeface="+mn-lt"/>
              </a:rPr>
              <a:t>, …, </a:t>
            </a:r>
            <a:r>
              <a:rPr lang="en-US" altLang="zh-CN" sz="2800" i="1" dirty="0" err="1" smtClean="0">
                <a:latin typeface="+mn-lt"/>
              </a:rPr>
              <a:t>p</a:t>
            </a:r>
            <a:r>
              <a:rPr lang="en-US" altLang="zh-CN" sz="2800" i="1" baseline="-25000" dirty="0" err="1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 which are the coefficients of </a:t>
            </a:r>
            <a:r>
              <a:rPr lang="en-US" altLang="zh-CN" sz="2800" i="1" dirty="0" err="1" smtClean="0">
                <a:latin typeface="+mn-lt"/>
              </a:rPr>
              <a:t>P</a:t>
            </a:r>
            <a:r>
              <a:rPr lang="en-US" altLang="zh-CN" sz="2800" i="1" baseline="-25000" dirty="0" err="1" smtClean="0">
                <a:latin typeface="+mn-lt"/>
              </a:rPr>
              <a:t>n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). The </a:t>
            </a:r>
            <a:r>
              <a:rPr lang="en-US" altLang="zh-CN" sz="2800" dirty="0" err="1" smtClean="0">
                <a:latin typeface="+mn-lt"/>
              </a:rPr>
              <a:t>Pad</a:t>
            </a:r>
            <a:r>
              <a:rPr lang="en-US" altLang="zh-CN" sz="2800" dirty="0" err="1" smtClean="0">
                <a:latin typeface="+mn-lt"/>
              </a:rPr>
              <a:t>é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approximation of </a:t>
            </a:r>
            <a:endParaRPr lang="en-US" altLang="zh-CN" sz="2800" dirty="0" smtClean="0">
              <a:latin typeface="+mn-lt"/>
            </a:endParaRPr>
          </a:p>
          <a:p>
            <a:r>
              <a:rPr lang="en-US" altLang="zh-CN" sz="2800" i="1" dirty="0" smtClean="0">
                <a:latin typeface="+mn-lt"/>
              </a:rPr>
              <a:t>f 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 can be listed in a table, which is called </a:t>
            </a:r>
            <a:r>
              <a:rPr lang="en-US" altLang="zh-CN" sz="2800" dirty="0" err="1" smtClean="0">
                <a:latin typeface="+mn-lt"/>
              </a:rPr>
              <a:t>Pad</a:t>
            </a:r>
            <a:r>
              <a:rPr lang="en-US" altLang="zh-CN" sz="2800" dirty="0" err="1" smtClean="0">
                <a:latin typeface="+mn-lt"/>
              </a:rPr>
              <a:t>é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table (see table below)</a:t>
            </a:r>
            <a:endParaRPr lang="zh-CN" alt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华南师范大学数学科学学院    谢骊玲</a:t>
            </a:r>
            <a:endParaRPr lang="zh-CN" alt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0876" y="616439"/>
            <a:ext cx="10657416" cy="19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latin typeface="Times New Roman" pitchFamily="18" charset="0"/>
              </a:rPr>
              <a:t>Example. </a:t>
            </a:r>
            <a:r>
              <a:rPr lang="en-US" altLang="zh-CN" sz="2800" dirty="0" smtClean="0">
                <a:latin typeface="Times New Roman" pitchFamily="18" charset="0"/>
              </a:rPr>
              <a:t>A comparison of the approximation effects between the </a:t>
            </a:r>
            <a:r>
              <a:rPr lang="en-US" altLang="zh-CN" sz="2800" dirty="0" err="1" smtClean="0">
                <a:latin typeface="Times New Roman" pitchFamily="18" charset="0"/>
              </a:rPr>
              <a:t>Padé</a:t>
            </a:r>
            <a:r>
              <a:rPr lang="en-US" altLang="zh-CN" sz="2800" dirty="0" smtClean="0">
                <a:latin typeface="Times New Roman" pitchFamily="18" charset="0"/>
              </a:rPr>
              <a:t> approximation </a:t>
            </a:r>
            <a:r>
              <a:rPr lang="en-US" altLang="zh-CN" sz="2800" i="1" dirty="0" smtClean="0">
                <a:latin typeface="Times New Roman" pitchFamily="18" charset="0"/>
              </a:rPr>
              <a:t>R</a:t>
            </a:r>
            <a:r>
              <a:rPr lang="en-US" altLang="zh-CN" sz="2800" baseline="-25000" dirty="0" smtClean="0">
                <a:latin typeface="Times New Roman" pitchFamily="18" charset="0"/>
              </a:rPr>
              <a:t>4,4</a:t>
            </a:r>
            <a:r>
              <a:rPr lang="en-US" altLang="zh-CN" sz="2800" dirty="0" smtClean="0">
                <a:latin typeface="Times New Roman" pitchFamily="18" charset="0"/>
              </a:rPr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>
                <a:latin typeface="Times New Roman" pitchFamily="18" charset="0"/>
              </a:rPr>
              <a:t>) and the Taylor polynomial </a:t>
            </a:r>
            <a:r>
              <a:rPr lang="en-US" altLang="zh-CN" sz="2800" i="1" dirty="0" smtClean="0">
                <a:latin typeface="Times New Roman" pitchFamily="18" charset="0"/>
              </a:rPr>
              <a:t>P</a:t>
            </a:r>
            <a:r>
              <a:rPr lang="en-US" altLang="zh-CN" sz="2800" baseline="-25000" dirty="0" smtClean="0">
                <a:latin typeface="Times New Roman" pitchFamily="18" charset="0"/>
              </a:rPr>
              <a:t>6</a:t>
            </a:r>
            <a:r>
              <a:rPr lang="en-US" altLang="zh-CN" sz="2800" dirty="0" smtClean="0">
                <a:latin typeface="Times New Roman" pitchFamily="18" charset="0"/>
              </a:rPr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>
                <a:latin typeface="Times New Roman" pitchFamily="18" charset="0"/>
              </a:rPr>
              <a:t>) for</a:t>
            </a:r>
            <a:r>
              <a:rPr lang="en-US" altLang="zh-CN" sz="2800" i="1" dirty="0" smtClean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the function </a:t>
            </a:r>
            <a:r>
              <a:rPr lang="en-US" altLang="zh-CN" sz="2800" i="1" dirty="0" smtClean="0">
                <a:latin typeface="Times New Roman" pitchFamily="18" charset="0"/>
              </a:rPr>
              <a:t>f</a:t>
            </a:r>
            <a:r>
              <a:rPr lang="en-US" altLang="zh-CN" sz="2800" dirty="0" smtClean="0">
                <a:latin typeface="Times New Roman" pitchFamily="18" charset="0"/>
              </a:rPr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>
                <a:latin typeface="Times New Roman" pitchFamily="18" charset="0"/>
              </a:rPr>
              <a:t>)=</a:t>
            </a:r>
            <a:r>
              <a:rPr lang="en-US" altLang="zh-CN" sz="2800" dirty="0" err="1" smtClean="0">
                <a:latin typeface="Times New Roman" pitchFamily="18" charset="0"/>
              </a:rPr>
              <a:t>cos</a:t>
            </a:r>
            <a:r>
              <a:rPr lang="en-US" altLang="zh-CN" sz="2800" dirty="0" smtClean="0">
                <a:latin typeface="Times New Roman" pitchFamily="18" charset="0"/>
              </a:rPr>
              <a:t>(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>
                <a:latin typeface="Times New Roman" pitchFamily="18" charset="0"/>
              </a:rPr>
              <a:t>) over [-5, 5</a:t>
            </a:r>
            <a:r>
              <a:rPr lang="en-US" altLang="zh-CN" sz="2800" dirty="0" smtClean="0">
                <a:latin typeface="Times New Roman" pitchFamily="18" charset="0"/>
              </a:rPr>
              <a:t>].</a:t>
            </a:r>
            <a:endParaRPr lang="zh-CN" altLang="en-US" sz="2800" dirty="0" smtClean="0">
              <a:latin typeface="Times New Roman" pitchFamily="18" charset="0"/>
            </a:endParaRPr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2476500" y="2500313"/>
            <a:ext cx="7112000" cy="4000500"/>
            <a:chOff x="1857375" y="2500313"/>
            <a:chExt cx="5334000" cy="4000500"/>
          </a:xfrm>
        </p:grpSpPr>
        <p:pic>
          <p:nvPicPr>
            <p:cNvPr id="624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75" y="2500313"/>
              <a:ext cx="53340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TextBox 1"/>
            <p:cNvSpPr txBox="1">
              <a:spLocks noChangeArrowheads="1"/>
            </p:cNvSpPr>
            <p:nvPr/>
          </p:nvSpPr>
          <p:spPr bwMode="auto">
            <a:xfrm>
              <a:off x="2699792" y="2987080"/>
              <a:ext cx="368994" cy="153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en-US" altLang="zh-CN" sz="1000"/>
                <a:t>R44</a:t>
              </a:r>
              <a:endParaRPr lang="zh-CN" alt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Taylor polynomial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64825"/>
            <a:ext cx="10972800" cy="4897437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graphs</a:t>
            </a:r>
            <a:r>
              <a:rPr lang="en-US" altLang="zh-CN" dirty="0" smtClean="0"/>
              <a:t> of the approximation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N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and the function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(</a:t>
            </a:r>
            <a:r>
              <a:rPr lang="en-US" altLang="zh-CN" i="1" dirty="0" smtClean="0"/>
              <a:t>x</a:t>
            </a:r>
            <a:r>
              <a:rPr lang="en-US" altLang="zh-CN" dirty="0" smtClean="0"/>
              <a:t>) both pass through </a:t>
            </a:r>
            <a:r>
              <a:rPr lang="en-US" altLang="zh-CN" dirty="0"/>
              <a:t>the center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 and they have the same slopes (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=1)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curvature (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=2) at it.</a:t>
            </a:r>
          </a:p>
          <a:p>
            <a:r>
              <a:rPr lang="en-US" altLang="zh-CN" dirty="0" smtClean="0"/>
              <a:t>The approximation is good near the center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 and that the distance between the curves grows as </a:t>
            </a:r>
            <a:r>
              <a:rPr lang="en-US" altLang="zh-CN" i="1" dirty="0" smtClean="0"/>
              <a:t>x</a:t>
            </a:r>
            <a:r>
              <a:rPr lang="zh-CN" altLang="en-US" dirty="0"/>
              <a:t> </a:t>
            </a:r>
            <a:r>
              <a:rPr lang="en-US" altLang="zh-CN" dirty="0" smtClean="0"/>
              <a:t>moves away from </a:t>
            </a:r>
            <a:r>
              <a:rPr lang="en-US" altLang="zh-CN" i="1" dirty="0" smtClean="0"/>
              <a:t>x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.</a:t>
            </a:r>
            <a:endParaRPr lang="zh-CN" altLang="en-US" dirty="0"/>
          </a:p>
          <a:p>
            <a:r>
              <a:rPr lang="en-US" altLang="zh-CN" dirty="0" smtClean="0"/>
              <a:t>The accuracy of a Taylor polynomial is increased when we choose </a:t>
            </a:r>
            <a:r>
              <a:rPr lang="en-US" altLang="zh-CN" i="1" dirty="0" smtClean="0"/>
              <a:t>N</a:t>
            </a:r>
            <a:r>
              <a:rPr lang="zh-CN" altLang="en-US" dirty="0"/>
              <a:t> </a:t>
            </a:r>
            <a:r>
              <a:rPr lang="en-US" altLang="zh-CN" dirty="0" smtClean="0"/>
              <a:t>large.</a:t>
            </a:r>
          </a:p>
          <a:p>
            <a:pPr marL="0" indent="0">
              <a:buNone/>
            </a:pPr>
            <a:r>
              <a:rPr lang="en-US" altLang="zh-CN" dirty="0" smtClean="0"/>
              <a:t>Cor. 3.1. If </a:t>
            </a:r>
            <a:r>
              <a:rPr lang="en-US" altLang="zh-CN" i="1" dirty="0"/>
              <a:t>P</a:t>
            </a:r>
            <a:r>
              <a:rPr lang="en-US" altLang="zh-CN" i="1" baseline="-25000" dirty="0"/>
              <a:t>N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</a:t>
            </a:r>
            <a:r>
              <a:rPr lang="en-US" altLang="zh-CN" dirty="0" smtClean="0"/>
              <a:t>is the Taylor polynomial of degree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given in Theorem 3.1, then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 dirty="0" smtClean="0"/>
              <a:t>华南师范大学数学科学学院  谢骊玲</a:t>
            </a:r>
            <a:endParaRPr lang="zh-CN" alt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9911154"/>
              </p:ext>
            </p:extLst>
          </p:nvPr>
        </p:nvGraphicFramePr>
        <p:xfrm>
          <a:off x="3823867" y="5895775"/>
          <a:ext cx="2303462" cy="474662"/>
        </p:xfrm>
        <a:graphic>
          <a:graphicData uri="http://schemas.openxmlformats.org/presentationml/2006/ole">
            <p:oleObj spid="_x0000_s20546" name="Equation" r:id="rId3" imgW="1168400" imgH="241300" progId="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60717" y="5895775"/>
            <a:ext cx="3384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for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k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=0,1</a:t>
            </a:r>
            <a:r>
              <a:rPr lang="en-US" altLang="zh-CN" sz="2800" dirty="0">
                <a:latin typeface="Times New Roman" panose="02020603050405020304" pitchFamily="18" charset="0"/>
              </a:rPr>
              <a:t>,…,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N.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/>
          <a:srcRect l="9418" t="3458" r="6702" b="6010"/>
          <a:stretch>
            <a:fillRect/>
          </a:stretch>
        </p:blipFill>
        <p:spPr bwMode="auto">
          <a:xfrm>
            <a:off x="6055784" y="2924175"/>
            <a:ext cx="6136216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 l="8296" t="3293" r="6673" b="6093"/>
          <a:stretch>
            <a:fillRect/>
          </a:stretch>
        </p:blipFill>
        <p:spPr bwMode="auto">
          <a:xfrm>
            <a:off x="2117" y="2897189"/>
            <a:ext cx="6229349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719667" y="1558549"/>
            <a:ext cx="115146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719667" y="1990349"/>
            <a:ext cx="115146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31801" y="2492376"/>
            <a:ext cx="44174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>
                <a:latin typeface="Times New Roman" pitchFamily="18" charset="0"/>
              </a:rPr>
              <a:t>)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383867" y="2492376"/>
            <a:ext cx="44174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>
                <a:latin typeface="Times New Roman" pitchFamily="18" charset="0"/>
              </a:rPr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968501" y="1342649"/>
            <a:ext cx="105621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i="1">
                <a:latin typeface="Times New Roman" pitchFamily="18" charset="0"/>
              </a:rPr>
              <a:t>f</a:t>
            </a:r>
            <a:r>
              <a:rPr lang="en-US" altLang="zh-CN">
                <a:latin typeface="Times New Roman" pitchFamily="18" charset="0"/>
              </a:rPr>
              <a:t>(</a:t>
            </a:r>
            <a:r>
              <a:rPr lang="en-US" altLang="zh-CN" i="1">
                <a:latin typeface="Times New Roman" pitchFamily="18" charset="0"/>
              </a:rPr>
              <a:t>x</a:t>
            </a:r>
            <a:r>
              <a:rPr lang="en-US" altLang="zh-CN">
                <a:latin typeface="Times New Roman" pitchFamily="18" charset="0"/>
              </a:rPr>
              <a:t>)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1968501" y="1774449"/>
            <a:ext cx="240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r>
              <a:rPr lang="zh-CN" altLang="en-US" dirty="0" smtClean="0"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or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>
                <a:latin typeface="Times New Roman" pitchFamily="18" charset="0"/>
              </a:rPr>
              <a:t>)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4271434" y="1345338"/>
            <a:ext cx="69130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Obviously, </a:t>
            </a:r>
            <a:r>
              <a:rPr lang="en-US" altLang="zh-CN" dirty="0" smtClean="0">
                <a:latin typeface="Times New Roman" pitchFamily="18" charset="0"/>
              </a:rPr>
              <a:t>the </a:t>
            </a:r>
            <a:r>
              <a:rPr lang="en-US" altLang="zh-CN" dirty="0" err="1" smtClean="0">
                <a:latin typeface="Times New Roman" pitchFamily="18" charset="0"/>
              </a:rPr>
              <a:t>Padé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approximation </a:t>
            </a: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 </a:t>
            </a:r>
            <a:r>
              <a:rPr lang="en-US" altLang="zh-CN" dirty="0" smtClean="0">
                <a:latin typeface="Times New Roman" pitchFamily="18" charset="0"/>
              </a:rPr>
              <a:t>is </a:t>
            </a:r>
            <a:r>
              <a:rPr lang="en-US" altLang="zh-CN" dirty="0" smtClean="0">
                <a:latin typeface="Times New Roman" pitchFamily="18" charset="0"/>
              </a:rPr>
              <a:t>much better than that of </a:t>
            </a:r>
            <a:r>
              <a:rPr lang="en-US" altLang="zh-CN" dirty="0" smtClean="0">
                <a:latin typeface="Times New Roman" pitchFamily="18" charset="0"/>
              </a:rPr>
              <a:t>the Taylor polynomial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).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7051" y="549276"/>
            <a:ext cx="10657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</a:rPr>
              <a:t>A comparison of the approximation effects between the </a:t>
            </a:r>
            <a:r>
              <a:rPr lang="en-US" altLang="zh-CN" sz="2000" dirty="0" err="1" smtClean="0">
                <a:latin typeface="Times New Roman" pitchFamily="18" charset="0"/>
              </a:rPr>
              <a:t>Padé</a:t>
            </a:r>
            <a:r>
              <a:rPr lang="en-US" altLang="zh-CN" sz="2000" dirty="0" smtClean="0">
                <a:latin typeface="Times New Roman" pitchFamily="18" charset="0"/>
              </a:rPr>
              <a:t> approximation </a:t>
            </a:r>
            <a:r>
              <a:rPr lang="en-US" altLang="zh-CN" sz="2000" i="1" dirty="0" smtClean="0">
                <a:latin typeface="Times New Roman" pitchFamily="18" charset="0"/>
              </a:rPr>
              <a:t>R</a:t>
            </a:r>
            <a:r>
              <a:rPr lang="en-US" altLang="zh-CN" sz="2000" baseline="-25000" dirty="0" smtClean="0">
                <a:latin typeface="Times New Roman" pitchFamily="18" charset="0"/>
              </a:rPr>
              <a:t>4,4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</a:t>
            </a:r>
            <a:r>
              <a:rPr lang="en-US" altLang="zh-CN" sz="2000" dirty="0" smtClean="0">
                <a:latin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</a:rPr>
              <a:t>the Taylor polynomial </a:t>
            </a:r>
            <a:r>
              <a:rPr lang="en-US" altLang="zh-CN" sz="2000" i="1" dirty="0" smtClean="0">
                <a:latin typeface="Times New Roman" pitchFamily="18" charset="0"/>
              </a:rPr>
              <a:t>P</a:t>
            </a:r>
            <a:r>
              <a:rPr lang="en-US" altLang="zh-CN" sz="2000" baseline="-25000" dirty="0" smtClean="0">
                <a:latin typeface="Times New Roman" pitchFamily="18" charset="0"/>
              </a:rPr>
              <a:t>6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</a:t>
            </a:r>
            <a:r>
              <a:rPr lang="en-US" altLang="zh-CN" sz="2000" dirty="0" smtClean="0">
                <a:latin typeface="Times New Roman" pitchFamily="18" charset="0"/>
              </a:rPr>
              <a:t>for</a:t>
            </a:r>
            <a:r>
              <a:rPr lang="en-US" altLang="zh-CN" sz="2000" i="1" dirty="0" smtClean="0">
                <a:latin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</a:rPr>
              <a:t>the function </a:t>
            </a:r>
            <a:r>
              <a:rPr lang="en-US" altLang="zh-CN" sz="2000" i="1" dirty="0" smtClean="0">
                <a:latin typeface="Times New Roman" pitchFamily="18" charset="0"/>
              </a:rPr>
              <a:t>f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>
                <a:latin typeface="Times New Roman" pitchFamily="18" charset="0"/>
              </a:rPr>
              <a:t>)=</a:t>
            </a:r>
            <a:r>
              <a:rPr lang="en-US" altLang="zh-CN" sz="2000" dirty="0" err="1" smtClean="0">
                <a:latin typeface="Times New Roman" pitchFamily="18" charset="0"/>
              </a:rPr>
              <a:t>cos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over [-5, 5].</a:t>
            </a:r>
            <a:endParaRPr lang="zh-CN" altLang="en-US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1" grpId="0"/>
      <p:bldP spid="68622" grpId="0"/>
      <p:bldP spid="68623" grpId="0"/>
      <p:bldP spid="68624" grpId="0"/>
      <p:bldP spid="68625" grpId="0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27051" y="549276"/>
            <a:ext cx="10657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 dirty="0" smtClean="0">
                <a:latin typeface="Times New Roman" pitchFamily="18" charset="0"/>
              </a:rPr>
              <a:t>A comparison of the approximation effects between the </a:t>
            </a:r>
            <a:r>
              <a:rPr lang="en-US" altLang="zh-CN" sz="2000" dirty="0" err="1" smtClean="0">
                <a:latin typeface="Times New Roman" pitchFamily="18" charset="0"/>
              </a:rPr>
              <a:t>Padé</a:t>
            </a:r>
            <a:r>
              <a:rPr lang="en-US" altLang="zh-CN" sz="2000" dirty="0" smtClean="0">
                <a:latin typeface="Times New Roman" pitchFamily="18" charset="0"/>
              </a:rPr>
              <a:t> approximation </a:t>
            </a:r>
            <a:r>
              <a:rPr lang="en-US" altLang="zh-CN" sz="2000" i="1" dirty="0" smtClean="0">
                <a:latin typeface="Times New Roman" pitchFamily="18" charset="0"/>
              </a:rPr>
              <a:t>R</a:t>
            </a:r>
            <a:r>
              <a:rPr lang="en-US" altLang="zh-CN" sz="2000" baseline="-25000" dirty="0" smtClean="0">
                <a:latin typeface="Times New Roman" pitchFamily="18" charset="0"/>
              </a:rPr>
              <a:t>4,4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</a:t>
            </a:r>
            <a:r>
              <a:rPr lang="en-US" altLang="zh-CN" sz="2000" dirty="0" smtClean="0">
                <a:latin typeface="Times New Roman" pitchFamily="18" charset="0"/>
              </a:rPr>
              <a:t>and </a:t>
            </a:r>
            <a:r>
              <a:rPr lang="en-US" altLang="zh-CN" sz="2000" dirty="0" smtClean="0">
                <a:latin typeface="Times New Roman" pitchFamily="18" charset="0"/>
              </a:rPr>
              <a:t>the Taylor polynomial </a:t>
            </a:r>
            <a:r>
              <a:rPr lang="en-US" altLang="zh-CN" sz="2000" i="1" dirty="0" smtClean="0">
                <a:latin typeface="Times New Roman" pitchFamily="18" charset="0"/>
              </a:rPr>
              <a:t>P</a:t>
            </a:r>
            <a:r>
              <a:rPr lang="en-US" altLang="zh-CN" sz="2000" baseline="-25000" dirty="0" smtClean="0">
                <a:latin typeface="Times New Roman" pitchFamily="18" charset="0"/>
              </a:rPr>
              <a:t>6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</a:t>
            </a:r>
            <a:r>
              <a:rPr lang="en-US" altLang="zh-CN" sz="2000" dirty="0" smtClean="0">
                <a:latin typeface="Times New Roman" pitchFamily="18" charset="0"/>
              </a:rPr>
              <a:t>for</a:t>
            </a:r>
            <a:r>
              <a:rPr lang="en-US" altLang="zh-CN" sz="2000" i="1" dirty="0" smtClean="0">
                <a:latin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</a:rPr>
              <a:t>the function </a:t>
            </a:r>
            <a:r>
              <a:rPr lang="en-US" altLang="zh-CN" sz="2000" i="1" dirty="0" smtClean="0">
                <a:latin typeface="Times New Roman" pitchFamily="18" charset="0"/>
              </a:rPr>
              <a:t>f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>
                <a:latin typeface="Times New Roman" pitchFamily="18" charset="0"/>
              </a:rPr>
              <a:t>)=</a:t>
            </a:r>
            <a:r>
              <a:rPr lang="en-US" altLang="zh-CN" sz="2000" dirty="0" err="1" smtClean="0">
                <a:latin typeface="Times New Roman" pitchFamily="18" charset="0"/>
              </a:rPr>
              <a:t>cos</a:t>
            </a:r>
            <a:r>
              <a:rPr lang="en-US" altLang="zh-CN" sz="2000" dirty="0" smtClean="0">
                <a:latin typeface="Times New Roman" pitchFamily="18" charset="0"/>
              </a:rPr>
              <a:t>(</a:t>
            </a:r>
            <a:r>
              <a:rPr lang="en-US" altLang="zh-CN" sz="2000" i="1" dirty="0" smtClean="0">
                <a:latin typeface="Times New Roman" pitchFamily="18" charset="0"/>
              </a:rPr>
              <a:t>x</a:t>
            </a:r>
            <a:r>
              <a:rPr lang="en-US" altLang="zh-CN" sz="2000" dirty="0" smtClean="0">
                <a:latin typeface="Times New Roman" pitchFamily="18" charset="0"/>
              </a:rPr>
              <a:t>) over [-1, 1].</a:t>
            </a:r>
            <a:endParaRPr lang="zh-CN" altLang="en-US" sz="2000" dirty="0">
              <a:latin typeface="Times New Roman" pitchFamily="18" charset="0"/>
            </a:endParaRP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2"/>
          <a:srcRect l="6757" r="7530"/>
          <a:stretch>
            <a:fillRect/>
          </a:stretch>
        </p:blipFill>
        <p:spPr bwMode="auto">
          <a:xfrm>
            <a:off x="6096000" y="2857500"/>
            <a:ext cx="6096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/>
          <a:srcRect l="3394" r="6845"/>
          <a:stretch>
            <a:fillRect/>
          </a:stretch>
        </p:blipFill>
        <p:spPr bwMode="auto">
          <a:xfrm>
            <a:off x="-131874" y="2848673"/>
            <a:ext cx="638386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017792" y="2685807"/>
            <a:ext cx="441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The error function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 for </a:t>
            </a: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120955" y="2694599"/>
            <a:ext cx="441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The error function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P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 </a:t>
            </a:r>
            <a:r>
              <a:rPr lang="en-US" altLang="zh-CN" dirty="0" smtClean="0">
                <a:latin typeface="Times New Roman" pitchFamily="18" charset="0"/>
              </a:rPr>
              <a:t>for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527051" y="1354131"/>
            <a:ext cx="11254641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The maximum </a:t>
            </a:r>
            <a:r>
              <a:rPr lang="en-US" altLang="zh-CN" dirty="0" smtClean="0">
                <a:latin typeface="Times New Roman" pitchFamily="18" charset="0"/>
              </a:rPr>
              <a:t>errors both appear </a:t>
            </a:r>
            <a:r>
              <a:rPr lang="en-US" altLang="zh-CN" dirty="0" smtClean="0">
                <a:latin typeface="Times New Roman" pitchFamily="18" charset="0"/>
              </a:rPr>
              <a:t>at the end </a:t>
            </a:r>
            <a:r>
              <a:rPr lang="en-US" altLang="zh-CN" dirty="0" smtClean="0">
                <a:latin typeface="Times New Roman" pitchFamily="18" charset="0"/>
              </a:rPr>
              <a:t>points which are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</a:rPr>
              <a:t>(1</a:t>
            </a:r>
            <a:r>
              <a:rPr lang="en-US" altLang="zh-CN" dirty="0">
                <a:latin typeface="Times New Roman" pitchFamily="18" charset="0"/>
              </a:rPr>
              <a:t>)=-</a:t>
            </a:r>
            <a:r>
              <a:rPr lang="en-US" altLang="zh-CN" dirty="0" smtClean="0">
                <a:latin typeface="Times New Roman" pitchFamily="18" charset="0"/>
              </a:rPr>
              <a:t>0.0000003599 and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P</a:t>
            </a:r>
            <a:r>
              <a:rPr lang="en-US" altLang="zh-CN" dirty="0" smtClean="0">
                <a:latin typeface="Times New Roman" pitchFamily="18" charset="0"/>
              </a:rPr>
              <a:t>(1</a:t>
            </a:r>
            <a:r>
              <a:rPr lang="en-US" altLang="zh-CN" dirty="0">
                <a:latin typeface="Times New Roman" pitchFamily="18" charset="0"/>
              </a:rPr>
              <a:t>)=-</a:t>
            </a:r>
            <a:r>
              <a:rPr lang="en-US" altLang="zh-CN" dirty="0" smtClean="0">
                <a:latin typeface="Times New Roman" pitchFamily="18" charset="0"/>
              </a:rPr>
              <a:t>0.0000245281</a:t>
            </a:r>
            <a:r>
              <a:rPr lang="en-US" altLang="zh-CN" dirty="0" smtClean="0">
                <a:latin typeface="Times New Roman" pitchFamily="18" charset="0"/>
              </a:rPr>
              <a:t>. The maximum error of </a:t>
            </a: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is about 1.467% of that of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). The smaller the interval, the better the </a:t>
            </a:r>
            <a:r>
              <a:rPr lang="en-US" altLang="zh-CN" dirty="0" err="1" smtClean="0">
                <a:latin typeface="Times New Roman" pitchFamily="18" charset="0"/>
              </a:rPr>
              <a:t>Padé</a:t>
            </a:r>
            <a:r>
              <a:rPr lang="en-US" altLang="zh-CN" dirty="0" smtClean="0">
                <a:latin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</a:rPr>
              <a:t>approximation is than the Taylor </a:t>
            </a:r>
            <a:r>
              <a:rPr lang="en-US" altLang="zh-CN" dirty="0" smtClean="0">
                <a:latin typeface="Times New Roman" pitchFamily="18" charset="0"/>
              </a:rPr>
              <a:t>approximation</a:t>
            </a:r>
            <a:r>
              <a:rPr lang="en-US" altLang="zh-CN" dirty="0" smtClean="0">
                <a:latin typeface="Times New Roman" pitchFamily="18" charset="0"/>
              </a:rPr>
              <a:t>. The maximum error of </a:t>
            </a:r>
            <a:r>
              <a:rPr lang="en-US" altLang="zh-CN" i="1" dirty="0" smtClean="0">
                <a:latin typeface="Times New Roman" pitchFamily="18" charset="0"/>
              </a:rPr>
              <a:t>R</a:t>
            </a:r>
            <a:r>
              <a:rPr lang="en-US" altLang="zh-CN" baseline="-25000" dirty="0" smtClean="0">
                <a:latin typeface="Times New Roman" pitchFamily="18" charset="0"/>
              </a:rPr>
              <a:t>4,4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 is </a:t>
            </a:r>
            <a:r>
              <a:rPr lang="en-US" altLang="zh-CN" dirty="0" smtClean="0">
                <a:latin typeface="Times New Roman" pitchFamily="18" charset="0"/>
              </a:rPr>
              <a:t>about 0.384 % </a:t>
            </a:r>
            <a:r>
              <a:rPr lang="en-US" altLang="zh-CN" dirty="0" smtClean="0">
                <a:latin typeface="Times New Roman" pitchFamily="18" charset="0"/>
              </a:rPr>
              <a:t>of that of </a:t>
            </a:r>
            <a:r>
              <a:rPr lang="en-US" altLang="zh-CN" i="1" dirty="0" smtClean="0">
                <a:latin typeface="Times New Roman" pitchFamily="18" charset="0"/>
              </a:rPr>
              <a:t>P</a:t>
            </a:r>
            <a:r>
              <a:rPr lang="en-US" altLang="zh-CN" baseline="-25000" dirty="0" smtClean="0">
                <a:latin typeface="Times New Roman" pitchFamily="18" charset="0"/>
              </a:rPr>
              <a:t>6</a:t>
            </a:r>
            <a:r>
              <a:rPr lang="en-US" altLang="zh-CN" dirty="0" smtClean="0">
                <a:latin typeface="Times New Roman" pitchFamily="18" charset="0"/>
              </a:rPr>
              <a:t>(</a:t>
            </a:r>
            <a:r>
              <a:rPr lang="en-US" altLang="zh-CN" i="1" dirty="0" smtClean="0">
                <a:latin typeface="Times New Roman" pitchFamily="18" charset="0"/>
              </a:rPr>
              <a:t>x</a:t>
            </a:r>
            <a:r>
              <a:rPr lang="en-US" altLang="zh-CN" dirty="0" smtClean="0">
                <a:latin typeface="Times New Roman" pitchFamily="18" charset="0"/>
              </a:rPr>
              <a:t>) over </a:t>
            </a:r>
            <a:r>
              <a:rPr lang="en-US" altLang="zh-CN" dirty="0" smtClean="0">
                <a:latin typeface="Times New Roman" pitchFamily="18" charset="0"/>
              </a:rPr>
              <a:t>[-</a:t>
            </a:r>
            <a:r>
              <a:rPr lang="en-US" altLang="zh-CN" dirty="0">
                <a:latin typeface="Times New Roman" pitchFamily="18" charset="0"/>
              </a:rPr>
              <a:t>0.1,0.1</a:t>
            </a:r>
            <a:r>
              <a:rPr lang="en-US" altLang="zh-CN" dirty="0" smtClean="0">
                <a:latin typeface="Times New Roman" pitchFamily="18" charset="0"/>
              </a:rPr>
              <a:t>] while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R</a:t>
            </a:r>
            <a:r>
              <a:rPr lang="en-US" altLang="zh-CN" dirty="0" smtClean="0">
                <a:latin typeface="Times New Roman" pitchFamily="18" charset="0"/>
              </a:rPr>
              <a:t>(0.1</a:t>
            </a:r>
            <a:r>
              <a:rPr lang="en-US" altLang="zh-CN" dirty="0">
                <a:latin typeface="Times New Roman" pitchFamily="18" charset="0"/>
              </a:rPr>
              <a:t>)=-</a:t>
            </a:r>
            <a:r>
              <a:rPr lang="en-US" altLang="zh-CN" dirty="0" smtClean="0">
                <a:latin typeface="Times New Roman" pitchFamily="18" charset="0"/>
              </a:rPr>
              <a:t>0.0000000004 and </a:t>
            </a:r>
            <a:r>
              <a:rPr lang="en-US" altLang="zh-CN" i="1" dirty="0" smtClean="0">
                <a:latin typeface="Times New Roman" pitchFamily="18" charset="0"/>
              </a:rPr>
              <a:t>E</a:t>
            </a:r>
            <a:r>
              <a:rPr lang="en-US" altLang="zh-CN" i="1" baseline="-25000" dirty="0" smtClean="0">
                <a:latin typeface="Times New Roman" pitchFamily="18" charset="0"/>
              </a:rPr>
              <a:t>P</a:t>
            </a:r>
            <a:r>
              <a:rPr lang="en-US" altLang="zh-CN" dirty="0" smtClean="0">
                <a:latin typeface="Times New Roman" pitchFamily="18" charset="0"/>
              </a:rPr>
              <a:t>(0.1</a:t>
            </a:r>
            <a:r>
              <a:rPr lang="en-US" altLang="zh-CN" dirty="0">
                <a:latin typeface="Times New Roman" pitchFamily="18" charset="0"/>
              </a:rPr>
              <a:t>)=</a:t>
            </a:r>
            <a:r>
              <a:rPr lang="en-US" altLang="zh-CN" dirty="0" smtClean="0">
                <a:latin typeface="Times New Roman" pitchFamily="18" charset="0"/>
              </a:rPr>
              <a:t>0.0000000966.</a:t>
            </a:r>
            <a:endParaRPr lang="en-US" altLang="zh-CN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3" grpId="0"/>
      <p:bldP spid="106504" grpId="0"/>
      <p:bldP spid="10650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24418" y="620713"/>
            <a:ext cx="109286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/>
              <a:t>The result of </a:t>
            </a:r>
            <a:r>
              <a:rPr lang="en-US" altLang="zh-CN" sz="2800" dirty="0" err="1" smtClean="0"/>
              <a:t>Runge</a:t>
            </a:r>
            <a:r>
              <a:rPr lang="en-US" altLang="zh-CN" sz="2800" dirty="0" smtClean="0"/>
              <a:t> </a:t>
            </a:r>
            <a:r>
              <a:rPr lang="en-US" altLang="zh-CN" sz="2800" dirty="0" smtClean="0"/>
              <a:t>function                      </a:t>
            </a:r>
            <a:r>
              <a:rPr lang="en-US" altLang="zh-CN" sz="2800" dirty="0" smtClean="0"/>
              <a:t>approximated by </a:t>
            </a:r>
            <a:r>
              <a:rPr lang="en-US" altLang="zh-CN" sz="2800" dirty="0" err="1" smtClean="0"/>
              <a:t>Padé</a:t>
            </a:r>
            <a:endParaRPr lang="zh-CN" altLang="en-US" sz="2800" dirty="0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5294761" y="585545"/>
          <a:ext cx="1921933" cy="579437"/>
        </p:xfrm>
        <a:graphic>
          <a:graphicData uri="http://schemas.openxmlformats.org/presentationml/2006/ole">
            <p:oleObj spid="_x0000_s86018" name="Equation" r:id="rId3" imgW="977476" imgH="393529" progId="">
              <p:embed/>
            </p:oleObj>
          </a:graphicData>
        </a:graphic>
      </p:graphicFrame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19667" y="1412876"/>
            <a:ext cx="10604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 smtClean="0">
                <a:latin typeface="+mn-lt"/>
              </a:rPr>
              <a:t>In </a:t>
            </a:r>
            <a:r>
              <a:rPr lang="en-US" altLang="zh-CN" sz="2800" dirty="0" smtClean="0">
                <a:latin typeface="+mn-lt"/>
              </a:rPr>
              <a:t>fact </a:t>
            </a:r>
            <a:r>
              <a:rPr lang="en-US" altLang="zh-CN" sz="2800" dirty="0" smtClean="0">
                <a:latin typeface="+mn-lt"/>
              </a:rPr>
              <a:t>the </a:t>
            </a:r>
            <a:r>
              <a:rPr lang="en-US" altLang="zh-CN" sz="2800" dirty="0" err="1" smtClean="0">
                <a:latin typeface="+mn-lt"/>
              </a:rPr>
              <a:t>Pad</a:t>
            </a:r>
            <a:r>
              <a:rPr lang="en-US" altLang="zh-CN" sz="2800" dirty="0" err="1" smtClean="0">
                <a:latin typeface="+mn-lt"/>
              </a:rPr>
              <a:t>é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approximation </a:t>
            </a:r>
            <a:r>
              <a:rPr lang="en-US" altLang="zh-CN" sz="2800" i="1" dirty="0" smtClean="0">
                <a:latin typeface="+mn-lt"/>
              </a:rPr>
              <a:t>R</a:t>
            </a:r>
            <a:r>
              <a:rPr lang="en-US" altLang="zh-CN" sz="2800" baseline="-25000" dirty="0" smtClean="0">
                <a:latin typeface="+mn-lt"/>
              </a:rPr>
              <a:t>2,2</a:t>
            </a:r>
            <a:r>
              <a:rPr lang="en-US" altLang="zh-CN" sz="2800" dirty="0" smtClean="0">
                <a:latin typeface="+mn-lt"/>
              </a:rPr>
              <a:t> 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 is </a:t>
            </a:r>
            <a:r>
              <a:rPr lang="en-US" altLang="zh-CN" sz="2800" dirty="0" smtClean="0">
                <a:latin typeface="+mn-lt"/>
              </a:rPr>
              <a:t>just the </a:t>
            </a:r>
            <a:r>
              <a:rPr lang="en-US" altLang="zh-CN" sz="2800" dirty="0" err="1" smtClean="0">
                <a:latin typeface="+mn-lt"/>
              </a:rPr>
              <a:t>Runge</a:t>
            </a:r>
            <a:r>
              <a:rPr lang="en-US" altLang="zh-CN" sz="2800" dirty="0" smtClean="0">
                <a:latin typeface="+mn-lt"/>
              </a:rPr>
              <a:t> function </a:t>
            </a:r>
            <a:r>
              <a:rPr lang="en-US" altLang="zh-CN" sz="2800" i="1" dirty="0" smtClean="0">
                <a:latin typeface="+mn-lt"/>
              </a:rPr>
              <a:t>f 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 smtClean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9484" y="2349500"/>
            <a:ext cx="711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12" name="日期占位符 5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fld id="{EB25A146-D112-403E-9F3E-43719226E0A1}" type="datetime1">
              <a:rPr lang="zh-CN" altLang="en-US"/>
              <a:pPr>
                <a:defRPr/>
              </a:pPr>
              <a:t>2021/4/21</a:t>
            </a:fld>
            <a:endParaRPr lang="en-US" altLang="zh-CN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03389" y="692151"/>
            <a:ext cx="5400675" cy="2752725"/>
            <a:chOff x="113" y="436"/>
            <a:chExt cx="3402" cy="1734"/>
          </a:xfrm>
        </p:grpSpPr>
        <p:pic>
          <p:nvPicPr>
            <p:cNvPr id="922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436"/>
              <a:ext cx="2808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562" y="1162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P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1</a:t>
              </a:r>
              <a:r>
                <a:rPr lang="en-US" altLang="zh-CN">
                  <a:latin typeface="Times New Roman" panose="02020603050405020304" pitchFamily="18" charset="0"/>
                </a:rPr>
                <a:t>(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>
                  <a:latin typeface="Times New Roman" panose="02020603050405020304" pitchFamily="18" charset="0"/>
                </a:rPr>
                <a:t>)=1+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2517" y="436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e</a:t>
              </a:r>
              <a:r>
                <a:rPr lang="en-US" altLang="zh-CN" i="1" baseline="30000">
                  <a:latin typeface="Times New Roman" panose="02020603050405020304" pitchFamily="18" charset="0"/>
                </a:rPr>
                <a:t>x</a:t>
              </a:r>
              <a:endParaRPr lang="en-US" altLang="zh-CN" i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32401" y="2781300"/>
            <a:ext cx="5903913" cy="3614738"/>
            <a:chOff x="2336" y="1752"/>
            <a:chExt cx="3719" cy="2277"/>
          </a:xfrm>
        </p:grpSpPr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15"/>
              <a:ext cx="2748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4195" y="216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e</a:t>
              </a:r>
              <a:r>
                <a:rPr lang="en-US" altLang="zh-CN" i="1" baseline="30000">
                  <a:latin typeface="Times New Roman" panose="02020603050405020304" pitchFamily="18" charset="0"/>
                </a:rPr>
                <a:t>x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4785" y="1752"/>
              <a:ext cx="12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P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</a:rPr>
                <a:t>(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>
                  <a:latin typeface="Times New Roman" panose="02020603050405020304" pitchFamily="18" charset="0"/>
                </a:rPr>
                <a:t>)</a:t>
              </a:r>
            </a:p>
            <a:p>
              <a:pPr eaLnBrk="1" hangingPunct="1"/>
              <a:r>
                <a:rPr lang="en-US" altLang="zh-CN">
                  <a:latin typeface="Times New Roman" panose="02020603050405020304" pitchFamily="18" charset="0"/>
                </a:rPr>
                <a:t>  =1+</a:t>
              </a:r>
              <a:r>
                <a:rPr lang="en-US" altLang="zh-CN" i="1">
                  <a:latin typeface="Times New Roman" panose="02020603050405020304" pitchFamily="18" charset="0"/>
                </a:rPr>
                <a:t>x+x</a:t>
              </a:r>
              <a:r>
                <a:rPr lang="en-US" altLang="zh-CN" baseline="30000">
                  <a:latin typeface="Times New Roman" panose="02020603050405020304" pitchFamily="18" charset="0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</a:rPr>
                <a:t>/2</a:t>
              </a:r>
            </a:p>
          </p:txBody>
        </p:sp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527800" y="836613"/>
            <a:ext cx="4956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Times New Roman" panose="02020603050405020304" pitchFamily="18" charset="0"/>
              </a:rPr>
              <a:t>Example for Taylor Approximation (1)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0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12" name="日期占位符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EB25A146-D112-403E-9F3E-43719226E0A1}" type="datetime1">
              <a:rPr lang="zh-CN" altLang="en-US"/>
              <a:pPr>
                <a:defRPr/>
              </a:pPr>
              <a:t>2021/4/21</a:t>
            </a:fld>
            <a:endParaRPr lang="en-US" altLang="zh-CN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76513" y="1338264"/>
            <a:ext cx="7912100" cy="4181475"/>
            <a:chOff x="663" y="843"/>
            <a:chExt cx="4984" cy="2634"/>
          </a:xfrm>
        </p:grpSpPr>
        <p:pic>
          <p:nvPicPr>
            <p:cNvPr id="1024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" y="843"/>
              <a:ext cx="4435" cy="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4649" y="981"/>
              <a:ext cx="4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e</a:t>
              </a:r>
              <a:r>
                <a:rPr lang="en-US" altLang="zh-CN" i="1" baseline="30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250" name="Text Box 7"/>
            <p:cNvSpPr txBox="1">
              <a:spLocks noChangeArrowheads="1"/>
            </p:cNvSpPr>
            <p:nvPr/>
          </p:nvSpPr>
          <p:spPr bwMode="auto">
            <a:xfrm>
              <a:off x="5103" y="890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P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4</a:t>
              </a:r>
              <a:r>
                <a:rPr lang="en-US" altLang="zh-CN">
                  <a:latin typeface="Times New Roman" panose="02020603050405020304" pitchFamily="18" charset="0"/>
                </a:rPr>
                <a:t>(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251" name="Text Box 8"/>
            <p:cNvSpPr txBox="1">
              <a:spLocks noChangeArrowheads="1"/>
            </p:cNvSpPr>
            <p:nvPr/>
          </p:nvSpPr>
          <p:spPr bwMode="auto">
            <a:xfrm>
              <a:off x="5103" y="1253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P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3</a:t>
              </a:r>
              <a:r>
                <a:rPr lang="en-US" altLang="zh-CN">
                  <a:latin typeface="Times New Roman" panose="02020603050405020304" pitchFamily="18" charset="0"/>
                </a:rPr>
                <a:t>(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5103" y="1752"/>
              <a:ext cx="5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i="1">
                  <a:latin typeface="Times New Roman" panose="02020603050405020304" pitchFamily="18" charset="0"/>
                </a:rPr>
                <a:t>y</a:t>
              </a:r>
              <a:r>
                <a:rPr lang="en-US" altLang="zh-CN">
                  <a:latin typeface="Times New Roman" panose="02020603050405020304" pitchFamily="18" charset="0"/>
                </a:rPr>
                <a:t>=</a:t>
              </a:r>
              <a:r>
                <a:rPr lang="en-US" altLang="zh-CN" i="1">
                  <a:latin typeface="Times New Roman" panose="02020603050405020304" pitchFamily="18" charset="0"/>
                </a:rPr>
                <a:t>P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</a:rPr>
                <a:t>(</a:t>
              </a:r>
              <a:r>
                <a:rPr lang="en-US" altLang="zh-CN" i="1">
                  <a:latin typeface="Times New Roman" panose="02020603050405020304" pitchFamily="18" charset="0"/>
                </a:rPr>
                <a:t>x</a:t>
              </a:r>
              <a:r>
                <a:rPr lang="en-US" altLang="zh-CN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135188" y="692150"/>
            <a:ext cx="4956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Times New Roman" panose="02020603050405020304" pitchFamily="18" charset="0"/>
              </a:rPr>
              <a:t>Example for Taylor Approximation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(2)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7420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569145118"/>
              </p:ext>
            </p:extLst>
          </p:nvPr>
        </p:nvGraphicFramePr>
        <p:xfrm>
          <a:off x="1073828" y="1674565"/>
          <a:ext cx="3655336" cy="962274"/>
        </p:xfrm>
        <a:graphic>
          <a:graphicData uri="http://schemas.openxmlformats.org/presentationml/2006/ole">
            <p:oleObj spid="_x0000_s21569" name="Equation" r:id="rId4" imgW="1688760" imgH="444240" progId="">
              <p:embed/>
            </p:oleObj>
          </a:graphicData>
        </a:graphic>
      </p:graphicFrame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992314" y="5661025"/>
            <a:ext cx="2736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/>
              <a:t>Example 3.2 &amp; 3.3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30680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华南师范大学数学科学学院    谢骊玲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063749" y="1628775"/>
            <a:ext cx="1891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 smtClean="0"/>
              <a:t>Example 3.3</a:t>
            </a:r>
            <a:endParaRPr lang="en-US" altLang="zh-CN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63976" y="1557338"/>
            <a:ext cx="5294313" cy="4025900"/>
            <a:chOff x="1474" y="981"/>
            <a:chExt cx="3335" cy="2536"/>
          </a:xfrm>
        </p:grpSpPr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981"/>
              <a:ext cx="3335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 Box 6"/>
            <p:cNvSpPr txBox="1">
              <a:spLocks noChangeArrowheads="1"/>
            </p:cNvSpPr>
            <p:nvPr/>
          </p:nvSpPr>
          <p:spPr bwMode="auto">
            <a:xfrm>
              <a:off x="3742" y="1344"/>
              <a:ext cx="7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y</a:t>
              </a:r>
              <a:r>
                <a:rPr lang="en-US" altLang="zh-CN" sz="2400">
                  <a:latin typeface="Times New Roman" panose="02020603050405020304" pitchFamily="18" charset="0"/>
                </a:rPr>
                <a:t>=</a:t>
              </a:r>
              <a:r>
                <a:rPr lang="en-US" altLang="zh-CN" sz="2400" i="1">
                  <a:latin typeface="Times New Roman" panose="02020603050405020304" pitchFamily="18" charset="0"/>
                </a:rPr>
                <a:t>E</a:t>
              </a:r>
              <a:r>
                <a:rPr lang="en-US" altLang="zh-CN" sz="2400" baseline="-25000">
                  <a:latin typeface="Times New Roman" panose="02020603050405020304" pitchFamily="18" charset="0"/>
                </a:rPr>
                <a:t>9</a:t>
              </a:r>
              <a:r>
                <a:rPr lang="en-US" altLang="zh-CN" sz="2400">
                  <a:latin typeface="Times New Roman" panose="02020603050405020304" pitchFamily="18" charset="0"/>
                </a:rPr>
                <a:t>(</a:t>
              </a:r>
              <a:r>
                <a:rPr lang="en-US" altLang="zh-CN" sz="2400" i="1">
                  <a:latin typeface="Times New Roman" panose="02020603050405020304" pitchFamily="18" charset="0"/>
                </a:rPr>
                <a:t>x</a:t>
              </a:r>
              <a:r>
                <a:rPr lang="en-US" altLang="zh-CN" sz="2400">
                  <a:latin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992313" y="692151"/>
            <a:ext cx="6711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 smtClean="0"/>
              <a:t>The graph of the error </a:t>
            </a:r>
            <a:r>
              <a:rPr lang="en-US" altLang="zh-CN" sz="2800" i="1" dirty="0" smtClean="0">
                <a:latin typeface="+mn-lt"/>
              </a:rPr>
              <a:t>y</a:t>
            </a:r>
            <a:r>
              <a:rPr lang="en-US" altLang="zh-CN" sz="2800" dirty="0" smtClean="0">
                <a:latin typeface="+mn-lt"/>
              </a:rPr>
              <a:t>=</a:t>
            </a:r>
            <a:r>
              <a:rPr lang="en-US" altLang="zh-CN" sz="2800" i="1" dirty="0">
                <a:latin typeface="+mn-lt"/>
              </a:rPr>
              <a:t>E</a:t>
            </a:r>
            <a:r>
              <a:rPr lang="en-US" altLang="zh-CN" sz="2800" baseline="-25000" dirty="0" smtClean="0">
                <a:latin typeface="+mn-lt"/>
              </a:rPr>
              <a:t>9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)=</a:t>
            </a:r>
            <a:r>
              <a:rPr lang="en-US" altLang="zh-CN" sz="2800" i="1" dirty="0">
                <a:latin typeface="+mn-lt"/>
              </a:rPr>
              <a:t>e</a:t>
            </a:r>
            <a:r>
              <a:rPr lang="en-US" altLang="zh-CN" sz="2800" i="1" baseline="30000" dirty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-</a:t>
            </a:r>
            <a:r>
              <a:rPr lang="en-US" altLang="zh-CN" sz="2800" i="1" dirty="0">
                <a:latin typeface="+mn-lt"/>
              </a:rPr>
              <a:t>P</a:t>
            </a:r>
            <a:r>
              <a:rPr lang="en-US" altLang="zh-CN" sz="2800" baseline="-25000" dirty="0" smtClean="0">
                <a:latin typeface="+mn-lt"/>
              </a:rPr>
              <a:t>9</a:t>
            </a:r>
            <a:r>
              <a:rPr lang="en-US" altLang="zh-CN" sz="2800" dirty="0" smtClean="0">
                <a:latin typeface="+mn-lt"/>
              </a:rPr>
              <a:t>(</a:t>
            </a:r>
            <a:r>
              <a:rPr lang="en-US" altLang="zh-CN" sz="2800" i="1" dirty="0">
                <a:latin typeface="+mn-lt"/>
              </a:rPr>
              <a:t>x</a:t>
            </a:r>
            <a:r>
              <a:rPr lang="en-US" altLang="zh-CN" sz="2800" dirty="0" smtClean="0">
                <a:latin typeface="+mn-lt"/>
              </a:rPr>
              <a:t>)</a:t>
            </a:r>
            <a:endParaRPr lang="zh-CN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9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nmm.pot [兼容模式]" id="{17826F4E-4884-44A6-8B3E-5E7B57660E89}" vid="{EF018D18-CCEC-4A05-89C8-F7AE0F373F9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nmm</Template>
  <TotalTime>3659</TotalTime>
  <Words>3858</Words>
  <Application>Microsoft Office PowerPoint</Application>
  <PresentationFormat>自定义</PresentationFormat>
  <Paragraphs>383</Paragraphs>
  <Slides>62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62</vt:i4>
      </vt:variant>
    </vt:vector>
  </HeadingPairs>
  <TitlesOfParts>
    <vt:vector size="71" baseType="lpstr">
      <vt:lpstr>Pixel</vt:lpstr>
      <vt:lpstr>Bitmap Image</vt:lpstr>
      <vt:lpstr>Equation</vt:lpstr>
      <vt:lpstr>公式</vt:lpstr>
      <vt:lpstr>Chart</vt:lpstr>
      <vt:lpstr>Worksheet</vt:lpstr>
      <vt:lpstr>Mathcad</vt:lpstr>
      <vt:lpstr>Document</vt:lpstr>
      <vt:lpstr>文档</vt:lpstr>
      <vt:lpstr>Chapter 3.  Interpolation and Polynomial Approximation</vt:lpstr>
      <vt:lpstr>What is Interpolation ?</vt:lpstr>
      <vt:lpstr>Introduction to Interpolation</vt:lpstr>
      <vt:lpstr>Taylor Series and Calculation of Functions</vt:lpstr>
      <vt:lpstr>Taylor Series Expansions for Some Common Functions</vt:lpstr>
      <vt:lpstr>Taylor polynomial </vt:lpstr>
      <vt:lpstr>幻灯片 7</vt:lpstr>
      <vt:lpstr>幻灯片 8</vt:lpstr>
      <vt:lpstr>幻灯片 9</vt:lpstr>
      <vt:lpstr>Methods for Evaluating a Polynomial</vt:lpstr>
      <vt:lpstr>Introduction to Interpolation</vt:lpstr>
      <vt:lpstr>Introduction to Interpolation-Cont.</vt:lpstr>
      <vt:lpstr>Linear Interpolation</vt:lpstr>
      <vt:lpstr>Example</vt:lpstr>
      <vt:lpstr>Linear Interpolation</vt:lpstr>
      <vt:lpstr>Quadratic Interpolation</vt:lpstr>
      <vt:lpstr>Example</vt:lpstr>
      <vt:lpstr>幻灯片 18</vt:lpstr>
      <vt:lpstr>幻灯片 19</vt:lpstr>
      <vt:lpstr>3.3 Lagrange Approximation</vt:lpstr>
      <vt:lpstr>Properties of Lagrange Interpolation Polynomial PN(x)</vt:lpstr>
      <vt:lpstr>Error Terms</vt:lpstr>
      <vt:lpstr>Error Bounds for Lagrange Interpolation,  Equally Spaced Nodes</vt:lpstr>
      <vt:lpstr>Error Bounds for Lagrange Interpolation,  Equally Spaced Nodes</vt:lpstr>
      <vt:lpstr>Comparison of Accuracy and O(hN+1)</vt:lpstr>
      <vt:lpstr>3.4 Newton Polynomials</vt:lpstr>
      <vt:lpstr>Definition of the Divided Differences</vt:lpstr>
      <vt:lpstr>Divided-Difference Table</vt:lpstr>
      <vt:lpstr>General Form</vt:lpstr>
      <vt:lpstr>General Form</vt:lpstr>
      <vt:lpstr>Example</vt:lpstr>
      <vt:lpstr>Example</vt:lpstr>
      <vt:lpstr>Example</vt:lpstr>
      <vt:lpstr>Example-Cont.</vt:lpstr>
      <vt:lpstr>Newton Polynomial</vt:lpstr>
      <vt:lpstr>Truncation Error of Newton Polynomial</vt:lpstr>
      <vt:lpstr>Discussion of  Interpolating Polynomials</vt:lpstr>
      <vt:lpstr>Runge Phenomenon</vt:lpstr>
      <vt:lpstr>幻灯片 39</vt:lpstr>
      <vt:lpstr>Minimax</vt:lpstr>
      <vt:lpstr>Minimax-Cont.</vt:lpstr>
      <vt:lpstr>Minimax-Cont.</vt:lpstr>
      <vt:lpstr>Properties of Chebyshev Polynomials</vt:lpstr>
      <vt:lpstr>Properties of Chebyshev Polynomials-Cont.</vt:lpstr>
      <vt:lpstr>Chebyshev Approximation Polynomial</vt:lpstr>
      <vt:lpstr>Interpolation using Chebyshev Nodes</vt:lpstr>
      <vt:lpstr>Interpolation using Chebyshev Nodes-Cont.</vt:lpstr>
      <vt:lpstr>幻灯片 48</vt:lpstr>
      <vt:lpstr>Transforming the Interval</vt:lpstr>
      <vt:lpstr>3.6 Padé   Approximation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3.  Interpolation and Polynomial Approximation</dc:title>
  <dc:creator>微软用户</dc:creator>
  <cp:lastModifiedBy>xll</cp:lastModifiedBy>
  <cp:revision>148</cp:revision>
  <dcterms:created xsi:type="dcterms:W3CDTF">2020-01-05T08:34:56Z</dcterms:created>
  <dcterms:modified xsi:type="dcterms:W3CDTF">2021-04-21T08:40:54Z</dcterms:modified>
</cp:coreProperties>
</file>