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7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23" r:id="rId11"/>
    <p:sldId id="326" r:id="rId12"/>
    <p:sldId id="324" r:id="rId13"/>
    <p:sldId id="327" r:id="rId14"/>
    <p:sldId id="328" r:id="rId15"/>
    <p:sldId id="331" r:id="rId16"/>
    <p:sldId id="330" r:id="rId17"/>
    <p:sldId id="266" r:id="rId18"/>
    <p:sldId id="332" r:id="rId19"/>
    <p:sldId id="333" r:id="rId20"/>
    <p:sldId id="334" r:id="rId21"/>
    <p:sldId id="340" r:id="rId22"/>
    <p:sldId id="339" r:id="rId23"/>
    <p:sldId id="341" r:id="rId24"/>
    <p:sldId id="342" r:id="rId25"/>
    <p:sldId id="343" r:id="rId26"/>
    <p:sldId id="337" r:id="rId27"/>
    <p:sldId id="344" r:id="rId28"/>
    <p:sldId id="345" r:id="rId29"/>
    <p:sldId id="346" r:id="rId30"/>
    <p:sldId id="336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298" r:id="rId45"/>
    <p:sldId id="347" r:id="rId46"/>
    <p:sldId id="348" r:id="rId47"/>
    <p:sldId id="299" r:id="rId48"/>
    <p:sldId id="300" r:id="rId49"/>
    <p:sldId id="301" r:id="rId50"/>
    <p:sldId id="303" r:id="rId51"/>
    <p:sldId id="369" r:id="rId52"/>
    <p:sldId id="370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71" r:id="rId61"/>
    <p:sldId id="353" r:id="rId62"/>
    <p:sldId id="372" r:id="rId63"/>
    <p:sldId id="373" r:id="rId64"/>
    <p:sldId id="374" r:id="rId65"/>
    <p:sldId id="375" r:id="rId66"/>
    <p:sldId id="320" r:id="rId67"/>
    <p:sldId id="321" r:id="rId68"/>
    <p:sldId id="322" r:id="rId6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4" autoAdjust="0"/>
    <p:restoredTop sz="83010" autoAdjust="0"/>
  </p:normalViewPr>
  <p:slideViewPr>
    <p:cSldViewPr snapToGrid="0">
      <p:cViewPr varScale="1">
        <p:scale>
          <a:sx n="72" d="100"/>
          <a:sy n="72" d="100"/>
        </p:scale>
        <p:origin x="-54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2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4" Type="http://schemas.openxmlformats.org/officeDocument/2006/relationships/image" Target="../media/image94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5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4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5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4" Type="http://schemas.openxmlformats.org/officeDocument/2006/relationships/image" Target="../media/image111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4.wmf"/></Relationships>
</file>

<file path=ppt/drawings/_rels/vmlDrawing4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8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3CFFD-A739-47B0-ACCA-63C919FEEAB0}" type="datetimeFigureOut">
              <a:rPr lang="zh-CN" altLang="en-US" smtClean="0"/>
              <a:pPr/>
              <a:t>2021/4/20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6B849-FC96-4719-BCA6-E3AF7066B1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4422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锰，硅，铜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6B849-FC96-4719-BCA6-E3AF7066B1F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桁架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6B849-FC96-4719-BCA6-E3AF7066B1F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18" name="Picture 21" descr="校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6118" y="260350"/>
            <a:ext cx="1424516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zh-CN" altLang="en-US" noProof="0" smtClean="0"/>
              <a:t>单击以编辑母版副标题样式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14341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8475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58962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1219200" y="6251575"/>
            <a:ext cx="2641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470400" y="62484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4B78544-3835-4159-9F6C-D16A8542549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1122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502400" y="1600201"/>
            <a:ext cx="5080000" cy="21891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502400" y="3941763"/>
            <a:ext cx="5080000" cy="218916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1219200" y="6251575"/>
            <a:ext cx="2641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470400" y="62484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58848AC-6458-4A64-A593-379D00F321F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747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6628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05273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293097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5125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8933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5375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0187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8073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2628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959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  <p:sp>
          <p:nvSpPr>
            <p:cNvPr id="103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  <p:sp>
          <p:nvSpPr>
            <p:cNvPr id="103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445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84314"/>
            <a:ext cx="109728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030" name="Picture 17" descr="校徽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02434" y="1"/>
            <a:ext cx="118956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2155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5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71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73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90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93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10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106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108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oleObject111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oleObject117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oleObject120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4" Type="http://schemas.openxmlformats.org/officeDocument/2006/relationships/oleObject" Target="../embeddings/oleObject124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Chapter  2.    Solution </a:t>
            </a:r>
            <a:r>
              <a:rPr lang="en-US" altLang="zh-CN" b="1" dirty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of Linear </a:t>
            </a:r>
            <a:r>
              <a:rPr lang="en-US" altLang="zh-CN" b="1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Systems  </a:t>
            </a:r>
            <a:r>
              <a:rPr lang="en-US" altLang="zh-CN" b="1" i="1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AX</a:t>
            </a:r>
            <a:r>
              <a:rPr lang="en-US" altLang="zh-CN" b="1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=</a:t>
            </a:r>
            <a:r>
              <a:rPr lang="en-US" altLang="zh-CN" b="1" i="1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</a:rPr>
              <a:t>B</a:t>
            </a:r>
            <a:endParaRPr lang="en-US" altLang="zh-CN" b="1" i="1" dirty="0">
              <a:solidFill>
                <a:schemeClr val="bg1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486025" y="162083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kumimoji="1" lang="en-US" altLang="zh-CN" sz="4400" dirty="0"/>
          </a:p>
        </p:txBody>
      </p:sp>
    </p:spTree>
    <p:extLst>
      <p:ext uri="{BB962C8B-B14F-4D97-AF65-F5344CB8AC3E}">
        <p14:creationId xmlns:p14="http://schemas.microsoft.com/office/powerpoint/2010/main" xmlns="" val="234100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Upper-Triangular Linear Systems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230923"/>
            <a:ext cx="10972800" cy="4897437"/>
          </a:xfrm>
        </p:spPr>
        <p:txBody>
          <a:bodyPr/>
          <a:lstStyle/>
          <a:p>
            <a:r>
              <a:rPr lang="en-US" altLang="zh-CN" dirty="0" smtClean="0"/>
              <a:t>Def. 2.1. An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×</a:t>
            </a:r>
            <a:r>
              <a:rPr lang="en-US" altLang="zh-CN" i="1" dirty="0" smtClean="0"/>
              <a:t>N </a:t>
            </a:r>
            <a:r>
              <a:rPr lang="en-US" altLang="zh-CN" dirty="0" smtClean="0"/>
              <a:t>matrix</a:t>
            </a:r>
            <a:r>
              <a:rPr lang="en-US" altLang="zh-CN" i="1" dirty="0" smtClean="0"/>
              <a:t> A</a:t>
            </a:r>
            <a:r>
              <a:rPr lang="en-US" altLang="zh-CN" dirty="0" smtClean="0"/>
              <a:t>=[</a:t>
            </a:r>
            <a:r>
              <a:rPr lang="en-US" altLang="zh-CN" i="1" dirty="0" err="1" smtClean="0"/>
              <a:t>a</a:t>
            </a:r>
            <a:r>
              <a:rPr lang="en-US" altLang="zh-CN" i="1" baseline="-25000" dirty="0" err="1" smtClean="0"/>
              <a:t>ij</a:t>
            </a:r>
            <a:r>
              <a:rPr lang="en-US" altLang="zh-CN" dirty="0" smtClean="0"/>
              <a:t>] is called upper triangular provided that the elements satisfy </a:t>
            </a:r>
            <a:r>
              <a:rPr lang="en-US" altLang="zh-CN" i="1" dirty="0" err="1" smtClean="0"/>
              <a:t>a</a:t>
            </a:r>
            <a:r>
              <a:rPr lang="en-US" altLang="zh-CN" i="1" baseline="-25000" dirty="0" err="1" smtClean="0"/>
              <a:t>ij</a:t>
            </a:r>
            <a:r>
              <a:rPr lang="en-US" altLang="zh-CN" dirty="0" smtClean="0"/>
              <a:t>=0 whenever </a:t>
            </a:r>
            <a:r>
              <a:rPr lang="en-US" altLang="zh-CN" i="1" dirty="0" err="1" smtClean="0"/>
              <a:t>i</a:t>
            </a:r>
            <a:r>
              <a:rPr lang="en-US" altLang="zh-CN" dirty="0" smtClean="0"/>
              <a:t>&gt;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. </a:t>
            </a:r>
            <a:r>
              <a:rPr lang="en-US" altLang="zh-CN" i="1" dirty="0" smtClean="0"/>
              <a:t>A</a:t>
            </a:r>
            <a:r>
              <a:rPr lang="zh-CN" altLang="en-US" dirty="0"/>
              <a:t> </a:t>
            </a:r>
            <a:r>
              <a:rPr lang="en-US" altLang="zh-CN" dirty="0" smtClean="0"/>
              <a:t>is called lower triangular provided that </a:t>
            </a:r>
            <a:r>
              <a:rPr lang="en-US" altLang="zh-CN" i="1" dirty="0" err="1" smtClean="0"/>
              <a:t>a</a:t>
            </a:r>
            <a:r>
              <a:rPr lang="en-US" altLang="zh-CN" i="1" baseline="-25000" dirty="0" err="1" smtClean="0"/>
              <a:t>ij</a:t>
            </a:r>
            <a:r>
              <a:rPr lang="en-US" altLang="zh-CN" dirty="0" smtClean="0"/>
              <a:t>=0</a:t>
            </a:r>
            <a:r>
              <a:rPr lang="zh-CN" altLang="en-US" dirty="0"/>
              <a:t> </a:t>
            </a:r>
            <a:r>
              <a:rPr lang="en-US" altLang="zh-CN" dirty="0" smtClean="0"/>
              <a:t>whenever </a:t>
            </a:r>
            <a:r>
              <a:rPr lang="en-US" altLang="zh-CN" i="1" dirty="0" err="1" smtClean="0"/>
              <a:t>i</a:t>
            </a:r>
            <a:r>
              <a:rPr lang="en-US" altLang="zh-CN" dirty="0" smtClean="0"/>
              <a:t>&lt;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 smtClean="0"/>
              <a:t>Thm</a:t>
            </a:r>
            <a:r>
              <a:rPr lang="en-US" altLang="zh-CN" dirty="0" smtClean="0"/>
              <a:t>. 2.1(Back Substitution). Suppose that </a:t>
            </a:r>
            <a:r>
              <a:rPr lang="en-US" altLang="zh-CN" i="1" dirty="0" smtClean="0"/>
              <a:t>AX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B</a:t>
            </a:r>
            <a:r>
              <a:rPr lang="zh-CN" altLang="en-US" dirty="0"/>
              <a:t> </a:t>
            </a:r>
            <a:r>
              <a:rPr lang="en-US" altLang="zh-CN" dirty="0" smtClean="0"/>
              <a:t>is an upper-triangular system with the form as below. If </a:t>
            </a:r>
            <a:r>
              <a:rPr lang="en-US" altLang="zh-CN" i="1" dirty="0" smtClean="0">
                <a:solidFill>
                  <a:srgbClr val="FF0000"/>
                </a:solidFill>
              </a:rPr>
              <a:t>a</a:t>
            </a:r>
            <a:r>
              <a:rPr lang="en-US" altLang="zh-CN" i="1" baseline="-25000" dirty="0" smtClean="0">
                <a:solidFill>
                  <a:srgbClr val="FF0000"/>
                </a:solidFill>
              </a:rPr>
              <a:t>kk</a:t>
            </a:r>
            <a:r>
              <a:rPr lang="en-US" altLang="zh-CN" dirty="0" smtClean="0">
                <a:solidFill>
                  <a:srgbClr val="FF0000"/>
                </a:solidFill>
              </a:rPr>
              <a:t>≠0</a:t>
            </a:r>
            <a:r>
              <a:rPr lang="zh-CN" altLang="en-US" dirty="0"/>
              <a:t> </a:t>
            </a:r>
            <a:r>
              <a:rPr lang="en-US" altLang="zh-CN" dirty="0" smtClean="0"/>
              <a:t>for </a:t>
            </a:r>
            <a:r>
              <a:rPr lang="en-US" altLang="zh-CN" i="1" dirty="0" smtClean="0"/>
              <a:t>k</a:t>
            </a:r>
            <a:r>
              <a:rPr lang="en-US" altLang="zh-CN" dirty="0" smtClean="0"/>
              <a:t>=1,2,…,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, then there exists a unique solution for the system.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4021151" y="6259417"/>
            <a:ext cx="3962400" cy="457200"/>
          </a:xfrm>
        </p:spPr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1223592"/>
              </p:ext>
            </p:extLst>
          </p:nvPr>
        </p:nvGraphicFramePr>
        <p:xfrm>
          <a:off x="3704094" y="4406747"/>
          <a:ext cx="4635676" cy="1978457"/>
        </p:xfrm>
        <a:graphic>
          <a:graphicData uri="http://schemas.openxmlformats.org/presentationml/2006/ole">
            <p:oleObj spid="_x0000_s55349" name="公式" r:id="rId3" imgW="267948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0484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 Substitution to solve the linear system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288" y="1484313"/>
            <a:ext cx="8229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First, </a:t>
            </a:r>
            <a:endParaRPr lang="zh-CN" altLang="en-US" dirty="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22834890"/>
              </p:ext>
            </p:extLst>
          </p:nvPr>
        </p:nvGraphicFramePr>
        <p:xfrm>
          <a:off x="1060450" y="2093913"/>
          <a:ext cx="958850" cy="757237"/>
        </p:xfrm>
        <a:graphic>
          <a:graphicData uri="http://schemas.openxmlformats.org/presentationml/2006/ole">
            <p:oleObj spid="_x0000_s56618" name="Equation" r:id="rId3" imgW="545760" imgH="431640" progId="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55479321"/>
              </p:ext>
            </p:extLst>
          </p:nvPr>
        </p:nvGraphicFramePr>
        <p:xfrm>
          <a:off x="1046163" y="5408387"/>
          <a:ext cx="4902945" cy="884790"/>
        </p:xfrm>
        <a:graphic>
          <a:graphicData uri="http://schemas.openxmlformats.org/presentationml/2006/ole">
            <p:oleObj spid="_x0000_s56619" name="Equation" r:id="rId4" imgW="6057900" imgH="10922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1379909"/>
              </p:ext>
            </p:extLst>
          </p:nvPr>
        </p:nvGraphicFramePr>
        <p:xfrm>
          <a:off x="1140615" y="3076575"/>
          <a:ext cx="3662046" cy="463550"/>
        </p:xfrm>
        <a:graphic>
          <a:graphicData uri="http://schemas.openxmlformats.org/presentationml/2006/ole">
            <p:oleObj spid="_x0000_s56620" name="公式" r:id="rId5" imgW="1879560" imgH="24120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44514190"/>
              </p:ext>
            </p:extLst>
          </p:nvPr>
        </p:nvGraphicFramePr>
        <p:xfrm>
          <a:off x="2247834" y="4021156"/>
          <a:ext cx="2401283" cy="702815"/>
        </p:xfrm>
        <a:graphic>
          <a:graphicData uri="http://schemas.openxmlformats.org/presentationml/2006/ole">
            <p:oleObj spid="_x0000_s56621" name="公式" r:id="rId6" imgW="1562040" imgH="457200" progId="Equation.3">
              <p:embed/>
            </p:oleObj>
          </a:graphicData>
        </a:graphic>
      </p:graphicFrame>
      <p:sp>
        <p:nvSpPr>
          <p:cNvPr id="10" name="Freeform 8"/>
          <p:cNvSpPr>
            <a:spLocks/>
          </p:cNvSpPr>
          <p:nvPr/>
        </p:nvSpPr>
        <p:spPr bwMode="auto">
          <a:xfrm>
            <a:off x="1938338" y="3502944"/>
            <a:ext cx="242887" cy="866775"/>
          </a:xfrm>
          <a:custGeom>
            <a:avLst/>
            <a:gdLst>
              <a:gd name="T0" fmla="*/ 2147483647 w 1097"/>
              <a:gd name="T1" fmla="*/ 0 h 578"/>
              <a:gd name="T2" fmla="*/ 2147483647 w 1097"/>
              <a:gd name="T3" fmla="*/ 2147483647 h 578"/>
              <a:gd name="T4" fmla="*/ 2147483647 w 1097"/>
              <a:gd name="T5" fmla="*/ 2147483647 h 578"/>
              <a:gd name="T6" fmla="*/ 2147483647 w 1097"/>
              <a:gd name="T7" fmla="*/ 2147483647 h 578"/>
              <a:gd name="T8" fmla="*/ 0 60000 65536"/>
              <a:gd name="T9" fmla="*/ 0 60000 65536"/>
              <a:gd name="T10" fmla="*/ 0 60000 65536"/>
              <a:gd name="T11" fmla="*/ 0 60000 65536"/>
              <a:gd name="T12" fmla="*/ 0 w 1097"/>
              <a:gd name="T13" fmla="*/ 0 h 578"/>
              <a:gd name="T14" fmla="*/ 1097 w 1097"/>
              <a:gd name="T15" fmla="*/ 578 h 5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7" h="578">
                <a:moveTo>
                  <a:pt x="18" y="0"/>
                </a:moveTo>
                <a:cubicBezTo>
                  <a:pt x="9" y="129"/>
                  <a:pt x="0" y="258"/>
                  <a:pt x="73" y="348"/>
                </a:cubicBezTo>
                <a:cubicBezTo>
                  <a:pt x="146" y="438"/>
                  <a:pt x="286" y="502"/>
                  <a:pt x="457" y="540"/>
                </a:cubicBezTo>
                <a:cubicBezTo>
                  <a:pt x="628" y="578"/>
                  <a:pt x="862" y="577"/>
                  <a:pt x="1097" y="57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2112963" y="2293938"/>
            <a:ext cx="1168400" cy="820737"/>
          </a:xfrm>
          <a:custGeom>
            <a:avLst/>
            <a:gdLst>
              <a:gd name="T0" fmla="*/ 0 w 736"/>
              <a:gd name="T1" fmla="*/ 2147483647 h 517"/>
              <a:gd name="T2" fmla="*/ 2147483647 w 736"/>
              <a:gd name="T3" fmla="*/ 2147483647 h 517"/>
              <a:gd name="T4" fmla="*/ 2147483647 w 736"/>
              <a:gd name="T5" fmla="*/ 2147483647 h 517"/>
              <a:gd name="T6" fmla="*/ 0 60000 65536"/>
              <a:gd name="T7" fmla="*/ 0 60000 65536"/>
              <a:gd name="T8" fmla="*/ 0 60000 65536"/>
              <a:gd name="T9" fmla="*/ 0 w 736"/>
              <a:gd name="T10" fmla="*/ 0 h 517"/>
              <a:gd name="T11" fmla="*/ 736 w 736"/>
              <a:gd name="T12" fmla="*/ 517 h 5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6" h="517">
                <a:moveTo>
                  <a:pt x="0" y="53"/>
                </a:moveTo>
                <a:cubicBezTo>
                  <a:pt x="230" y="26"/>
                  <a:pt x="461" y="0"/>
                  <a:pt x="584" y="77"/>
                </a:cubicBezTo>
                <a:cubicBezTo>
                  <a:pt x="707" y="154"/>
                  <a:pt x="721" y="335"/>
                  <a:pt x="736" y="517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954088" y="4828447"/>
            <a:ext cx="1314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 smtClean="0">
                <a:latin typeface="+mn-lt"/>
              </a:rPr>
              <a:t>Finally,</a:t>
            </a:r>
            <a:endParaRPr lang="zh-CN" altLang="en-US" sz="3200" dirty="0">
              <a:latin typeface="+mn-lt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9360561"/>
              </p:ext>
            </p:extLst>
          </p:nvPr>
        </p:nvGraphicFramePr>
        <p:xfrm>
          <a:off x="6290629" y="1883172"/>
          <a:ext cx="4622263" cy="1972732"/>
        </p:xfrm>
        <a:graphic>
          <a:graphicData uri="http://schemas.openxmlformats.org/presentationml/2006/ole">
            <p:oleObj spid="_x0000_s56622" name="公式" r:id="rId7" imgW="2679480" imgH="1143000" progId="Equation.3">
              <p:embed/>
            </p:oleObj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4505899" y="4021156"/>
            <a:ext cx="771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+mn-lt"/>
              </a:rPr>
              <a:t>,…</a:t>
            </a:r>
            <a:endParaRPr lang="zh-CN" altLang="en-US" sz="3200" dirty="0">
              <a:latin typeface="+mn-lt"/>
            </a:endParaRPr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7795593"/>
              </p:ext>
            </p:extLst>
          </p:nvPr>
        </p:nvGraphicFramePr>
        <p:xfrm>
          <a:off x="7065561" y="4927920"/>
          <a:ext cx="4800240" cy="1320480"/>
        </p:xfrm>
        <a:graphic>
          <a:graphicData uri="http://schemas.openxmlformats.org/presentationml/2006/ole">
            <p:oleObj spid="_x0000_s56623" name="公式" r:id="rId8" imgW="2400120" imgH="660240" progId="Equation.3">
              <p:embed/>
            </p:oleObj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6907182" y="4215526"/>
            <a:ext cx="368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+mj-lt"/>
              </a:rPr>
              <a:t>Algorithm:</a:t>
            </a:r>
            <a:endParaRPr lang="zh-CN" alt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87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Upper-Triangular Linear Systems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The condition that 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kk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≠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0 </a:t>
            </a:r>
            <a:r>
              <a:rPr lang="en-US" altLang="zh-CN" dirty="0" smtClean="0">
                <a:latin typeface="Times New Roman" panose="02020603050405020304" pitchFamily="18" charset="0"/>
              </a:rPr>
              <a:t>is essential because the back-</a:t>
            </a:r>
            <a:r>
              <a:rPr lang="en-US" altLang="zh-CN" dirty="0" err="1" smtClean="0">
                <a:latin typeface="Times New Roman" panose="02020603050405020304" pitchFamily="18" charset="0"/>
              </a:rPr>
              <a:t>substitu</a:t>
            </a:r>
            <a:r>
              <a:rPr lang="en-US" altLang="zh-CN" dirty="0" smtClean="0">
                <a:latin typeface="Times New Roman" panose="02020603050405020304" pitchFamily="18" charset="0"/>
              </a:rPr>
              <a:t>- </a:t>
            </a:r>
            <a:r>
              <a:rPr lang="en-US" altLang="zh-CN" dirty="0" err="1" smtClean="0">
                <a:latin typeface="Times New Roman" panose="02020603050405020304" pitchFamily="18" charset="0"/>
              </a:rPr>
              <a:t>tion</a:t>
            </a:r>
            <a:r>
              <a:rPr lang="en-US" altLang="zh-CN" dirty="0" smtClean="0">
                <a:latin typeface="Times New Roman" panose="02020603050405020304" pitchFamily="18" charset="0"/>
              </a:rPr>
              <a:t> algorithm involves division by </a:t>
            </a:r>
            <a:r>
              <a:rPr lang="en-US" altLang="zh-CN" i="1" dirty="0" err="1" smtClean="0">
                <a:latin typeface="Times New Roman" panose="02020603050405020304" pitchFamily="18" charset="0"/>
              </a:rPr>
              <a:t>a</a:t>
            </a:r>
            <a:r>
              <a:rPr lang="en-US" altLang="zh-CN" i="1" baseline="-25000" dirty="0" err="1" smtClean="0">
                <a:latin typeface="Times New Roman" panose="02020603050405020304" pitchFamily="18" charset="0"/>
              </a:rPr>
              <a:t>kk</a:t>
            </a:r>
            <a:r>
              <a:rPr lang="en-US" altLang="zh-CN" dirty="0" smtClean="0">
                <a:latin typeface="Times New Roman" panose="02020603050405020304" pitchFamily="18" charset="0"/>
              </a:rPr>
              <a:t>. If this requirement is not fulfilled, either no solution exists or infinitely many solution exist.</a:t>
            </a:r>
          </a:p>
          <a:p>
            <a:pPr marL="0" indent="0">
              <a:buNone/>
            </a:pPr>
            <a:endParaRPr lang="en-US" altLang="zh-CN" dirty="0" smtClean="0">
              <a:latin typeface="Times New Roman" panose="02020603050405020304" pitchFamily="18" charset="0"/>
            </a:endParaRPr>
          </a:p>
          <a:p>
            <a:r>
              <a:rPr lang="en-US" altLang="zh-CN" dirty="0" err="1" smtClean="0">
                <a:latin typeface="Times New Roman" panose="02020603050405020304" pitchFamily="18" charset="0"/>
              </a:rPr>
              <a:t>Thm</a:t>
            </a:r>
            <a:r>
              <a:rPr lang="en-US" altLang="zh-CN" dirty="0" smtClean="0">
                <a:latin typeface="Times New Roman" panose="02020603050405020304" pitchFamily="18" charset="0"/>
              </a:rPr>
              <a:t>. 2.2. If the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×</a:t>
            </a:r>
            <a:r>
              <a:rPr lang="en-US" altLang="zh-CN" i="1" dirty="0" smtClean="0"/>
              <a:t>N</a:t>
            </a:r>
            <a:r>
              <a:rPr lang="zh-CN" altLang="en-US" dirty="0"/>
              <a:t> </a:t>
            </a:r>
            <a:r>
              <a:rPr lang="en-US" altLang="zh-CN" dirty="0" smtClean="0"/>
              <a:t>matrix </a:t>
            </a:r>
            <a:r>
              <a:rPr lang="en-US" altLang="zh-CN" i="1" dirty="0" smtClean="0"/>
              <a:t>A</a:t>
            </a:r>
            <a:r>
              <a:rPr lang="en-US" altLang="zh-CN" dirty="0"/>
              <a:t>=[</a:t>
            </a:r>
            <a:r>
              <a:rPr lang="en-US" altLang="zh-CN" i="1" dirty="0" err="1" smtClean="0"/>
              <a:t>a</a:t>
            </a:r>
            <a:r>
              <a:rPr lang="en-US" altLang="zh-CN" i="1" baseline="-25000" dirty="0" err="1" smtClean="0"/>
              <a:t>ij</a:t>
            </a:r>
            <a:r>
              <a:rPr lang="en-US" altLang="zh-CN" dirty="0" smtClean="0"/>
              <a:t>]</a:t>
            </a:r>
            <a:r>
              <a:rPr lang="zh-CN" altLang="en-US" dirty="0"/>
              <a:t> </a:t>
            </a:r>
            <a:r>
              <a:rPr lang="en-US" altLang="zh-CN" dirty="0" smtClean="0"/>
              <a:t>is either upper or lower triangular, then</a:t>
            </a:r>
          </a:p>
          <a:p>
            <a:pPr marL="0" indent="0"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12316763"/>
              </p:ext>
            </p:extLst>
          </p:nvPr>
        </p:nvGraphicFramePr>
        <p:xfrm>
          <a:off x="4076700" y="5124546"/>
          <a:ext cx="4038600" cy="960437"/>
        </p:xfrm>
        <a:graphic>
          <a:graphicData uri="http://schemas.openxmlformats.org/presentationml/2006/ole">
            <p:oleObj spid="_x0000_s58417" name="Equation" r:id="rId3" imgW="1816100" imgH="431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0148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</a:pPr>
            <a:r>
              <a:rPr lang="en-US" altLang="zh-CN" dirty="0" smtClean="0"/>
              <a:t>Two linear systems of dimension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×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are said to be equivalent provided that their solution sets are the same.</a:t>
            </a:r>
          </a:p>
          <a:p>
            <a:pPr>
              <a:spcBef>
                <a:spcPts val="900"/>
              </a:spcBef>
            </a:pPr>
            <a:r>
              <a:rPr lang="en-US" altLang="zh-CN" dirty="0" smtClean="0"/>
              <a:t>When elementary transformations are applied to a given system, the solution sets do not change.</a:t>
            </a:r>
          </a:p>
          <a:p>
            <a:pPr>
              <a:spcBef>
                <a:spcPts val="900"/>
              </a:spcBef>
            </a:pPr>
            <a:r>
              <a:rPr lang="en-US" altLang="zh-CN" dirty="0" smtClean="0"/>
              <a:t>A scheme for solving a general system </a:t>
            </a:r>
            <a:r>
              <a:rPr lang="en-US" altLang="zh-CN" i="1" dirty="0" smtClean="0"/>
              <a:t>AX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of </a:t>
            </a:r>
            <a:r>
              <a:rPr lang="en-US" altLang="zh-CN" i="1" dirty="0"/>
              <a:t>N</a:t>
            </a:r>
            <a:r>
              <a:rPr lang="en-US" altLang="zh-CN" dirty="0" smtClean="0"/>
              <a:t> equations and </a:t>
            </a:r>
            <a:r>
              <a:rPr lang="en-US" altLang="zh-CN" i="1" dirty="0"/>
              <a:t>N</a:t>
            </a:r>
            <a:r>
              <a:rPr lang="en-US" altLang="zh-CN" dirty="0" smtClean="0"/>
              <a:t> unknowns is to construct an equivalent upper-triangular system </a:t>
            </a:r>
            <a:r>
              <a:rPr lang="en-US" altLang="zh-CN" i="1" dirty="0" smtClean="0"/>
              <a:t>UX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Y</a:t>
            </a:r>
            <a:r>
              <a:rPr lang="en-US" altLang="zh-CN" dirty="0" smtClean="0"/>
              <a:t> that can be solved by the back-substitution algorithm.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092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66092"/>
            <a:ext cx="5384800" cy="5111262"/>
          </a:xfrm>
        </p:spPr>
        <p:txBody>
          <a:bodyPr/>
          <a:lstStyle/>
          <a:p>
            <a:r>
              <a:rPr lang="en-US" altLang="zh-CN" dirty="0" smtClean="0"/>
              <a:t>A simple example: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The variable </a:t>
            </a:r>
            <a:r>
              <a:rPr lang="en-US" altLang="zh-CN" i="1" dirty="0" smtClean="0"/>
              <a:t>x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is eliminated from the second equation by </a:t>
            </a:r>
            <a:r>
              <a:rPr lang="en-US" altLang="zh-CN" dirty="0" err="1" smtClean="0"/>
              <a:t>substracting</a:t>
            </a:r>
            <a:r>
              <a:rPr lang="en-US" altLang="zh-CN" dirty="0" smtClean="0"/>
              <a:t> from it 4/3 times  the first equation. We arrive at the equivalent system: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6197598" y="1416050"/>
            <a:ext cx="5865447" cy="4961304"/>
          </a:xfrm>
        </p:spPr>
        <p:txBody>
          <a:bodyPr/>
          <a:lstStyle/>
          <a:p>
            <a:r>
              <a:rPr lang="en-US" altLang="zh-CN" dirty="0" smtClean="0"/>
              <a:t>The back-substitution algorithm is now used to find the unknowns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and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6553605"/>
              </p:ext>
            </p:extLst>
          </p:nvPr>
        </p:nvGraphicFramePr>
        <p:xfrm>
          <a:off x="1823794" y="1982684"/>
          <a:ext cx="2341805" cy="875896"/>
        </p:xfrm>
        <a:graphic>
          <a:graphicData uri="http://schemas.openxmlformats.org/presentationml/2006/ole">
            <p:oleObj spid="_x0000_s59572" name="公式" r:id="rId3" imgW="1218960" imgH="457200" progId="Equation.3">
              <p:embed/>
            </p:oleObj>
          </a:graphicData>
        </a:graphic>
      </p:graphicFrame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0370560"/>
              </p:ext>
            </p:extLst>
          </p:nvPr>
        </p:nvGraphicFramePr>
        <p:xfrm>
          <a:off x="2277277" y="5594960"/>
          <a:ext cx="2060261" cy="1032699"/>
        </p:xfrm>
        <a:graphic>
          <a:graphicData uri="http://schemas.openxmlformats.org/presentationml/2006/ole">
            <p:oleObj spid="_x0000_s59573" name="公式" r:id="rId4" imgW="1269720" imgH="634680" progId="Equation.3">
              <p:embed/>
            </p:oleObj>
          </a:graphicData>
        </a:graphic>
      </p:graphicFrame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7809466"/>
              </p:ext>
            </p:extLst>
          </p:nvPr>
        </p:nvGraphicFramePr>
        <p:xfrm>
          <a:off x="8850922" y="3329693"/>
          <a:ext cx="1023081" cy="567009"/>
        </p:xfrm>
        <a:graphic>
          <a:graphicData uri="http://schemas.openxmlformats.org/presentationml/2006/ole">
            <p:oleObj spid="_x0000_s59574" name="Equation" r:id="rId5" imgW="406224" imgH="228501" progId="">
              <p:embed/>
            </p:oleObj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94415344"/>
              </p:ext>
            </p:extLst>
          </p:nvPr>
        </p:nvGraphicFramePr>
        <p:xfrm>
          <a:off x="7985125" y="4765675"/>
          <a:ext cx="2406650" cy="817563"/>
        </p:xfrm>
        <a:graphic>
          <a:graphicData uri="http://schemas.openxmlformats.org/presentationml/2006/ole">
            <p:oleObj spid="_x0000_s59575" name="Equation" r:id="rId6" imgW="1155600" imgH="3934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642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189038"/>
            <a:ext cx="10972800" cy="5668962"/>
          </a:xfrm>
          <a:solidFill>
            <a:schemeClr val="bg1"/>
          </a:solidFill>
        </p:spPr>
        <p:txBody>
          <a:bodyPr/>
          <a:lstStyle/>
          <a:p>
            <a:r>
              <a:rPr lang="en-US" altLang="zh-CN" sz="2400" dirty="0" smtClean="0"/>
              <a:t>It is efficient to store all the coefficients of the linear system </a:t>
            </a:r>
            <a:r>
              <a:rPr lang="en-US" altLang="zh-CN" sz="2400" i="1" dirty="0" smtClean="0"/>
              <a:t>AX</a:t>
            </a:r>
            <a:r>
              <a:rPr lang="en-US" altLang="zh-CN" sz="2400" dirty="0" smtClean="0"/>
              <a:t>=</a:t>
            </a:r>
            <a:r>
              <a:rPr lang="en-US" altLang="zh-CN" sz="2400" i="1" dirty="0"/>
              <a:t>B</a:t>
            </a:r>
            <a:r>
              <a:rPr lang="en-US" altLang="zh-CN" sz="2400" dirty="0" smtClean="0"/>
              <a:t> in an array of dimension </a:t>
            </a:r>
            <a:r>
              <a:rPr lang="en-US" altLang="zh-CN" sz="2400" i="1" dirty="0" smtClean="0"/>
              <a:t>N</a:t>
            </a:r>
            <a:r>
              <a:rPr lang="en-US" altLang="zh-CN" sz="2400" dirty="0" smtClean="0"/>
              <a:t>×(</a:t>
            </a:r>
            <a:r>
              <a:rPr lang="en-US" altLang="zh-CN" sz="2400" i="1" dirty="0"/>
              <a:t>N</a:t>
            </a:r>
            <a:r>
              <a:rPr lang="en-US" altLang="zh-CN" sz="2400" dirty="0" smtClean="0"/>
              <a:t>+1). The coefficients of </a:t>
            </a:r>
            <a:r>
              <a:rPr lang="en-US" altLang="zh-CN" sz="2400" i="1" dirty="0"/>
              <a:t>B</a:t>
            </a:r>
            <a:r>
              <a:rPr lang="en-US" altLang="zh-CN" sz="2400" dirty="0" smtClean="0"/>
              <a:t> are stored in column </a:t>
            </a:r>
            <a:r>
              <a:rPr lang="en-US" altLang="zh-CN" sz="2400" i="1" dirty="0"/>
              <a:t>N</a:t>
            </a:r>
            <a:r>
              <a:rPr lang="en-US" altLang="zh-CN" sz="2400" dirty="0" smtClean="0"/>
              <a:t>+1 of the array(i.e., </a:t>
            </a:r>
            <a:r>
              <a:rPr lang="en-US" altLang="zh-CN" sz="2400" i="1" dirty="0"/>
              <a:t>a</a:t>
            </a:r>
            <a:r>
              <a:rPr lang="en-US" altLang="zh-CN" sz="2400" i="1" baseline="-25000" dirty="0"/>
              <a:t>k</a:t>
            </a:r>
            <a:r>
              <a:rPr lang="en-US" altLang="zh-CN" sz="2400" baseline="-25000" dirty="0" smtClean="0"/>
              <a:t>,</a:t>
            </a:r>
            <a:r>
              <a:rPr lang="en-US" altLang="zh-CN" sz="2400" i="1" baseline="-25000" dirty="0"/>
              <a:t>N</a:t>
            </a:r>
            <a:r>
              <a:rPr lang="en-US" altLang="zh-CN" sz="2400" baseline="-25000" dirty="0" smtClean="0"/>
              <a:t>+1</a:t>
            </a:r>
            <a:r>
              <a:rPr lang="en-US" altLang="zh-CN" sz="2400" dirty="0" smtClean="0"/>
              <a:t>=</a:t>
            </a:r>
            <a:r>
              <a:rPr lang="en-US" altLang="zh-CN" sz="2400" i="1" dirty="0" err="1"/>
              <a:t>b</a:t>
            </a:r>
            <a:r>
              <a:rPr lang="en-US" altLang="zh-CN" sz="2400" i="1" baseline="-25000" dirty="0" err="1"/>
              <a:t>k</a:t>
            </a:r>
            <a:r>
              <a:rPr lang="en-US" altLang="zh-CN" sz="2400" dirty="0" smtClean="0"/>
              <a:t>). Each row contains all the coefficients necessary to represent an equation in the linear system. The augmented matrix is denoted [A|B] and the linear system is represented as follows:</a:t>
            </a:r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The system can be solved by performing row operations on the augmented matrix [A|B]. The variables </a:t>
            </a:r>
            <a:r>
              <a:rPr lang="en-US" altLang="zh-CN" sz="2400" dirty="0" err="1" smtClean="0"/>
              <a:t>xk</a:t>
            </a:r>
            <a:r>
              <a:rPr lang="en-US" altLang="zh-CN" sz="2400" dirty="0" smtClean="0"/>
              <a:t> are placeholders for the coefficients and can be omitted until the end of the calculation.</a:t>
            </a:r>
            <a:endParaRPr lang="en-US" altLang="zh-CN" sz="2400" dirty="0"/>
          </a:p>
          <a:p>
            <a:endParaRPr lang="zh-CN" altLang="en-US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4839152"/>
              </p:ext>
            </p:extLst>
          </p:nvPr>
        </p:nvGraphicFramePr>
        <p:xfrm>
          <a:off x="4165600" y="3083169"/>
          <a:ext cx="5209674" cy="1997320"/>
        </p:xfrm>
        <a:graphic>
          <a:graphicData uri="http://schemas.openxmlformats.org/presentationml/2006/ole">
            <p:oleObj spid="_x0000_s61486" name="公式" r:id="rId3" imgW="298440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988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84314"/>
            <a:ext cx="11277600" cy="4897437"/>
          </a:xfrm>
        </p:spPr>
        <p:txBody>
          <a:bodyPr/>
          <a:lstStyle/>
          <a:p>
            <a:r>
              <a:rPr lang="en-US" altLang="zh-CN" dirty="0" err="1" smtClean="0"/>
              <a:t>Thm</a:t>
            </a:r>
            <a:r>
              <a:rPr lang="en-US" altLang="zh-CN" dirty="0" smtClean="0"/>
              <a:t>. 2.4(Elementary Row Operations). The following operations applied to the augmented matrix yield an equivalent linear system.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Interchanges: The order of two rows can be changed.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Scaling: Multiplying a row by a nonzero constant.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dirty="0" smtClean="0"/>
              <a:t>Replacement: The row can be replaced by the sum of that row and a nonzero multiple of any other row; that is : </a:t>
            </a:r>
            <a:r>
              <a:rPr lang="en-US" altLang="zh-CN" dirty="0" err="1" smtClean="0"/>
              <a:t>row</a:t>
            </a:r>
            <a:r>
              <a:rPr lang="en-US" altLang="zh-CN" baseline="-25000" dirty="0" err="1" smtClean="0"/>
              <a:t>r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row</a:t>
            </a:r>
            <a:r>
              <a:rPr lang="en-US" altLang="zh-CN" baseline="-25000" dirty="0" err="1"/>
              <a:t>r</a:t>
            </a:r>
            <a:r>
              <a:rPr lang="en-US" altLang="zh-CN" dirty="0" err="1" smtClean="0"/>
              <a:t>-m</a:t>
            </a:r>
            <a:r>
              <a:rPr lang="en-US" altLang="zh-CN" baseline="-25000" dirty="0" err="1"/>
              <a:t>rp</a:t>
            </a:r>
            <a:r>
              <a:rPr lang="en-US" altLang="zh-CN" dirty="0" err="1" smtClean="0"/>
              <a:t>×row</a:t>
            </a:r>
            <a:r>
              <a:rPr lang="en-US" altLang="zh-CN" baseline="-25000" dirty="0" err="1"/>
              <a:t>p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It is common to use the last operation by replacing a row with the difference of that row and a multiple of another row.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765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 Elimination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447800"/>
            <a:ext cx="7797800" cy="3492500"/>
          </a:xfrm>
        </p:spPr>
        <p:txBody>
          <a:bodyPr/>
          <a:lstStyle/>
          <a:p>
            <a:r>
              <a:rPr lang="en-US" altLang="zh-CN" b="1" i="1">
                <a:ea typeface="宋体" panose="02010600030101010101" pitchFamily="2" charset="-122"/>
              </a:rPr>
              <a:t>Forward Elimination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</a:rPr>
              <a:t>- multiple of one equation is subtracted from another to eliminate unknowns</a:t>
            </a:r>
          </a:p>
          <a:p>
            <a:r>
              <a:rPr kumimoji="1" lang="en-US" altLang="zh-CN" b="1" i="1">
                <a:ea typeface="宋体" panose="02010600030101010101" pitchFamily="2" charset="-122"/>
              </a:rPr>
              <a:t>Back Substitution </a:t>
            </a:r>
            <a:r>
              <a:rPr kumimoji="1" lang="en-US" altLang="zh-CN">
                <a:ea typeface="宋体" panose="02010600030101010101" pitchFamily="2" charset="-122"/>
              </a:rPr>
              <a:t>– last equation yields unknown, substituting back into the other equations yields the rest</a:t>
            </a:r>
          </a:p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1524000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5878" name="Rectangle 38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978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6849"/>
            <a:ext cx="10972800" cy="1371600"/>
          </a:xfrm>
        </p:spPr>
        <p:txBody>
          <a:bodyPr/>
          <a:lstStyle/>
          <a:p>
            <a:r>
              <a:rPr lang="en-US" altLang="zh-CN" dirty="0" smtClean="0"/>
              <a:t>Gaussian Elimination Process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1832107"/>
              </p:ext>
            </p:extLst>
          </p:nvPr>
        </p:nvGraphicFramePr>
        <p:xfrm>
          <a:off x="9010896" y="2339975"/>
          <a:ext cx="781050" cy="311150"/>
        </p:xfrm>
        <a:graphic>
          <a:graphicData uri="http://schemas.openxmlformats.org/presentationml/2006/ole">
            <p:oleObj spid="_x0000_s62592" name="Equation" r:id="rId3" imgW="787058" imgH="317362" progId="Equation.3">
              <p:embed/>
            </p:oleObj>
          </a:graphicData>
        </a:graphic>
      </p:graphicFrame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7644059" y="2200275"/>
            <a:ext cx="1219200" cy="20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7586909" y="2200275"/>
            <a:ext cx="403225" cy="392113"/>
          </a:xfrm>
          <a:custGeom>
            <a:avLst/>
            <a:gdLst>
              <a:gd name="T0" fmla="*/ 2147483647 w 254"/>
              <a:gd name="T1" fmla="*/ 0 h 247"/>
              <a:gd name="T2" fmla="*/ 2147483647 w 254"/>
              <a:gd name="T3" fmla="*/ 2147483647 h 247"/>
              <a:gd name="T4" fmla="*/ 2147483647 w 254"/>
              <a:gd name="T5" fmla="*/ 2147483647 h 247"/>
              <a:gd name="T6" fmla="*/ 0 w 254"/>
              <a:gd name="T7" fmla="*/ 2147483647 h 247"/>
              <a:gd name="T8" fmla="*/ 0 60000 65536"/>
              <a:gd name="T9" fmla="*/ 0 60000 65536"/>
              <a:gd name="T10" fmla="*/ 0 60000 65536"/>
              <a:gd name="T11" fmla="*/ 0 60000 65536"/>
              <a:gd name="T12" fmla="*/ 0 w 254"/>
              <a:gd name="T13" fmla="*/ 0 h 247"/>
              <a:gd name="T14" fmla="*/ 254 w 254"/>
              <a:gd name="T15" fmla="*/ 247 h 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" h="247">
                <a:moveTo>
                  <a:pt x="36" y="0"/>
                </a:moveTo>
                <a:cubicBezTo>
                  <a:pt x="119" y="27"/>
                  <a:pt x="202" y="55"/>
                  <a:pt x="228" y="92"/>
                </a:cubicBezTo>
                <a:cubicBezTo>
                  <a:pt x="254" y="129"/>
                  <a:pt x="230" y="194"/>
                  <a:pt x="192" y="220"/>
                </a:cubicBezTo>
                <a:cubicBezTo>
                  <a:pt x="154" y="246"/>
                  <a:pt x="77" y="246"/>
                  <a:pt x="0" y="24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3627684" y="4130675"/>
            <a:ext cx="1741487" cy="917575"/>
          </a:xfrm>
          <a:custGeom>
            <a:avLst/>
            <a:gdLst>
              <a:gd name="T0" fmla="*/ 2147483647 w 1097"/>
              <a:gd name="T1" fmla="*/ 0 h 578"/>
              <a:gd name="T2" fmla="*/ 2147483647 w 1097"/>
              <a:gd name="T3" fmla="*/ 2147483647 h 578"/>
              <a:gd name="T4" fmla="*/ 2147483647 w 1097"/>
              <a:gd name="T5" fmla="*/ 2147483647 h 578"/>
              <a:gd name="T6" fmla="*/ 2147483647 w 1097"/>
              <a:gd name="T7" fmla="*/ 2147483647 h 578"/>
              <a:gd name="T8" fmla="*/ 0 60000 65536"/>
              <a:gd name="T9" fmla="*/ 0 60000 65536"/>
              <a:gd name="T10" fmla="*/ 0 60000 65536"/>
              <a:gd name="T11" fmla="*/ 0 60000 65536"/>
              <a:gd name="T12" fmla="*/ 0 w 1097"/>
              <a:gd name="T13" fmla="*/ 0 h 578"/>
              <a:gd name="T14" fmla="*/ 1097 w 1097"/>
              <a:gd name="T15" fmla="*/ 578 h 5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7" h="578">
                <a:moveTo>
                  <a:pt x="18" y="0"/>
                </a:moveTo>
                <a:cubicBezTo>
                  <a:pt x="9" y="129"/>
                  <a:pt x="0" y="258"/>
                  <a:pt x="73" y="348"/>
                </a:cubicBezTo>
                <a:cubicBezTo>
                  <a:pt x="146" y="438"/>
                  <a:pt x="286" y="502"/>
                  <a:pt x="457" y="540"/>
                </a:cubicBezTo>
                <a:cubicBezTo>
                  <a:pt x="628" y="578"/>
                  <a:pt x="862" y="577"/>
                  <a:pt x="1097" y="57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79560663"/>
              </p:ext>
            </p:extLst>
          </p:nvPr>
        </p:nvGraphicFramePr>
        <p:xfrm>
          <a:off x="2815587" y="2006599"/>
          <a:ext cx="4849356" cy="1974851"/>
        </p:xfrm>
        <a:graphic>
          <a:graphicData uri="http://schemas.openxmlformats.org/presentationml/2006/ole">
            <p:oleObj spid="_x0000_s62593" name="公式" r:id="rId4" imgW="2806560" imgH="1143000" progId="Equation.3">
              <p:embed/>
            </p:oleObj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9322904"/>
              </p:ext>
            </p:extLst>
          </p:nvPr>
        </p:nvGraphicFramePr>
        <p:xfrm>
          <a:off x="5079804" y="4345230"/>
          <a:ext cx="5014209" cy="1938339"/>
        </p:xfrm>
        <a:graphic>
          <a:graphicData uri="http://schemas.openxmlformats.org/presentationml/2006/ole">
            <p:oleObj spid="_x0000_s62594" name="Equation" r:id="rId5" imgW="2400120" imgH="1143000" progId="">
              <p:embed/>
            </p:oleObj>
          </a:graphicData>
        </a:graphic>
      </p:graphicFrame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5507284" y="4711700"/>
            <a:ext cx="558800" cy="3683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2549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 Process-Cont.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4509285"/>
              </p:ext>
            </p:extLst>
          </p:nvPr>
        </p:nvGraphicFramePr>
        <p:xfrm>
          <a:off x="8595699" y="1573947"/>
          <a:ext cx="782638" cy="325437"/>
        </p:xfrm>
        <a:graphic>
          <a:graphicData uri="http://schemas.openxmlformats.org/presentationml/2006/ole">
            <p:oleObj spid="_x0000_s63654" name="Equation" r:id="rId3" imgW="787400" imgH="330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6000053"/>
              </p:ext>
            </p:extLst>
          </p:nvPr>
        </p:nvGraphicFramePr>
        <p:xfrm>
          <a:off x="8583553" y="2021174"/>
          <a:ext cx="754649" cy="385468"/>
        </p:xfrm>
        <a:graphic>
          <a:graphicData uri="http://schemas.openxmlformats.org/presentationml/2006/ole">
            <p:oleObj spid="_x0000_s63655" name="公式" r:id="rId4" imgW="444240" imgH="228600" progId="Equation.3">
              <p:embed/>
            </p:oleObj>
          </a:graphicData>
        </a:graphic>
      </p:graphicFrame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7227274" y="1789847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7227274" y="1789847"/>
            <a:ext cx="307975" cy="792162"/>
          </a:xfrm>
          <a:custGeom>
            <a:avLst/>
            <a:gdLst>
              <a:gd name="T0" fmla="*/ 2147483647 w 254"/>
              <a:gd name="T1" fmla="*/ 0 h 247"/>
              <a:gd name="T2" fmla="*/ 2147483647 w 254"/>
              <a:gd name="T3" fmla="*/ 2147483647 h 247"/>
              <a:gd name="T4" fmla="*/ 2147483647 w 254"/>
              <a:gd name="T5" fmla="*/ 2147483647 h 247"/>
              <a:gd name="T6" fmla="*/ 0 w 254"/>
              <a:gd name="T7" fmla="*/ 2147483647 h 247"/>
              <a:gd name="T8" fmla="*/ 0 60000 65536"/>
              <a:gd name="T9" fmla="*/ 0 60000 65536"/>
              <a:gd name="T10" fmla="*/ 0 60000 65536"/>
              <a:gd name="T11" fmla="*/ 0 60000 65536"/>
              <a:gd name="T12" fmla="*/ 0 w 254"/>
              <a:gd name="T13" fmla="*/ 0 h 247"/>
              <a:gd name="T14" fmla="*/ 254 w 254"/>
              <a:gd name="T15" fmla="*/ 247 h 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" h="247">
                <a:moveTo>
                  <a:pt x="36" y="0"/>
                </a:moveTo>
                <a:cubicBezTo>
                  <a:pt x="119" y="27"/>
                  <a:pt x="202" y="55"/>
                  <a:pt x="228" y="92"/>
                </a:cubicBezTo>
                <a:cubicBezTo>
                  <a:pt x="254" y="129"/>
                  <a:pt x="230" y="194"/>
                  <a:pt x="192" y="220"/>
                </a:cubicBezTo>
                <a:cubicBezTo>
                  <a:pt x="154" y="246"/>
                  <a:pt x="77" y="246"/>
                  <a:pt x="0" y="24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7227274" y="1789847"/>
            <a:ext cx="603250" cy="1584325"/>
          </a:xfrm>
          <a:custGeom>
            <a:avLst/>
            <a:gdLst>
              <a:gd name="T0" fmla="*/ 2147483647 w 254"/>
              <a:gd name="T1" fmla="*/ 0 h 247"/>
              <a:gd name="T2" fmla="*/ 2147483647 w 254"/>
              <a:gd name="T3" fmla="*/ 2147483647 h 247"/>
              <a:gd name="T4" fmla="*/ 2147483647 w 254"/>
              <a:gd name="T5" fmla="*/ 2147483647 h 247"/>
              <a:gd name="T6" fmla="*/ 0 w 254"/>
              <a:gd name="T7" fmla="*/ 2147483647 h 247"/>
              <a:gd name="T8" fmla="*/ 0 60000 65536"/>
              <a:gd name="T9" fmla="*/ 0 60000 65536"/>
              <a:gd name="T10" fmla="*/ 0 60000 65536"/>
              <a:gd name="T11" fmla="*/ 0 60000 65536"/>
              <a:gd name="T12" fmla="*/ 0 w 254"/>
              <a:gd name="T13" fmla="*/ 0 h 247"/>
              <a:gd name="T14" fmla="*/ 254 w 254"/>
              <a:gd name="T15" fmla="*/ 247 h 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" h="247">
                <a:moveTo>
                  <a:pt x="36" y="0"/>
                </a:moveTo>
                <a:cubicBezTo>
                  <a:pt x="119" y="27"/>
                  <a:pt x="202" y="55"/>
                  <a:pt x="228" y="92"/>
                </a:cubicBezTo>
                <a:cubicBezTo>
                  <a:pt x="254" y="129"/>
                  <a:pt x="230" y="194"/>
                  <a:pt x="192" y="220"/>
                </a:cubicBezTo>
                <a:cubicBezTo>
                  <a:pt x="154" y="246"/>
                  <a:pt x="77" y="246"/>
                  <a:pt x="0" y="24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 flipV="1">
            <a:off x="7300299" y="1789847"/>
            <a:ext cx="1160463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3087074" y="3709134"/>
            <a:ext cx="1741488" cy="917575"/>
          </a:xfrm>
          <a:custGeom>
            <a:avLst/>
            <a:gdLst>
              <a:gd name="T0" fmla="*/ 2147483647 w 1097"/>
              <a:gd name="T1" fmla="*/ 0 h 578"/>
              <a:gd name="T2" fmla="*/ 2147483647 w 1097"/>
              <a:gd name="T3" fmla="*/ 2147483647 h 578"/>
              <a:gd name="T4" fmla="*/ 2147483647 w 1097"/>
              <a:gd name="T5" fmla="*/ 2147483647 h 578"/>
              <a:gd name="T6" fmla="*/ 2147483647 w 1097"/>
              <a:gd name="T7" fmla="*/ 2147483647 h 578"/>
              <a:gd name="T8" fmla="*/ 0 60000 65536"/>
              <a:gd name="T9" fmla="*/ 0 60000 65536"/>
              <a:gd name="T10" fmla="*/ 0 60000 65536"/>
              <a:gd name="T11" fmla="*/ 0 60000 65536"/>
              <a:gd name="T12" fmla="*/ 0 w 1097"/>
              <a:gd name="T13" fmla="*/ 0 h 578"/>
              <a:gd name="T14" fmla="*/ 1097 w 1097"/>
              <a:gd name="T15" fmla="*/ 578 h 5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7" h="578">
                <a:moveTo>
                  <a:pt x="18" y="0"/>
                </a:moveTo>
                <a:cubicBezTo>
                  <a:pt x="9" y="129"/>
                  <a:pt x="0" y="258"/>
                  <a:pt x="73" y="348"/>
                </a:cubicBezTo>
                <a:cubicBezTo>
                  <a:pt x="146" y="438"/>
                  <a:pt x="286" y="502"/>
                  <a:pt x="457" y="540"/>
                </a:cubicBezTo>
                <a:cubicBezTo>
                  <a:pt x="628" y="578"/>
                  <a:pt x="862" y="577"/>
                  <a:pt x="1097" y="57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0443567"/>
              </p:ext>
            </p:extLst>
          </p:nvPr>
        </p:nvGraphicFramePr>
        <p:xfrm>
          <a:off x="5162955" y="4200987"/>
          <a:ext cx="4436611" cy="1863687"/>
        </p:xfrm>
        <a:graphic>
          <a:graphicData uri="http://schemas.openxmlformats.org/presentationml/2006/ole">
            <p:oleObj spid="_x0000_s63656" name="公式" r:id="rId5" imgW="2717640" imgH="1143000" progId="Equation.3">
              <p:embed/>
            </p:oleObj>
          </a:graphicData>
        </a:graphic>
      </p:graphicFrame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5169874" y="4593372"/>
            <a:ext cx="558800" cy="16383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78398978"/>
              </p:ext>
            </p:extLst>
          </p:nvPr>
        </p:nvGraphicFramePr>
        <p:xfrm>
          <a:off x="2562201" y="1621012"/>
          <a:ext cx="4849356" cy="1974851"/>
        </p:xfrm>
        <a:graphic>
          <a:graphicData uri="http://schemas.openxmlformats.org/presentationml/2006/ole">
            <p:oleObj spid="_x0000_s63657" name="公式" r:id="rId6" imgW="280656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5817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Example – Material Selection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Manufacturing a product containing 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Manganese, silicon, and copper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Required amounts [15; 22; 39] </a:t>
            </a:r>
            <a:r>
              <a:rPr lang="en-US" altLang="zh-CN" dirty="0" err="1">
                <a:ea typeface="宋体" panose="02010600030101010101" pitchFamily="2" charset="-122"/>
              </a:rPr>
              <a:t>lbs</a:t>
            </a:r>
            <a:r>
              <a:rPr lang="en-US" altLang="zh-CN" dirty="0">
                <a:ea typeface="宋体" panose="02010600030101010101" pitchFamily="2" charset="-122"/>
              </a:rPr>
              <a:t>/ton manufactured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3 supplies exist with different concentrations of each ingredient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Problem:  How much to buy from each supplier?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6271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Elimination Process-Cont.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88291" y="4059297"/>
            <a:ext cx="1741488" cy="917575"/>
          </a:xfrm>
          <a:custGeom>
            <a:avLst/>
            <a:gdLst>
              <a:gd name="T0" fmla="*/ 2147483647 w 1097"/>
              <a:gd name="T1" fmla="*/ 0 h 578"/>
              <a:gd name="T2" fmla="*/ 2147483647 w 1097"/>
              <a:gd name="T3" fmla="*/ 2147483647 h 578"/>
              <a:gd name="T4" fmla="*/ 2147483647 w 1097"/>
              <a:gd name="T5" fmla="*/ 2147483647 h 578"/>
              <a:gd name="T6" fmla="*/ 2147483647 w 1097"/>
              <a:gd name="T7" fmla="*/ 2147483647 h 578"/>
              <a:gd name="T8" fmla="*/ 0 60000 65536"/>
              <a:gd name="T9" fmla="*/ 0 60000 65536"/>
              <a:gd name="T10" fmla="*/ 0 60000 65536"/>
              <a:gd name="T11" fmla="*/ 0 60000 65536"/>
              <a:gd name="T12" fmla="*/ 0 w 1097"/>
              <a:gd name="T13" fmla="*/ 0 h 578"/>
              <a:gd name="T14" fmla="*/ 1097 w 1097"/>
              <a:gd name="T15" fmla="*/ 578 h 5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7" h="578">
                <a:moveTo>
                  <a:pt x="18" y="0"/>
                </a:moveTo>
                <a:cubicBezTo>
                  <a:pt x="9" y="129"/>
                  <a:pt x="0" y="258"/>
                  <a:pt x="73" y="348"/>
                </a:cubicBezTo>
                <a:cubicBezTo>
                  <a:pt x="146" y="438"/>
                  <a:pt x="286" y="502"/>
                  <a:pt x="457" y="540"/>
                </a:cubicBezTo>
                <a:cubicBezTo>
                  <a:pt x="628" y="578"/>
                  <a:pt x="862" y="577"/>
                  <a:pt x="1097" y="57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9062387"/>
              </p:ext>
            </p:extLst>
          </p:nvPr>
        </p:nvGraphicFramePr>
        <p:xfrm>
          <a:off x="5622767" y="4423134"/>
          <a:ext cx="3859614" cy="1647256"/>
        </p:xfrm>
        <a:graphic>
          <a:graphicData uri="http://schemas.openxmlformats.org/presentationml/2006/ole">
            <p:oleObj spid="_x0000_s64640" name="公式" r:id="rId3" imgW="2679480" imgH="1143000" progId="Equation.3">
              <p:embed/>
            </p:oleObj>
          </a:graphicData>
        </a:graphic>
      </p:graphicFrame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673968" y="4735513"/>
            <a:ext cx="2857500" cy="1435100"/>
          </a:xfrm>
          <a:prstGeom prst="rtTriangl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7323380" y="2429602"/>
            <a:ext cx="12239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Freeform 20"/>
          <p:cNvSpPr>
            <a:spLocks/>
          </p:cNvSpPr>
          <p:nvPr/>
        </p:nvSpPr>
        <p:spPr bwMode="auto">
          <a:xfrm>
            <a:off x="7250949" y="2472956"/>
            <a:ext cx="603250" cy="821087"/>
          </a:xfrm>
          <a:custGeom>
            <a:avLst/>
            <a:gdLst>
              <a:gd name="T0" fmla="*/ 2147483647 w 254"/>
              <a:gd name="T1" fmla="*/ 0 h 247"/>
              <a:gd name="T2" fmla="*/ 2147483647 w 254"/>
              <a:gd name="T3" fmla="*/ 2147483647 h 247"/>
              <a:gd name="T4" fmla="*/ 2147483647 w 254"/>
              <a:gd name="T5" fmla="*/ 2147483647 h 247"/>
              <a:gd name="T6" fmla="*/ 0 w 254"/>
              <a:gd name="T7" fmla="*/ 2147483647 h 247"/>
              <a:gd name="T8" fmla="*/ 0 60000 65536"/>
              <a:gd name="T9" fmla="*/ 0 60000 65536"/>
              <a:gd name="T10" fmla="*/ 0 60000 65536"/>
              <a:gd name="T11" fmla="*/ 0 60000 65536"/>
              <a:gd name="T12" fmla="*/ 0 w 254"/>
              <a:gd name="T13" fmla="*/ 0 h 247"/>
              <a:gd name="T14" fmla="*/ 254 w 254"/>
              <a:gd name="T15" fmla="*/ 247 h 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" h="247">
                <a:moveTo>
                  <a:pt x="36" y="0"/>
                </a:moveTo>
                <a:cubicBezTo>
                  <a:pt x="119" y="27"/>
                  <a:pt x="202" y="55"/>
                  <a:pt x="228" y="92"/>
                </a:cubicBezTo>
                <a:cubicBezTo>
                  <a:pt x="254" y="129"/>
                  <a:pt x="230" y="194"/>
                  <a:pt x="192" y="220"/>
                </a:cubicBezTo>
                <a:cubicBezTo>
                  <a:pt x="154" y="246"/>
                  <a:pt x="77" y="246"/>
                  <a:pt x="0" y="24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2928537"/>
              </p:ext>
            </p:extLst>
          </p:nvPr>
        </p:nvGraphicFramePr>
        <p:xfrm>
          <a:off x="2886769" y="1901089"/>
          <a:ext cx="4436611" cy="1863687"/>
        </p:xfrm>
        <a:graphic>
          <a:graphicData uri="http://schemas.openxmlformats.org/presentationml/2006/ole">
            <p:oleObj spid="_x0000_s64641" name="公式" r:id="rId4" imgW="2717640" imgH="1143000" progId="Equation.3">
              <p:embed/>
            </p:oleObj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0390894"/>
              </p:ext>
            </p:extLst>
          </p:nvPr>
        </p:nvGraphicFramePr>
        <p:xfrm>
          <a:off x="8650288" y="2231980"/>
          <a:ext cx="832093" cy="395244"/>
        </p:xfrm>
        <a:graphic>
          <a:graphicData uri="http://schemas.openxmlformats.org/presentationml/2006/ole">
            <p:oleObj spid="_x0000_s64642" name="Equation" r:id="rId5" imgW="507960" imgH="241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0270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26511"/>
            <a:ext cx="10972800" cy="1371600"/>
          </a:xfrm>
        </p:spPr>
        <p:txBody>
          <a:bodyPr/>
          <a:lstStyle/>
          <a:p>
            <a:r>
              <a:rPr lang="en-US" altLang="zh-CN" dirty="0" smtClean="0"/>
              <a:t>Gaussian Elimination Process-Cont.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591910" y="3938834"/>
            <a:ext cx="1741487" cy="917575"/>
          </a:xfrm>
          <a:custGeom>
            <a:avLst/>
            <a:gdLst>
              <a:gd name="T0" fmla="*/ 2147483647 w 1097"/>
              <a:gd name="T1" fmla="*/ 0 h 578"/>
              <a:gd name="T2" fmla="*/ 2147483647 w 1097"/>
              <a:gd name="T3" fmla="*/ 2147483647 h 578"/>
              <a:gd name="T4" fmla="*/ 2147483647 w 1097"/>
              <a:gd name="T5" fmla="*/ 2147483647 h 578"/>
              <a:gd name="T6" fmla="*/ 2147483647 w 1097"/>
              <a:gd name="T7" fmla="*/ 2147483647 h 578"/>
              <a:gd name="T8" fmla="*/ 0 60000 65536"/>
              <a:gd name="T9" fmla="*/ 0 60000 65536"/>
              <a:gd name="T10" fmla="*/ 0 60000 65536"/>
              <a:gd name="T11" fmla="*/ 0 60000 65536"/>
              <a:gd name="T12" fmla="*/ 0 w 1097"/>
              <a:gd name="T13" fmla="*/ 0 h 578"/>
              <a:gd name="T14" fmla="*/ 1097 w 1097"/>
              <a:gd name="T15" fmla="*/ 578 h 5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7" h="578">
                <a:moveTo>
                  <a:pt x="18" y="0"/>
                </a:moveTo>
                <a:cubicBezTo>
                  <a:pt x="9" y="129"/>
                  <a:pt x="0" y="258"/>
                  <a:pt x="73" y="348"/>
                </a:cubicBezTo>
                <a:cubicBezTo>
                  <a:pt x="146" y="438"/>
                  <a:pt x="286" y="502"/>
                  <a:pt x="457" y="540"/>
                </a:cubicBezTo>
                <a:cubicBezTo>
                  <a:pt x="628" y="578"/>
                  <a:pt x="862" y="577"/>
                  <a:pt x="1097" y="57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27981276"/>
              </p:ext>
            </p:extLst>
          </p:nvPr>
        </p:nvGraphicFramePr>
        <p:xfrm>
          <a:off x="8415854" y="4457727"/>
          <a:ext cx="1256956" cy="797364"/>
        </p:xfrm>
        <a:graphic>
          <a:graphicData uri="http://schemas.openxmlformats.org/presentationml/2006/ole">
            <p:oleObj spid="_x0000_s65624" name="公式" r:id="rId3" imgW="723600" imgH="457200" progId="Equation.3">
              <p:embed/>
            </p:oleObj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599" y="5292848"/>
            <a:ext cx="111838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dirty="0" smtClean="0">
                <a:latin typeface="+mn-lt"/>
              </a:rPr>
              <a:t>Finally, back-substitution can be used to solve the upper-triangular systems above.</a:t>
            </a:r>
            <a:endParaRPr lang="zh-CN" altLang="en-US" sz="2800" dirty="0">
              <a:latin typeface="+mn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8982241"/>
              </p:ext>
            </p:extLst>
          </p:nvPr>
        </p:nvGraphicFramePr>
        <p:xfrm>
          <a:off x="3055837" y="1934550"/>
          <a:ext cx="4406816" cy="1880798"/>
        </p:xfrm>
        <a:graphic>
          <a:graphicData uri="http://schemas.openxmlformats.org/presentationml/2006/ole">
            <p:oleObj spid="_x0000_s65625" name="公式" r:id="rId4" imgW="267948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967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8290978"/>
              </p:ext>
            </p:extLst>
          </p:nvPr>
        </p:nvGraphicFramePr>
        <p:xfrm>
          <a:off x="696968" y="2345215"/>
          <a:ext cx="2049463" cy="1092200"/>
        </p:xfrm>
        <a:graphic>
          <a:graphicData uri="http://schemas.openxmlformats.org/presentationml/2006/ole">
            <p:oleObj spid="_x0000_s66766" name="Equation" r:id="rId3" imgW="2044700" imgH="1092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736394"/>
              </p:ext>
            </p:extLst>
          </p:nvPr>
        </p:nvGraphicFramePr>
        <p:xfrm>
          <a:off x="4787956" y="2305528"/>
          <a:ext cx="2128837" cy="1223962"/>
        </p:xfrm>
        <a:graphic>
          <a:graphicData uri="http://schemas.openxmlformats.org/presentationml/2006/ole">
            <p:oleObj spid="_x0000_s66767" name="Equation" r:id="rId4" imgW="2133600" imgH="1219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1031143"/>
              </p:ext>
            </p:extLst>
          </p:nvPr>
        </p:nvGraphicFramePr>
        <p:xfrm>
          <a:off x="696968" y="4393090"/>
          <a:ext cx="2128838" cy="1492250"/>
        </p:xfrm>
        <a:graphic>
          <a:graphicData uri="http://schemas.openxmlformats.org/presentationml/2006/ole">
            <p:oleObj spid="_x0000_s66768" name="Equation" r:id="rId5" imgW="2133600" imgH="149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05925286"/>
              </p:ext>
            </p:extLst>
          </p:nvPr>
        </p:nvGraphicFramePr>
        <p:xfrm>
          <a:off x="4764143" y="4393090"/>
          <a:ext cx="2152650" cy="1092200"/>
        </p:xfrm>
        <a:graphic>
          <a:graphicData uri="http://schemas.openxmlformats.org/presentationml/2006/ole">
            <p:oleObj spid="_x0000_s66769" name="Equation" r:id="rId6" imgW="2146300" imgH="1092200" progId="Equation.3">
              <p:embed/>
            </p:oleObj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148068" y="2891315"/>
            <a:ext cx="1409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360668" y="3551715"/>
            <a:ext cx="2171700" cy="774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249668" y="4999515"/>
            <a:ext cx="1409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09600" y="1185069"/>
            <a:ext cx="378443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 dirty="0" smtClean="0">
                <a:latin typeface="+mn-lt"/>
              </a:rPr>
              <a:t>Forward Elimination</a:t>
            </a:r>
            <a:endParaRPr lang="zh-CN" altLang="en-US" sz="2800" dirty="0">
              <a:latin typeface="+mn-lt"/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9454749"/>
              </p:ext>
            </p:extLst>
          </p:nvPr>
        </p:nvGraphicFramePr>
        <p:xfrm>
          <a:off x="9352246" y="1863512"/>
          <a:ext cx="1409700" cy="719137"/>
        </p:xfrm>
        <a:graphic>
          <a:graphicData uri="http://schemas.openxmlformats.org/presentationml/2006/ole">
            <p:oleObj spid="_x0000_s66770" name="Equation" r:id="rId7" imgW="1193800" imgH="609600" progId="Equation.3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9832475"/>
              </p:ext>
            </p:extLst>
          </p:nvPr>
        </p:nvGraphicFramePr>
        <p:xfrm>
          <a:off x="9423683" y="2727112"/>
          <a:ext cx="1871663" cy="1200150"/>
        </p:xfrm>
        <a:graphic>
          <a:graphicData uri="http://schemas.openxmlformats.org/presentationml/2006/ole">
            <p:oleObj spid="_x0000_s66771" name="Equation" r:id="rId8" imgW="990170" imgH="634725" progId="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6160474"/>
              </p:ext>
            </p:extLst>
          </p:nvPr>
        </p:nvGraphicFramePr>
        <p:xfrm>
          <a:off x="9423683" y="4095537"/>
          <a:ext cx="2305050" cy="1914525"/>
        </p:xfrm>
        <a:graphic>
          <a:graphicData uri="http://schemas.openxmlformats.org/presentationml/2006/ole">
            <p:oleObj spid="_x0000_s66772" name="Equation" r:id="rId9" imgW="1193800" imgH="990600" progId="">
              <p:embed/>
            </p:oleObj>
          </a:graphicData>
        </a:graphic>
      </p:graphicFrame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26400" y="1185069"/>
            <a:ext cx="379714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 dirty="0" smtClean="0">
                <a:latin typeface="+mn-lt"/>
              </a:rPr>
              <a:t>Back Substitution</a:t>
            </a:r>
            <a:endParaRPr lang="zh-CN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36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 Elimination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1524000" y="1001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917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728964"/>
              </p:ext>
            </p:extLst>
          </p:nvPr>
        </p:nvGraphicFramePr>
        <p:xfrm>
          <a:off x="6096000" y="864413"/>
          <a:ext cx="1715414" cy="5383987"/>
        </p:xfrm>
        <a:graphic>
          <a:graphicData uri="http://schemas.openxmlformats.org/presentationml/2006/ole">
            <p:oleObj spid="_x0000_s67611" name="Picture" r:id="rId3" imgW="1429512" imgH="4486656" progId="Word.Picture.8">
              <p:embed/>
            </p:oleObj>
          </a:graphicData>
        </a:graphic>
      </p:graphicFrame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1524000" y="14012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49180" name="Rectangle 28"/>
          <p:cNvSpPr>
            <a:spLocks noChangeArrowheads="1"/>
          </p:cNvSpPr>
          <p:nvPr/>
        </p:nvSpPr>
        <p:spPr bwMode="auto">
          <a:xfrm>
            <a:off x="1524000" y="1186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825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 Elimination</a:t>
            </a:r>
          </a:p>
        </p:txBody>
      </p:sp>
      <p:graphicFrame>
        <p:nvGraphicFramePr>
          <p:cNvPr id="1126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0196514"/>
              </p:ext>
            </p:extLst>
          </p:nvPr>
        </p:nvGraphicFramePr>
        <p:xfrm>
          <a:off x="1205524" y="1175766"/>
          <a:ext cx="4329684" cy="5529834"/>
        </p:xfrm>
        <a:graphic>
          <a:graphicData uri="http://schemas.openxmlformats.org/presentationml/2006/ole">
            <p:oleObj spid="_x0000_s68660" name="Picture" r:id="rId3" imgW="2886456" imgH="3686556" progId="Word.Picture.8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3476587"/>
              </p:ext>
            </p:extLst>
          </p:nvPr>
        </p:nvGraphicFramePr>
        <p:xfrm>
          <a:off x="6643098" y="1852489"/>
          <a:ext cx="4406816" cy="1880798"/>
        </p:xfrm>
        <a:graphic>
          <a:graphicData uri="http://schemas.openxmlformats.org/presentationml/2006/ole">
            <p:oleObj spid="_x0000_s68661" name="公式" r:id="rId4" imgW="267948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083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 Elimination</a:t>
            </a:r>
          </a:p>
        </p:txBody>
      </p:sp>
      <p:graphicFrame>
        <p:nvGraphicFramePr>
          <p:cNvPr id="11366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5365944"/>
              </p:ext>
            </p:extLst>
          </p:nvPr>
        </p:nvGraphicFramePr>
        <p:xfrm>
          <a:off x="1367692" y="1086338"/>
          <a:ext cx="4343400" cy="5349240"/>
        </p:xfrm>
        <a:graphic>
          <a:graphicData uri="http://schemas.openxmlformats.org/presentationml/2006/ole">
            <p:oleObj spid="_x0000_s69684" name="Picture" r:id="rId3" imgW="2895600" imgH="4114800" progId="Word.Picture.8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4786594"/>
              </p:ext>
            </p:extLst>
          </p:nvPr>
        </p:nvGraphicFramePr>
        <p:xfrm>
          <a:off x="6779461" y="2052234"/>
          <a:ext cx="4406816" cy="1880798"/>
        </p:xfrm>
        <a:graphic>
          <a:graphicData uri="http://schemas.openxmlformats.org/presentationml/2006/ole">
            <p:oleObj spid="_x0000_s69685" name="公式" r:id="rId4" imgW="267948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143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Computational Complexity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20757"/>
                <a:ext cx="10972800" cy="4897437"/>
              </a:xfrm>
            </p:spPr>
            <p:txBody>
              <a:bodyPr/>
              <a:lstStyle/>
              <a:p>
                <a:r>
                  <a:rPr lang="en-US" altLang="zh-CN" sz="2800" dirty="0" smtClean="0"/>
                  <a:t>Count the operations of the first </a:t>
                </a:r>
                <a:r>
                  <a:rPr lang="en-US" altLang="zh-CN" sz="2800" i="1" dirty="0" smtClean="0"/>
                  <a:t>N</a:t>
                </a:r>
                <a:r>
                  <a:rPr lang="en-US" altLang="zh-CN" sz="2800" dirty="0" smtClean="0"/>
                  <a:t> columns of [</a:t>
                </a:r>
                <a:r>
                  <a:rPr lang="en-US" altLang="zh-CN" sz="2800" dirty="0"/>
                  <a:t>A|B</a:t>
                </a:r>
                <a:r>
                  <a:rPr lang="en-US" altLang="zh-CN" sz="2800" dirty="0" smtClean="0"/>
                  <a:t>]. </a:t>
                </a:r>
              </a:p>
              <a:p>
                <a:r>
                  <a:rPr lang="en-US" altLang="zh-CN" sz="2800" dirty="0" smtClean="0"/>
                  <a:t>The outer loop of step 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+1 requires 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 smtClean="0"/>
                  <a:t>-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=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 smtClean="0"/>
                  <a:t>-(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+1)+1 divisions to compute the multipliers </a:t>
                </a:r>
                <a:r>
                  <a:rPr lang="en-US" altLang="zh-CN" sz="2800" i="1" dirty="0" err="1"/>
                  <a:t>m</a:t>
                </a:r>
                <a:r>
                  <a:rPr lang="en-US" altLang="zh-CN" sz="2800" i="1" baseline="-25000" dirty="0" err="1"/>
                  <a:t>rp</a:t>
                </a:r>
                <a:r>
                  <a:rPr lang="en-US" altLang="zh-CN" sz="2800" dirty="0" smtClean="0"/>
                  <a:t>. Inside the loops, but for the first 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 smtClean="0"/>
                  <a:t> columns only, a total of (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/>
                  <a:t>-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)(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/>
                  <a:t>-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) multiplications and the same number of subtractions are required to compute the new row elements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𝑟𝑐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sup>
                    </m:sSubSup>
                  </m:oMath>
                </a14:m>
                <a:r>
                  <a:rPr lang="en-US" altLang="zh-CN" sz="2800" dirty="0" smtClean="0"/>
                  <a:t>. This process is carried out for </a:t>
                </a:r>
                <a:r>
                  <a:rPr lang="en-US" altLang="zh-CN" sz="2800" i="1" dirty="0" smtClean="0"/>
                  <a:t>p</a:t>
                </a:r>
                <a:r>
                  <a:rPr lang="en-US" altLang="zh-CN" sz="2800" dirty="0" smtClean="0"/>
                  <a:t>=1,2,…,</a:t>
                </a:r>
                <a:r>
                  <a:rPr lang="en-US" altLang="zh-CN" sz="2800" i="1" dirty="0"/>
                  <a:t>N</a:t>
                </a:r>
                <a:r>
                  <a:rPr lang="en-US" altLang="zh-CN" sz="2800" dirty="0" smtClean="0"/>
                  <a:t>-1. Thus the triangular factorization portion of </a:t>
                </a:r>
                <a:r>
                  <a:rPr lang="en-US" altLang="zh-CN" sz="2800" i="1" dirty="0"/>
                  <a:t>A</a:t>
                </a:r>
                <a:r>
                  <a:rPr lang="en-US" altLang="zh-CN" sz="2800" dirty="0" smtClean="0"/>
                  <a:t>=</a:t>
                </a:r>
                <a:r>
                  <a:rPr lang="en-US" altLang="zh-CN" sz="2800" i="1" dirty="0"/>
                  <a:t>LU</a:t>
                </a:r>
                <a:r>
                  <a:rPr lang="en-US" altLang="zh-CN" sz="2800" dirty="0" smtClean="0"/>
                  <a:t> requires</a:t>
                </a:r>
                <a:endParaRPr lang="zh-CN" altLang="en-US" sz="28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20757"/>
                <a:ext cx="10972800" cy="4897437"/>
              </a:xfrm>
              <a:blipFill>
                <a:blip r:embed="rId3" cstate="print"/>
                <a:stretch>
                  <a:fillRect l="-556" t="-1370" r="-16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553111" y="4479421"/>
            <a:ext cx="4384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lt"/>
              </a:rPr>
              <a:t>multiplications and divisions</a:t>
            </a:r>
            <a:endParaRPr lang="zh-CN" altLang="en-US" sz="2800" dirty="0">
              <a:latin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84732" y="5142484"/>
            <a:ext cx="180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lt"/>
              </a:rPr>
              <a:t>and</a:t>
            </a:r>
            <a:endParaRPr lang="zh-CN" altLang="en-US" sz="28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文本框 7"/>
              <p:cNvSpPr txBox="1">
                <a:spLocks noChangeAspect="1"/>
              </p:cNvSpPr>
              <p:nvPr/>
            </p:nvSpPr>
            <p:spPr>
              <a:xfrm>
                <a:off x="3046539" y="5609761"/>
                <a:ext cx="4540409" cy="810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539" y="5609761"/>
                <a:ext cx="4540409" cy="810338"/>
              </a:xfrm>
              <a:prstGeom prst="rect">
                <a:avLst/>
              </a:prstGeom>
              <a:blipFill>
                <a:blip r:embed="rId4" cstate="print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7645705" y="5806451"/>
            <a:ext cx="2148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lt"/>
              </a:rPr>
              <a:t>subtractions.</a:t>
            </a:r>
            <a:endParaRPr lang="zh-CN" altLang="en-US" sz="2800" dirty="0">
              <a:latin typeface="+mn-lt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435350" y="4429125"/>
          <a:ext cx="2940050" cy="684213"/>
        </p:xfrm>
        <a:graphic>
          <a:graphicData uri="http://schemas.openxmlformats.org/presentationml/2006/ole">
            <p:oleObj spid="_x0000_s82945" name="Equation" r:id="rId5" imgW="1968480" imgH="457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063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09175"/>
            <a:ext cx="10972800" cy="4897437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anose="02010600030101010101" pitchFamily="2" charset="-122"/>
              </a:rPr>
              <a:t>Division by zero: May occur in the forward elimination steps. Consider the set of </a:t>
            </a:r>
            <a:r>
              <a:rPr lang="en-US" altLang="zh-CN" sz="2800" dirty="0" smtClean="0">
                <a:ea typeface="宋体" panose="02010600030101010101" pitchFamily="2" charset="-122"/>
              </a:rPr>
              <a:t>equations below. Use five significant figures with chopping</a:t>
            </a:r>
          </a:p>
          <a:p>
            <a:endParaRPr lang="en-US" altLang="zh-CN" dirty="0"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5362064"/>
              </p:ext>
            </p:extLst>
          </p:nvPr>
        </p:nvGraphicFramePr>
        <p:xfrm>
          <a:off x="1266461" y="2273860"/>
          <a:ext cx="3767137" cy="1528762"/>
        </p:xfrm>
        <a:graphic>
          <a:graphicData uri="http://schemas.openxmlformats.org/presentationml/2006/ole">
            <p:oleObj spid="_x0000_s70732" name="公式" r:id="rId3" imgW="1790640" imgH="6858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36096656"/>
              </p:ext>
            </p:extLst>
          </p:nvPr>
        </p:nvGraphicFramePr>
        <p:xfrm>
          <a:off x="6870820" y="2272622"/>
          <a:ext cx="4167409" cy="1530000"/>
        </p:xfrm>
        <a:graphic>
          <a:graphicData uri="http://schemas.openxmlformats.org/presentationml/2006/ole">
            <p:oleObj spid="_x0000_s70733" name="公式" r:id="rId4" imgW="1942920" imgH="711000" progId="Equation.3">
              <p:embed/>
            </p:oleObj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68251" y="4158768"/>
            <a:ext cx="5580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latin typeface="+mn-lt"/>
                <a:ea typeface="宋体" panose="02010600030101010101" pitchFamily="2" charset="-122"/>
              </a:rPr>
              <a:t>At the end of Forward Elimination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29344082"/>
              </p:ext>
            </p:extLst>
          </p:nvPr>
        </p:nvGraphicFramePr>
        <p:xfrm>
          <a:off x="3670344" y="4815925"/>
          <a:ext cx="4689385" cy="1440000"/>
        </p:xfrm>
        <a:graphic>
          <a:graphicData uri="http://schemas.openxmlformats.org/presentationml/2006/ole">
            <p:oleObj spid="_x0000_s70734" name="公式" r:id="rId5" imgW="2323800" imgH="711000" progId="Equation.3">
              <p:embed/>
            </p:oleObj>
          </a:graphicData>
        </a:graphic>
      </p:graphicFrame>
      <p:sp>
        <p:nvSpPr>
          <p:cNvPr id="15" name="右箭头 14"/>
          <p:cNvSpPr/>
          <p:nvPr/>
        </p:nvSpPr>
        <p:spPr>
          <a:xfrm>
            <a:off x="5405437" y="2908061"/>
            <a:ext cx="1219200" cy="185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7060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Example-Cont.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75584" y="1281113"/>
            <a:ext cx="3815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latin typeface="+mn-lt"/>
                <a:ea typeface="宋体" panose="02010600030101010101" pitchFamily="2" charset="-122"/>
              </a:rPr>
              <a:t>Back Substitution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64085215"/>
              </p:ext>
            </p:extLst>
          </p:nvPr>
        </p:nvGraphicFramePr>
        <p:xfrm>
          <a:off x="7016262" y="2362200"/>
          <a:ext cx="2670175" cy="771525"/>
        </p:xfrm>
        <a:graphic>
          <a:graphicData uri="http://schemas.openxmlformats.org/presentationml/2006/ole">
            <p:oleObj spid="_x0000_s71770" name="Equation" r:id="rId3" imgW="1358310" imgH="393529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0081716"/>
              </p:ext>
            </p:extLst>
          </p:nvPr>
        </p:nvGraphicFramePr>
        <p:xfrm>
          <a:off x="7057291" y="3604094"/>
          <a:ext cx="2947988" cy="808038"/>
        </p:xfrm>
        <a:graphic>
          <a:graphicData uri="http://schemas.openxmlformats.org/presentationml/2006/ole">
            <p:oleObj spid="_x0000_s71771" name="Equation" r:id="rId4" imgW="1447172" imgH="393529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3687331"/>
              </p:ext>
            </p:extLst>
          </p:nvPr>
        </p:nvGraphicFramePr>
        <p:xfrm>
          <a:off x="7057291" y="4810125"/>
          <a:ext cx="4038600" cy="900113"/>
        </p:xfrm>
        <a:graphic>
          <a:graphicData uri="http://schemas.openxmlformats.org/presentationml/2006/ole">
            <p:oleObj spid="_x0000_s71772" name="Equation" r:id="rId5" imgW="1841500" imgH="406400" progId="Equation.3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1951154"/>
              </p:ext>
            </p:extLst>
          </p:nvPr>
        </p:nvGraphicFramePr>
        <p:xfrm>
          <a:off x="861568" y="2362200"/>
          <a:ext cx="5234432" cy="1593088"/>
        </p:xfrm>
        <a:graphic>
          <a:graphicData uri="http://schemas.openxmlformats.org/presentationml/2006/ole">
            <p:oleObj spid="_x0000_s71773" name="Equation" r:id="rId6" imgW="2336800" imgH="71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3237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Example-Cont.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9600" y="1190338"/>
            <a:ext cx="9313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latin typeface="+mn-lt"/>
                <a:ea typeface="宋体" panose="02010600030101010101" pitchFamily="2" charset="-122"/>
              </a:rPr>
              <a:t>Compare the calculated values with the exact solution</a:t>
            </a: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3382365"/>
              </p:ext>
            </p:extLst>
          </p:nvPr>
        </p:nvGraphicFramePr>
        <p:xfrm>
          <a:off x="6096000" y="1908463"/>
          <a:ext cx="4724400" cy="1771650"/>
        </p:xfrm>
        <a:graphic>
          <a:graphicData uri="http://schemas.openxmlformats.org/presentationml/2006/ole">
            <p:oleObj spid="_x0000_s72748" name="Equation" r:id="rId3" imgW="1905000" imgH="711200" progId="Equation.3">
              <p:embed/>
            </p:oleObj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8426612"/>
              </p:ext>
            </p:extLst>
          </p:nvPr>
        </p:nvGraphicFramePr>
        <p:xfrm>
          <a:off x="1254369" y="1908463"/>
          <a:ext cx="3733800" cy="1905000"/>
        </p:xfrm>
        <a:graphic>
          <a:graphicData uri="http://schemas.openxmlformats.org/presentationml/2006/ole">
            <p:oleObj spid="_x0000_s72749" name="Equation" r:id="rId4" imgW="1397000" imgH="711200" progId="Equation.3">
              <p:embed/>
            </p:oleObj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691662" y="3850987"/>
            <a:ext cx="4384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Times New Roman"/>
                <a:cs typeface="+mj-cs"/>
              </a:rPr>
              <a:t>Improvements:</a:t>
            </a:r>
            <a:endParaRPr lang="zh-CN" altLang="en-US" sz="32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91662" y="4629726"/>
            <a:ext cx="6553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latin typeface="+mn-lt"/>
                <a:ea typeface="宋体" panose="02010600030101010101" pitchFamily="2" charset="-122"/>
              </a:rPr>
              <a:t>Increase the number of significant digits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+mn-lt"/>
                <a:ea typeface="宋体" panose="02010600030101010101" pitchFamily="2" charset="-122"/>
              </a:rPr>
              <a:t>	</a:t>
            </a:r>
            <a:r>
              <a:rPr lang="en-US" altLang="zh-CN" dirty="0">
                <a:latin typeface="+mn-lt"/>
                <a:ea typeface="宋体" panose="02010600030101010101" pitchFamily="2" charset="-122"/>
              </a:rPr>
              <a:t>Decreases round off error</a:t>
            </a:r>
            <a:endParaRPr lang="en-US" altLang="zh-CN" sz="2000" dirty="0">
              <a:latin typeface="+mn-lt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+mn-lt"/>
                <a:ea typeface="宋体" panose="02010600030101010101" pitchFamily="2" charset="-122"/>
              </a:rPr>
              <a:t>	</a:t>
            </a:r>
            <a:r>
              <a:rPr lang="en-US" altLang="zh-CN" dirty="0">
                <a:latin typeface="+mn-lt"/>
                <a:ea typeface="宋体" panose="02010600030101010101" pitchFamily="2" charset="-122"/>
              </a:rPr>
              <a:t>Does not avoid division by zero</a:t>
            </a:r>
            <a:endParaRPr lang="en-US" altLang="zh-CN" sz="20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336323" y="4629726"/>
            <a:ext cx="6553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latin typeface="+mn-lt"/>
                <a:ea typeface="宋体" panose="02010600030101010101" pitchFamily="2" charset="-122"/>
              </a:rPr>
              <a:t>Gaussian Elimination with </a:t>
            </a:r>
            <a:r>
              <a:rPr lang="en-US" altLang="zh-CN" sz="2400" dirty="0" smtClean="0">
                <a:latin typeface="+mn-lt"/>
                <a:ea typeface="宋体" panose="02010600030101010101" pitchFamily="2" charset="-122"/>
              </a:rPr>
              <a:t>Pivoting</a:t>
            </a:r>
            <a:endParaRPr lang="en-US" altLang="zh-CN" sz="2400" dirty="0">
              <a:latin typeface="+mn-lt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+mn-lt"/>
                <a:ea typeface="宋体" panose="02010600030101010101" pitchFamily="2" charset="-122"/>
              </a:rPr>
              <a:t>	</a:t>
            </a:r>
            <a:r>
              <a:rPr lang="en-US" altLang="zh-CN" dirty="0">
                <a:latin typeface="+mn-lt"/>
                <a:ea typeface="宋体" panose="02010600030101010101" pitchFamily="2" charset="-122"/>
              </a:rPr>
              <a:t>Avoids division by zero</a:t>
            </a:r>
            <a:endParaRPr lang="en-US" altLang="zh-CN" sz="2000" dirty="0">
              <a:latin typeface="+mn-lt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+mn-lt"/>
                <a:ea typeface="宋体" panose="02010600030101010101" pitchFamily="2" charset="-122"/>
              </a:rPr>
              <a:t>	</a:t>
            </a:r>
            <a:r>
              <a:rPr lang="en-US" altLang="zh-CN" dirty="0">
                <a:latin typeface="+mn-lt"/>
                <a:ea typeface="宋体" panose="02010600030101010101" pitchFamily="2" charset="-122"/>
              </a:rPr>
              <a:t>Reduces round off error</a:t>
            </a:r>
            <a:endParaRPr lang="en-US" altLang="zh-CN" sz="2000" dirty="0">
              <a:latin typeface="+mn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59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431" y="295657"/>
            <a:ext cx="10363200" cy="1143000"/>
          </a:xfrm>
        </p:spPr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- Continued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7508" y="1600201"/>
            <a:ext cx="10585938" cy="2003425"/>
          </a:xfrm>
        </p:spPr>
        <p:txBody>
          <a:bodyPr/>
          <a:lstStyle/>
          <a:p>
            <a:r>
              <a:rPr lang="en-US" altLang="zh-CN" sz="2800" i="1" dirty="0" err="1">
                <a:ea typeface="宋体" panose="02010600030101010101" pitchFamily="2" charset="-122"/>
              </a:rPr>
              <a:t>X</a:t>
            </a:r>
            <a:r>
              <a:rPr lang="en-US" altLang="zh-CN" sz="2800" i="1" baseline="-25000" dirty="0" err="1">
                <a:ea typeface="宋体" panose="02010600030101010101" pitchFamily="2" charset="-122"/>
              </a:rPr>
              <a:t>j</a:t>
            </a:r>
            <a:r>
              <a:rPr lang="en-US" altLang="zh-CN" sz="2800" dirty="0">
                <a:ea typeface="宋体" panose="02010600030101010101" pitchFamily="2" charset="-122"/>
              </a:rPr>
              <a:t> = amount to buy from supplier </a:t>
            </a:r>
            <a:r>
              <a:rPr lang="en-US" altLang="zh-CN" sz="2800" i="1" dirty="0">
                <a:ea typeface="宋体" panose="02010600030101010101" pitchFamily="2" charset="-122"/>
              </a:rPr>
              <a:t>j</a:t>
            </a:r>
          </a:p>
          <a:p>
            <a:r>
              <a:rPr lang="en-US" altLang="zh-CN" sz="2800" i="1" dirty="0">
                <a:ea typeface="宋体" panose="02010600030101010101" pitchFamily="2" charset="-122"/>
              </a:rPr>
              <a:t>C</a:t>
            </a:r>
            <a:r>
              <a:rPr lang="en-US" altLang="zh-CN" sz="2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2800" dirty="0">
                <a:ea typeface="宋体" panose="02010600030101010101" pitchFamily="2" charset="-122"/>
              </a:rPr>
              <a:t> = amount of ingredient </a:t>
            </a:r>
            <a:r>
              <a:rPr lang="en-US" altLang="zh-CN" sz="2800" i="1" dirty="0" err="1">
                <a:ea typeface="宋体" panose="02010600030101010101" pitchFamily="2" charset="-122"/>
              </a:rPr>
              <a:t>i</a:t>
            </a:r>
            <a:r>
              <a:rPr lang="en-US" altLang="zh-CN" sz="2800" dirty="0">
                <a:ea typeface="宋体" panose="02010600030101010101" pitchFamily="2" charset="-122"/>
              </a:rPr>
              <a:t> required per ton of product manufactured</a:t>
            </a:r>
          </a:p>
          <a:p>
            <a:r>
              <a:rPr lang="en-US" altLang="zh-CN" sz="2800" i="1" dirty="0" err="1">
                <a:ea typeface="宋体" panose="02010600030101010101" pitchFamily="2" charset="-122"/>
              </a:rPr>
              <a:t>a</a:t>
            </a:r>
            <a:r>
              <a:rPr lang="en-US" altLang="zh-CN" sz="2800" i="1" baseline="-25000" dirty="0" err="1">
                <a:ea typeface="宋体" panose="02010600030101010101" pitchFamily="2" charset="-122"/>
              </a:rPr>
              <a:t>ij</a:t>
            </a:r>
            <a:r>
              <a:rPr lang="en-US" altLang="zh-CN" sz="2800" dirty="0">
                <a:ea typeface="宋体" panose="02010600030101010101" pitchFamily="2" charset="-122"/>
              </a:rPr>
              <a:t> = amount of ingredient </a:t>
            </a:r>
            <a:r>
              <a:rPr lang="en-US" altLang="zh-CN" sz="2800" i="1" dirty="0" err="1">
                <a:ea typeface="宋体" panose="02010600030101010101" pitchFamily="2" charset="-122"/>
              </a:rPr>
              <a:t>i</a:t>
            </a:r>
            <a:r>
              <a:rPr lang="en-US" altLang="zh-CN" sz="2800" dirty="0">
                <a:ea typeface="宋体" panose="02010600030101010101" pitchFamily="2" charset="-122"/>
              </a:rPr>
              <a:t> in each ton from supplier </a:t>
            </a:r>
            <a:r>
              <a:rPr lang="en-US" altLang="zh-CN" sz="2800" i="1" dirty="0">
                <a:ea typeface="宋体" panose="02010600030101010101" pitchFamily="2" charset="-122"/>
              </a:rPr>
              <a:t>j</a:t>
            </a:r>
            <a:endParaRPr lang="en-US" altLang="zh-CN" sz="2800" dirty="0">
              <a:ea typeface="宋体" panose="02010600030101010101" pitchFamily="2" charset="-122"/>
            </a:endParaRPr>
          </a:p>
          <a:p>
            <a:endParaRPr lang="en-US" altLang="zh-CN" sz="2400" i="1" dirty="0">
              <a:ea typeface="宋体" panose="02010600030101010101" pitchFamily="2" charset="-122"/>
            </a:endParaRPr>
          </a:p>
          <a:p>
            <a:endParaRPr lang="zh-CN" altLang="en-US" sz="2400" dirty="0">
              <a:ea typeface="宋体" panose="02010600030101010101" pitchFamily="2" charset="-122"/>
            </a:endParaRPr>
          </a:p>
        </p:txBody>
      </p:sp>
      <p:graphicFrame>
        <p:nvGraphicFramePr>
          <p:cNvPr id="129060" name="Group 36"/>
          <p:cNvGraphicFramePr>
            <a:graphicFrameLocks noGrp="1"/>
          </p:cNvGraphicFramePr>
          <p:nvPr>
            <p:ph sz="half" idx="2"/>
          </p:nvPr>
        </p:nvGraphicFramePr>
        <p:xfrm>
          <a:off x="2794000" y="3657600"/>
          <a:ext cx="6718300" cy="2267712"/>
        </p:xfrm>
        <a:graphic>
          <a:graphicData uri="http://schemas.openxmlformats.org/drawingml/2006/table">
            <a:tbl>
              <a:tblPr/>
              <a:tblGrid>
                <a:gridCol w="1679575">
                  <a:extLst>
                    <a:ext uri="{9D8B030D-6E8A-4147-A177-3AD203B41FA5}">
                      <a16:colId xmlns:a16="http://schemas.microsoft.com/office/drawing/2014/main" xmlns="" val="523264657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xmlns="" val="461370557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xmlns="" val="3935482753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xmlns="" val="2086895935"/>
                    </a:ext>
                  </a:extLst>
                </a:gridCol>
              </a:tblGrid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Supplier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(lb/ton)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Supplier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(lb/ton)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Supplier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(lb/ton)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9828217"/>
                  </a:ext>
                </a:extLst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Manganese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3026234"/>
                  </a:ext>
                </a:extLst>
              </a:tr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Silicon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6764389"/>
                  </a:ext>
                </a:extLst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Copper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1447192"/>
                  </a:ext>
                </a:extLst>
              </a:tr>
            </a:tbl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7707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Pivoting Strategy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79513"/>
                <a:ext cx="10972800" cy="4897437"/>
              </a:xfrm>
            </p:spPr>
            <p:txBody>
              <a:bodyPr/>
              <a:lstStyle/>
              <a:p>
                <a:r>
                  <a:rPr lang="en-US" altLang="zh-CN" sz="2800" dirty="0" smtClean="0"/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𝑝𝑝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sz="2800" dirty="0" smtClean="0"/>
                  <a:t>, row </a:t>
                </a:r>
                <a:r>
                  <a:rPr lang="en-US" altLang="zh-CN" sz="2800" i="1" dirty="0" smtClean="0"/>
                  <a:t>p </a:t>
                </a:r>
                <a:r>
                  <a:rPr lang="en-US" altLang="zh-CN" sz="2800" dirty="0" smtClean="0"/>
                  <a:t>cannot be used to eliminate the elements in column </a:t>
                </a:r>
                <a:r>
                  <a:rPr lang="en-US" altLang="zh-CN" sz="2800" i="1" dirty="0" smtClean="0"/>
                  <a:t>p</a:t>
                </a:r>
                <a:r>
                  <a:rPr lang="zh-CN" altLang="en-US" sz="2800" dirty="0" smtClean="0"/>
                  <a:t/>
                </a:r>
                <a:r>
                  <a:rPr lang="en-US" altLang="zh-CN" sz="2800" dirty="0" smtClean="0"/>
                  <a:t>below the main diagonal. It is necessary to find row </a:t>
                </a:r>
                <a:r>
                  <a:rPr lang="en-US" altLang="zh-CN" sz="2800" i="1" dirty="0" smtClean="0"/>
                  <a:t>k</a:t>
                </a:r>
                <a:r>
                  <a:rPr lang="en-US" altLang="zh-CN" sz="2800" dirty="0" smtClean="0"/>
                  <a:t>,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en-US" sz="2800" dirty="0" smtClean="0"/>
                  <a:t/>
                </a:r>
                <a:r>
                  <a:rPr lang="en-US" altLang="zh-CN" sz="2800" dirty="0" smtClean="0"/>
                  <a:t>and </a:t>
                </a:r>
                <a:r>
                  <a:rPr lang="en-US" altLang="zh-CN" sz="2800" i="1" dirty="0" smtClean="0"/>
                  <a:t>k</a:t>
                </a:r>
                <a:r>
                  <a:rPr lang="en-US" altLang="zh-CN" sz="2800" dirty="0" smtClean="0"/>
                  <a:t>&gt;</a:t>
                </a:r>
                <a:r>
                  <a:rPr lang="en-US" altLang="zh-CN" sz="2800" i="1" dirty="0"/>
                  <a:t>p</a:t>
                </a:r>
                <a:r>
                  <a:rPr lang="en-US" altLang="zh-CN" sz="2800" dirty="0" smtClean="0"/>
                  <a:t>, and then interchange row </a:t>
                </a:r>
                <a:r>
                  <a:rPr lang="en-US" altLang="zh-CN" sz="2800" i="1" dirty="0" smtClean="0"/>
                  <a:t>p</a:t>
                </a:r>
                <a:r>
                  <a:rPr lang="en-US" altLang="zh-CN" sz="2800" dirty="0" smtClean="0"/>
                  <a:t> and row </a:t>
                </a:r>
                <a:r>
                  <a:rPr lang="en-US" altLang="zh-CN" sz="2800" i="1" dirty="0"/>
                  <a:t>k</a:t>
                </a:r>
                <a:r>
                  <a:rPr lang="en-US" altLang="zh-CN" sz="2800" dirty="0" smtClean="0"/>
                  <a:t> so that a nonzero pivot element is obtained.  If such a nonzero pivot element cannot be found the coefficient matrix is singular so that the system does not have a unique solution.</a:t>
                </a:r>
                <a:r>
                  <a:rPr lang="zh-CN" altLang="en-US" sz="2800" dirty="0" smtClean="0"/>
                  <a:t/>
                </a:r>
                <a:endParaRPr lang="en-US" altLang="zh-CN" sz="2800" dirty="0" smtClean="0"/>
              </a:p>
              <a:p>
                <a:r>
                  <a:rPr lang="en-US" altLang="zh-CN" sz="2800" dirty="0" smtClean="0"/>
                  <a:t>The </a:t>
                </a:r>
                <a:r>
                  <a:rPr lang="en-US" altLang="zh-CN" sz="2800" dirty="0" smtClean="0">
                    <a:solidFill>
                      <a:srgbClr val="FF0000"/>
                    </a:solidFill>
                  </a:rPr>
                  <a:t>trivial pivoting </a:t>
                </a:r>
                <a:r>
                  <a:rPr lang="en-US" altLang="zh-CN" sz="2800" dirty="0" smtClean="0"/>
                  <a:t>strategy is as follows: If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𝑝𝑝</m:t>
                        </m:r>
                      </m:sub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CN" sz="2800" dirty="0"/>
                  <a:t>, </a:t>
                </a:r>
                <a:r>
                  <a:rPr lang="en-US" altLang="zh-CN" sz="2800" dirty="0" smtClean="0"/>
                  <a:t>do not switch rows. 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𝑝𝑝</m:t>
                        </m:r>
                      </m:sub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zh-CN" sz="2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zh-CN" sz="2800" dirty="0"/>
                  <a:t>, </a:t>
                </a:r>
                <a:r>
                  <a:rPr lang="en-US" altLang="zh-CN" sz="2800" dirty="0" smtClean="0"/>
                  <a:t>locate the first row below </a:t>
                </a:r>
                <a:r>
                  <a:rPr lang="en-US" altLang="zh-CN" sz="2800" i="1" dirty="0"/>
                  <a:t>p </a:t>
                </a:r>
                <a:r>
                  <a:rPr lang="en-US" altLang="zh-CN" sz="2800" dirty="0" smtClean="0"/>
                  <a:t>in which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𝑘𝑝</m:t>
                        </m:r>
                      </m:sub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en-US" sz="2800" dirty="0"/>
                  <a:t/>
                </a:r>
                <a:r>
                  <a:rPr lang="en-US" altLang="zh-CN" sz="2800" dirty="0" smtClean="0"/>
                  <a:t>and switch rows </a:t>
                </a:r>
                <a:r>
                  <a:rPr lang="en-US" altLang="zh-CN" sz="2800" i="1" dirty="0" smtClean="0"/>
                  <a:t>k</a:t>
                </a:r>
                <a:r>
                  <a:rPr lang="en-US" altLang="zh-CN" sz="2800" dirty="0" smtClean="0"/>
                  <a:t> and </a:t>
                </a:r>
                <a:r>
                  <a:rPr lang="en-US" altLang="zh-CN" sz="2800" i="1" dirty="0" smtClean="0"/>
                  <a:t>p</a:t>
                </a:r>
                <a:r>
                  <a:rPr lang="en-US" altLang="zh-CN" sz="2800" dirty="0" smtClean="0"/>
                  <a:t>. This will result in a nonzero pivot element.</a:t>
                </a:r>
                <a:endParaRPr lang="zh-CN" altLang="en-US" sz="2800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79513"/>
                <a:ext cx="10972800" cy="4897437"/>
              </a:xfrm>
              <a:blipFill>
                <a:blip r:embed="rId2" cstate="print"/>
                <a:stretch>
                  <a:fillRect l="-556" r="-16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371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Pitfalls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637953" y="1219201"/>
            <a:ext cx="10898373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dirty="0">
                <a:ea typeface="宋体" pitchFamily="2" charset="-122"/>
              </a:rPr>
              <a:t>Two Potential Pitfalls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zh-CN" sz="2800" dirty="0" smtClean="0">
                <a:ea typeface="宋体" pitchFamily="2" charset="-122"/>
              </a:rPr>
              <a:t> Division </a:t>
            </a:r>
            <a:r>
              <a:rPr lang="en-US" altLang="zh-CN" sz="2800" dirty="0">
                <a:ea typeface="宋体" pitchFamily="2" charset="-122"/>
              </a:rPr>
              <a:t>by zero: May occur in the forward elimination steps. </a:t>
            </a:r>
            <a:r>
              <a:rPr lang="en-US" altLang="zh-CN" sz="2800" dirty="0" smtClean="0">
                <a:ea typeface="宋体" pitchFamily="2" charset="-122"/>
              </a:rPr>
              <a:t>   Consider </a:t>
            </a:r>
            <a:r>
              <a:rPr lang="en-US" altLang="zh-CN" sz="2800" dirty="0">
                <a:ea typeface="宋体" pitchFamily="2" charset="-122"/>
              </a:rPr>
              <a:t>the set of equations: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>
            <p:ph idx="1"/>
          </p:nvPr>
        </p:nvGraphicFramePr>
        <p:xfrm>
          <a:off x="4097867" y="3210852"/>
          <a:ext cx="4701117" cy="1528762"/>
        </p:xfrm>
        <a:graphic>
          <a:graphicData uri="http://schemas.openxmlformats.org/presentationml/2006/ole">
            <p:oleObj spid="_x0000_s90114" name="Equation" r:id="rId3" imgW="1676160" imgH="685800" progId="Equation.3">
              <p:embed/>
            </p:oleObj>
          </a:graphicData>
        </a:graphic>
      </p:graphicFrame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723013" y="5011492"/>
            <a:ext cx="10014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ea typeface="宋体" pitchFamily="2" charset="-122"/>
              </a:rPr>
              <a:t>- </a:t>
            </a:r>
            <a:r>
              <a:rPr lang="en-US" altLang="zh-CN" sz="2800" dirty="0">
                <a:ea typeface="宋体" pitchFamily="2" charset="-122"/>
              </a:rPr>
              <a:t>Round-off error: Prone to round-off errors.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Pitfalls: Example</a:t>
            </a: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1669310" y="1281224"/>
            <a:ext cx="786809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Consider the system of equations: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Use five significant figures with chopping</a:t>
            </a: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/>
        </p:nvGraphicFramePr>
        <p:xfrm>
          <a:off x="3263901" y="2822958"/>
          <a:ext cx="2207684" cy="1120775"/>
        </p:xfrm>
        <a:graphic>
          <a:graphicData uri="http://schemas.openxmlformats.org/presentationml/2006/ole">
            <p:oleObj spid="_x0000_s91138" name="Equation" r:id="rId3" imgW="1054080" imgH="711000" progId="Equation.3">
              <p:embed/>
            </p:oleObj>
          </a:graphicData>
        </a:graphic>
      </p:graphicFrame>
      <p:graphicFrame>
        <p:nvGraphicFramePr>
          <p:cNvPr id="156677" name="Object 5"/>
          <p:cNvGraphicFramePr>
            <a:graphicFrameLocks noChangeAspect="1"/>
          </p:cNvGraphicFramePr>
          <p:nvPr/>
        </p:nvGraphicFramePr>
        <p:xfrm>
          <a:off x="5600700" y="2822957"/>
          <a:ext cx="685800" cy="1143000"/>
        </p:xfrm>
        <a:graphic>
          <a:graphicData uri="http://schemas.openxmlformats.org/presentationml/2006/ole">
            <p:oleObj spid="_x0000_s91139" name="Equation" r:id="rId4" imgW="317160" imgH="711000" progId="Equation.3">
              <p:embed/>
            </p:oleObj>
          </a:graphicData>
        </a:graphic>
      </p:graphicFrame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604000" y="2822957"/>
          <a:ext cx="1075267" cy="1143000"/>
        </p:xfrm>
        <a:graphic>
          <a:graphicData uri="http://schemas.openxmlformats.org/presentationml/2006/ole">
            <p:oleObj spid="_x0000_s91140" name="Equation" r:id="rId5" imgW="508000" imgH="711200" progId="Equation.3">
              <p:embed/>
            </p:oleObj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1" y="2797175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zh-CN" altLang="en-US" sz="1200">
                <a:ea typeface="宋体" pitchFamily="2" charset="-122"/>
              </a:rPr>
              <a:t> 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6197600" y="3203958"/>
            <a:ext cx="101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zh-CN" altLang="en-US" sz="2000">
                <a:ea typeface="宋体" pitchFamily="2" charset="-122"/>
              </a:rPr>
              <a:t>=</a:t>
            </a:r>
          </a:p>
        </p:txBody>
      </p:sp>
      <p:sp>
        <p:nvSpPr>
          <p:cNvPr id="156681" name="Text Box 9"/>
          <p:cNvSpPr txBox="1">
            <a:spLocks noChangeArrowheads="1"/>
          </p:cNvSpPr>
          <p:nvPr/>
        </p:nvSpPr>
        <p:spPr bwMode="auto">
          <a:xfrm>
            <a:off x="1670493" y="4226467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At the end of Forward Elimination</a:t>
            </a:r>
          </a:p>
        </p:txBody>
      </p:sp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2946400" y="4928215"/>
          <a:ext cx="3048000" cy="1157288"/>
        </p:xfrm>
        <a:graphic>
          <a:graphicData uri="http://schemas.openxmlformats.org/presentationml/2006/ole">
            <p:oleObj spid="_x0000_s91141" name="Equation" r:id="rId6" imgW="1409088" imgH="710891" progId="Equation.3">
              <p:embed/>
            </p:oleObj>
          </a:graphicData>
        </a:graphic>
      </p:graphicFrame>
      <p:graphicFrame>
        <p:nvGraphicFramePr>
          <p:cNvPr id="156683" name="Object 11"/>
          <p:cNvGraphicFramePr>
            <a:graphicFrameLocks noChangeAspect="1"/>
          </p:cNvGraphicFramePr>
          <p:nvPr/>
        </p:nvGraphicFramePr>
        <p:xfrm>
          <a:off x="6096000" y="4928215"/>
          <a:ext cx="730251" cy="1219200"/>
        </p:xfrm>
        <a:graphic>
          <a:graphicData uri="http://schemas.openxmlformats.org/presentationml/2006/ole">
            <p:oleObj spid="_x0000_s91142" name="Equation" r:id="rId7" imgW="317160" imgH="711000" progId="Equation.3">
              <p:embed/>
            </p:oleObj>
          </a:graphicData>
        </a:graphic>
      </p:graphicFrame>
      <p:graphicFrame>
        <p:nvGraphicFramePr>
          <p:cNvPr id="156684" name="Object 12"/>
          <p:cNvGraphicFramePr>
            <a:graphicFrameLocks noChangeAspect="1"/>
          </p:cNvGraphicFramePr>
          <p:nvPr/>
        </p:nvGraphicFramePr>
        <p:xfrm>
          <a:off x="7010400" y="4928215"/>
          <a:ext cx="1159933" cy="1143000"/>
        </p:xfrm>
        <a:graphic>
          <a:graphicData uri="http://schemas.openxmlformats.org/presentationml/2006/ole">
            <p:oleObj spid="_x0000_s91143" name="Equation" r:id="rId8" imgW="545863" imgH="710891" progId="Equation.3">
              <p:embed/>
            </p:oleObj>
          </a:graphicData>
        </a:graphic>
      </p:graphicFrame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6604001" y="5309216"/>
            <a:ext cx="4203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zh-CN" altLang="en-US" sz="1200">
                <a:ea typeface="宋体" pitchFamily="2" charset="-122"/>
              </a:rPr>
              <a:t> </a:t>
            </a:r>
            <a:r>
              <a:rPr lang="zh-CN" altLang="en-US" sz="2000">
                <a:ea typeface="宋体" pitchFamily="2" charset="-122"/>
              </a:rPr>
              <a:t>=</a:t>
            </a:r>
            <a:r>
              <a:rPr lang="zh-CN" altLang="en-US" sz="1200">
                <a:ea typeface="宋体" pitchFamily="2" charset="-122"/>
              </a:rPr>
              <a:t> 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4500564"/>
            <a:ext cx="1107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zh-CN" altLang="en-US" sz="1200">
                <a:ea typeface="宋体" pitchFamily="2" charset="-122"/>
              </a:rPr>
              <a:t>	</a:t>
            </a:r>
            <a:endParaRPr lang="zh-CN" altLang="en-US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Pitfalls: Example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7642446" y="1201480"/>
            <a:ext cx="345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ea typeface="宋体" pitchFamily="2" charset="-122"/>
              </a:rPr>
              <a:t>Back Substitution</a:t>
            </a:r>
          </a:p>
        </p:txBody>
      </p:sp>
      <p:graphicFrame>
        <p:nvGraphicFramePr>
          <p:cNvPr id="157700" name="Object 4"/>
          <p:cNvGraphicFramePr>
            <a:graphicFrameLocks noChangeAspect="1"/>
          </p:cNvGraphicFramePr>
          <p:nvPr/>
        </p:nvGraphicFramePr>
        <p:xfrm>
          <a:off x="7620001" y="2362201"/>
          <a:ext cx="3560233" cy="771525"/>
        </p:xfrm>
        <a:graphic>
          <a:graphicData uri="http://schemas.openxmlformats.org/presentationml/2006/ole">
            <p:oleObj spid="_x0000_s92162" name="Equation" r:id="rId3" imgW="1358640" imgH="393480" progId="Equation.3">
              <p:embed/>
            </p:oleObj>
          </a:graphicData>
        </a:graphic>
      </p:graphicFrame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0" y="32242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57702" name="Object 6"/>
          <p:cNvGraphicFramePr>
            <a:graphicFrameLocks noChangeAspect="1"/>
          </p:cNvGraphicFramePr>
          <p:nvPr/>
        </p:nvGraphicFramePr>
        <p:xfrm>
          <a:off x="7315200" y="3505200"/>
          <a:ext cx="3930651" cy="808038"/>
        </p:xfrm>
        <a:graphic>
          <a:graphicData uri="http://schemas.openxmlformats.org/presentationml/2006/ole">
            <p:oleObj spid="_x0000_s92163" name="Equation" r:id="rId4" imgW="1447560" imgH="393480" progId="Equation.3">
              <p:embed/>
            </p:oleObj>
          </a:graphicData>
        </a:graphic>
      </p:graphicFrame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0" y="32242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57704" name="Object 8"/>
          <p:cNvGraphicFramePr>
            <a:graphicFrameLocks noChangeAspect="1"/>
          </p:cNvGraphicFramePr>
          <p:nvPr/>
        </p:nvGraphicFramePr>
        <p:xfrm>
          <a:off x="5994400" y="4724401"/>
          <a:ext cx="5384800" cy="900113"/>
        </p:xfrm>
        <a:graphic>
          <a:graphicData uri="http://schemas.openxmlformats.org/presentationml/2006/ole">
            <p:oleObj spid="_x0000_s92164" name="Equation" r:id="rId5" imgW="1841500" imgH="406400" progId="Equation.3">
              <p:embed/>
            </p:oleObj>
          </a:graphicData>
        </a:graphic>
      </p:graphicFrame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57706" name="Object 10"/>
          <p:cNvGraphicFramePr>
            <a:graphicFrameLocks noChangeAspect="1"/>
          </p:cNvGraphicFramePr>
          <p:nvPr/>
        </p:nvGraphicFramePr>
        <p:xfrm>
          <a:off x="480828" y="2342708"/>
          <a:ext cx="5994400" cy="1376363"/>
        </p:xfrm>
        <a:graphic>
          <a:graphicData uri="http://schemas.openxmlformats.org/presentationml/2006/ole">
            <p:oleObj spid="_x0000_s92165" name="Equation" r:id="rId6" imgW="23368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Pitfalls: Example</a:t>
            </a: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839972" y="1343246"/>
            <a:ext cx="1066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ea typeface="宋体" pitchFamily="2" charset="-122"/>
              </a:rPr>
              <a:t>Compare the calculated values with the exact solution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58726" name="Object 6"/>
          <p:cNvGraphicFramePr>
            <a:graphicFrameLocks noChangeAspect="1"/>
          </p:cNvGraphicFramePr>
          <p:nvPr/>
        </p:nvGraphicFramePr>
        <p:xfrm>
          <a:off x="2438400" y="4343400"/>
          <a:ext cx="6299200" cy="1771650"/>
        </p:xfrm>
        <a:graphic>
          <a:graphicData uri="http://schemas.openxmlformats.org/presentationml/2006/ole">
            <p:oleObj spid="_x0000_s93186" name="Equation" r:id="rId3" imgW="1905000" imgH="711200" progId="Equation.3">
              <p:embed/>
            </p:oleObj>
          </a:graphicData>
        </a:graphic>
      </p:graphicFrame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58728" name="Object 8"/>
          <p:cNvGraphicFramePr>
            <a:graphicFrameLocks noChangeAspect="1"/>
          </p:cNvGraphicFramePr>
          <p:nvPr/>
        </p:nvGraphicFramePr>
        <p:xfrm>
          <a:off x="2823534" y="2002465"/>
          <a:ext cx="4978400" cy="1905000"/>
        </p:xfrm>
        <a:graphic>
          <a:graphicData uri="http://schemas.openxmlformats.org/presentationml/2006/ole">
            <p:oleObj spid="_x0000_s93187" name="Equation" r:id="rId4" imgW="13970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Improvements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1205023" y="1217428"/>
            <a:ext cx="8737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Increase the number of significant digits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</a:t>
            </a:r>
            <a:r>
              <a:rPr lang="en-US" altLang="zh-CN" sz="2800" i="1" dirty="0">
                <a:ea typeface="宋体" pitchFamily="2" charset="-122"/>
              </a:rPr>
              <a:t>Decreases round off error</a:t>
            </a:r>
          </a:p>
          <a:p>
            <a:pPr>
              <a:spcBef>
                <a:spcPct val="50000"/>
              </a:spcBef>
            </a:pPr>
            <a:r>
              <a:rPr lang="en-US" altLang="zh-CN" sz="2800" i="1" dirty="0">
                <a:ea typeface="宋体" pitchFamily="2" charset="-122"/>
              </a:rPr>
              <a:t>	Does not avoid division by zero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1183759" y="3843670"/>
            <a:ext cx="8737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Gaussian Elimination with Partial Pivoting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</a:t>
            </a:r>
            <a:r>
              <a:rPr lang="en-US" altLang="zh-CN" sz="2800" i="1" dirty="0">
                <a:ea typeface="宋体" pitchFamily="2" charset="-122"/>
              </a:rPr>
              <a:t>Avoids division by zero</a:t>
            </a:r>
          </a:p>
          <a:p>
            <a:pPr>
              <a:spcBef>
                <a:spcPct val="50000"/>
              </a:spcBef>
            </a:pPr>
            <a:r>
              <a:rPr lang="en-US" altLang="zh-CN" sz="2800" i="1" dirty="0">
                <a:ea typeface="宋体" pitchFamily="2" charset="-122"/>
              </a:rPr>
              <a:t>	Reduces round off error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1005367" y="1119964"/>
            <a:ext cx="10363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Gaussian Elimination with partial pivoting applies row switching to normal Gaussian Elimination.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		How?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At the beginning of the </a:t>
            </a:r>
            <a:r>
              <a:rPr lang="en-US" altLang="zh-CN" sz="2800" dirty="0" err="1">
                <a:ea typeface="宋体" pitchFamily="2" charset="-122"/>
              </a:rPr>
              <a:t>k</a:t>
            </a:r>
            <a:r>
              <a:rPr lang="en-US" altLang="zh-CN" sz="2800" baseline="30000" dirty="0" err="1">
                <a:ea typeface="宋体" pitchFamily="2" charset="-122"/>
              </a:rPr>
              <a:t>th</a:t>
            </a:r>
            <a:r>
              <a:rPr lang="en-US" altLang="zh-CN" sz="2800" dirty="0">
                <a:ea typeface="宋体" pitchFamily="2" charset="-122"/>
              </a:rPr>
              <a:t> step of forward elimination, find the maximum of</a:t>
            </a:r>
          </a:p>
        </p:txBody>
      </p:sp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3149600" y="3581401"/>
          <a:ext cx="5274733" cy="703263"/>
        </p:xfrm>
        <a:graphic>
          <a:graphicData uri="http://schemas.openxmlformats.org/presentationml/2006/ole">
            <p:oleObj spid="_x0000_s94211" name="Equation" r:id="rId3" imgW="1612800" imgH="279360" progId="Equation.3">
              <p:embed/>
            </p:oleObj>
          </a:graphicData>
        </a:graphic>
      </p:graphicFrame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27590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1015999" y="4343401"/>
            <a:ext cx="9446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If the maximum of the values </a:t>
            </a:r>
            <a:r>
              <a:rPr lang="en-US" altLang="zh-CN" sz="2800" dirty="0" smtClean="0">
                <a:ea typeface="宋体" pitchFamily="2" charset="-122"/>
              </a:rPr>
              <a:t>is  |</a:t>
            </a:r>
            <a:r>
              <a:rPr lang="en-US" altLang="zh-CN" sz="2800" i="1" dirty="0" err="1" smtClean="0">
                <a:latin typeface="+mn-lt"/>
                <a:ea typeface="宋体" pitchFamily="2" charset="-122"/>
              </a:rPr>
              <a:t>a</a:t>
            </a:r>
            <a:r>
              <a:rPr lang="en-US" altLang="zh-CN" sz="2800" i="1" baseline="-25000" dirty="0" err="1" smtClean="0">
                <a:latin typeface="+mn-lt"/>
                <a:ea typeface="宋体" pitchFamily="2" charset="-122"/>
              </a:rPr>
              <a:t>pk</a:t>
            </a:r>
            <a:r>
              <a:rPr lang="en-US" altLang="zh-CN" sz="2800" dirty="0" smtClean="0">
                <a:ea typeface="宋体" pitchFamily="2" charset="-122"/>
              </a:rPr>
              <a:t>|  </a:t>
            </a:r>
            <a:r>
              <a:rPr lang="en-US" altLang="zh-CN" sz="2800" dirty="0" smtClean="0"/>
              <a:t>In the </a:t>
            </a:r>
            <a:r>
              <a:rPr lang="en-US" altLang="zh-CN" sz="2800" dirty="0" err="1" smtClean="0"/>
              <a:t>p</a:t>
            </a:r>
            <a:r>
              <a:rPr lang="en-US" altLang="zh-CN" sz="2800" baseline="30000" dirty="0" err="1" smtClean="0"/>
              <a:t>th</a:t>
            </a:r>
            <a:r>
              <a:rPr lang="en-US" altLang="zh-CN" sz="2800" dirty="0" smtClean="0"/>
              <a:t> row</a:t>
            </a:r>
            <a:r>
              <a:rPr lang="en-US" altLang="zh-CN" sz="2800" dirty="0" smtClean="0"/>
              <a:t>,</a:t>
            </a:r>
            <a:r>
              <a:rPr lang="en-US" altLang="zh-CN" sz="2800" dirty="0" smtClean="0">
                <a:ea typeface="宋体" pitchFamily="2" charset="-122"/>
              </a:rPr>
              <a:t>   </a:t>
            </a:r>
            <a:endParaRPr lang="en-US" altLang="zh-CN" sz="2800" dirty="0">
              <a:ea typeface="宋体" pitchFamily="2" charset="-122"/>
            </a:endParaRPr>
          </a:p>
        </p:txBody>
      </p:sp>
      <p:graphicFrame>
        <p:nvGraphicFramePr>
          <p:cNvPr id="160777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9234132" y="4391175"/>
          <a:ext cx="1727200" cy="430213"/>
        </p:xfrm>
        <a:graphic>
          <a:graphicData uri="http://schemas.openxmlformats.org/presentationml/2006/ole">
            <p:oleObj spid="_x0000_s94212" name="Equation" r:id="rId4" imgW="647640" imgH="203040" progId="Equation.3">
              <p:embed/>
            </p:oleObj>
          </a:graphicData>
        </a:graphic>
      </p:graphicFrame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1016000" y="4953001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then switch rows p and k.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Partial Pivoting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1016000" y="1981200"/>
            <a:ext cx="10363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ea typeface="宋体" pitchFamily="2" charset="-122"/>
              </a:rPr>
              <a:t>What does it Mean?</a:t>
            </a:r>
          </a:p>
          <a:p>
            <a:pPr>
              <a:spcBef>
                <a:spcPct val="50000"/>
              </a:spcBef>
            </a:pPr>
            <a:endParaRPr lang="en-US" altLang="zh-CN" sz="3200" dirty="0"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Gaussian Elimination with Partial Pivoting ensures that each step of Forward Elimination is performed with the pivoting element |</a:t>
            </a:r>
            <a:r>
              <a:rPr lang="en-US" altLang="zh-CN" sz="2800" dirty="0" err="1">
                <a:ea typeface="宋体" pitchFamily="2" charset="-122"/>
              </a:rPr>
              <a:t>a</a:t>
            </a:r>
            <a:r>
              <a:rPr lang="en-US" altLang="zh-CN" sz="2800" baseline="-25000" dirty="0" err="1">
                <a:ea typeface="宋体" pitchFamily="2" charset="-122"/>
              </a:rPr>
              <a:t>kk</a:t>
            </a:r>
            <a:r>
              <a:rPr lang="en-US" altLang="zh-CN" sz="2800" dirty="0">
                <a:ea typeface="宋体" pitchFamily="2" charset="-122"/>
              </a:rPr>
              <a:t>| having the largest absolute value.</a:t>
            </a:r>
          </a:p>
          <a:p>
            <a:pPr>
              <a:spcBef>
                <a:spcPct val="50000"/>
              </a:spcBef>
            </a:pPr>
            <a:endParaRPr lang="zh-CN" altLang="en-US" sz="24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99805" y="1399954"/>
            <a:ext cx="589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Consider the system of equations</a:t>
            </a:r>
          </a:p>
        </p:txBody>
      </p:sp>
      <p:graphicFrame>
        <p:nvGraphicFramePr>
          <p:cNvPr id="162820" name="Object 4"/>
          <p:cNvGraphicFramePr>
            <a:graphicFrameLocks noChangeAspect="1"/>
          </p:cNvGraphicFramePr>
          <p:nvPr>
            <p:ph idx="1"/>
          </p:nvPr>
        </p:nvGraphicFramePr>
        <p:xfrm>
          <a:off x="3810000" y="2271714"/>
          <a:ext cx="4605867" cy="1373187"/>
        </p:xfrm>
        <a:graphic>
          <a:graphicData uri="http://schemas.openxmlformats.org/presentationml/2006/ole">
            <p:oleObj spid="_x0000_s95234" name="Equation" r:id="rId3" imgW="1828800" imgH="685800" progId="Equation.3">
              <p:embed/>
            </p:oleObj>
          </a:graphicData>
        </a:graphic>
      </p:graphicFrame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868326" y="3554819"/>
            <a:ext cx="508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In matrix form</a:t>
            </a:r>
          </a:p>
        </p:txBody>
      </p:sp>
      <p:graphicFrame>
        <p:nvGraphicFramePr>
          <p:cNvPr id="162822" name="Object 6"/>
          <p:cNvGraphicFramePr>
            <a:graphicFrameLocks noChangeAspect="1"/>
          </p:cNvGraphicFramePr>
          <p:nvPr/>
        </p:nvGraphicFramePr>
        <p:xfrm>
          <a:off x="3149600" y="4191000"/>
          <a:ext cx="2743200" cy="1377950"/>
        </p:xfrm>
        <a:graphic>
          <a:graphicData uri="http://schemas.openxmlformats.org/presentationml/2006/ole">
            <p:oleObj spid="_x0000_s95235" name="Equation" r:id="rId4" imgW="1066800" imgH="711200" progId="Equation.3">
              <p:embed/>
            </p:oleObj>
          </a:graphicData>
        </a:graphic>
      </p:graphicFrame>
      <p:graphicFrame>
        <p:nvGraphicFramePr>
          <p:cNvPr id="162823" name="Object 7"/>
          <p:cNvGraphicFramePr>
            <a:graphicFrameLocks noChangeAspect="1"/>
          </p:cNvGraphicFramePr>
          <p:nvPr/>
        </p:nvGraphicFramePr>
        <p:xfrm>
          <a:off x="5892801" y="4191000"/>
          <a:ext cx="850900" cy="1371600"/>
        </p:xfrm>
        <a:graphic>
          <a:graphicData uri="http://schemas.openxmlformats.org/presentationml/2006/ole">
            <p:oleObj spid="_x0000_s95236" name="Equation" r:id="rId5" imgW="330057" imgH="710891" progId="Equation.3">
              <p:embed/>
            </p:oleObj>
          </a:graphicData>
        </a:graphic>
      </p:graphicFrame>
      <p:graphicFrame>
        <p:nvGraphicFramePr>
          <p:cNvPr id="162824" name="Object 8"/>
          <p:cNvGraphicFramePr>
            <a:graphicFrameLocks noChangeAspect="1"/>
          </p:cNvGraphicFramePr>
          <p:nvPr/>
        </p:nvGraphicFramePr>
        <p:xfrm>
          <a:off x="7213601" y="4191000"/>
          <a:ext cx="1293284" cy="1371600"/>
        </p:xfrm>
        <a:graphic>
          <a:graphicData uri="http://schemas.openxmlformats.org/presentationml/2006/ole">
            <p:oleObj spid="_x0000_s95237" name="Equation" r:id="rId6" imgW="508000" imgH="711200" progId="Equation.3">
              <p:embed/>
            </p:oleObj>
          </a:graphicData>
        </a:graphic>
      </p:graphicFrame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0" y="20828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1" y="2797175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zh-CN" altLang="en-US" sz="1200">
                <a:ea typeface="宋体" pitchFamily="2" charset="-122"/>
              </a:rPr>
              <a:t> 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6604000" y="4724401"/>
            <a:ext cx="506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zh-CN" altLang="en-US" sz="1200">
                <a:ea typeface="宋体" pitchFamily="2" charset="-122"/>
              </a:rPr>
              <a:t>  </a:t>
            </a:r>
            <a:r>
              <a:rPr lang="zh-CN" altLang="en-US" sz="2000">
                <a:ea typeface="宋体" pitchFamily="2" charset="-122"/>
              </a:rPr>
              <a:t>=</a:t>
            </a:r>
            <a:r>
              <a:rPr lang="zh-CN" altLang="en-US" sz="1200">
                <a:ea typeface="宋体" pitchFamily="2" charset="-122"/>
              </a:rPr>
              <a:t>  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795079" y="5640572"/>
            <a:ext cx="10058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Solve using Gaussian Elimination with Partial Pivoting using five significant digits with chopping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646222" y="1137685"/>
            <a:ext cx="10783777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Forward Elimination: Step 1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Examining the values of the first column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|10|, |-3|, and |5| or 10, 3, and 5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The largest absolute value is 10, which means, to follow the rules of Partial Pivoting, we switch row1 with row1.</a:t>
            </a: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609600" y="5124916"/>
          <a:ext cx="4470400" cy="1225550"/>
        </p:xfrm>
        <a:graphic>
          <a:graphicData uri="http://schemas.openxmlformats.org/presentationml/2006/ole">
            <p:oleObj spid="_x0000_s96258" name="Equation" r:id="rId3" imgW="1955800" imgH="711200" progId="Equation.3">
              <p:embed/>
            </p:oleObj>
          </a:graphicData>
        </a:graphic>
      </p:graphicFrame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3847" name="Object 7"/>
          <p:cNvGraphicFramePr>
            <a:graphicFrameLocks noChangeAspect="1"/>
          </p:cNvGraphicFramePr>
          <p:nvPr/>
        </p:nvGraphicFramePr>
        <p:xfrm>
          <a:off x="6400800" y="5124917"/>
          <a:ext cx="4470400" cy="1185863"/>
        </p:xfrm>
        <a:graphic>
          <a:graphicData uri="http://schemas.openxmlformats.org/presentationml/2006/ole">
            <p:oleObj spid="_x0000_s96259" name="Equation" r:id="rId4" imgW="2019300" imgH="711200" progId="Equation.3">
              <p:embed/>
            </p:oleObj>
          </a:graphicData>
        </a:graphic>
      </p:graphicFrame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0" y="33528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3849" name="Object 9"/>
          <p:cNvGraphicFramePr>
            <a:graphicFrameLocks noChangeAspect="1"/>
          </p:cNvGraphicFramePr>
          <p:nvPr/>
        </p:nvGraphicFramePr>
        <p:xfrm>
          <a:off x="5181600" y="5429717"/>
          <a:ext cx="1117600" cy="669925"/>
        </p:xfrm>
        <a:graphic>
          <a:graphicData uri="http://schemas.openxmlformats.org/presentationml/2006/ole">
            <p:oleObj spid="_x0000_s96260" name="Equation" r:id="rId5" imgW="190417" imgH="152334" progId="Equation.3">
              <p:embed/>
            </p:oleObj>
          </a:graphicData>
        </a:graphic>
      </p:graphicFrame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2799907" y="4401880"/>
            <a:ext cx="58230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Performing Forward Elimination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1323" y="339727"/>
            <a:ext cx="10363200" cy="1143000"/>
          </a:xfrm>
        </p:spPr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– Cont.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0277" y="1600201"/>
            <a:ext cx="10656277" cy="4530725"/>
          </a:xfrm>
        </p:spPr>
        <p:txBody>
          <a:bodyPr/>
          <a:lstStyle/>
          <a:p>
            <a:r>
              <a:rPr lang="en-US" altLang="zh-CN" sz="2800" dirty="0">
                <a:ea typeface="宋体" panose="02010600030101010101" pitchFamily="2" charset="-122"/>
              </a:rPr>
              <a:t>Relation among composition from suppliers, the amount needed from each supplier, and the composition of the final product</a:t>
            </a:r>
          </a:p>
        </p:txBody>
      </p:sp>
      <p:graphicFrame>
        <p:nvGraphicFramePr>
          <p:cNvPr id="13107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97300" y="2960688"/>
          <a:ext cx="3810000" cy="995362"/>
        </p:xfrm>
        <a:graphic>
          <a:graphicData uri="http://schemas.openxmlformats.org/presentationml/2006/ole">
            <p:oleObj spid="_x0000_s1134" name="Equation" r:id="rId3" imgW="1701800" imgH="444500" progId="Equation.3">
              <p:embed/>
            </p:oleObj>
          </a:graphicData>
        </a:graphic>
      </p:graphicFrame>
      <p:graphicFrame>
        <p:nvGraphicFramePr>
          <p:cNvPr id="131078" name="Object 6"/>
          <p:cNvGraphicFramePr>
            <a:graphicFrameLocks noChangeAspect="1"/>
          </p:cNvGraphicFramePr>
          <p:nvPr/>
        </p:nvGraphicFramePr>
        <p:xfrm>
          <a:off x="3937000" y="4227513"/>
          <a:ext cx="3098800" cy="1535112"/>
        </p:xfrm>
        <a:graphic>
          <a:graphicData uri="http://schemas.openxmlformats.org/presentationml/2006/ole">
            <p:oleObj spid="_x0000_s1135" name="Equation" r:id="rId4" imgW="1384300" imgH="6858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7067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sp>
        <p:nvSpPr>
          <p:cNvPr id="164867" name="Text Box 3"/>
          <p:cNvSpPr txBox="1">
            <a:spLocks noChangeArrowheads="1"/>
          </p:cNvSpPr>
          <p:nvPr/>
        </p:nvSpPr>
        <p:spPr bwMode="auto">
          <a:xfrm>
            <a:off x="699386" y="1212113"/>
            <a:ext cx="10571126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Forward Elimination: Step 2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Examining the values of the first column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|-0.001| and |2.5| or 0.0001 and 2.5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The largest absolute value is 2.5, so row 2 is switched with row 3</a:t>
            </a:r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4870" name="Object 6"/>
          <p:cNvGraphicFramePr>
            <a:graphicFrameLocks noChangeAspect="1"/>
          </p:cNvGraphicFramePr>
          <p:nvPr/>
        </p:nvGraphicFramePr>
        <p:xfrm>
          <a:off x="609600" y="4648201"/>
          <a:ext cx="4470400" cy="1185863"/>
        </p:xfrm>
        <a:graphic>
          <a:graphicData uri="http://schemas.openxmlformats.org/presentationml/2006/ole">
            <p:oleObj spid="_x0000_s97282" name="Equation" r:id="rId3" imgW="2019300" imgH="711200" progId="Equation.3">
              <p:embed/>
            </p:oleObj>
          </a:graphicData>
        </a:graphic>
      </p:graphicFrame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0" y="33528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4872" name="Object 8"/>
          <p:cNvGraphicFramePr>
            <a:graphicFrameLocks noChangeAspect="1"/>
          </p:cNvGraphicFramePr>
          <p:nvPr/>
        </p:nvGraphicFramePr>
        <p:xfrm>
          <a:off x="5181600" y="4876801"/>
          <a:ext cx="1117600" cy="669925"/>
        </p:xfrm>
        <a:graphic>
          <a:graphicData uri="http://schemas.openxmlformats.org/presentationml/2006/ole">
            <p:oleObj spid="_x0000_s97283" name="Equation" r:id="rId4" imgW="190417" imgH="152334" progId="Equation.3">
              <p:embed/>
            </p:oleObj>
          </a:graphicData>
        </a:graphic>
      </p:graphicFrame>
      <p:graphicFrame>
        <p:nvGraphicFramePr>
          <p:cNvPr id="164873" name="Object 9"/>
          <p:cNvGraphicFramePr>
            <a:graphicFrameLocks noChangeAspect="1"/>
          </p:cNvGraphicFramePr>
          <p:nvPr>
            <p:ph idx="1"/>
          </p:nvPr>
        </p:nvGraphicFramePr>
        <p:xfrm>
          <a:off x="6618817" y="4651376"/>
          <a:ext cx="4265083" cy="1209675"/>
        </p:xfrm>
        <a:graphic>
          <a:graphicData uri="http://schemas.openxmlformats.org/presentationml/2006/ole">
            <p:oleObj spid="_x0000_s97284" name="Equation" r:id="rId5" imgW="1993680" imgH="711000" progId="Equation.3">
              <p:embed/>
            </p:oleObj>
          </a:graphicData>
        </a:graphic>
      </p:graphicFrame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3646967" y="390215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Performing the row swap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837609" y="1339703"/>
            <a:ext cx="8432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Forward Elimination: Step 2</a:t>
            </a:r>
          </a:p>
          <a:p>
            <a:pPr>
              <a:spcBef>
                <a:spcPct val="50000"/>
              </a:spcBef>
            </a:pPr>
            <a:endParaRPr lang="en-US" altLang="zh-CN" sz="2800" dirty="0"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	Performing the Forward Elimination results in: 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0" y="3071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5895" name="Object 7"/>
          <p:cNvGraphicFramePr>
            <a:graphicFrameLocks noChangeAspect="1"/>
          </p:cNvGraphicFramePr>
          <p:nvPr/>
        </p:nvGraphicFramePr>
        <p:xfrm>
          <a:off x="2844800" y="3505200"/>
          <a:ext cx="5588000" cy="1462088"/>
        </p:xfrm>
        <a:graphic>
          <a:graphicData uri="http://schemas.openxmlformats.org/presentationml/2006/ole">
            <p:oleObj spid="_x0000_s98306" name="Equation" r:id="rId3" imgW="20447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sp>
        <p:nvSpPr>
          <p:cNvPr id="166915" name="Text Box 3"/>
          <p:cNvSpPr txBox="1">
            <a:spLocks noChangeArrowheads="1"/>
          </p:cNvSpPr>
          <p:nvPr/>
        </p:nvSpPr>
        <p:spPr bwMode="auto">
          <a:xfrm>
            <a:off x="710018" y="1265275"/>
            <a:ext cx="84328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Back Substitution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Solving the equations through back substitution 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0" y="32337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7721600" y="2667000"/>
          <a:ext cx="2743200" cy="869950"/>
        </p:xfrm>
        <a:graphic>
          <a:graphicData uri="http://schemas.openxmlformats.org/presentationml/2006/ole">
            <p:oleObj spid="_x0000_s99330" name="Equation" r:id="rId3" imgW="926698" imgH="393529" progId="Equation.3">
              <p:embed/>
            </p:oleObj>
          </a:graphicData>
        </a:graphic>
      </p:graphicFrame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0" y="32242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6919" name="Object 7"/>
          <p:cNvGraphicFramePr>
            <a:graphicFrameLocks noChangeAspect="1"/>
          </p:cNvGraphicFramePr>
          <p:nvPr/>
        </p:nvGraphicFramePr>
        <p:xfrm>
          <a:off x="7010400" y="3733800"/>
          <a:ext cx="3454400" cy="928688"/>
        </p:xfrm>
        <a:graphic>
          <a:graphicData uri="http://schemas.openxmlformats.org/presentationml/2006/ole">
            <p:oleObj spid="_x0000_s99331" name="Equation" r:id="rId4" imgW="1143000" imgH="406400" progId="Equation.3">
              <p:embed/>
            </p:oleObj>
          </a:graphicData>
        </a:graphic>
      </p:graphicFrame>
      <p:graphicFrame>
        <p:nvGraphicFramePr>
          <p:cNvPr id="166920" name="Object 8"/>
          <p:cNvGraphicFramePr>
            <a:graphicFrameLocks noChangeAspect="1"/>
          </p:cNvGraphicFramePr>
          <p:nvPr/>
        </p:nvGraphicFramePr>
        <p:xfrm>
          <a:off x="6400800" y="4953000"/>
          <a:ext cx="4165600" cy="908050"/>
        </p:xfrm>
        <a:graphic>
          <a:graphicData uri="http://schemas.openxmlformats.org/presentationml/2006/ole">
            <p:oleObj spid="_x0000_s99332" name="Equation" r:id="rId5" imgW="1409088" imgH="406224" progId="Equation.3">
              <p:embed/>
            </p:oleObj>
          </a:graphicData>
        </a:graphic>
      </p:graphicFrame>
      <p:graphicFrame>
        <p:nvGraphicFramePr>
          <p:cNvPr id="166921" name="Object 9"/>
          <p:cNvGraphicFramePr>
            <a:graphicFrameLocks noChangeAspect="1"/>
          </p:cNvGraphicFramePr>
          <p:nvPr>
            <p:ph idx="1"/>
          </p:nvPr>
        </p:nvGraphicFramePr>
        <p:xfrm>
          <a:off x="1219200" y="2820988"/>
          <a:ext cx="4893733" cy="1352550"/>
        </p:xfrm>
        <a:graphic>
          <a:graphicData uri="http://schemas.openxmlformats.org/presentationml/2006/ole">
            <p:oleObj spid="_x0000_s99333" name="Equation" r:id="rId6" imgW="20447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Pivoting: Example</a:t>
            </a:r>
          </a:p>
        </p:txBody>
      </p:sp>
      <p:graphicFrame>
        <p:nvGraphicFramePr>
          <p:cNvPr id="167939" name="Object 3"/>
          <p:cNvGraphicFramePr>
            <a:graphicFrameLocks noChangeAspect="1"/>
          </p:cNvGraphicFramePr>
          <p:nvPr/>
        </p:nvGraphicFramePr>
        <p:xfrm>
          <a:off x="5689600" y="3505200"/>
          <a:ext cx="3962400" cy="1517650"/>
        </p:xfrm>
        <a:graphic>
          <a:graphicData uri="http://schemas.openxmlformats.org/presentationml/2006/ole">
            <p:oleObj spid="_x0000_s100354" name="Equation" r:id="rId3" imgW="1397000" imgH="711200" progId="Equation.3">
              <p:embed/>
            </p:oleObj>
          </a:graphicData>
        </a:graphic>
      </p:graphicFrame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67941" name="Object 5"/>
          <p:cNvGraphicFramePr>
            <a:graphicFrameLocks noChangeAspect="1"/>
          </p:cNvGraphicFramePr>
          <p:nvPr/>
        </p:nvGraphicFramePr>
        <p:xfrm>
          <a:off x="914400" y="3505201"/>
          <a:ext cx="4165600" cy="1450975"/>
        </p:xfrm>
        <a:graphic>
          <a:graphicData uri="http://schemas.openxmlformats.org/presentationml/2006/ole">
            <p:oleObj spid="_x0000_s100355" name="Equation" r:id="rId4" imgW="1536480" imgH="711000" progId="Equation.3">
              <p:embed/>
            </p:oleObj>
          </a:graphicData>
        </a:graphic>
      </p:graphicFrame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720651" y="1424764"/>
            <a:ext cx="8432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Compare the calculated and exact solution</a:t>
            </a: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itchFamily="2" charset="-122"/>
              </a:rPr>
              <a:t>The fact that they are equal is coincidence, but it does illustrate the advantage of Partial Pivoting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264" y="197023"/>
            <a:ext cx="7772400" cy="1143000"/>
          </a:xfrm>
        </p:spPr>
        <p:txBody>
          <a:bodyPr/>
          <a:lstStyle/>
          <a:p>
            <a:r>
              <a:rPr lang="en-US" altLang="zh-CN" dirty="0" smtClean="0">
                <a:ea typeface="宋体" panose="02010600030101010101" pitchFamily="2" charset="-122"/>
              </a:rPr>
              <a:t>Triangular </a:t>
            </a:r>
            <a:r>
              <a:rPr lang="en-US" altLang="zh-CN" dirty="0">
                <a:ea typeface="宋体" panose="02010600030101010101" pitchFamily="2" charset="-122"/>
              </a:rPr>
              <a:t>Factorization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603739" y="1340023"/>
            <a:ext cx="1124829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Clr>
                <a:schemeClr val="bg2"/>
              </a:buClr>
              <a:buFont typeface="Wingdings" panose="05000000000000000000" pitchFamily="2" charset="2"/>
              <a:buChar char="n"/>
            </a:pPr>
            <a:r>
              <a:rPr lang="en-US" altLang="zh-CN" sz="2400" dirty="0" smtClean="0">
                <a:latin typeface="+mn-lt"/>
              </a:rPr>
              <a:t>It is easy </a:t>
            </a:r>
            <a:r>
              <a:rPr lang="en-US" altLang="zh-CN" sz="2400" dirty="0">
                <a:latin typeface="+mn-lt"/>
              </a:rPr>
              <a:t>to </a:t>
            </a:r>
            <a:r>
              <a:rPr lang="en-US" altLang="zh-CN" sz="2400" dirty="0" smtClean="0">
                <a:latin typeface="+mn-lt"/>
              </a:rPr>
              <a:t>solve </a:t>
            </a:r>
            <a:r>
              <a:rPr lang="en-US" altLang="zh-CN" sz="2400" dirty="0">
                <a:latin typeface="+mn-lt"/>
              </a:rPr>
              <a:t>a problem of the form </a:t>
            </a:r>
            <a:r>
              <a:rPr lang="en-US" altLang="zh-CN" sz="2400" i="1" dirty="0">
                <a:latin typeface="+mn-lt"/>
              </a:rPr>
              <a:t>Lx</a:t>
            </a:r>
            <a:r>
              <a:rPr lang="en-US" altLang="zh-CN" sz="2400" dirty="0">
                <a:latin typeface="+mn-lt"/>
              </a:rPr>
              <a:t>=</a:t>
            </a:r>
            <a:r>
              <a:rPr lang="en-US" altLang="zh-CN" sz="2400" i="1" dirty="0">
                <a:latin typeface="+mn-lt"/>
              </a:rPr>
              <a:t>b</a:t>
            </a:r>
            <a:r>
              <a:rPr lang="en-US" altLang="zh-CN" sz="2400" dirty="0">
                <a:latin typeface="+mn-lt"/>
              </a:rPr>
              <a:t> or </a:t>
            </a:r>
            <a:r>
              <a:rPr lang="en-US" altLang="zh-CN" sz="2400" i="1" dirty="0" err="1">
                <a:latin typeface="+mn-lt"/>
              </a:rPr>
              <a:t>Ux</a:t>
            </a:r>
            <a:r>
              <a:rPr lang="en-US" altLang="zh-CN" sz="2400" dirty="0">
                <a:latin typeface="+mn-lt"/>
              </a:rPr>
              <a:t>=</a:t>
            </a:r>
            <a:r>
              <a:rPr lang="en-US" altLang="zh-CN" sz="2400" i="1" dirty="0">
                <a:latin typeface="+mn-lt"/>
              </a:rPr>
              <a:t>b</a:t>
            </a:r>
            <a:r>
              <a:rPr lang="en-US" altLang="zh-CN" sz="2400" dirty="0">
                <a:latin typeface="+mn-lt"/>
              </a:rPr>
              <a:t> using </a:t>
            </a:r>
            <a:r>
              <a:rPr lang="en-US" altLang="zh-CN" sz="2400" dirty="0" smtClean="0">
                <a:latin typeface="+mn-lt"/>
              </a:rPr>
              <a:t>forward/back elimination.</a:t>
            </a:r>
            <a:endParaRPr lang="en-US" altLang="zh-CN" sz="2400" dirty="0">
              <a:latin typeface="+mn-lt"/>
            </a:endParaRPr>
          </a:p>
          <a:p>
            <a:endParaRPr lang="en-US" altLang="zh-CN" sz="2400" dirty="0">
              <a:latin typeface="+mn-lt"/>
            </a:endParaRPr>
          </a:p>
          <a:p>
            <a:pPr marL="342900" indent="-342900">
              <a:buClr>
                <a:schemeClr val="bg2"/>
              </a:buClr>
              <a:buFont typeface="Wingdings" panose="05000000000000000000" pitchFamily="2" charset="2"/>
              <a:buChar char="n"/>
            </a:pPr>
            <a:r>
              <a:rPr lang="en-US" altLang="zh-CN" sz="2400" dirty="0">
                <a:latin typeface="+mn-lt"/>
              </a:rPr>
              <a:t> Suppose we are given a matrix </a:t>
            </a:r>
            <a:r>
              <a:rPr lang="en-US" altLang="zh-CN" sz="2400" i="1" dirty="0">
                <a:latin typeface="+mn-lt"/>
              </a:rPr>
              <a:t>A</a:t>
            </a:r>
            <a:r>
              <a:rPr lang="en-US" altLang="zh-CN" sz="2400" dirty="0">
                <a:latin typeface="+mn-lt"/>
              </a:rPr>
              <a:t> and we are able to find a lower triangular matrix </a:t>
            </a:r>
            <a:r>
              <a:rPr lang="en-US" altLang="zh-CN" sz="2400" i="1" dirty="0">
                <a:latin typeface="+mn-lt"/>
              </a:rPr>
              <a:t>L</a:t>
            </a:r>
            <a:r>
              <a:rPr lang="en-US" altLang="zh-CN" sz="2400" dirty="0">
                <a:latin typeface="+mn-lt"/>
              </a:rPr>
              <a:t> </a:t>
            </a:r>
            <a:r>
              <a:rPr lang="en-US" altLang="zh-CN" sz="2400" dirty="0" smtClean="0">
                <a:latin typeface="+mn-lt"/>
              </a:rPr>
              <a:t>that has 1’s along the main diagonal and </a:t>
            </a:r>
            <a:r>
              <a:rPr lang="en-US" altLang="zh-CN" sz="2400" dirty="0">
                <a:latin typeface="+mn-lt"/>
              </a:rPr>
              <a:t>an </a:t>
            </a:r>
            <a:r>
              <a:rPr lang="en-US" altLang="zh-CN" sz="2400" dirty="0" smtClean="0">
                <a:latin typeface="+mn-lt"/>
              </a:rPr>
              <a:t>upper-triangular </a:t>
            </a:r>
            <a:r>
              <a:rPr lang="en-US" altLang="zh-CN" sz="2400" dirty="0">
                <a:latin typeface="+mn-lt"/>
              </a:rPr>
              <a:t>matrix </a:t>
            </a:r>
            <a:r>
              <a:rPr lang="en-US" altLang="zh-CN" sz="2400" i="1" dirty="0">
                <a:latin typeface="+mn-lt"/>
              </a:rPr>
              <a:t>U</a:t>
            </a:r>
            <a:r>
              <a:rPr lang="en-US" altLang="zh-CN" sz="2400" dirty="0">
                <a:latin typeface="+mn-lt"/>
              </a:rPr>
              <a:t> </a:t>
            </a:r>
            <a:r>
              <a:rPr lang="en-US" altLang="zh-CN" sz="2400" dirty="0" smtClean="0">
                <a:latin typeface="+mn-lt"/>
              </a:rPr>
              <a:t>with nonzero diagonal elements such </a:t>
            </a:r>
            <a:r>
              <a:rPr lang="en-US" altLang="zh-CN" sz="2400" dirty="0">
                <a:latin typeface="+mn-lt"/>
              </a:rPr>
              <a:t>that:</a:t>
            </a:r>
            <a:br>
              <a:rPr lang="en-US" altLang="zh-CN" sz="2400" dirty="0">
                <a:latin typeface="+mn-lt"/>
              </a:rPr>
            </a:br>
            <a:r>
              <a:rPr lang="en-US" altLang="zh-CN" sz="2400" dirty="0">
                <a:latin typeface="+mn-lt"/>
              </a:rPr>
              <a:t/>
            </a:r>
            <a:br>
              <a:rPr lang="en-US" altLang="zh-CN" sz="2400" dirty="0">
                <a:latin typeface="+mn-lt"/>
              </a:rPr>
            </a:br>
            <a:r>
              <a:rPr lang="en-US" altLang="zh-CN" sz="2400" dirty="0">
                <a:latin typeface="+mn-lt"/>
              </a:rPr>
              <a:t>    </a:t>
            </a:r>
            <a:r>
              <a:rPr lang="en-US" altLang="zh-CN" sz="2400" i="1" dirty="0">
                <a:latin typeface="+mn-lt"/>
              </a:rPr>
              <a:t>A</a:t>
            </a:r>
            <a:r>
              <a:rPr lang="en-US" altLang="zh-CN" sz="2400" dirty="0">
                <a:latin typeface="+mn-lt"/>
              </a:rPr>
              <a:t> = </a:t>
            </a:r>
            <a:r>
              <a:rPr lang="en-US" altLang="zh-CN" sz="2400" i="1" dirty="0">
                <a:latin typeface="+mn-lt"/>
              </a:rPr>
              <a:t>LU</a:t>
            </a:r>
          </a:p>
          <a:p>
            <a:pPr>
              <a:buFontTx/>
              <a:buChar char="•"/>
            </a:pPr>
            <a:endParaRPr lang="en-US" altLang="zh-CN" sz="2400" dirty="0">
              <a:latin typeface="+mn-lt"/>
            </a:endParaRPr>
          </a:p>
          <a:p>
            <a:pPr marL="342900" indent="-342900">
              <a:buClr>
                <a:schemeClr val="bg2"/>
              </a:buClr>
              <a:buFont typeface="Wingdings" panose="05000000000000000000" pitchFamily="2" charset="2"/>
              <a:buChar char="n"/>
            </a:pPr>
            <a:r>
              <a:rPr lang="en-US" altLang="zh-CN" sz="2400" dirty="0">
                <a:latin typeface="+mn-lt"/>
              </a:rPr>
              <a:t> Then to solve </a:t>
            </a:r>
            <a:r>
              <a:rPr lang="en-US" altLang="zh-CN" sz="2400" i="1" dirty="0">
                <a:latin typeface="+mn-lt"/>
              </a:rPr>
              <a:t>Ax</a:t>
            </a:r>
            <a:r>
              <a:rPr lang="en-US" altLang="zh-CN" sz="2400" dirty="0">
                <a:latin typeface="+mn-lt"/>
              </a:rPr>
              <a:t>=</a:t>
            </a:r>
            <a:r>
              <a:rPr lang="en-US" altLang="zh-CN" sz="2400" i="1" dirty="0">
                <a:latin typeface="+mn-lt"/>
              </a:rPr>
              <a:t>b</a:t>
            </a:r>
            <a:r>
              <a:rPr lang="en-US" altLang="zh-CN" sz="2400" dirty="0">
                <a:latin typeface="+mn-lt"/>
              </a:rPr>
              <a:t> we can solve two simple problems:</a:t>
            </a:r>
          </a:p>
          <a:p>
            <a:pPr>
              <a:buFontTx/>
              <a:buChar char="•"/>
            </a:pPr>
            <a:endParaRPr lang="en-US" altLang="zh-CN" sz="2400" dirty="0">
              <a:latin typeface="+mn-lt"/>
            </a:endParaRPr>
          </a:p>
          <a:p>
            <a:pPr lvl="1">
              <a:buFontTx/>
              <a:buChar char="•"/>
            </a:pPr>
            <a:r>
              <a:rPr lang="en-US" altLang="zh-CN" sz="2400" dirty="0">
                <a:latin typeface="+mn-lt"/>
              </a:rPr>
              <a:t> </a:t>
            </a:r>
            <a:r>
              <a:rPr lang="en-US" altLang="zh-CN" sz="2400" i="1" dirty="0">
                <a:latin typeface="+mn-lt"/>
              </a:rPr>
              <a:t>Ly</a:t>
            </a:r>
            <a:r>
              <a:rPr lang="en-US" altLang="zh-CN" sz="2400" dirty="0">
                <a:latin typeface="+mn-lt"/>
              </a:rPr>
              <a:t>  = </a:t>
            </a:r>
            <a:r>
              <a:rPr lang="en-US" altLang="zh-CN" sz="2400" i="1" dirty="0">
                <a:latin typeface="+mn-lt"/>
              </a:rPr>
              <a:t>b</a:t>
            </a:r>
          </a:p>
          <a:p>
            <a:pPr lvl="1">
              <a:buFontTx/>
              <a:buChar char="•"/>
            </a:pPr>
            <a:r>
              <a:rPr lang="en-US" altLang="zh-CN" sz="2400" dirty="0">
                <a:latin typeface="+mn-lt"/>
              </a:rPr>
              <a:t> </a:t>
            </a:r>
            <a:r>
              <a:rPr lang="en-US" altLang="zh-CN" sz="2400" i="1" dirty="0" err="1">
                <a:latin typeface="+mn-lt"/>
              </a:rPr>
              <a:t>Ux</a:t>
            </a:r>
            <a:r>
              <a:rPr lang="en-US" altLang="zh-CN" sz="2400" dirty="0">
                <a:latin typeface="+mn-lt"/>
              </a:rPr>
              <a:t> = </a:t>
            </a:r>
            <a:r>
              <a:rPr lang="en-US" altLang="zh-CN" sz="2400" i="1" dirty="0">
                <a:latin typeface="+mn-lt"/>
              </a:rPr>
              <a:t>y</a:t>
            </a:r>
            <a:r>
              <a:rPr lang="en-US" altLang="zh-CN" sz="2400" dirty="0">
                <a:latin typeface="+mn-lt"/>
              </a:rPr>
              <a:t>  </a:t>
            </a:r>
          </a:p>
          <a:p>
            <a:pPr lvl="1">
              <a:buFontTx/>
              <a:buChar char="•"/>
            </a:pPr>
            <a:r>
              <a:rPr lang="en-US" altLang="zh-CN" sz="2400" dirty="0">
                <a:latin typeface="+mn-lt"/>
              </a:rPr>
              <a:t> (sanity check  </a:t>
            </a:r>
            <a:r>
              <a:rPr lang="en-US" altLang="zh-CN" sz="2400" i="1" dirty="0" err="1">
                <a:latin typeface="+mn-lt"/>
              </a:rPr>
              <a:t>LUx</a:t>
            </a:r>
            <a:r>
              <a:rPr lang="en-US" altLang="zh-CN" sz="2400" dirty="0">
                <a:latin typeface="+mn-lt"/>
              </a:rPr>
              <a:t> = </a:t>
            </a:r>
            <a:r>
              <a:rPr lang="en-US" altLang="zh-CN" sz="2400" i="1" dirty="0">
                <a:latin typeface="+mn-lt"/>
              </a:rPr>
              <a:t>L</a:t>
            </a:r>
            <a:r>
              <a:rPr lang="en-US" altLang="zh-CN" sz="2400" dirty="0">
                <a:latin typeface="+mn-lt"/>
              </a:rPr>
              <a:t>(</a:t>
            </a:r>
            <a:r>
              <a:rPr lang="en-US" altLang="zh-CN" sz="2400" i="1" dirty="0" err="1">
                <a:latin typeface="+mn-lt"/>
              </a:rPr>
              <a:t>Ux</a:t>
            </a:r>
            <a:r>
              <a:rPr lang="en-US" altLang="zh-CN" sz="2400" dirty="0">
                <a:latin typeface="+mn-lt"/>
              </a:rPr>
              <a:t>) = </a:t>
            </a:r>
            <a:r>
              <a:rPr lang="en-US" altLang="zh-CN" sz="2400" i="1" dirty="0">
                <a:latin typeface="+mn-lt"/>
              </a:rPr>
              <a:t>Ly</a:t>
            </a:r>
            <a:r>
              <a:rPr lang="en-US" altLang="zh-CN" sz="2400" dirty="0">
                <a:latin typeface="+mn-lt"/>
              </a:rPr>
              <a:t> =</a:t>
            </a:r>
            <a:r>
              <a:rPr lang="en-US" altLang="zh-CN" sz="2400" i="1" dirty="0">
                <a:latin typeface="+mn-lt"/>
              </a:rPr>
              <a:t>b</a:t>
            </a:r>
            <a:r>
              <a:rPr lang="en-US" altLang="zh-CN" sz="2400" dirty="0">
                <a:latin typeface="+mn-lt"/>
              </a:rPr>
              <a:t>)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931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Triangular Factorization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Def. 2.3. The nonsingular matrix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has triangular factorization if it can be expressed as the product of a lower-triangular matrix </a:t>
            </a:r>
            <a:r>
              <a:rPr lang="en-US" altLang="zh-CN" i="1" dirty="0"/>
              <a:t>L</a:t>
            </a:r>
            <a:r>
              <a:rPr lang="en-US" altLang="zh-CN" dirty="0" smtClean="0"/>
              <a:t> and an upper-triangular matrix </a:t>
            </a:r>
            <a:r>
              <a:rPr lang="en-US" altLang="zh-CN" i="1" dirty="0"/>
              <a:t>U</a:t>
            </a:r>
            <a:r>
              <a:rPr lang="en-US" altLang="zh-CN" dirty="0" smtClean="0"/>
              <a:t>: </a:t>
            </a:r>
            <a:r>
              <a:rPr lang="en-US" altLang="zh-CN" i="1" dirty="0"/>
              <a:t>A</a:t>
            </a:r>
            <a:r>
              <a:rPr lang="en-US" altLang="zh-CN" dirty="0" smtClean="0"/>
              <a:t>=</a:t>
            </a:r>
            <a:r>
              <a:rPr lang="en-US" altLang="zh-CN" i="1" dirty="0"/>
              <a:t>LU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In matrix form, this is written as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The condition that </a:t>
            </a:r>
            <a:r>
              <a:rPr lang="en-US" altLang="zh-CN" i="1" dirty="0"/>
              <a:t>A</a:t>
            </a:r>
            <a:r>
              <a:rPr lang="en-US" altLang="zh-CN" dirty="0" smtClean="0"/>
              <a:t> is nonsingular implies that </a:t>
            </a:r>
            <a:r>
              <a:rPr lang="en-US" altLang="zh-CN" i="1" dirty="0"/>
              <a:t>u</a:t>
            </a:r>
            <a:r>
              <a:rPr lang="en-US" altLang="zh-CN" i="1" baseline="-25000" dirty="0"/>
              <a:t>kk</a:t>
            </a:r>
            <a:r>
              <a:rPr lang="en-US" altLang="zh-CN" dirty="0"/>
              <a:t>≠0</a:t>
            </a:r>
            <a:r>
              <a:rPr lang="en-US" altLang="zh-CN" dirty="0" smtClean="0"/>
              <a:t> for all </a:t>
            </a:r>
            <a:r>
              <a:rPr lang="en-US" altLang="zh-CN" i="1" dirty="0"/>
              <a:t>k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6871586"/>
              </p:ext>
            </p:extLst>
          </p:nvPr>
        </p:nvGraphicFramePr>
        <p:xfrm>
          <a:off x="3320256" y="3822578"/>
          <a:ext cx="5551488" cy="1296987"/>
        </p:xfrm>
        <a:graphic>
          <a:graphicData uri="http://schemas.openxmlformats.org/presentationml/2006/ole">
            <p:oleObj spid="_x0000_s73751" name="Equation" r:id="rId3" imgW="4025900" imgH="939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4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 Factorization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Can all </a:t>
            </a:r>
            <a:r>
              <a:rPr lang="en-US" altLang="zh-CN" dirty="0" smtClean="0"/>
              <a:t>nonsingular </a:t>
            </a:r>
            <a:r>
              <a:rPr lang="en-US" altLang="zh-CN" dirty="0"/>
              <a:t>matrices </a:t>
            </a:r>
            <a:r>
              <a:rPr lang="en-US" altLang="zh-CN" i="1" dirty="0"/>
              <a:t>A</a:t>
            </a:r>
            <a:r>
              <a:rPr lang="en-US" altLang="zh-CN" dirty="0"/>
              <a:t> </a:t>
            </a:r>
            <a:r>
              <a:rPr lang="en-US" altLang="zh-CN" dirty="0" smtClean="0"/>
              <a:t>be factored as </a:t>
            </a:r>
            <a:r>
              <a:rPr lang="en-US" altLang="zh-CN" i="1" dirty="0"/>
              <a:t>A</a:t>
            </a:r>
            <a:r>
              <a:rPr lang="en-US" altLang="zh-CN" dirty="0" smtClean="0"/>
              <a:t>=</a:t>
            </a:r>
            <a:r>
              <a:rPr lang="en-US" altLang="zh-CN" i="1" dirty="0"/>
              <a:t>LU</a:t>
            </a:r>
            <a:r>
              <a:rPr lang="en-US" altLang="zh-CN" dirty="0" smtClean="0"/>
              <a:t>?</a:t>
            </a:r>
          </a:p>
          <a:p>
            <a:r>
              <a:rPr lang="en-US" altLang="zh-CN" dirty="0"/>
              <a:t>E</a:t>
            </a:r>
            <a:r>
              <a:rPr lang="en-US" altLang="zh-CN" dirty="0" smtClean="0"/>
              <a:t>xample: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The necessary and sufficient condition for the unique </a:t>
            </a:r>
            <a:r>
              <a:rPr lang="en-US" altLang="zh-CN" i="1" dirty="0"/>
              <a:t>LU</a:t>
            </a:r>
            <a:r>
              <a:rPr lang="en-US" altLang="zh-CN" dirty="0"/>
              <a:t> </a:t>
            </a:r>
            <a:r>
              <a:rPr lang="en-US" altLang="zh-CN" dirty="0" smtClean="0"/>
              <a:t>factorization </a:t>
            </a:r>
            <a:r>
              <a:rPr lang="en-US" altLang="zh-CN" dirty="0"/>
              <a:t>of </a:t>
            </a:r>
            <a:r>
              <a:rPr lang="en-US" altLang="zh-CN" dirty="0" smtClean="0"/>
              <a:t>an </a:t>
            </a:r>
            <a:r>
              <a:rPr lang="en-US" altLang="zh-CN" i="1" dirty="0"/>
              <a:t>N</a:t>
            </a:r>
            <a:r>
              <a:rPr lang="en-US" altLang="zh-CN" dirty="0" smtClean="0"/>
              <a:t>×</a:t>
            </a:r>
            <a:r>
              <a:rPr lang="en-US" altLang="zh-CN" i="1" dirty="0"/>
              <a:t>N</a:t>
            </a:r>
            <a:r>
              <a:rPr lang="en-US" altLang="zh-CN" dirty="0" smtClean="0"/>
              <a:t> matrix </a:t>
            </a:r>
            <a:r>
              <a:rPr lang="en-US" altLang="zh-CN" i="1" dirty="0"/>
              <a:t>A</a:t>
            </a:r>
            <a:r>
              <a:rPr lang="en-US" altLang="zh-CN" dirty="0"/>
              <a:t> is that the </a:t>
            </a:r>
            <a:r>
              <a:rPr lang="en-US" altLang="zh-CN" dirty="0" smtClean="0"/>
              <a:t>leading principal minors </a:t>
            </a:r>
            <a:r>
              <a:rPr lang="en-US" altLang="zh-CN" dirty="0"/>
              <a:t>of each order of </a:t>
            </a:r>
            <a:r>
              <a:rPr lang="en-US" altLang="zh-CN" i="1" dirty="0"/>
              <a:t>A</a:t>
            </a:r>
            <a:r>
              <a:rPr lang="en-US" altLang="zh-CN" dirty="0"/>
              <a:t> are </a:t>
            </a:r>
            <a:r>
              <a:rPr lang="en-US" altLang="zh-CN" dirty="0" smtClean="0"/>
              <a:t>nonzero</a:t>
            </a:r>
            <a:r>
              <a:rPr lang="en-US" altLang="zh-CN" dirty="0"/>
              <a:t>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3569528"/>
              </p:ext>
            </p:extLst>
          </p:nvPr>
        </p:nvGraphicFramePr>
        <p:xfrm>
          <a:off x="4053376" y="2664072"/>
          <a:ext cx="1511300" cy="1008063"/>
        </p:xfrm>
        <a:graphic>
          <a:graphicData uri="http://schemas.openxmlformats.org/presentationml/2006/ole">
            <p:oleObj spid="_x0000_s74792" name="Equation" r:id="rId3" imgW="723586" imgH="457002" progId="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9743497"/>
              </p:ext>
            </p:extLst>
          </p:nvPr>
        </p:nvGraphicFramePr>
        <p:xfrm>
          <a:off x="5564676" y="2664072"/>
          <a:ext cx="2305050" cy="987425"/>
        </p:xfrm>
        <a:graphic>
          <a:graphicData uri="http://schemas.openxmlformats.org/presentationml/2006/ole">
            <p:oleObj spid="_x0000_s74793" name="Equation" r:id="rId4" imgW="1066800" imgH="457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8905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97877" y="457201"/>
            <a:ext cx="7772400" cy="1143000"/>
          </a:xfrm>
        </p:spPr>
        <p:txBody>
          <a:bodyPr/>
          <a:lstStyle/>
          <a:p>
            <a:r>
              <a:rPr lang="en-US" altLang="zh-CN" dirty="0" smtClean="0">
                <a:ea typeface="宋体" panose="02010600030101010101" pitchFamily="2" charset="-122"/>
              </a:rPr>
              <a:t>Example of LU </a:t>
            </a:r>
            <a:r>
              <a:rPr lang="en-US" altLang="zh-CN" dirty="0">
                <a:ea typeface="宋体" panose="02010600030101010101" pitchFamily="2" charset="-122"/>
              </a:rPr>
              <a:t>Factorization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074357" y="2157046"/>
            <a:ext cx="7940675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zh-CN" altLang="en-US" sz="2800" dirty="0">
                <a:latin typeface="+mn-lt"/>
              </a:rPr>
              <a:t> </a:t>
            </a:r>
            <a:r>
              <a:rPr lang="en-US" altLang="zh-CN" sz="2800" dirty="0">
                <a:latin typeface="+mn-lt"/>
              </a:rPr>
              <a:t>Suppose we are given: </a:t>
            </a:r>
          </a:p>
          <a:p>
            <a:pPr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pPr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pPr>
              <a:buFontTx/>
              <a:buChar char="•"/>
            </a:pPr>
            <a:r>
              <a:rPr lang="en-US" altLang="zh-CN" sz="2800" dirty="0">
                <a:latin typeface="+mn-lt"/>
              </a:rPr>
              <a:t> Then we can write A = LU where</a:t>
            </a:r>
            <a:r>
              <a:rPr lang="en-US" altLang="zh-CN" sz="2800" dirty="0" smtClean="0">
                <a:latin typeface="+mn-lt"/>
              </a:rPr>
              <a:t>:                        </a:t>
            </a:r>
            <a:endParaRPr lang="en-US" altLang="zh-CN" sz="2800" dirty="0">
              <a:latin typeface="+mn-lt"/>
            </a:endParaRPr>
          </a:p>
          <a:p>
            <a:endParaRPr lang="en-US" altLang="zh-CN" sz="2800" dirty="0">
              <a:latin typeface="+mn-lt"/>
            </a:endParaRPr>
          </a:p>
          <a:p>
            <a:pPr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pPr>
              <a:buFontTx/>
              <a:buChar char="•"/>
            </a:pPr>
            <a:r>
              <a:rPr lang="en-US" altLang="zh-CN" sz="2800" dirty="0">
                <a:latin typeface="+mn-lt"/>
              </a:rPr>
              <a:t> Let’s check that:  </a:t>
            </a:r>
          </a:p>
          <a:p>
            <a:pPr>
              <a:buFontTx/>
              <a:buChar char="•"/>
            </a:pPr>
            <a:endParaRPr lang="en-US" altLang="zh-CN" sz="2200" dirty="0">
              <a:latin typeface="+mn-lt"/>
            </a:endParaRPr>
          </a:p>
          <a:p>
            <a:pPr>
              <a:buFontTx/>
              <a:buChar char="•"/>
            </a:pPr>
            <a:endParaRPr lang="en-US" altLang="zh-CN" sz="2200" dirty="0">
              <a:latin typeface="+mn-lt"/>
            </a:endParaRPr>
          </a:p>
          <a:p>
            <a:pPr>
              <a:buFontTx/>
              <a:buChar char="•"/>
            </a:pPr>
            <a:endParaRPr lang="zh-CN" altLang="en-US" sz="2200" dirty="0">
              <a:latin typeface="+mn-lt"/>
            </a:endParaRPr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3135729"/>
              </p:ext>
            </p:extLst>
          </p:nvPr>
        </p:nvGraphicFramePr>
        <p:xfrm>
          <a:off x="5044694" y="2082339"/>
          <a:ext cx="1346200" cy="800100"/>
        </p:xfrm>
        <a:graphic>
          <a:graphicData uri="http://schemas.openxmlformats.org/presentationml/2006/ole">
            <p:oleObj spid="_x0000_s34014" name="Equation" r:id="rId3" imgW="1346200" imgH="800100" progId="">
              <p:embed/>
            </p:oleObj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7656259"/>
              </p:ext>
            </p:extLst>
          </p:nvPr>
        </p:nvGraphicFramePr>
        <p:xfrm>
          <a:off x="6557963" y="3348038"/>
          <a:ext cx="1841500" cy="800100"/>
        </p:xfrm>
        <a:graphic>
          <a:graphicData uri="http://schemas.openxmlformats.org/presentationml/2006/ole">
            <p:oleObj spid="_x0000_s34015" name="Equation" r:id="rId4" imgW="1841400" imgH="799920" progId="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5558"/>
              </p:ext>
            </p:extLst>
          </p:nvPr>
        </p:nvGraphicFramePr>
        <p:xfrm>
          <a:off x="8637207" y="3347851"/>
          <a:ext cx="1536700" cy="800100"/>
        </p:xfrm>
        <a:graphic>
          <a:graphicData uri="http://schemas.openxmlformats.org/presentationml/2006/ole">
            <p:oleObj spid="_x0000_s34016" name="Equation" r:id="rId5" imgW="1536700" imgH="800100" progId="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0501043"/>
              </p:ext>
            </p:extLst>
          </p:nvPr>
        </p:nvGraphicFramePr>
        <p:xfrm>
          <a:off x="2864827" y="5338756"/>
          <a:ext cx="7581900" cy="800100"/>
        </p:xfrm>
        <a:graphic>
          <a:graphicData uri="http://schemas.openxmlformats.org/presentationml/2006/ole">
            <p:oleObj spid="_x0000_s34017" name="Equation" r:id="rId6" imgW="7581900" imgH="800100" progId="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2968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LU Factorization (in words)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609600" y="1313636"/>
            <a:ext cx="10028130" cy="3826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zh-CN" altLang="en-US" sz="2800" dirty="0">
                <a:latin typeface="+mn-lt"/>
              </a:rPr>
              <a:t> </a:t>
            </a:r>
            <a:r>
              <a:rPr lang="en-US" altLang="zh-CN" sz="2800" dirty="0">
                <a:latin typeface="+mn-lt"/>
              </a:rPr>
              <a:t>Construct a sequence of multiplier matrices </a:t>
            </a:r>
            <a:br>
              <a:rPr lang="en-US" altLang="zh-CN" sz="2800" dirty="0">
                <a:latin typeface="+mn-lt"/>
              </a:rPr>
            </a:br>
            <a:r>
              <a:rPr lang="en-US" altLang="zh-CN" sz="2800" dirty="0">
                <a:latin typeface="+mn-lt"/>
              </a:rPr>
              <a:t>  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,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,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dirty="0">
                <a:latin typeface="+mn-lt"/>
              </a:rPr>
              <a:t>,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4</a:t>
            </a:r>
            <a:r>
              <a:rPr lang="en-US" altLang="zh-CN" sz="2800" dirty="0">
                <a:latin typeface="+mn-lt"/>
              </a:rPr>
              <a:t>,….,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i="1" baseline="30000" dirty="0">
                <a:latin typeface="+mn-lt"/>
              </a:rPr>
              <a:t>N</a:t>
            </a:r>
            <a:r>
              <a:rPr lang="en-US" altLang="zh-CN" sz="2800" baseline="30000" dirty="0">
                <a:latin typeface="+mn-lt"/>
              </a:rPr>
              <a:t>-1</a:t>
            </a:r>
            <a:r>
              <a:rPr lang="en-US" altLang="zh-CN" sz="2800" dirty="0">
                <a:latin typeface="+mn-lt"/>
              </a:rPr>
              <a:t>) such that:</a:t>
            </a:r>
          </a:p>
          <a:p>
            <a:pPr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r>
              <a:rPr lang="en-US" altLang="zh-CN" sz="2800" dirty="0">
                <a:latin typeface="+mn-lt"/>
              </a:rPr>
              <a:t>  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i="1" baseline="30000" dirty="0">
                <a:latin typeface="+mn-lt"/>
              </a:rPr>
              <a:t>N</a:t>
            </a:r>
            <a:r>
              <a:rPr lang="en-US" altLang="zh-CN" sz="2800" baseline="30000" dirty="0">
                <a:latin typeface="+mn-lt"/>
              </a:rPr>
              <a:t>-1</a:t>
            </a:r>
            <a:r>
              <a:rPr lang="en-US" altLang="zh-CN" sz="2800" dirty="0">
                <a:latin typeface="+mn-lt"/>
              </a:rPr>
              <a:t>….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4</a:t>
            </a:r>
            <a:r>
              <a:rPr lang="en-US" altLang="zh-CN" sz="2800" dirty="0">
                <a:latin typeface="+mn-lt"/>
              </a:rPr>
              <a:t>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dirty="0">
                <a:latin typeface="+mn-lt"/>
              </a:rPr>
              <a:t>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i="1" dirty="0">
                <a:latin typeface="+mn-lt"/>
              </a:rPr>
              <a:t>A</a:t>
            </a:r>
            <a:r>
              <a:rPr lang="en-US" altLang="zh-CN" sz="2800" dirty="0">
                <a:latin typeface="+mn-lt"/>
              </a:rPr>
              <a:t> is </a:t>
            </a:r>
            <a:r>
              <a:rPr lang="en-US" altLang="zh-CN" sz="2800" dirty="0" smtClean="0">
                <a:latin typeface="+mn-lt"/>
              </a:rPr>
              <a:t>an upper triangle matrix denoted as </a:t>
            </a:r>
            <a:r>
              <a:rPr lang="en-US" altLang="zh-CN" sz="2800" i="1" dirty="0">
                <a:latin typeface="+mn-lt"/>
              </a:rPr>
              <a:t>U</a:t>
            </a:r>
            <a:r>
              <a:rPr lang="en-US" altLang="zh-CN" sz="2800" dirty="0" smtClean="0">
                <a:latin typeface="+mn-lt"/>
              </a:rPr>
              <a:t>.</a:t>
            </a:r>
            <a:endParaRPr lang="en-US" altLang="zh-CN" sz="2800" dirty="0">
              <a:latin typeface="+mn-lt"/>
            </a:endParaRPr>
          </a:p>
          <a:p>
            <a:endParaRPr lang="en-US" altLang="zh-CN" sz="2800" baseline="30000" dirty="0">
              <a:latin typeface="+mn-lt"/>
            </a:endParaRPr>
          </a:p>
          <a:p>
            <a:r>
              <a:rPr lang="en-US" altLang="zh-CN" sz="2800" baseline="30000" dirty="0">
                <a:latin typeface="+mn-lt"/>
              </a:rPr>
              <a:t> </a:t>
            </a:r>
          </a:p>
          <a:p>
            <a:pPr>
              <a:buFontTx/>
              <a:buChar char="•"/>
            </a:pPr>
            <a:endParaRPr lang="en-US" altLang="zh-CN" sz="2800" baseline="30000" dirty="0">
              <a:latin typeface="+mn-lt"/>
            </a:endParaRPr>
          </a:p>
          <a:p>
            <a:pPr>
              <a:buFontTx/>
              <a:buChar char="•"/>
            </a:pPr>
            <a:endParaRPr lang="en-US" altLang="zh-CN" sz="2800" baseline="30000" dirty="0">
              <a:latin typeface="+mn-lt"/>
            </a:endParaRPr>
          </a:p>
          <a:p>
            <a:pPr>
              <a:buFontTx/>
              <a:buChar char="•"/>
            </a:pPr>
            <a:r>
              <a:rPr lang="en-US" altLang="zh-CN" sz="2800" dirty="0">
                <a:latin typeface="+mn-lt"/>
              </a:rPr>
              <a:t>A suitable candidate for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 is </a:t>
            </a:r>
            <a:br>
              <a:rPr lang="en-US" altLang="zh-CN" sz="2800" dirty="0">
                <a:latin typeface="+mn-lt"/>
              </a:rPr>
            </a:br>
            <a:r>
              <a:rPr lang="en-US" altLang="zh-CN" sz="2800" dirty="0">
                <a:latin typeface="+mn-lt"/>
              </a:rPr>
              <a:t>  the matrix ( 4 by 4 case):</a:t>
            </a: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38907568"/>
              </p:ext>
            </p:extLst>
          </p:nvPr>
        </p:nvGraphicFramePr>
        <p:xfrm>
          <a:off x="7327900" y="3403600"/>
          <a:ext cx="3035300" cy="3073400"/>
        </p:xfrm>
        <a:graphic>
          <a:graphicData uri="http://schemas.openxmlformats.org/presentationml/2006/ole">
            <p:oleObj spid="_x0000_s34872" name="Equation" r:id="rId3" imgW="3035300" imgH="3073400" progId="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2465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LU </a:t>
            </a:r>
            <a:r>
              <a:rPr lang="en-US" altLang="zh-CN" dirty="0" smtClean="0">
                <a:ea typeface="宋体" panose="02010600030101010101" pitchFamily="2" charset="-122"/>
              </a:rPr>
              <a:t>Factorization-cont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609600" y="1436540"/>
            <a:ext cx="46203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baseline="30000" dirty="0"/>
              <a:t> </a:t>
            </a:r>
            <a:r>
              <a:rPr lang="en-US" altLang="zh-CN" sz="2800" dirty="0">
                <a:latin typeface="+mn-lt"/>
              </a:rPr>
              <a:t>A suitable candidate for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 is </a:t>
            </a:r>
            <a:endParaRPr lang="en-US" altLang="zh-CN" sz="2800" dirty="0" smtClean="0">
              <a:latin typeface="+mn-lt"/>
            </a:endParaRPr>
          </a:p>
          <a:p>
            <a:r>
              <a:rPr lang="en-US" altLang="zh-CN" sz="2800" dirty="0" smtClean="0">
                <a:latin typeface="+mn-lt"/>
              </a:rPr>
              <a:t>the </a:t>
            </a:r>
            <a:r>
              <a:rPr lang="en-US" altLang="zh-CN" sz="2800" dirty="0">
                <a:latin typeface="+mn-lt"/>
              </a:rPr>
              <a:t>matrix ( 4 by 4 case):</a:t>
            </a:r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1451400"/>
              </p:ext>
            </p:extLst>
          </p:nvPr>
        </p:nvGraphicFramePr>
        <p:xfrm>
          <a:off x="955288" y="2870942"/>
          <a:ext cx="3670300" cy="3124200"/>
        </p:xfrm>
        <a:graphic>
          <a:graphicData uri="http://schemas.openxmlformats.org/presentationml/2006/ole">
            <p:oleObj spid="_x0000_s35908" name="Equation" r:id="rId3" imgW="3670300" imgH="3124200" progId="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36017" y="1416050"/>
            <a:ext cx="45935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aseline="30000" dirty="0">
                <a:latin typeface="+mn-lt"/>
              </a:rPr>
              <a:t> </a:t>
            </a:r>
            <a:r>
              <a:rPr lang="en-US" altLang="zh-CN" sz="2800" dirty="0">
                <a:latin typeface="+mn-lt"/>
              </a:rPr>
              <a:t>A suitable candidate for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dirty="0">
                <a:latin typeface="+mn-lt"/>
              </a:rPr>
              <a:t> is </a:t>
            </a:r>
            <a:br>
              <a:rPr lang="en-US" altLang="zh-CN" sz="2800" dirty="0">
                <a:latin typeface="+mn-lt"/>
              </a:rPr>
            </a:br>
            <a:r>
              <a:rPr lang="en-US" altLang="zh-CN" sz="2800" dirty="0">
                <a:latin typeface="+mn-lt"/>
              </a:rPr>
              <a:t>  the matrix ( 4 by 4 case):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7671975"/>
              </p:ext>
            </p:extLst>
          </p:nvPr>
        </p:nvGraphicFramePr>
        <p:xfrm>
          <a:off x="6400799" y="2870942"/>
          <a:ext cx="4064000" cy="2463800"/>
        </p:xfrm>
        <a:graphic>
          <a:graphicData uri="http://schemas.openxmlformats.org/presentationml/2006/ole">
            <p:oleObj spid="_x0000_s35909" name="Equation" r:id="rId4" imgW="4064000" imgH="2463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0538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- Truss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Truss – structure consisting of rigid members interconnected by joints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Example</a:t>
            </a:r>
          </a:p>
        </p:txBody>
      </p:sp>
      <p:grpSp>
        <p:nvGrpSpPr>
          <p:cNvPr id="133170" name="Group 50"/>
          <p:cNvGrpSpPr>
            <a:grpSpLocks/>
          </p:cNvGrpSpPr>
          <p:nvPr/>
        </p:nvGrpSpPr>
        <p:grpSpPr bwMode="auto">
          <a:xfrm>
            <a:off x="3324225" y="3783014"/>
            <a:ext cx="5722938" cy="2638425"/>
            <a:chOff x="1134" y="2383"/>
            <a:chExt cx="3605" cy="1662"/>
          </a:xfrm>
        </p:grpSpPr>
        <p:sp>
          <p:nvSpPr>
            <p:cNvPr id="133125" name="Line 5"/>
            <p:cNvSpPr>
              <a:spLocks noChangeShapeType="1"/>
            </p:cNvSpPr>
            <p:nvPr/>
          </p:nvSpPr>
          <p:spPr bwMode="auto">
            <a:xfrm>
              <a:off x="1416" y="3536"/>
              <a:ext cx="3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26" name="Line 6"/>
            <p:cNvSpPr>
              <a:spLocks noChangeShapeType="1"/>
            </p:cNvSpPr>
            <p:nvPr/>
          </p:nvSpPr>
          <p:spPr bwMode="auto">
            <a:xfrm flipV="1">
              <a:off x="1424" y="2583"/>
              <a:ext cx="962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27" name="Line 7"/>
            <p:cNvSpPr>
              <a:spLocks noChangeShapeType="1"/>
            </p:cNvSpPr>
            <p:nvPr/>
          </p:nvSpPr>
          <p:spPr bwMode="auto">
            <a:xfrm>
              <a:off x="2380" y="2584"/>
              <a:ext cx="2172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28" name="Line 8"/>
            <p:cNvSpPr>
              <a:spLocks noChangeShapeType="1"/>
            </p:cNvSpPr>
            <p:nvPr/>
          </p:nvSpPr>
          <p:spPr bwMode="auto">
            <a:xfrm>
              <a:off x="2384" y="2592"/>
              <a:ext cx="0" cy="9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29" name="AutoShape 9"/>
            <p:cNvSpPr>
              <a:spLocks noChangeArrowheads="1"/>
            </p:cNvSpPr>
            <p:nvPr/>
          </p:nvSpPr>
          <p:spPr bwMode="auto">
            <a:xfrm>
              <a:off x="1366" y="3534"/>
              <a:ext cx="104" cy="19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3133" name="Group 13"/>
            <p:cNvGrpSpPr>
              <a:grpSpLocks/>
            </p:cNvGrpSpPr>
            <p:nvPr/>
          </p:nvGrpSpPr>
          <p:grpSpPr bwMode="auto">
            <a:xfrm>
              <a:off x="4422" y="3540"/>
              <a:ext cx="270" cy="268"/>
              <a:chOff x="4455" y="3552"/>
              <a:chExt cx="270" cy="268"/>
            </a:xfrm>
          </p:grpSpPr>
          <p:sp>
            <p:nvSpPr>
              <p:cNvPr id="133130" name="AutoShape 10"/>
              <p:cNvSpPr>
                <a:spLocks noChangeArrowheads="1"/>
              </p:cNvSpPr>
              <p:nvPr/>
            </p:nvSpPr>
            <p:spPr bwMode="auto">
              <a:xfrm>
                <a:off x="4488" y="3552"/>
                <a:ext cx="192" cy="19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31" name="Oval 11"/>
              <p:cNvSpPr>
                <a:spLocks noChangeArrowheads="1"/>
              </p:cNvSpPr>
              <p:nvPr/>
            </p:nvSpPr>
            <p:spPr bwMode="auto">
              <a:xfrm>
                <a:off x="4455" y="3747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32" name="Oval 12"/>
              <p:cNvSpPr>
                <a:spLocks noChangeArrowheads="1"/>
              </p:cNvSpPr>
              <p:nvPr/>
            </p:nvSpPr>
            <p:spPr bwMode="auto">
              <a:xfrm>
                <a:off x="4653" y="3748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3134" name="Line 14"/>
            <p:cNvSpPr>
              <a:spLocks noChangeShapeType="1"/>
            </p:cNvSpPr>
            <p:nvPr/>
          </p:nvSpPr>
          <p:spPr bwMode="auto">
            <a:xfrm flipV="1">
              <a:off x="1418" y="3385"/>
              <a:ext cx="156" cy="14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35" name="Line 15"/>
            <p:cNvSpPr>
              <a:spLocks noChangeShapeType="1"/>
            </p:cNvSpPr>
            <p:nvPr/>
          </p:nvSpPr>
          <p:spPr bwMode="auto">
            <a:xfrm flipV="1">
              <a:off x="2232" y="2583"/>
              <a:ext cx="156" cy="14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36" name="Line 16"/>
            <p:cNvSpPr>
              <a:spLocks noChangeShapeType="1"/>
            </p:cNvSpPr>
            <p:nvPr/>
          </p:nvSpPr>
          <p:spPr bwMode="auto">
            <a:xfrm flipH="1" flipV="1">
              <a:off x="2385" y="2580"/>
              <a:ext cx="213" cy="9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37" name="Line 17"/>
            <p:cNvSpPr>
              <a:spLocks noChangeShapeType="1"/>
            </p:cNvSpPr>
            <p:nvPr/>
          </p:nvSpPr>
          <p:spPr bwMode="auto">
            <a:xfrm flipH="1" flipV="1">
              <a:off x="4323" y="3432"/>
              <a:ext cx="213" cy="9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38" name="Line 18"/>
            <p:cNvSpPr>
              <a:spLocks noChangeShapeType="1"/>
            </p:cNvSpPr>
            <p:nvPr/>
          </p:nvSpPr>
          <p:spPr bwMode="auto">
            <a:xfrm flipH="1" flipV="1">
              <a:off x="4299" y="3531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39" name="Line 19"/>
            <p:cNvSpPr>
              <a:spLocks noChangeShapeType="1"/>
            </p:cNvSpPr>
            <p:nvPr/>
          </p:nvSpPr>
          <p:spPr bwMode="auto">
            <a:xfrm flipH="1" flipV="1">
              <a:off x="1429" y="3534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0" name="Line 20"/>
            <p:cNvSpPr>
              <a:spLocks noChangeShapeType="1"/>
            </p:cNvSpPr>
            <p:nvPr/>
          </p:nvSpPr>
          <p:spPr bwMode="auto">
            <a:xfrm flipH="1" flipV="1">
              <a:off x="2385" y="3534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1" name="Line 21"/>
            <p:cNvSpPr>
              <a:spLocks noChangeShapeType="1"/>
            </p:cNvSpPr>
            <p:nvPr/>
          </p:nvSpPr>
          <p:spPr bwMode="auto">
            <a:xfrm flipH="1" flipV="1">
              <a:off x="2151" y="3531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2" name="Line 22"/>
            <p:cNvSpPr>
              <a:spLocks noChangeShapeType="1"/>
            </p:cNvSpPr>
            <p:nvPr/>
          </p:nvSpPr>
          <p:spPr bwMode="auto">
            <a:xfrm rot="5400000" flipH="1" flipV="1">
              <a:off x="2277" y="3429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3" name="Line 23"/>
            <p:cNvSpPr>
              <a:spLocks noChangeShapeType="1"/>
            </p:cNvSpPr>
            <p:nvPr/>
          </p:nvSpPr>
          <p:spPr bwMode="auto">
            <a:xfrm rot="5400000" flipH="1" flipV="1">
              <a:off x="2277" y="2691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4" name="Line 24"/>
            <p:cNvSpPr>
              <a:spLocks noChangeShapeType="1"/>
            </p:cNvSpPr>
            <p:nvPr/>
          </p:nvSpPr>
          <p:spPr bwMode="auto">
            <a:xfrm rot="5400000" flipH="1" flipV="1">
              <a:off x="2187" y="3731"/>
              <a:ext cx="389" cy="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5" name="Line 25"/>
            <p:cNvSpPr>
              <a:spLocks noChangeShapeType="1"/>
            </p:cNvSpPr>
            <p:nvPr/>
          </p:nvSpPr>
          <p:spPr bwMode="auto">
            <a:xfrm flipH="1" flipV="1">
              <a:off x="2391" y="2571"/>
              <a:ext cx="389" cy="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6" name="Line 26"/>
            <p:cNvSpPr>
              <a:spLocks noChangeShapeType="1"/>
            </p:cNvSpPr>
            <p:nvPr/>
          </p:nvSpPr>
          <p:spPr bwMode="auto">
            <a:xfrm rot="5400000" flipH="1" flipV="1">
              <a:off x="4433" y="3409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7" name="Line 27"/>
            <p:cNvSpPr>
              <a:spLocks noChangeShapeType="1"/>
            </p:cNvSpPr>
            <p:nvPr/>
          </p:nvSpPr>
          <p:spPr bwMode="auto">
            <a:xfrm rot="5400000" flipH="1" flipV="1">
              <a:off x="1301" y="3409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8" name="Line 28"/>
            <p:cNvSpPr>
              <a:spLocks noChangeShapeType="1"/>
            </p:cNvSpPr>
            <p:nvPr/>
          </p:nvSpPr>
          <p:spPr bwMode="auto">
            <a:xfrm flipH="1" flipV="1">
              <a:off x="1191" y="3531"/>
              <a:ext cx="225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149" name="Text Box 29"/>
            <p:cNvSpPr txBox="1">
              <a:spLocks noChangeArrowheads="1"/>
            </p:cNvSpPr>
            <p:nvPr/>
          </p:nvSpPr>
          <p:spPr bwMode="auto">
            <a:xfrm>
              <a:off x="2770" y="2475"/>
              <a:ext cx="22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g</a:t>
              </a:r>
              <a:r>
                <a:rPr lang="en-US" altLang="zh-CN" sz="1400" baseline="-25000"/>
                <a:t>1</a:t>
              </a:r>
            </a:p>
          </p:txBody>
        </p:sp>
        <p:sp>
          <p:nvSpPr>
            <p:cNvPr id="133150" name="Text Box 30"/>
            <p:cNvSpPr txBox="1">
              <a:spLocks noChangeArrowheads="1"/>
            </p:cNvSpPr>
            <p:nvPr/>
          </p:nvSpPr>
          <p:spPr bwMode="auto">
            <a:xfrm>
              <a:off x="2422" y="3851"/>
              <a:ext cx="22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g</a:t>
              </a:r>
              <a:r>
                <a:rPr lang="en-US" altLang="zh-CN" sz="1400" baseline="-25000"/>
                <a:t>2</a:t>
              </a:r>
            </a:p>
          </p:txBody>
        </p:sp>
        <p:sp>
          <p:nvSpPr>
            <p:cNvPr id="133151" name="Text Box 31"/>
            <p:cNvSpPr txBox="1">
              <a:spLocks noChangeArrowheads="1"/>
            </p:cNvSpPr>
            <p:nvPr/>
          </p:nvSpPr>
          <p:spPr bwMode="auto">
            <a:xfrm>
              <a:off x="4522" y="3211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8</a:t>
              </a:r>
            </a:p>
          </p:txBody>
        </p:sp>
        <p:sp>
          <p:nvSpPr>
            <p:cNvPr id="133152" name="Text Box 32"/>
            <p:cNvSpPr txBox="1">
              <a:spLocks noChangeArrowheads="1"/>
            </p:cNvSpPr>
            <p:nvPr/>
          </p:nvSpPr>
          <p:spPr bwMode="auto">
            <a:xfrm>
              <a:off x="4242" y="3251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4</a:t>
              </a:r>
            </a:p>
          </p:txBody>
        </p:sp>
        <p:sp>
          <p:nvSpPr>
            <p:cNvPr id="133153" name="Text Box 33"/>
            <p:cNvSpPr txBox="1">
              <a:spLocks noChangeArrowheads="1"/>
            </p:cNvSpPr>
            <p:nvPr/>
          </p:nvSpPr>
          <p:spPr bwMode="auto">
            <a:xfrm>
              <a:off x="4190" y="3499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5</a:t>
              </a:r>
            </a:p>
          </p:txBody>
        </p:sp>
        <p:sp>
          <p:nvSpPr>
            <p:cNvPr id="133154" name="Text Box 34"/>
            <p:cNvSpPr txBox="1">
              <a:spLocks noChangeArrowheads="1"/>
            </p:cNvSpPr>
            <p:nvPr/>
          </p:nvSpPr>
          <p:spPr bwMode="auto">
            <a:xfrm>
              <a:off x="2502" y="3515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5</a:t>
              </a:r>
            </a:p>
          </p:txBody>
        </p:sp>
        <p:sp>
          <p:nvSpPr>
            <p:cNvPr id="133155" name="Text Box 35"/>
            <p:cNvSpPr txBox="1">
              <a:spLocks noChangeArrowheads="1"/>
            </p:cNvSpPr>
            <p:nvPr/>
          </p:nvSpPr>
          <p:spPr bwMode="auto">
            <a:xfrm>
              <a:off x="2230" y="3187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3</a:t>
              </a:r>
            </a:p>
          </p:txBody>
        </p:sp>
        <p:sp>
          <p:nvSpPr>
            <p:cNvPr id="133156" name="Text Box 36"/>
            <p:cNvSpPr txBox="1">
              <a:spLocks noChangeArrowheads="1"/>
            </p:cNvSpPr>
            <p:nvPr/>
          </p:nvSpPr>
          <p:spPr bwMode="auto">
            <a:xfrm>
              <a:off x="2058" y="3523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2</a:t>
              </a:r>
            </a:p>
          </p:txBody>
        </p:sp>
        <p:sp>
          <p:nvSpPr>
            <p:cNvPr id="133157" name="Text Box 37"/>
            <p:cNvSpPr txBox="1">
              <a:spLocks noChangeArrowheads="1"/>
            </p:cNvSpPr>
            <p:nvPr/>
          </p:nvSpPr>
          <p:spPr bwMode="auto">
            <a:xfrm>
              <a:off x="1518" y="3515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2</a:t>
              </a:r>
            </a:p>
          </p:txBody>
        </p:sp>
        <p:sp>
          <p:nvSpPr>
            <p:cNvPr id="133158" name="Text Box 38"/>
            <p:cNvSpPr txBox="1">
              <a:spLocks noChangeArrowheads="1"/>
            </p:cNvSpPr>
            <p:nvPr/>
          </p:nvSpPr>
          <p:spPr bwMode="auto">
            <a:xfrm>
              <a:off x="1134" y="3323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6</a:t>
              </a:r>
            </a:p>
          </p:txBody>
        </p:sp>
        <p:sp>
          <p:nvSpPr>
            <p:cNvPr id="133159" name="Text Box 39"/>
            <p:cNvSpPr txBox="1">
              <a:spLocks noChangeArrowheads="1"/>
            </p:cNvSpPr>
            <p:nvPr/>
          </p:nvSpPr>
          <p:spPr bwMode="auto">
            <a:xfrm>
              <a:off x="1266" y="3163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7</a:t>
              </a:r>
            </a:p>
          </p:txBody>
        </p:sp>
        <p:sp>
          <p:nvSpPr>
            <p:cNvPr id="133160" name="Text Box 40"/>
            <p:cNvSpPr txBox="1">
              <a:spLocks noChangeArrowheads="1"/>
            </p:cNvSpPr>
            <p:nvPr/>
          </p:nvSpPr>
          <p:spPr bwMode="auto">
            <a:xfrm>
              <a:off x="1462" y="3203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1</a:t>
              </a:r>
            </a:p>
          </p:txBody>
        </p:sp>
        <p:sp>
          <p:nvSpPr>
            <p:cNvPr id="133161" name="Text Box 41"/>
            <p:cNvSpPr txBox="1">
              <a:spLocks noChangeArrowheads="1"/>
            </p:cNvSpPr>
            <p:nvPr/>
          </p:nvSpPr>
          <p:spPr bwMode="auto">
            <a:xfrm>
              <a:off x="2098" y="2515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1</a:t>
              </a:r>
            </a:p>
          </p:txBody>
        </p:sp>
        <p:sp>
          <p:nvSpPr>
            <p:cNvPr id="133162" name="Text Box 42"/>
            <p:cNvSpPr txBox="1">
              <a:spLocks noChangeArrowheads="1"/>
            </p:cNvSpPr>
            <p:nvPr/>
          </p:nvSpPr>
          <p:spPr bwMode="auto">
            <a:xfrm>
              <a:off x="2246" y="2707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3</a:t>
              </a:r>
            </a:p>
          </p:txBody>
        </p:sp>
        <p:sp>
          <p:nvSpPr>
            <p:cNvPr id="133163" name="Text Box 43"/>
            <p:cNvSpPr txBox="1">
              <a:spLocks noChangeArrowheads="1"/>
            </p:cNvSpPr>
            <p:nvPr/>
          </p:nvSpPr>
          <p:spPr bwMode="auto">
            <a:xfrm>
              <a:off x="2486" y="2647"/>
              <a:ext cx="19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i="1"/>
                <a:t>f</a:t>
              </a:r>
              <a:r>
                <a:rPr lang="en-US" altLang="zh-CN" sz="1400" baseline="-25000"/>
                <a:t>4</a:t>
              </a:r>
            </a:p>
          </p:txBody>
        </p:sp>
        <p:sp>
          <p:nvSpPr>
            <p:cNvPr id="133164" name="Text Box 44"/>
            <p:cNvSpPr txBox="1">
              <a:spLocks noChangeArrowheads="1"/>
            </p:cNvSpPr>
            <p:nvPr/>
          </p:nvSpPr>
          <p:spPr bwMode="auto">
            <a:xfrm>
              <a:off x="1246" y="3371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/>
                <a:t>A</a:t>
              </a:r>
            </a:p>
          </p:txBody>
        </p:sp>
        <p:sp>
          <p:nvSpPr>
            <p:cNvPr id="133165" name="Text Box 45"/>
            <p:cNvSpPr txBox="1">
              <a:spLocks noChangeArrowheads="1"/>
            </p:cNvSpPr>
            <p:nvPr/>
          </p:nvSpPr>
          <p:spPr bwMode="auto">
            <a:xfrm>
              <a:off x="2290" y="2383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/>
                <a:t>B</a:t>
              </a:r>
            </a:p>
          </p:txBody>
        </p:sp>
        <p:sp>
          <p:nvSpPr>
            <p:cNvPr id="133166" name="Text Box 46"/>
            <p:cNvSpPr txBox="1">
              <a:spLocks noChangeArrowheads="1"/>
            </p:cNvSpPr>
            <p:nvPr/>
          </p:nvSpPr>
          <p:spPr bwMode="auto">
            <a:xfrm>
              <a:off x="2374" y="3335"/>
              <a:ext cx="1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/>
                <a:t>C</a:t>
              </a:r>
            </a:p>
          </p:txBody>
        </p:sp>
        <p:sp>
          <p:nvSpPr>
            <p:cNvPr id="133167" name="Text Box 47"/>
            <p:cNvSpPr txBox="1">
              <a:spLocks noChangeArrowheads="1"/>
            </p:cNvSpPr>
            <p:nvPr/>
          </p:nvSpPr>
          <p:spPr bwMode="auto">
            <a:xfrm>
              <a:off x="4542" y="3399"/>
              <a:ext cx="1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/>
                <a:t>D</a:t>
              </a:r>
            </a:p>
          </p:txBody>
        </p:sp>
        <p:sp>
          <p:nvSpPr>
            <p:cNvPr id="133168" name="Text Box 48"/>
            <p:cNvSpPr txBox="1">
              <a:spLocks noChangeArrowheads="1"/>
            </p:cNvSpPr>
            <p:nvPr/>
          </p:nvSpPr>
          <p:spPr bwMode="auto">
            <a:xfrm>
              <a:off x="1606" y="3321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latin typeface="Symbol" panose="05050102010706020507" pitchFamily="18" charset="2"/>
                  <a:ea typeface="宋体" panose="02010600030101010101" pitchFamily="2" charset="-122"/>
                </a:rPr>
                <a:t>q</a:t>
              </a:r>
            </a:p>
          </p:txBody>
        </p:sp>
        <p:sp>
          <p:nvSpPr>
            <p:cNvPr id="133169" name="Text Box 49"/>
            <p:cNvSpPr txBox="1">
              <a:spLocks noChangeArrowheads="1"/>
            </p:cNvSpPr>
            <p:nvPr/>
          </p:nvSpPr>
          <p:spPr bwMode="auto">
            <a:xfrm>
              <a:off x="3990" y="3317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latin typeface="Symbol" panose="05050102010706020507" pitchFamily="18" charset="2"/>
                  <a:ea typeface="宋体" panose="02010600030101010101" pitchFamily="2" charset="-122"/>
                </a:rPr>
                <a:t>f</a:t>
              </a:r>
            </a:p>
          </p:txBody>
        </p:sp>
      </p:grp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533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7118" y="152401"/>
            <a:ext cx="7772400" cy="1143000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LU </a:t>
            </a:r>
            <a:r>
              <a:rPr lang="en-US" altLang="zh-CN" dirty="0" smtClean="0">
                <a:ea typeface="宋体" panose="02010600030101010101" pitchFamily="2" charset="-122"/>
              </a:rPr>
              <a:t>Factorization-cont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643137" y="1558731"/>
            <a:ext cx="8836025" cy="491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zh-CN" altLang="en-US" sz="2800" baseline="30000" dirty="0">
                <a:latin typeface="+mn-lt"/>
              </a:rPr>
              <a:t> </a:t>
            </a:r>
            <a:r>
              <a:rPr lang="en-US" altLang="zh-CN" sz="2800" dirty="0">
                <a:latin typeface="+mn-lt"/>
              </a:rPr>
              <a:t>So in this case: </a:t>
            </a:r>
            <a:r>
              <a:rPr lang="en-US" altLang="zh-CN" sz="2800" i="1" dirty="0">
                <a:latin typeface="+mn-lt"/>
              </a:rPr>
              <a:t>U</a:t>
            </a:r>
            <a:r>
              <a:rPr lang="en-US" altLang="zh-CN" sz="2800" dirty="0">
                <a:latin typeface="+mn-lt"/>
              </a:rPr>
              <a:t>=(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i="1" dirty="0">
                <a:latin typeface="+mn-lt"/>
              </a:rPr>
              <a:t>A</a:t>
            </a:r>
            <a:r>
              <a:rPr lang="en-US" altLang="zh-CN" sz="2800" dirty="0">
                <a:latin typeface="+mn-lt"/>
              </a:rPr>
              <a:t> is upper triangle</a:t>
            </a:r>
          </a:p>
          <a:p>
            <a:pPr>
              <a:lnSpc>
                <a:spcPct val="80000"/>
              </a:lnSpc>
            </a:pPr>
            <a:endParaRPr lang="en-US" altLang="zh-CN" sz="2800" dirty="0">
              <a:latin typeface="+mn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zh-CN" sz="2800" dirty="0">
                <a:latin typeface="+mn-lt"/>
              </a:rPr>
              <a:t> Each of the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dirty="0">
                <a:latin typeface="+mn-lt"/>
              </a:rPr>
              <a:t> matrices is lower triangle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zh-CN" sz="2800" dirty="0">
                <a:latin typeface="+mn-lt"/>
              </a:rPr>
              <a:t> The inverse of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 looks like: </a:t>
            </a:r>
          </a:p>
          <a:p>
            <a:pPr>
              <a:lnSpc>
                <a:spcPct val="80000"/>
              </a:lnSpc>
            </a:pPr>
            <a:r>
              <a:rPr lang="en-US" altLang="zh-CN" sz="2800" dirty="0">
                <a:latin typeface="+mn-lt"/>
              </a:rPr>
              <a:t> 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zh-CN" sz="2800" dirty="0">
                <a:latin typeface="+mn-lt"/>
              </a:rPr>
              <a:t> Using  the fact that the inverse of the each 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dirty="0">
                <a:latin typeface="+mn-lt"/>
              </a:rPr>
              <a:t> matrix just requires us to negate the below diagonal terms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altLang="zh-CN" sz="2800" dirty="0">
              <a:latin typeface="+mn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zh-CN" sz="2800" dirty="0">
                <a:latin typeface="+mn-lt"/>
              </a:rPr>
              <a:t>            </a:t>
            </a:r>
            <a:r>
              <a:rPr lang="en-US" altLang="zh-CN" sz="2800" i="1" dirty="0">
                <a:latin typeface="+mn-lt"/>
              </a:rPr>
              <a:t>A</a:t>
            </a:r>
            <a:r>
              <a:rPr lang="en-US" altLang="zh-CN" sz="2800" dirty="0">
                <a:latin typeface="+mn-lt"/>
              </a:rPr>
              <a:t> = 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</a:t>
            </a:r>
            <a:r>
              <a:rPr lang="en-US" altLang="zh-CN" sz="2800" dirty="0">
                <a:latin typeface="+mn-lt"/>
              </a:rPr>
              <a:t> </a:t>
            </a:r>
            <a:r>
              <a:rPr lang="en-US" altLang="zh-CN" sz="2800" i="1" dirty="0">
                <a:latin typeface="+mn-lt"/>
              </a:rPr>
              <a:t>U</a:t>
            </a:r>
            <a:r>
              <a:rPr lang="en-US" altLang="zh-CN" sz="2800" dirty="0">
                <a:latin typeface="+mn-lt"/>
              </a:rPr>
              <a:t> </a:t>
            </a:r>
            <a:br>
              <a:rPr lang="en-US" altLang="zh-CN" sz="2800" dirty="0">
                <a:latin typeface="+mn-lt"/>
              </a:rPr>
            </a:br>
            <a:r>
              <a:rPr lang="en-US" altLang="zh-CN" sz="2800" dirty="0">
                <a:latin typeface="+mn-lt"/>
              </a:rPr>
              <a:t>                 = 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 </a:t>
            </a:r>
            <a:r>
              <a:rPr lang="en-US" altLang="zh-CN" sz="2800" dirty="0">
                <a:latin typeface="+mn-lt"/>
              </a:rPr>
              <a:t>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 </a:t>
            </a:r>
            <a:r>
              <a:rPr lang="en-US" altLang="zh-CN" sz="2800" dirty="0">
                <a:latin typeface="+mn-lt"/>
              </a:rPr>
              <a:t>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</a:t>
            </a:r>
            <a:r>
              <a:rPr lang="en-US" altLang="zh-CN" sz="2800" dirty="0">
                <a:latin typeface="+mn-lt"/>
              </a:rPr>
              <a:t> </a:t>
            </a:r>
            <a:r>
              <a:rPr lang="en-US" altLang="zh-CN" sz="2800" i="1" dirty="0">
                <a:latin typeface="+mn-lt"/>
              </a:rPr>
              <a:t>U</a:t>
            </a:r>
            <a:r>
              <a:rPr lang="en-US" altLang="zh-CN" sz="2800" dirty="0">
                <a:latin typeface="+mn-lt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2800" dirty="0">
                <a:latin typeface="+mn-lt"/>
              </a:rPr>
              <a:t>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zh-CN" sz="2800" dirty="0">
                <a:latin typeface="+mn-lt"/>
              </a:rPr>
              <a:t> Define </a:t>
            </a:r>
            <a:r>
              <a:rPr lang="en-US" altLang="zh-CN" sz="2800" i="1" dirty="0">
                <a:latin typeface="+mn-lt"/>
              </a:rPr>
              <a:t>L</a:t>
            </a:r>
            <a:r>
              <a:rPr lang="en-US" altLang="zh-CN" sz="2800" dirty="0">
                <a:latin typeface="+mn-lt"/>
              </a:rPr>
              <a:t> = 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1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 </a:t>
            </a:r>
            <a:r>
              <a:rPr lang="en-US" altLang="zh-CN" sz="2800" dirty="0">
                <a:latin typeface="+mn-lt"/>
              </a:rPr>
              <a:t>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2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 </a:t>
            </a:r>
            <a:r>
              <a:rPr lang="en-US" altLang="zh-CN" sz="2800" dirty="0">
                <a:latin typeface="+mn-lt"/>
              </a:rPr>
              <a:t>(</a:t>
            </a:r>
            <a:r>
              <a:rPr lang="en-US" altLang="zh-CN" sz="2800" i="1" dirty="0">
                <a:latin typeface="+mn-lt"/>
              </a:rPr>
              <a:t>M</a:t>
            </a:r>
            <a:r>
              <a:rPr lang="en-US" altLang="zh-CN" sz="2800" baseline="30000" dirty="0">
                <a:latin typeface="+mn-lt"/>
              </a:rPr>
              <a:t>3</a:t>
            </a:r>
            <a:r>
              <a:rPr lang="en-US" altLang="zh-CN" sz="2800" dirty="0">
                <a:latin typeface="+mn-lt"/>
              </a:rPr>
              <a:t>)</a:t>
            </a:r>
            <a:r>
              <a:rPr lang="en-US" altLang="zh-CN" sz="2800" baseline="30000" dirty="0">
                <a:latin typeface="+mn-lt"/>
              </a:rPr>
              <a:t>-1</a:t>
            </a:r>
            <a:r>
              <a:rPr lang="en-US" altLang="zh-CN" sz="2800" dirty="0">
                <a:latin typeface="+mn-lt"/>
              </a:rPr>
              <a:t>  and we are done since the product of lower matrices is a lower </a:t>
            </a:r>
            <a:r>
              <a:rPr lang="en-US" altLang="zh-CN" sz="2800" dirty="0" smtClean="0">
                <a:latin typeface="+mn-lt"/>
              </a:rPr>
              <a:t>matrix</a:t>
            </a:r>
            <a:endParaRPr lang="en-US" altLang="zh-CN" sz="2800" dirty="0">
              <a:latin typeface="+mn-lt"/>
            </a:endParaRP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3844815"/>
              </p:ext>
            </p:extLst>
          </p:nvPr>
        </p:nvGraphicFramePr>
        <p:xfrm>
          <a:off x="9192723" y="1975693"/>
          <a:ext cx="2298700" cy="1841500"/>
        </p:xfrm>
        <a:graphic>
          <a:graphicData uri="http://schemas.openxmlformats.org/presentationml/2006/ole">
            <p:oleObj spid="_x0000_s37945" name="Equation" r:id="rId3" imgW="2298700" imgH="1841500" progId="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  <p:sp>
        <p:nvSpPr>
          <p:cNvPr id="3" name="右箭头 2"/>
          <p:cNvSpPr/>
          <p:nvPr/>
        </p:nvSpPr>
        <p:spPr>
          <a:xfrm>
            <a:off x="5949108" y="2996588"/>
            <a:ext cx="3018622" cy="143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311137" y="3244334"/>
            <a:ext cx="1569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In the </a:t>
            </a:r>
            <a:r>
              <a:rPr lang="en-US" altLang="zh-CN" dirty="0" err="1" smtClean="0"/>
              <a:t>p</a:t>
            </a:r>
            <a:r>
              <a:rPr lang="en-US" altLang="zh-CN" baseline="30000" dirty="0" err="1" smtClean="0"/>
              <a:t>th</a:t>
            </a:r>
            <a:r>
              <a:rPr lang="en-US" altLang="zh-CN" dirty="0" smtClean="0"/>
              <a:t> row,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698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When Basic LU Does Not Work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765937" y="1330806"/>
            <a:ext cx="1100666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dirty="0">
                <a:ea typeface="宋体" pitchFamily="2" charset="-122"/>
              </a:rPr>
              <a:t>Remember that we are required to compute</a:t>
            </a:r>
            <a:br>
              <a:rPr lang="en-US" altLang="zh-CN" sz="3200" dirty="0">
                <a:ea typeface="宋体" pitchFamily="2" charset="-122"/>
              </a:rPr>
            </a:br>
            <a:r>
              <a:rPr lang="en-US" altLang="zh-CN" sz="3200" dirty="0">
                <a:ea typeface="宋体" pitchFamily="2" charset="-122"/>
              </a:rPr>
              <a:t>  1/A(</a:t>
            </a:r>
            <a:r>
              <a:rPr lang="en-US" altLang="zh-CN" sz="3200" dirty="0" err="1">
                <a:ea typeface="宋体" pitchFamily="2" charset="-122"/>
              </a:rPr>
              <a:t>i,i</a:t>
            </a:r>
            <a:r>
              <a:rPr lang="en-US" altLang="zh-CN" sz="3200" dirty="0">
                <a:ea typeface="宋体" pitchFamily="2" charset="-122"/>
              </a:rPr>
              <a:t>) for all the successive diagonal terms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dirty="0">
                <a:ea typeface="宋体" pitchFamily="2" charset="-122"/>
              </a:rPr>
              <a:t> What happens when we get to the </a:t>
            </a:r>
            <a:r>
              <a:rPr lang="en-US" altLang="zh-CN" sz="3200" dirty="0" err="1">
                <a:ea typeface="宋体" pitchFamily="2" charset="-122"/>
              </a:rPr>
              <a:t>i’th</a:t>
            </a:r>
            <a:r>
              <a:rPr lang="en-US" altLang="zh-CN" sz="3200" dirty="0">
                <a:ea typeface="宋体" pitchFamily="2" charset="-122"/>
              </a:rPr>
              <a:t> diagonal term and this turns out to be 0 or very small  </a:t>
            </a:r>
            <a:r>
              <a:rPr lang="en-US" altLang="zh-CN" sz="3200" dirty="0" smtClean="0">
                <a:ea typeface="宋体" pitchFamily="2" charset="-122"/>
              </a:rPr>
              <a:t>?</a:t>
            </a:r>
            <a:endParaRPr lang="en-US" altLang="zh-CN" sz="3200" dirty="0">
              <a:ea typeface="宋体" pitchFamily="2" charset="-12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dirty="0">
                <a:ea typeface="宋体" pitchFamily="2" charset="-122"/>
              </a:rPr>
              <a:t> At any point we can swap the </a:t>
            </a:r>
            <a:r>
              <a:rPr lang="en-US" altLang="zh-CN" sz="3200" dirty="0" err="1">
                <a:ea typeface="宋体" pitchFamily="2" charset="-122"/>
              </a:rPr>
              <a:t>i’th</a:t>
            </a:r>
            <a:r>
              <a:rPr lang="en-US" altLang="zh-CN" sz="3200" dirty="0">
                <a:ea typeface="宋体" pitchFamily="2" charset="-122"/>
              </a:rPr>
              <a:t> row with one lower down which does not have a zero (or small entry) in the </a:t>
            </a:r>
            <a:r>
              <a:rPr lang="en-US" altLang="zh-CN" sz="3200" dirty="0" err="1">
                <a:ea typeface="宋体" pitchFamily="2" charset="-122"/>
              </a:rPr>
              <a:t>i’th</a:t>
            </a:r>
            <a:r>
              <a:rPr lang="en-US" altLang="zh-CN" sz="3200" dirty="0">
                <a:ea typeface="宋体" pitchFamily="2" charset="-122"/>
              </a:rPr>
              <a:t> column.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3200" dirty="0">
                <a:ea typeface="宋体" pitchFamily="2" charset="-122"/>
              </a:rPr>
              <a:t>This is known as partial pivoting.</a:t>
            </a:r>
            <a:endParaRPr lang="zh-CN" altLang="en-US" sz="32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Partial Pivoting</a:t>
            </a:r>
            <a:endParaRPr lang="zh-CN" altLang="en-US">
              <a:ea typeface="宋体" pitchFamily="2" charset="-122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772632" y="1508024"/>
            <a:ext cx="1107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ea typeface="宋体" pitchFamily="2" charset="-122"/>
              </a:rPr>
              <a:t>Remember before that we constructed a </a:t>
            </a:r>
            <a:r>
              <a:rPr lang="en-US" altLang="zh-CN" sz="3200" dirty="0" smtClean="0">
                <a:ea typeface="宋体" pitchFamily="2" charset="-122"/>
              </a:rPr>
              <a:t>set of </a:t>
            </a:r>
            <a:r>
              <a:rPr lang="en-US" altLang="zh-CN" sz="3200" dirty="0">
                <a:ea typeface="宋体" pitchFamily="2" charset="-122"/>
              </a:rPr>
              <a:t>M matrices so </a:t>
            </a:r>
            <a:r>
              <a:rPr lang="en-US" altLang="zh-CN" sz="3200" dirty="0" smtClean="0">
                <a:ea typeface="宋体" pitchFamily="2" charset="-122"/>
              </a:rPr>
              <a:t>that                                     </a:t>
            </a:r>
            <a:r>
              <a:rPr lang="en-US" altLang="zh-CN" sz="3200" dirty="0">
                <a:ea typeface="宋体" pitchFamily="2" charset="-122"/>
              </a:rPr>
              <a:t>is upper triangle</a:t>
            </a:r>
          </a:p>
          <a:p>
            <a:pPr>
              <a:spcBef>
                <a:spcPct val="50000"/>
              </a:spcBef>
            </a:pPr>
            <a:r>
              <a:rPr lang="en-US" altLang="zh-CN" sz="3200" dirty="0">
                <a:ea typeface="宋体" pitchFamily="2" charset="-122"/>
              </a:rPr>
              <a:t>Now we construct a sequence of M </a:t>
            </a:r>
            <a:r>
              <a:rPr lang="en-US" altLang="zh-CN" sz="3200" dirty="0" smtClean="0">
                <a:ea typeface="宋体" pitchFamily="2" charset="-122"/>
              </a:rPr>
              <a:t>matrices and </a:t>
            </a:r>
            <a:r>
              <a:rPr lang="en-US" altLang="zh-CN" sz="3200" dirty="0">
                <a:ea typeface="宋体" pitchFamily="2" charset="-122"/>
              </a:rPr>
              <a:t>P matrices so that:</a:t>
            </a:r>
          </a:p>
          <a:p>
            <a:pPr>
              <a:spcBef>
                <a:spcPct val="50000"/>
              </a:spcBef>
            </a:pPr>
            <a:endParaRPr lang="en-US" altLang="zh-CN" sz="3200" dirty="0"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dirty="0">
                <a:ea typeface="宋体" pitchFamily="2" charset="-122"/>
              </a:rPr>
              <a:t>is upper triangle.</a:t>
            </a:r>
            <a:endParaRPr lang="zh-CN" altLang="en-US" sz="3200" dirty="0">
              <a:ea typeface="宋体" pitchFamily="2" charset="-122"/>
            </a:endParaRP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2263554" y="2037918"/>
            <a:ext cx="39372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dirty="0">
                <a:ea typeface="宋体" pitchFamily="2" charset="-122"/>
              </a:rPr>
              <a:t>(</a:t>
            </a:r>
            <a:r>
              <a:rPr lang="en-US" altLang="zh-CN" sz="2800" dirty="0">
                <a:ea typeface="宋体" pitchFamily="2" charset="-122"/>
              </a:rPr>
              <a:t>M</a:t>
            </a:r>
            <a:r>
              <a:rPr lang="en-US" altLang="zh-CN" sz="2800" baseline="30000" dirty="0">
                <a:ea typeface="宋体" pitchFamily="2" charset="-122"/>
              </a:rPr>
              <a:t>N-1</a:t>
            </a:r>
            <a:r>
              <a:rPr lang="en-US" altLang="zh-CN" sz="2800" dirty="0">
                <a:ea typeface="宋体" pitchFamily="2" charset="-122"/>
              </a:rPr>
              <a:t>…. M</a:t>
            </a:r>
            <a:r>
              <a:rPr lang="en-US" altLang="zh-CN" sz="2800" baseline="30000" dirty="0">
                <a:ea typeface="宋体" pitchFamily="2" charset="-122"/>
              </a:rPr>
              <a:t>4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3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2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1</a:t>
            </a:r>
            <a:r>
              <a:rPr lang="en-US" altLang="zh-CN" sz="2800" dirty="0">
                <a:ea typeface="宋体" pitchFamily="2" charset="-122"/>
              </a:rPr>
              <a:t>)A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2701852" y="3941145"/>
            <a:ext cx="6444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dirty="0">
                <a:ea typeface="宋体" pitchFamily="2" charset="-122"/>
              </a:rPr>
              <a:t>(</a:t>
            </a:r>
            <a:r>
              <a:rPr lang="en-US" altLang="zh-CN" sz="2800" dirty="0">
                <a:ea typeface="宋体" pitchFamily="2" charset="-122"/>
              </a:rPr>
              <a:t>M</a:t>
            </a:r>
            <a:r>
              <a:rPr lang="en-US" altLang="zh-CN" sz="2800" baseline="30000" dirty="0">
                <a:ea typeface="宋体" pitchFamily="2" charset="-122"/>
              </a:rPr>
              <a:t>N-1 </a:t>
            </a:r>
            <a:r>
              <a:rPr lang="en-US" altLang="zh-CN" sz="2800" dirty="0">
                <a:ea typeface="宋体" pitchFamily="2" charset="-122"/>
              </a:rPr>
              <a:t>P</a:t>
            </a:r>
            <a:r>
              <a:rPr lang="en-US" altLang="zh-CN" sz="2800" baseline="30000" dirty="0">
                <a:ea typeface="宋体" pitchFamily="2" charset="-122"/>
              </a:rPr>
              <a:t>N-1 </a:t>
            </a:r>
            <a:r>
              <a:rPr lang="en-US" altLang="zh-CN" sz="2800" dirty="0">
                <a:ea typeface="宋体" pitchFamily="2" charset="-122"/>
              </a:rPr>
              <a:t>…. M</a:t>
            </a:r>
            <a:r>
              <a:rPr lang="en-US" altLang="zh-CN" sz="2800" baseline="30000" dirty="0">
                <a:ea typeface="宋体" pitchFamily="2" charset="-122"/>
              </a:rPr>
              <a:t>4 </a:t>
            </a:r>
            <a:r>
              <a:rPr lang="en-US" altLang="zh-CN" sz="2800" dirty="0">
                <a:ea typeface="宋体" pitchFamily="2" charset="-122"/>
              </a:rPr>
              <a:t>P</a:t>
            </a:r>
            <a:r>
              <a:rPr lang="en-US" altLang="zh-CN" sz="2800" baseline="30000" dirty="0">
                <a:ea typeface="宋体" pitchFamily="2" charset="-122"/>
              </a:rPr>
              <a:t>4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3 </a:t>
            </a:r>
            <a:r>
              <a:rPr lang="en-US" altLang="zh-CN" sz="2800" dirty="0">
                <a:ea typeface="宋体" pitchFamily="2" charset="-122"/>
              </a:rPr>
              <a:t>P</a:t>
            </a:r>
            <a:r>
              <a:rPr lang="en-US" altLang="zh-CN" sz="2800" baseline="30000" dirty="0">
                <a:ea typeface="宋体" pitchFamily="2" charset="-122"/>
              </a:rPr>
              <a:t>3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2 </a:t>
            </a:r>
            <a:r>
              <a:rPr lang="en-US" altLang="zh-CN" sz="2800" dirty="0">
                <a:ea typeface="宋体" pitchFamily="2" charset="-122"/>
              </a:rPr>
              <a:t>P</a:t>
            </a:r>
            <a:r>
              <a:rPr lang="en-US" altLang="zh-CN" sz="2800" baseline="30000" dirty="0">
                <a:ea typeface="宋体" pitchFamily="2" charset="-122"/>
              </a:rPr>
              <a:t>2</a:t>
            </a:r>
            <a:r>
              <a:rPr lang="en-US" altLang="zh-CN" sz="2800" dirty="0">
                <a:ea typeface="宋体" pitchFamily="2" charset="-122"/>
              </a:rPr>
              <a:t> M</a:t>
            </a:r>
            <a:r>
              <a:rPr lang="en-US" altLang="zh-CN" sz="2800" baseline="30000" dirty="0">
                <a:ea typeface="宋体" pitchFamily="2" charset="-122"/>
              </a:rPr>
              <a:t>1 </a:t>
            </a:r>
            <a:r>
              <a:rPr lang="en-US" altLang="zh-CN" sz="2800" dirty="0">
                <a:ea typeface="宋体" pitchFamily="2" charset="-122"/>
              </a:rPr>
              <a:t>P</a:t>
            </a:r>
            <a:r>
              <a:rPr lang="en-US" altLang="zh-CN" sz="2800" baseline="30000" dirty="0">
                <a:ea typeface="宋体" pitchFamily="2" charset="-122"/>
              </a:rPr>
              <a:t>1</a:t>
            </a:r>
            <a:r>
              <a:rPr lang="en-US" altLang="zh-CN" sz="2800" dirty="0">
                <a:ea typeface="宋体" pitchFamily="2" charset="-122"/>
              </a:rPr>
              <a:t>)A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Iterative Methods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9448800" cy="1295400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Consider the linear system</a:t>
            </a:r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47829624"/>
              </p:ext>
            </p:extLst>
          </p:nvPr>
        </p:nvGraphicFramePr>
        <p:xfrm>
          <a:off x="5721350" y="2174054"/>
          <a:ext cx="1258626" cy="407986"/>
        </p:xfrm>
        <a:graphic>
          <a:graphicData uri="http://schemas.openxmlformats.org/presentationml/2006/ole">
            <p:oleObj spid="_x0000_s39076" name="Equation" r:id="rId3" imgW="748975" imgH="241195" progId="Equation.3">
              <p:embed/>
            </p:oleObj>
          </a:graphicData>
        </a:graphic>
      </p:graphicFrame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2560638" y="296545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>
                <a:latin typeface="Times New Roman" panose="02020603050405020304" pitchFamily="18" charset="0"/>
              </a:rPr>
              <a:t>or</a:t>
            </a:r>
          </a:p>
        </p:txBody>
      </p:sp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4206875" y="2898775"/>
          <a:ext cx="3779838" cy="1493838"/>
        </p:xfrm>
        <a:graphic>
          <a:graphicData uri="http://schemas.openxmlformats.org/presentationml/2006/ole">
            <p:oleObj spid="_x0000_s39077" name="Equation" r:id="rId4" imgW="3784600" imgH="1498600" progId="Equation.3">
              <p:embed/>
            </p:oleObj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4137025" y="4621213"/>
          <a:ext cx="3892550" cy="1477962"/>
        </p:xfrm>
        <a:graphic>
          <a:graphicData uri="http://schemas.openxmlformats.org/presentationml/2006/ole">
            <p:oleObj spid="_x0000_s39078" name="Equation" r:id="rId5" imgW="3898900" imgH="14732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60638" y="471529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>
                <a:latin typeface="Times New Roman" panose="02020603050405020304" pitchFamily="18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xmlns="" val="291790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Solution Methods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776689" y="1416050"/>
            <a:ext cx="10361364" cy="49516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i="1" u="sng" dirty="0">
                <a:ea typeface="宋体" panose="02010600030101010101" pitchFamily="2" charset="-122"/>
              </a:rPr>
              <a:t>Gauss Elimination</a:t>
            </a:r>
            <a:r>
              <a:rPr lang="en-US" altLang="zh-CN" sz="28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– Subject to </a:t>
            </a:r>
            <a:r>
              <a:rPr lang="en-US" altLang="zh-CN" sz="2800" dirty="0" err="1">
                <a:ea typeface="宋体" panose="02010600030101010101" pitchFamily="2" charset="-122"/>
              </a:rPr>
              <a:t>roundoff</a:t>
            </a:r>
            <a:r>
              <a:rPr lang="en-US" altLang="zh-CN" sz="2800" dirty="0">
                <a:ea typeface="宋体" panose="02010600030101010101" pitchFamily="2" charset="-122"/>
              </a:rPr>
              <a:t> errors and ill conditioning</a:t>
            </a:r>
          </a:p>
          <a:p>
            <a:pPr>
              <a:lnSpc>
                <a:spcPct val="150000"/>
              </a:lnSpc>
            </a:pPr>
            <a:r>
              <a:rPr lang="en-US" altLang="zh-CN" sz="2800" b="1" i="1" u="sng" dirty="0">
                <a:ea typeface="宋体" panose="02010600030101010101" pitchFamily="2" charset="-122"/>
              </a:rPr>
              <a:t>Iterative methods </a:t>
            </a:r>
            <a:r>
              <a:rPr lang="en-US" altLang="zh-CN" sz="28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– </a:t>
            </a:r>
            <a:r>
              <a:rPr lang="en-US" altLang="zh-CN" sz="2800" dirty="0" smtClean="0">
                <a:ea typeface="宋体" panose="02010600030101010101" pitchFamily="2" charset="-122"/>
              </a:rPr>
              <a:t>Alternative </a:t>
            </a:r>
            <a:r>
              <a:rPr lang="en-US" altLang="zh-CN" sz="2800" dirty="0">
                <a:ea typeface="宋体" panose="02010600030101010101" pitchFamily="2" charset="-122"/>
              </a:rPr>
              <a:t>to elimination method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Take initial guess of solution and then iterate to obtain improved estimates of the solution</a:t>
            </a:r>
          </a:p>
          <a:p>
            <a:pPr>
              <a:lnSpc>
                <a:spcPct val="150000"/>
              </a:lnSpc>
            </a:pPr>
            <a:r>
              <a:rPr lang="en-US" altLang="zh-CN" sz="2800" b="1" i="1" u="sng" dirty="0">
                <a:ea typeface="宋体" panose="02010600030101010101" pitchFamily="2" charset="-122"/>
              </a:rPr>
              <a:t>Jacobi</a:t>
            </a:r>
            <a:r>
              <a:rPr lang="en-US" altLang="zh-CN" sz="28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and </a:t>
            </a:r>
            <a:r>
              <a:rPr lang="en-US" altLang="zh-CN" sz="2800" b="1" i="1" u="sng" dirty="0">
                <a:ea typeface="宋体" panose="02010600030101010101" pitchFamily="2" charset="-122"/>
              </a:rPr>
              <a:t>Gauss-Seidel</a:t>
            </a:r>
            <a:r>
              <a:rPr lang="en-US" altLang="zh-CN" sz="28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methods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Work well for large sets of equations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8154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Iterative Methods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6050"/>
            <a:ext cx="10972800" cy="1406525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Rearrange the equations so that an unknown is on the left-hand side of each equation: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524000" y="24585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3638551" y="2606675"/>
          <a:ext cx="5046663" cy="2535238"/>
        </p:xfrm>
        <a:graphic>
          <a:graphicData uri="http://schemas.openxmlformats.org/presentationml/2006/ole">
            <p:oleObj spid="_x0000_s40046" name="Equation" r:id="rId3" imgW="5041900" imgH="2540000" progId="Equation.3">
              <p:embed/>
            </p:oleObj>
          </a:graphicData>
        </a:graphic>
      </p:graphicFrame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609600" y="5018088"/>
            <a:ext cx="77724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2"/>
              </a:buClr>
            </a:pPr>
            <a:r>
              <a:rPr lang="en-US" altLang="zh-CN" dirty="0">
                <a:latin typeface="+mn-lt"/>
              </a:rPr>
              <a:t>Initial </a:t>
            </a:r>
            <a:r>
              <a:rPr lang="en-US" altLang="zh-CN" dirty="0" smtClean="0">
                <a:latin typeface="+mn-lt"/>
              </a:rPr>
              <a:t>guess and an iterative rule</a:t>
            </a:r>
            <a:endParaRPr lang="en-US" altLang="zh-CN" dirty="0">
              <a:latin typeface="+mn-lt"/>
            </a:endParaRP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1524000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44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1223221"/>
              </p:ext>
            </p:extLst>
          </p:nvPr>
        </p:nvGraphicFramePr>
        <p:xfrm>
          <a:off x="4983457" y="5649913"/>
          <a:ext cx="1720270" cy="592424"/>
        </p:xfrm>
        <a:graphic>
          <a:graphicData uri="http://schemas.openxmlformats.org/presentationml/2006/ole">
            <p:oleObj spid="_x0000_s40047" name="Equation" r:id="rId4" imgW="1346200" imgH="4572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110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Jacobi Method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524000" y="2353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4679952"/>
              </p:ext>
            </p:extLst>
          </p:nvPr>
        </p:nvGraphicFramePr>
        <p:xfrm>
          <a:off x="3651251" y="3081533"/>
          <a:ext cx="5110163" cy="2951162"/>
        </p:xfrm>
        <a:graphic>
          <a:graphicData uri="http://schemas.openxmlformats.org/presentationml/2006/ole">
            <p:oleObj spid="_x0000_s41070" name="Equation" r:id="rId3" imgW="5105400" imgH="2946400" progId="Equation.3">
              <p:embed/>
            </p:oleObj>
          </a:graphicData>
        </a:graphic>
      </p:graphicFrame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682588" y="1743270"/>
            <a:ext cx="77724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2"/>
              </a:buClr>
              <a:buSzPct val="80000"/>
            </a:pPr>
            <a:r>
              <a:rPr lang="en-US" altLang="zh-CN" dirty="0">
                <a:latin typeface="+mn-lt"/>
              </a:rPr>
              <a:t>Initial guess</a:t>
            </a:r>
          </a:p>
        </p:txBody>
      </p:sp>
      <p:graphicFrame>
        <p:nvGraphicFramePr>
          <p:cNvPr id="1054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08442476"/>
              </p:ext>
            </p:extLst>
          </p:nvPr>
        </p:nvGraphicFramePr>
        <p:xfrm>
          <a:off x="3101384" y="1743270"/>
          <a:ext cx="1341437" cy="461962"/>
        </p:xfrm>
        <a:graphic>
          <a:graphicData uri="http://schemas.openxmlformats.org/presentationml/2006/ole">
            <p:oleObj spid="_x0000_s41071" name="Equation" r:id="rId4" imgW="1346200" imgH="457200" progId="Equation.3">
              <p:embed/>
            </p:oleObj>
          </a:graphicData>
        </a:graphic>
      </p:graphicFrame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682588" y="2327470"/>
            <a:ext cx="77724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2"/>
              </a:buClr>
              <a:buSzPct val="80000"/>
            </a:pPr>
            <a:r>
              <a:rPr lang="en-US" altLang="zh-CN" dirty="0">
                <a:latin typeface="+mn-lt"/>
              </a:rPr>
              <a:t>Next approximation of the solution 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698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Jacobi Method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02645"/>
            <a:ext cx="7772400" cy="682625"/>
          </a:xfrm>
        </p:spPr>
        <p:txBody>
          <a:bodyPr/>
          <a:lstStyle/>
          <a:p>
            <a:pPr>
              <a:buSzPct val="80000"/>
            </a:pPr>
            <a:r>
              <a:rPr lang="en-US" altLang="zh-CN" dirty="0">
                <a:ea typeface="宋体" panose="02010600030101010101" pitchFamily="2" charset="-122"/>
              </a:rPr>
              <a:t>After </a:t>
            </a:r>
            <a:r>
              <a:rPr lang="en-US" altLang="zh-CN" i="1" dirty="0">
                <a:ea typeface="宋体" panose="02010600030101010101" pitchFamily="2" charset="-122"/>
              </a:rPr>
              <a:t>k</a:t>
            </a:r>
            <a:r>
              <a:rPr lang="en-US" altLang="zh-CN" dirty="0">
                <a:ea typeface="宋体" panose="02010600030101010101" pitchFamily="2" charset="-122"/>
              </a:rPr>
              <a:t> iterations of this process </a:t>
            </a: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1524000" y="2353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31811970"/>
              </p:ext>
            </p:extLst>
          </p:nvPr>
        </p:nvGraphicFramePr>
        <p:xfrm>
          <a:off x="3413125" y="2462542"/>
          <a:ext cx="5365750" cy="2952750"/>
        </p:xfrm>
        <a:graphic>
          <a:graphicData uri="http://schemas.openxmlformats.org/presentationml/2006/ole">
            <p:oleObj spid="_x0000_s42040" name="Equation" r:id="rId3" imgW="5359400" imgH="29464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487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– Jacobi Method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829933" y="1600201"/>
            <a:ext cx="7772400" cy="644525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System of 3 equations in 3 unknowns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524000" y="2901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4456514"/>
              </p:ext>
            </p:extLst>
          </p:nvPr>
        </p:nvGraphicFramePr>
        <p:xfrm>
          <a:off x="4648200" y="2205669"/>
          <a:ext cx="2476500" cy="1092200"/>
        </p:xfrm>
        <a:graphic>
          <a:graphicData uri="http://schemas.openxmlformats.org/presentationml/2006/ole">
            <p:oleObj spid="_x0000_s43118" name="Equation" r:id="rId3" imgW="2476500" imgH="1092200" progId="Equation.3">
              <p:embed/>
            </p:oleObj>
          </a:graphicData>
        </a:graphic>
      </p:graphicFrame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1524000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1524000" y="2525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75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5291848"/>
              </p:ext>
            </p:extLst>
          </p:nvPr>
        </p:nvGraphicFramePr>
        <p:xfrm>
          <a:off x="4438651" y="3643944"/>
          <a:ext cx="3840163" cy="2381250"/>
        </p:xfrm>
        <a:graphic>
          <a:graphicData uri="http://schemas.openxmlformats.org/presentationml/2006/ole">
            <p:oleObj spid="_x0000_s43119" name="Equation" r:id="rId4" imgW="3835400" imgH="2374900" progId="Equation.3">
              <p:embed/>
            </p:oleObj>
          </a:graphicData>
        </a:graphic>
      </p:graphicFrame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791833" y="2984501"/>
            <a:ext cx="7772400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</a:pPr>
            <a:r>
              <a:rPr lang="en-US" altLang="zh-CN" sz="3200" dirty="0">
                <a:latin typeface="+mn-lt"/>
              </a:rPr>
              <a:t>Rearrange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376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569204" y="251897"/>
            <a:ext cx="10363200" cy="1143000"/>
          </a:xfrm>
        </p:spPr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– Jacobi Method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9650" y="1490147"/>
            <a:ext cx="3810000" cy="720725"/>
          </a:xfrm>
        </p:spPr>
        <p:txBody>
          <a:bodyPr/>
          <a:lstStyle/>
          <a:p>
            <a:r>
              <a:rPr lang="en-US" altLang="zh-CN" sz="2800" dirty="0">
                <a:ea typeface="宋体" panose="02010600030101010101" pitchFamily="2" charset="-122"/>
              </a:rPr>
              <a:t>Initial guess</a:t>
            </a:r>
          </a:p>
        </p:txBody>
      </p:sp>
      <p:graphicFrame>
        <p:nvGraphicFramePr>
          <p:cNvPr id="10854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525558360"/>
              </p:ext>
            </p:extLst>
          </p:nvPr>
        </p:nvGraphicFramePr>
        <p:xfrm>
          <a:off x="3733800" y="1512887"/>
          <a:ext cx="2171700" cy="457200"/>
        </p:xfrm>
        <a:graphic>
          <a:graphicData uri="http://schemas.openxmlformats.org/presentationml/2006/ole">
            <p:oleObj spid="_x0000_s44254" name="Equation" r:id="rId3" imgW="2171700" imgH="457200" progId="Equation.3">
              <p:embed/>
            </p:oleObj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1524000" y="2525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85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9762583"/>
              </p:ext>
            </p:extLst>
          </p:nvPr>
        </p:nvGraphicFramePr>
        <p:xfrm>
          <a:off x="1340616" y="2273951"/>
          <a:ext cx="3611563" cy="2379662"/>
        </p:xfrm>
        <a:graphic>
          <a:graphicData uri="http://schemas.openxmlformats.org/presentationml/2006/ole">
            <p:oleObj spid="_x0000_s44255" name="Equation" r:id="rId4" imgW="3606800" imgH="2374900" progId="Equation.3">
              <p:embed/>
            </p:oleObj>
          </a:graphicData>
        </a:graphic>
      </p:graphicFrame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524000" y="2601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85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6812382"/>
              </p:ext>
            </p:extLst>
          </p:nvPr>
        </p:nvGraphicFramePr>
        <p:xfrm>
          <a:off x="5750804" y="2273951"/>
          <a:ext cx="4211637" cy="2379662"/>
        </p:xfrm>
        <a:graphic>
          <a:graphicData uri="http://schemas.openxmlformats.org/presentationml/2006/ole">
            <p:oleObj spid="_x0000_s44256" name="Equation" r:id="rId5" imgW="4216400" imgH="2374900" progId="Equation.3">
              <p:embed/>
            </p:oleObj>
          </a:graphicData>
        </a:graphic>
      </p:graphicFrame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1524000" y="2877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85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89886903"/>
              </p:ext>
            </p:extLst>
          </p:nvPr>
        </p:nvGraphicFramePr>
        <p:xfrm>
          <a:off x="4299103" y="5291712"/>
          <a:ext cx="3280502" cy="408092"/>
        </p:xfrm>
        <a:graphic>
          <a:graphicData uri="http://schemas.openxmlformats.org/presentationml/2006/ole">
            <p:oleObj spid="_x0000_s44257" name="Equation" r:id="rId6" imgW="2641600" imgH="330200" progId="Equation.3">
              <p:embed/>
            </p:oleObj>
          </a:graphicData>
        </a:graphic>
      </p:graphicFrame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1009650" y="5214144"/>
            <a:ext cx="3810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</a:pPr>
            <a:r>
              <a:rPr lang="en-US" altLang="zh-CN" sz="2800" dirty="0">
                <a:latin typeface="+mj-lt"/>
              </a:rPr>
              <a:t>After 20 iterations 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478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7877" y="240508"/>
            <a:ext cx="10363200" cy="1143000"/>
          </a:xfrm>
        </p:spPr>
        <p:txBody>
          <a:bodyPr/>
          <a:lstStyle/>
          <a:p>
            <a:r>
              <a:rPr lang="en-US" altLang="zh-CN" b="1" dirty="0">
                <a:ea typeface="宋体" panose="02010600030101010101" pitchFamily="2" charset="-122"/>
              </a:rPr>
              <a:t>Example – Cont.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6831" y="1477109"/>
            <a:ext cx="10515600" cy="939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Given values of the load forces, </a:t>
            </a:r>
            <a:r>
              <a:rPr lang="en-US" altLang="zh-CN" i="1" dirty="0">
                <a:ea typeface="宋体" panose="02010600030101010101" pitchFamily="2" charset="-122"/>
              </a:rPr>
              <a:t>g</a:t>
            </a:r>
            <a:r>
              <a:rPr lang="en-US" altLang="zh-CN" baseline="-25000" dirty="0">
                <a:ea typeface="宋体" panose="02010600030101010101" pitchFamily="2" charset="-122"/>
              </a:rPr>
              <a:t>1</a:t>
            </a:r>
            <a:r>
              <a:rPr lang="en-US" altLang="zh-CN" dirty="0">
                <a:ea typeface="宋体" panose="02010600030101010101" pitchFamily="2" charset="-122"/>
              </a:rPr>
              <a:t> and </a:t>
            </a:r>
            <a:r>
              <a:rPr lang="en-US" altLang="zh-CN" i="1" dirty="0">
                <a:ea typeface="宋体" panose="02010600030101010101" pitchFamily="2" charset="-122"/>
              </a:rPr>
              <a:t>g</a:t>
            </a:r>
            <a:r>
              <a:rPr lang="en-US" altLang="zh-CN" baseline="-25000" dirty="0">
                <a:ea typeface="宋体" panose="02010600030101010101" pitchFamily="2" charset="-122"/>
              </a:rPr>
              <a:t>2</a:t>
            </a:r>
            <a:r>
              <a:rPr lang="en-US" altLang="zh-CN" dirty="0">
                <a:ea typeface="宋体" panose="02010600030101010101" pitchFamily="2" charset="-122"/>
              </a:rPr>
              <a:t>, find the values of the forces in the beams, </a:t>
            </a: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baseline="-25000" dirty="0">
                <a:ea typeface="宋体" panose="02010600030101010101" pitchFamily="2" charset="-122"/>
              </a:rPr>
              <a:t>1</a:t>
            </a:r>
            <a:r>
              <a:rPr lang="en-US" altLang="zh-CN" dirty="0">
                <a:ea typeface="宋体" panose="02010600030101010101" pitchFamily="2" charset="-122"/>
              </a:rPr>
              <a:t>, …, </a:t>
            </a:r>
            <a:r>
              <a:rPr lang="en-US" altLang="zh-CN" i="1" dirty="0">
                <a:ea typeface="宋体" panose="02010600030101010101" pitchFamily="2" charset="-122"/>
              </a:rPr>
              <a:t>f</a:t>
            </a:r>
            <a:r>
              <a:rPr lang="en-US" altLang="zh-CN" baseline="-25000" dirty="0">
                <a:ea typeface="宋体" panose="02010600030101010101" pitchFamily="2" charset="-122"/>
              </a:rPr>
              <a:t>8</a:t>
            </a:r>
          </a:p>
        </p:txBody>
      </p:sp>
      <p:graphicFrame>
        <p:nvGraphicFramePr>
          <p:cNvPr id="13415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992688" y="2768237"/>
          <a:ext cx="6297612" cy="3238500"/>
        </p:xfrm>
        <a:graphic>
          <a:graphicData uri="http://schemas.openxmlformats.org/presentationml/2006/ole">
            <p:oleObj spid="_x0000_s2159" name="Equation" r:id="rId3" imgW="3594100" imgH="18542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303338" y="2760663"/>
          <a:ext cx="3082925" cy="3217862"/>
        </p:xfrm>
        <a:graphic>
          <a:graphicData uri="http://schemas.openxmlformats.org/presentationml/2006/ole">
            <p:oleObj spid="_x0000_s2160" name="Equation" r:id="rId4" imgW="1752480" imgH="1828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380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a typeface="宋体" pitchFamily="2" charset="-122"/>
              </a:rPr>
              <a:t>Errors and Stopping Criteria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024" y="1323458"/>
            <a:ext cx="10363200" cy="812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Times" pitchFamily="18" charset="0"/>
                <a:ea typeface="宋体" pitchFamily="2" charset="-122"/>
              </a:rPr>
              <a:t>How do we know when to stop?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ea typeface="宋体" pitchFamily="2" charset="-122"/>
              </a:rPr>
              <a:t>Two major sources of error in numerical methods:</a:t>
            </a:r>
            <a:endParaRPr lang="en-US" altLang="zh-CN" sz="2800" b="1" dirty="0">
              <a:ea typeface="宋体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b="1" dirty="0" err="1">
                <a:ea typeface="宋体" pitchFamily="2" charset="-122"/>
              </a:rPr>
              <a:t>Roundoff</a:t>
            </a:r>
            <a:r>
              <a:rPr lang="en-US" altLang="zh-CN" sz="2400" b="1" dirty="0">
                <a:ea typeface="宋体" pitchFamily="2" charset="-122"/>
              </a:rPr>
              <a:t> error</a:t>
            </a:r>
            <a:r>
              <a:rPr lang="en-US" altLang="zh-CN" sz="2400" dirty="0">
                <a:ea typeface="宋体" pitchFamily="2" charset="-122"/>
              </a:rPr>
              <a:t>: Computers represent quantities with a finite number of digits</a:t>
            </a:r>
            <a:endParaRPr lang="en-US" altLang="zh-CN" sz="2400" b="1" dirty="0">
              <a:ea typeface="宋体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b="1" dirty="0">
                <a:ea typeface="宋体" pitchFamily="2" charset="-122"/>
              </a:rPr>
              <a:t>Truncation error</a:t>
            </a:r>
            <a:r>
              <a:rPr lang="en-US" altLang="zh-CN" sz="2400" dirty="0">
                <a:ea typeface="宋体" pitchFamily="2" charset="-122"/>
              </a:rPr>
              <a:t>: Numerical methods employ approximations to represent exact mathematical operations and quantities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imes" pitchFamily="18" charset="0"/>
                <a:ea typeface="宋体" pitchFamily="2" charset="-122"/>
              </a:rPr>
              <a:t>Consider the </a:t>
            </a:r>
            <a:r>
              <a:rPr lang="en-US" altLang="zh-CN" sz="2800" dirty="0">
                <a:ea typeface="宋体" pitchFamily="2" charset="-122"/>
              </a:rPr>
              <a:t>error between the numerical and analytical solutions 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pitchFamily="2" charset="-122"/>
              </a:rPr>
              <a:t>True value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pitchFamily="2" charset="-122"/>
              </a:rPr>
              <a:t>Approximate value 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33385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4043505" y="5711784"/>
          <a:ext cx="260351" cy="246062"/>
        </p:xfrm>
        <a:graphic>
          <a:graphicData uri="http://schemas.openxmlformats.org/presentationml/2006/ole">
            <p:oleObj spid="_x0000_s101378" name="Equation" r:id="rId3" imgW="190440" imgH="241200" progId="Equation.3">
              <p:embed/>
            </p:oleObj>
          </a:graphicData>
        </a:graphic>
      </p:graphicFrame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2993056" y="5212057"/>
          <a:ext cx="243417" cy="195262"/>
        </p:xfrm>
        <a:graphic>
          <a:graphicData uri="http://schemas.openxmlformats.org/presentationml/2006/ole">
            <p:oleObj spid="_x0000_s101379" name="Equation" r:id="rId4" imgW="177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a typeface="宋体" panose="02010600030101010101" pitchFamily="2" charset="-122"/>
              </a:rPr>
              <a:t>Jacobi Method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Two issues to </a:t>
            </a:r>
            <a:r>
              <a:rPr lang="en-US" altLang="zh-CN" dirty="0" smtClean="0"/>
              <a:t>consider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Will the iteration converge to the solution of the </a:t>
            </a:r>
            <a:r>
              <a:rPr lang="en-US" altLang="zh-CN" dirty="0" smtClean="0"/>
              <a:t>systems?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When will the iteration end? What are </a:t>
            </a:r>
            <a:r>
              <a:rPr lang="en-US" altLang="zh-CN" dirty="0" smtClean="0"/>
              <a:t>the </a:t>
            </a:r>
            <a:r>
              <a:rPr lang="en-US" altLang="zh-CN" b="1" dirty="0" smtClean="0">
                <a:ea typeface="宋体" pitchFamily="2" charset="-122"/>
              </a:rPr>
              <a:t>st</a:t>
            </a:r>
            <a:r>
              <a:rPr lang="en-US" altLang="zh-CN" b="1" dirty="0" smtClean="0">
                <a:ea typeface="宋体" pitchFamily="2" charset="-122"/>
              </a:rPr>
              <a:t>opping criteria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termination</a:t>
            </a:r>
            <a:r>
              <a:rPr lang="en-US" altLang="zh-CN" dirty="0" smtClean="0"/>
              <a:t>?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Criterion for convergence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Def. 2.4. A matrix</a:t>
            </a:r>
            <a:r>
              <a:rPr lang="zh-CN" altLang="en-US" dirty="0"/>
              <a:t> </a:t>
            </a:r>
            <a:r>
              <a:rPr lang="en-US" altLang="zh-CN" i="1" dirty="0" smtClean="0"/>
              <a:t>A</a:t>
            </a:r>
            <a:r>
              <a:rPr lang="zh-CN" altLang="en-US" dirty="0"/>
              <a:t> </a:t>
            </a:r>
            <a:r>
              <a:rPr lang="en-US" altLang="zh-CN" dirty="0" smtClean="0"/>
              <a:t>of dimension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×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is said to be </a:t>
            </a:r>
            <a:r>
              <a:rPr lang="en-US" altLang="zh-CN" b="1" i="1" dirty="0" smtClean="0">
                <a:solidFill>
                  <a:srgbClr val="FF0000"/>
                </a:solidFill>
              </a:rPr>
              <a:t>strictly diagonally dominant</a:t>
            </a:r>
            <a:r>
              <a:rPr lang="en-US" altLang="zh-CN" dirty="0" smtClean="0"/>
              <a:t> provided that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>
              <a:spcBef>
                <a:spcPts val="1200"/>
              </a:spcBef>
            </a:pPr>
            <a:r>
              <a:rPr lang="en-US" altLang="zh-CN" dirty="0" err="1"/>
              <a:t>Thm</a:t>
            </a:r>
            <a:r>
              <a:rPr lang="en-US" altLang="zh-CN" dirty="0"/>
              <a:t>. 2.7. Suppose that </a:t>
            </a:r>
            <a:r>
              <a:rPr lang="en-US" altLang="zh-CN" i="1" dirty="0" smtClean="0"/>
              <a:t>A </a:t>
            </a:r>
            <a:r>
              <a:rPr lang="en-US" altLang="zh-CN" dirty="0" smtClean="0"/>
              <a:t>is a strictly diagonally dominant matrix. Then </a:t>
            </a:r>
            <a:r>
              <a:rPr lang="en-US" altLang="zh-CN" i="1" dirty="0" smtClean="0"/>
              <a:t>AX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B</a:t>
            </a:r>
            <a:r>
              <a:rPr lang="zh-CN" altLang="en-US" dirty="0"/>
              <a:t> </a:t>
            </a:r>
            <a:r>
              <a:rPr lang="en-US" altLang="zh-CN" dirty="0" smtClean="0"/>
              <a:t>has a unique solution </a:t>
            </a:r>
            <a:r>
              <a:rPr lang="en-US" altLang="zh-CN" i="1" dirty="0" smtClean="0"/>
              <a:t>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. Jacobi Iteration and Gauss-Seidel Iteration will both produce a sequence of vectors {</a:t>
            </a:r>
            <a:r>
              <a:rPr lang="en-US" altLang="zh-CN" i="1" dirty="0" err="1" smtClean="0"/>
              <a:t>P</a:t>
            </a:r>
            <a:r>
              <a:rPr lang="en-US" altLang="zh-CN" i="1" baseline="-25000" dirty="0" err="1" smtClean="0"/>
              <a:t>k</a:t>
            </a:r>
            <a:r>
              <a:rPr lang="en-US" altLang="zh-CN" dirty="0" smtClean="0"/>
              <a:t>}</a:t>
            </a:r>
            <a:r>
              <a:rPr lang="zh-CN" altLang="en-US" dirty="0"/>
              <a:t> </a:t>
            </a:r>
            <a:r>
              <a:rPr lang="en-US" altLang="zh-CN" dirty="0" smtClean="0"/>
              <a:t>that will converge to </a:t>
            </a:r>
            <a:r>
              <a:rPr lang="en-US" altLang="zh-CN" i="1" dirty="0" smtClean="0"/>
              <a:t>P</a:t>
            </a:r>
            <a:r>
              <a:rPr lang="zh-CN" altLang="en-US" dirty="0"/>
              <a:t> </a:t>
            </a:r>
            <a:r>
              <a:rPr lang="en-US" altLang="zh-CN" dirty="0" smtClean="0"/>
              <a:t>for any choice of the starting vector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.</a:t>
            </a:r>
            <a:endParaRPr lang="zh-CN" altLang="en-US" dirty="0"/>
          </a:p>
          <a:p>
            <a:pPr>
              <a:spcBef>
                <a:spcPts val="1200"/>
              </a:spcBef>
            </a:pPr>
            <a:endParaRPr lang="zh-CN" altLang="en-US" dirty="0"/>
          </a:p>
          <a:p>
            <a:pPr>
              <a:spcBef>
                <a:spcPts val="1200"/>
              </a:spcBef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4114800" y="6271581"/>
            <a:ext cx="3962400" cy="457200"/>
          </a:xfrm>
        </p:spPr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9769307"/>
              </p:ext>
            </p:extLst>
          </p:nvPr>
        </p:nvGraphicFramePr>
        <p:xfrm>
          <a:off x="3568184" y="2730653"/>
          <a:ext cx="2087562" cy="962025"/>
        </p:xfrm>
        <a:graphic>
          <a:graphicData uri="http://schemas.openxmlformats.org/presentationml/2006/ole">
            <p:oleObj spid="_x0000_s111618" name="Equation" r:id="rId3" imgW="965200" imgH="444500" progId="">
              <p:embed/>
            </p:oleObj>
          </a:graphicData>
        </a:graphic>
      </p:graphicFrame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016109" y="3017991"/>
            <a:ext cx="324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 smtClean="0"/>
              <a:t>for </a:t>
            </a:r>
            <a:r>
              <a:rPr lang="en-US" altLang="zh-CN" sz="2400" i="1" dirty="0" smtClean="0"/>
              <a:t>k</a:t>
            </a:r>
            <a:r>
              <a:rPr lang="zh-CN" altLang="en-US" sz="2400" dirty="0"/>
              <a:t>＝</a:t>
            </a:r>
            <a:r>
              <a:rPr lang="en-US" altLang="zh-CN" sz="2400" dirty="0"/>
              <a:t>1,2,…,</a:t>
            </a:r>
            <a:r>
              <a:rPr lang="en-US" altLang="zh-CN" sz="2400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xmlns="" val="37238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Convergence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1484314"/>
            <a:ext cx="11112347" cy="4897437"/>
          </a:xfrm>
        </p:spPr>
        <p:txBody>
          <a:bodyPr/>
          <a:lstStyle/>
          <a:p>
            <a:r>
              <a:rPr lang="en-US" altLang="zh-CN" dirty="0" smtClean="0"/>
              <a:t>A measure of the closeness between vectors is needed so that we can determine if </a:t>
            </a:r>
            <a:r>
              <a:rPr lang="en-US" altLang="zh-CN" dirty="0"/>
              <a:t>{</a:t>
            </a:r>
            <a:r>
              <a:rPr lang="en-US" altLang="zh-CN" i="1" dirty="0" err="1" smtClean="0"/>
              <a:t>P</a:t>
            </a:r>
            <a:r>
              <a:rPr lang="en-US" altLang="zh-CN" i="1" baseline="-25000" dirty="0" err="1" smtClean="0"/>
              <a:t>k</a:t>
            </a:r>
            <a:r>
              <a:rPr lang="en-US" altLang="zh-CN" dirty="0" smtClean="0"/>
              <a:t>}</a:t>
            </a:r>
            <a:r>
              <a:rPr lang="zh-CN" altLang="en-US" dirty="0"/>
              <a:t> </a:t>
            </a:r>
            <a:r>
              <a:rPr lang="en-US" altLang="zh-CN" dirty="0" smtClean="0"/>
              <a:t>is converging to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. The Euclidean distance between </a:t>
            </a:r>
            <a:r>
              <a:rPr lang="en-US" altLang="zh-CN" i="1" dirty="0"/>
              <a:t>P</a:t>
            </a:r>
            <a:r>
              <a:rPr lang="en-US" altLang="zh-CN" dirty="0"/>
              <a:t>=(</a:t>
            </a:r>
            <a:r>
              <a:rPr lang="en-US" altLang="zh-CN" i="1" dirty="0"/>
              <a:t>x</a:t>
            </a:r>
            <a:r>
              <a:rPr lang="en-US" altLang="zh-CN" baseline="-25000" dirty="0"/>
              <a:t>1</a:t>
            </a:r>
            <a:r>
              <a:rPr lang="en-US" altLang="zh-CN" dirty="0"/>
              <a:t>,</a:t>
            </a:r>
            <a:r>
              <a:rPr lang="en-US" altLang="zh-CN" i="1" dirty="0"/>
              <a:t>x</a:t>
            </a:r>
            <a:r>
              <a:rPr lang="en-US" altLang="zh-CN" baseline="-25000" dirty="0"/>
              <a:t>2</a:t>
            </a:r>
            <a:r>
              <a:rPr lang="en-US" altLang="zh-CN" dirty="0"/>
              <a:t>,…,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and </a:t>
            </a:r>
            <a:r>
              <a:rPr lang="en-US" altLang="zh-CN" i="1" dirty="0" smtClean="0"/>
              <a:t>Q</a:t>
            </a:r>
            <a:r>
              <a:rPr lang="en-US" altLang="zh-CN" dirty="0"/>
              <a:t>=(</a:t>
            </a:r>
            <a:r>
              <a:rPr lang="en-US" altLang="zh-CN" i="1" dirty="0"/>
              <a:t>y</a:t>
            </a:r>
            <a:r>
              <a:rPr lang="en-US" altLang="zh-CN" baseline="-25000" dirty="0"/>
              <a:t>1</a:t>
            </a:r>
            <a:r>
              <a:rPr lang="en-US" altLang="zh-CN" dirty="0"/>
              <a:t>,</a:t>
            </a:r>
            <a:r>
              <a:rPr lang="en-US" altLang="zh-CN" i="1" dirty="0"/>
              <a:t>y</a:t>
            </a:r>
            <a:r>
              <a:rPr lang="en-US" altLang="zh-CN" baseline="-25000" dirty="0"/>
              <a:t>2</a:t>
            </a:r>
            <a:r>
              <a:rPr lang="en-US" altLang="zh-CN" dirty="0"/>
              <a:t>,…,</a:t>
            </a:r>
            <a:r>
              <a:rPr lang="en-US" altLang="zh-CN" i="1" dirty="0" err="1" smtClean="0"/>
              <a:t>y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)</a:t>
            </a:r>
            <a:r>
              <a:rPr lang="zh-CN" altLang="en-US" dirty="0"/>
              <a:t> </a:t>
            </a:r>
            <a:r>
              <a:rPr lang="en-US" altLang="zh-CN" dirty="0" smtClean="0"/>
              <a:t>is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Its disadvantage is that it requires considerable computing effort. </a:t>
            </a:r>
          </a:p>
          <a:p>
            <a:r>
              <a:rPr lang="en-US" altLang="zh-CN" dirty="0" smtClean="0"/>
              <a:t>Hence we introduce a different norm, ||X||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2437311"/>
              </p:ext>
            </p:extLst>
          </p:nvPr>
        </p:nvGraphicFramePr>
        <p:xfrm>
          <a:off x="4810918" y="3271379"/>
          <a:ext cx="2570163" cy="876300"/>
        </p:xfrm>
        <a:graphic>
          <a:graphicData uri="http://schemas.openxmlformats.org/presentationml/2006/ole">
            <p:oleObj spid="_x0000_s112642" name="Equation" r:id="rId3" imgW="1676400" imgH="571500" progId="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01675183"/>
              </p:ext>
            </p:extLst>
          </p:nvPr>
        </p:nvGraphicFramePr>
        <p:xfrm>
          <a:off x="5269705" y="5372100"/>
          <a:ext cx="1652588" cy="876300"/>
        </p:xfrm>
        <a:graphic>
          <a:graphicData uri="http://schemas.openxmlformats.org/presentationml/2006/ole">
            <p:oleObj spid="_x0000_s112643" name="Equation" r:id="rId4" imgW="837836" imgH="444307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763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Convergence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result ensures that ||X||</a:t>
            </a:r>
            <a:r>
              <a:rPr lang="en-US" altLang="zh-CN" baseline="-25000" dirty="0" smtClean="0"/>
              <a:t>1</a:t>
            </a:r>
            <a:r>
              <a:rPr lang="zh-CN" altLang="en-US" dirty="0"/>
              <a:t> </a:t>
            </a:r>
            <a:r>
              <a:rPr lang="en-US" altLang="zh-CN" dirty="0" smtClean="0"/>
              <a:t>has the mathematical structure of a metric and hence is suitable to use as a generalized “distance formula”. From the study of linear algebra we know that on a finite-dimensional vector space all norms are equivalent; that is , if two vectors are close in the </a:t>
            </a:r>
          </a:p>
          <a:p>
            <a:pPr marL="363538" indent="0">
              <a:buNone/>
            </a:pPr>
            <a:r>
              <a:rPr lang="en-US" altLang="zh-CN" dirty="0" smtClean="0"/>
              <a:t>||</a:t>
            </a:r>
            <a:r>
              <a:rPr lang="zh-CN" altLang="en-US" dirty="0"/>
              <a:t>＊</a:t>
            </a:r>
            <a:r>
              <a:rPr lang="en-US" altLang="zh-CN" dirty="0"/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/>
              <a:t>norm, then they are also close in the Euclidean norm </a:t>
            </a:r>
          </a:p>
          <a:p>
            <a:pPr marL="363538" indent="0">
              <a:buNone/>
            </a:pPr>
            <a:r>
              <a:rPr lang="en-US" altLang="zh-CN" dirty="0" smtClean="0"/>
              <a:t>||</a:t>
            </a:r>
            <a:r>
              <a:rPr lang="zh-CN" altLang="en-US" dirty="0"/>
              <a:t>＊</a:t>
            </a:r>
            <a:r>
              <a:rPr lang="en-US" altLang="zh-CN" dirty="0"/>
              <a:t>||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. So the norm ||</a:t>
            </a:r>
            <a:r>
              <a:rPr lang="zh-CN" altLang="en-US" dirty="0"/>
              <a:t>＊</a:t>
            </a:r>
            <a:r>
              <a:rPr lang="en-US" altLang="zh-CN" dirty="0" smtClean="0"/>
              <a:t>||</a:t>
            </a:r>
            <a:r>
              <a:rPr lang="en-US" altLang="zh-CN" baseline="-25000" dirty="0" smtClean="0"/>
              <a:t>1</a:t>
            </a:r>
            <a:r>
              <a:rPr lang="en-US" altLang="zh-CN" dirty="0"/>
              <a:t> </a:t>
            </a:r>
            <a:r>
              <a:rPr lang="en-US" altLang="zh-CN" dirty="0" smtClean="0"/>
              <a:t>can be used to define the distance between points and determine convergence in N-dimensional space.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490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Convergence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Thm</a:t>
            </a:r>
            <a:r>
              <a:rPr lang="en-US" altLang="zh-CN" dirty="0" smtClean="0"/>
              <a:t>. 2.8. Let </a:t>
            </a:r>
            <a:r>
              <a:rPr lang="en-US" altLang="zh-CN" i="1" dirty="0" smtClean="0"/>
              <a:t>X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 </a:t>
            </a:r>
            <a:r>
              <a:rPr lang="en-US" altLang="zh-CN" i="1" dirty="0"/>
              <a:t>Y</a:t>
            </a:r>
            <a:r>
              <a:rPr lang="en-US" altLang="zh-CN" dirty="0" smtClean="0"/>
              <a:t> be </a:t>
            </a:r>
            <a:r>
              <a:rPr lang="en-US" altLang="zh-CN" i="1" dirty="0"/>
              <a:t>N</a:t>
            </a:r>
            <a:r>
              <a:rPr lang="en-US" altLang="zh-CN" dirty="0" smtClean="0"/>
              <a:t>-dimensional vectors and </a:t>
            </a:r>
            <a:r>
              <a:rPr lang="en-US" altLang="zh-CN" i="1" dirty="0"/>
              <a:t>c</a:t>
            </a:r>
            <a:r>
              <a:rPr lang="en-US" altLang="zh-CN" dirty="0" smtClean="0"/>
              <a:t> be a scalar. Then the function</a:t>
            </a:r>
            <a:r>
              <a:rPr lang="en-US" altLang="zh-CN" dirty="0"/>
              <a:t> ||</a:t>
            </a:r>
            <a:r>
              <a:rPr lang="en-US" altLang="zh-CN" i="1" dirty="0"/>
              <a:t>X</a:t>
            </a:r>
            <a:r>
              <a:rPr lang="en-US" altLang="zh-CN" dirty="0" smtClean="0"/>
              <a:t>||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has the following properties:</a:t>
            </a:r>
          </a:p>
          <a:p>
            <a:pPr lvl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zh-CN" altLang="en-US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>
                <a:sym typeface="Wingdings" panose="05000000000000000000" pitchFamily="2" charset="2"/>
              </a:rPr>
              <a:t>≥</a:t>
            </a:r>
            <a:r>
              <a:rPr lang="en-US" altLang="zh-CN" dirty="0">
                <a:sym typeface="Wingdings" panose="05000000000000000000" pitchFamily="2" charset="2"/>
              </a:rPr>
              <a:t>0</a:t>
            </a:r>
            <a:r>
              <a:rPr lang="zh-CN" altLang="en-US" dirty="0">
                <a:sym typeface="Wingdings" panose="05000000000000000000" pitchFamily="2" charset="2"/>
              </a:rPr>
              <a:t>，</a:t>
            </a:r>
            <a:r>
              <a:rPr lang="en-US" altLang="zh-CN" dirty="0">
                <a:sym typeface="Wingdings" panose="05000000000000000000" pitchFamily="2" charset="2"/>
              </a:rPr>
              <a:t>||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>
                <a:sym typeface="Wingdings" panose="05000000000000000000" pitchFamily="2" charset="2"/>
              </a:rPr>
              <a:t>=</a:t>
            </a:r>
            <a:r>
              <a:rPr lang="en-US" altLang="zh-CN" dirty="0">
                <a:sym typeface="Wingdings" panose="05000000000000000000" pitchFamily="2" charset="2"/>
              </a:rPr>
              <a:t>0</a:t>
            </a:r>
            <a:r>
              <a:rPr lang="zh-CN" altLang="en-US" dirty="0">
                <a:sym typeface="Wingdings" panose="05000000000000000000" pitchFamily="2" charset="2"/>
              </a:rPr>
              <a:t>当且仅当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>
                <a:sym typeface="Wingdings" panose="05000000000000000000" pitchFamily="2" charset="2"/>
              </a:rPr>
              <a:t>=0</a:t>
            </a:r>
            <a:endParaRPr lang="en-US" altLang="zh-CN" dirty="0"/>
          </a:p>
          <a:p>
            <a:pPr lvl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en-US" altLang="zh-CN" dirty="0" smtClean="0">
                <a:sym typeface="Wingdings" panose="05000000000000000000" pitchFamily="2" charset="2"/>
              </a:rPr>
              <a:t> ||</a:t>
            </a:r>
            <a:r>
              <a:rPr lang="en-US" altLang="zh-CN" i="1" dirty="0" err="1">
                <a:sym typeface="Wingdings" panose="05000000000000000000" pitchFamily="2" charset="2"/>
              </a:rPr>
              <a:t>cX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>
                <a:sym typeface="Wingdings" panose="05000000000000000000" pitchFamily="2" charset="2"/>
              </a:rPr>
              <a:t>=|</a:t>
            </a:r>
            <a:r>
              <a:rPr lang="en-US" altLang="zh-CN" i="1" dirty="0">
                <a:sym typeface="Wingdings" panose="05000000000000000000" pitchFamily="2" charset="2"/>
              </a:rPr>
              <a:t>c</a:t>
            </a:r>
            <a:r>
              <a:rPr lang="en-US" altLang="zh-CN" dirty="0">
                <a:sym typeface="Wingdings" panose="05000000000000000000" pitchFamily="2" charset="2"/>
              </a:rPr>
              <a:t>|·||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</a:t>
            </a:r>
            <a:endParaRPr lang="en-US" altLang="zh-CN" dirty="0"/>
          </a:p>
          <a:p>
            <a:pPr lvl="1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zh-CN" altLang="en-US" dirty="0" smtClean="0"/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>
                <a:sym typeface="Wingdings" panose="05000000000000000000" pitchFamily="2" charset="2"/>
              </a:rPr>
              <a:t>+</a:t>
            </a:r>
            <a:r>
              <a:rPr lang="en-US" altLang="zh-CN" i="1" dirty="0">
                <a:sym typeface="Wingdings" panose="05000000000000000000" pitchFamily="2" charset="2"/>
              </a:rPr>
              <a:t>Y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>
                <a:sym typeface="Wingdings" panose="05000000000000000000" pitchFamily="2" charset="2"/>
              </a:rPr>
              <a:t>≤</a:t>
            </a:r>
            <a:r>
              <a:rPr lang="en-US" altLang="zh-CN" dirty="0">
                <a:sym typeface="Wingdings" panose="05000000000000000000" pitchFamily="2" charset="2"/>
              </a:rPr>
              <a:t>||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 </a:t>
            </a:r>
            <a:r>
              <a:rPr lang="en-US" altLang="zh-CN" dirty="0" smtClean="0">
                <a:sym typeface="Wingdings" panose="05000000000000000000" pitchFamily="2" charset="2"/>
              </a:rPr>
              <a:t>+||</a:t>
            </a:r>
            <a:r>
              <a:rPr lang="en-US" altLang="zh-CN" i="1" dirty="0">
                <a:sym typeface="Wingdings" panose="05000000000000000000" pitchFamily="2" charset="2"/>
              </a:rPr>
              <a:t>Y</a:t>
            </a:r>
            <a:r>
              <a:rPr lang="en-US" altLang="zh-CN" dirty="0" smtClean="0">
                <a:sym typeface="Wingdings" panose="05000000000000000000" pitchFamily="2" charset="2"/>
              </a:rPr>
              <a:t>||</a:t>
            </a:r>
            <a:r>
              <a:rPr lang="en-US" altLang="zh-CN" baseline="-25000" dirty="0" smtClean="0"/>
              <a:t>1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ym typeface="Wingdings" panose="05000000000000000000" pitchFamily="2" charset="2"/>
              </a:rPr>
              <a:t>Def. 2.5. Suppose that </a:t>
            </a:r>
            <a:r>
              <a:rPr lang="en-US" altLang="zh-CN" i="1" dirty="0" smtClean="0">
                <a:sym typeface="Wingdings" panose="05000000000000000000" pitchFamily="2" charset="2"/>
              </a:rPr>
              <a:t>X</a:t>
            </a:r>
            <a:r>
              <a:rPr lang="en-US" altLang="zh-CN" dirty="0" smtClean="0">
                <a:sym typeface="Wingdings" panose="05000000000000000000" pitchFamily="2" charset="2"/>
              </a:rPr>
              <a:t> and </a:t>
            </a:r>
            <a:r>
              <a:rPr lang="en-US" altLang="zh-CN" i="1" dirty="0">
                <a:sym typeface="Wingdings" panose="05000000000000000000" pitchFamily="2" charset="2"/>
              </a:rPr>
              <a:t>Y</a:t>
            </a:r>
            <a:r>
              <a:rPr lang="en-US" altLang="zh-CN" dirty="0" smtClean="0">
                <a:sym typeface="Wingdings" panose="05000000000000000000" pitchFamily="2" charset="2"/>
              </a:rPr>
              <a:t> are two points in </a:t>
            </a:r>
            <a:r>
              <a:rPr lang="en-US" altLang="zh-CN" i="1" dirty="0">
                <a:sym typeface="Wingdings" panose="05000000000000000000" pitchFamily="2" charset="2"/>
              </a:rPr>
              <a:t>N</a:t>
            </a:r>
            <a:r>
              <a:rPr lang="en-US" altLang="zh-CN" dirty="0" smtClean="0">
                <a:sym typeface="Wingdings" panose="05000000000000000000" pitchFamily="2" charset="2"/>
              </a:rPr>
              <a:t>-dimensional space. We define the distance between </a:t>
            </a:r>
            <a:r>
              <a:rPr lang="en-US" altLang="zh-CN" i="1" dirty="0">
                <a:sym typeface="Wingdings" panose="05000000000000000000" pitchFamily="2" charset="2"/>
              </a:rPr>
              <a:t>X</a:t>
            </a:r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and </a:t>
            </a:r>
            <a:r>
              <a:rPr lang="en-US" altLang="zh-CN" i="1" dirty="0">
                <a:sym typeface="Wingdings" panose="05000000000000000000" pitchFamily="2" charset="2"/>
              </a:rPr>
              <a:t>Y</a:t>
            </a:r>
            <a:r>
              <a:rPr lang="en-US" altLang="zh-CN" dirty="0" smtClean="0">
                <a:sym typeface="Wingdings" panose="05000000000000000000" pitchFamily="2" charset="2"/>
              </a:rPr>
              <a:t> in the </a:t>
            </a:r>
            <a:r>
              <a:rPr lang="en-US" altLang="zh-CN" dirty="0" smtClean="0"/>
              <a:t>||</a:t>
            </a:r>
            <a:r>
              <a:rPr lang="en-US" altLang="zh-CN" dirty="0" smtClean="0">
                <a:latin typeface="+mn-ea"/>
              </a:rPr>
              <a:t>*</a:t>
            </a:r>
            <a:r>
              <a:rPr lang="en-US" altLang="zh-CN" dirty="0" smtClean="0"/>
              <a:t>||</a:t>
            </a:r>
            <a:r>
              <a:rPr lang="en-US" altLang="zh-CN" baseline="-25000" dirty="0"/>
              <a:t>1</a:t>
            </a:r>
            <a:r>
              <a:rPr lang="en-US" altLang="zh-CN" dirty="0" smtClean="0">
                <a:sym typeface="Wingdings" panose="05000000000000000000" pitchFamily="2" charset="2"/>
              </a:rPr>
              <a:t> norm as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6574979"/>
              </p:ext>
            </p:extLst>
          </p:nvPr>
        </p:nvGraphicFramePr>
        <p:xfrm>
          <a:off x="5034709" y="5732489"/>
          <a:ext cx="2285694" cy="741396"/>
        </p:xfrm>
        <a:graphic>
          <a:graphicData uri="http://schemas.openxmlformats.org/presentationml/2006/ole">
            <p:oleObj spid="_x0000_s113666" name="Equation" r:id="rId3" imgW="1371600" imgH="4442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931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 Seidel Method</a:t>
            </a:r>
          </a:p>
        </p:txBody>
      </p:sp>
      <p:sp>
        <p:nvSpPr>
          <p:cNvPr id="92174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>
                <a:ea typeface="宋体" panose="02010600030101010101" pitchFamily="2" charset="-122"/>
              </a:rPr>
              <a:t>The current approximation of one of the unknowns is available for use after each step.</a:t>
            </a:r>
          </a:p>
          <a:p>
            <a:r>
              <a:rPr lang="en-US" altLang="zh-CN" sz="2400" dirty="0">
                <a:ea typeface="宋体" panose="02010600030101010101" pitchFamily="2" charset="-122"/>
              </a:rPr>
              <a:t>This information could be used immediately in the calculation of the next </a:t>
            </a:r>
            <a:r>
              <a:rPr lang="en-US" altLang="zh-CN" sz="2400" dirty="0" smtClean="0">
                <a:ea typeface="宋体" panose="02010600030101010101" pitchFamily="2" charset="-122"/>
              </a:rPr>
              <a:t>unknown. </a:t>
            </a:r>
            <a:endParaRPr lang="en-US" altLang="zh-CN" sz="2400" dirty="0">
              <a:ea typeface="宋体" panose="02010600030101010101" pitchFamily="2" charset="-122"/>
            </a:endParaRPr>
          </a:p>
        </p:txBody>
      </p:sp>
      <p:sp>
        <p:nvSpPr>
          <p:cNvPr id="92176" name="Rectangle 16"/>
          <p:cNvSpPr>
            <a:spLocks noChangeArrowheads="1"/>
          </p:cNvSpPr>
          <p:nvPr/>
        </p:nvSpPr>
        <p:spPr bwMode="auto">
          <a:xfrm>
            <a:off x="1524000" y="24299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2175" name="Object 15"/>
          <p:cNvGraphicFramePr>
            <a:graphicFrameLocks noChangeAspect="1"/>
          </p:cNvGraphicFramePr>
          <p:nvPr/>
        </p:nvGraphicFramePr>
        <p:xfrm>
          <a:off x="3219450" y="3273425"/>
          <a:ext cx="5803900" cy="2952750"/>
        </p:xfrm>
        <a:graphic>
          <a:graphicData uri="http://schemas.openxmlformats.org/presentationml/2006/ole">
            <p:oleObj spid="_x0000_s52279" name="Equation" r:id="rId3" imgW="5803900" imgH="29464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040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Gauss-Seidel Method - Example</a:t>
            </a:r>
          </a:p>
        </p:txBody>
      </p:sp>
      <p:sp>
        <p:nvSpPr>
          <p:cNvPr id="93201" name="Rectangle 17"/>
          <p:cNvSpPr>
            <a:spLocks noChangeArrowheads="1"/>
          </p:cNvSpPr>
          <p:nvPr/>
        </p:nvSpPr>
        <p:spPr bwMode="auto">
          <a:xfrm>
            <a:off x="1524000" y="2901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3200" name="Object 16"/>
          <p:cNvGraphicFramePr>
            <a:graphicFrameLocks noChangeAspect="1"/>
          </p:cNvGraphicFramePr>
          <p:nvPr/>
        </p:nvGraphicFramePr>
        <p:xfrm>
          <a:off x="2628900" y="1625600"/>
          <a:ext cx="2476500" cy="1092200"/>
        </p:xfrm>
        <a:graphic>
          <a:graphicData uri="http://schemas.openxmlformats.org/presentationml/2006/ole">
            <p:oleObj spid="_x0000_s53466" name="Equation" r:id="rId3" imgW="2476500" imgH="1092200" progId="Equation.3">
              <p:embed/>
            </p:oleObj>
          </a:graphicData>
        </a:graphic>
      </p:graphicFrame>
      <p:sp>
        <p:nvSpPr>
          <p:cNvPr id="93203" name="Rectangle 19"/>
          <p:cNvSpPr>
            <a:spLocks noChangeArrowheads="1"/>
          </p:cNvSpPr>
          <p:nvPr/>
        </p:nvSpPr>
        <p:spPr bwMode="auto">
          <a:xfrm>
            <a:off x="1524000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3202" name="Object 18"/>
          <p:cNvGraphicFramePr>
            <a:graphicFrameLocks noChangeAspect="1"/>
          </p:cNvGraphicFramePr>
          <p:nvPr/>
        </p:nvGraphicFramePr>
        <p:xfrm>
          <a:off x="6356350" y="2043113"/>
          <a:ext cx="2171700" cy="461962"/>
        </p:xfrm>
        <a:graphic>
          <a:graphicData uri="http://schemas.openxmlformats.org/presentationml/2006/ole">
            <p:oleObj spid="_x0000_s53467" name="Equation" r:id="rId4" imgW="2171700" imgH="457200" progId="Equation.3">
              <p:embed/>
            </p:oleObj>
          </a:graphicData>
        </a:graphic>
      </p:graphicFrame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1524000" y="2601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2800350" y="3457575"/>
          <a:ext cx="2324100" cy="2381250"/>
        </p:xfrm>
        <a:graphic>
          <a:graphicData uri="http://schemas.openxmlformats.org/presentationml/2006/ole">
            <p:oleObj spid="_x0000_s53468" name="Equation" r:id="rId5" imgW="2324100" imgH="2374900" progId="Equation.3">
              <p:embed/>
            </p:oleObj>
          </a:graphicData>
        </a:graphic>
      </p:graphicFrame>
      <p:sp>
        <p:nvSpPr>
          <p:cNvPr id="93206" name="Rectangle 22"/>
          <p:cNvSpPr>
            <a:spLocks noChangeArrowheads="1"/>
          </p:cNvSpPr>
          <p:nvPr/>
        </p:nvSpPr>
        <p:spPr bwMode="auto">
          <a:xfrm>
            <a:off x="5851525" y="3003828"/>
            <a:ext cx="30059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dirty="0">
                <a:latin typeface="+mn-lt"/>
                <a:ea typeface="宋体" panose="02010600030101010101" pitchFamily="2" charset="-122"/>
              </a:rPr>
              <a:t>after 1 iteration of the method </a:t>
            </a:r>
          </a:p>
        </p:txBody>
      </p:sp>
      <p:sp>
        <p:nvSpPr>
          <p:cNvPr id="93207" name="Rectangle 23"/>
          <p:cNvSpPr>
            <a:spLocks noChangeArrowheads="1"/>
          </p:cNvSpPr>
          <p:nvPr/>
        </p:nvSpPr>
        <p:spPr bwMode="auto">
          <a:xfrm>
            <a:off x="6175375" y="1624292"/>
            <a:ext cx="24224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dirty="0">
                <a:latin typeface="+mn-lt"/>
                <a:ea typeface="宋体" panose="02010600030101010101" pitchFamily="2" charset="-122"/>
              </a:rPr>
              <a:t>convenient initial guess </a:t>
            </a:r>
          </a:p>
        </p:txBody>
      </p:sp>
      <p:sp>
        <p:nvSpPr>
          <p:cNvPr id="93209" name="Rectangle 25"/>
          <p:cNvSpPr>
            <a:spLocks noChangeArrowheads="1"/>
          </p:cNvSpPr>
          <p:nvPr/>
        </p:nvSpPr>
        <p:spPr bwMode="auto">
          <a:xfrm>
            <a:off x="1524000" y="2601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5861050" y="3457575"/>
          <a:ext cx="4216400" cy="2381250"/>
        </p:xfrm>
        <a:graphic>
          <a:graphicData uri="http://schemas.openxmlformats.org/presentationml/2006/ole">
            <p:oleObj spid="_x0000_s53469" name="Equation" r:id="rId6" imgW="4216400" imgH="23749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16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Gauss-Seidel Method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CN" sz="2400" dirty="0">
                <a:ea typeface="宋体" panose="02010600030101010101" pitchFamily="2" charset="-122"/>
              </a:rPr>
              <a:t>after 2 iterations </a:t>
            </a:r>
          </a:p>
        </p:txBody>
      </p:sp>
      <p:graphicFrame>
        <p:nvGraphicFramePr>
          <p:cNvPr id="94221" name="Object 13"/>
          <p:cNvGraphicFramePr>
            <a:graphicFrameLocks noGrp="1" noChangeAspect="1"/>
          </p:cNvGraphicFramePr>
          <p:nvPr>
            <p:ph sz="half" idx="2"/>
          </p:nvPr>
        </p:nvGraphicFramePr>
        <p:xfrm>
          <a:off x="8188325" y="2233613"/>
          <a:ext cx="1508125" cy="1495425"/>
        </p:xfrm>
        <a:graphic>
          <a:graphicData uri="http://schemas.openxmlformats.org/presentationml/2006/ole">
            <p:oleObj spid="_x0000_s54436" name="Equation" r:id="rId3" imgW="1511300" imgH="1498600" progId="Equation.3">
              <p:embed/>
            </p:oleObj>
          </a:graphicData>
        </a:graphic>
      </p:graphicFrame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1524000" y="26013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4219" name="Object 11"/>
          <p:cNvGraphicFramePr>
            <a:graphicFrameLocks noChangeAspect="1"/>
          </p:cNvGraphicFramePr>
          <p:nvPr/>
        </p:nvGraphicFramePr>
        <p:xfrm>
          <a:off x="2528889" y="2378075"/>
          <a:ext cx="5151437" cy="2381250"/>
        </p:xfrm>
        <a:graphic>
          <a:graphicData uri="http://schemas.openxmlformats.org/presentationml/2006/ole">
            <p:oleObj spid="_x0000_s54437" name="Equation" r:id="rId4" imgW="5156200" imgH="2374900" progId="Equation.3">
              <p:embed/>
            </p:oleObj>
          </a:graphicData>
        </a:graphic>
      </p:graphicFrame>
      <p:sp>
        <p:nvSpPr>
          <p:cNvPr id="94224" name="Rectangle 16"/>
          <p:cNvSpPr>
            <a:spLocks noChangeArrowheads="1"/>
          </p:cNvSpPr>
          <p:nvPr/>
        </p:nvSpPr>
        <p:spPr bwMode="auto">
          <a:xfrm>
            <a:off x="1524000" y="2877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4223" name="Object 15"/>
          <p:cNvGraphicFramePr>
            <a:graphicFrameLocks noChangeAspect="1"/>
          </p:cNvGraphicFramePr>
          <p:nvPr/>
        </p:nvGraphicFramePr>
        <p:xfrm>
          <a:off x="8439150" y="4437063"/>
          <a:ext cx="812800" cy="1541462"/>
        </p:xfrm>
        <a:graphic>
          <a:graphicData uri="http://schemas.openxmlformats.org/presentationml/2006/ole">
            <p:oleObj spid="_x0000_s54438" name="Equation" r:id="rId5" imgW="812447" imgH="1548728" progId="Equation.3">
              <p:embed/>
            </p:oleObj>
          </a:graphicData>
        </a:graphic>
      </p:graphicFrame>
      <p:sp>
        <p:nvSpPr>
          <p:cNvPr id="94225" name="Rectangle 17"/>
          <p:cNvSpPr>
            <a:spLocks noChangeArrowheads="1"/>
          </p:cNvSpPr>
          <p:nvPr/>
        </p:nvSpPr>
        <p:spPr bwMode="auto">
          <a:xfrm>
            <a:off x="8112125" y="4159528"/>
            <a:ext cx="17556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dirty="0">
                <a:latin typeface="+mn-lt"/>
                <a:ea typeface="宋体" panose="02010600030101010101" pitchFamily="2" charset="-122"/>
              </a:rPr>
              <a:t>after 9 iterations </a:t>
            </a:r>
          </a:p>
        </p:txBody>
      </p:sp>
      <p:sp>
        <p:nvSpPr>
          <p:cNvPr id="94226" name="Rectangle 18"/>
          <p:cNvSpPr>
            <a:spLocks noChangeArrowheads="1"/>
          </p:cNvSpPr>
          <p:nvPr/>
        </p:nvSpPr>
        <p:spPr bwMode="auto">
          <a:xfrm>
            <a:off x="8004175" y="1695728"/>
            <a:ext cx="16658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dirty="0">
                <a:latin typeface="+mn-lt"/>
                <a:ea typeface="宋体" panose="02010600030101010101" pitchFamily="2" charset="-122"/>
              </a:rPr>
              <a:t>after 1 iteration 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9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Systems of Linear Equations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447800"/>
            <a:ext cx="11183814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latin typeface="Times" panose="02020603050405020304" pitchFamily="18" charset="0"/>
                <a:ea typeface="宋体" panose="02010600030101010101" pitchFamily="2" charset="-122"/>
              </a:rPr>
              <a:t>Consider the linear system </a:t>
            </a:r>
            <a:r>
              <a:rPr lang="en-US" altLang="zh-CN" sz="2800" b="1" i="1" dirty="0">
                <a:latin typeface="Times" panose="02020603050405020304" pitchFamily="18" charset="0"/>
                <a:ea typeface="宋体" panose="02010600030101010101" pitchFamily="2" charset="-122"/>
              </a:rPr>
              <a:t>Ax = b</a:t>
            </a:r>
            <a:endParaRPr lang="en-US" altLang="zh-CN" sz="2800" dirty="0">
              <a:latin typeface="Times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where </a:t>
            </a:r>
            <a:r>
              <a:rPr lang="en-US" altLang="zh-CN" sz="2800" b="1" i="1" dirty="0">
                <a:ea typeface="宋体" panose="02010600030101010101" pitchFamily="2" charset="-122"/>
              </a:rPr>
              <a:t>A</a:t>
            </a:r>
            <a:r>
              <a:rPr lang="en-US" altLang="zh-CN" sz="2800" dirty="0">
                <a:ea typeface="宋体" panose="02010600030101010101" pitchFamily="2" charset="-122"/>
              </a:rPr>
              <a:t> is an (</a:t>
            </a:r>
            <a:r>
              <a:rPr lang="en-US" altLang="zh-CN" sz="2800" i="1" dirty="0">
                <a:ea typeface="宋体" panose="02010600030101010101" pitchFamily="2" charset="-122"/>
              </a:rPr>
              <a:t>n</a:t>
            </a:r>
            <a:r>
              <a:rPr lang="en-US" altLang="zh-CN" sz="2800" dirty="0">
                <a:ea typeface="宋体" panose="02010600030101010101" pitchFamily="2" charset="-122"/>
              </a:rPr>
              <a:t> </a:t>
            </a:r>
            <a:r>
              <a:rPr lang="en-US" altLang="zh-CN" sz="2800" dirty="0" smtClean="0">
                <a:ea typeface="宋体" panose="02010600030101010101" pitchFamily="2" charset="-122"/>
              </a:rPr>
              <a:t>× </a:t>
            </a:r>
            <a:r>
              <a:rPr lang="en-US" altLang="zh-CN" sz="2800" i="1" dirty="0">
                <a:ea typeface="宋体" panose="02010600030101010101" pitchFamily="2" charset="-122"/>
              </a:rPr>
              <a:t>n</a:t>
            </a:r>
            <a:r>
              <a:rPr lang="en-US" altLang="zh-CN" sz="2800" dirty="0">
                <a:ea typeface="宋体" panose="02010600030101010101" pitchFamily="2" charset="-122"/>
              </a:rPr>
              <a:t>) matrix, </a:t>
            </a:r>
            <a:r>
              <a:rPr lang="en-US" altLang="zh-CN" sz="2800" b="1" i="1" dirty="0">
                <a:ea typeface="宋体" panose="02010600030101010101" pitchFamily="2" charset="-122"/>
              </a:rPr>
              <a:t>x</a:t>
            </a:r>
            <a:r>
              <a:rPr lang="en-US" altLang="zh-CN" sz="2800" dirty="0">
                <a:ea typeface="宋体" panose="02010600030101010101" pitchFamily="2" charset="-122"/>
              </a:rPr>
              <a:t> is the vector of (</a:t>
            </a:r>
            <a:r>
              <a:rPr lang="en-US" altLang="zh-CN" sz="2800" i="1" dirty="0">
                <a:ea typeface="宋体" panose="02010600030101010101" pitchFamily="2" charset="-122"/>
              </a:rPr>
              <a:t>n</a:t>
            </a:r>
            <a:r>
              <a:rPr lang="en-US" altLang="zh-CN" sz="2800" dirty="0">
                <a:ea typeface="宋体" panose="02010600030101010101" pitchFamily="2" charset="-122"/>
              </a:rPr>
              <a:t>) unknown solution values, and </a:t>
            </a:r>
            <a:r>
              <a:rPr lang="en-US" altLang="zh-CN" sz="2800" b="1" i="1" dirty="0">
                <a:ea typeface="宋体" panose="02010600030101010101" pitchFamily="2" charset="-122"/>
              </a:rPr>
              <a:t>b</a:t>
            </a:r>
            <a:r>
              <a:rPr lang="en-US" altLang="zh-CN" sz="2800" dirty="0">
                <a:ea typeface="宋体" panose="02010600030101010101" pitchFamily="2" charset="-122"/>
              </a:rPr>
              <a:t> is a column vector of constants</a:t>
            </a:r>
          </a:p>
        </p:txBody>
      </p:sp>
      <p:graphicFrame>
        <p:nvGraphicFramePr>
          <p:cNvPr id="616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2365832"/>
              </p:ext>
            </p:extLst>
          </p:nvPr>
        </p:nvGraphicFramePr>
        <p:xfrm>
          <a:off x="4183063" y="2859087"/>
          <a:ext cx="3778250" cy="1495425"/>
        </p:xfrm>
        <a:graphic>
          <a:graphicData uri="http://schemas.openxmlformats.org/presentationml/2006/ole">
            <p:oleObj spid="_x0000_s3182" name="Equation" r:id="rId3" imgW="3784600" imgH="1498600" progId="Equation.3">
              <p:embed/>
            </p:oleObj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17745835"/>
              </p:ext>
            </p:extLst>
          </p:nvPr>
        </p:nvGraphicFramePr>
        <p:xfrm>
          <a:off x="4225925" y="4659311"/>
          <a:ext cx="3894138" cy="1477962"/>
        </p:xfrm>
        <a:graphic>
          <a:graphicData uri="http://schemas.openxmlformats.org/presentationml/2006/ole">
            <p:oleObj spid="_x0000_s3183" name="Equation" r:id="rId4" imgW="3898900" imgH="14732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590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Solution of a Linear System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1"/>
            <a:ext cx="10972800" cy="1406525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A formal way to obtain a solution using matrix algebra is to multiply each side of the equation by the inverse of </a:t>
            </a:r>
            <a:r>
              <a:rPr lang="en-US" altLang="zh-CN" b="1" i="1" dirty="0">
                <a:ea typeface="宋体" panose="02010600030101010101" pitchFamily="2" charset="-122"/>
              </a:rPr>
              <a:t>A</a:t>
            </a:r>
            <a:r>
              <a:rPr lang="en-US" altLang="zh-CN" dirty="0">
                <a:ea typeface="宋体" panose="02010600030101010101" pitchFamily="2" charset="-122"/>
              </a:rPr>
              <a:t> to yield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524000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0640274"/>
              </p:ext>
            </p:extLst>
          </p:nvPr>
        </p:nvGraphicFramePr>
        <p:xfrm>
          <a:off x="5276851" y="3351081"/>
          <a:ext cx="2773127" cy="626008"/>
        </p:xfrm>
        <a:graphic>
          <a:graphicData uri="http://schemas.openxmlformats.org/presentationml/2006/ole">
            <p:oleObj spid="_x0000_s4208" name="Equation" r:id="rId3" imgW="1548728" imgH="355446" progId="Equation.3">
              <p:embed/>
            </p:oleObj>
          </a:graphicData>
        </a:graphic>
      </p:graphicFrame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524000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1524000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6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4270806"/>
              </p:ext>
            </p:extLst>
          </p:nvPr>
        </p:nvGraphicFramePr>
        <p:xfrm>
          <a:off x="5351463" y="4276725"/>
          <a:ext cx="1980225" cy="713916"/>
        </p:xfrm>
        <a:graphic>
          <a:graphicData uri="http://schemas.openxmlformats.org/presentationml/2006/ole">
            <p:oleObj spid="_x0000_s4209" name="Equation" r:id="rId4" imgW="977476" imgH="355446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 smtClean="0"/>
              <a:t>华南师范大学数学科学学院  谢骊玲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380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ea typeface="宋体" panose="02010600030101010101" pitchFamily="2" charset="-122"/>
              </a:rPr>
              <a:t>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603376"/>
            <a:ext cx="7734300" cy="733425"/>
          </a:xfrm>
        </p:spPr>
        <p:txBody>
          <a:bodyPr/>
          <a:lstStyle/>
          <a:p>
            <a:r>
              <a:rPr lang="zh-CN" altLang="en-US" dirty="0">
                <a:ea typeface="宋体" panose="02010600030101010101" pitchFamily="2" charset="-122"/>
              </a:rPr>
              <a:t>2 </a:t>
            </a:r>
            <a:r>
              <a:rPr lang="en-US" altLang="zh-CN" dirty="0" smtClean="0">
                <a:ea typeface="宋体" panose="02010600030101010101" pitchFamily="2" charset="-122"/>
              </a:rPr>
              <a:t>unknowns in </a:t>
            </a:r>
            <a:r>
              <a:rPr lang="en-US" altLang="zh-CN" dirty="0">
                <a:ea typeface="宋体" panose="02010600030101010101" pitchFamily="2" charset="-122"/>
              </a:rPr>
              <a:t>2 </a:t>
            </a:r>
            <a:r>
              <a:rPr lang="en-US" altLang="zh-CN" dirty="0" smtClean="0">
                <a:ea typeface="宋体" panose="02010600030101010101" pitchFamily="2" charset="-122"/>
              </a:rPr>
              <a:t>equations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pic>
        <p:nvPicPr>
          <p:cNvPr id="33828" name="Picture 3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75201" y="2406651"/>
            <a:ext cx="5734891" cy="3931803"/>
          </a:xfrm>
          <a:noFill/>
          <a:ln/>
        </p:spPr>
      </p:pic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1524000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3822" name="Object 30"/>
          <p:cNvGraphicFramePr>
            <a:graphicFrameLocks noChangeAspect="1"/>
          </p:cNvGraphicFramePr>
          <p:nvPr/>
        </p:nvGraphicFramePr>
        <p:xfrm>
          <a:off x="2381251" y="2654300"/>
          <a:ext cx="1681163" cy="711200"/>
        </p:xfrm>
        <a:graphic>
          <a:graphicData uri="http://schemas.openxmlformats.org/presentationml/2006/ole">
            <p:oleObj spid="_x0000_s5287" name="Equation" r:id="rId4" imgW="1676400" imgH="711200" progId="Equation.3">
              <p:embed/>
            </p:oleObj>
          </a:graphicData>
        </a:graphic>
      </p:graphicFrame>
      <p:graphicFrame>
        <p:nvGraphicFramePr>
          <p:cNvPr id="33824" name="Object 32"/>
          <p:cNvGraphicFramePr>
            <a:graphicFrameLocks noChangeAspect="1"/>
          </p:cNvGraphicFramePr>
          <p:nvPr/>
        </p:nvGraphicFramePr>
        <p:xfrm>
          <a:off x="2439989" y="4041775"/>
          <a:ext cx="1849437" cy="604838"/>
        </p:xfrm>
        <a:graphic>
          <a:graphicData uri="http://schemas.openxmlformats.org/presentationml/2006/ole">
            <p:oleObj spid="_x0000_s5288" name="Equation" r:id="rId5" imgW="1854200" imgH="609600" progId="Equation.3">
              <p:embed/>
            </p:oleObj>
          </a:graphicData>
        </a:graphic>
      </p:graphicFrame>
      <p:graphicFrame>
        <p:nvGraphicFramePr>
          <p:cNvPr id="33826" name="Object 34"/>
          <p:cNvGraphicFramePr>
            <a:graphicFrameLocks noChangeAspect="1"/>
          </p:cNvGraphicFramePr>
          <p:nvPr/>
        </p:nvGraphicFramePr>
        <p:xfrm>
          <a:off x="2438400" y="4716463"/>
          <a:ext cx="1739900" cy="322262"/>
        </p:xfrm>
        <a:graphic>
          <a:graphicData uri="http://schemas.openxmlformats.org/presentationml/2006/ole">
            <p:oleObj spid="_x0000_s5289" name="Equation" r:id="rId6" imgW="1739900" imgH="317500" progId="Equation.3">
              <p:embed/>
            </p:oleObj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4172943" y="6248400"/>
            <a:ext cx="3962400" cy="457200"/>
          </a:xfrm>
        </p:spPr>
        <p:txBody>
          <a:bodyPr/>
          <a:lstStyle/>
          <a:p>
            <a:r>
              <a:rPr lang="zh-CN" altLang="en-US" dirty="0" smtClean="0"/>
              <a:t>华南师范大学数学科学学院  谢骊玲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826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nmm.pot [兼容模式]" id="{17826F4E-4884-44A6-8B3E-5E7B57660E89}" vid="{EF018D18-CCEC-4A05-89C8-F7AE0F373F9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nmm</Template>
  <TotalTime>1435</TotalTime>
  <Words>2429</Words>
  <Application>Microsoft Office PowerPoint</Application>
  <PresentationFormat>自定义</PresentationFormat>
  <Paragraphs>397</Paragraphs>
  <Slides>68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68</vt:i4>
      </vt:variant>
    </vt:vector>
  </HeadingPairs>
  <TitlesOfParts>
    <vt:vector size="73" baseType="lpstr">
      <vt:lpstr>Pixel</vt:lpstr>
      <vt:lpstr>Equation</vt:lpstr>
      <vt:lpstr>公式</vt:lpstr>
      <vt:lpstr>Picture</vt:lpstr>
      <vt:lpstr>Microsoft Equation 3.0</vt:lpstr>
      <vt:lpstr>Chapter  2.    Solution of Linear Systems  AX=B</vt:lpstr>
      <vt:lpstr>Example – Material Selection</vt:lpstr>
      <vt:lpstr>Example - Continued</vt:lpstr>
      <vt:lpstr>Example – Cont.</vt:lpstr>
      <vt:lpstr>Example - Truss</vt:lpstr>
      <vt:lpstr>Example – Cont.</vt:lpstr>
      <vt:lpstr>Systems of Linear Equations</vt:lpstr>
      <vt:lpstr>Solution of a Linear System</vt:lpstr>
      <vt:lpstr>Example</vt:lpstr>
      <vt:lpstr>Upper-Triangular Linear Systems</vt:lpstr>
      <vt:lpstr>Back Substitution to solve the linear system</vt:lpstr>
      <vt:lpstr>Upper-Triangular Linear Systems</vt:lpstr>
      <vt:lpstr>Gaussian Elimination</vt:lpstr>
      <vt:lpstr>Gaussian Elimination</vt:lpstr>
      <vt:lpstr>Gaussian Elimination</vt:lpstr>
      <vt:lpstr>Gaussian Elimination</vt:lpstr>
      <vt:lpstr>Gauss Elimination</vt:lpstr>
      <vt:lpstr>Gaussian Elimination Process</vt:lpstr>
      <vt:lpstr>Gaussian Elimination Process-Cont.</vt:lpstr>
      <vt:lpstr>Gaussian Elimination Process-Cont.</vt:lpstr>
      <vt:lpstr>Gaussian Elimination Process-Cont.</vt:lpstr>
      <vt:lpstr>Example</vt:lpstr>
      <vt:lpstr>Gauss Elimination</vt:lpstr>
      <vt:lpstr>Gauss Elimination</vt:lpstr>
      <vt:lpstr>Gauss Elimination</vt:lpstr>
      <vt:lpstr>Computational Complexity</vt:lpstr>
      <vt:lpstr>Example</vt:lpstr>
      <vt:lpstr>Example-Cont.</vt:lpstr>
      <vt:lpstr>Example-Cont.</vt:lpstr>
      <vt:lpstr>Pivoting Strategy</vt:lpstr>
      <vt:lpstr>Pitfalls</vt:lpstr>
      <vt:lpstr>Pitfalls: Example</vt:lpstr>
      <vt:lpstr>Pitfalls: Example</vt:lpstr>
      <vt:lpstr>Pitfalls: Example</vt:lpstr>
      <vt:lpstr>Improvements</vt:lpstr>
      <vt:lpstr>Partial Pivoting</vt:lpstr>
      <vt:lpstr>Partial Pivoting</vt:lpstr>
      <vt:lpstr>Partial Pivoting: Example</vt:lpstr>
      <vt:lpstr>Partial Pivoting: Example</vt:lpstr>
      <vt:lpstr>Partial Pivoting: Example</vt:lpstr>
      <vt:lpstr>Partial Pivoting: Example</vt:lpstr>
      <vt:lpstr>Partial Pivoting: Example</vt:lpstr>
      <vt:lpstr>Partial Pivoting: Example</vt:lpstr>
      <vt:lpstr>Triangular Factorization</vt:lpstr>
      <vt:lpstr>Triangular Factorization</vt:lpstr>
      <vt:lpstr>LU Factorization</vt:lpstr>
      <vt:lpstr>Example of LU Factorization</vt:lpstr>
      <vt:lpstr>LU Factorization (in words)</vt:lpstr>
      <vt:lpstr>LU Factorization-cont.</vt:lpstr>
      <vt:lpstr>LU Factorization-cont.</vt:lpstr>
      <vt:lpstr>When Basic LU Does Not Work</vt:lpstr>
      <vt:lpstr>Partial Pivoting</vt:lpstr>
      <vt:lpstr>Iterative Methods</vt:lpstr>
      <vt:lpstr>Solution Methods</vt:lpstr>
      <vt:lpstr>Iterative Methods</vt:lpstr>
      <vt:lpstr>Jacobi Method</vt:lpstr>
      <vt:lpstr>Jacobi Method</vt:lpstr>
      <vt:lpstr>Example – Jacobi Method</vt:lpstr>
      <vt:lpstr>Example – Jacobi Method</vt:lpstr>
      <vt:lpstr>Errors and Stopping Criteria </vt:lpstr>
      <vt:lpstr>Jacobi Method</vt:lpstr>
      <vt:lpstr>Criterion for convergence</vt:lpstr>
      <vt:lpstr>Convergence</vt:lpstr>
      <vt:lpstr>Convergence</vt:lpstr>
      <vt:lpstr>Convergence</vt:lpstr>
      <vt:lpstr>Gauss Seidel Method</vt:lpstr>
      <vt:lpstr>Gauss-Seidel Method - Example</vt:lpstr>
      <vt:lpstr>Gauss-Seidel Method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xll</cp:lastModifiedBy>
  <cp:revision>106</cp:revision>
  <dcterms:created xsi:type="dcterms:W3CDTF">2020-01-03T08:10:30Z</dcterms:created>
  <dcterms:modified xsi:type="dcterms:W3CDTF">2021-04-20T08:01:25Z</dcterms:modified>
</cp:coreProperties>
</file>