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1" r:id="rId1"/>
  </p:sldMasterIdLst>
  <p:notesMasterIdLst>
    <p:notesMasterId r:id="rId52"/>
  </p:notesMasterIdLst>
  <p:sldIdLst>
    <p:sldId id="256" r:id="rId2"/>
    <p:sldId id="273" r:id="rId3"/>
    <p:sldId id="286" r:id="rId4"/>
    <p:sldId id="274" r:id="rId5"/>
    <p:sldId id="291" r:id="rId6"/>
    <p:sldId id="292" r:id="rId7"/>
    <p:sldId id="293" r:id="rId8"/>
    <p:sldId id="297" r:id="rId9"/>
    <p:sldId id="298" r:id="rId10"/>
    <p:sldId id="294" r:id="rId11"/>
    <p:sldId id="329" r:id="rId12"/>
    <p:sldId id="295" r:id="rId13"/>
    <p:sldId id="296" r:id="rId14"/>
    <p:sldId id="299" r:id="rId15"/>
    <p:sldId id="300" r:id="rId16"/>
    <p:sldId id="301" r:id="rId17"/>
    <p:sldId id="302" r:id="rId18"/>
    <p:sldId id="279" r:id="rId19"/>
    <p:sldId id="287" r:id="rId20"/>
    <p:sldId id="288" r:id="rId21"/>
    <p:sldId id="289" r:id="rId22"/>
    <p:sldId id="290" r:id="rId23"/>
    <p:sldId id="303" r:id="rId24"/>
    <p:sldId id="304" r:id="rId25"/>
    <p:sldId id="305" r:id="rId26"/>
    <p:sldId id="306" r:id="rId27"/>
    <p:sldId id="307" r:id="rId28"/>
    <p:sldId id="308" r:id="rId29"/>
    <p:sldId id="280" r:id="rId30"/>
    <p:sldId id="281" r:id="rId31"/>
    <p:sldId id="283" r:id="rId32"/>
    <p:sldId id="309" r:id="rId33"/>
    <p:sldId id="310" r:id="rId34"/>
    <p:sldId id="311" r:id="rId35"/>
    <p:sldId id="312" r:id="rId36"/>
    <p:sldId id="313" r:id="rId37"/>
    <p:sldId id="314" r:id="rId38"/>
    <p:sldId id="315" r:id="rId39"/>
    <p:sldId id="316" r:id="rId40"/>
    <p:sldId id="317" r:id="rId41"/>
    <p:sldId id="318" r:id="rId42"/>
    <p:sldId id="319" r:id="rId43"/>
    <p:sldId id="320" r:id="rId44"/>
    <p:sldId id="322" r:id="rId45"/>
    <p:sldId id="323" r:id="rId46"/>
    <p:sldId id="324" r:id="rId47"/>
    <p:sldId id="325" r:id="rId48"/>
    <p:sldId id="326" r:id="rId49"/>
    <p:sldId id="327" r:id="rId50"/>
    <p:sldId id="328" r:id="rId51"/>
  </p:sldIdLst>
  <p:sldSz cx="9144000" cy="6858000" type="screen4x3"/>
  <p:notesSz cx="7315200" cy="96012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996" y="-7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240" y="66"/>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31.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30.xml"/><Relationship Id="rId5" Type="http://schemas.openxmlformats.org/officeDocument/2006/relationships/slide" Target="slides/slide29.xml"/><Relationship Id="rId4"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emf"/><Relationship Id="rId5" Type="http://schemas.openxmlformats.org/officeDocument/2006/relationships/image" Target="../media/image33.wmf"/><Relationship Id="rId4"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4"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5" Type="http://schemas.openxmlformats.org/officeDocument/2006/relationships/image" Target="../media/image60.wmf"/><Relationship Id="rId4" Type="http://schemas.openxmlformats.org/officeDocument/2006/relationships/image" Target="../media/image5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54.wmf"/><Relationship Id="rId1" Type="http://schemas.openxmlformats.org/officeDocument/2006/relationships/image" Target="../media/image64.wmf"/><Relationship Id="rId4" Type="http://schemas.openxmlformats.org/officeDocument/2006/relationships/image" Target="../media/image6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 Id="rId5" Type="http://schemas.openxmlformats.org/officeDocument/2006/relationships/image" Target="../media/image71.wmf"/><Relationship Id="rId4" Type="http://schemas.openxmlformats.org/officeDocument/2006/relationships/image" Target="../media/image70.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74.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54.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80.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s>
</file>

<file path=ppt/drawings/_rels/vmlDrawing35.vml.rels><?xml version="1.0" encoding="UTF-8" standalone="yes"?>
<Relationships xmlns="http://schemas.openxmlformats.org/package/2006/relationships"><Relationship Id="rId8" Type="http://schemas.openxmlformats.org/officeDocument/2006/relationships/image" Target="../media/image95.wmf"/><Relationship Id="rId3" Type="http://schemas.openxmlformats.org/officeDocument/2006/relationships/image" Target="../media/image90.wmf"/><Relationship Id="rId7" Type="http://schemas.openxmlformats.org/officeDocument/2006/relationships/image" Target="../media/image94.wmf"/><Relationship Id="rId2" Type="http://schemas.openxmlformats.org/officeDocument/2006/relationships/image" Target="../media/image89.wmf"/><Relationship Id="rId1" Type="http://schemas.openxmlformats.org/officeDocument/2006/relationships/image" Target="../media/image88.wmf"/><Relationship Id="rId6" Type="http://schemas.openxmlformats.org/officeDocument/2006/relationships/image" Target="../media/image93.wmf"/><Relationship Id="rId11" Type="http://schemas.openxmlformats.org/officeDocument/2006/relationships/image" Target="../media/image98.wmf"/><Relationship Id="rId5" Type="http://schemas.openxmlformats.org/officeDocument/2006/relationships/image" Target="../media/image92.wmf"/><Relationship Id="rId10" Type="http://schemas.openxmlformats.org/officeDocument/2006/relationships/image" Target="../media/image97.wmf"/><Relationship Id="rId4" Type="http://schemas.openxmlformats.org/officeDocument/2006/relationships/image" Target="../media/image91.wmf"/><Relationship Id="rId9" Type="http://schemas.openxmlformats.org/officeDocument/2006/relationships/image" Target="../media/image96.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9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anose="02020603050405020304" pitchFamily="18" charset="0"/>
                <a:ea typeface="宋体" panose="02010600030101010101" pitchFamily="2" charset="-122"/>
              </a:defRPr>
            </a:lvl1pPr>
          </a:lstStyle>
          <a:p>
            <a:pPr>
              <a:defRPr/>
            </a:pPr>
            <a:endParaRPr lang="zh-CN" altLang="en-US"/>
          </a:p>
        </p:txBody>
      </p:sp>
      <p:sp>
        <p:nvSpPr>
          <p:cNvPr id="5123"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anose="02020603050405020304" pitchFamily="18" charset="0"/>
                <a:ea typeface="宋体" panose="02010600030101010101" pitchFamily="2" charset="-122"/>
              </a:defRPr>
            </a:lvl1pPr>
          </a:lstStyle>
          <a:p>
            <a:pPr>
              <a:defRPr/>
            </a:pPr>
            <a:endParaRPr lang="zh-CN" alt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5126"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anose="02020603050405020304" pitchFamily="18" charset="0"/>
                <a:ea typeface="宋体" panose="02010600030101010101" pitchFamily="2" charset="-122"/>
              </a:defRPr>
            </a:lvl1pPr>
          </a:lstStyle>
          <a:p>
            <a:pPr>
              <a:defRPr/>
            </a:pPr>
            <a:endParaRPr lang="zh-CN" altLang="en-US"/>
          </a:p>
        </p:txBody>
      </p:sp>
      <p:sp>
        <p:nvSpPr>
          <p:cNvPr id="5127"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anose="02020603050405020304" pitchFamily="18" charset="0"/>
                <a:ea typeface="宋体" panose="02010600030101010101" pitchFamily="2" charset="-122"/>
              </a:defRPr>
            </a:lvl1pPr>
          </a:lstStyle>
          <a:p>
            <a:pPr>
              <a:defRPr/>
            </a:pPr>
            <a:fld id="{243D1C02-7118-4127-91C7-2D60421DDAF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ln/>
        </p:spPr>
      </p:sp>
      <p:sp>
        <p:nvSpPr>
          <p:cNvPr id="22531" name="备注占位符 2"/>
          <p:cNvSpPr>
            <a:spLocks noGrp="1"/>
          </p:cNvSpPr>
          <p:nvPr>
            <p:ph type="body" idx="1"/>
          </p:nvPr>
        </p:nvSpPr>
        <p:spPr>
          <a:noFill/>
        </p:spPr>
        <p:txBody>
          <a:bodyPr/>
          <a:lstStyle/>
          <a:p>
            <a:r>
              <a:rPr lang="zh-CN" altLang="en-US" smtClean="0"/>
              <a:t>确定质量为</a:t>
            </a:r>
            <a:r>
              <a:rPr lang="en-US" altLang="zh-CN" smtClean="0"/>
              <a:t>m</a:t>
            </a:r>
            <a:r>
              <a:rPr lang="zh-CN" altLang="en-US" smtClean="0"/>
              <a:t>的物体在自由下落时间</a:t>
            </a:r>
            <a:r>
              <a:rPr lang="en-US" altLang="zh-CN" smtClean="0"/>
              <a:t>t</a:t>
            </a:r>
            <a:r>
              <a:rPr lang="zh-CN" altLang="en-US" smtClean="0"/>
              <a:t>后具有速度</a:t>
            </a:r>
            <a:r>
              <a:rPr lang="en-US" altLang="zh-CN" smtClean="0"/>
              <a:t>v</a:t>
            </a:r>
            <a:r>
              <a:rPr lang="zh-CN" altLang="en-US" smtClean="0"/>
              <a:t>时的阻力系数</a:t>
            </a:r>
            <a:r>
              <a:rPr lang="en-US" altLang="zh-CN" smtClean="0"/>
              <a:t>c</a:t>
            </a:r>
            <a:endParaRPr lang="zh-CN" altLang="en-US" smtClean="0"/>
          </a:p>
        </p:txBody>
      </p:sp>
      <p:sp>
        <p:nvSpPr>
          <p:cNvPr id="22532" name="灯片编号占位符 3"/>
          <p:cNvSpPr>
            <a:spLocks noGrp="1"/>
          </p:cNvSpPr>
          <p:nvPr>
            <p:ph type="sldNum" sz="quarter" idx="5"/>
          </p:nvPr>
        </p:nvSpPr>
        <p:spPr>
          <a:noFill/>
        </p:spPr>
        <p:txBody>
          <a:bodyPr/>
          <a:lstStyle>
            <a:lvl1pPr defTabSz="966788">
              <a:defRPr>
                <a:solidFill>
                  <a:schemeClr val="tx1"/>
                </a:solidFill>
                <a:latin typeface="Arial" panose="020B0604020202020204" pitchFamily="34" charset="0"/>
                <a:ea typeface="宋体" panose="02010600030101010101" pitchFamily="2" charset="-122"/>
              </a:defRPr>
            </a:lvl1pPr>
            <a:lvl2pPr marL="742950" indent="-285750" defTabSz="966788">
              <a:defRPr>
                <a:solidFill>
                  <a:schemeClr val="tx1"/>
                </a:solidFill>
                <a:latin typeface="Arial" panose="020B0604020202020204" pitchFamily="34" charset="0"/>
                <a:ea typeface="宋体" panose="02010600030101010101" pitchFamily="2" charset="-122"/>
              </a:defRPr>
            </a:lvl2pPr>
            <a:lvl3pPr marL="1143000" indent="-228600" defTabSz="966788">
              <a:defRPr>
                <a:solidFill>
                  <a:schemeClr val="tx1"/>
                </a:solidFill>
                <a:latin typeface="Arial" panose="020B0604020202020204" pitchFamily="34" charset="0"/>
                <a:ea typeface="宋体" panose="02010600030101010101" pitchFamily="2" charset="-122"/>
              </a:defRPr>
            </a:lvl3pPr>
            <a:lvl4pPr marL="1600200" indent="-228600" defTabSz="966788">
              <a:defRPr>
                <a:solidFill>
                  <a:schemeClr val="tx1"/>
                </a:solidFill>
                <a:latin typeface="Arial" panose="020B0604020202020204" pitchFamily="34" charset="0"/>
                <a:ea typeface="宋体" panose="02010600030101010101" pitchFamily="2" charset="-122"/>
              </a:defRPr>
            </a:lvl4pPr>
            <a:lvl5pPr marL="2057400" indent="-228600" defTabSz="966788">
              <a:defRPr>
                <a:solidFill>
                  <a:schemeClr val="tx1"/>
                </a:solidFill>
                <a:latin typeface="Arial" panose="020B0604020202020204" pitchFamily="34" charset="0"/>
                <a:ea typeface="宋体" panose="02010600030101010101" pitchFamily="2" charset="-122"/>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AD48466-FA77-47FD-A7F2-E546DF30574F}" type="slidenum">
              <a:rPr lang="zh-CN" altLang="en-US" smtClean="0">
                <a:latin typeface="Times New Roman" panose="02020603050405020304" pitchFamily="18" charset="0"/>
              </a:rPr>
              <a:pPr/>
              <a:t>19</a:t>
            </a:fld>
            <a:endParaRPr lang="zh-CN" altLang="en-US" smtClean="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ln/>
        </p:spPr>
      </p:sp>
      <p:sp>
        <p:nvSpPr>
          <p:cNvPr id="34819" name="备注占位符 2"/>
          <p:cNvSpPr>
            <a:spLocks noGrp="1"/>
          </p:cNvSpPr>
          <p:nvPr>
            <p:ph type="body" idx="1"/>
          </p:nvPr>
        </p:nvSpPr>
        <p:spPr>
          <a:noFill/>
        </p:spPr>
        <p:txBody>
          <a:bodyPr/>
          <a:lstStyle/>
          <a:p>
            <a:r>
              <a:rPr lang="zh-CN" altLang="en-US" i="1" smtClean="0"/>
              <a:t>曼宁</a:t>
            </a:r>
            <a:r>
              <a:rPr lang="zh-CN" altLang="en-US" smtClean="0"/>
              <a:t>公式，指的是明渠道流量或速度的经验公式，常用于物理计算、水利建设等活动中。</a:t>
            </a:r>
            <a:r>
              <a:rPr lang="en-US" altLang="zh-CN" smtClean="0"/>
              <a:t>Q</a:t>
            </a:r>
            <a:r>
              <a:rPr lang="zh-CN" altLang="en-US" smtClean="0"/>
              <a:t>：流速；</a:t>
            </a:r>
            <a:r>
              <a:rPr lang="en-US" altLang="zh-CN" smtClean="0"/>
              <a:t>S</a:t>
            </a:r>
            <a:r>
              <a:rPr lang="zh-CN" altLang="en-US" smtClean="0"/>
              <a:t>：指明渠的坡度；</a:t>
            </a:r>
            <a:r>
              <a:rPr lang="en-US" altLang="zh-CN" smtClean="0"/>
              <a:t>B</a:t>
            </a:r>
            <a:r>
              <a:rPr lang="zh-CN" altLang="en-US" smtClean="0"/>
              <a:t>：渠宽；</a:t>
            </a:r>
            <a:r>
              <a:rPr lang="en-US" altLang="zh-CN" smtClean="0"/>
              <a:t>A</a:t>
            </a:r>
            <a:r>
              <a:rPr lang="zh-CN" altLang="en-US" smtClean="0"/>
              <a:t>：渠截面积；</a:t>
            </a:r>
            <a:r>
              <a:rPr lang="en-US" altLang="zh-CN" smtClean="0"/>
              <a:t>n</a:t>
            </a:r>
            <a:r>
              <a:rPr lang="zh-CN" altLang="en-US" smtClean="0"/>
              <a:t>：糙率，是综合反映管渠壁面粗糙情况对水流影响的一个系数</a:t>
            </a:r>
            <a:r>
              <a:rPr lang="en-US" altLang="zh-CN" smtClean="0"/>
              <a:t>.</a:t>
            </a:r>
            <a:endParaRPr lang="zh-CN" altLang="en-US" smtClean="0"/>
          </a:p>
        </p:txBody>
      </p:sp>
      <p:sp>
        <p:nvSpPr>
          <p:cNvPr id="34820" name="灯片编号占位符 3"/>
          <p:cNvSpPr>
            <a:spLocks noGrp="1"/>
          </p:cNvSpPr>
          <p:nvPr>
            <p:ph type="sldNum" sz="quarter" idx="5"/>
          </p:nvPr>
        </p:nvSpPr>
        <p:spPr>
          <a:noFill/>
        </p:spPr>
        <p:txBody>
          <a:bodyPr/>
          <a:lstStyle>
            <a:lvl1pPr defTabSz="966788">
              <a:defRPr>
                <a:solidFill>
                  <a:schemeClr val="tx1"/>
                </a:solidFill>
                <a:latin typeface="Arial" panose="020B0604020202020204" pitchFamily="34" charset="0"/>
                <a:ea typeface="宋体" panose="02010600030101010101" pitchFamily="2" charset="-122"/>
              </a:defRPr>
            </a:lvl1pPr>
            <a:lvl2pPr marL="742950" indent="-285750" defTabSz="966788">
              <a:defRPr>
                <a:solidFill>
                  <a:schemeClr val="tx1"/>
                </a:solidFill>
                <a:latin typeface="Arial" panose="020B0604020202020204" pitchFamily="34" charset="0"/>
                <a:ea typeface="宋体" panose="02010600030101010101" pitchFamily="2" charset="-122"/>
              </a:defRPr>
            </a:lvl2pPr>
            <a:lvl3pPr marL="1143000" indent="-228600" defTabSz="966788">
              <a:defRPr>
                <a:solidFill>
                  <a:schemeClr val="tx1"/>
                </a:solidFill>
                <a:latin typeface="Arial" panose="020B0604020202020204" pitchFamily="34" charset="0"/>
                <a:ea typeface="宋体" panose="02010600030101010101" pitchFamily="2" charset="-122"/>
              </a:defRPr>
            </a:lvl3pPr>
            <a:lvl4pPr marL="1600200" indent="-228600" defTabSz="966788">
              <a:defRPr>
                <a:solidFill>
                  <a:schemeClr val="tx1"/>
                </a:solidFill>
                <a:latin typeface="Arial" panose="020B0604020202020204" pitchFamily="34" charset="0"/>
                <a:ea typeface="宋体" panose="02010600030101010101" pitchFamily="2" charset="-122"/>
              </a:defRPr>
            </a:lvl4pPr>
            <a:lvl5pPr marL="2057400" indent="-228600" defTabSz="966788">
              <a:defRPr>
                <a:solidFill>
                  <a:schemeClr val="tx1"/>
                </a:solidFill>
                <a:latin typeface="Arial" panose="020B0604020202020204" pitchFamily="34" charset="0"/>
                <a:ea typeface="宋体" panose="02010600030101010101" pitchFamily="2" charset="-122"/>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8BFBB357-62B7-4D11-9102-58151C9A85A9}" type="slidenum">
              <a:rPr lang="zh-CN" altLang="en-US" smtClean="0">
                <a:latin typeface="Times New Roman" panose="02020603050405020304" pitchFamily="18" charset="0"/>
              </a:rPr>
              <a:pPr/>
              <a:t>30</a:t>
            </a:fld>
            <a:endParaRPr lang="zh-CN" altLang="en-US" smtClean="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z="2400" smtClean="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grpSp>
      </p:grpSp>
      <p:pic>
        <p:nvPicPr>
          <p:cNvPr id="18" name="Picture 21" descr="校徽"/>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812088" y="260350"/>
            <a:ext cx="1068387" cy="1030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 name="Line 16"/>
          <p:cNvSpPr>
            <a:spLocks noChangeShapeType="1"/>
          </p:cNvSpPr>
          <p:nvPr userDrawn="1"/>
        </p:nvSpPr>
        <p:spPr bwMode="auto">
          <a:xfrm>
            <a:off x="609600" y="1676400"/>
            <a:ext cx="8382000" cy="0"/>
          </a:xfrm>
          <a:prstGeom prst="line">
            <a:avLst/>
          </a:prstGeom>
          <a:noFill/>
          <a:ln w="38100">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zh-CN" altLang="en-US" noProof="0" smtClean="0"/>
              <a:t>单击此处编辑母版标题样式</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zh-CN" altLang="en-US" noProof="0" smtClean="0"/>
              <a:t>单击以编辑母版副标题样式</a:t>
            </a:r>
          </a:p>
        </p:txBody>
      </p:sp>
    </p:spTree>
    <p:extLst>
      <p:ext uri="{BB962C8B-B14F-4D97-AF65-F5344CB8AC3E}">
        <p14:creationId xmlns="" xmlns:p14="http://schemas.microsoft.com/office/powerpoint/2010/main" val="26169438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84955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457200"/>
            <a:ext cx="6019800" cy="541020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96238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152400"/>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474787"/>
            <a:ext cx="4267200" cy="4530725"/>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876800" y="1474787"/>
            <a:ext cx="3810000" cy="218916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876800" y="3816350"/>
            <a:ext cx="3810000" cy="218916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359669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标题，文本与内容">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381000" y="1489075"/>
            <a:ext cx="4343400" cy="4530725"/>
          </a:xfrm>
        </p:spPr>
        <p:txBody>
          <a:body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489075"/>
            <a:ext cx="4038600" cy="4530725"/>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标题 4"/>
          <p:cNvSpPr>
            <a:spLocks noGrp="1"/>
          </p:cNvSpPr>
          <p:nvPr>
            <p:ph type="title"/>
          </p:nvPr>
        </p:nvSpPr>
        <p:spPr>
          <a:xfrm>
            <a:off x="381000" y="0"/>
            <a:ext cx="8305800" cy="1371600"/>
          </a:xfrm>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190513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71600"/>
            <a:ext cx="8229600" cy="3886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标题 6"/>
          <p:cNvSpPr>
            <a:spLocks noGrp="1"/>
          </p:cNvSpPr>
          <p:nvPr>
            <p:ph type="title"/>
          </p:nvPr>
        </p:nvSpPr>
        <p:spPr>
          <a:xfrm>
            <a:off x="457200" y="76200"/>
            <a:ext cx="8229600" cy="1371600"/>
          </a:xfrm>
        </p:spPr>
        <p:txBody>
          <a:bodyPr/>
          <a:lstStyle/>
          <a:p>
            <a:r>
              <a:rPr lang="zh-CN" altLang="en-US" dirty="0" smtClean="0"/>
              <a:t>单击此处编辑母版标题样式</a:t>
            </a:r>
            <a:endParaRPr lang="zh-CN" altLang="en-US" dirty="0"/>
          </a:p>
        </p:txBody>
      </p:sp>
    </p:spTree>
    <p:extLst>
      <p:ext uri="{BB962C8B-B14F-4D97-AF65-F5344CB8AC3E}">
        <p14:creationId xmlns="" xmlns:p14="http://schemas.microsoft.com/office/powerpoint/2010/main" val="24037577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编辑母版文本样式</a:t>
            </a:r>
          </a:p>
        </p:txBody>
      </p:sp>
    </p:spTree>
    <p:extLst>
      <p:ext uri="{BB962C8B-B14F-4D97-AF65-F5344CB8AC3E}">
        <p14:creationId xmlns="" xmlns:p14="http://schemas.microsoft.com/office/powerpoint/2010/main" val="33541416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6200"/>
            <a:ext cx="8229600" cy="137160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71600"/>
            <a:ext cx="4038600" cy="3886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71600"/>
            <a:ext cx="4038600" cy="3886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9512882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76200"/>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392238"/>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630238" y="2216150"/>
            <a:ext cx="386873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392238"/>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4629150" y="2216150"/>
            <a:ext cx="38877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3113216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62342"/>
            <a:ext cx="8229600" cy="1371600"/>
          </a:xfrm>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322762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24476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Tree>
    <p:extLst>
      <p:ext uri="{BB962C8B-B14F-4D97-AF65-F5344CB8AC3E}">
        <p14:creationId xmlns="" xmlns:p14="http://schemas.microsoft.com/office/powerpoint/2010/main" val="131354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Tree>
    <p:extLst>
      <p:ext uri="{BB962C8B-B14F-4D97-AF65-F5344CB8AC3E}">
        <p14:creationId xmlns="" xmlns:p14="http://schemas.microsoft.com/office/powerpoint/2010/main" val="22193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0"/>
            <a:ext cx="9144000" cy="546100"/>
            <a:chOff x="0" y="0"/>
            <a:chExt cx="5760" cy="344"/>
          </a:xfrm>
        </p:grpSpPr>
        <p:sp>
          <p:nvSpPr>
            <p:cNvPr id="1034"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z="2400" smtClean="0">
                <a:latin typeface="Times New Roman" panose="02020603050405020304" pitchFamily="18" charset="0"/>
              </a:endParaRPr>
            </a:p>
          </p:txBody>
        </p:sp>
        <p:sp>
          <p:nvSpPr>
            <p:cNvPr id="1035"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036"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hlink"/>
                </a:solidFill>
              </a:endParaRPr>
            </a:p>
          </p:txBody>
        </p:sp>
        <p:sp>
          <p:nvSpPr>
            <p:cNvPr id="1037"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hlink"/>
                </a:solidFill>
              </a:endParaRPr>
            </a:p>
          </p:txBody>
        </p:sp>
        <p:sp>
          <p:nvSpPr>
            <p:cNvPr id="1038"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accent2"/>
                </a:solidFill>
              </a:endParaRPr>
            </a:p>
          </p:txBody>
        </p:sp>
        <p:sp>
          <p:nvSpPr>
            <p:cNvPr id="1039"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hlink"/>
                </a:solidFill>
              </a:endParaRPr>
            </a:p>
          </p:txBody>
        </p:sp>
        <p:sp>
          <p:nvSpPr>
            <p:cNvPr id="1040"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smtClean="0">
                <a:latin typeface="Times New Roman" panose="02020603050405020304" pitchFamily="18" charset="0"/>
              </a:endParaRPr>
            </a:p>
          </p:txBody>
        </p:sp>
        <p:sp>
          <p:nvSpPr>
            <p:cNvPr id="1041"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accent2"/>
                </a:solidFill>
              </a:endParaRPr>
            </a:p>
          </p:txBody>
        </p:sp>
        <p:sp>
          <p:nvSpPr>
            <p:cNvPr id="1042"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chemeClr val="accent2"/>
                </a:solidFill>
              </a:endParaRPr>
            </a:p>
          </p:txBody>
        </p:sp>
      </p:grpSp>
      <p:sp>
        <p:nvSpPr>
          <p:cNvPr id="4110"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4111"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9" name="Picture 17" descr="校徽"/>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8251825" y="0"/>
            <a:ext cx="892175" cy="860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0" name="Line 13"/>
          <p:cNvSpPr>
            <a:spLocks noChangeShapeType="1"/>
          </p:cNvSpPr>
          <p:nvPr userDrawn="1"/>
        </p:nvSpPr>
        <p:spPr bwMode="auto">
          <a:xfrm>
            <a:off x="609600" y="1676400"/>
            <a:ext cx="8382000" cy="0"/>
          </a:xfrm>
          <a:prstGeom prst="line">
            <a:avLst/>
          </a:prstGeom>
          <a:noFill/>
          <a:ln w="38100">
            <a:solidFill>
              <a:schemeClr val="bg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cSld>
  <p:clrMap bg1="lt1" tx1="dk1" bg2="lt2" tx2="dk2" accent1="accent1" accent2="accent2" accent3="accent3" accent4="accent4" accent5="accent5" accent6="accent6" hlink="hlink" folHlink="folHlink"/>
  <p:sldLayoutIdLst>
    <p:sldLayoutId id="2147483866"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2pPr>
      <a:lvl3pPr algn="l"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3pPr>
      <a:lvl4pPr algn="l"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4pPr>
      <a:lvl5pPr algn="l" rtl="0" eaLnBrk="0" fontAlgn="base" hangingPunct="0">
        <a:spcBef>
          <a:spcPct val="0"/>
        </a:spcBef>
        <a:spcAft>
          <a:spcPct val="0"/>
        </a:spcAft>
        <a:defRPr sz="4400">
          <a:solidFill>
            <a:schemeClr val="tx1"/>
          </a:solidFill>
          <a:latin typeface="Times New Roman" panose="02020603050405020304" pitchFamily="18" charset="0"/>
          <a:ea typeface="宋体" panose="02010600030101010101" pitchFamily="2" charset="-122"/>
        </a:defRPr>
      </a:lvl5pPr>
      <a:lvl6pPr marL="4572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6pPr>
      <a:lvl7pPr marL="9144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7pPr>
      <a:lvl8pPr marL="13716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8pPr>
      <a:lvl9pPr marL="1828800" algn="l" rtl="0" eaLnBrk="1" fontAlgn="base" hangingPunct="1">
        <a:spcBef>
          <a:spcPct val="0"/>
        </a:spcBef>
        <a:spcAft>
          <a:spcPct val="0"/>
        </a:spcAft>
        <a:defRPr sz="4400">
          <a:solidFill>
            <a:schemeClr val="tx1"/>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23.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3.bin"/><Relationship Id="rId2" Type="http://schemas.openxmlformats.org/officeDocument/2006/relationships/slideLayout" Target="../slideLayouts/slideLayout12.xml"/><Relationship Id="rId1" Type="http://schemas.openxmlformats.org/officeDocument/2006/relationships/vmlDrawing" Target="../drawings/vmlDrawing13.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45.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oleObject" Target="../embeddings/oleObject49.bin"/><Relationship Id="rId4" Type="http://schemas.openxmlformats.org/officeDocument/2006/relationships/oleObject" Target="../embeddings/oleObject48.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50.jpeg"/><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oleObject" Target="../embeddings/oleObject56.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7.bin"/><Relationship Id="rId7"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60.bin"/><Relationship Id="rId5" Type="http://schemas.openxmlformats.org/officeDocument/2006/relationships/oleObject" Target="../embeddings/oleObject59.bin"/><Relationship Id="rId4" Type="http://schemas.openxmlformats.org/officeDocument/2006/relationships/oleObject" Target="../embeddings/oleObject58.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70.bin"/><Relationship Id="rId3" Type="http://schemas.openxmlformats.org/officeDocument/2006/relationships/oleObject" Target="../embeddings/oleObject65.bin"/><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68.bin"/><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76.bin"/><Relationship Id="rId3" Type="http://schemas.openxmlformats.org/officeDocument/2006/relationships/oleObject" Target="../embeddings/oleObject71.bin"/><Relationship Id="rId7"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74.bin"/><Relationship Id="rId5" Type="http://schemas.openxmlformats.org/officeDocument/2006/relationships/oleObject" Target="../embeddings/oleObject73.bin"/><Relationship Id="rId4" Type="http://schemas.openxmlformats.org/officeDocument/2006/relationships/oleObject" Target="../embeddings/oleObject72.bin"/></Relationships>
</file>

<file path=ppt/slides/_rels/slide37.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7.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78.bin"/><Relationship Id="rId7"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81.bin"/><Relationship Id="rId5" Type="http://schemas.openxmlformats.org/officeDocument/2006/relationships/oleObject" Target="../embeddings/oleObject80.bin"/><Relationship Id="rId4" Type="http://schemas.openxmlformats.org/officeDocument/2006/relationships/oleObject" Target="../embeddings/oleObject79.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oleObject" Target="../embeddings/oleObject85.bin"/><Relationship Id="rId4" Type="http://schemas.openxmlformats.org/officeDocument/2006/relationships/oleObject" Target="../embeddings/oleObject84.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oleObject" Target="../embeddings/oleObject88.bin"/><Relationship Id="rId4" Type="http://schemas.openxmlformats.org/officeDocument/2006/relationships/oleObject" Target="../embeddings/oleObject87.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oleObject" Target="../embeddings/oleObject90.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91.bin"/><Relationship Id="rId2" Type="http://schemas.openxmlformats.org/officeDocument/2006/relationships/slideLayout" Target="../slideLayouts/slideLayout2.xml"/><Relationship Id="rId1" Type="http://schemas.openxmlformats.org/officeDocument/2006/relationships/vmlDrawing" Target="../drawings/vmlDrawing32.v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oleObject" Target="../embeddings/oleObject94.bin"/><Relationship Id="rId4" Type="http://schemas.openxmlformats.org/officeDocument/2006/relationships/oleObject" Target="../embeddings/oleObject93.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95.bin"/><Relationship Id="rId2" Type="http://schemas.openxmlformats.org/officeDocument/2006/relationships/slideLayout" Target="../slideLayouts/slideLayout2.xml"/><Relationship Id="rId1" Type="http://schemas.openxmlformats.org/officeDocument/2006/relationships/vmlDrawing" Target="../drawings/vmlDrawing34.vml"/><Relationship Id="rId5" Type="http://schemas.openxmlformats.org/officeDocument/2006/relationships/oleObject" Target="../embeddings/oleObject97.bin"/><Relationship Id="rId4" Type="http://schemas.openxmlformats.org/officeDocument/2006/relationships/oleObject" Target="../embeddings/oleObject96.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103.bin"/><Relationship Id="rId13" Type="http://schemas.openxmlformats.org/officeDocument/2006/relationships/oleObject" Target="../embeddings/oleObject108.bin"/><Relationship Id="rId3" Type="http://schemas.openxmlformats.org/officeDocument/2006/relationships/oleObject" Target="../embeddings/oleObject98.bin"/><Relationship Id="rId7" Type="http://schemas.openxmlformats.org/officeDocument/2006/relationships/oleObject" Target="../embeddings/oleObject102.bin"/><Relationship Id="rId12" Type="http://schemas.openxmlformats.org/officeDocument/2006/relationships/oleObject" Target="../embeddings/oleObject107.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oleObject" Target="../embeddings/oleObject101.bin"/><Relationship Id="rId11" Type="http://schemas.openxmlformats.org/officeDocument/2006/relationships/oleObject" Target="../embeddings/oleObject106.bin"/><Relationship Id="rId5" Type="http://schemas.openxmlformats.org/officeDocument/2006/relationships/oleObject" Target="../embeddings/oleObject100.bin"/><Relationship Id="rId10" Type="http://schemas.openxmlformats.org/officeDocument/2006/relationships/oleObject" Target="../embeddings/oleObject105.bin"/><Relationship Id="rId4" Type="http://schemas.openxmlformats.org/officeDocument/2006/relationships/oleObject" Target="../embeddings/oleObject99.bin"/><Relationship Id="rId9" Type="http://schemas.openxmlformats.org/officeDocument/2006/relationships/oleObject" Target="../embeddings/oleObject104.bin"/></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09.bin"/><Relationship Id="rId2" Type="http://schemas.openxmlformats.org/officeDocument/2006/relationships/slideLayout" Target="../slideLayouts/slideLayout2.xml"/><Relationship Id="rId1" Type="http://schemas.openxmlformats.org/officeDocument/2006/relationships/vmlDrawing" Target="../drawings/vmlDrawing36.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5"/>
          <p:cNvSpPr>
            <a:spLocks noGrp="1" noChangeArrowheads="1"/>
          </p:cNvSpPr>
          <p:nvPr>
            <p:ph type="ctrTitle"/>
          </p:nvPr>
        </p:nvSpPr>
        <p:spPr>
          <a:xfrm>
            <a:off x="762000" y="1828800"/>
            <a:ext cx="8382000" cy="2209800"/>
          </a:xfrm>
          <a:noFill/>
        </p:spPr>
        <p:txBody>
          <a:bodyPr/>
          <a:lstStyle/>
          <a:p>
            <a:pPr eaLnBrk="1" hangingPunct="1"/>
            <a:r>
              <a:rPr lang="en-US" altLang="zh-CN" b="1" dirty="0" smtClean="0"/>
              <a:t>          Chapter 1.   Solution of    Nonlinear Equations </a:t>
            </a:r>
            <a:r>
              <a:rPr lang="en-US" altLang="zh-CN" b="1" i="1" dirty="0" smtClean="0"/>
              <a:t>f </a:t>
            </a:r>
            <a:r>
              <a:rPr lang="en-US" altLang="zh-CN" b="1" dirty="0" smtClean="0"/>
              <a:t>(</a:t>
            </a:r>
            <a:r>
              <a:rPr lang="en-US" altLang="zh-CN" b="1" i="1" dirty="0" smtClean="0"/>
              <a:t>x</a:t>
            </a:r>
            <a:r>
              <a:rPr lang="en-US" altLang="zh-CN" b="1" dirty="0" smtClean="0"/>
              <a:t>)=0</a:t>
            </a:r>
            <a:endParaRPr lang="en-US" altLang="zh-CN" b="1" dirty="0" smtClean="0">
              <a:latin typeface="Times-Roman" charset="0"/>
            </a:endParaRPr>
          </a:p>
        </p:txBody>
      </p:sp>
      <p:sp>
        <p:nvSpPr>
          <p:cNvPr id="4099" name="Rectangle 3"/>
          <p:cNvSpPr>
            <a:spLocks noGrp="1" noChangeArrowheads="1"/>
          </p:cNvSpPr>
          <p:nvPr>
            <p:ph type="subTitle" idx="1"/>
          </p:nvPr>
        </p:nvSpPr>
        <p:spPr/>
        <p:txBody>
          <a:bodyPr/>
          <a:lstStyle/>
          <a:p>
            <a:pPr eaLnBrk="1" hangingPunct="1"/>
            <a:endParaRPr lang="en-US" altLang="zh-CN" b="1"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101"/>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nodePh="1">
                                  <p:stCondLst>
                                    <p:cond delay="0"/>
                                  </p:stCondLst>
                                  <p:endCondLst>
                                    <p:cond evt="begin" delay="0">
                                      <p:tn val="8"/>
                                    </p:cond>
                                  </p:endCondLst>
                                  <p:childTnLst>
                                    <p:set>
                                      <p:cBhvr>
                                        <p:cTn id="9" dur="1" fill="hold">
                                          <p:stCondLst>
                                            <p:cond delay="499"/>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P spid="40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a:xfrm>
            <a:off x="457200" y="304800"/>
            <a:ext cx="8229600" cy="1371600"/>
          </a:xfrm>
        </p:spPr>
        <p:txBody>
          <a:bodyPr/>
          <a:lstStyle/>
          <a:p>
            <a:pPr eaLnBrk="1" hangingPunct="1"/>
            <a:r>
              <a:rPr lang="en-US" altLang="zh-CN" dirty="0" smtClean="0"/>
              <a:t>Conditions for the existence of a fixed point</a:t>
            </a:r>
            <a:endParaRPr lang="zh-CN" altLang="en-US" dirty="0" smtClean="0"/>
          </a:p>
        </p:txBody>
      </p:sp>
      <p:sp>
        <p:nvSpPr>
          <p:cNvPr id="13315" name="内容占位符 2"/>
          <p:cNvSpPr>
            <a:spLocks noGrp="1"/>
          </p:cNvSpPr>
          <p:nvPr>
            <p:ph idx="1"/>
          </p:nvPr>
        </p:nvSpPr>
        <p:spPr>
          <a:xfrm>
            <a:off x="457200" y="1600200"/>
            <a:ext cx="8229600" cy="3886200"/>
          </a:xfrm>
        </p:spPr>
        <p:txBody>
          <a:bodyPr/>
          <a:lstStyle/>
          <a:p>
            <a:pPr eaLnBrk="1" hangingPunct="1">
              <a:lnSpc>
                <a:spcPct val="120000"/>
              </a:lnSpc>
            </a:pPr>
            <a:r>
              <a:rPr lang="en-US" altLang="zh-CN" dirty="0" err="1" smtClean="0"/>
              <a:t>Thm</a:t>
            </a:r>
            <a:r>
              <a:rPr lang="en-US" altLang="zh-CN" dirty="0" smtClean="0"/>
              <a:t>. 1.2. Assume that </a:t>
            </a:r>
            <a:r>
              <a:rPr lang="en-US" altLang="zh-CN" i="1" dirty="0" smtClean="0">
                <a:cs typeface="Times New Roman" panose="02020603050405020304" pitchFamily="18" charset="0"/>
              </a:rPr>
              <a:t>g</a:t>
            </a:r>
            <a:r>
              <a:rPr lang="en-US" altLang="zh-CN" dirty="0" smtClean="0"/>
              <a:t>(</a:t>
            </a:r>
            <a:r>
              <a:rPr lang="en-US" altLang="zh-CN" i="1" dirty="0" smtClean="0">
                <a:cs typeface="Times New Roman" panose="02020603050405020304" pitchFamily="18" charset="0"/>
              </a:rPr>
              <a:t>x</a:t>
            </a:r>
            <a:r>
              <a:rPr lang="en-US" altLang="zh-CN" dirty="0" smtClean="0"/>
              <a:t>)∈</a:t>
            </a:r>
            <a:r>
              <a:rPr lang="en-US" altLang="zh-CN" i="1" dirty="0" smtClean="0"/>
              <a:t>C</a:t>
            </a:r>
            <a:r>
              <a:rPr lang="en-US" altLang="zh-CN" dirty="0" smtClean="0"/>
              <a:t>[</a:t>
            </a:r>
            <a:r>
              <a:rPr lang="en-US" altLang="zh-CN" i="1" dirty="0" smtClean="0">
                <a:cs typeface="Times New Roman" panose="02020603050405020304" pitchFamily="18" charset="0"/>
              </a:rPr>
              <a:t>a</a:t>
            </a:r>
            <a:r>
              <a:rPr lang="en-US" altLang="zh-CN" dirty="0" smtClean="0"/>
              <a:t>, </a:t>
            </a:r>
            <a:r>
              <a:rPr lang="en-US" altLang="zh-CN" i="1" dirty="0" smtClean="0">
                <a:cs typeface="Times New Roman" panose="02020603050405020304" pitchFamily="18" charset="0"/>
              </a:rPr>
              <a:t>b</a:t>
            </a:r>
            <a:r>
              <a:rPr lang="en-US" altLang="zh-CN" dirty="0" smtClean="0"/>
              <a:t>].</a:t>
            </a:r>
          </a:p>
          <a:p>
            <a:pPr marL="400050" lvl="1" indent="0" eaLnBrk="1" hangingPunct="1">
              <a:lnSpc>
                <a:spcPct val="120000"/>
              </a:lnSpc>
              <a:buFont typeface="Wingdings" panose="05000000000000000000" pitchFamily="2" charset="2"/>
              <a:buNone/>
            </a:pPr>
            <a:r>
              <a:rPr lang="en-US" altLang="zh-CN" dirty="0" smtClean="0"/>
              <a:t>If the range of the mapping </a:t>
            </a:r>
            <a:r>
              <a:rPr lang="en-US" altLang="zh-CN" i="1" dirty="0" smtClean="0"/>
              <a:t>y</a:t>
            </a:r>
            <a:r>
              <a:rPr lang="en-US" altLang="zh-CN" dirty="0" smtClean="0"/>
              <a:t>=</a:t>
            </a:r>
            <a:r>
              <a:rPr lang="en-US" altLang="zh-CN" i="1" dirty="0" smtClean="0">
                <a:cs typeface="Times New Roman" panose="02020603050405020304" pitchFamily="18" charset="0"/>
              </a:rPr>
              <a:t> g</a:t>
            </a:r>
            <a:r>
              <a:rPr lang="en-US" altLang="zh-CN" dirty="0" smtClean="0"/>
              <a:t>(</a:t>
            </a:r>
            <a:r>
              <a:rPr lang="en-US" altLang="zh-CN" i="1" dirty="0" smtClean="0">
                <a:cs typeface="Times New Roman" panose="02020603050405020304" pitchFamily="18" charset="0"/>
              </a:rPr>
              <a:t>x</a:t>
            </a:r>
            <a:r>
              <a:rPr lang="en-US" altLang="zh-CN" dirty="0" smtClean="0"/>
              <a:t>) satisfies </a:t>
            </a:r>
            <a:r>
              <a:rPr lang="en-US" altLang="zh-CN" i="1" dirty="0" smtClean="0"/>
              <a:t>y</a:t>
            </a:r>
            <a:r>
              <a:rPr lang="en-US" altLang="zh-CN" dirty="0" smtClean="0"/>
              <a:t>∈[</a:t>
            </a:r>
            <a:r>
              <a:rPr lang="en-US" altLang="zh-CN" i="1" dirty="0" smtClean="0">
                <a:cs typeface="Times New Roman" panose="02020603050405020304" pitchFamily="18" charset="0"/>
              </a:rPr>
              <a:t>a</a:t>
            </a:r>
            <a:r>
              <a:rPr lang="en-US" altLang="zh-CN" dirty="0" smtClean="0"/>
              <a:t>, </a:t>
            </a:r>
            <a:r>
              <a:rPr lang="en-US" altLang="zh-CN" i="1" dirty="0" smtClean="0">
                <a:cs typeface="Times New Roman" panose="02020603050405020304" pitchFamily="18" charset="0"/>
              </a:rPr>
              <a:t>b</a:t>
            </a:r>
            <a:r>
              <a:rPr lang="en-US" altLang="zh-CN" dirty="0" smtClean="0"/>
              <a:t>] for all </a:t>
            </a:r>
            <a:r>
              <a:rPr lang="en-US" altLang="zh-CN" i="1" dirty="0" smtClean="0">
                <a:cs typeface="Times New Roman" panose="02020603050405020304" pitchFamily="18" charset="0"/>
              </a:rPr>
              <a:t>x</a:t>
            </a:r>
            <a:r>
              <a:rPr lang="en-US" altLang="zh-CN" dirty="0" smtClean="0"/>
              <a:t>∈[</a:t>
            </a:r>
            <a:r>
              <a:rPr lang="en-US" altLang="zh-CN" i="1" dirty="0" smtClean="0">
                <a:cs typeface="Times New Roman" panose="02020603050405020304" pitchFamily="18" charset="0"/>
              </a:rPr>
              <a:t>a</a:t>
            </a:r>
            <a:r>
              <a:rPr lang="en-US" altLang="zh-CN" dirty="0" smtClean="0"/>
              <a:t>, </a:t>
            </a:r>
            <a:r>
              <a:rPr lang="en-US" altLang="zh-CN" i="1" dirty="0" smtClean="0">
                <a:cs typeface="Times New Roman" panose="02020603050405020304" pitchFamily="18" charset="0"/>
              </a:rPr>
              <a:t>b</a:t>
            </a:r>
            <a:r>
              <a:rPr lang="en-US" altLang="zh-CN" dirty="0" smtClean="0"/>
              <a:t>],</a:t>
            </a:r>
          </a:p>
          <a:p>
            <a:pPr marL="400050" lvl="1" indent="0" eaLnBrk="1" hangingPunct="1">
              <a:lnSpc>
                <a:spcPct val="120000"/>
              </a:lnSpc>
              <a:buFont typeface="Wingdings" panose="05000000000000000000" pitchFamily="2" charset="2"/>
              <a:buNone/>
            </a:pPr>
            <a:r>
              <a:rPr lang="en-US" altLang="zh-CN" dirty="0" smtClean="0"/>
              <a:t>then </a:t>
            </a:r>
            <a:r>
              <a:rPr lang="en-US" altLang="zh-CN" i="1" dirty="0" smtClean="0"/>
              <a:t>g</a:t>
            </a:r>
            <a:r>
              <a:rPr lang="en-US" altLang="zh-CN" dirty="0" smtClean="0"/>
              <a:t> has a fixed point in [</a:t>
            </a:r>
            <a:r>
              <a:rPr lang="en-US" altLang="zh-CN" i="1" dirty="0" smtClean="0"/>
              <a:t>a</a:t>
            </a:r>
            <a:r>
              <a:rPr lang="en-US" altLang="zh-CN" dirty="0" smtClean="0"/>
              <a:t>, </a:t>
            </a:r>
            <a:r>
              <a:rPr lang="en-US" altLang="zh-CN" i="1" dirty="0" smtClean="0"/>
              <a:t>b</a:t>
            </a:r>
            <a:r>
              <a:rPr lang="en-US" altLang="zh-CN" dirty="0" smtClean="0"/>
              <a:t>].</a:t>
            </a:r>
          </a:p>
          <a:p>
            <a:pPr marL="400050" lvl="1" indent="0" eaLnBrk="1" hangingPunct="1">
              <a:lnSpc>
                <a:spcPct val="120000"/>
              </a:lnSpc>
              <a:buFont typeface="Wingdings" panose="05000000000000000000" pitchFamily="2" charset="2"/>
              <a:buNone/>
            </a:pPr>
            <a:r>
              <a:rPr lang="en-US" altLang="zh-CN" dirty="0" smtClean="0"/>
              <a:t>Furthermore, suppose that </a:t>
            </a:r>
            <a:r>
              <a:rPr lang="en-US" altLang="zh-CN" i="1" dirty="0" smtClean="0"/>
              <a:t>g</a:t>
            </a:r>
            <a:r>
              <a:rPr lang="en-US" altLang="zh-CN" dirty="0" smtClean="0"/>
              <a:t>’(</a:t>
            </a:r>
            <a:r>
              <a:rPr lang="en-US" altLang="zh-CN" i="1" dirty="0" smtClean="0"/>
              <a:t>x</a:t>
            </a:r>
            <a:r>
              <a:rPr lang="en-US" altLang="zh-CN" dirty="0" smtClean="0"/>
              <a:t>) is defined over (</a:t>
            </a:r>
            <a:r>
              <a:rPr lang="en-US" altLang="zh-CN" i="1" dirty="0" smtClean="0"/>
              <a:t>a</a:t>
            </a:r>
            <a:r>
              <a:rPr lang="en-US" altLang="zh-CN" dirty="0" smtClean="0"/>
              <a:t>, </a:t>
            </a:r>
            <a:r>
              <a:rPr lang="en-US" altLang="zh-CN" i="1" dirty="0" smtClean="0"/>
              <a:t>b</a:t>
            </a:r>
            <a:r>
              <a:rPr lang="en-US" altLang="zh-CN" dirty="0" smtClean="0"/>
              <a:t>) and that a positive constant </a:t>
            </a:r>
            <a:r>
              <a:rPr lang="en-US" altLang="zh-CN" i="1" dirty="0" smtClean="0"/>
              <a:t>K</a:t>
            </a:r>
            <a:r>
              <a:rPr lang="en-US" altLang="zh-CN" dirty="0" smtClean="0"/>
              <a:t>&lt;1 exists with |</a:t>
            </a:r>
            <a:r>
              <a:rPr lang="en-US" altLang="zh-CN" i="1" dirty="0" smtClean="0"/>
              <a:t>g</a:t>
            </a:r>
            <a:r>
              <a:rPr lang="en-US" altLang="zh-CN" dirty="0" smtClean="0"/>
              <a:t>’(</a:t>
            </a:r>
            <a:r>
              <a:rPr lang="en-US" altLang="zh-CN" i="1" dirty="0" smtClean="0"/>
              <a:t>x</a:t>
            </a:r>
            <a:r>
              <a:rPr lang="en-US" altLang="zh-CN" dirty="0" smtClean="0"/>
              <a:t>)|≤</a:t>
            </a:r>
            <a:r>
              <a:rPr lang="en-US" altLang="zh-CN" i="1" dirty="0" smtClean="0"/>
              <a:t>K</a:t>
            </a:r>
            <a:r>
              <a:rPr lang="en-US" altLang="zh-CN" dirty="0" smtClean="0"/>
              <a:t>&lt;1 for all </a:t>
            </a:r>
            <a:r>
              <a:rPr lang="en-US" altLang="zh-CN" i="1" dirty="0" smtClean="0"/>
              <a:t>x</a:t>
            </a:r>
            <a:r>
              <a:rPr lang="en-US" altLang="zh-CN" dirty="0" smtClean="0"/>
              <a:t>∈(</a:t>
            </a:r>
            <a:r>
              <a:rPr lang="en-US" altLang="zh-CN" i="1" dirty="0" smtClean="0">
                <a:cs typeface="Times New Roman" panose="02020603050405020304" pitchFamily="18" charset="0"/>
              </a:rPr>
              <a:t>a</a:t>
            </a:r>
            <a:r>
              <a:rPr lang="en-US" altLang="zh-CN" dirty="0" smtClean="0"/>
              <a:t>, </a:t>
            </a:r>
            <a:r>
              <a:rPr lang="en-US" altLang="zh-CN" i="1" dirty="0" smtClean="0">
                <a:cs typeface="Times New Roman" panose="02020603050405020304" pitchFamily="18" charset="0"/>
              </a:rPr>
              <a:t>b</a:t>
            </a:r>
            <a:r>
              <a:rPr lang="en-US" altLang="zh-CN" dirty="0" smtClean="0"/>
              <a:t>); then </a:t>
            </a:r>
            <a:r>
              <a:rPr lang="en-US" altLang="zh-CN" i="1" dirty="0" smtClean="0"/>
              <a:t>g</a:t>
            </a:r>
            <a:r>
              <a:rPr lang="en-US" altLang="zh-CN" dirty="0" smtClean="0"/>
              <a:t> has a unique fixed point </a:t>
            </a:r>
            <a:r>
              <a:rPr lang="en-US" altLang="zh-CN" i="1" dirty="0" smtClean="0"/>
              <a:t>P</a:t>
            </a:r>
            <a:r>
              <a:rPr lang="en-US" altLang="zh-CN" dirty="0" smtClean="0"/>
              <a:t> in [</a:t>
            </a:r>
            <a:r>
              <a:rPr lang="en-US" altLang="zh-CN" i="1" dirty="0" smtClean="0"/>
              <a:t>a</a:t>
            </a:r>
            <a:r>
              <a:rPr lang="en-US" altLang="zh-CN" dirty="0" smtClean="0"/>
              <a:t>, </a:t>
            </a:r>
            <a:r>
              <a:rPr lang="en-US" altLang="zh-CN" i="1" dirty="0" smtClean="0"/>
              <a:t>b</a:t>
            </a:r>
            <a:r>
              <a:rPr lang="en-US" altLang="zh-CN" dirty="0" smtClean="0"/>
              <a:t>].</a:t>
            </a:r>
          </a:p>
          <a:p>
            <a:pPr eaLnBrk="1" hangingPunct="1"/>
            <a:endParaRPr lang="zh-CN" altLang="en-US" dirty="0" smtClean="0"/>
          </a:p>
        </p:txBody>
      </p:sp>
      <p:sp>
        <p:nvSpPr>
          <p:cNvPr id="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33400"/>
            <a:ext cx="8229600" cy="6096000"/>
          </a:xfrm>
        </p:spPr>
        <p:txBody>
          <a:bodyPr/>
          <a:lstStyle/>
          <a:p>
            <a:r>
              <a:rPr lang="en-US" altLang="zh-CN" dirty="0" smtClean="0"/>
              <a:t>Example 1.3. Apply Theorem 1.2 to show rigorously that </a:t>
            </a:r>
            <a:r>
              <a:rPr lang="en-US" altLang="zh-CN" i="1" dirty="0" smtClean="0"/>
              <a:t>g</a:t>
            </a:r>
            <a:r>
              <a:rPr lang="en-US" altLang="zh-CN" dirty="0" smtClean="0"/>
              <a:t>(</a:t>
            </a:r>
            <a:r>
              <a:rPr lang="en-US" altLang="zh-CN" i="1" dirty="0" smtClean="0"/>
              <a:t>x</a:t>
            </a:r>
            <a:r>
              <a:rPr lang="en-US" altLang="zh-CN" dirty="0" smtClean="0"/>
              <a:t>)=</a:t>
            </a:r>
            <a:r>
              <a:rPr lang="en-US" altLang="zh-CN" dirty="0" err="1" smtClean="0"/>
              <a:t>cos</a:t>
            </a:r>
            <a:r>
              <a:rPr lang="en-US" altLang="zh-CN" dirty="0" smtClean="0"/>
              <a:t>(</a:t>
            </a:r>
            <a:r>
              <a:rPr lang="en-US" altLang="zh-CN" i="1" dirty="0" smtClean="0"/>
              <a:t>x</a:t>
            </a:r>
            <a:r>
              <a:rPr lang="en-US" altLang="zh-CN" dirty="0" smtClean="0"/>
              <a:t>) has a unique fixed point in [0,1].</a:t>
            </a:r>
          </a:p>
          <a:p>
            <a:pPr>
              <a:buClr>
                <a:srgbClr val="C00000"/>
              </a:buClr>
              <a:buFont typeface="Wingdings" pitchFamily="2" charset="2"/>
              <a:buChar char="ü"/>
            </a:pPr>
            <a:r>
              <a:rPr lang="en-US" altLang="zh-CN" dirty="0" smtClean="0"/>
              <a:t>Clearly,</a:t>
            </a:r>
            <a:r>
              <a:rPr lang="en-US" altLang="zh-CN" i="1" dirty="0" smtClean="0"/>
              <a:t> </a:t>
            </a:r>
            <a:r>
              <a:rPr lang="en-US" altLang="zh-CN" i="1" dirty="0" err="1" smtClean="0"/>
              <a:t>g</a:t>
            </a:r>
            <a:r>
              <a:rPr lang="en-US" altLang="zh-CN" dirty="0" err="1" smtClean="0"/>
              <a:t>∈</a:t>
            </a:r>
            <a:r>
              <a:rPr lang="en-US" altLang="zh-CN" i="1" dirty="0" err="1" smtClean="0"/>
              <a:t>C</a:t>
            </a:r>
            <a:r>
              <a:rPr lang="en-US" altLang="zh-CN" dirty="0" smtClean="0"/>
              <a:t>[0,1]. Also, </a:t>
            </a:r>
            <a:r>
              <a:rPr lang="en-US" altLang="zh-CN" i="1" dirty="0" smtClean="0"/>
              <a:t>g</a:t>
            </a:r>
            <a:r>
              <a:rPr lang="en-US" altLang="zh-CN" dirty="0" smtClean="0"/>
              <a:t>(</a:t>
            </a:r>
            <a:r>
              <a:rPr lang="en-US" altLang="zh-CN" i="1" dirty="0" smtClean="0"/>
              <a:t>x</a:t>
            </a:r>
            <a:r>
              <a:rPr lang="en-US" altLang="zh-CN" dirty="0" smtClean="0"/>
              <a:t>)=</a:t>
            </a:r>
            <a:r>
              <a:rPr lang="en-US" altLang="zh-CN" dirty="0" err="1" smtClean="0"/>
              <a:t>cos</a:t>
            </a:r>
            <a:r>
              <a:rPr lang="en-US" altLang="zh-CN" dirty="0" smtClean="0"/>
              <a:t>(</a:t>
            </a:r>
            <a:r>
              <a:rPr lang="en-US" altLang="zh-CN" i="1" dirty="0" smtClean="0"/>
              <a:t>x</a:t>
            </a:r>
            <a:r>
              <a:rPr lang="en-US" altLang="zh-CN" dirty="0" smtClean="0"/>
              <a:t>) is a decreasing function on [0,1]; thus its range on [0,1] is [</a:t>
            </a:r>
            <a:r>
              <a:rPr lang="en-US" altLang="zh-CN" dirty="0" err="1" smtClean="0"/>
              <a:t>cos</a:t>
            </a:r>
            <a:r>
              <a:rPr lang="en-US" altLang="zh-CN" dirty="0" smtClean="0"/>
              <a:t>(1),1]    [0,1]. Thus condition (1.3) of Theorem 1.2 is satisfied and </a:t>
            </a:r>
            <a:r>
              <a:rPr lang="en-US" altLang="zh-CN" i="1" dirty="0" smtClean="0"/>
              <a:t>g</a:t>
            </a:r>
            <a:r>
              <a:rPr lang="en-US" altLang="zh-CN" dirty="0" smtClean="0"/>
              <a:t> has a fixed point in [0,1]. Finally, if </a:t>
            </a:r>
            <a:r>
              <a:rPr lang="en-US" altLang="zh-CN" i="1" dirty="0" smtClean="0"/>
              <a:t>x</a:t>
            </a:r>
            <a:r>
              <a:rPr lang="en-US" altLang="zh-CN" dirty="0" smtClean="0"/>
              <a:t>∈(0,1), then |</a:t>
            </a:r>
            <a:r>
              <a:rPr lang="en-US" altLang="zh-CN" i="1" dirty="0" smtClean="0"/>
              <a:t>g</a:t>
            </a:r>
            <a:r>
              <a:rPr lang="en-US" altLang="zh-CN" dirty="0" smtClean="0"/>
              <a:t>’(</a:t>
            </a:r>
            <a:r>
              <a:rPr lang="en-US" altLang="zh-CN" i="1" dirty="0" smtClean="0"/>
              <a:t>x</a:t>
            </a:r>
            <a:r>
              <a:rPr lang="en-US" altLang="zh-CN" dirty="0" smtClean="0"/>
              <a:t>)|=|-sin(</a:t>
            </a:r>
            <a:r>
              <a:rPr lang="en-US" altLang="zh-CN" i="1" dirty="0" smtClean="0"/>
              <a:t>x</a:t>
            </a:r>
            <a:r>
              <a:rPr lang="en-US" altLang="zh-CN" dirty="0" smtClean="0"/>
              <a:t>)|=sin(</a:t>
            </a:r>
            <a:r>
              <a:rPr lang="en-US" altLang="zh-CN" i="1" dirty="0" smtClean="0"/>
              <a:t>x</a:t>
            </a:r>
            <a:r>
              <a:rPr lang="en-US" altLang="zh-CN" dirty="0" smtClean="0"/>
              <a:t>) ≤ sin(1)&lt;0.8415&lt;1. Thus </a:t>
            </a:r>
            <a:r>
              <a:rPr lang="en-US" altLang="zh-CN" i="1" dirty="0" smtClean="0"/>
              <a:t>K</a:t>
            </a:r>
            <a:r>
              <a:rPr lang="en-US" altLang="zh-CN" dirty="0" smtClean="0"/>
              <a:t>=sin(1)&lt;1, condition (1.4) of Theorem 1.2 is satisfied, and </a:t>
            </a:r>
            <a:r>
              <a:rPr lang="en-US" altLang="zh-CN" i="1" dirty="0" smtClean="0"/>
              <a:t>g</a:t>
            </a:r>
            <a:r>
              <a:rPr lang="en-US" altLang="zh-CN" dirty="0" smtClean="0"/>
              <a:t> has a unique fixed point in [0,1].</a:t>
            </a:r>
            <a:endParaRPr lang="zh-CN" altLang="en-US" dirty="0"/>
          </a:p>
        </p:txBody>
      </p:sp>
      <p:graphicFrame>
        <p:nvGraphicFramePr>
          <p:cNvPr id="4" name="对象 3"/>
          <p:cNvGraphicFramePr>
            <a:graphicFrameLocks noChangeAspect="1"/>
          </p:cNvGraphicFramePr>
          <p:nvPr/>
        </p:nvGraphicFramePr>
        <p:xfrm>
          <a:off x="3733800" y="3222978"/>
          <a:ext cx="338138" cy="338138"/>
        </p:xfrm>
        <a:graphic>
          <a:graphicData uri="http://schemas.openxmlformats.org/presentationml/2006/ole">
            <p:oleObj spid="_x0000_s73730" name="Equation" r:id="rId3" imgW="152280" imgH="152280" progId="Equation.KSEE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a:xfrm>
            <a:off x="457200" y="304800"/>
            <a:ext cx="8229600" cy="1371600"/>
          </a:xfrm>
        </p:spPr>
        <p:txBody>
          <a:bodyPr/>
          <a:lstStyle/>
          <a:p>
            <a:pPr eaLnBrk="1" hangingPunct="1"/>
            <a:r>
              <a:rPr lang="en-US" altLang="zh-CN" dirty="0" smtClean="0"/>
              <a:t>The convergence of the fixed-point iteration process to a fixed point</a:t>
            </a:r>
            <a:endParaRPr lang="zh-CN" altLang="en-US" dirty="0" smtClean="0"/>
          </a:p>
        </p:txBody>
      </p:sp>
      <p:sp>
        <p:nvSpPr>
          <p:cNvPr id="14339" name="内容占位符 2"/>
          <p:cNvSpPr>
            <a:spLocks noGrp="1"/>
          </p:cNvSpPr>
          <p:nvPr>
            <p:ph idx="1"/>
          </p:nvPr>
        </p:nvSpPr>
        <p:spPr>
          <a:xfrm>
            <a:off x="457200" y="1600200"/>
            <a:ext cx="8229600" cy="3886200"/>
          </a:xfrm>
        </p:spPr>
        <p:txBody>
          <a:bodyPr/>
          <a:lstStyle/>
          <a:p>
            <a:pPr eaLnBrk="1" hangingPunct="1">
              <a:lnSpc>
                <a:spcPct val="120000"/>
              </a:lnSpc>
            </a:pPr>
            <a:r>
              <a:rPr lang="en-US" altLang="zh-CN" sz="2800" dirty="0" err="1" smtClean="0"/>
              <a:t>Thm</a:t>
            </a:r>
            <a:r>
              <a:rPr lang="en-US" altLang="zh-CN" sz="2800" dirty="0" smtClean="0"/>
              <a:t>. 1.3(Fixed-Point Theorem). Assume that (</a:t>
            </a:r>
            <a:r>
              <a:rPr lang="en-US" altLang="zh-CN" sz="2800" dirty="0" err="1" smtClean="0"/>
              <a:t>i</a:t>
            </a:r>
            <a:r>
              <a:rPr lang="en-US" altLang="zh-CN" sz="2800" dirty="0" smtClean="0"/>
              <a:t>) </a:t>
            </a:r>
            <a:r>
              <a:rPr lang="en-US" altLang="zh-CN" sz="2800" i="1" dirty="0" smtClean="0"/>
              <a:t>g</a:t>
            </a:r>
            <a:r>
              <a:rPr lang="en-US" altLang="zh-CN" sz="2800" dirty="0" smtClean="0"/>
              <a:t>, </a:t>
            </a:r>
            <a:r>
              <a:rPr lang="en-US" altLang="zh-CN" sz="2800" i="1" dirty="0" err="1" smtClean="0"/>
              <a:t>g</a:t>
            </a:r>
            <a:r>
              <a:rPr lang="en-US" altLang="zh-CN" sz="2800" dirty="0" err="1" smtClean="0"/>
              <a:t>’∈</a:t>
            </a:r>
            <a:r>
              <a:rPr lang="en-US" altLang="zh-CN" sz="2800" i="1" dirty="0" err="1" smtClean="0"/>
              <a:t>C</a:t>
            </a:r>
            <a:r>
              <a:rPr lang="en-US" altLang="zh-CN" sz="2800" dirty="0" smtClean="0"/>
              <a:t>[</a:t>
            </a:r>
            <a:r>
              <a:rPr lang="en-US" altLang="zh-CN" sz="2800" i="1" dirty="0" smtClean="0">
                <a:cs typeface="Times New Roman" panose="02020603050405020304" pitchFamily="18" charset="0"/>
              </a:rPr>
              <a:t>a</a:t>
            </a:r>
            <a:r>
              <a:rPr lang="en-US" altLang="zh-CN" sz="2800" dirty="0" smtClean="0"/>
              <a:t>, </a:t>
            </a:r>
            <a:r>
              <a:rPr lang="en-US" altLang="zh-CN" sz="2800" i="1" dirty="0" smtClean="0">
                <a:cs typeface="Times New Roman" panose="02020603050405020304" pitchFamily="18" charset="0"/>
              </a:rPr>
              <a:t>b</a:t>
            </a:r>
            <a:r>
              <a:rPr lang="en-US" altLang="zh-CN" sz="2800" dirty="0" smtClean="0"/>
              <a:t>], (ii) </a:t>
            </a:r>
            <a:r>
              <a:rPr lang="en-US" altLang="zh-CN" sz="2800" i="1" dirty="0" smtClean="0"/>
              <a:t>K</a:t>
            </a:r>
            <a:r>
              <a:rPr lang="en-US" altLang="zh-CN" sz="2800" dirty="0" smtClean="0"/>
              <a:t> is a positive constant, (iii)</a:t>
            </a:r>
            <a:r>
              <a:rPr lang="en-US" altLang="zh-CN" sz="2800" i="1" dirty="0" smtClean="0"/>
              <a:t>p</a:t>
            </a:r>
            <a:r>
              <a:rPr lang="en-US" altLang="zh-CN" sz="2800" baseline="-25000" dirty="0" smtClean="0"/>
              <a:t>0</a:t>
            </a:r>
            <a:r>
              <a:rPr lang="en-US" altLang="zh-CN" sz="2800" dirty="0" smtClean="0"/>
              <a:t>∈(</a:t>
            </a:r>
            <a:r>
              <a:rPr lang="en-US" altLang="zh-CN" sz="2800" i="1" dirty="0" smtClean="0">
                <a:cs typeface="Times New Roman" panose="02020603050405020304" pitchFamily="18" charset="0"/>
              </a:rPr>
              <a:t>a</a:t>
            </a:r>
            <a:r>
              <a:rPr lang="en-US" altLang="zh-CN" sz="2800" dirty="0" smtClean="0"/>
              <a:t>, </a:t>
            </a:r>
            <a:r>
              <a:rPr lang="en-US" altLang="zh-CN" sz="2800" i="1" dirty="0" smtClean="0">
                <a:cs typeface="Times New Roman" panose="02020603050405020304" pitchFamily="18" charset="0"/>
              </a:rPr>
              <a:t>b</a:t>
            </a:r>
            <a:r>
              <a:rPr lang="en-US" altLang="zh-CN" sz="2800" dirty="0" smtClean="0"/>
              <a:t>), and </a:t>
            </a:r>
            <a:r>
              <a:rPr lang="en-US" altLang="zh-CN" sz="2800" dirty="0" smtClean="0">
                <a:solidFill>
                  <a:srgbClr val="FF0000"/>
                </a:solidFill>
              </a:rPr>
              <a:t>(iv) </a:t>
            </a:r>
            <a:r>
              <a:rPr lang="en-US" altLang="zh-CN" sz="2800" i="1" dirty="0" smtClean="0">
                <a:solidFill>
                  <a:srgbClr val="FF0000"/>
                </a:solidFill>
                <a:cs typeface="Times New Roman" panose="02020603050405020304" pitchFamily="18" charset="0"/>
              </a:rPr>
              <a:t>g</a:t>
            </a:r>
            <a:r>
              <a:rPr lang="en-US" altLang="zh-CN" sz="2800" dirty="0" smtClean="0">
                <a:solidFill>
                  <a:srgbClr val="FF0000"/>
                </a:solidFill>
              </a:rPr>
              <a:t>(</a:t>
            </a:r>
            <a:r>
              <a:rPr lang="en-US" altLang="zh-CN" sz="2800" i="1" dirty="0" smtClean="0">
                <a:solidFill>
                  <a:srgbClr val="FF0000"/>
                </a:solidFill>
                <a:cs typeface="Times New Roman" panose="02020603050405020304" pitchFamily="18" charset="0"/>
              </a:rPr>
              <a:t>x</a:t>
            </a:r>
            <a:r>
              <a:rPr lang="en-US" altLang="zh-CN" sz="2800" dirty="0" smtClean="0">
                <a:solidFill>
                  <a:srgbClr val="FF0000"/>
                </a:solidFill>
              </a:rPr>
              <a:t>)∈[</a:t>
            </a:r>
            <a:r>
              <a:rPr lang="en-US" altLang="zh-CN" sz="2800" i="1" dirty="0" smtClean="0">
                <a:solidFill>
                  <a:srgbClr val="FF0000"/>
                </a:solidFill>
                <a:cs typeface="Times New Roman" panose="02020603050405020304" pitchFamily="18" charset="0"/>
              </a:rPr>
              <a:t>a</a:t>
            </a:r>
            <a:r>
              <a:rPr lang="en-US" altLang="zh-CN" sz="2800" dirty="0" smtClean="0">
                <a:solidFill>
                  <a:srgbClr val="FF0000"/>
                </a:solidFill>
              </a:rPr>
              <a:t>, </a:t>
            </a:r>
            <a:r>
              <a:rPr lang="en-US" altLang="zh-CN" sz="2800" i="1" dirty="0" smtClean="0">
                <a:solidFill>
                  <a:srgbClr val="FF0000"/>
                </a:solidFill>
                <a:cs typeface="Times New Roman" panose="02020603050405020304" pitchFamily="18" charset="0"/>
              </a:rPr>
              <a:t>b</a:t>
            </a:r>
            <a:r>
              <a:rPr lang="en-US" altLang="zh-CN" sz="2800" dirty="0" smtClean="0">
                <a:solidFill>
                  <a:srgbClr val="FF0000"/>
                </a:solidFill>
              </a:rPr>
              <a:t>] for all </a:t>
            </a:r>
            <a:r>
              <a:rPr lang="en-US" altLang="zh-CN" sz="2800" i="1" dirty="0" smtClean="0">
                <a:solidFill>
                  <a:srgbClr val="FF0000"/>
                </a:solidFill>
                <a:cs typeface="Times New Roman" panose="02020603050405020304" pitchFamily="18" charset="0"/>
              </a:rPr>
              <a:t>x</a:t>
            </a:r>
            <a:r>
              <a:rPr lang="en-US" altLang="zh-CN" sz="2800" dirty="0" smtClean="0">
                <a:solidFill>
                  <a:srgbClr val="FF0000"/>
                </a:solidFill>
              </a:rPr>
              <a:t>∈[</a:t>
            </a:r>
            <a:r>
              <a:rPr lang="en-US" altLang="zh-CN" sz="2800" i="1" dirty="0" smtClean="0">
                <a:solidFill>
                  <a:srgbClr val="FF0000"/>
                </a:solidFill>
                <a:cs typeface="Times New Roman" panose="02020603050405020304" pitchFamily="18" charset="0"/>
              </a:rPr>
              <a:t>a</a:t>
            </a:r>
            <a:r>
              <a:rPr lang="en-US" altLang="zh-CN" sz="2800" dirty="0" smtClean="0">
                <a:solidFill>
                  <a:srgbClr val="FF0000"/>
                </a:solidFill>
              </a:rPr>
              <a:t>, </a:t>
            </a:r>
            <a:r>
              <a:rPr lang="en-US" altLang="zh-CN" sz="2800" i="1" dirty="0" smtClean="0">
                <a:solidFill>
                  <a:srgbClr val="FF0000"/>
                </a:solidFill>
                <a:cs typeface="Times New Roman" panose="02020603050405020304" pitchFamily="18" charset="0"/>
              </a:rPr>
              <a:t>b</a:t>
            </a:r>
            <a:r>
              <a:rPr lang="en-US" altLang="zh-CN" sz="2800" dirty="0" smtClean="0">
                <a:solidFill>
                  <a:srgbClr val="FF0000"/>
                </a:solidFill>
              </a:rPr>
              <a:t>].</a:t>
            </a:r>
          </a:p>
          <a:p>
            <a:pPr marL="400050" lvl="1" indent="0" eaLnBrk="1" hangingPunct="1">
              <a:lnSpc>
                <a:spcPct val="120000"/>
              </a:lnSpc>
              <a:buFont typeface="Wingdings" panose="05000000000000000000" pitchFamily="2" charset="2"/>
              <a:buNone/>
            </a:pPr>
            <a:r>
              <a:rPr lang="en-US" altLang="zh-CN" sz="2400" dirty="0" smtClean="0"/>
              <a:t>If |</a:t>
            </a:r>
            <a:r>
              <a:rPr lang="en-US" altLang="zh-CN" sz="2400" i="1" dirty="0" smtClean="0"/>
              <a:t>g</a:t>
            </a:r>
            <a:r>
              <a:rPr lang="en-US" altLang="zh-CN" sz="2400" dirty="0" smtClean="0"/>
              <a:t>’(</a:t>
            </a:r>
            <a:r>
              <a:rPr lang="en-US" altLang="zh-CN" sz="2400" i="1" dirty="0" smtClean="0"/>
              <a:t>x</a:t>
            </a:r>
            <a:r>
              <a:rPr lang="en-US" altLang="zh-CN" sz="2400" dirty="0" smtClean="0"/>
              <a:t>)|≤</a:t>
            </a:r>
            <a:r>
              <a:rPr lang="en-US" altLang="zh-CN" sz="2400" i="1" dirty="0" smtClean="0"/>
              <a:t>K</a:t>
            </a:r>
            <a:r>
              <a:rPr lang="en-US" altLang="zh-CN" sz="2400" dirty="0" smtClean="0"/>
              <a:t>&lt;1 for all </a:t>
            </a:r>
            <a:r>
              <a:rPr lang="en-US" altLang="zh-CN" sz="2400" i="1" dirty="0" smtClean="0"/>
              <a:t>x</a:t>
            </a:r>
            <a:r>
              <a:rPr lang="en-US" altLang="zh-CN" sz="2400" dirty="0" smtClean="0"/>
              <a:t>∈[</a:t>
            </a:r>
            <a:r>
              <a:rPr lang="en-US" altLang="zh-CN" sz="2400" i="1" dirty="0" smtClean="0">
                <a:cs typeface="Times New Roman" panose="02020603050405020304" pitchFamily="18" charset="0"/>
              </a:rPr>
              <a:t>a</a:t>
            </a:r>
            <a:r>
              <a:rPr lang="en-US" altLang="zh-CN" sz="2400" dirty="0" smtClean="0"/>
              <a:t>, </a:t>
            </a:r>
            <a:r>
              <a:rPr lang="en-US" altLang="zh-CN" sz="2400" i="1" dirty="0" smtClean="0">
                <a:cs typeface="Times New Roman" panose="02020603050405020304" pitchFamily="18" charset="0"/>
              </a:rPr>
              <a:t>b</a:t>
            </a:r>
            <a:r>
              <a:rPr lang="en-US" altLang="zh-CN" sz="2400" dirty="0" smtClean="0"/>
              <a:t>], then the iteration </a:t>
            </a:r>
            <a:r>
              <a:rPr lang="en-US" altLang="zh-CN" sz="2400" i="1" dirty="0" smtClean="0"/>
              <a:t>p</a:t>
            </a:r>
            <a:r>
              <a:rPr lang="en-US" altLang="zh-CN" sz="2400" i="1" baseline="-25000" dirty="0" smtClean="0"/>
              <a:t>k</a:t>
            </a:r>
            <a:r>
              <a:rPr lang="en-US" altLang="zh-CN" sz="2400" baseline="-25000" dirty="0" smtClean="0"/>
              <a:t>+1</a:t>
            </a:r>
            <a:r>
              <a:rPr lang="en-US" altLang="zh-CN" sz="2400" dirty="0" smtClean="0"/>
              <a:t>=</a:t>
            </a:r>
            <a:r>
              <a:rPr lang="en-US" altLang="zh-CN" sz="2400" i="1" dirty="0" smtClean="0"/>
              <a:t>g</a:t>
            </a:r>
            <a:r>
              <a:rPr lang="en-US" altLang="zh-CN" sz="2400" dirty="0" smtClean="0"/>
              <a:t>(</a:t>
            </a:r>
            <a:r>
              <a:rPr lang="en-US" altLang="zh-CN" sz="2400" i="1" dirty="0" err="1" smtClean="0"/>
              <a:t>p</a:t>
            </a:r>
            <a:r>
              <a:rPr lang="en-US" altLang="zh-CN" sz="2400" i="1" baseline="-25000" dirty="0" err="1" smtClean="0"/>
              <a:t>k</a:t>
            </a:r>
            <a:r>
              <a:rPr lang="en-US" altLang="zh-CN" sz="2400" dirty="0" smtClean="0"/>
              <a:t>) will converge to the unique fixed point </a:t>
            </a:r>
            <a:r>
              <a:rPr lang="en-US" altLang="zh-CN" sz="2400" i="1" dirty="0" smtClean="0">
                <a:cs typeface="Times New Roman" panose="02020603050405020304" pitchFamily="18" charset="0"/>
              </a:rPr>
              <a:t>P</a:t>
            </a:r>
            <a:r>
              <a:rPr lang="en-US" altLang="zh-CN" sz="2400" dirty="0" smtClean="0"/>
              <a:t>∈[</a:t>
            </a:r>
            <a:r>
              <a:rPr lang="en-US" altLang="zh-CN" sz="2400" i="1" dirty="0" smtClean="0">
                <a:cs typeface="Times New Roman" panose="02020603050405020304" pitchFamily="18" charset="0"/>
              </a:rPr>
              <a:t>a</a:t>
            </a:r>
            <a:r>
              <a:rPr lang="en-US" altLang="zh-CN" sz="2400" dirty="0" smtClean="0"/>
              <a:t>, </a:t>
            </a:r>
            <a:r>
              <a:rPr lang="en-US" altLang="zh-CN" sz="2400" i="1" dirty="0" smtClean="0">
                <a:cs typeface="Times New Roman" panose="02020603050405020304" pitchFamily="18" charset="0"/>
              </a:rPr>
              <a:t>b</a:t>
            </a:r>
            <a:r>
              <a:rPr lang="en-US" altLang="zh-CN" sz="2400" dirty="0" smtClean="0"/>
              <a:t>]. In this case, </a:t>
            </a:r>
            <a:r>
              <a:rPr lang="en-US" altLang="zh-CN" sz="2400" i="1" dirty="0" smtClean="0"/>
              <a:t>P</a:t>
            </a:r>
            <a:r>
              <a:rPr lang="en-US" altLang="zh-CN" sz="2400" dirty="0" smtClean="0"/>
              <a:t> is said to be an attractive fixed point.</a:t>
            </a:r>
          </a:p>
          <a:p>
            <a:pPr marL="400050" lvl="1" indent="0" eaLnBrk="1" hangingPunct="1">
              <a:lnSpc>
                <a:spcPct val="120000"/>
              </a:lnSpc>
              <a:buFont typeface="Wingdings" panose="05000000000000000000" pitchFamily="2" charset="2"/>
              <a:buNone/>
            </a:pPr>
            <a:r>
              <a:rPr lang="en-US" altLang="zh-CN" sz="2400" dirty="0" smtClean="0"/>
              <a:t>If |</a:t>
            </a:r>
            <a:r>
              <a:rPr lang="en-US" altLang="zh-CN" sz="2400" i="1" dirty="0" smtClean="0"/>
              <a:t>g</a:t>
            </a:r>
            <a:r>
              <a:rPr lang="en-US" altLang="zh-CN" sz="2400" dirty="0" smtClean="0"/>
              <a:t>’(</a:t>
            </a:r>
            <a:r>
              <a:rPr lang="en-US" altLang="zh-CN" sz="2400" i="1" dirty="0" smtClean="0"/>
              <a:t>x</a:t>
            </a:r>
            <a:r>
              <a:rPr lang="en-US" altLang="zh-CN" sz="2400" dirty="0" smtClean="0"/>
              <a:t>)|&gt;1 for all </a:t>
            </a:r>
            <a:r>
              <a:rPr lang="en-US" altLang="zh-CN" sz="2400" i="1" dirty="0" smtClean="0"/>
              <a:t>x</a:t>
            </a:r>
            <a:r>
              <a:rPr lang="en-US" altLang="zh-CN" sz="2400" dirty="0" smtClean="0"/>
              <a:t>∈[</a:t>
            </a:r>
            <a:r>
              <a:rPr lang="en-US" altLang="zh-CN" sz="2400" i="1" dirty="0" smtClean="0">
                <a:cs typeface="Times New Roman" panose="02020603050405020304" pitchFamily="18" charset="0"/>
              </a:rPr>
              <a:t>a</a:t>
            </a:r>
            <a:r>
              <a:rPr lang="en-US" altLang="zh-CN" sz="2400" dirty="0" smtClean="0"/>
              <a:t>, </a:t>
            </a:r>
            <a:r>
              <a:rPr lang="en-US" altLang="zh-CN" sz="2400" i="1" dirty="0" smtClean="0">
                <a:cs typeface="Times New Roman" panose="02020603050405020304" pitchFamily="18" charset="0"/>
              </a:rPr>
              <a:t>b</a:t>
            </a:r>
            <a:r>
              <a:rPr lang="en-US" altLang="zh-CN" sz="2400" dirty="0" smtClean="0"/>
              <a:t>], then the iteration </a:t>
            </a:r>
            <a:r>
              <a:rPr lang="en-US" altLang="zh-CN" sz="2400" i="1" dirty="0" smtClean="0"/>
              <a:t>p</a:t>
            </a:r>
            <a:r>
              <a:rPr lang="en-US" altLang="zh-CN" sz="2400" i="1" baseline="-25000" dirty="0" smtClean="0"/>
              <a:t>k</a:t>
            </a:r>
            <a:r>
              <a:rPr lang="en-US" altLang="zh-CN" sz="2400" baseline="-25000" dirty="0" smtClean="0"/>
              <a:t>+1</a:t>
            </a:r>
            <a:r>
              <a:rPr lang="en-US" altLang="zh-CN" sz="2400" dirty="0" smtClean="0"/>
              <a:t>=</a:t>
            </a:r>
            <a:r>
              <a:rPr lang="en-US" altLang="zh-CN" sz="2400" i="1" dirty="0" smtClean="0"/>
              <a:t>g</a:t>
            </a:r>
            <a:r>
              <a:rPr lang="en-US" altLang="zh-CN" sz="2400" dirty="0" smtClean="0"/>
              <a:t>(</a:t>
            </a:r>
            <a:r>
              <a:rPr lang="en-US" altLang="zh-CN" sz="2400" i="1" dirty="0" err="1" smtClean="0"/>
              <a:t>p</a:t>
            </a:r>
            <a:r>
              <a:rPr lang="en-US" altLang="zh-CN" sz="2400" i="1" baseline="-25000" dirty="0" err="1" smtClean="0"/>
              <a:t>k</a:t>
            </a:r>
            <a:r>
              <a:rPr lang="en-US" altLang="zh-CN" sz="2400" dirty="0" smtClean="0"/>
              <a:t>) will not converge to </a:t>
            </a:r>
            <a:r>
              <a:rPr lang="en-US" altLang="zh-CN" sz="2400" i="1" dirty="0" smtClean="0">
                <a:cs typeface="Times New Roman" panose="02020603050405020304" pitchFamily="18" charset="0"/>
              </a:rPr>
              <a:t>P</a:t>
            </a:r>
            <a:r>
              <a:rPr lang="en-US" altLang="zh-CN" sz="2400" dirty="0" smtClean="0">
                <a:cs typeface="Times New Roman" panose="02020603050405020304" pitchFamily="18" charset="0"/>
              </a:rPr>
              <a:t>. In this case, </a:t>
            </a:r>
            <a:r>
              <a:rPr lang="en-US" altLang="zh-CN" sz="2400" i="1" dirty="0" smtClean="0">
                <a:cs typeface="Times New Roman" panose="02020603050405020304" pitchFamily="18" charset="0"/>
              </a:rPr>
              <a:t>P</a:t>
            </a:r>
            <a:r>
              <a:rPr lang="en-US" altLang="zh-CN" sz="2400" dirty="0" smtClean="0">
                <a:cs typeface="Times New Roman" panose="02020603050405020304" pitchFamily="18" charset="0"/>
              </a:rPr>
              <a:t> is said to be a repelling fixed point and the iteration exhibits local divergence.</a:t>
            </a:r>
            <a:endParaRPr lang="zh-CN" altLang="en-US" sz="2400" dirty="0" smtClean="0"/>
          </a:p>
        </p:txBody>
      </p:sp>
      <p:sp>
        <p:nvSpPr>
          <p:cNvPr id="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
        <p:nvSpPr>
          <p:cNvPr id="15363" name="文本框 1"/>
          <p:cNvSpPr txBox="1">
            <a:spLocks noChangeArrowheads="1"/>
          </p:cNvSpPr>
          <p:nvPr/>
        </p:nvSpPr>
        <p:spPr bwMode="auto">
          <a:xfrm>
            <a:off x="438150" y="381000"/>
            <a:ext cx="8305800" cy="1643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nSpc>
                <a:spcPct val="120000"/>
              </a:lnSpc>
              <a:spcBef>
                <a:spcPct val="0"/>
              </a:spcBef>
              <a:buClrTx/>
              <a:buSzTx/>
              <a:buFontTx/>
              <a:buNone/>
            </a:pPr>
            <a:r>
              <a:rPr lang="en-US" altLang="zh-CN" sz="2800" dirty="0">
                <a:latin typeface="+mj-lt"/>
              </a:rPr>
              <a:t>Example: Apply Theorem 1.2 &amp; 1.3 to prove rigorously that the iteration                     will converge to the unique fixed point in [1, 2].</a:t>
            </a:r>
            <a:endParaRPr lang="zh-CN" altLang="en-US" sz="2800" dirty="0">
              <a:latin typeface="+mj-lt"/>
            </a:endParaRPr>
          </a:p>
        </p:txBody>
      </p:sp>
      <p:graphicFrame>
        <p:nvGraphicFramePr>
          <p:cNvPr id="15364" name="Object 2"/>
          <p:cNvGraphicFramePr>
            <a:graphicFrameLocks noChangeAspect="1"/>
          </p:cNvGraphicFramePr>
          <p:nvPr>
            <p:extLst>
              <p:ext uri="{D42A27DB-BD31-4B8C-83A1-F6EECF244321}">
                <p14:modId xmlns="" xmlns:p14="http://schemas.microsoft.com/office/powerpoint/2010/main" val="592306587"/>
              </p:ext>
            </p:extLst>
          </p:nvPr>
        </p:nvGraphicFramePr>
        <p:xfrm>
          <a:off x="2951163" y="935222"/>
          <a:ext cx="1701800" cy="482600"/>
        </p:xfrm>
        <a:graphic>
          <a:graphicData uri="http://schemas.openxmlformats.org/presentationml/2006/ole">
            <p:oleObj spid="_x0000_s15389" name="公式" r:id="rId3" imgW="850531" imgH="241195" progId="">
              <p:embed/>
            </p:oleObj>
          </a:graphicData>
        </a:graphic>
      </p:graphicFrame>
      <p:sp>
        <p:nvSpPr>
          <p:cNvPr id="3" name="文本框 2"/>
          <p:cNvSpPr txBox="1"/>
          <p:nvPr/>
        </p:nvSpPr>
        <p:spPr>
          <a:xfrm>
            <a:off x="469900" y="2071688"/>
            <a:ext cx="8267700" cy="4432300"/>
          </a:xfrm>
          <a:prstGeom prst="rect">
            <a:avLst/>
          </a:prstGeom>
          <a:solidFill>
            <a:schemeClr val="bg1"/>
          </a:solidFill>
        </p:spPr>
        <p:txBody>
          <a:bodyPr>
            <a:spAutoFit/>
          </a:bodyPr>
          <a:lstStyle/>
          <a:p>
            <a:pPr>
              <a:lnSpc>
                <a:spcPct val="120000"/>
              </a:lnSpc>
              <a:defRPr/>
            </a:pPr>
            <a:r>
              <a:rPr lang="en-US" altLang="zh-CN" sz="2400" dirty="0">
                <a:latin typeface="+mn-lt"/>
              </a:rPr>
              <a:t>Proof.  Clearly,                    </a:t>
            </a:r>
            <a:r>
              <a:rPr lang="en-US" altLang="zh-CN" sz="2400" dirty="0" smtClean="0">
                <a:latin typeface="+mn-lt"/>
              </a:rPr>
              <a:t>  . </a:t>
            </a:r>
            <a:endParaRPr lang="en-US" altLang="zh-CN" sz="2400" dirty="0">
              <a:latin typeface="+mn-lt"/>
            </a:endParaRPr>
          </a:p>
          <a:p>
            <a:pPr>
              <a:lnSpc>
                <a:spcPct val="150000"/>
              </a:lnSpc>
              <a:spcBef>
                <a:spcPts val="1200"/>
              </a:spcBef>
              <a:defRPr/>
            </a:pPr>
            <a:r>
              <a:rPr lang="en-US" altLang="zh-CN" sz="2400" dirty="0">
                <a:latin typeface="+mn-lt"/>
              </a:rPr>
              <a:t>    </a:t>
            </a:r>
            <a:r>
              <a:rPr lang="en-US" altLang="zh-CN" sz="2400" dirty="0" smtClean="0">
                <a:latin typeface="+mn-lt"/>
              </a:rPr>
              <a:t>                                  </a:t>
            </a:r>
            <a:r>
              <a:rPr lang="en-US" altLang="zh-CN" sz="2400" dirty="0">
                <a:latin typeface="+mn-lt"/>
              </a:rPr>
              <a:t>, </a:t>
            </a:r>
            <a:r>
              <a:rPr lang="en-US" altLang="zh-CN" sz="2400" dirty="0" smtClean="0">
                <a:latin typeface="+mn-lt"/>
              </a:rPr>
              <a:t>                       </a:t>
            </a:r>
            <a:r>
              <a:rPr lang="en-US" altLang="zh-CN" sz="2400" dirty="0">
                <a:latin typeface="+mn-lt"/>
              </a:rPr>
              <a:t>and  </a:t>
            </a:r>
            <a:r>
              <a:rPr lang="el-GR" altLang="zh-CN" sz="2400" i="1" dirty="0">
                <a:latin typeface="+mn-lt"/>
              </a:rPr>
              <a:t>φ</a:t>
            </a:r>
            <a:r>
              <a:rPr lang="en-US" altLang="zh-CN" sz="2400" dirty="0">
                <a:latin typeface="+mn-lt"/>
              </a:rPr>
              <a:t>(</a:t>
            </a:r>
            <a:r>
              <a:rPr lang="en-US" altLang="zh-CN" sz="2400" i="1" dirty="0">
                <a:latin typeface="+mn-lt"/>
              </a:rPr>
              <a:t>x</a:t>
            </a:r>
            <a:r>
              <a:rPr lang="en-US" altLang="zh-CN" sz="2400" dirty="0">
                <a:latin typeface="+mn-lt"/>
              </a:rPr>
              <a:t>) is a creasing function on [1, 2]; </a:t>
            </a:r>
          </a:p>
          <a:p>
            <a:pPr>
              <a:lnSpc>
                <a:spcPct val="150000"/>
              </a:lnSpc>
              <a:spcBef>
                <a:spcPts val="1200"/>
              </a:spcBef>
              <a:defRPr/>
            </a:pPr>
            <a:r>
              <a:rPr lang="en-US" altLang="zh-CN" sz="2400" dirty="0">
                <a:latin typeface="+mn-lt"/>
              </a:rPr>
              <a:t>                                           </a:t>
            </a:r>
            <a:r>
              <a:rPr lang="en-US" altLang="zh-CN" sz="2400" dirty="0" smtClean="0">
                <a:latin typeface="+mn-lt"/>
              </a:rPr>
              <a:t>           </a:t>
            </a:r>
            <a:r>
              <a:rPr lang="en-US" altLang="zh-CN" sz="2400" dirty="0">
                <a:latin typeface="+mn-lt"/>
              </a:rPr>
              <a:t>.  Thus its range is in [1, 2].  </a:t>
            </a:r>
          </a:p>
          <a:p>
            <a:pPr>
              <a:lnSpc>
                <a:spcPct val="120000"/>
              </a:lnSpc>
              <a:defRPr/>
            </a:pPr>
            <a:r>
              <a:rPr lang="el-GR" altLang="zh-CN" sz="2400" i="1" dirty="0">
                <a:latin typeface="+mn-lt"/>
              </a:rPr>
              <a:t>φ</a:t>
            </a:r>
            <a:r>
              <a:rPr lang="en-US" altLang="zh-CN" sz="2400" dirty="0">
                <a:latin typeface="+mn-lt"/>
              </a:rPr>
              <a:t>(</a:t>
            </a:r>
            <a:r>
              <a:rPr lang="en-US" altLang="zh-CN" sz="2400" i="1" dirty="0">
                <a:latin typeface="+mn-lt"/>
              </a:rPr>
              <a:t>x</a:t>
            </a:r>
            <a:r>
              <a:rPr lang="en-US" altLang="zh-CN" sz="2400" dirty="0">
                <a:latin typeface="+mn-lt"/>
              </a:rPr>
              <a:t>) has a fixed point in [1, 2]. </a:t>
            </a:r>
          </a:p>
          <a:p>
            <a:pPr>
              <a:lnSpc>
                <a:spcPct val="120000"/>
              </a:lnSpc>
              <a:spcBef>
                <a:spcPts val="1200"/>
              </a:spcBef>
              <a:defRPr/>
            </a:pPr>
            <a:r>
              <a:rPr lang="en-US" altLang="zh-CN" sz="2400" dirty="0">
                <a:latin typeface="+mn-lt"/>
              </a:rPr>
              <a:t>Also,                                                                         </a:t>
            </a:r>
            <a:r>
              <a:rPr lang="en-US" altLang="zh-CN" sz="2400" dirty="0" smtClean="0">
                <a:latin typeface="+mn-lt"/>
              </a:rPr>
              <a:t>      </a:t>
            </a:r>
            <a:r>
              <a:rPr lang="en-US" altLang="zh-CN" sz="2400" dirty="0">
                <a:latin typeface="+mn-lt"/>
              </a:rPr>
              <a:t>, </a:t>
            </a:r>
          </a:p>
          <a:p>
            <a:pPr>
              <a:lnSpc>
                <a:spcPct val="120000"/>
              </a:lnSpc>
              <a:defRPr/>
            </a:pPr>
            <a:endParaRPr lang="en-US" altLang="zh-CN" sz="2400" dirty="0">
              <a:latin typeface="+mn-lt"/>
            </a:endParaRPr>
          </a:p>
          <a:p>
            <a:pPr>
              <a:defRPr/>
            </a:pPr>
            <a:r>
              <a:rPr lang="en-US" altLang="zh-CN" sz="2400" dirty="0">
                <a:latin typeface="+mn-lt"/>
              </a:rPr>
              <a:t>Thus </a:t>
            </a:r>
            <a:r>
              <a:rPr lang="el-GR" altLang="zh-CN" sz="2400" i="1" dirty="0">
                <a:latin typeface="+mn-lt"/>
              </a:rPr>
              <a:t>φ</a:t>
            </a:r>
            <a:r>
              <a:rPr lang="en-US" altLang="zh-CN" sz="2400" dirty="0">
                <a:latin typeface="+mn-lt"/>
              </a:rPr>
              <a:t>(</a:t>
            </a:r>
            <a:r>
              <a:rPr lang="en-US" altLang="zh-CN" sz="2400" i="1" dirty="0">
                <a:latin typeface="+mn-lt"/>
              </a:rPr>
              <a:t>x</a:t>
            </a:r>
            <a:r>
              <a:rPr lang="en-US" altLang="zh-CN" sz="2400" dirty="0">
                <a:latin typeface="+mn-lt"/>
              </a:rPr>
              <a:t>) has a </a:t>
            </a:r>
            <a:r>
              <a:rPr lang="en-US" altLang="zh-CN" sz="2400" dirty="0" smtClean="0">
                <a:latin typeface="+mn-lt"/>
              </a:rPr>
              <a:t>unique </a:t>
            </a:r>
            <a:r>
              <a:rPr lang="en-US" altLang="zh-CN" sz="2400" dirty="0">
                <a:latin typeface="+mn-lt"/>
              </a:rPr>
              <a:t>fixed point in [1, 2].  </a:t>
            </a:r>
          </a:p>
        </p:txBody>
      </p:sp>
      <p:graphicFrame>
        <p:nvGraphicFramePr>
          <p:cNvPr id="15366" name="对象 5"/>
          <p:cNvGraphicFramePr>
            <a:graphicFrameLocks noChangeAspect="1"/>
          </p:cNvGraphicFramePr>
          <p:nvPr/>
        </p:nvGraphicFramePr>
        <p:xfrm>
          <a:off x="2514600" y="2209800"/>
          <a:ext cx="1552575" cy="365125"/>
        </p:xfrm>
        <a:graphic>
          <a:graphicData uri="http://schemas.openxmlformats.org/presentationml/2006/ole">
            <p:oleObj spid="_x0000_s15390" name="Equation" r:id="rId4" imgW="863225" imgH="203112" progId="">
              <p:embed/>
            </p:oleObj>
          </a:graphicData>
        </a:graphic>
      </p:graphicFrame>
      <p:graphicFrame>
        <p:nvGraphicFramePr>
          <p:cNvPr id="15367" name="对象 8"/>
          <p:cNvGraphicFramePr>
            <a:graphicFrameLocks noChangeAspect="1"/>
          </p:cNvGraphicFramePr>
          <p:nvPr/>
        </p:nvGraphicFramePr>
        <p:xfrm>
          <a:off x="995363" y="2668588"/>
          <a:ext cx="2446337" cy="754062"/>
        </p:xfrm>
        <a:graphic>
          <a:graphicData uri="http://schemas.openxmlformats.org/presentationml/2006/ole">
            <p:oleObj spid="_x0000_s15391" name="公式" r:id="rId5" imgW="1358900" imgH="419100" progId="">
              <p:embed/>
            </p:oleObj>
          </a:graphicData>
        </a:graphic>
      </p:graphicFrame>
      <p:graphicFrame>
        <p:nvGraphicFramePr>
          <p:cNvPr id="15368" name="Object 3"/>
          <p:cNvGraphicFramePr>
            <a:graphicFrameLocks noChangeAspect="1"/>
          </p:cNvGraphicFramePr>
          <p:nvPr/>
        </p:nvGraphicFramePr>
        <p:xfrm>
          <a:off x="995363" y="3981450"/>
          <a:ext cx="3657600" cy="482600"/>
        </p:xfrm>
        <a:graphic>
          <a:graphicData uri="http://schemas.openxmlformats.org/presentationml/2006/ole">
            <p:oleObj spid="_x0000_s15392" name="公式" r:id="rId6" imgW="1828800" imgH="241300" progId="">
              <p:embed/>
            </p:oleObj>
          </a:graphicData>
        </a:graphic>
      </p:graphicFrame>
      <p:graphicFrame>
        <p:nvGraphicFramePr>
          <p:cNvPr id="15369" name="Object 2"/>
          <p:cNvGraphicFramePr>
            <a:graphicFrameLocks noChangeAspect="1"/>
          </p:cNvGraphicFramePr>
          <p:nvPr/>
        </p:nvGraphicFramePr>
        <p:xfrm>
          <a:off x="1295400" y="4879975"/>
          <a:ext cx="5932487" cy="911225"/>
        </p:xfrm>
        <a:graphic>
          <a:graphicData uri="http://schemas.openxmlformats.org/presentationml/2006/ole">
            <p:oleObj spid="_x0000_s15393" name="公式" r:id="rId7" imgW="2755900" imgH="444500" progId="">
              <p:embed/>
            </p:oleObj>
          </a:graphicData>
        </a:graphic>
      </p:graphicFrame>
      <p:graphicFrame>
        <p:nvGraphicFramePr>
          <p:cNvPr id="15370" name="对象 9"/>
          <p:cNvGraphicFramePr>
            <a:graphicFrameLocks noChangeAspect="1"/>
          </p:cNvGraphicFramePr>
          <p:nvPr/>
        </p:nvGraphicFramePr>
        <p:xfrm>
          <a:off x="3675063" y="2873375"/>
          <a:ext cx="1622425" cy="365125"/>
        </p:xfrm>
        <a:graphic>
          <a:graphicData uri="http://schemas.openxmlformats.org/presentationml/2006/ole">
            <p:oleObj spid="_x0000_s15394" name="Equation" r:id="rId8" imgW="901309" imgH="203112"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57200" y="838200"/>
            <a:ext cx="8229600" cy="1685925"/>
          </a:xfrm>
          <a:prstGeom prst="rect">
            <a:avLst/>
          </a:prstGeom>
          <a:noFill/>
        </p:spPr>
        <p:txBody>
          <a:bodyPr>
            <a:spAutoFit/>
          </a:bodyPr>
          <a:lstStyle/>
          <a:p>
            <a:pPr>
              <a:lnSpc>
                <a:spcPct val="150000"/>
              </a:lnSpc>
              <a:defRPr/>
            </a:pPr>
            <a:r>
              <a:rPr lang="en-US" altLang="zh-CN" sz="2400" dirty="0">
                <a:latin typeface="+mj-lt"/>
              </a:rPr>
              <a:t>Furthermore, the iteration sequence {</a:t>
            </a:r>
            <a:r>
              <a:rPr lang="en-US" altLang="zh-CN" sz="2400" i="1" dirty="0" err="1">
                <a:latin typeface="+mj-lt"/>
              </a:rPr>
              <a:t>p</a:t>
            </a:r>
            <a:r>
              <a:rPr lang="en-US" altLang="zh-CN" sz="2400" i="1" baseline="-25000" dirty="0" err="1">
                <a:latin typeface="+mj-lt"/>
              </a:rPr>
              <a:t>k</a:t>
            </a:r>
            <a:r>
              <a:rPr lang="en-US" altLang="zh-CN" sz="2400" dirty="0">
                <a:latin typeface="+mj-lt"/>
              </a:rPr>
              <a:t>} generated by</a:t>
            </a:r>
          </a:p>
          <a:p>
            <a:pPr>
              <a:lnSpc>
                <a:spcPct val="150000"/>
              </a:lnSpc>
              <a:defRPr/>
            </a:pPr>
            <a:r>
              <a:rPr lang="en-US" altLang="zh-CN" sz="2400" dirty="0">
                <a:latin typeface="+mj-lt"/>
              </a:rPr>
              <a:t> </a:t>
            </a:r>
            <a:r>
              <a:rPr lang="en-US" altLang="zh-CN" sz="2400" i="1" dirty="0">
                <a:solidFill>
                  <a:srgbClr val="000000"/>
                </a:solidFill>
                <a:latin typeface="+mj-lt"/>
              </a:rPr>
              <a:t>p</a:t>
            </a:r>
            <a:r>
              <a:rPr lang="en-US" altLang="zh-CN" sz="2400" i="1" baseline="-25000" dirty="0">
                <a:solidFill>
                  <a:srgbClr val="000000"/>
                </a:solidFill>
                <a:latin typeface="+mj-lt"/>
              </a:rPr>
              <a:t>k</a:t>
            </a:r>
            <a:r>
              <a:rPr lang="en-US" altLang="zh-CN" sz="2400" baseline="-25000" dirty="0">
                <a:solidFill>
                  <a:srgbClr val="000000"/>
                </a:solidFill>
                <a:latin typeface="+mj-lt"/>
              </a:rPr>
              <a:t>+1 </a:t>
            </a:r>
            <a:r>
              <a:rPr lang="en-US" altLang="zh-CN" sz="2400" dirty="0">
                <a:latin typeface="+mj-lt"/>
              </a:rPr>
              <a:t>=</a:t>
            </a:r>
            <a:r>
              <a:rPr lang="el-GR" altLang="zh-CN" sz="2400" i="1" dirty="0">
                <a:latin typeface="+mj-lt"/>
              </a:rPr>
              <a:t>φ</a:t>
            </a:r>
            <a:r>
              <a:rPr lang="en-US" altLang="zh-CN" sz="2400" dirty="0">
                <a:latin typeface="+mj-lt"/>
              </a:rPr>
              <a:t>(</a:t>
            </a:r>
            <a:r>
              <a:rPr lang="en-US" altLang="zh-CN" sz="2400" i="1" dirty="0" err="1">
                <a:latin typeface="+mj-lt"/>
              </a:rPr>
              <a:t>p</a:t>
            </a:r>
            <a:r>
              <a:rPr lang="en-US" altLang="zh-CN" sz="2400" i="1" baseline="-25000" dirty="0" err="1">
                <a:latin typeface="+mj-lt"/>
              </a:rPr>
              <a:t>k</a:t>
            </a:r>
            <a:r>
              <a:rPr lang="en-US" altLang="zh-CN" sz="2400" dirty="0">
                <a:latin typeface="+mj-lt"/>
              </a:rPr>
              <a:t>)  will converge to the unique fixed point in [1, 2] which is called an attractive fixed point.</a:t>
            </a:r>
            <a:endParaRPr lang="zh-CN" altLang="en-US" sz="2400" dirty="0">
              <a:latin typeface="+mj-lt"/>
            </a:endParaRPr>
          </a:p>
        </p:txBody>
      </p:sp>
      <p:sp>
        <p:nvSpPr>
          <p:cNvPr id="16387" name="文本框 2"/>
          <p:cNvSpPr txBox="1">
            <a:spLocks noChangeArrowheads="1"/>
          </p:cNvSpPr>
          <p:nvPr/>
        </p:nvSpPr>
        <p:spPr bwMode="auto">
          <a:xfrm>
            <a:off x="457200" y="3459163"/>
            <a:ext cx="8305800"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spcBef>
                <a:spcPct val="0"/>
              </a:spcBef>
              <a:buClrTx/>
              <a:buSzTx/>
              <a:buFontTx/>
              <a:buNone/>
            </a:pPr>
            <a:r>
              <a:rPr lang="en-US" altLang="zh-CN" sz="2400" dirty="0">
                <a:latin typeface="+mj-lt"/>
              </a:rPr>
              <a:t>For another iteration function </a:t>
            </a:r>
            <a:r>
              <a:rPr lang="en-US" altLang="zh-CN" sz="2400" dirty="0" smtClean="0">
                <a:latin typeface="+mj-lt"/>
              </a:rPr>
              <a:t>                             </a:t>
            </a:r>
            <a:r>
              <a:rPr lang="en-US" altLang="zh-CN" sz="2400" dirty="0">
                <a:latin typeface="+mj-lt"/>
              </a:rPr>
              <a:t>, </a:t>
            </a:r>
          </a:p>
          <a:p>
            <a:pPr>
              <a:spcBef>
                <a:spcPct val="0"/>
              </a:spcBef>
              <a:buClrTx/>
              <a:buSzTx/>
              <a:buFontTx/>
              <a:buNone/>
            </a:pPr>
            <a:endParaRPr lang="en-US" altLang="zh-CN" sz="2400" dirty="0">
              <a:latin typeface="+mj-lt"/>
            </a:endParaRPr>
          </a:p>
          <a:p>
            <a:pPr>
              <a:spcBef>
                <a:spcPct val="0"/>
              </a:spcBef>
              <a:buClrTx/>
              <a:buSzTx/>
              <a:buFontTx/>
              <a:buNone/>
            </a:pPr>
            <a:r>
              <a:rPr lang="en-US" altLang="zh-CN" sz="2400" dirty="0">
                <a:latin typeface="+mj-lt"/>
              </a:rPr>
              <a:t>                                                           . </a:t>
            </a:r>
          </a:p>
          <a:p>
            <a:pPr>
              <a:spcBef>
                <a:spcPct val="0"/>
              </a:spcBef>
              <a:buClrTx/>
              <a:buSzTx/>
              <a:buFontTx/>
              <a:buNone/>
            </a:pPr>
            <a:endParaRPr lang="en-US" altLang="zh-CN" sz="2400" dirty="0">
              <a:latin typeface="+mj-lt"/>
            </a:endParaRPr>
          </a:p>
          <a:p>
            <a:pPr>
              <a:spcBef>
                <a:spcPct val="0"/>
              </a:spcBef>
              <a:buClrTx/>
              <a:buSzTx/>
              <a:buFontTx/>
              <a:buNone/>
            </a:pPr>
            <a:r>
              <a:rPr lang="en-US" altLang="zh-CN" sz="2400" dirty="0">
                <a:latin typeface="+mj-lt"/>
              </a:rPr>
              <a:t>The iteration exhibits local divergence.</a:t>
            </a:r>
            <a:endParaRPr lang="zh-CN" altLang="en-US" sz="2400" dirty="0">
              <a:latin typeface="+mj-lt"/>
            </a:endParaRPr>
          </a:p>
        </p:txBody>
      </p:sp>
      <p:graphicFrame>
        <p:nvGraphicFramePr>
          <p:cNvPr id="16388" name="Object 2"/>
          <p:cNvGraphicFramePr>
            <a:graphicFrameLocks noChangeAspect="1"/>
          </p:cNvGraphicFramePr>
          <p:nvPr/>
        </p:nvGraphicFramePr>
        <p:xfrm>
          <a:off x="4613275" y="3422650"/>
          <a:ext cx="1820863" cy="520700"/>
        </p:xfrm>
        <a:graphic>
          <a:graphicData uri="http://schemas.openxmlformats.org/presentationml/2006/ole">
            <p:oleObj spid="_x0000_s16397" name="公式" r:id="rId3" imgW="800100" imgH="228600" progId="">
              <p:embed/>
            </p:oleObj>
          </a:graphicData>
        </a:graphic>
      </p:graphicFrame>
      <p:graphicFrame>
        <p:nvGraphicFramePr>
          <p:cNvPr id="16389" name="Object 3"/>
          <p:cNvGraphicFramePr>
            <a:graphicFrameLocks noChangeAspect="1"/>
          </p:cNvGraphicFramePr>
          <p:nvPr/>
        </p:nvGraphicFramePr>
        <p:xfrm>
          <a:off x="1828800" y="4170363"/>
          <a:ext cx="3657600" cy="515937"/>
        </p:xfrm>
        <a:graphic>
          <a:graphicData uri="http://schemas.openxmlformats.org/presentationml/2006/ole">
            <p:oleObj spid="_x0000_s16398" name="公式" r:id="rId4" imgW="1600200" imgH="228600" progId="">
              <p:embed/>
            </p:oleObj>
          </a:graphicData>
        </a:graphic>
      </p:graphicFrame>
      <p:sp>
        <p:nvSpPr>
          <p:cNvPr id="7"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en-US" altLang="zh-CN" b="1" smtClean="0"/>
              <a:t>1.1  Fixed Point Iteration Method</a:t>
            </a:r>
            <a:endParaRPr lang="zh-CN" altLang="en-US" smtClean="0"/>
          </a:p>
        </p:txBody>
      </p:sp>
      <p:sp>
        <p:nvSpPr>
          <p:cNvPr id="17411" name="内容占位符 2"/>
          <p:cNvSpPr>
            <a:spLocks noGrp="1"/>
          </p:cNvSpPr>
          <p:nvPr>
            <p:ph idx="1"/>
          </p:nvPr>
        </p:nvSpPr>
        <p:spPr>
          <a:xfrm>
            <a:off x="457200" y="1600200"/>
            <a:ext cx="8229600" cy="3886200"/>
          </a:xfrm>
        </p:spPr>
        <p:txBody>
          <a:bodyPr/>
          <a:lstStyle/>
          <a:p>
            <a:r>
              <a:rPr lang="en-US" altLang="zh-CN" dirty="0" smtClean="0"/>
              <a:t>Corollary. 1.1. Assume that g</a:t>
            </a:r>
            <a:r>
              <a:rPr lang="zh-CN" altLang="en-US" dirty="0" smtClean="0"/>
              <a:t> </a:t>
            </a:r>
            <a:r>
              <a:rPr lang="en-US" altLang="zh-CN" dirty="0" smtClean="0"/>
              <a:t>satisfies that hypothesis given in (1.6) of Theorem 1.3. Bounds for the error involved when using </a:t>
            </a:r>
            <a:r>
              <a:rPr lang="en-US" altLang="zh-CN" i="1" dirty="0" err="1" smtClean="0"/>
              <a:t>p</a:t>
            </a:r>
            <a:r>
              <a:rPr lang="en-US" altLang="zh-CN" i="1" baseline="-25000" dirty="0" err="1" smtClean="0"/>
              <a:t>n</a:t>
            </a:r>
            <a:r>
              <a:rPr lang="en-US" altLang="zh-CN" dirty="0" smtClean="0"/>
              <a:t> to approximate </a:t>
            </a:r>
            <a:r>
              <a:rPr lang="en-US" altLang="zh-CN" i="1" dirty="0" smtClean="0"/>
              <a:t>P</a:t>
            </a:r>
            <a:r>
              <a:rPr lang="en-US" altLang="zh-CN" dirty="0" smtClean="0"/>
              <a:t> are given by</a:t>
            </a:r>
          </a:p>
        </p:txBody>
      </p:sp>
      <p:graphicFrame>
        <p:nvGraphicFramePr>
          <p:cNvPr id="4" name="Object 4"/>
          <p:cNvGraphicFramePr>
            <a:graphicFrameLocks noChangeAspect="1"/>
          </p:cNvGraphicFramePr>
          <p:nvPr/>
        </p:nvGraphicFramePr>
        <p:xfrm>
          <a:off x="1219200" y="3962400"/>
          <a:ext cx="4044950" cy="2438400"/>
        </p:xfrm>
        <a:graphic>
          <a:graphicData uri="http://schemas.openxmlformats.org/presentationml/2006/ole">
            <p:oleObj spid="_x0000_s17418" name="Equation" r:id="rId3" imgW="1790700" imgH="1079500" progId="">
              <p:embed/>
            </p:oleObj>
          </a:graphicData>
        </a:graphic>
      </p:graphicFrame>
      <p:sp>
        <p:nvSpPr>
          <p:cNvPr id="5" name="文本框 4"/>
          <p:cNvSpPr txBox="1"/>
          <p:nvPr/>
        </p:nvSpPr>
        <p:spPr>
          <a:xfrm>
            <a:off x="5494338" y="3748088"/>
            <a:ext cx="2971800" cy="2540000"/>
          </a:xfrm>
          <a:prstGeom prst="rect">
            <a:avLst/>
          </a:prstGeom>
          <a:noFill/>
        </p:spPr>
        <p:txBody>
          <a:bodyPr>
            <a:spAutoFit/>
          </a:bodyPr>
          <a:lstStyle/>
          <a:p>
            <a:pPr>
              <a:lnSpc>
                <a:spcPct val="200000"/>
              </a:lnSpc>
              <a:defRPr/>
            </a:pPr>
            <a:r>
              <a:rPr lang="en-US" altLang="zh-CN" sz="2400" dirty="0"/>
              <a:t>for all </a:t>
            </a:r>
            <a:r>
              <a:rPr lang="en-US" altLang="zh-CN" sz="2400" i="1" dirty="0">
                <a:latin typeface="+mn-lt"/>
              </a:rPr>
              <a:t>n </a:t>
            </a:r>
            <a:r>
              <a:rPr lang="en-US" altLang="zh-CN" sz="2400" dirty="0">
                <a:latin typeface="+mn-lt"/>
              </a:rPr>
              <a:t>≥ 1</a:t>
            </a:r>
          </a:p>
          <a:p>
            <a:pPr>
              <a:lnSpc>
                <a:spcPct val="200000"/>
              </a:lnSpc>
              <a:spcBef>
                <a:spcPts val="600"/>
              </a:spcBef>
              <a:defRPr/>
            </a:pPr>
            <a:r>
              <a:rPr lang="en-US" altLang="zh-CN" sz="2400" dirty="0">
                <a:solidFill>
                  <a:srgbClr val="000000"/>
                </a:solidFill>
              </a:rPr>
              <a:t>for all </a:t>
            </a:r>
            <a:r>
              <a:rPr lang="en-US" altLang="zh-CN" sz="2400" i="1" dirty="0">
                <a:solidFill>
                  <a:srgbClr val="000000"/>
                </a:solidFill>
                <a:latin typeface="Times New Roman"/>
              </a:rPr>
              <a:t>n </a:t>
            </a:r>
            <a:r>
              <a:rPr lang="en-US" altLang="zh-CN" sz="2400" dirty="0">
                <a:solidFill>
                  <a:srgbClr val="000000"/>
                </a:solidFill>
                <a:latin typeface="Times New Roman"/>
              </a:rPr>
              <a:t>≥ 1</a:t>
            </a:r>
            <a:endParaRPr lang="zh-CN" altLang="en-US" sz="2400" dirty="0">
              <a:solidFill>
                <a:srgbClr val="000000"/>
              </a:solidFill>
              <a:latin typeface="Times New Roman"/>
            </a:endParaRPr>
          </a:p>
          <a:p>
            <a:pPr>
              <a:lnSpc>
                <a:spcPct val="200000"/>
              </a:lnSpc>
              <a:spcBef>
                <a:spcPts val="1200"/>
              </a:spcBef>
              <a:defRPr/>
            </a:pPr>
            <a:r>
              <a:rPr lang="en-US" altLang="zh-CN" sz="2400" dirty="0">
                <a:solidFill>
                  <a:srgbClr val="000000"/>
                </a:solidFill>
              </a:rPr>
              <a:t>for all </a:t>
            </a:r>
            <a:r>
              <a:rPr lang="en-US" altLang="zh-CN" sz="2400" i="1" dirty="0">
                <a:solidFill>
                  <a:srgbClr val="000000"/>
                </a:solidFill>
                <a:latin typeface="Times New Roman"/>
              </a:rPr>
              <a:t>n </a:t>
            </a:r>
            <a:r>
              <a:rPr lang="en-US" altLang="zh-CN" sz="2400" dirty="0">
                <a:solidFill>
                  <a:srgbClr val="000000"/>
                </a:solidFill>
                <a:latin typeface="Times New Roman"/>
              </a:rPr>
              <a:t>≥ 1</a:t>
            </a:r>
            <a:endParaRPr lang="zh-CN" altLang="en-US" sz="2400" dirty="0">
              <a:solidFill>
                <a:srgbClr val="000000"/>
              </a:solidFill>
              <a:latin typeface="Times New Roman"/>
            </a:endParaRPr>
          </a:p>
        </p:txBody>
      </p:sp>
      <p:sp>
        <p:nvSpPr>
          <p:cNvPr id="6"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2"/>
          <p:cNvSpPr>
            <a:spLocks noGrp="1"/>
          </p:cNvSpPr>
          <p:nvPr>
            <p:ph type="title"/>
          </p:nvPr>
        </p:nvSpPr>
        <p:spPr>
          <a:xfrm>
            <a:off x="457200" y="61913"/>
            <a:ext cx="8229600" cy="1371600"/>
          </a:xfrm>
        </p:spPr>
        <p:txBody>
          <a:bodyPr/>
          <a:lstStyle/>
          <a:p>
            <a:r>
              <a:rPr lang="en-US" altLang="zh-CN" b="1" smtClean="0"/>
              <a:t>Graphical Interpretation</a:t>
            </a:r>
            <a:endParaRPr lang="zh-CN" altLang="en-US" smtClean="0"/>
          </a:p>
        </p:txBody>
      </p:sp>
      <p:grpSp>
        <p:nvGrpSpPr>
          <p:cNvPr id="18435" name="组合 5"/>
          <p:cNvGrpSpPr>
            <a:grpSpLocks/>
          </p:cNvGrpSpPr>
          <p:nvPr/>
        </p:nvGrpSpPr>
        <p:grpSpPr bwMode="auto">
          <a:xfrm>
            <a:off x="539750" y="1828800"/>
            <a:ext cx="3744913" cy="3895725"/>
            <a:chOff x="539750" y="2276475"/>
            <a:chExt cx="3744913" cy="3895725"/>
          </a:xfrm>
        </p:grpSpPr>
        <p:sp>
          <p:nvSpPr>
            <p:cNvPr id="18468" name="Line 5"/>
            <p:cNvSpPr>
              <a:spLocks noChangeShapeType="1"/>
            </p:cNvSpPr>
            <p:nvPr/>
          </p:nvSpPr>
          <p:spPr bwMode="auto">
            <a:xfrm>
              <a:off x="611188" y="5229225"/>
              <a:ext cx="352901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69" name="Line 6"/>
            <p:cNvSpPr>
              <a:spLocks noChangeShapeType="1"/>
            </p:cNvSpPr>
            <p:nvPr/>
          </p:nvSpPr>
          <p:spPr bwMode="auto">
            <a:xfrm flipV="1">
              <a:off x="827088" y="2276475"/>
              <a:ext cx="0" cy="31686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70" name="Line 8"/>
            <p:cNvSpPr>
              <a:spLocks noChangeShapeType="1"/>
            </p:cNvSpPr>
            <p:nvPr/>
          </p:nvSpPr>
          <p:spPr bwMode="auto">
            <a:xfrm flipV="1">
              <a:off x="684213" y="2781300"/>
              <a:ext cx="2519362" cy="25923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71" name="Freeform 10"/>
            <p:cNvSpPr>
              <a:spLocks/>
            </p:cNvSpPr>
            <p:nvPr/>
          </p:nvSpPr>
          <p:spPr bwMode="auto">
            <a:xfrm>
              <a:off x="539750" y="4076700"/>
              <a:ext cx="2952750" cy="1008063"/>
            </a:xfrm>
            <a:custGeom>
              <a:avLst/>
              <a:gdLst>
                <a:gd name="T0" fmla="*/ 0 w 1859"/>
                <a:gd name="T1" fmla="*/ 2147483646 h 680"/>
                <a:gd name="T2" fmla="*/ 2147483646 w 1859"/>
                <a:gd name="T3" fmla="*/ 2147483646 h 680"/>
                <a:gd name="T4" fmla="*/ 2147483646 w 1859"/>
                <a:gd name="T5" fmla="*/ 2147483646 h 680"/>
                <a:gd name="T6" fmla="*/ 2147483646 w 1859"/>
                <a:gd name="T7" fmla="*/ 0 h 680"/>
                <a:gd name="T8" fmla="*/ 0 60000 65536"/>
                <a:gd name="T9" fmla="*/ 0 60000 65536"/>
                <a:gd name="T10" fmla="*/ 0 60000 65536"/>
                <a:gd name="T11" fmla="*/ 0 60000 65536"/>
                <a:gd name="T12" fmla="*/ 0 w 1859"/>
                <a:gd name="T13" fmla="*/ 0 h 680"/>
                <a:gd name="T14" fmla="*/ 1859 w 1859"/>
                <a:gd name="T15" fmla="*/ 680 h 680"/>
              </a:gdLst>
              <a:ahLst/>
              <a:cxnLst>
                <a:cxn ang="T8">
                  <a:pos x="T0" y="T1"/>
                </a:cxn>
                <a:cxn ang="T9">
                  <a:pos x="T2" y="T3"/>
                </a:cxn>
                <a:cxn ang="T10">
                  <a:pos x="T4" y="T5"/>
                </a:cxn>
                <a:cxn ang="T11">
                  <a:pos x="T6" y="T7"/>
                </a:cxn>
              </a:cxnLst>
              <a:rect l="T12" t="T13" r="T14" b="T15"/>
              <a:pathLst>
                <a:path w="1859" h="680">
                  <a:moveTo>
                    <a:pt x="0" y="680"/>
                  </a:moveTo>
                  <a:cubicBezTo>
                    <a:pt x="56" y="563"/>
                    <a:pt x="113" y="446"/>
                    <a:pt x="226" y="363"/>
                  </a:cubicBezTo>
                  <a:cubicBezTo>
                    <a:pt x="339" y="280"/>
                    <a:pt x="408" y="241"/>
                    <a:pt x="680" y="181"/>
                  </a:cubicBezTo>
                  <a:cubicBezTo>
                    <a:pt x="952" y="121"/>
                    <a:pt x="1405" y="60"/>
                    <a:pt x="1859" y="0"/>
                  </a:cubicBezTo>
                </a:path>
              </a:pathLst>
            </a:cu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zh-CN" altLang="en-US"/>
            </a:p>
          </p:txBody>
        </p:sp>
        <p:sp>
          <p:nvSpPr>
            <p:cNvPr id="18472" name="Line 11"/>
            <p:cNvSpPr>
              <a:spLocks noChangeShapeType="1"/>
            </p:cNvSpPr>
            <p:nvPr/>
          </p:nvSpPr>
          <p:spPr bwMode="auto">
            <a:xfrm>
              <a:off x="1692275" y="5157788"/>
              <a:ext cx="0" cy="7143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73" name="Line 12"/>
            <p:cNvSpPr>
              <a:spLocks noChangeShapeType="1"/>
            </p:cNvSpPr>
            <p:nvPr/>
          </p:nvSpPr>
          <p:spPr bwMode="auto">
            <a:xfrm>
              <a:off x="827088" y="4292600"/>
              <a:ext cx="73025"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74" name="Line 13"/>
            <p:cNvSpPr>
              <a:spLocks noChangeShapeType="1"/>
            </p:cNvSpPr>
            <p:nvPr/>
          </p:nvSpPr>
          <p:spPr bwMode="auto">
            <a:xfrm flipV="1">
              <a:off x="3348038" y="4076700"/>
              <a:ext cx="0" cy="11525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75" name="Line 14"/>
            <p:cNvSpPr>
              <a:spLocks noChangeShapeType="1"/>
            </p:cNvSpPr>
            <p:nvPr/>
          </p:nvSpPr>
          <p:spPr bwMode="auto">
            <a:xfrm flipH="1">
              <a:off x="1908175" y="4076700"/>
              <a:ext cx="1439863" cy="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76" name="Line 15"/>
            <p:cNvSpPr>
              <a:spLocks noChangeShapeType="1"/>
            </p:cNvSpPr>
            <p:nvPr/>
          </p:nvSpPr>
          <p:spPr bwMode="auto">
            <a:xfrm>
              <a:off x="1908175" y="4076700"/>
              <a:ext cx="0" cy="21590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77" name="Line 16"/>
            <p:cNvSpPr>
              <a:spLocks noChangeShapeType="1"/>
            </p:cNvSpPr>
            <p:nvPr/>
          </p:nvSpPr>
          <p:spPr bwMode="auto">
            <a:xfrm>
              <a:off x="1908175" y="4292600"/>
              <a:ext cx="0" cy="9366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78" name="Line 17"/>
            <p:cNvSpPr>
              <a:spLocks noChangeShapeType="1"/>
            </p:cNvSpPr>
            <p:nvPr/>
          </p:nvSpPr>
          <p:spPr bwMode="auto">
            <a:xfrm flipH="1">
              <a:off x="1692275" y="4292600"/>
              <a:ext cx="215900" cy="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79" name="Text Box 19"/>
            <p:cNvSpPr txBox="1">
              <a:spLocks noChangeArrowheads="1"/>
            </p:cNvSpPr>
            <p:nvPr/>
          </p:nvSpPr>
          <p:spPr bwMode="auto">
            <a:xfrm>
              <a:off x="539750" y="501332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O</a:t>
              </a:r>
            </a:p>
          </p:txBody>
        </p:sp>
        <p:sp>
          <p:nvSpPr>
            <p:cNvPr id="18480" name="Text Box 20"/>
            <p:cNvSpPr txBox="1">
              <a:spLocks noChangeArrowheads="1"/>
            </p:cNvSpPr>
            <p:nvPr/>
          </p:nvSpPr>
          <p:spPr bwMode="auto">
            <a:xfrm>
              <a:off x="1547813" y="522922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b="1" i="1"/>
                <a:t>P</a:t>
              </a:r>
            </a:p>
          </p:txBody>
        </p:sp>
        <p:sp>
          <p:nvSpPr>
            <p:cNvPr id="18481" name="Text Box 21"/>
            <p:cNvSpPr txBox="1">
              <a:spLocks noChangeArrowheads="1"/>
            </p:cNvSpPr>
            <p:nvPr/>
          </p:nvSpPr>
          <p:spPr bwMode="auto">
            <a:xfrm>
              <a:off x="539750" y="4149725"/>
              <a:ext cx="2159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b="1" i="1"/>
                <a:t>P</a:t>
              </a:r>
            </a:p>
          </p:txBody>
        </p:sp>
        <p:sp>
          <p:nvSpPr>
            <p:cNvPr id="18482" name="Text Box 22"/>
            <p:cNvSpPr txBox="1">
              <a:spLocks noChangeArrowheads="1"/>
            </p:cNvSpPr>
            <p:nvPr/>
          </p:nvSpPr>
          <p:spPr bwMode="auto">
            <a:xfrm>
              <a:off x="3924300" y="522922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x</a:t>
              </a:r>
            </a:p>
          </p:txBody>
        </p:sp>
        <p:sp>
          <p:nvSpPr>
            <p:cNvPr id="18483" name="Text Box 23"/>
            <p:cNvSpPr txBox="1">
              <a:spLocks noChangeArrowheads="1"/>
            </p:cNvSpPr>
            <p:nvPr/>
          </p:nvSpPr>
          <p:spPr bwMode="auto">
            <a:xfrm>
              <a:off x="539750" y="227647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p>
          </p:txBody>
        </p:sp>
        <p:sp>
          <p:nvSpPr>
            <p:cNvPr id="18484" name="Text Box 24"/>
            <p:cNvSpPr txBox="1">
              <a:spLocks noChangeArrowheads="1"/>
            </p:cNvSpPr>
            <p:nvPr/>
          </p:nvSpPr>
          <p:spPr bwMode="auto">
            <a:xfrm>
              <a:off x="3203575" y="5157788"/>
              <a:ext cx="5762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p</a:t>
              </a:r>
              <a:r>
                <a:rPr lang="en-US" altLang="zh-CN" sz="1200" baseline="-25000"/>
                <a:t>0</a:t>
              </a:r>
            </a:p>
          </p:txBody>
        </p:sp>
        <p:sp>
          <p:nvSpPr>
            <p:cNvPr id="18485" name="Text Box 25"/>
            <p:cNvSpPr txBox="1">
              <a:spLocks noChangeArrowheads="1"/>
            </p:cNvSpPr>
            <p:nvPr/>
          </p:nvSpPr>
          <p:spPr bwMode="auto">
            <a:xfrm>
              <a:off x="1763713" y="5157788"/>
              <a:ext cx="5762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p</a:t>
              </a:r>
              <a:r>
                <a:rPr lang="en-US" altLang="zh-CN" sz="1200" baseline="-25000"/>
                <a:t>1</a:t>
              </a:r>
            </a:p>
          </p:txBody>
        </p:sp>
        <p:sp>
          <p:nvSpPr>
            <p:cNvPr id="18486" name="Text Box 26"/>
            <p:cNvSpPr txBox="1">
              <a:spLocks noChangeArrowheads="1"/>
            </p:cNvSpPr>
            <p:nvPr/>
          </p:nvSpPr>
          <p:spPr bwMode="auto">
            <a:xfrm>
              <a:off x="3059113" y="3789363"/>
              <a:ext cx="7921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a:t>(</a:t>
              </a:r>
              <a:r>
                <a:rPr lang="en-US" altLang="zh-CN" sz="1200" i="1"/>
                <a:t>p</a:t>
              </a:r>
              <a:r>
                <a:rPr lang="en-US" altLang="zh-CN" sz="1200" baseline="-25000"/>
                <a:t>0</a:t>
              </a:r>
              <a:r>
                <a:rPr lang="en-US" altLang="zh-CN" sz="1200"/>
                <a:t>,</a:t>
              </a:r>
              <a:r>
                <a:rPr lang="en-US" altLang="zh-CN" sz="1200" i="1"/>
                <a:t>g</a:t>
              </a:r>
              <a:r>
                <a:rPr lang="en-US" altLang="zh-CN" sz="1200"/>
                <a:t>(</a:t>
              </a:r>
              <a:r>
                <a:rPr lang="en-US" altLang="zh-CN" sz="1200" i="1"/>
                <a:t>p</a:t>
              </a:r>
              <a:r>
                <a:rPr lang="en-US" altLang="zh-CN" sz="1200" baseline="-25000"/>
                <a:t>0</a:t>
              </a:r>
              <a:r>
                <a:rPr lang="en-US" altLang="zh-CN" sz="1200"/>
                <a:t>))</a:t>
              </a:r>
            </a:p>
          </p:txBody>
        </p:sp>
        <p:sp>
          <p:nvSpPr>
            <p:cNvPr id="18487" name="Text Box 27"/>
            <p:cNvSpPr txBox="1">
              <a:spLocks noChangeArrowheads="1"/>
            </p:cNvSpPr>
            <p:nvPr/>
          </p:nvSpPr>
          <p:spPr bwMode="auto">
            <a:xfrm>
              <a:off x="1476375" y="3789363"/>
              <a:ext cx="7921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a:t>(</a:t>
              </a:r>
              <a:r>
                <a:rPr lang="en-US" altLang="zh-CN" sz="1200" i="1"/>
                <a:t>p</a:t>
              </a:r>
              <a:r>
                <a:rPr lang="en-US" altLang="zh-CN" sz="1200" baseline="-25000"/>
                <a:t>1</a:t>
              </a:r>
              <a:r>
                <a:rPr lang="en-US" altLang="zh-CN" sz="1200"/>
                <a:t>,</a:t>
              </a:r>
              <a:r>
                <a:rPr lang="en-US" altLang="zh-CN" sz="1200" i="1"/>
                <a:t> p</a:t>
              </a:r>
              <a:r>
                <a:rPr lang="en-US" altLang="zh-CN" sz="1200" baseline="-25000"/>
                <a:t>1</a:t>
              </a:r>
              <a:r>
                <a:rPr lang="en-US" altLang="zh-CN" sz="1200"/>
                <a:t>)</a:t>
              </a:r>
            </a:p>
          </p:txBody>
        </p:sp>
        <p:sp>
          <p:nvSpPr>
            <p:cNvPr id="18488" name="Line 28"/>
            <p:cNvSpPr>
              <a:spLocks noChangeShapeType="1"/>
            </p:cNvSpPr>
            <p:nvPr/>
          </p:nvSpPr>
          <p:spPr bwMode="auto">
            <a:xfrm flipH="1" flipV="1">
              <a:off x="2484438" y="4221163"/>
              <a:ext cx="142875" cy="2873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89" name="Text Box 29"/>
            <p:cNvSpPr txBox="1">
              <a:spLocks noChangeArrowheads="1"/>
            </p:cNvSpPr>
            <p:nvPr/>
          </p:nvSpPr>
          <p:spPr bwMode="auto">
            <a:xfrm>
              <a:off x="2339975" y="4508500"/>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r>
                <a:rPr lang="en-US" altLang="zh-CN" sz="1200"/>
                <a:t>=</a:t>
              </a:r>
              <a:r>
                <a:rPr lang="en-US" altLang="zh-CN" sz="1200" i="1"/>
                <a:t>g</a:t>
              </a:r>
              <a:r>
                <a:rPr lang="en-US" altLang="zh-CN" sz="1200"/>
                <a:t>(</a:t>
              </a:r>
              <a:r>
                <a:rPr lang="en-US" altLang="zh-CN" sz="1200" i="1"/>
                <a:t>x</a:t>
              </a:r>
              <a:r>
                <a:rPr lang="en-US" altLang="zh-CN" sz="1200"/>
                <a:t>)</a:t>
              </a:r>
            </a:p>
          </p:txBody>
        </p:sp>
        <p:sp>
          <p:nvSpPr>
            <p:cNvPr id="18490" name="Line 30"/>
            <p:cNvSpPr>
              <a:spLocks noChangeShapeType="1"/>
            </p:cNvSpPr>
            <p:nvPr/>
          </p:nvSpPr>
          <p:spPr bwMode="auto">
            <a:xfrm>
              <a:off x="2124075" y="3213100"/>
              <a:ext cx="360363" cy="14446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91" name="Text Box 31"/>
            <p:cNvSpPr txBox="1">
              <a:spLocks noChangeArrowheads="1"/>
            </p:cNvSpPr>
            <p:nvPr/>
          </p:nvSpPr>
          <p:spPr bwMode="auto">
            <a:xfrm>
              <a:off x="1763713" y="2924175"/>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r>
                <a:rPr lang="en-US" altLang="zh-CN" sz="1200"/>
                <a:t>=</a:t>
              </a:r>
              <a:r>
                <a:rPr lang="en-US" altLang="zh-CN" sz="1200" i="1"/>
                <a:t>x</a:t>
              </a:r>
              <a:endParaRPr lang="en-US" altLang="zh-CN" sz="1200"/>
            </a:p>
          </p:txBody>
        </p:sp>
        <p:sp>
          <p:nvSpPr>
            <p:cNvPr id="18492" name="Text Box 62"/>
            <p:cNvSpPr txBox="1">
              <a:spLocks noChangeArrowheads="1"/>
            </p:cNvSpPr>
            <p:nvPr/>
          </p:nvSpPr>
          <p:spPr bwMode="auto">
            <a:xfrm>
              <a:off x="1331913" y="5805488"/>
              <a:ext cx="16573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a:t>0 &lt; </a:t>
              </a:r>
              <a:r>
                <a:rPr lang="en-US" altLang="zh-CN" sz="1800" i="1"/>
                <a:t>g</a:t>
              </a:r>
              <a:r>
                <a:rPr lang="en-US" altLang="zh-CN" sz="1800"/>
                <a:t>’(</a:t>
              </a:r>
              <a:r>
                <a:rPr lang="en-US" altLang="zh-CN" sz="1800" i="1"/>
                <a:t>P</a:t>
              </a:r>
              <a:r>
                <a:rPr lang="en-US" altLang="zh-CN" sz="1800"/>
                <a:t>) &lt; 1</a:t>
              </a:r>
            </a:p>
          </p:txBody>
        </p:sp>
      </p:grpSp>
      <p:grpSp>
        <p:nvGrpSpPr>
          <p:cNvPr id="18436" name="组合 31"/>
          <p:cNvGrpSpPr>
            <a:grpSpLocks/>
          </p:cNvGrpSpPr>
          <p:nvPr/>
        </p:nvGrpSpPr>
        <p:grpSpPr bwMode="auto">
          <a:xfrm>
            <a:off x="4643438" y="1828800"/>
            <a:ext cx="4176712" cy="3895725"/>
            <a:chOff x="4643438" y="2276475"/>
            <a:chExt cx="4176712" cy="3895725"/>
          </a:xfrm>
        </p:grpSpPr>
        <p:sp>
          <p:nvSpPr>
            <p:cNvPr id="18439" name="Line 33"/>
            <p:cNvSpPr>
              <a:spLocks noChangeShapeType="1"/>
            </p:cNvSpPr>
            <p:nvPr/>
          </p:nvSpPr>
          <p:spPr bwMode="auto">
            <a:xfrm>
              <a:off x="4716463" y="5229225"/>
              <a:ext cx="39592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0" name="Line 34"/>
            <p:cNvSpPr>
              <a:spLocks noChangeShapeType="1"/>
            </p:cNvSpPr>
            <p:nvPr/>
          </p:nvSpPr>
          <p:spPr bwMode="auto">
            <a:xfrm flipV="1">
              <a:off x="5003800" y="2276475"/>
              <a:ext cx="0" cy="324008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1" name="Line 35"/>
            <p:cNvSpPr>
              <a:spLocks noChangeShapeType="1"/>
            </p:cNvSpPr>
            <p:nvPr/>
          </p:nvSpPr>
          <p:spPr bwMode="auto">
            <a:xfrm flipV="1">
              <a:off x="4787900" y="2492375"/>
              <a:ext cx="2952750" cy="29527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42" name="Freeform 36"/>
            <p:cNvSpPr>
              <a:spLocks/>
            </p:cNvSpPr>
            <p:nvPr/>
          </p:nvSpPr>
          <p:spPr bwMode="auto">
            <a:xfrm>
              <a:off x="4787900" y="3644900"/>
              <a:ext cx="2879725" cy="1728788"/>
            </a:xfrm>
            <a:custGeom>
              <a:avLst/>
              <a:gdLst>
                <a:gd name="T0" fmla="*/ 0 w 1815"/>
                <a:gd name="T1" fmla="*/ 0 h 952"/>
                <a:gd name="T2" fmla="*/ 2147483646 w 1815"/>
                <a:gd name="T3" fmla="*/ 2147483646 h 952"/>
                <a:gd name="T4" fmla="*/ 2147483646 w 1815"/>
                <a:gd name="T5" fmla="*/ 2147483646 h 952"/>
                <a:gd name="T6" fmla="*/ 2147483646 w 1815"/>
                <a:gd name="T7" fmla="*/ 2147483646 h 952"/>
                <a:gd name="T8" fmla="*/ 2147483646 w 1815"/>
                <a:gd name="T9" fmla="*/ 2147483646 h 952"/>
                <a:gd name="T10" fmla="*/ 2147483646 w 1815"/>
                <a:gd name="T11" fmla="*/ 2147483646 h 952"/>
                <a:gd name="T12" fmla="*/ 0 60000 65536"/>
                <a:gd name="T13" fmla="*/ 0 60000 65536"/>
                <a:gd name="T14" fmla="*/ 0 60000 65536"/>
                <a:gd name="T15" fmla="*/ 0 60000 65536"/>
                <a:gd name="T16" fmla="*/ 0 60000 65536"/>
                <a:gd name="T17" fmla="*/ 0 60000 65536"/>
                <a:gd name="T18" fmla="*/ 0 w 1815"/>
                <a:gd name="T19" fmla="*/ 0 h 952"/>
                <a:gd name="T20" fmla="*/ 1815 w 1815"/>
                <a:gd name="T21" fmla="*/ 952 h 952"/>
              </a:gdLst>
              <a:ahLst/>
              <a:cxnLst>
                <a:cxn ang="T12">
                  <a:pos x="T0" y="T1"/>
                </a:cxn>
                <a:cxn ang="T13">
                  <a:pos x="T2" y="T3"/>
                </a:cxn>
                <a:cxn ang="T14">
                  <a:pos x="T4" y="T5"/>
                </a:cxn>
                <a:cxn ang="T15">
                  <a:pos x="T6" y="T7"/>
                </a:cxn>
                <a:cxn ang="T16">
                  <a:pos x="T8" y="T9"/>
                </a:cxn>
                <a:cxn ang="T17">
                  <a:pos x="T10" y="T11"/>
                </a:cxn>
              </a:cxnLst>
              <a:rect l="T18" t="T19" r="T20" b="T21"/>
              <a:pathLst>
                <a:path w="1815" h="952">
                  <a:moveTo>
                    <a:pt x="0" y="0"/>
                  </a:moveTo>
                  <a:cubicBezTo>
                    <a:pt x="314" y="11"/>
                    <a:pt x="628" y="22"/>
                    <a:pt x="817" y="45"/>
                  </a:cubicBezTo>
                  <a:cubicBezTo>
                    <a:pt x="1006" y="68"/>
                    <a:pt x="1028" y="91"/>
                    <a:pt x="1134" y="136"/>
                  </a:cubicBezTo>
                  <a:cubicBezTo>
                    <a:pt x="1240" y="181"/>
                    <a:pt x="1354" y="226"/>
                    <a:pt x="1452" y="317"/>
                  </a:cubicBezTo>
                  <a:cubicBezTo>
                    <a:pt x="1550" y="408"/>
                    <a:pt x="1663" y="574"/>
                    <a:pt x="1724" y="680"/>
                  </a:cubicBezTo>
                  <a:cubicBezTo>
                    <a:pt x="1785" y="786"/>
                    <a:pt x="1800" y="869"/>
                    <a:pt x="1815" y="952"/>
                  </a:cubicBezTo>
                </a:path>
              </a:pathLst>
            </a:cu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zh-CN" altLang="en-US"/>
            </a:p>
          </p:txBody>
        </p:sp>
        <p:sp>
          <p:nvSpPr>
            <p:cNvPr id="18443" name="Line 37"/>
            <p:cNvSpPr>
              <a:spLocks noChangeShapeType="1"/>
            </p:cNvSpPr>
            <p:nvPr/>
          </p:nvSpPr>
          <p:spPr bwMode="auto">
            <a:xfrm flipV="1">
              <a:off x="5076825" y="3644900"/>
              <a:ext cx="0" cy="15843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4" name="Line 38"/>
            <p:cNvSpPr>
              <a:spLocks noChangeShapeType="1"/>
            </p:cNvSpPr>
            <p:nvPr/>
          </p:nvSpPr>
          <p:spPr bwMode="auto">
            <a:xfrm>
              <a:off x="5076825" y="3644900"/>
              <a:ext cx="1511300" cy="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5" name="Line 39"/>
            <p:cNvSpPr>
              <a:spLocks noChangeShapeType="1"/>
            </p:cNvSpPr>
            <p:nvPr/>
          </p:nvSpPr>
          <p:spPr bwMode="auto">
            <a:xfrm>
              <a:off x="6588125" y="3644900"/>
              <a:ext cx="0" cy="2889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6" name="Line 40"/>
            <p:cNvSpPr>
              <a:spLocks noChangeShapeType="1"/>
            </p:cNvSpPr>
            <p:nvPr/>
          </p:nvSpPr>
          <p:spPr bwMode="auto">
            <a:xfrm>
              <a:off x="6588125" y="3860800"/>
              <a:ext cx="0" cy="13684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47" name="Line 41"/>
            <p:cNvSpPr>
              <a:spLocks noChangeShapeType="1"/>
            </p:cNvSpPr>
            <p:nvPr/>
          </p:nvSpPr>
          <p:spPr bwMode="auto">
            <a:xfrm flipH="1">
              <a:off x="6300788" y="3933825"/>
              <a:ext cx="287337" cy="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8" name="Line 42"/>
            <p:cNvSpPr>
              <a:spLocks noChangeShapeType="1"/>
            </p:cNvSpPr>
            <p:nvPr/>
          </p:nvSpPr>
          <p:spPr bwMode="auto">
            <a:xfrm flipV="1">
              <a:off x="6300788" y="3716338"/>
              <a:ext cx="0" cy="21748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49" name="Line 43"/>
            <p:cNvSpPr>
              <a:spLocks noChangeShapeType="1"/>
            </p:cNvSpPr>
            <p:nvPr/>
          </p:nvSpPr>
          <p:spPr bwMode="auto">
            <a:xfrm>
              <a:off x="6300788" y="3933825"/>
              <a:ext cx="0" cy="12954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50" name="Line 45"/>
            <p:cNvSpPr>
              <a:spLocks noChangeShapeType="1"/>
            </p:cNvSpPr>
            <p:nvPr/>
          </p:nvSpPr>
          <p:spPr bwMode="auto">
            <a:xfrm>
              <a:off x="6300788" y="3716338"/>
              <a:ext cx="215900" cy="0"/>
            </a:xfrm>
            <a:prstGeom prst="line">
              <a:avLst/>
            </a:prstGeom>
            <a:noFill/>
            <a:ln w="95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51" name="Line 46"/>
            <p:cNvSpPr>
              <a:spLocks noChangeShapeType="1"/>
            </p:cNvSpPr>
            <p:nvPr/>
          </p:nvSpPr>
          <p:spPr bwMode="auto">
            <a:xfrm flipH="1">
              <a:off x="7092950" y="3860800"/>
              <a:ext cx="215900" cy="2159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52" name="Text Box 47"/>
            <p:cNvSpPr txBox="1">
              <a:spLocks noChangeArrowheads="1"/>
            </p:cNvSpPr>
            <p:nvPr/>
          </p:nvSpPr>
          <p:spPr bwMode="auto">
            <a:xfrm>
              <a:off x="6516688" y="2420938"/>
              <a:ext cx="64770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r>
                <a:rPr lang="en-US" altLang="zh-CN" sz="1200"/>
                <a:t>=</a:t>
              </a:r>
              <a:r>
                <a:rPr lang="en-US" altLang="zh-CN" sz="1200" i="1"/>
                <a:t>x</a:t>
              </a:r>
              <a:endParaRPr lang="en-US" altLang="zh-CN" sz="1200"/>
            </a:p>
          </p:txBody>
        </p:sp>
        <p:sp>
          <p:nvSpPr>
            <p:cNvPr id="18453" name="Text Box 48"/>
            <p:cNvSpPr txBox="1">
              <a:spLocks noChangeArrowheads="1"/>
            </p:cNvSpPr>
            <p:nvPr/>
          </p:nvSpPr>
          <p:spPr bwMode="auto">
            <a:xfrm>
              <a:off x="4643438" y="501332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O</a:t>
              </a:r>
            </a:p>
          </p:txBody>
        </p:sp>
        <p:sp>
          <p:nvSpPr>
            <p:cNvPr id="18454" name="Text Box 49"/>
            <p:cNvSpPr txBox="1">
              <a:spLocks noChangeArrowheads="1"/>
            </p:cNvSpPr>
            <p:nvPr/>
          </p:nvSpPr>
          <p:spPr bwMode="auto">
            <a:xfrm>
              <a:off x="8459788" y="5300663"/>
              <a:ext cx="3603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x</a:t>
              </a:r>
            </a:p>
          </p:txBody>
        </p:sp>
        <p:sp>
          <p:nvSpPr>
            <p:cNvPr id="18455" name="Text Box 50"/>
            <p:cNvSpPr txBox="1">
              <a:spLocks noChangeArrowheads="1"/>
            </p:cNvSpPr>
            <p:nvPr/>
          </p:nvSpPr>
          <p:spPr bwMode="auto">
            <a:xfrm>
              <a:off x="4716463" y="227647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p>
          </p:txBody>
        </p:sp>
        <p:sp>
          <p:nvSpPr>
            <p:cNvPr id="18456" name="Line 51"/>
            <p:cNvSpPr>
              <a:spLocks noChangeShapeType="1"/>
            </p:cNvSpPr>
            <p:nvPr/>
          </p:nvSpPr>
          <p:spPr bwMode="auto">
            <a:xfrm>
              <a:off x="6732588" y="2708275"/>
              <a:ext cx="360362" cy="36036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18457" name="Text Box 52"/>
            <p:cNvSpPr txBox="1">
              <a:spLocks noChangeArrowheads="1"/>
            </p:cNvSpPr>
            <p:nvPr/>
          </p:nvSpPr>
          <p:spPr bwMode="auto">
            <a:xfrm>
              <a:off x="7235825" y="3500438"/>
              <a:ext cx="64770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y</a:t>
              </a:r>
              <a:r>
                <a:rPr lang="en-US" altLang="zh-CN" sz="1200"/>
                <a:t>=</a:t>
              </a:r>
              <a:r>
                <a:rPr lang="en-US" altLang="zh-CN" sz="1200" i="1"/>
                <a:t>g</a:t>
              </a:r>
              <a:r>
                <a:rPr lang="en-US" altLang="zh-CN" sz="1200"/>
                <a:t>(</a:t>
              </a:r>
              <a:r>
                <a:rPr lang="en-US" altLang="zh-CN" sz="1200" i="1"/>
                <a:t>x</a:t>
              </a:r>
              <a:r>
                <a:rPr lang="en-US" altLang="zh-CN" sz="1200"/>
                <a:t>)</a:t>
              </a:r>
            </a:p>
          </p:txBody>
        </p:sp>
        <p:sp>
          <p:nvSpPr>
            <p:cNvPr id="18458" name="Text Box 53"/>
            <p:cNvSpPr txBox="1">
              <a:spLocks noChangeArrowheads="1"/>
            </p:cNvSpPr>
            <p:nvPr/>
          </p:nvSpPr>
          <p:spPr bwMode="auto">
            <a:xfrm>
              <a:off x="5003800" y="5229225"/>
              <a:ext cx="5762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p</a:t>
              </a:r>
              <a:r>
                <a:rPr lang="en-US" altLang="zh-CN" sz="1200" baseline="-25000"/>
                <a:t>0</a:t>
              </a:r>
            </a:p>
          </p:txBody>
        </p:sp>
        <p:sp>
          <p:nvSpPr>
            <p:cNvPr id="18459" name="Text Box 54"/>
            <p:cNvSpPr txBox="1">
              <a:spLocks noChangeArrowheads="1"/>
            </p:cNvSpPr>
            <p:nvPr/>
          </p:nvSpPr>
          <p:spPr bwMode="auto">
            <a:xfrm>
              <a:off x="6516688" y="5229225"/>
              <a:ext cx="5762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p</a:t>
              </a:r>
              <a:r>
                <a:rPr lang="en-US" altLang="zh-CN" sz="1200" baseline="-25000"/>
                <a:t>1</a:t>
              </a:r>
            </a:p>
          </p:txBody>
        </p:sp>
        <p:sp>
          <p:nvSpPr>
            <p:cNvPr id="18460" name="Text Box 55"/>
            <p:cNvSpPr txBox="1">
              <a:spLocks noChangeArrowheads="1"/>
            </p:cNvSpPr>
            <p:nvPr/>
          </p:nvSpPr>
          <p:spPr bwMode="auto">
            <a:xfrm>
              <a:off x="6084888" y="5229225"/>
              <a:ext cx="5762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i="1"/>
                <a:t>p</a:t>
              </a:r>
              <a:r>
                <a:rPr lang="en-US" altLang="zh-CN" sz="1200" baseline="-25000"/>
                <a:t>2</a:t>
              </a:r>
            </a:p>
          </p:txBody>
        </p:sp>
        <p:sp>
          <p:nvSpPr>
            <p:cNvPr id="18461" name="Line 56"/>
            <p:cNvSpPr>
              <a:spLocks noChangeShapeType="1"/>
            </p:cNvSpPr>
            <p:nvPr/>
          </p:nvSpPr>
          <p:spPr bwMode="auto">
            <a:xfrm>
              <a:off x="6443663" y="5157788"/>
              <a:ext cx="0" cy="71437"/>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62" name="Line 57"/>
            <p:cNvSpPr>
              <a:spLocks noChangeShapeType="1"/>
            </p:cNvSpPr>
            <p:nvPr/>
          </p:nvSpPr>
          <p:spPr bwMode="auto">
            <a:xfrm flipH="1">
              <a:off x="5003800" y="3789363"/>
              <a:ext cx="73025"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18463" name="Text Box 58"/>
            <p:cNvSpPr txBox="1">
              <a:spLocks noChangeArrowheads="1"/>
            </p:cNvSpPr>
            <p:nvPr/>
          </p:nvSpPr>
          <p:spPr bwMode="auto">
            <a:xfrm>
              <a:off x="6300788" y="5229225"/>
              <a:ext cx="2873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b="1" i="1"/>
                <a:t>P</a:t>
              </a:r>
            </a:p>
          </p:txBody>
        </p:sp>
        <p:sp>
          <p:nvSpPr>
            <p:cNvPr id="18464" name="Text Box 59"/>
            <p:cNvSpPr txBox="1">
              <a:spLocks noChangeArrowheads="1"/>
            </p:cNvSpPr>
            <p:nvPr/>
          </p:nvSpPr>
          <p:spPr bwMode="auto">
            <a:xfrm>
              <a:off x="4716463" y="3644900"/>
              <a:ext cx="2873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b="1" i="1"/>
                <a:t>P</a:t>
              </a:r>
            </a:p>
          </p:txBody>
        </p:sp>
        <p:sp>
          <p:nvSpPr>
            <p:cNvPr id="18465" name="Text Box 60"/>
            <p:cNvSpPr txBox="1">
              <a:spLocks noChangeArrowheads="1"/>
            </p:cNvSpPr>
            <p:nvPr/>
          </p:nvSpPr>
          <p:spPr bwMode="auto">
            <a:xfrm>
              <a:off x="5003800" y="3357563"/>
              <a:ext cx="7921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a:t>(</a:t>
              </a:r>
              <a:r>
                <a:rPr lang="en-US" altLang="zh-CN" sz="1200" i="1"/>
                <a:t>p</a:t>
              </a:r>
              <a:r>
                <a:rPr lang="en-US" altLang="zh-CN" sz="1200" baseline="-25000"/>
                <a:t>0</a:t>
              </a:r>
              <a:r>
                <a:rPr lang="en-US" altLang="zh-CN" sz="1200"/>
                <a:t>,</a:t>
              </a:r>
              <a:r>
                <a:rPr lang="en-US" altLang="zh-CN" sz="1200" i="1"/>
                <a:t>g</a:t>
              </a:r>
              <a:r>
                <a:rPr lang="en-US" altLang="zh-CN" sz="1200"/>
                <a:t>(</a:t>
              </a:r>
              <a:r>
                <a:rPr lang="en-US" altLang="zh-CN" sz="1200" i="1"/>
                <a:t>p</a:t>
              </a:r>
              <a:r>
                <a:rPr lang="en-US" altLang="zh-CN" sz="1200" baseline="-25000"/>
                <a:t>0</a:t>
              </a:r>
              <a:r>
                <a:rPr lang="en-US" altLang="zh-CN" sz="1200"/>
                <a:t>))</a:t>
              </a:r>
            </a:p>
          </p:txBody>
        </p:sp>
        <p:sp>
          <p:nvSpPr>
            <p:cNvPr id="18466" name="Text Box 61"/>
            <p:cNvSpPr txBox="1">
              <a:spLocks noChangeArrowheads="1"/>
            </p:cNvSpPr>
            <p:nvPr/>
          </p:nvSpPr>
          <p:spPr bwMode="auto">
            <a:xfrm>
              <a:off x="6588125" y="3500438"/>
              <a:ext cx="7921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a:t>(</a:t>
              </a:r>
              <a:r>
                <a:rPr lang="en-US" altLang="zh-CN" sz="1200" i="1"/>
                <a:t>p</a:t>
              </a:r>
              <a:r>
                <a:rPr lang="en-US" altLang="zh-CN" sz="1200" baseline="-25000"/>
                <a:t>1</a:t>
              </a:r>
              <a:r>
                <a:rPr lang="en-US" altLang="zh-CN" sz="1200"/>
                <a:t>,</a:t>
              </a:r>
              <a:r>
                <a:rPr lang="en-US" altLang="zh-CN" sz="1200" i="1"/>
                <a:t> p</a:t>
              </a:r>
              <a:r>
                <a:rPr lang="en-US" altLang="zh-CN" sz="1200" baseline="-25000"/>
                <a:t>1</a:t>
              </a:r>
              <a:r>
                <a:rPr lang="en-US" altLang="zh-CN" sz="1200"/>
                <a:t>)</a:t>
              </a:r>
            </a:p>
          </p:txBody>
        </p:sp>
        <p:sp>
          <p:nvSpPr>
            <p:cNvPr id="18467" name="Text Box 63"/>
            <p:cNvSpPr txBox="1">
              <a:spLocks noChangeArrowheads="1"/>
            </p:cNvSpPr>
            <p:nvPr/>
          </p:nvSpPr>
          <p:spPr bwMode="auto">
            <a:xfrm>
              <a:off x="5292725" y="5805488"/>
              <a:ext cx="16573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a:t>-1 &lt; </a:t>
              </a:r>
              <a:r>
                <a:rPr lang="en-US" altLang="zh-CN" sz="1800" i="1"/>
                <a:t>g</a:t>
              </a:r>
              <a:r>
                <a:rPr lang="en-US" altLang="zh-CN" sz="1800"/>
                <a:t>’(</a:t>
              </a:r>
              <a:r>
                <a:rPr lang="en-US" altLang="zh-CN" sz="1800" i="1"/>
                <a:t>P</a:t>
              </a:r>
              <a:r>
                <a:rPr lang="en-US" altLang="zh-CN" sz="1800"/>
                <a:t>) &lt; 0</a:t>
              </a:r>
            </a:p>
          </p:txBody>
        </p:sp>
      </p:grpSp>
      <p:sp>
        <p:nvSpPr>
          <p:cNvPr id="62"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
        <p:nvSpPr>
          <p:cNvPr id="18438" name="文本框 62"/>
          <p:cNvSpPr txBox="1">
            <a:spLocks noChangeArrowheads="1"/>
          </p:cNvSpPr>
          <p:nvPr/>
        </p:nvSpPr>
        <p:spPr bwMode="auto">
          <a:xfrm>
            <a:off x="1784350" y="5897563"/>
            <a:ext cx="5472113"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spcBef>
                <a:spcPct val="0"/>
              </a:spcBef>
              <a:buClrTx/>
              <a:buSzTx/>
              <a:buFontTx/>
              <a:buNone/>
            </a:pPr>
            <a:r>
              <a:rPr lang="en-US" altLang="zh-CN" sz="1800">
                <a:latin typeface="Arial" panose="020B0604020202020204" pitchFamily="34" charset="0"/>
              </a:rPr>
              <a:t>Monotone convergence and oscillating convergence</a:t>
            </a:r>
            <a:endParaRPr lang="zh-CN"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457200" y="61913"/>
            <a:ext cx="8229600" cy="1371600"/>
          </a:xfrm>
        </p:spPr>
        <p:txBody>
          <a:bodyPr/>
          <a:lstStyle/>
          <a:p>
            <a:r>
              <a:rPr lang="en-US" altLang="zh-CN" b="1" smtClean="0"/>
              <a:t>Graphical Interpretation</a:t>
            </a:r>
            <a:endParaRPr lang="zh-CN" altLang="en-US" smtClean="0"/>
          </a:p>
        </p:txBody>
      </p:sp>
      <p:sp>
        <p:nvSpPr>
          <p:cNvPr id="3"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pSp>
        <p:nvGrpSpPr>
          <p:cNvPr id="19460" name="组合 3"/>
          <p:cNvGrpSpPr>
            <a:grpSpLocks/>
          </p:cNvGrpSpPr>
          <p:nvPr/>
        </p:nvGrpSpPr>
        <p:grpSpPr bwMode="auto">
          <a:xfrm>
            <a:off x="539750" y="1828800"/>
            <a:ext cx="3744913" cy="3227388"/>
            <a:chOff x="539750" y="2276475"/>
            <a:chExt cx="3744913" cy="3227388"/>
          </a:xfrm>
        </p:grpSpPr>
        <p:sp>
          <p:nvSpPr>
            <p:cNvPr id="5" name="Line 5"/>
            <p:cNvSpPr>
              <a:spLocks noChangeShapeType="1"/>
            </p:cNvSpPr>
            <p:nvPr/>
          </p:nvSpPr>
          <p:spPr bwMode="auto">
            <a:xfrm>
              <a:off x="611188" y="5229225"/>
              <a:ext cx="3529012" cy="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 name="Line 6"/>
            <p:cNvSpPr>
              <a:spLocks noChangeShapeType="1"/>
            </p:cNvSpPr>
            <p:nvPr/>
          </p:nvSpPr>
          <p:spPr bwMode="auto">
            <a:xfrm flipV="1">
              <a:off x="827088" y="2276475"/>
              <a:ext cx="0" cy="316865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7" name="Line 7"/>
            <p:cNvSpPr>
              <a:spLocks noChangeShapeType="1"/>
            </p:cNvSpPr>
            <p:nvPr/>
          </p:nvSpPr>
          <p:spPr bwMode="auto">
            <a:xfrm flipV="1">
              <a:off x="684213" y="2781300"/>
              <a:ext cx="2519362" cy="2592388"/>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8" name="Text Box 16"/>
            <p:cNvSpPr txBox="1">
              <a:spLocks noChangeArrowheads="1"/>
            </p:cNvSpPr>
            <p:nvPr/>
          </p:nvSpPr>
          <p:spPr bwMode="auto">
            <a:xfrm>
              <a:off x="539750" y="501332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O</a:t>
              </a:r>
            </a:p>
          </p:txBody>
        </p:sp>
        <p:sp>
          <p:nvSpPr>
            <p:cNvPr id="9" name="Text Box 17"/>
            <p:cNvSpPr txBox="1">
              <a:spLocks noChangeArrowheads="1"/>
            </p:cNvSpPr>
            <p:nvPr/>
          </p:nvSpPr>
          <p:spPr bwMode="auto">
            <a:xfrm>
              <a:off x="1258888" y="522922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b="1" i="1" kern="0" smtClean="0">
                  <a:solidFill>
                    <a:srgbClr val="000000"/>
                  </a:solidFill>
                </a:rPr>
                <a:t>P</a:t>
              </a:r>
            </a:p>
          </p:txBody>
        </p:sp>
        <p:sp>
          <p:nvSpPr>
            <p:cNvPr id="10" name="Text Box 18"/>
            <p:cNvSpPr txBox="1">
              <a:spLocks noChangeArrowheads="1"/>
            </p:cNvSpPr>
            <p:nvPr/>
          </p:nvSpPr>
          <p:spPr bwMode="auto">
            <a:xfrm>
              <a:off x="539750" y="4508500"/>
              <a:ext cx="2159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b="1" i="1" kern="0" smtClean="0">
                  <a:solidFill>
                    <a:srgbClr val="000000"/>
                  </a:solidFill>
                </a:rPr>
                <a:t>P</a:t>
              </a:r>
            </a:p>
          </p:txBody>
        </p:sp>
        <p:sp>
          <p:nvSpPr>
            <p:cNvPr id="11" name="Text Box 19"/>
            <p:cNvSpPr txBox="1">
              <a:spLocks noChangeArrowheads="1"/>
            </p:cNvSpPr>
            <p:nvPr/>
          </p:nvSpPr>
          <p:spPr bwMode="auto">
            <a:xfrm>
              <a:off x="3924300" y="522922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x</a:t>
              </a:r>
            </a:p>
          </p:txBody>
        </p:sp>
        <p:sp>
          <p:nvSpPr>
            <p:cNvPr id="12" name="Text Box 20"/>
            <p:cNvSpPr txBox="1">
              <a:spLocks noChangeArrowheads="1"/>
            </p:cNvSpPr>
            <p:nvPr/>
          </p:nvSpPr>
          <p:spPr bwMode="auto">
            <a:xfrm>
              <a:off x="539750" y="2276475"/>
              <a:ext cx="3603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p>
          </p:txBody>
        </p:sp>
        <p:sp>
          <p:nvSpPr>
            <p:cNvPr id="13" name="Text Box 21"/>
            <p:cNvSpPr txBox="1">
              <a:spLocks noChangeArrowheads="1"/>
            </p:cNvSpPr>
            <p:nvPr/>
          </p:nvSpPr>
          <p:spPr bwMode="auto">
            <a:xfrm>
              <a:off x="1547813" y="5157788"/>
              <a:ext cx="5762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p</a:t>
              </a:r>
              <a:r>
                <a:rPr lang="en-US" altLang="zh-CN" sz="1200" kern="0" baseline="-25000" smtClean="0">
                  <a:solidFill>
                    <a:srgbClr val="000000"/>
                  </a:solidFill>
                </a:rPr>
                <a:t>0</a:t>
              </a:r>
            </a:p>
          </p:txBody>
        </p:sp>
        <p:sp>
          <p:nvSpPr>
            <p:cNvPr id="14" name="Text Box 22"/>
            <p:cNvSpPr txBox="1">
              <a:spLocks noChangeArrowheads="1"/>
            </p:cNvSpPr>
            <p:nvPr/>
          </p:nvSpPr>
          <p:spPr bwMode="auto">
            <a:xfrm>
              <a:off x="1763713" y="5157788"/>
              <a:ext cx="5762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p</a:t>
              </a:r>
              <a:r>
                <a:rPr lang="en-US" altLang="zh-CN" sz="1200" kern="0" baseline="-25000" smtClean="0">
                  <a:solidFill>
                    <a:srgbClr val="000000"/>
                  </a:solidFill>
                </a:rPr>
                <a:t>1</a:t>
              </a:r>
            </a:p>
          </p:txBody>
        </p:sp>
        <p:sp>
          <p:nvSpPr>
            <p:cNvPr id="15" name="Text Box 23"/>
            <p:cNvSpPr txBox="1">
              <a:spLocks noChangeArrowheads="1"/>
            </p:cNvSpPr>
            <p:nvPr/>
          </p:nvSpPr>
          <p:spPr bwMode="auto">
            <a:xfrm>
              <a:off x="1116013" y="3860800"/>
              <a:ext cx="7921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kern="0" smtClean="0">
                  <a:solidFill>
                    <a:srgbClr val="000000"/>
                  </a:solidFill>
                </a:rPr>
                <a:t>(</a:t>
              </a:r>
              <a:r>
                <a:rPr lang="en-US" altLang="zh-CN" sz="1200" i="1" kern="0" smtClean="0">
                  <a:solidFill>
                    <a:srgbClr val="000000"/>
                  </a:solidFill>
                </a:rPr>
                <a:t>p</a:t>
              </a:r>
              <a:r>
                <a:rPr lang="en-US" altLang="zh-CN" sz="1200" kern="0" baseline="-25000" smtClean="0">
                  <a:solidFill>
                    <a:srgbClr val="000000"/>
                  </a:solidFill>
                </a:rPr>
                <a:t>0</a:t>
              </a:r>
              <a:r>
                <a:rPr lang="en-US" altLang="zh-CN" sz="1200" kern="0" smtClean="0">
                  <a:solidFill>
                    <a:srgbClr val="000000"/>
                  </a:solidFill>
                </a:rPr>
                <a:t>,</a:t>
              </a:r>
              <a:r>
                <a:rPr lang="en-US" altLang="zh-CN" sz="1200" i="1" kern="0" smtClean="0">
                  <a:solidFill>
                    <a:srgbClr val="000000"/>
                  </a:solidFill>
                </a:rPr>
                <a:t>g</a:t>
              </a:r>
              <a:r>
                <a:rPr lang="en-US" altLang="zh-CN" sz="1200" kern="0" smtClean="0">
                  <a:solidFill>
                    <a:srgbClr val="000000"/>
                  </a:solidFill>
                </a:rPr>
                <a:t>(</a:t>
              </a:r>
              <a:r>
                <a:rPr lang="en-US" altLang="zh-CN" sz="1200" i="1" kern="0" smtClean="0">
                  <a:solidFill>
                    <a:srgbClr val="000000"/>
                  </a:solidFill>
                </a:rPr>
                <a:t>p</a:t>
              </a:r>
              <a:r>
                <a:rPr lang="en-US" altLang="zh-CN" sz="1200" kern="0" baseline="-25000" smtClean="0">
                  <a:solidFill>
                    <a:srgbClr val="000000"/>
                  </a:solidFill>
                </a:rPr>
                <a:t>0</a:t>
              </a:r>
              <a:r>
                <a:rPr lang="en-US" altLang="zh-CN" sz="1200" kern="0" smtClean="0">
                  <a:solidFill>
                    <a:srgbClr val="000000"/>
                  </a:solidFill>
                </a:rPr>
                <a:t>))</a:t>
              </a:r>
            </a:p>
          </p:txBody>
        </p:sp>
        <p:sp>
          <p:nvSpPr>
            <p:cNvPr id="16" name="Text Box 26"/>
            <p:cNvSpPr txBox="1">
              <a:spLocks noChangeArrowheads="1"/>
            </p:cNvSpPr>
            <p:nvPr/>
          </p:nvSpPr>
          <p:spPr bwMode="auto">
            <a:xfrm>
              <a:off x="1403350" y="2924175"/>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r>
                <a:rPr lang="en-US" altLang="zh-CN" sz="1200" kern="0" smtClean="0">
                  <a:solidFill>
                    <a:srgbClr val="000000"/>
                  </a:solidFill>
                </a:rPr>
                <a:t>=</a:t>
              </a:r>
              <a:r>
                <a:rPr lang="en-US" altLang="zh-CN" sz="1200" i="1" kern="0" smtClean="0">
                  <a:solidFill>
                    <a:srgbClr val="000000"/>
                  </a:solidFill>
                </a:rPr>
                <a:t>g</a:t>
              </a:r>
              <a:r>
                <a:rPr lang="en-US" altLang="zh-CN" sz="1200" kern="0" smtClean="0">
                  <a:solidFill>
                    <a:srgbClr val="000000"/>
                  </a:solidFill>
                </a:rPr>
                <a:t>(</a:t>
              </a:r>
              <a:r>
                <a:rPr lang="en-US" altLang="zh-CN" sz="1200" i="1" kern="0" smtClean="0">
                  <a:solidFill>
                    <a:srgbClr val="000000"/>
                  </a:solidFill>
                </a:rPr>
                <a:t>x</a:t>
              </a:r>
              <a:r>
                <a:rPr lang="en-US" altLang="zh-CN" sz="1200" kern="0" smtClean="0">
                  <a:solidFill>
                    <a:srgbClr val="000000"/>
                  </a:solidFill>
                </a:rPr>
                <a:t>)</a:t>
              </a:r>
            </a:p>
          </p:txBody>
        </p:sp>
        <p:sp>
          <p:nvSpPr>
            <p:cNvPr id="17" name="Line 27"/>
            <p:cNvSpPr>
              <a:spLocks noChangeShapeType="1"/>
            </p:cNvSpPr>
            <p:nvPr/>
          </p:nvSpPr>
          <p:spPr bwMode="auto">
            <a:xfrm>
              <a:off x="1979613" y="3068638"/>
              <a:ext cx="360362" cy="144462"/>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18" name="Text Box 28"/>
            <p:cNvSpPr txBox="1">
              <a:spLocks noChangeArrowheads="1"/>
            </p:cNvSpPr>
            <p:nvPr/>
          </p:nvSpPr>
          <p:spPr bwMode="auto">
            <a:xfrm>
              <a:off x="3563938" y="3213100"/>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r>
                <a:rPr lang="en-US" altLang="zh-CN" sz="1200" kern="0" smtClean="0">
                  <a:solidFill>
                    <a:srgbClr val="000000"/>
                  </a:solidFill>
                </a:rPr>
                <a:t>=</a:t>
              </a:r>
              <a:r>
                <a:rPr lang="en-US" altLang="zh-CN" sz="1200" i="1" kern="0" smtClean="0">
                  <a:solidFill>
                    <a:srgbClr val="000000"/>
                  </a:solidFill>
                </a:rPr>
                <a:t>x</a:t>
              </a:r>
              <a:endParaRPr lang="en-US" altLang="zh-CN" sz="1200" kern="0" smtClean="0">
                <a:solidFill>
                  <a:srgbClr val="000000"/>
                </a:solidFill>
              </a:endParaRPr>
            </a:p>
          </p:txBody>
        </p:sp>
        <p:sp>
          <p:nvSpPr>
            <p:cNvPr id="19" name="Freeform 57"/>
            <p:cNvSpPr>
              <a:spLocks/>
            </p:cNvSpPr>
            <p:nvPr/>
          </p:nvSpPr>
          <p:spPr bwMode="auto">
            <a:xfrm>
              <a:off x="1187450" y="2781300"/>
              <a:ext cx="1584325" cy="2663825"/>
            </a:xfrm>
            <a:custGeom>
              <a:avLst/>
              <a:gdLst>
                <a:gd name="T0" fmla="*/ 0 w 998"/>
                <a:gd name="T1" fmla="*/ 2147483646 h 1678"/>
                <a:gd name="T2" fmla="*/ 2147483646 w 998"/>
                <a:gd name="T3" fmla="*/ 2147483646 h 1678"/>
                <a:gd name="T4" fmla="*/ 2147483646 w 998"/>
                <a:gd name="T5" fmla="*/ 2147483646 h 1678"/>
                <a:gd name="T6" fmla="*/ 2147483646 w 998"/>
                <a:gd name="T7" fmla="*/ 0 h 1678"/>
                <a:gd name="T8" fmla="*/ 0 60000 65536"/>
                <a:gd name="T9" fmla="*/ 0 60000 65536"/>
                <a:gd name="T10" fmla="*/ 0 60000 65536"/>
                <a:gd name="T11" fmla="*/ 0 60000 65536"/>
                <a:gd name="T12" fmla="*/ 0 w 998"/>
                <a:gd name="T13" fmla="*/ 0 h 1678"/>
                <a:gd name="T14" fmla="*/ 998 w 998"/>
                <a:gd name="T15" fmla="*/ 1678 h 1678"/>
              </a:gdLst>
              <a:ahLst/>
              <a:cxnLst>
                <a:cxn ang="T8">
                  <a:pos x="T0" y="T1"/>
                </a:cxn>
                <a:cxn ang="T9">
                  <a:pos x="T2" y="T3"/>
                </a:cxn>
                <a:cxn ang="T10">
                  <a:pos x="T4" y="T5"/>
                </a:cxn>
                <a:cxn ang="T11">
                  <a:pos x="T6" y="T7"/>
                </a:cxn>
              </a:cxnLst>
              <a:rect l="T12" t="T13" r="T14" b="T15"/>
              <a:pathLst>
                <a:path w="998" h="1678">
                  <a:moveTo>
                    <a:pt x="0" y="1678"/>
                  </a:moveTo>
                  <a:cubicBezTo>
                    <a:pt x="15" y="1546"/>
                    <a:pt x="30" y="1414"/>
                    <a:pt x="91" y="1270"/>
                  </a:cubicBezTo>
                  <a:cubicBezTo>
                    <a:pt x="152" y="1126"/>
                    <a:pt x="212" y="1028"/>
                    <a:pt x="363" y="816"/>
                  </a:cubicBezTo>
                  <a:cubicBezTo>
                    <a:pt x="514" y="604"/>
                    <a:pt x="756" y="302"/>
                    <a:pt x="998" y="0"/>
                  </a:cubicBezTo>
                </a:path>
              </a:pathLst>
            </a:custGeom>
            <a:noFill/>
            <a:ln w="952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0" name="Line 58"/>
            <p:cNvSpPr>
              <a:spLocks noChangeShapeType="1"/>
            </p:cNvSpPr>
            <p:nvPr/>
          </p:nvSpPr>
          <p:spPr bwMode="auto">
            <a:xfrm flipH="1" flipV="1">
              <a:off x="3059113" y="3068638"/>
              <a:ext cx="504825" cy="21590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1" name="Line 59"/>
            <p:cNvSpPr>
              <a:spLocks noChangeShapeType="1"/>
            </p:cNvSpPr>
            <p:nvPr/>
          </p:nvSpPr>
          <p:spPr bwMode="auto">
            <a:xfrm>
              <a:off x="1403350" y="5157788"/>
              <a:ext cx="0" cy="71437"/>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2" name="Line 60"/>
            <p:cNvSpPr>
              <a:spLocks noChangeShapeType="1"/>
            </p:cNvSpPr>
            <p:nvPr/>
          </p:nvSpPr>
          <p:spPr bwMode="auto">
            <a:xfrm flipH="1">
              <a:off x="827088" y="4652963"/>
              <a:ext cx="730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3" name="Line 61"/>
            <p:cNvSpPr>
              <a:spLocks noChangeShapeType="1"/>
            </p:cNvSpPr>
            <p:nvPr/>
          </p:nvSpPr>
          <p:spPr bwMode="auto">
            <a:xfrm flipV="1">
              <a:off x="1763713" y="4076700"/>
              <a:ext cx="0" cy="115252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4" name="Line 62"/>
            <p:cNvSpPr>
              <a:spLocks noChangeShapeType="1"/>
            </p:cNvSpPr>
            <p:nvPr/>
          </p:nvSpPr>
          <p:spPr bwMode="auto">
            <a:xfrm>
              <a:off x="1763713" y="4076700"/>
              <a:ext cx="215900"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5" name="Line 63"/>
            <p:cNvSpPr>
              <a:spLocks noChangeShapeType="1"/>
            </p:cNvSpPr>
            <p:nvPr/>
          </p:nvSpPr>
          <p:spPr bwMode="auto">
            <a:xfrm>
              <a:off x="1908175" y="4076700"/>
              <a:ext cx="0" cy="115252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6" name="Line 64"/>
            <p:cNvSpPr>
              <a:spLocks noChangeShapeType="1"/>
            </p:cNvSpPr>
            <p:nvPr/>
          </p:nvSpPr>
          <p:spPr bwMode="auto">
            <a:xfrm flipV="1">
              <a:off x="1908175" y="3860800"/>
              <a:ext cx="0" cy="21590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7" name="Line 65"/>
            <p:cNvSpPr>
              <a:spLocks noChangeShapeType="1"/>
            </p:cNvSpPr>
            <p:nvPr/>
          </p:nvSpPr>
          <p:spPr bwMode="auto">
            <a:xfrm>
              <a:off x="1908175" y="3860800"/>
              <a:ext cx="287338"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8" name="Line 66"/>
            <p:cNvSpPr>
              <a:spLocks noChangeShapeType="1"/>
            </p:cNvSpPr>
            <p:nvPr/>
          </p:nvSpPr>
          <p:spPr bwMode="auto">
            <a:xfrm>
              <a:off x="2124075" y="3860800"/>
              <a:ext cx="0" cy="136842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29" name="Line 67"/>
            <p:cNvSpPr>
              <a:spLocks noChangeShapeType="1"/>
            </p:cNvSpPr>
            <p:nvPr/>
          </p:nvSpPr>
          <p:spPr bwMode="auto">
            <a:xfrm flipV="1">
              <a:off x="2124075" y="3573463"/>
              <a:ext cx="0" cy="287337"/>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0" name="Line 68"/>
            <p:cNvSpPr>
              <a:spLocks noChangeShapeType="1"/>
            </p:cNvSpPr>
            <p:nvPr/>
          </p:nvSpPr>
          <p:spPr bwMode="auto">
            <a:xfrm>
              <a:off x="2124075" y="3573463"/>
              <a:ext cx="360363"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1" name="Line 69"/>
            <p:cNvSpPr>
              <a:spLocks noChangeShapeType="1"/>
            </p:cNvSpPr>
            <p:nvPr/>
          </p:nvSpPr>
          <p:spPr bwMode="auto">
            <a:xfrm>
              <a:off x="2411413" y="3573463"/>
              <a:ext cx="0" cy="1655762"/>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2" name="Line 70"/>
            <p:cNvSpPr>
              <a:spLocks noChangeShapeType="1"/>
            </p:cNvSpPr>
            <p:nvPr/>
          </p:nvSpPr>
          <p:spPr bwMode="auto">
            <a:xfrm flipV="1">
              <a:off x="2411413" y="3213100"/>
              <a:ext cx="0" cy="360363"/>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3" name="Line 71"/>
            <p:cNvSpPr>
              <a:spLocks noChangeShapeType="1"/>
            </p:cNvSpPr>
            <p:nvPr/>
          </p:nvSpPr>
          <p:spPr bwMode="auto">
            <a:xfrm>
              <a:off x="2411413" y="3213100"/>
              <a:ext cx="431800"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4" name="Text Box 88"/>
            <p:cNvSpPr txBox="1">
              <a:spLocks noChangeArrowheads="1"/>
            </p:cNvSpPr>
            <p:nvPr/>
          </p:nvSpPr>
          <p:spPr bwMode="auto">
            <a:xfrm>
              <a:off x="2627313" y="4221163"/>
              <a:ext cx="16573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800" i="1" kern="0" dirty="0" smtClean="0">
                  <a:solidFill>
                    <a:srgbClr val="000000"/>
                  </a:solidFill>
                </a:rPr>
                <a:t>g</a:t>
              </a:r>
              <a:r>
                <a:rPr lang="en-US" altLang="zh-CN" sz="1800" kern="0" dirty="0" smtClean="0">
                  <a:solidFill>
                    <a:srgbClr val="000000"/>
                  </a:solidFill>
                </a:rPr>
                <a:t>’(</a:t>
              </a:r>
              <a:r>
                <a:rPr lang="en-US" altLang="zh-CN" sz="1800" i="1" kern="0" dirty="0" smtClean="0">
                  <a:solidFill>
                    <a:srgbClr val="000000"/>
                  </a:solidFill>
                </a:rPr>
                <a:t>P</a:t>
              </a:r>
              <a:r>
                <a:rPr lang="en-US" altLang="zh-CN" sz="1800" kern="0" dirty="0" smtClean="0">
                  <a:solidFill>
                    <a:srgbClr val="000000"/>
                  </a:solidFill>
                </a:rPr>
                <a:t>) &gt; 1</a:t>
              </a:r>
            </a:p>
          </p:txBody>
        </p:sp>
      </p:grpSp>
      <p:grpSp>
        <p:nvGrpSpPr>
          <p:cNvPr id="19461" name="组合 34"/>
          <p:cNvGrpSpPr>
            <a:grpSpLocks/>
          </p:cNvGrpSpPr>
          <p:nvPr/>
        </p:nvGrpSpPr>
        <p:grpSpPr bwMode="auto">
          <a:xfrm>
            <a:off x="4643438" y="1828800"/>
            <a:ext cx="4500562" cy="3298825"/>
            <a:chOff x="4643438" y="2276475"/>
            <a:chExt cx="4500562" cy="3298825"/>
          </a:xfrm>
        </p:grpSpPr>
        <p:sp>
          <p:nvSpPr>
            <p:cNvPr id="36" name="Line 29"/>
            <p:cNvSpPr>
              <a:spLocks noChangeShapeType="1"/>
            </p:cNvSpPr>
            <p:nvPr/>
          </p:nvSpPr>
          <p:spPr bwMode="auto">
            <a:xfrm>
              <a:off x="4716463" y="5229225"/>
              <a:ext cx="3959225" cy="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7" name="Line 30"/>
            <p:cNvSpPr>
              <a:spLocks noChangeShapeType="1"/>
            </p:cNvSpPr>
            <p:nvPr/>
          </p:nvSpPr>
          <p:spPr bwMode="auto">
            <a:xfrm flipV="1">
              <a:off x="5003800" y="2276475"/>
              <a:ext cx="0" cy="3240088"/>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8" name="Line 31"/>
            <p:cNvSpPr>
              <a:spLocks noChangeShapeType="1"/>
            </p:cNvSpPr>
            <p:nvPr/>
          </p:nvSpPr>
          <p:spPr bwMode="auto">
            <a:xfrm flipV="1">
              <a:off x="4787900" y="2492375"/>
              <a:ext cx="2952750" cy="295275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39" name="Line 41"/>
            <p:cNvSpPr>
              <a:spLocks noChangeShapeType="1"/>
            </p:cNvSpPr>
            <p:nvPr/>
          </p:nvSpPr>
          <p:spPr bwMode="auto">
            <a:xfrm flipH="1">
              <a:off x="6877050" y="4581525"/>
              <a:ext cx="215900" cy="21590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40" name="Text Box 42"/>
            <p:cNvSpPr txBox="1">
              <a:spLocks noChangeArrowheads="1"/>
            </p:cNvSpPr>
            <p:nvPr/>
          </p:nvSpPr>
          <p:spPr bwMode="auto">
            <a:xfrm>
              <a:off x="6443663" y="2492375"/>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r>
                <a:rPr lang="en-US" altLang="zh-CN" sz="1200" kern="0" smtClean="0">
                  <a:solidFill>
                    <a:srgbClr val="000000"/>
                  </a:solidFill>
                </a:rPr>
                <a:t>=</a:t>
              </a:r>
              <a:r>
                <a:rPr lang="en-US" altLang="zh-CN" sz="1200" i="1" kern="0" smtClean="0">
                  <a:solidFill>
                    <a:srgbClr val="000000"/>
                  </a:solidFill>
                </a:rPr>
                <a:t>x</a:t>
              </a:r>
              <a:endParaRPr lang="en-US" altLang="zh-CN" sz="1200" kern="0" smtClean="0">
                <a:solidFill>
                  <a:srgbClr val="000000"/>
                </a:solidFill>
              </a:endParaRPr>
            </a:p>
          </p:txBody>
        </p:sp>
        <p:sp>
          <p:nvSpPr>
            <p:cNvPr id="41" name="Text Box 43"/>
            <p:cNvSpPr txBox="1">
              <a:spLocks noChangeArrowheads="1"/>
            </p:cNvSpPr>
            <p:nvPr/>
          </p:nvSpPr>
          <p:spPr bwMode="auto">
            <a:xfrm>
              <a:off x="4643438" y="501332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O</a:t>
              </a:r>
            </a:p>
          </p:txBody>
        </p:sp>
        <p:sp>
          <p:nvSpPr>
            <p:cNvPr id="42" name="Text Box 44"/>
            <p:cNvSpPr txBox="1">
              <a:spLocks noChangeArrowheads="1"/>
            </p:cNvSpPr>
            <p:nvPr/>
          </p:nvSpPr>
          <p:spPr bwMode="auto">
            <a:xfrm>
              <a:off x="8459788" y="5300663"/>
              <a:ext cx="3603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x</a:t>
              </a:r>
            </a:p>
          </p:txBody>
        </p:sp>
        <p:sp>
          <p:nvSpPr>
            <p:cNvPr id="43" name="Text Box 45"/>
            <p:cNvSpPr txBox="1">
              <a:spLocks noChangeArrowheads="1"/>
            </p:cNvSpPr>
            <p:nvPr/>
          </p:nvSpPr>
          <p:spPr bwMode="auto">
            <a:xfrm>
              <a:off x="4716463" y="2276475"/>
              <a:ext cx="3603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p>
          </p:txBody>
        </p:sp>
        <p:sp>
          <p:nvSpPr>
            <p:cNvPr id="44" name="Line 46"/>
            <p:cNvSpPr>
              <a:spLocks noChangeShapeType="1"/>
            </p:cNvSpPr>
            <p:nvPr/>
          </p:nvSpPr>
          <p:spPr bwMode="auto">
            <a:xfrm>
              <a:off x="6732588" y="2708275"/>
              <a:ext cx="360362" cy="360363"/>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45" name="Text Box 47"/>
            <p:cNvSpPr txBox="1">
              <a:spLocks noChangeArrowheads="1"/>
            </p:cNvSpPr>
            <p:nvPr/>
          </p:nvSpPr>
          <p:spPr bwMode="auto">
            <a:xfrm>
              <a:off x="6877050" y="4292600"/>
              <a:ext cx="6477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y</a:t>
              </a:r>
              <a:r>
                <a:rPr lang="en-US" altLang="zh-CN" sz="1200" kern="0" smtClean="0">
                  <a:solidFill>
                    <a:srgbClr val="000000"/>
                  </a:solidFill>
                </a:rPr>
                <a:t>=</a:t>
              </a:r>
              <a:r>
                <a:rPr lang="en-US" altLang="zh-CN" sz="1200" i="1" kern="0" smtClean="0">
                  <a:solidFill>
                    <a:srgbClr val="000000"/>
                  </a:solidFill>
                </a:rPr>
                <a:t>g</a:t>
              </a:r>
              <a:r>
                <a:rPr lang="en-US" altLang="zh-CN" sz="1200" kern="0" smtClean="0">
                  <a:solidFill>
                    <a:srgbClr val="000000"/>
                  </a:solidFill>
                </a:rPr>
                <a:t>(</a:t>
              </a:r>
              <a:r>
                <a:rPr lang="en-US" altLang="zh-CN" sz="1200" i="1" kern="0" smtClean="0">
                  <a:solidFill>
                    <a:srgbClr val="000000"/>
                  </a:solidFill>
                </a:rPr>
                <a:t>x</a:t>
              </a:r>
              <a:r>
                <a:rPr lang="en-US" altLang="zh-CN" sz="1200" kern="0" smtClean="0">
                  <a:solidFill>
                    <a:srgbClr val="000000"/>
                  </a:solidFill>
                </a:rPr>
                <a:t>)</a:t>
              </a:r>
            </a:p>
          </p:txBody>
        </p:sp>
        <p:sp>
          <p:nvSpPr>
            <p:cNvPr id="46" name="Text Box 48"/>
            <p:cNvSpPr txBox="1">
              <a:spLocks noChangeArrowheads="1"/>
            </p:cNvSpPr>
            <p:nvPr/>
          </p:nvSpPr>
          <p:spPr bwMode="auto">
            <a:xfrm>
              <a:off x="5795963" y="5229225"/>
              <a:ext cx="4318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p</a:t>
              </a:r>
              <a:r>
                <a:rPr lang="en-US" altLang="zh-CN" sz="1200" kern="0" baseline="-25000" smtClean="0">
                  <a:solidFill>
                    <a:srgbClr val="000000"/>
                  </a:solidFill>
                </a:rPr>
                <a:t>0</a:t>
              </a:r>
            </a:p>
          </p:txBody>
        </p:sp>
        <p:sp>
          <p:nvSpPr>
            <p:cNvPr id="47" name="Text Box 49"/>
            <p:cNvSpPr txBox="1">
              <a:spLocks noChangeArrowheads="1"/>
            </p:cNvSpPr>
            <p:nvPr/>
          </p:nvSpPr>
          <p:spPr bwMode="auto">
            <a:xfrm>
              <a:off x="6372225" y="5229225"/>
              <a:ext cx="5762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p</a:t>
              </a:r>
              <a:r>
                <a:rPr lang="en-US" altLang="zh-CN" sz="1200" kern="0" baseline="-25000" smtClean="0">
                  <a:solidFill>
                    <a:srgbClr val="000000"/>
                  </a:solidFill>
                </a:rPr>
                <a:t>1</a:t>
              </a:r>
            </a:p>
          </p:txBody>
        </p:sp>
        <p:sp>
          <p:nvSpPr>
            <p:cNvPr id="48" name="Text Box 50"/>
            <p:cNvSpPr txBox="1">
              <a:spLocks noChangeArrowheads="1"/>
            </p:cNvSpPr>
            <p:nvPr/>
          </p:nvSpPr>
          <p:spPr bwMode="auto">
            <a:xfrm>
              <a:off x="5508625" y="5229225"/>
              <a:ext cx="5762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i="1" kern="0" smtClean="0">
                  <a:solidFill>
                    <a:srgbClr val="000000"/>
                  </a:solidFill>
                </a:rPr>
                <a:t>p</a:t>
              </a:r>
              <a:r>
                <a:rPr lang="en-US" altLang="zh-CN" sz="1200" kern="0" baseline="-25000" smtClean="0">
                  <a:solidFill>
                    <a:srgbClr val="000000"/>
                  </a:solidFill>
                </a:rPr>
                <a:t>2</a:t>
              </a:r>
            </a:p>
          </p:txBody>
        </p:sp>
        <p:sp>
          <p:nvSpPr>
            <p:cNvPr id="49" name="Text Box 53"/>
            <p:cNvSpPr txBox="1">
              <a:spLocks noChangeArrowheads="1"/>
            </p:cNvSpPr>
            <p:nvPr/>
          </p:nvSpPr>
          <p:spPr bwMode="auto">
            <a:xfrm>
              <a:off x="6011863" y="5229225"/>
              <a:ext cx="2873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b="1" i="1" kern="0" smtClean="0">
                  <a:solidFill>
                    <a:srgbClr val="000000"/>
                  </a:solidFill>
                </a:rPr>
                <a:t>P</a:t>
              </a:r>
            </a:p>
          </p:txBody>
        </p:sp>
        <p:sp>
          <p:nvSpPr>
            <p:cNvPr id="50" name="Text Box 54"/>
            <p:cNvSpPr txBox="1">
              <a:spLocks noChangeArrowheads="1"/>
            </p:cNvSpPr>
            <p:nvPr/>
          </p:nvSpPr>
          <p:spPr bwMode="auto">
            <a:xfrm>
              <a:off x="4716463" y="3933825"/>
              <a:ext cx="287337"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b="1" i="1" kern="0" smtClean="0">
                  <a:solidFill>
                    <a:srgbClr val="000000"/>
                  </a:solidFill>
                </a:rPr>
                <a:t>P</a:t>
              </a:r>
            </a:p>
          </p:txBody>
        </p:sp>
        <p:sp>
          <p:nvSpPr>
            <p:cNvPr id="51" name="Text Box 55"/>
            <p:cNvSpPr txBox="1">
              <a:spLocks noChangeArrowheads="1"/>
            </p:cNvSpPr>
            <p:nvPr/>
          </p:nvSpPr>
          <p:spPr bwMode="auto">
            <a:xfrm>
              <a:off x="5795963" y="3357563"/>
              <a:ext cx="792162"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kern="0" smtClean="0">
                  <a:solidFill>
                    <a:srgbClr val="000000"/>
                  </a:solidFill>
                </a:rPr>
                <a:t>(</a:t>
              </a:r>
              <a:r>
                <a:rPr lang="en-US" altLang="zh-CN" sz="1200" i="1" kern="0" smtClean="0">
                  <a:solidFill>
                    <a:srgbClr val="000000"/>
                  </a:solidFill>
                </a:rPr>
                <a:t>p</a:t>
              </a:r>
              <a:r>
                <a:rPr lang="en-US" altLang="zh-CN" sz="1200" kern="0" baseline="-25000" smtClean="0">
                  <a:solidFill>
                    <a:srgbClr val="000000"/>
                  </a:solidFill>
                </a:rPr>
                <a:t>0</a:t>
              </a:r>
              <a:r>
                <a:rPr lang="en-US" altLang="zh-CN" sz="1200" kern="0" smtClean="0">
                  <a:solidFill>
                    <a:srgbClr val="000000"/>
                  </a:solidFill>
                </a:rPr>
                <a:t>,</a:t>
              </a:r>
              <a:r>
                <a:rPr lang="en-US" altLang="zh-CN" sz="1200" i="1" kern="0" smtClean="0">
                  <a:solidFill>
                    <a:srgbClr val="000000"/>
                  </a:solidFill>
                </a:rPr>
                <a:t>g</a:t>
              </a:r>
              <a:r>
                <a:rPr lang="en-US" altLang="zh-CN" sz="1200" kern="0" smtClean="0">
                  <a:solidFill>
                    <a:srgbClr val="000000"/>
                  </a:solidFill>
                </a:rPr>
                <a:t>(</a:t>
              </a:r>
              <a:r>
                <a:rPr lang="en-US" altLang="zh-CN" sz="1200" i="1" kern="0" smtClean="0">
                  <a:solidFill>
                    <a:srgbClr val="000000"/>
                  </a:solidFill>
                </a:rPr>
                <a:t>p</a:t>
              </a:r>
              <a:r>
                <a:rPr lang="en-US" altLang="zh-CN" sz="1200" kern="0" baseline="-25000" smtClean="0">
                  <a:solidFill>
                    <a:srgbClr val="000000"/>
                  </a:solidFill>
                </a:rPr>
                <a:t>0</a:t>
              </a:r>
              <a:r>
                <a:rPr lang="en-US" altLang="zh-CN" sz="1200" kern="0" smtClean="0">
                  <a:solidFill>
                    <a:srgbClr val="000000"/>
                  </a:solidFill>
                </a:rPr>
                <a:t>))</a:t>
              </a:r>
            </a:p>
          </p:txBody>
        </p:sp>
        <p:sp>
          <p:nvSpPr>
            <p:cNvPr id="52" name="Text Box 56"/>
            <p:cNvSpPr txBox="1">
              <a:spLocks noChangeArrowheads="1"/>
            </p:cNvSpPr>
            <p:nvPr/>
          </p:nvSpPr>
          <p:spPr bwMode="auto">
            <a:xfrm>
              <a:off x="6516688" y="3644900"/>
              <a:ext cx="792162"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200" kern="0" smtClean="0">
                  <a:solidFill>
                    <a:srgbClr val="000000"/>
                  </a:solidFill>
                </a:rPr>
                <a:t>(</a:t>
              </a:r>
              <a:r>
                <a:rPr lang="en-US" altLang="zh-CN" sz="1200" i="1" kern="0" smtClean="0">
                  <a:solidFill>
                    <a:srgbClr val="000000"/>
                  </a:solidFill>
                </a:rPr>
                <a:t>p</a:t>
              </a:r>
              <a:r>
                <a:rPr lang="en-US" altLang="zh-CN" sz="1200" kern="0" baseline="-25000" smtClean="0">
                  <a:solidFill>
                    <a:srgbClr val="000000"/>
                  </a:solidFill>
                </a:rPr>
                <a:t>1</a:t>
              </a:r>
              <a:r>
                <a:rPr lang="en-US" altLang="zh-CN" sz="1200" kern="0" smtClean="0">
                  <a:solidFill>
                    <a:srgbClr val="000000"/>
                  </a:solidFill>
                </a:rPr>
                <a:t>,</a:t>
              </a:r>
              <a:r>
                <a:rPr lang="en-US" altLang="zh-CN" sz="1200" i="1" kern="0" smtClean="0">
                  <a:solidFill>
                    <a:srgbClr val="000000"/>
                  </a:solidFill>
                </a:rPr>
                <a:t> p</a:t>
              </a:r>
              <a:r>
                <a:rPr lang="en-US" altLang="zh-CN" sz="1200" kern="0" baseline="-25000" smtClean="0">
                  <a:solidFill>
                    <a:srgbClr val="000000"/>
                  </a:solidFill>
                </a:rPr>
                <a:t>1</a:t>
              </a:r>
              <a:r>
                <a:rPr lang="en-US" altLang="zh-CN" sz="1200" kern="0" smtClean="0">
                  <a:solidFill>
                    <a:srgbClr val="000000"/>
                  </a:solidFill>
                </a:rPr>
                <a:t>)</a:t>
              </a:r>
            </a:p>
          </p:txBody>
        </p:sp>
        <p:sp>
          <p:nvSpPr>
            <p:cNvPr id="53" name="Freeform 74"/>
            <p:cNvSpPr>
              <a:spLocks/>
            </p:cNvSpPr>
            <p:nvPr/>
          </p:nvSpPr>
          <p:spPr bwMode="auto">
            <a:xfrm>
              <a:off x="5651500" y="2565400"/>
              <a:ext cx="1943100" cy="2735263"/>
            </a:xfrm>
            <a:custGeom>
              <a:avLst/>
              <a:gdLst>
                <a:gd name="T0" fmla="*/ 0 w 1224"/>
                <a:gd name="T1" fmla="*/ 0 h 1723"/>
                <a:gd name="T2" fmla="*/ 2147483646 w 1224"/>
                <a:gd name="T3" fmla="*/ 2147483646 h 1723"/>
                <a:gd name="T4" fmla="*/ 2147483646 w 1224"/>
                <a:gd name="T5" fmla="*/ 2147483646 h 1723"/>
                <a:gd name="T6" fmla="*/ 2147483646 w 1224"/>
                <a:gd name="T7" fmla="*/ 2147483646 h 1723"/>
                <a:gd name="T8" fmla="*/ 2147483646 w 1224"/>
                <a:gd name="T9" fmla="*/ 2147483646 h 1723"/>
                <a:gd name="T10" fmla="*/ 2147483646 w 1224"/>
                <a:gd name="T11" fmla="*/ 2147483646 h 1723"/>
                <a:gd name="T12" fmla="*/ 0 60000 65536"/>
                <a:gd name="T13" fmla="*/ 0 60000 65536"/>
                <a:gd name="T14" fmla="*/ 0 60000 65536"/>
                <a:gd name="T15" fmla="*/ 0 60000 65536"/>
                <a:gd name="T16" fmla="*/ 0 60000 65536"/>
                <a:gd name="T17" fmla="*/ 0 60000 65536"/>
                <a:gd name="T18" fmla="*/ 0 w 1224"/>
                <a:gd name="T19" fmla="*/ 0 h 1723"/>
                <a:gd name="T20" fmla="*/ 1224 w 1224"/>
                <a:gd name="T21" fmla="*/ 1723 h 1723"/>
              </a:gdLst>
              <a:ahLst/>
              <a:cxnLst>
                <a:cxn ang="T12">
                  <a:pos x="T0" y="T1"/>
                </a:cxn>
                <a:cxn ang="T13">
                  <a:pos x="T2" y="T3"/>
                </a:cxn>
                <a:cxn ang="T14">
                  <a:pos x="T4" y="T5"/>
                </a:cxn>
                <a:cxn ang="T15">
                  <a:pos x="T6" y="T7"/>
                </a:cxn>
                <a:cxn ang="T16">
                  <a:pos x="T8" y="T9"/>
                </a:cxn>
                <a:cxn ang="T17">
                  <a:pos x="T10" y="T11"/>
                </a:cxn>
              </a:cxnLst>
              <a:rect l="T18" t="T19" r="T20" b="T21"/>
              <a:pathLst>
                <a:path w="1224" h="1723">
                  <a:moveTo>
                    <a:pt x="0" y="0"/>
                  </a:moveTo>
                  <a:cubicBezTo>
                    <a:pt x="3" y="113"/>
                    <a:pt x="7" y="227"/>
                    <a:pt x="45" y="363"/>
                  </a:cubicBezTo>
                  <a:cubicBezTo>
                    <a:pt x="83" y="499"/>
                    <a:pt x="144" y="665"/>
                    <a:pt x="227" y="816"/>
                  </a:cubicBezTo>
                  <a:cubicBezTo>
                    <a:pt x="310" y="967"/>
                    <a:pt x="431" y="1141"/>
                    <a:pt x="544" y="1270"/>
                  </a:cubicBezTo>
                  <a:cubicBezTo>
                    <a:pt x="657" y="1399"/>
                    <a:pt x="794" y="1512"/>
                    <a:pt x="907" y="1587"/>
                  </a:cubicBezTo>
                  <a:cubicBezTo>
                    <a:pt x="1020" y="1662"/>
                    <a:pt x="1122" y="1692"/>
                    <a:pt x="1224" y="1723"/>
                  </a:cubicBezTo>
                </a:path>
              </a:pathLst>
            </a:custGeom>
            <a:noFill/>
            <a:ln w="9525">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4" name="Line 75"/>
            <p:cNvSpPr>
              <a:spLocks noChangeShapeType="1"/>
            </p:cNvSpPr>
            <p:nvPr/>
          </p:nvSpPr>
          <p:spPr bwMode="auto">
            <a:xfrm>
              <a:off x="6156325" y="5157788"/>
              <a:ext cx="0" cy="71437"/>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5" name="Line 76"/>
            <p:cNvSpPr>
              <a:spLocks noChangeShapeType="1"/>
            </p:cNvSpPr>
            <p:nvPr/>
          </p:nvSpPr>
          <p:spPr bwMode="auto">
            <a:xfrm flipH="1">
              <a:off x="5003800" y="4076700"/>
              <a:ext cx="730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6" name="Line 78"/>
            <p:cNvSpPr>
              <a:spLocks noChangeShapeType="1"/>
            </p:cNvSpPr>
            <p:nvPr/>
          </p:nvSpPr>
          <p:spPr bwMode="auto">
            <a:xfrm flipV="1">
              <a:off x="5940425" y="3716338"/>
              <a:ext cx="0" cy="1512887"/>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7" name="Line 79"/>
            <p:cNvSpPr>
              <a:spLocks noChangeShapeType="1"/>
            </p:cNvSpPr>
            <p:nvPr/>
          </p:nvSpPr>
          <p:spPr bwMode="auto">
            <a:xfrm>
              <a:off x="5940425" y="3716338"/>
              <a:ext cx="576263"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8" name="Line 80"/>
            <p:cNvSpPr>
              <a:spLocks noChangeShapeType="1"/>
            </p:cNvSpPr>
            <p:nvPr/>
          </p:nvSpPr>
          <p:spPr bwMode="auto">
            <a:xfrm>
              <a:off x="6516688" y="3716338"/>
              <a:ext cx="0" cy="865187"/>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59" name="Line 81"/>
            <p:cNvSpPr>
              <a:spLocks noChangeShapeType="1"/>
            </p:cNvSpPr>
            <p:nvPr/>
          </p:nvSpPr>
          <p:spPr bwMode="auto">
            <a:xfrm>
              <a:off x="6516688" y="4581525"/>
              <a:ext cx="0" cy="64770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0" name="Line 82"/>
            <p:cNvSpPr>
              <a:spLocks noChangeShapeType="1"/>
            </p:cNvSpPr>
            <p:nvPr/>
          </p:nvSpPr>
          <p:spPr bwMode="auto">
            <a:xfrm flipH="1">
              <a:off x="5651500" y="4581525"/>
              <a:ext cx="865188"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1" name="Line 83"/>
            <p:cNvSpPr>
              <a:spLocks noChangeShapeType="1"/>
            </p:cNvSpPr>
            <p:nvPr/>
          </p:nvSpPr>
          <p:spPr bwMode="auto">
            <a:xfrm flipV="1">
              <a:off x="5651500" y="2781300"/>
              <a:ext cx="0" cy="1800225"/>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2" name="Line 84"/>
            <p:cNvSpPr>
              <a:spLocks noChangeShapeType="1"/>
            </p:cNvSpPr>
            <p:nvPr/>
          </p:nvSpPr>
          <p:spPr bwMode="auto">
            <a:xfrm>
              <a:off x="5651500" y="4581525"/>
              <a:ext cx="0" cy="64770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3" name="Line 85"/>
            <p:cNvSpPr>
              <a:spLocks noChangeShapeType="1"/>
            </p:cNvSpPr>
            <p:nvPr/>
          </p:nvSpPr>
          <p:spPr bwMode="auto">
            <a:xfrm>
              <a:off x="5651500" y="2781300"/>
              <a:ext cx="1800225" cy="0"/>
            </a:xfrm>
            <a:prstGeom prst="line">
              <a:avLst/>
            </a:prstGeom>
            <a:noFill/>
            <a:ln w="9525">
              <a:solidFill>
                <a:srgbClr val="000000"/>
              </a:solidFill>
              <a:prstDash val="dash"/>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4" name="Line 86"/>
            <p:cNvSpPr>
              <a:spLocks noChangeShapeType="1"/>
            </p:cNvSpPr>
            <p:nvPr/>
          </p:nvSpPr>
          <p:spPr bwMode="auto">
            <a:xfrm>
              <a:off x="7451725" y="2781300"/>
              <a:ext cx="0" cy="2519363"/>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eaLnBrk="1" fontAlgn="auto" hangingPunct="1">
                <a:spcBef>
                  <a:spcPts val="0"/>
                </a:spcBef>
                <a:spcAft>
                  <a:spcPts val="0"/>
                </a:spcAft>
                <a:defRPr/>
              </a:pPr>
              <a:endParaRPr lang="zh-CN" altLang="en-US" kern="0">
                <a:solidFill>
                  <a:srgbClr val="000000"/>
                </a:solidFill>
              </a:endParaRPr>
            </a:p>
          </p:txBody>
        </p:sp>
        <p:sp>
          <p:nvSpPr>
            <p:cNvPr id="65" name="Text Box 89"/>
            <p:cNvSpPr txBox="1">
              <a:spLocks noChangeArrowheads="1"/>
            </p:cNvSpPr>
            <p:nvPr/>
          </p:nvSpPr>
          <p:spPr bwMode="auto">
            <a:xfrm>
              <a:off x="7667625" y="4221163"/>
              <a:ext cx="1476375"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fontAlgn="auto" hangingPunct="1">
                <a:spcBef>
                  <a:spcPct val="50000"/>
                </a:spcBef>
                <a:spcAft>
                  <a:spcPts val="0"/>
                </a:spcAft>
                <a:buClrTx/>
                <a:buSzTx/>
                <a:buFontTx/>
                <a:buNone/>
                <a:defRPr/>
              </a:pPr>
              <a:r>
                <a:rPr lang="en-US" altLang="zh-CN" sz="1800" i="1" kern="0" smtClean="0">
                  <a:solidFill>
                    <a:srgbClr val="000000"/>
                  </a:solidFill>
                </a:rPr>
                <a:t>g</a:t>
              </a:r>
              <a:r>
                <a:rPr lang="en-US" altLang="zh-CN" sz="1800" kern="0" smtClean="0">
                  <a:solidFill>
                    <a:srgbClr val="000000"/>
                  </a:solidFill>
                </a:rPr>
                <a:t>’(</a:t>
              </a:r>
              <a:r>
                <a:rPr lang="en-US" altLang="zh-CN" sz="1800" i="1" kern="0" smtClean="0">
                  <a:solidFill>
                    <a:srgbClr val="000000"/>
                  </a:solidFill>
                </a:rPr>
                <a:t>P</a:t>
              </a:r>
              <a:r>
                <a:rPr lang="en-US" altLang="zh-CN" sz="1800" kern="0" smtClean="0">
                  <a:solidFill>
                    <a:srgbClr val="000000"/>
                  </a:solidFill>
                </a:rPr>
                <a:t>) &lt; -1</a:t>
              </a:r>
            </a:p>
          </p:txBody>
        </p:sp>
      </p:grpSp>
      <p:sp>
        <p:nvSpPr>
          <p:cNvPr id="19462" name="文本框 65"/>
          <p:cNvSpPr txBox="1">
            <a:spLocks noChangeArrowheads="1"/>
          </p:cNvSpPr>
          <p:nvPr/>
        </p:nvSpPr>
        <p:spPr bwMode="auto">
          <a:xfrm>
            <a:off x="1979613" y="5334000"/>
            <a:ext cx="5472112"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spcBef>
                <a:spcPct val="0"/>
              </a:spcBef>
              <a:buClrTx/>
              <a:buSzTx/>
              <a:buFontTx/>
              <a:buNone/>
            </a:pPr>
            <a:r>
              <a:rPr lang="en-US" altLang="zh-CN" sz="1800">
                <a:latin typeface="Arial" panose="020B0604020202020204" pitchFamily="34" charset="0"/>
              </a:rPr>
              <a:t>Monotone divergence and divergent oscillation</a:t>
            </a:r>
            <a:endParaRPr lang="zh-CN" altLang="en-US" sz="1800">
              <a:latin typeface="Arial" panose="020B0604020202020204" pitchFamily="34" charset="0"/>
            </a:endParaRPr>
          </a:p>
        </p:txBody>
      </p:sp>
      <p:sp>
        <p:nvSpPr>
          <p:cNvPr id="67" name="文本框 66"/>
          <p:cNvSpPr txBox="1"/>
          <p:nvPr/>
        </p:nvSpPr>
        <p:spPr>
          <a:xfrm>
            <a:off x="684213" y="5867400"/>
            <a:ext cx="6767512" cy="461963"/>
          </a:xfrm>
          <a:prstGeom prst="rect">
            <a:avLst/>
          </a:prstGeom>
          <a:noFill/>
        </p:spPr>
        <p:txBody>
          <a:bodyPr>
            <a:spAutoFit/>
          </a:bodyPr>
          <a:lstStyle/>
          <a:p>
            <a:pPr>
              <a:defRPr/>
            </a:pPr>
            <a:r>
              <a:rPr lang="en-US" altLang="zh-CN" dirty="0">
                <a:latin typeface="+mn-lt"/>
              </a:rPr>
              <a:t>What will happen when </a:t>
            </a:r>
            <a:r>
              <a:rPr lang="en-US" altLang="zh-CN" sz="2400" i="1" dirty="0">
                <a:solidFill>
                  <a:srgbClr val="000000"/>
                </a:solidFill>
                <a:latin typeface="+mn-lt"/>
              </a:rPr>
              <a:t>g</a:t>
            </a:r>
            <a:r>
              <a:rPr lang="en-US" altLang="zh-CN" sz="2400" dirty="0">
                <a:solidFill>
                  <a:srgbClr val="000000"/>
                </a:solidFill>
                <a:latin typeface="+mn-lt"/>
              </a:rPr>
              <a:t>’(</a:t>
            </a:r>
            <a:r>
              <a:rPr lang="en-US" altLang="zh-CN" sz="2400" i="1" dirty="0">
                <a:solidFill>
                  <a:srgbClr val="000000"/>
                </a:solidFill>
                <a:latin typeface="+mn-lt"/>
              </a:rPr>
              <a:t>P</a:t>
            </a:r>
            <a:r>
              <a:rPr lang="en-US" altLang="zh-CN" sz="2400" dirty="0">
                <a:solidFill>
                  <a:srgbClr val="000000"/>
                </a:solidFill>
                <a:latin typeface="+mn-lt"/>
              </a:rPr>
              <a:t>)=1 ?</a:t>
            </a:r>
            <a:endParaRPr lang="zh-CN" altLang="en-US"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zh-CN" b="1" smtClean="0"/>
              <a:t>1.2 Bisection Method</a:t>
            </a:r>
          </a:p>
        </p:txBody>
      </p:sp>
      <p:sp>
        <p:nvSpPr>
          <p:cNvPr id="49155" name="Rectangle 3"/>
          <p:cNvSpPr>
            <a:spLocks noGrp="1" noChangeArrowheads="1"/>
          </p:cNvSpPr>
          <p:nvPr>
            <p:ph idx="1"/>
          </p:nvPr>
        </p:nvSpPr>
        <p:spPr>
          <a:xfrm>
            <a:off x="685800" y="3124200"/>
            <a:ext cx="3581400" cy="3352800"/>
          </a:xfrm>
        </p:spPr>
        <p:txBody>
          <a:bodyPr/>
          <a:lstStyle/>
          <a:p>
            <a:pPr marL="533400" indent="-533400" eaLnBrk="1" hangingPunct="1">
              <a:lnSpc>
                <a:spcPct val="90000"/>
              </a:lnSpc>
              <a:buClr>
                <a:schemeClr val="hlink"/>
              </a:buClr>
              <a:buSzTx/>
              <a:buFontTx/>
              <a:buAutoNum type="arabicPeriod"/>
            </a:pPr>
            <a:r>
              <a:rPr lang="en-US" altLang="zh-CN" sz="2000" smtClean="0"/>
              <a:t>Bisect the interval</a:t>
            </a:r>
          </a:p>
          <a:p>
            <a:pPr marL="1295400" lvl="2" indent="-381000" eaLnBrk="1" hangingPunct="1">
              <a:lnSpc>
                <a:spcPct val="90000"/>
              </a:lnSpc>
              <a:buClr>
                <a:schemeClr val="hlink"/>
              </a:buClr>
              <a:buSzTx/>
              <a:buFont typeface="Wingdings" panose="05000000000000000000" pitchFamily="2" charset="2"/>
              <a:buNone/>
            </a:pPr>
            <a:r>
              <a:rPr lang="en-US" altLang="zh-CN" sz="1800" smtClean="0"/>
              <a:t> b=(a+c)/2</a:t>
            </a:r>
          </a:p>
          <a:p>
            <a:pPr marL="533400" indent="-533400" eaLnBrk="1" hangingPunct="1">
              <a:lnSpc>
                <a:spcPct val="90000"/>
              </a:lnSpc>
              <a:buClr>
                <a:schemeClr val="hlink"/>
              </a:buClr>
              <a:buSzTx/>
              <a:buFontTx/>
              <a:buAutoNum type="arabicPeriod"/>
            </a:pPr>
            <a:r>
              <a:rPr lang="en-US" altLang="zh-CN" sz="2000" smtClean="0"/>
              <a:t>Check sign of </a:t>
            </a:r>
          </a:p>
          <a:p>
            <a:pPr marL="1295400" lvl="2" indent="-381000" eaLnBrk="1" hangingPunct="1">
              <a:lnSpc>
                <a:spcPct val="90000"/>
              </a:lnSpc>
              <a:buClr>
                <a:schemeClr val="hlink"/>
              </a:buClr>
              <a:buSzTx/>
              <a:buFont typeface="Wingdings" panose="05000000000000000000" pitchFamily="2" charset="2"/>
              <a:buNone/>
            </a:pPr>
            <a:r>
              <a:rPr lang="en-US" altLang="zh-CN" sz="1800" i="1" smtClean="0"/>
              <a:t>f</a:t>
            </a:r>
            <a:r>
              <a:rPr lang="en-US" altLang="zh-CN" sz="1800" smtClean="0"/>
              <a:t>(</a:t>
            </a:r>
            <a:r>
              <a:rPr lang="en-US" altLang="zh-CN" sz="1800" i="1" smtClean="0"/>
              <a:t>a</a:t>
            </a:r>
            <a:r>
              <a:rPr lang="en-US" altLang="zh-CN" sz="1800" smtClean="0"/>
              <a:t>)</a:t>
            </a:r>
            <a:r>
              <a:rPr lang="en-US" altLang="zh-CN" sz="1800" i="1" smtClean="0"/>
              <a:t>*f</a:t>
            </a:r>
            <a:r>
              <a:rPr lang="en-US" altLang="zh-CN" sz="1800" smtClean="0"/>
              <a:t>(b)</a:t>
            </a:r>
          </a:p>
          <a:p>
            <a:pPr marL="533400" indent="-533400" eaLnBrk="1" hangingPunct="1">
              <a:lnSpc>
                <a:spcPct val="90000"/>
              </a:lnSpc>
              <a:buClr>
                <a:schemeClr val="hlink"/>
              </a:buClr>
              <a:buSzTx/>
              <a:buFontTx/>
              <a:buAutoNum type="arabicPeriod"/>
            </a:pPr>
            <a:r>
              <a:rPr lang="en-US" altLang="zh-CN" sz="2000" smtClean="0"/>
              <a:t>If   </a:t>
            </a:r>
            <a:r>
              <a:rPr lang="en-US" altLang="zh-CN" sz="2000" i="1" smtClean="0"/>
              <a:t>f</a:t>
            </a:r>
            <a:r>
              <a:rPr lang="en-US" altLang="zh-CN" sz="1800" smtClean="0"/>
              <a:t>(</a:t>
            </a:r>
            <a:r>
              <a:rPr lang="en-US" altLang="zh-CN" sz="2000" i="1" smtClean="0"/>
              <a:t>a</a:t>
            </a:r>
            <a:r>
              <a:rPr lang="en-US" altLang="zh-CN" sz="1800" smtClean="0"/>
              <a:t>)</a:t>
            </a:r>
            <a:r>
              <a:rPr lang="en-US" altLang="zh-CN" sz="2000" i="1" smtClean="0"/>
              <a:t>*f</a:t>
            </a:r>
            <a:r>
              <a:rPr lang="en-US" altLang="zh-CN" sz="1800" smtClean="0"/>
              <a:t>(</a:t>
            </a:r>
            <a:r>
              <a:rPr lang="en-US" altLang="zh-CN" sz="2000" i="1" smtClean="0"/>
              <a:t>b</a:t>
            </a:r>
            <a:r>
              <a:rPr lang="en-US" altLang="zh-CN" sz="1800" smtClean="0"/>
              <a:t>)</a:t>
            </a:r>
            <a:r>
              <a:rPr lang="en-US" altLang="zh-CN" sz="2000" smtClean="0"/>
              <a:t> &lt; 0, </a:t>
            </a:r>
          </a:p>
          <a:p>
            <a:pPr marL="1295400" lvl="2" indent="-381000" eaLnBrk="1" hangingPunct="1">
              <a:lnSpc>
                <a:spcPct val="90000"/>
              </a:lnSpc>
              <a:buClr>
                <a:schemeClr val="hlink"/>
              </a:buClr>
              <a:buSzTx/>
              <a:buFont typeface="Wingdings" panose="05000000000000000000" pitchFamily="2" charset="2"/>
              <a:buNone/>
            </a:pPr>
            <a:r>
              <a:rPr lang="en-US" altLang="zh-CN" sz="1800" smtClean="0"/>
              <a:t>[</a:t>
            </a:r>
            <a:r>
              <a:rPr lang="en-US" altLang="zh-CN" sz="1800" i="1" smtClean="0"/>
              <a:t>a,b</a:t>
            </a:r>
            <a:r>
              <a:rPr lang="en-US" altLang="zh-CN" sz="1800" smtClean="0"/>
              <a:t>] contains the root</a:t>
            </a:r>
          </a:p>
          <a:p>
            <a:pPr marL="1295400" lvl="2" indent="-381000" eaLnBrk="1" hangingPunct="1">
              <a:lnSpc>
                <a:spcPct val="90000"/>
              </a:lnSpc>
              <a:buClr>
                <a:schemeClr val="hlink"/>
              </a:buClr>
              <a:buSzTx/>
              <a:buFont typeface="Wingdings" panose="05000000000000000000" pitchFamily="2" charset="2"/>
              <a:buNone/>
            </a:pPr>
            <a:r>
              <a:rPr lang="en-US" altLang="zh-CN" sz="1900" smtClean="0"/>
              <a:t>Set </a:t>
            </a:r>
            <a:r>
              <a:rPr lang="en-US" altLang="zh-CN" sz="1900" i="1" smtClean="0"/>
              <a:t>c</a:t>
            </a:r>
            <a:r>
              <a:rPr lang="en-US" altLang="zh-CN" sz="1900" smtClean="0"/>
              <a:t> = </a:t>
            </a:r>
            <a:r>
              <a:rPr lang="en-US" altLang="zh-CN" sz="1900" i="1" smtClean="0"/>
              <a:t>b</a:t>
            </a:r>
            <a:r>
              <a:rPr lang="en-US" altLang="zh-CN" sz="1900" smtClean="0"/>
              <a:t>, go to Step 1</a:t>
            </a:r>
          </a:p>
          <a:p>
            <a:pPr marL="914400" lvl="1" indent="-457200" eaLnBrk="1" hangingPunct="1">
              <a:lnSpc>
                <a:spcPct val="90000"/>
              </a:lnSpc>
              <a:buClr>
                <a:schemeClr val="hlink"/>
              </a:buClr>
              <a:buSzTx/>
              <a:buFont typeface="Wingdings" panose="05000000000000000000" pitchFamily="2" charset="2"/>
              <a:buNone/>
            </a:pPr>
            <a:r>
              <a:rPr lang="en-US" altLang="zh-CN" sz="1900" smtClean="0"/>
              <a:t>Else</a:t>
            </a:r>
          </a:p>
          <a:p>
            <a:pPr marL="1295400" lvl="2" indent="-381000" eaLnBrk="1" hangingPunct="1">
              <a:lnSpc>
                <a:spcPct val="90000"/>
              </a:lnSpc>
              <a:buClr>
                <a:schemeClr val="hlink"/>
              </a:buClr>
              <a:buSzTx/>
              <a:buFont typeface="Wingdings" panose="05000000000000000000" pitchFamily="2" charset="2"/>
              <a:buNone/>
            </a:pPr>
            <a:r>
              <a:rPr lang="en-US" altLang="zh-CN" sz="1800" smtClean="0"/>
              <a:t>[</a:t>
            </a:r>
            <a:r>
              <a:rPr lang="en-US" altLang="zh-CN" sz="1900" i="1" smtClean="0"/>
              <a:t>b,c</a:t>
            </a:r>
            <a:r>
              <a:rPr lang="en-US" altLang="zh-CN" sz="1800" smtClean="0"/>
              <a:t>] contains the root</a:t>
            </a:r>
          </a:p>
          <a:p>
            <a:pPr marL="1295400" lvl="2" indent="-381000" eaLnBrk="1" hangingPunct="1">
              <a:lnSpc>
                <a:spcPct val="90000"/>
              </a:lnSpc>
              <a:buClr>
                <a:schemeClr val="hlink"/>
              </a:buClr>
              <a:buSzTx/>
              <a:buFont typeface="Wingdings" panose="05000000000000000000" pitchFamily="2" charset="2"/>
              <a:buNone/>
            </a:pPr>
            <a:r>
              <a:rPr lang="en-US" altLang="zh-CN" sz="1800" smtClean="0"/>
              <a:t>Set </a:t>
            </a:r>
            <a:r>
              <a:rPr lang="en-US" altLang="zh-CN" sz="1800" i="1" smtClean="0"/>
              <a:t>a</a:t>
            </a:r>
            <a:r>
              <a:rPr lang="en-US" altLang="zh-CN" sz="1800" smtClean="0"/>
              <a:t> = </a:t>
            </a:r>
            <a:r>
              <a:rPr lang="en-US" altLang="zh-CN" sz="1800" i="1" smtClean="0"/>
              <a:t>b</a:t>
            </a:r>
            <a:r>
              <a:rPr lang="en-US" altLang="zh-CN" sz="1800" smtClean="0"/>
              <a:t>, go to Step 1</a:t>
            </a:r>
          </a:p>
        </p:txBody>
      </p:sp>
      <p:graphicFrame>
        <p:nvGraphicFramePr>
          <p:cNvPr id="49161" name="Object 9"/>
          <p:cNvGraphicFramePr>
            <a:graphicFrameLocks noChangeAspect="1"/>
          </p:cNvGraphicFramePr>
          <p:nvPr/>
        </p:nvGraphicFramePr>
        <p:xfrm>
          <a:off x="4038600" y="2819400"/>
          <a:ext cx="4314825" cy="3495675"/>
        </p:xfrm>
        <a:graphic>
          <a:graphicData uri="http://schemas.openxmlformats.org/presentationml/2006/ole">
            <p:oleObj spid="_x0000_s20490" r:id="rId3" imgW="4318000" imgH="3492500" progId="">
              <p:embed/>
            </p:oleObj>
          </a:graphicData>
        </a:graphic>
      </p:graphicFrame>
      <p:sp>
        <p:nvSpPr>
          <p:cNvPr id="49167" name="Rectangle 15"/>
          <p:cNvSpPr>
            <a:spLocks noChangeArrowheads="1"/>
          </p:cNvSpPr>
          <p:nvPr/>
        </p:nvSpPr>
        <p:spPr bwMode="auto">
          <a:xfrm>
            <a:off x="838200" y="1752600"/>
            <a:ext cx="7772400" cy="914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nSpc>
                <a:spcPct val="90000"/>
              </a:lnSpc>
              <a:buClr>
                <a:schemeClr val="hlink"/>
              </a:buClr>
              <a:buSzTx/>
              <a:buFontTx/>
              <a:buChar char="•"/>
            </a:pPr>
            <a:r>
              <a:rPr kumimoji="1" lang="en-US" altLang="zh-CN" sz="2400" i="1"/>
              <a:t>f </a:t>
            </a:r>
            <a:r>
              <a:rPr kumimoji="1" lang="en-US" altLang="zh-CN" sz="2400"/>
              <a:t>(</a:t>
            </a:r>
            <a:r>
              <a:rPr kumimoji="1" lang="en-US" altLang="zh-CN" sz="2400" i="1"/>
              <a:t>x</a:t>
            </a:r>
            <a:r>
              <a:rPr kumimoji="1" lang="en-US" altLang="zh-CN" sz="2400"/>
              <a:t>) changes sign on opposite sides of a root</a:t>
            </a:r>
          </a:p>
          <a:p>
            <a:pPr>
              <a:lnSpc>
                <a:spcPct val="90000"/>
              </a:lnSpc>
              <a:buClr>
                <a:schemeClr val="hlink"/>
              </a:buClr>
              <a:buSzTx/>
              <a:buFontTx/>
              <a:buChar char="•"/>
            </a:pPr>
            <a:r>
              <a:rPr kumimoji="1" lang="en-US" altLang="zh-CN" sz="2400"/>
              <a:t>If [</a:t>
            </a:r>
            <a:r>
              <a:rPr kumimoji="1" lang="en-US" altLang="zh-CN" sz="2400" i="1"/>
              <a:t>a,c</a:t>
            </a:r>
            <a:r>
              <a:rPr kumimoji="1" lang="en-US" altLang="zh-CN" sz="2400"/>
              <a:t>] contains a root, then       </a:t>
            </a:r>
            <a:r>
              <a:rPr kumimoji="1" lang="en-US" altLang="zh-CN" sz="2400" i="1"/>
              <a:t>f</a:t>
            </a:r>
            <a:r>
              <a:rPr kumimoji="1" lang="en-US" altLang="zh-CN" sz="2400"/>
              <a:t>(</a:t>
            </a:r>
            <a:r>
              <a:rPr kumimoji="1" lang="en-US" altLang="zh-CN" sz="2400" i="1"/>
              <a:t>a</a:t>
            </a:r>
            <a:r>
              <a:rPr kumimoji="1" lang="en-US" altLang="zh-CN" sz="2400"/>
              <a:t>)*</a:t>
            </a:r>
            <a:r>
              <a:rPr kumimoji="1" lang="en-US" altLang="zh-CN" sz="2400" i="1"/>
              <a:t>f</a:t>
            </a:r>
            <a:r>
              <a:rPr kumimoji="1" lang="en-US" altLang="zh-CN" sz="2400"/>
              <a:t>(</a:t>
            </a:r>
            <a:r>
              <a:rPr kumimoji="1" lang="en-US" altLang="zh-CN" sz="2400" i="1"/>
              <a:t>c</a:t>
            </a:r>
            <a:r>
              <a:rPr kumimoji="1" lang="en-US" altLang="zh-CN" sz="2400"/>
              <a:t>)</a:t>
            </a:r>
            <a:r>
              <a:rPr kumimoji="1" lang="en-US" altLang="zh-CN" sz="2400" i="1"/>
              <a:t> </a:t>
            </a:r>
            <a:r>
              <a:rPr kumimoji="1" lang="en-US" altLang="zh-CN" sz="2400"/>
              <a:t>&lt; 0</a:t>
            </a:r>
          </a:p>
          <a:p>
            <a:pPr>
              <a:lnSpc>
                <a:spcPct val="90000"/>
              </a:lnSpc>
              <a:buClr>
                <a:schemeClr val="hlink"/>
              </a:buClr>
              <a:buSzTx/>
              <a:buFontTx/>
              <a:buChar char="•"/>
            </a:pPr>
            <a:r>
              <a:rPr kumimoji="1" lang="en-US" altLang="zh-CN" sz="2400"/>
              <a:t>Method</a:t>
            </a:r>
          </a:p>
        </p:txBody>
      </p:sp>
      <p:sp>
        <p:nvSpPr>
          <p:cNvPr id="7"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ppt_x"/>
                                          </p:val>
                                        </p:tav>
                                        <p:tav tm="100000">
                                          <p:val>
                                            <p:strVal val="#ppt_x"/>
                                          </p:val>
                                        </p:tav>
                                      </p:tavLst>
                                    </p:anim>
                                    <p:anim calcmode="lin" valueType="num">
                                      <p:cBhvr additive="base">
                                        <p:cTn id="8" dur="500" fill="hold"/>
                                        <p:tgtEl>
                                          <p:spTgt spid="4915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67">
                                            <p:txEl>
                                              <p:pRg st="0" end="0"/>
                                            </p:txEl>
                                          </p:spTgt>
                                        </p:tgtEl>
                                        <p:attrNameLst>
                                          <p:attrName>style.visibility</p:attrName>
                                        </p:attrNameLst>
                                      </p:cBhvr>
                                      <p:to>
                                        <p:strVal val="visible"/>
                                      </p:to>
                                    </p:set>
                                    <p:anim calcmode="lin" valueType="num">
                                      <p:cBhvr additive="base">
                                        <p:cTn id="13" dur="500" fill="hold"/>
                                        <p:tgtEl>
                                          <p:spTgt spid="4916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9161"/>
                                        </p:tgtEl>
                                        <p:attrNameLst>
                                          <p:attrName>style.visibility</p:attrName>
                                        </p:attrNameLst>
                                      </p:cBhvr>
                                      <p:to>
                                        <p:strVal val="visible"/>
                                      </p:to>
                                    </p:set>
                                    <p:anim calcmode="lin" valueType="num">
                                      <p:cBhvr additive="base">
                                        <p:cTn id="19" dur="500" fill="hold"/>
                                        <p:tgtEl>
                                          <p:spTgt spid="49161"/>
                                        </p:tgtEl>
                                        <p:attrNameLst>
                                          <p:attrName>ppt_x</p:attrName>
                                        </p:attrNameLst>
                                      </p:cBhvr>
                                      <p:tavLst>
                                        <p:tav tm="0">
                                          <p:val>
                                            <p:strVal val="1+#ppt_w/2"/>
                                          </p:val>
                                        </p:tav>
                                        <p:tav tm="100000">
                                          <p:val>
                                            <p:strVal val="#ppt_x"/>
                                          </p:val>
                                        </p:tav>
                                      </p:tavLst>
                                    </p:anim>
                                    <p:anim calcmode="lin" valueType="num">
                                      <p:cBhvr additive="base">
                                        <p:cTn id="20" dur="500" fill="hold"/>
                                        <p:tgtEl>
                                          <p:spTgt spid="4916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67">
                                            <p:txEl>
                                              <p:pRg st="1" end="1"/>
                                            </p:txEl>
                                          </p:spTgt>
                                        </p:tgtEl>
                                        <p:attrNameLst>
                                          <p:attrName>style.visibility</p:attrName>
                                        </p:attrNameLst>
                                      </p:cBhvr>
                                      <p:to>
                                        <p:strVal val="visible"/>
                                      </p:to>
                                    </p:set>
                                    <p:anim calcmode="lin" valueType="num">
                                      <p:cBhvr additive="base">
                                        <p:cTn id="25" dur="500" fill="hold"/>
                                        <p:tgtEl>
                                          <p:spTgt spid="49167">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1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167">
                                            <p:txEl>
                                              <p:pRg st="2" end="2"/>
                                            </p:txEl>
                                          </p:spTgt>
                                        </p:tgtEl>
                                        <p:attrNameLst>
                                          <p:attrName>style.visibility</p:attrName>
                                        </p:attrNameLst>
                                      </p:cBhvr>
                                      <p:to>
                                        <p:strVal val="visible"/>
                                      </p:to>
                                    </p:set>
                                    <p:anim calcmode="lin" valueType="num">
                                      <p:cBhvr additive="base">
                                        <p:cTn id="31" dur="500" fill="hold"/>
                                        <p:tgtEl>
                                          <p:spTgt spid="49167">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91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9155">
                                            <p:txEl>
                                              <p:pRg st="0" end="0"/>
                                            </p:txEl>
                                          </p:spTgt>
                                        </p:tgtEl>
                                        <p:attrNameLst>
                                          <p:attrName>style.visibility</p:attrName>
                                        </p:attrNameLst>
                                      </p:cBhvr>
                                      <p:to>
                                        <p:strVal val="visible"/>
                                      </p:to>
                                    </p:set>
                                    <p:anim calcmode="lin" valueType="num">
                                      <p:cBhvr additive="base">
                                        <p:cTn id="37"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9155">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9155">
                                            <p:txEl>
                                              <p:pRg st="1" end="1"/>
                                            </p:txEl>
                                          </p:spTgt>
                                        </p:tgtEl>
                                        <p:attrNameLst>
                                          <p:attrName>style.visibility</p:attrName>
                                        </p:attrNameLst>
                                      </p:cBhvr>
                                      <p:to>
                                        <p:strVal val="visible"/>
                                      </p:to>
                                    </p:set>
                                    <p:anim calcmode="lin" valueType="num">
                                      <p:cBhvr additive="base">
                                        <p:cTn id="41"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9155">
                                            <p:txEl>
                                              <p:pRg st="2" end="2"/>
                                            </p:txEl>
                                          </p:spTgt>
                                        </p:tgtEl>
                                        <p:attrNameLst>
                                          <p:attrName>style.visibility</p:attrName>
                                        </p:attrNameLst>
                                      </p:cBhvr>
                                      <p:to>
                                        <p:strVal val="visible"/>
                                      </p:to>
                                    </p:set>
                                    <p:anim calcmode="lin" valueType="num">
                                      <p:cBhvr additive="base">
                                        <p:cTn id="47"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49155">
                                            <p:txEl>
                                              <p:pRg st="2" end="2"/>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49155">
                                            <p:txEl>
                                              <p:pRg st="3" end="3"/>
                                            </p:txEl>
                                          </p:spTgt>
                                        </p:tgtEl>
                                        <p:attrNameLst>
                                          <p:attrName>style.visibility</p:attrName>
                                        </p:attrNameLst>
                                      </p:cBhvr>
                                      <p:to>
                                        <p:strVal val="visible"/>
                                      </p:to>
                                    </p:set>
                                    <p:anim calcmode="lin" valueType="num">
                                      <p:cBhvr additive="base">
                                        <p:cTn id="51" dur="500" fill="hold"/>
                                        <p:tgtEl>
                                          <p:spTgt spid="49155">
                                            <p:txEl>
                                              <p:pRg st="3" end="3"/>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915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49155">
                                            <p:txEl>
                                              <p:pRg st="4" end="4"/>
                                            </p:txEl>
                                          </p:spTgt>
                                        </p:tgtEl>
                                        <p:attrNameLst>
                                          <p:attrName>style.visibility</p:attrName>
                                        </p:attrNameLst>
                                      </p:cBhvr>
                                      <p:to>
                                        <p:strVal val="visible"/>
                                      </p:to>
                                    </p:set>
                                    <p:anim calcmode="lin" valueType="num">
                                      <p:cBhvr additive="base">
                                        <p:cTn id="57" dur="500" fill="hold"/>
                                        <p:tgtEl>
                                          <p:spTgt spid="49155">
                                            <p:txEl>
                                              <p:pRg st="4" end="4"/>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49155">
                                            <p:txEl>
                                              <p:pRg st="4" end="4"/>
                                            </p:txEl>
                                          </p:spTgt>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49155">
                                            <p:txEl>
                                              <p:pRg st="5" end="5"/>
                                            </p:txEl>
                                          </p:spTgt>
                                        </p:tgtEl>
                                        <p:attrNameLst>
                                          <p:attrName>style.visibility</p:attrName>
                                        </p:attrNameLst>
                                      </p:cBhvr>
                                      <p:to>
                                        <p:strVal val="visible"/>
                                      </p:to>
                                    </p:set>
                                    <p:anim calcmode="lin" valueType="num">
                                      <p:cBhvr additive="base">
                                        <p:cTn id="61" dur="500" fill="hold"/>
                                        <p:tgtEl>
                                          <p:spTgt spid="49155">
                                            <p:txEl>
                                              <p:pRg st="5" end="5"/>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9155">
                                            <p:txEl>
                                              <p:pRg st="5" end="5"/>
                                            </p:txEl>
                                          </p:spTgt>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49155">
                                            <p:txEl>
                                              <p:pRg st="6" end="6"/>
                                            </p:txEl>
                                          </p:spTgt>
                                        </p:tgtEl>
                                        <p:attrNameLst>
                                          <p:attrName>style.visibility</p:attrName>
                                        </p:attrNameLst>
                                      </p:cBhvr>
                                      <p:to>
                                        <p:strVal val="visible"/>
                                      </p:to>
                                    </p:set>
                                    <p:anim calcmode="lin" valueType="num">
                                      <p:cBhvr additive="base">
                                        <p:cTn id="65" dur="500" fill="hold"/>
                                        <p:tgtEl>
                                          <p:spTgt spid="49155">
                                            <p:txEl>
                                              <p:pRg st="6" end="6"/>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4915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49155">
                                            <p:txEl>
                                              <p:pRg st="7" end="7"/>
                                            </p:txEl>
                                          </p:spTgt>
                                        </p:tgtEl>
                                        <p:attrNameLst>
                                          <p:attrName>style.visibility</p:attrName>
                                        </p:attrNameLst>
                                      </p:cBhvr>
                                      <p:to>
                                        <p:strVal val="visible"/>
                                      </p:to>
                                    </p:set>
                                    <p:anim calcmode="lin" valueType="num">
                                      <p:cBhvr additive="base">
                                        <p:cTn id="71" dur="500" fill="hold"/>
                                        <p:tgtEl>
                                          <p:spTgt spid="49155">
                                            <p:txEl>
                                              <p:pRg st="7" end="7"/>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49155">
                                            <p:txEl>
                                              <p:pRg st="7" end="7"/>
                                            </p:txEl>
                                          </p:spTgt>
                                        </p:tgtEl>
                                        <p:attrNameLst>
                                          <p:attrName>ppt_y</p:attrName>
                                        </p:attrNameLst>
                                      </p:cBhvr>
                                      <p:tavLst>
                                        <p:tav tm="0">
                                          <p:val>
                                            <p:strVal val="#ppt_y"/>
                                          </p:val>
                                        </p:tav>
                                        <p:tav tm="100000">
                                          <p:val>
                                            <p:strVal val="#ppt_y"/>
                                          </p:val>
                                        </p:tav>
                                      </p:tavLst>
                                    </p:anim>
                                  </p:childTnLst>
                                </p:cTn>
                              </p:par>
                              <p:par>
                                <p:cTn id="73" presetID="2" presetClass="entr" presetSubtype="8" fill="hold" grpId="0" nodeType="withEffect">
                                  <p:stCondLst>
                                    <p:cond delay="0"/>
                                  </p:stCondLst>
                                  <p:childTnLst>
                                    <p:set>
                                      <p:cBhvr>
                                        <p:cTn id="74" dur="1" fill="hold">
                                          <p:stCondLst>
                                            <p:cond delay="0"/>
                                          </p:stCondLst>
                                        </p:cTn>
                                        <p:tgtEl>
                                          <p:spTgt spid="49155">
                                            <p:txEl>
                                              <p:pRg st="8" end="8"/>
                                            </p:txEl>
                                          </p:spTgt>
                                        </p:tgtEl>
                                        <p:attrNameLst>
                                          <p:attrName>style.visibility</p:attrName>
                                        </p:attrNameLst>
                                      </p:cBhvr>
                                      <p:to>
                                        <p:strVal val="visible"/>
                                      </p:to>
                                    </p:set>
                                    <p:anim calcmode="lin" valueType="num">
                                      <p:cBhvr additive="base">
                                        <p:cTn id="75" dur="500" fill="hold"/>
                                        <p:tgtEl>
                                          <p:spTgt spid="49155">
                                            <p:txEl>
                                              <p:pRg st="8" end="8"/>
                                            </p:txEl>
                                          </p:spTgt>
                                        </p:tgtEl>
                                        <p:attrNameLst>
                                          <p:attrName>ppt_x</p:attrName>
                                        </p:attrNameLst>
                                      </p:cBhvr>
                                      <p:tavLst>
                                        <p:tav tm="0">
                                          <p:val>
                                            <p:strVal val="0-#ppt_w/2"/>
                                          </p:val>
                                        </p:tav>
                                        <p:tav tm="100000">
                                          <p:val>
                                            <p:strVal val="#ppt_x"/>
                                          </p:val>
                                        </p:tav>
                                      </p:tavLst>
                                    </p:anim>
                                    <p:anim calcmode="lin" valueType="num">
                                      <p:cBhvr additive="base">
                                        <p:cTn id="76" dur="500" fill="hold"/>
                                        <p:tgtEl>
                                          <p:spTgt spid="49155">
                                            <p:txEl>
                                              <p:pRg st="8" end="8"/>
                                            </p:txEl>
                                          </p:spTgt>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49155">
                                            <p:txEl>
                                              <p:pRg st="9" end="9"/>
                                            </p:txEl>
                                          </p:spTgt>
                                        </p:tgtEl>
                                        <p:attrNameLst>
                                          <p:attrName>style.visibility</p:attrName>
                                        </p:attrNameLst>
                                      </p:cBhvr>
                                      <p:to>
                                        <p:strVal val="visible"/>
                                      </p:to>
                                    </p:set>
                                    <p:anim calcmode="lin" valueType="num">
                                      <p:cBhvr additive="base">
                                        <p:cTn id="79" dur="500" fill="hold"/>
                                        <p:tgtEl>
                                          <p:spTgt spid="49155">
                                            <p:txEl>
                                              <p:pRg st="9" end="9"/>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4915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bldLvl="2" autoUpdateAnimBg="0"/>
      <p:bldP spid="49167" grpId="0" uiExpand="1"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zh-CN" b="1" smtClean="0"/>
              <a:t>Example – Bisection Method</a:t>
            </a:r>
          </a:p>
        </p:txBody>
      </p:sp>
      <p:sp>
        <p:nvSpPr>
          <p:cNvPr id="74755" name="Rectangle 3"/>
          <p:cNvSpPr>
            <a:spLocks noGrp="1" noChangeArrowheads="1"/>
          </p:cNvSpPr>
          <p:nvPr>
            <p:ph idx="1"/>
          </p:nvPr>
        </p:nvSpPr>
        <p:spPr>
          <a:xfrm>
            <a:off x="914400" y="1600200"/>
            <a:ext cx="7772400" cy="1828800"/>
          </a:xfrm>
        </p:spPr>
        <p:txBody>
          <a:bodyPr/>
          <a:lstStyle/>
          <a:p>
            <a:pPr eaLnBrk="1" hangingPunct="1"/>
            <a:r>
              <a:rPr lang="en-US" altLang="zh-CN" smtClean="0"/>
              <a:t>Determine drag coefficient (</a:t>
            </a:r>
            <a:r>
              <a:rPr lang="en-US" altLang="zh-CN" i="1" smtClean="0"/>
              <a:t>c</a:t>
            </a:r>
            <a:r>
              <a:rPr lang="en-US" altLang="zh-CN" smtClean="0"/>
              <a:t>) for an object of mass </a:t>
            </a:r>
            <a:r>
              <a:rPr lang="en-US" altLang="zh-CN" i="1" smtClean="0"/>
              <a:t>m</a:t>
            </a:r>
            <a:r>
              <a:rPr lang="en-US" altLang="zh-CN" smtClean="0"/>
              <a:t> to have a velocity </a:t>
            </a:r>
            <a:r>
              <a:rPr lang="en-US" altLang="zh-CN" i="1" smtClean="0"/>
              <a:t>v</a:t>
            </a:r>
            <a:r>
              <a:rPr lang="en-US" altLang="zh-CN" smtClean="0"/>
              <a:t> after free-falling for time </a:t>
            </a:r>
            <a:r>
              <a:rPr lang="en-US" altLang="zh-CN" i="1" smtClean="0"/>
              <a:t>t</a:t>
            </a:r>
            <a:endParaRPr lang="en-US" altLang="zh-CN" smtClean="0"/>
          </a:p>
          <a:p>
            <a:pPr eaLnBrk="1" hangingPunct="1"/>
            <a:endParaRPr lang="zh-CN" altLang="en-US" smtClean="0"/>
          </a:p>
        </p:txBody>
      </p:sp>
      <p:sp>
        <p:nvSpPr>
          <p:cNvPr id="21508" name="Rectangle 5"/>
          <p:cNvSpPr>
            <a:spLocks noChangeArrowheads="1"/>
          </p:cNvSpPr>
          <p:nvPr/>
        </p:nvSpPr>
        <p:spPr bwMode="auto">
          <a:xfrm>
            <a:off x="0" y="3233738"/>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aphicFrame>
        <p:nvGraphicFramePr>
          <p:cNvPr id="74756" name="Object 4"/>
          <p:cNvGraphicFramePr>
            <a:graphicFrameLocks noChangeAspect="1"/>
          </p:cNvGraphicFramePr>
          <p:nvPr/>
        </p:nvGraphicFramePr>
        <p:xfrm>
          <a:off x="3948113" y="3130550"/>
          <a:ext cx="3486150" cy="908050"/>
        </p:xfrm>
        <a:graphic>
          <a:graphicData uri="http://schemas.openxmlformats.org/presentationml/2006/ole">
            <p:oleObj spid="_x0000_s21521" name="公式" r:id="rId4" imgW="1497950" imgH="393529" progId="">
              <p:embed/>
            </p:oleObj>
          </a:graphicData>
        </a:graphic>
      </p:graphicFrame>
      <p:sp>
        <p:nvSpPr>
          <p:cNvPr id="74758" name="Rectangle 6"/>
          <p:cNvSpPr>
            <a:spLocks noChangeArrowheads="1"/>
          </p:cNvSpPr>
          <p:nvPr/>
        </p:nvSpPr>
        <p:spPr bwMode="auto">
          <a:xfrm>
            <a:off x="838200" y="4038600"/>
            <a:ext cx="7772400" cy="182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buClr>
                <a:schemeClr val="folHlink"/>
              </a:buClr>
              <a:buSzPct val="90000"/>
            </a:pPr>
            <a:r>
              <a:rPr lang="en-US" altLang="zh-CN" sz="2800">
                <a:latin typeface="Arial" panose="020B0604020202020204" pitchFamily="34" charset="0"/>
              </a:rPr>
              <a:t>Rearrange:</a:t>
            </a:r>
          </a:p>
          <a:p>
            <a:pPr eaLnBrk="1" hangingPunct="1">
              <a:buClr>
                <a:schemeClr val="folHlink"/>
              </a:buClr>
              <a:buSzPct val="90000"/>
            </a:pPr>
            <a:endParaRPr lang="zh-CN" altLang="en-US" sz="2800">
              <a:latin typeface="Arial" panose="020B0604020202020204" pitchFamily="34" charset="0"/>
            </a:endParaRPr>
          </a:p>
        </p:txBody>
      </p:sp>
      <p:sp>
        <p:nvSpPr>
          <p:cNvPr id="21511" name="Rectangle 8"/>
          <p:cNvSpPr>
            <a:spLocks noChangeArrowheads="1"/>
          </p:cNvSpPr>
          <p:nvPr/>
        </p:nvSpPr>
        <p:spPr bwMode="auto">
          <a:xfrm>
            <a:off x="0" y="3233738"/>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aphicFrame>
        <p:nvGraphicFramePr>
          <p:cNvPr id="74759" name="Object 7"/>
          <p:cNvGraphicFramePr>
            <a:graphicFrameLocks noChangeAspect="1"/>
          </p:cNvGraphicFramePr>
          <p:nvPr/>
        </p:nvGraphicFramePr>
        <p:xfrm>
          <a:off x="1447800" y="4814888"/>
          <a:ext cx="4602163" cy="989012"/>
        </p:xfrm>
        <a:graphic>
          <a:graphicData uri="http://schemas.openxmlformats.org/presentationml/2006/ole">
            <p:oleObj spid="_x0000_s21522" name="Equation" r:id="rId5" imgW="1815312" imgH="393529" progId="">
              <p:embed/>
            </p:oleObj>
          </a:graphicData>
        </a:graphic>
      </p:graphicFrame>
      <p:sp>
        <p:nvSpPr>
          <p:cNvPr id="74761" name="Rectangle 9"/>
          <p:cNvSpPr>
            <a:spLocks noChangeArrowheads="1"/>
          </p:cNvSpPr>
          <p:nvPr/>
        </p:nvSpPr>
        <p:spPr bwMode="auto">
          <a:xfrm>
            <a:off x="7086600" y="4876800"/>
            <a:ext cx="1752600" cy="121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buClr>
                <a:schemeClr val="folHlink"/>
              </a:buClr>
              <a:buSzPct val="90000"/>
              <a:buFont typeface="Wingdings" panose="05000000000000000000" pitchFamily="2" charset="2"/>
              <a:buNone/>
              <a:defRPr/>
            </a:pPr>
            <a:r>
              <a:rPr lang="en-US" altLang="zh-CN" sz="2000" i="1" dirty="0" smtClean="0">
                <a:latin typeface="+mn-lt"/>
              </a:rPr>
              <a:t>m</a:t>
            </a:r>
            <a:r>
              <a:rPr lang="en-US" altLang="zh-CN" sz="2000" dirty="0" smtClean="0">
                <a:latin typeface="+mn-lt"/>
              </a:rPr>
              <a:t> = 68.1 kg</a:t>
            </a:r>
          </a:p>
          <a:p>
            <a:pPr eaLnBrk="1" hangingPunct="1">
              <a:buClr>
                <a:schemeClr val="folHlink"/>
              </a:buClr>
              <a:buSzPct val="90000"/>
              <a:buFont typeface="Wingdings" panose="05000000000000000000" pitchFamily="2" charset="2"/>
              <a:buNone/>
              <a:defRPr/>
            </a:pPr>
            <a:r>
              <a:rPr lang="en-US" altLang="zh-CN" sz="2000" i="1" dirty="0" smtClean="0">
                <a:latin typeface="+mn-lt"/>
              </a:rPr>
              <a:t>v</a:t>
            </a:r>
            <a:r>
              <a:rPr lang="en-US" altLang="zh-CN" sz="2000" dirty="0" smtClean="0">
                <a:latin typeface="+mn-lt"/>
              </a:rPr>
              <a:t> = 40 m/s</a:t>
            </a:r>
          </a:p>
          <a:p>
            <a:pPr eaLnBrk="1" hangingPunct="1">
              <a:buClr>
                <a:schemeClr val="folHlink"/>
              </a:buClr>
              <a:buSzPct val="90000"/>
              <a:buFont typeface="Wingdings" panose="05000000000000000000" pitchFamily="2" charset="2"/>
              <a:buNone/>
              <a:defRPr/>
            </a:pPr>
            <a:r>
              <a:rPr lang="en-US" altLang="zh-CN" sz="2000" i="1" dirty="0" smtClean="0">
                <a:latin typeface="+mn-lt"/>
              </a:rPr>
              <a:t>t</a:t>
            </a:r>
            <a:r>
              <a:rPr lang="en-US" altLang="zh-CN" sz="2000" dirty="0" smtClean="0">
                <a:latin typeface="+mn-lt"/>
              </a:rPr>
              <a:t> = 10 s</a:t>
            </a:r>
          </a:p>
          <a:p>
            <a:pPr eaLnBrk="1" hangingPunct="1">
              <a:buClr>
                <a:schemeClr val="folHlink"/>
              </a:buClr>
              <a:buSzPct val="90000"/>
              <a:buFont typeface="Wingdings" panose="05000000000000000000" pitchFamily="2" charset="2"/>
              <a:buNone/>
              <a:defRPr/>
            </a:pPr>
            <a:endParaRPr lang="zh-CN" altLang="en-US" sz="2000" dirty="0" smtClean="0">
              <a:latin typeface="Arial" panose="020B0604020202020204" pitchFamily="34" charset="0"/>
            </a:endParaRPr>
          </a:p>
        </p:txBody>
      </p:sp>
      <p:sp>
        <p:nvSpPr>
          <p:cNvPr id="11"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475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7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475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4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P spid="74758" grpId="0"/>
      <p:bldP spid="7476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zh-CN" b="1" smtClean="0"/>
              <a:t>Roots of Equations</a:t>
            </a:r>
          </a:p>
        </p:txBody>
      </p:sp>
      <p:sp>
        <p:nvSpPr>
          <p:cNvPr id="25603" name="Rectangle 3"/>
          <p:cNvSpPr>
            <a:spLocks noGrp="1" noChangeArrowheads="1"/>
          </p:cNvSpPr>
          <p:nvPr>
            <p:ph idx="1"/>
          </p:nvPr>
        </p:nvSpPr>
        <p:spPr>
          <a:xfrm>
            <a:off x="762000" y="1676400"/>
            <a:ext cx="7340600" cy="687388"/>
          </a:xfrm>
        </p:spPr>
        <p:txBody>
          <a:bodyPr/>
          <a:lstStyle/>
          <a:p>
            <a:pPr eaLnBrk="1" hangingPunct="1"/>
            <a:r>
              <a:rPr lang="en-US" altLang="zh-CN" smtClean="0"/>
              <a:t>Methods for solving nonlinear equations</a:t>
            </a:r>
          </a:p>
        </p:txBody>
      </p:sp>
      <p:graphicFrame>
        <p:nvGraphicFramePr>
          <p:cNvPr id="25604" name="Object 4"/>
          <p:cNvGraphicFramePr>
            <a:graphicFrameLocks noChangeAspect="1"/>
          </p:cNvGraphicFramePr>
          <p:nvPr/>
        </p:nvGraphicFramePr>
        <p:xfrm>
          <a:off x="4114800" y="2667000"/>
          <a:ext cx="914400" cy="304800"/>
        </p:xfrm>
        <a:graphic>
          <a:graphicData uri="http://schemas.openxmlformats.org/presentationml/2006/ole">
            <p:oleObj spid="_x0000_s5141" name="Equation" r:id="rId3" imgW="914400" imgH="304800" progId="">
              <p:embed/>
            </p:oleObj>
          </a:graphicData>
        </a:graphic>
      </p:graphicFrame>
      <p:sp>
        <p:nvSpPr>
          <p:cNvPr id="25605" name="Rectangle 5"/>
          <p:cNvSpPr>
            <a:spLocks noChangeArrowheads="1"/>
          </p:cNvSpPr>
          <p:nvPr/>
        </p:nvSpPr>
        <p:spPr bwMode="auto">
          <a:xfrm>
            <a:off x="914400" y="3124200"/>
            <a:ext cx="7772400" cy="68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buClr>
                <a:schemeClr val="bg1"/>
              </a:buClr>
              <a:buSzTx/>
              <a:buFontTx/>
              <a:buChar char="•"/>
            </a:pPr>
            <a:r>
              <a:rPr kumimoji="1" lang="en-US" altLang="zh-CN"/>
              <a:t>Example</a:t>
            </a:r>
            <a:endParaRPr kumimoji="1" lang="en-US" altLang="zh-CN" sz="2800"/>
          </a:p>
        </p:txBody>
      </p:sp>
      <p:graphicFrame>
        <p:nvGraphicFramePr>
          <p:cNvPr id="25606" name="Object 6"/>
          <p:cNvGraphicFramePr>
            <a:graphicFrameLocks noChangeAspect="1"/>
          </p:cNvGraphicFramePr>
          <p:nvPr/>
        </p:nvGraphicFramePr>
        <p:xfrm>
          <a:off x="3343275" y="3225800"/>
          <a:ext cx="2457450" cy="406400"/>
        </p:xfrm>
        <a:graphic>
          <a:graphicData uri="http://schemas.openxmlformats.org/presentationml/2006/ole">
            <p:oleObj spid="_x0000_s5142" name="Equation" r:id="rId4" imgW="2451100" imgH="406400" progId="">
              <p:embed/>
            </p:oleObj>
          </a:graphicData>
        </a:graphic>
      </p:graphicFrame>
      <p:graphicFrame>
        <p:nvGraphicFramePr>
          <p:cNvPr id="25610" name="Object 10"/>
          <p:cNvGraphicFramePr>
            <a:graphicFrameLocks noChangeAspect="1"/>
          </p:cNvGraphicFramePr>
          <p:nvPr/>
        </p:nvGraphicFramePr>
        <p:xfrm>
          <a:off x="4267200" y="3962400"/>
          <a:ext cx="4514850" cy="2590800"/>
        </p:xfrm>
        <a:graphic>
          <a:graphicData uri="http://schemas.openxmlformats.org/presentationml/2006/ole">
            <p:oleObj spid="_x0000_s5143" name="Chart" r:id="rId5" imgW="5332680" imgH="3060000" progId="">
              <p:embed/>
            </p:oleObj>
          </a:graphicData>
        </a:graphic>
      </p:graphicFrame>
      <p:sp>
        <p:nvSpPr>
          <p:cNvPr id="25611" name="Line 11"/>
          <p:cNvSpPr>
            <a:spLocks noChangeShapeType="1"/>
          </p:cNvSpPr>
          <p:nvPr/>
        </p:nvSpPr>
        <p:spPr bwMode="auto">
          <a:xfrm flipV="1">
            <a:off x="7696200" y="5181600"/>
            <a:ext cx="0" cy="762000"/>
          </a:xfrm>
          <a:prstGeom prst="line">
            <a:avLst/>
          </a:prstGeom>
          <a:noFill/>
          <a:ln w="38100" cap="sq">
            <a:solidFill>
              <a:srgbClr val="FF0000"/>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5612" name="Line 12"/>
          <p:cNvSpPr>
            <a:spLocks noChangeShapeType="1"/>
          </p:cNvSpPr>
          <p:nvPr/>
        </p:nvSpPr>
        <p:spPr bwMode="auto">
          <a:xfrm flipH="1">
            <a:off x="4876800" y="5181600"/>
            <a:ext cx="2819400" cy="0"/>
          </a:xfrm>
          <a:prstGeom prst="line">
            <a:avLst/>
          </a:prstGeom>
          <a:noFill/>
          <a:ln w="38100" cap="sq">
            <a:solidFill>
              <a:srgbClr val="FF0000"/>
            </a:solidFill>
            <a:round/>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5613" name="Rectangle 13"/>
          <p:cNvSpPr>
            <a:spLocks noChangeArrowheads="1"/>
          </p:cNvSpPr>
          <p:nvPr/>
        </p:nvSpPr>
        <p:spPr bwMode="auto">
          <a:xfrm>
            <a:off x="838200" y="4724400"/>
            <a:ext cx="7772400" cy="68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lvl="1">
              <a:buClr>
                <a:schemeClr val="bg1"/>
              </a:buClr>
              <a:buSzTx/>
              <a:buFontTx/>
              <a:buNone/>
            </a:pPr>
            <a:r>
              <a:rPr kumimoji="1" lang="en-US" altLang="zh-CN" i="1"/>
              <a:t>x</a:t>
            </a:r>
            <a:r>
              <a:rPr kumimoji="1" lang="en-US" altLang="zh-CN"/>
              <a:t> = 1.9 is a root</a:t>
            </a:r>
          </a:p>
        </p:txBody>
      </p:sp>
      <p:sp>
        <p:nvSpPr>
          <p:cNvPr id="12"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gtEl>
                                        <p:attrNameLst>
                                          <p:attrName>style.visibility</p:attrName>
                                        </p:attrNameLst>
                                      </p:cBhvr>
                                      <p:to>
                                        <p:strVal val="visible"/>
                                      </p:to>
                                    </p:set>
                                    <p:anim calcmode="lin" valueType="num">
                                      <p:cBhvr additive="base">
                                        <p:cTn id="13" dur="500" fill="hold"/>
                                        <p:tgtEl>
                                          <p:spTgt spid="25603"/>
                                        </p:tgtEl>
                                        <p:attrNameLst>
                                          <p:attrName>ppt_x</p:attrName>
                                        </p:attrNameLst>
                                      </p:cBhvr>
                                      <p:tavLst>
                                        <p:tav tm="0">
                                          <p:val>
                                            <p:strVal val="0-#ppt_w/2"/>
                                          </p:val>
                                        </p:tav>
                                        <p:tav tm="100000">
                                          <p:val>
                                            <p:strVal val="#ppt_x"/>
                                          </p:val>
                                        </p:tav>
                                      </p:tavLst>
                                    </p:anim>
                                    <p:anim calcmode="lin" valueType="num">
                                      <p:cBhvr additive="base">
                                        <p:cTn id="14"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5604"/>
                                        </p:tgtEl>
                                        <p:attrNameLst>
                                          <p:attrName>style.visibility</p:attrName>
                                        </p:attrNameLst>
                                      </p:cBhvr>
                                      <p:to>
                                        <p:strVal val="visible"/>
                                      </p:to>
                                    </p:set>
                                    <p:anim calcmode="lin" valueType="num">
                                      <p:cBhvr additive="base">
                                        <p:cTn id="19" dur="500" fill="hold"/>
                                        <p:tgtEl>
                                          <p:spTgt spid="25604"/>
                                        </p:tgtEl>
                                        <p:attrNameLst>
                                          <p:attrName>ppt_x</p:attrName>
                                        </p:attrNameLst>
                                      </p:cBhvr>
                                      <p:tavLst>
                                        <p:tav tm="0">
                                          <p:val>
                                            <p:strVal val="0-#ppt_w/2"/>
                                          </p:val>
                                        </p:tav>
                                        <p:tav tm="100000">
                                          <p:val>
                                            <p:strVal val="#ppt_x"/>
                                          </p:val>
                                        </p:tav>
                                      </p:tavLst>
                                    </p:anim>
                                    <p:anim calcmode="lin" valueType="num">
                                      <p:cBhvr additive="base">
                                        <p:cTn id="20" dur="500" fill="hold"/>
                                        <p:tgtEl>
                                          <p:spTgt spid="2560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5"/>
                                        </p:tgtEl>
                                        <p:attrNameLst>
                                          <p:attrName>style.visibility</p:attrName>
                                        </p:attrNameLst>
                                      </p:cBhvr>
                                      <p:to>
                                        <p:strVal val="visible"/>
                                      </p:to>
                                    </p:set>
                                    <p:anim calcmode="lin" valueType="num">
                                      <p:cBhvr additive="base">
                                        <p:cTn id="25" dur="500" fill="hold"/>
                                        <p:tgtEl>
                                          <p:spTgt spid="25605"/>
                                        </p:tgtEl>
                                        <p:attrNameLst>
                                          <p:attrName>ppt_x</p:attrName>
                                        </p:attrNameLst>
                                      </p:cBhvr>
                                      <p:tavLst>
                                        <p:tav tm="0">
                                          <p:val>
                                            <p:strVal val="0-#ppt_w/2"/>
                                          </p:val>
                                        </p:tav>
                                        <p:tav tm="100000">
                                          <p:val>
                                            <p:strVal val="#ppt_x"/>
                                          </p:val>
                                        </p:tav>
                                      </p:tavLst>
                                    </p:anim>
                                    <p:anim calcmode="lin" valueType="num">
                                      <p:cBhvr additive="base">
                                        <p:cTn id="26" dur="500" fill="hold"/>
                                        <p:tgtEl>
                                          <p:spTgt spid="2560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25606"/>
                                        </p:tgtEl>
                                        <p:attrNameLst>
                                          <p:attrName>style.visibility</p:attrName>
                                        </p:attrNameLst>
                                      </p:cBhvr>
                                      <p:to>
                                        <p:strVal val="visible"/>
                                      </p:to>
                                    </p:set>
                                    <p:anim calcmode="lin" valueType="num">
                                      <p:cBhvr additive="base">
                                        <p:cTn id="31" dur="500" fill="hold"/>
                                        <p:tgtEl>
                                          <p:spTgt spid="25606"/>
                                        </p:tgtEl>
                                        <p:attrNameLst>
                                          <p:attrName>ppt_x</p:attrName>
                                        </p:attrNameLst>
                                      </p:cBhvr>
                                      <p:tavLst>
                                        <p:tav tm="0">
                                          <p:val>
                                            <p:strVal val="1+#ppt_w/2"/>
                                          </p:val>
                                        </p:tav>
                                        <p:tav tm="100000">
                                          <p:val>
                                            <p:strVal val="#ppt_x"/>
                                          </p:val>
                                        </p:tav>
                                      </p:tavLst>
                                    </p:anim>
                                    <p:anim calcmode="lin" valueType="num">
                                      <p:cBhvr additive="base">
                                        <p:cTn id="32" dur="500" fill="hold"/>
                                        <p:tgtEl>
                                          <p:spTgt spid="2560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25610"/>
                                        </p:tgtEl>
                                        <p:attrNameLst>
                                          <p:attrName>style.visibility</p:attrName>
                                        </p:attrNameLst>
                                      </p:cBhvr>
                                      <p:to>
                                        <p:strVal val="visible"/>
                                      </p:to>
                                    </p:set>
                                    <p:anim calcmode="lin" valueType="num">
                                      <p:cBhvr additive="base">
                                        <p:cTn id="37" dur="500" fill="hold"/>
                                        <p:tgtEl>
                                          <p:spTgt spid="25610"/>
                                        </p:tgtEl>
                                        <p:attrNameLst>
                                          <p:attrName>ppt_x</p:attrName>
                                        </p:attrNameLst>
                                      </p:cBhvr>
                                      <p:tavLst>
                                        <p:tav tm="0">
                                          <p:val>
                                            <p:strVal val="1+#ppt_w/2"/>
                                          </p:val>
                                        </p:tav>
                                        <p:tav tm="100000">
                                          <p:val>
                                            <p:strVal val="#ppt_x"/>
                                          </p:val>
                                        </p:tav>
                                      </p:tavLst>
                                    </p:anim>
                                    <p:anim calcmode="lin" valueType="num">
                                      <p:cBhvr additive="base">
                                        <p:cTn id="38" dur="500" fill="hold"/>
                                        <p:tgtEl>
                                          <p:spTgt spid="2561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613"/>
                                        </p:tgtEl>
                                        <p:attrNameLst>
                                          <p:attrName>style.visibility</p:attrName>
                                        </p:attrNameLst>
                                      </p:cBhvr>
                                      <p:to>
                                        <p:strVal val="visible"/>
                                      </p:to>
                                    </p:set>
                                    <p:anim calcmode="lin" valueType="num">
                                      <p:cBhvr additive="base">
                                        <p:cTn id="43" dur="500" fill="hold"/>
                                        <p:tgtEl>
                                          <p:spTgt spid="25613"/>
                                        </p:tgtEl>
                                        <p:attrNameLst>
                                          <p:attrName>ppt_x</p:attrName>
                                        </p:attrNameLst>
                                      </p:cBhvr>
                                      <p:tavLst>
                                        <p:tav tm="0">
                                          <p:val>
                                            <p:strVal val="0-#ppt_w/2"/>
                                          </p:val>
                                        </p:tav>
                                        <p:tav tm="100000">
                                          <p:val>
                                            <p:strVal val="#ppt_x"/>
                                          </p:val>
                                        </p:tav>
                                      </p:tavLst>
                                    </p:anim>
                                    <p:anim calcmode="lin" valueType="num">
                                      <p:cBhvr additive="base">
                                        <p:cTn id="44" dur="500" fill="hold"/>
                                        <p:tgtEl>
                                          <p:spTgt spid="25613"/>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25611"/>
                                        </p:tgtEl>
                                        <p:attrNameLst>
                                          <p:attrName>style.visibility</p:attrName>
                                        </p:attrNameLst>
                                      </p:cBhvr>
                                      <p:to>
                                        <p:strVal val="visible"/>
                                      </p:to>
                                    </p:set>
                                    <p:anim calcmode="lin" valueType="num">
                                      <p:cBhvr additive="base">
                                        <p:cTn id="49" dur="500" fill="hold"/>
                                        <p:tgtEl>
                                          <p:spTgt spid="25611"/>
                                        </p:tgtEl>
                                        <p:attrNameLst>
                                          <p:attrName>ppt_x</p:attrName>
                                        </p:attrNameLst>
                                      </p:cBhvr>
                                      <p:tavLst>
                                        <p:tav tm="0">
                                          <p:val>
                                            <p:strVal val="#ppt_x"/>
                                          </p:val>
                                        </p:tav>
                                        <p:tav tm="100000">
                                          <p:val>
                                            <p:strVal val="#ppt_x"/>
                                          </p:val>
                                        </p:tav>
                                      </p:tavLst>
                                    </p:anim>
                                    <p:anim calcmode="lin" valueType="num">
                                      <p:cBhvr additive="base">
                                        <p:cTn id="50" dur="500" fill="hold"/>
                                        <p:tgtEl>
                                          <p:spTgt spid="25611"/>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25612"/>
                                        </p:tgtEl>
                                        <p:attrNameLst>
                                          <p:attrName>style.visibility</p:attrName>
                                        </p:attrNameLst>
                                      </p:cBhvr>
                                      <p:to>
                                        <p:strVal val="visible"/>
                                      </p:to>
                                    </p:set>
                                    <p:anim calcmode="lin" valueType="num">
                                      <p:cBhvr additive="base">
                                        <p:cTn id="55" dur="500" fill="hold"/>
                                        <p:tgtEl>
                                          <p:spTgt spid="25612"/>
                                        </p:tgtEl>
                                        <p:attrNameLst>
                                          <p:attrName>ppt_x</p:attrName>
                                        </p:attrNameLst>
                                      </p:cBhvr>
                                      <p:tavLst>
                                        <p:tav tm="0">
                                          <p:val>
                                            <p:strVal val="1+#ppt_w/2"/>
                                          </p:val>
                                        </p:tav>
                                        <p:tav tm="100000">
                                          <p:val>
                                            <p:strVal val="#ppt_x"/>
                                          </p:val>
                                        </p:tav>
                                      </p:tavLst>
                                    </p:anim>
                                    <p:anim calcmode="lin" valueType="num">
                                      <p:cBhvr additive="base">
                                        <p:cTn id="56" dur="500" fill="hold"/>
                                        <p:tgtEl>
                                          <p:spTgt spid="25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autoUpdateAnimBg="0"/>
      <p:bldP spid="25605" grpId="0" autoUpdateAnimBg="0"/>
      <p:bldOleChart spid="25610" grpId="0"/>
      <p:bldP spid="2561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Grp="1" noChangeArrowheads="1"/>
          </p:cNvSpPr>
          <p:nvPr>
            <p:ph type="title"/>
          </p:nvPr>
        </p:nvSpPr>
        <p:spPr/>
        <p:txBody>
          <a:bodyPr/>
          <a:lstStyle/>
          <a:p>
            <a:pPr eaLnBrk="1" hangingPunct="1"/>
            <a:r>
              <a:rPr lang="en-US" altLang="zh-CN" b="1" smtClean="0"/>
              <a:t>Example - Bisection</a:t>
            </a:r>
          </a:p>
        </p:txBody>
      </p:sp>
      <p:graphicFrame>
        <p:nvGraphicFramePr>
          <p:cNvPr id="75788" name="Object 12"/>
          <p:cNvGraphicFramePr>
            <a:graphicFrameLocks noGrp="1" noChangeAspect="1"/>
          </p:cNvGraphicFramePr>
          <p:nvPr>
            <p:ph idx="1"/>
            <p:extLst>
              <p:ext uri="{D42A27DB-BD31-4B8C-83A1-F6EECF244321}">
                <p14:modId xmlns="" xmlns:p14="http://schemas.microsoft.com/office/powerpoint/2010/main" val="918843775"/>
              </p:ext>
            </p:extLst>
          </p:nvPr>
        </p:nvGraphicFramePr>
        <p:xfrm>
          <a:off x="290512" y="1965202"/>
          <a:ext cx="6276975" cy="3884613"/>
        </p:xfrm>
        <a:graphic>
          <a:graphicData uri="http://schemas.openxmlformats.org/presentationml/2006/ole">
            <p:oleObj spid="_x0000_s23566" name="Chart" r:id="rId3" imgW="6524816" imgH="4038766" progId="">
              <p:embed/>
            </p:oleObj>
          </a:graphicData>
        </a:graphic>
      </p:graphicFrame>
      <p:grpSp>
        <p:nvGrpSpPr>
          <p:cNvPr id="75784" name="Group 8"/>
          <p:cNvGrpSpPr>
            <a:grpSpLocks/>
          </p:cNvGrpSpPr>
          <p:nvPr/>
        </p:nvGrpSpPr>
        <p:grpSpPr bwMode="auto">
          <a:xfrm>
            <a:off x="152400" y="4712677"/>
            <a:ext cx="4800600" cy="609600"/>
            <a:chOff x="912" y="3312"/>
            <a:chExt cx="2784" cy="336"/>
          </a:xfrm>
        </p:grpSpPr>
        <p:sp>
          <p:nvSpPr>
            <p:cNvPr id="23561" name="Line 6"/>
            <p:cNvSpPr>
              <a:spLocks noChangeShapeType="1"/>
            </p:cNvSpPr>
            <p:nvPr/>
          </p:nvSpPr>
          <p:spPr bwMode="auto">
            <a:xfrm>
              <a:off x="912" y="3312"/>
              <a:ext cx="2784" cy="0"/>
            </a:xfrm>
            <a:prstGeom prst="line">
              <a:avLst/>
            </a:prstGeom>
            <a:noFill/>
            <a:ln w="38100" cap="sq">
              <a:solidFill>
                <a:schemeClr val="accent2"/>
              </a:solidFill>
              <a:round/>
              <a:headEnd type="none" w="sm" len="sm"/>
              <a:tailEnd type="triangl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562" name="Line 7"/>
            <p:cNvSpPr>
              <a:spLocks noChangeShapeType="1"/>
            </p:cNvSpPr>
            <p:nvPr/>
          </p:nvSpPr>
          <p:spPr bwMode="auto">
            <a:xfrm>
              <a:off x="3696" y="3312"/>
              <a:ext cx="0" cy="336"/>
            </a:xfrm>
            <a:prstGeom prst="line">
              <a:avLst/>
            </a:prstGeom>
            <a:noFill/>
            <a:ln w="38100" cap="sq">
              <a:solidFill>
                <a:schemeClr val="accent2"/>
              </a:solidFill>
              <a:round/>
              <a:headEnd type="none" w="sm" len="sm"/>
              <a:tailEnd type="triangl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75785" name="Rectangle 9"/>
          <p:cNvSpPr>
            <a:spLocks noChangeArrowheads="1"/>
          </p:cNvSpPr>
          <p:nvPr/>
        </p:nvSpPr>
        <p:spPr bwMode="auto">
          <a:xfrm>
            <a:off x="6072188" y="1343637"/>
            <a:ext cx="3276600" cy="281940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914400" indent="-45720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295400" indent="-3810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714500" indent="-3429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171700" indent="-3429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6289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30861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5433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40005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lnSpc>
                <a:spcPct val="90000"/>
              </a:lnSpc>
              <a:buClr>
                <a:schemeClr val="hlink"/>
              </a:buClr>
              <a:buSzTx/>
              <a:buFontTx/>
              <a:buAutoNum type="arabicPeriod"/>
              <a:defRPr/>
            </a:pPr>
            <a:r>
              <a:rPr lang="en-US" altLang="zh-CN" sz="1600" b="1" dirty="0" smtClean="0">
                <a:latin typeface="+mn-lt"/>
              </a:rPr>
              <a:t>Bisect the interval</a:t>
            </a:r>
          </a:p>
          <a:p>
            <a:pPr lvl="2" eaLnBrk="1" hangingPunct="1">
              <a:lnSpc>
                <a:spcPct val="90000"/>
              </a:lnSpc>
              <a:buClr>
                <a:schemeClr val="hlink"/>
              </a:buClr>
              <a:buSzTx/>
              <a:buFont typeface="Wingdings" panose="05000000000000000000" pitchFamily="2" charset="2"/>
              <a:buNone/>
              <a:defRPr/>
            </a:pPr>
            <a:r>
              <a:rPr lang="en-US" altLang="zh-CN" sz="1600" b="1" dirty="0" smtClean="0">
                <a:latin typeface="+mn-lt"/>
              </a:rPr>
              <a:t> b=(</a:t>
            </a:r>
            <a:r>
              <a:rPr lang="en-US" altLang="zh-CN" sz="1600" b="1" dirty="0" err="1" smtClean="0">
                <a:latin typeface="+mn-lt"/>
              </a:rPr>
              <a:t>a+c</a:t>
            </a:r>
            <a:r>
              <a:rPr lang="en-US" altLang="zh-CN" sz="1600" b="1" dirty="0" smtClean="0">
                <a:latin typeface="+mn-lt"/>
              </a:rPr>
              <a:t>)/2</a:t>
            </a:r>
          </a:p>
          <a:p>
            <a:pPr eaLnBrk="1" hangingPunct="1">
              <a:lnSpc>
                <a:spcPct val="90000"/>
              </a:lnSpc>
              <a:buClr>
                <a:schemeClr val="hlink"/>
              </a:buClr>
              <a:buSzTx/>
              <a:buFontTx/>
              <a:buAutoNum type="arabicPeriod"/>
              <a:defRPr/>
            </a:pPr>
            <a:r>
              <a:rPr lang="en-US" altLang="zh-CN" sz="1600" b="1" dirty="0" smtClean="0">
                <a:latin typeface="+mn-lt"/>
              </a:rPr>
              <a:t>Check sign of </a:t>
            </a:r>
          </a:p>
          <a:p>
            <a:pPr lvl="2" eaLnBrk="1" hangingPunct="1">
              <a:lnSpc>
                <a:spcPct val="90000"/>
              </a:lnSpc>
              <a:buClr>
                <a:schemeClr val="hlink"/>
              </a:buClr>
              <a:buSzTx/>
              <a:buFont typeface="Wingdings" panose="05000000000000000000" pitchFamily="2" charset="2"/>
              <a:buNone/>
              <a:defRPr/>
            </a:pPr>
            <a:r>
              <a:rPr lang="en-US" altLang="zh-CN" sz="1600" b="1" i="1" dirty="0" smtClean="0">
                <a:latin typeface="+mn-lt"/>
              </a:rPr>
              <a:t>f</a:t>
            </a:r>
            <a:r>
              <a:rPr lang="en-US" altLang="zh-CN" sz="1600" b="1" dirty="0" smtClean="0">
                <a:latin typeface="+mn-lt"/>
              </a:rPr>
              <a:t>(</a:t>
            </a:r>
            <a:r>
              <a:rPr lang="en-US" altLang="zh-CN" sz="1600" b="1" i="1" dirty="0" smtClean="0">
                <a:latin typeface="+mn-lt"/>
              </a:rPr>
              <a:t>a</a:t>
            </a:r>
            <a:r>
              <a:rPr lang="en-US" altLang="zh-CN" sz="1600" b="1" dirty="0" smtClean="0">
                <a:latin typeface="+mn-lt"/>
              </a:rPr>
              <a:t>)</a:t>
            </a:r>
            <a:r>
              <a:rPr lang="en-US" altLang="zh-CN" sz="1600" b="1" i="1" dirty="0" smtClean="0">
                <a:latin typeface="+mn-lt"/>
              </a:rPr>
              <a:t>*f</a:t>
            </a:r>
            <a:r>
              <a:rPr lang="en-US" altLang="zh-CN" sz="1600" b="1" dirty="0" smtClean="0">
                <a:latin typeface="+mn-lt"/>
              </a:rPr>
              <a:t>(</a:t>
            </a:r>
            <a:r>
              <a:rPr lang="en-US" altLang="zh-CN" sz="1600" b="1" i="1" dirty="0" smtClean="0">
                <a:latin typeface="+mn-lt"/>
              </a:rPr>
              <a:t>b</a:t>
            </a:r>
            <a:r>
              <a:rPr lang="en-US" altLang="zh-CN" sz="1600" b="1" dirty="0" smtClean="0">
                <a:latin typeface="+mn-lt"/>
              </a:rPr>
              <a:t>)</a:t>
            </a:r>
          </a:p>
          <a:p>
            <a:pPr eaLnBrk="1" hangingPunct="1">
              <a:lnSpc>
                <a:spcPct val="90000"/>
              </a:lnSpc>
              <a:buClr>
                <a:schemeClr val="hlink"/>
              </a:buClr>
              <a:buSzTx/>
              <a:buFontTx/>
              <a:buAutoNum type="arabicPeriod"/>
              <a:defRPr/>
            </a:pPr>
            <a:r>
              <a:rPr lang="en-US" altLang="zh-CN" sz="1600" b="1" dirty="0" smtClean="0">
                <a:latin typeface="+mn-lt"/>
              </a:rPr>
              <a:t>If   </a:t>
            </a:r>
            <a:r>
              <a:rPr lang="en-US" altLang="zh-CN" sz="1600" b="1" i="1" dirty="0" smtClean="0">
                <a:latin typeface="+mn-lt"/>
              </a:rPr>
              <a:t>f</a:t>
            </a:r>
            <a:r>
              <a:rPr lang="en-US" altLang="zh-CN" sz="1600" b="1" dirty="0" smtClean="0">
                <a:latin typeface="+mn-lt"/>
              </a:rPr>
              <a:t>(</a:t>
            </a:r>
            <a:r>
              <a:rPr lang="en-US" altLang="zh-CN" sz="1600" b="1" i="1" dirty="0" smtClean="0">
                <a:latin typeface="+mn-lt"/>
              </a:rPr>
              <a:t>a</a:t>
            </a:r>
            <a:r>
              <a:rPr lang="en-US" altLang="zh-CN" sz="1600" b="1" dirty="0" smtClean="0">
                <a:latin typeface="+mn-lt"/>
              </a:rPr>
              <a:t>)</a:t>
            </a:r>
            <a:r>
              <a:rPr lang="en-US" altLang="zh-CN" sz="1600" b="1" i="1" dirty="0" smtClean="0">
                <a:latin typeface="+mn-lt"/>
              </a:rPr>
              <a:t>*f</a:t>
            </a:r>
            <a:r>
              <a:rPr lang="en-US" altLang="zh-CN" sz="1600" b="1" dirty="0" smtClean="0">
                <a:latin typeface="+mn-lt"/>
              </a:rPr>
              <a:t>(</a:t>
            </a:r>
            <a:r>
              <a:rPr lang="en-US" altLang="zh-CN" sz="1600" b="1" i="1" dirty="0" smtClean="0">
                <a:latin typeface="+mn-lt"/>
              </a:rPr>
              <a:t>b</a:t>
            </a:r>
            <a:r>
              <a:rPr lang="en-US" altLang="zh-CN" sz="1600" b="1" dirty="0" smtClean="0">
                <a:latin typeface="+mn-lt"/>
              </a:rPr>
              <a:t>) &lt; 0, </a:t>
            </a:r>
          </a:p>
          <a:p>
            <a:pPr lvl="2" eaLnBrk="1" hangingPunct="1">
              <a:lnSpc>
                <a:spcPct val="90000"/>
              </a:lnSpc>
              <a:buClr>
                <a:schemeClr val="hlink"/>
              </a:buClr>
              <a:buSzTx/>
              <a:buFont typeface="Wingdings" panose="05000000000000000000" pitchFamily="2" charset="2"/>
              <a:buNone/>
              <a:defRPr/>
            </a:pPr>
            <a:r>
              <a:rPr lang="en-US" altLang="zh-CN" sz="1600" b="1" dirty="0" smtClean="0">
                <a:latin typeface="+mn-lt"/>
              </a:rPr>
              <a:t>[</a:t>
            </a:r>
            <a:r>
              <a:rPr lang="en-US" altLang="zh-CN" sz="1600" b="1" i="1" dirty="0" err="1" smtClean="0">
                <a:latin typeface="+mn-lt"/>
              </a:rPr>
              <a:t>a,b</a:t>
            </a:r>
            <a:r>
              <a:rPr lang="en-US" altLang="zh-CN" sz="1600" b="1" dirty="0" smtClean="0">
                <a:latin typeface="+mn-lt"/>
              </a:rPr>
              <a:t>] contains the root</a:t>
            </a:r>
          </a:p>
          <a:p>
            <a:pPr lvl="2" eaLnBrk="1" hangingPunct="1">
              <a:lnSpc>
                <a:spcPct val="90000"/>
              </a:lnSpc>
              <a:buClr>
                <a:schemeClr val="hlink"/>
              </a:buClr>
              <a:buSzTx/>
              <a:buFont typeface="Wingdings" panose="05000000000000000000" pitchFamily="2" charset="2"/>
              <a:buNone/>
              <a:defRPr/>
            </a:pPr>
            <a:r>
              <a:rPr lang="en-US" altLang="zh-CN" sz="1600" b="1" dirty="0" smtClean="0">
                <a:latin typeface="+mn-lt"/>
              </a:rPr>
              <a:t>Set </a:t>
            </a:r>
            <a:r>
              <a:rPr lang="en-US" altLang="zh-CN" sz="1600" b="1" i="1" dirty="0" smtClean="0">
                <a:latin typeface="+mn-lt"/>
              </a:rPr>
              <a:t>c</a:t>
            </a:r>
            <a:r>
              <a:rPr lang="en-US" altLang="zh-CN" sz="1600" b="1" dirty="0" smtClean="0">
                <a:latin typeface="+mn-lt"/>
              </a:rPr>
              <a:t> = </a:t>
            </a:r>
            <a:r>
              <a:rPr lang="en-US" altLang="zh-CN" sz="1600" b="1" i="1" dirty="0" smtClean="0">
                <a:latin typeface="+mn-lt"/>
              </a:rPr>
              <a:t>b</a:t>
            </a:r>
            <a:r>
              <a:rPr lang="en-US" altLang="zh-CN" sz="1600" b="1" dirty="0" smtClean="0">
                <a:latin typeface="+mn-lt"/>
              </a:rPr>
              <a:t>, go to Step 1</a:t>
            </a:r>
          </a:p>
          <a:p>
            <a:pPr lvl="1" eaLnBrk="1" hangingPunct="1">
              <a:lnSpc>
                <a:spcPct val="90000"/>
              </a:lnSpc>
              <a:buClr>
                <a:schemeClr val="hlink"/>
              </a:buClr>
              <a:buSzTx/>
              <a:buFont typeface="Wingdings" panose="05000000000000000000" pitchFamily="2" charset="2"/>
              <a:buNone/>
              <a:defRPr/>
            </a:pPr>
            <a:r>
              <a:rPr lang="en-US" altLang="zh-CN" sz="1600" b="1" dirty="0" smtClean="0">
                <a:latin typeface="+mn-lt"/>
              </a:rPr>
              <a:t>Else</a:t>
            </a:r>
          </a:p>
          <a:p>
            <a:pPr lvl="2" eaLnBrk="1" hangingPunct="1">
              <a:lnSpc>
                <a:spcPct val="90000"/>
              </a:lnSpc>
              <a:buClr>
                <a:schemeClr val="hlink"/>
              </a:buClr>
              <a:buSzTx/>
              <a:buFont typeface="Wingdings" panose="05000000000000000000" pitchFamily="2" charset="2"/>
              <a:buNone/>
              <a:defRPr/>
            </a:pPr>
            <a:r>
              <a:rPr lang="en-US" altLang="zh-CN" sz="1600" b="1" dirty="0" smtClean="0">
                <a:latin typeface="+mn-lt"/>
              </a:rPr>
              <a:t>[</a:t>
            </a:r>
            <a:r>
              <a:rPr lang="en-US" altLang="zh-CN" sz="1600" b="1" i="1" dirty="0" err="1" smtClean="0">
                <a:latin typeface="+mn-lt"/>
              </a:rPr>
              <a:t>b,c</a:t>
            </a:r>
            <a:r>
              <a:rPr lang="en-US" altLang="zh-CN" sz="1600" b="1" dirty="0" smtClean="0">
                <a:latin typeface="+mn-lt"/>
              </a:rPr>
              <a:t>] contains the root</a:t>
            </a:r>
          </a:p>
          <a:p>
            <a:pPr lvl="2" eaLnBrk="1" hangingPunct="1">
              <a:lnSpc>
                <a:spcPct val="90000"/>
              </a:lnSpc>
              <a:buClr>
                <a:schemeClr val="hlink"/>
              </a:buClr>
              <a:buSzTx/>
              <a:buFont typeface="Wingdings" panose="05000000000000000000" pitchFamily="2" charset="2"/>
              <a:buNone/>
              <a:defRPr/>
            </a:pPr>
            <a:r>
              <a:rPr lang="en-US" altLang="zh-CN" sz="1600" b="1" dirty="0" smtClean="0">
                <a:latin typeface="+mn-lt"/>
              </a:rPr>
              <a:t>Set </a:t>
            </a:r>
            <a:r>
              <a:rPr lang="en-US" altLang="zh-CN" sz="1600" b="1" i="1" dirty="0" smtClean="0">
                <a:latin typeface="+mn-lt"/>
              </a:rPr>
              <a:t>a</a:t>
            </a:r>
            <a:r>
              <a:rPr lang="en-US" altLang="zh-CN" sz="1600" b="1" dirty="0" smtClean="0">
                <a:latin typeface="+mn-lt"/>
              </a:rPr>
              <a:t> = </a:t>
            </a:r>
            <a:r>
              <a:rPr lang="en-US" altLang="zh-CN" sz="1600" b="1" i="1" dirty="0" smtClean="0">
                <a:latin typeface="+mn-lt"/>
              </a:rPr>
              <a:t>b</a:t>
            </a:r>
            <a:r>
              <a:rPr lang="en-US" altLang="zh-CN" sz="1600" b="1" dirty="0" smtClean="0">
                <a:latin typeface="+mn-lt"/>
              </a:rPr>
              <a:t>, go to Step 1</a:t>
            </a:r>
          </a:p>
        </p:txBody>
      </p:sp>
      <p:sp>
        <p:nvSpPr>
          <p:cNvPr id="75786" name="Text Box 10"/>
          <p:cNvSpPr txBox="1">
            <a:spLocks noChangeArrowheads="1"/>
          </p:cNvSpPr>
          <p:nvPr/>
        </p:nvSpPr>
        <p:spPr bwMode="auto">
          <a:xfrm>
            <a:off x="3505200" y="5500687"/>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en-US" altLang="zh-CN" sz="1800" b="1" dirty="0">
                <a:solidFill>
                  <a:schemeClr val="accent2"/>
                </a:solidFill>
                <a:latin typeface="Arial" panose="020B0604020202020204" pitchFamily="34" charset="0"/>
              </a:rPr>
              <a:t>a</a:t>
            </a:r>
          </a:p>
        </p:txBody>
      </p:sp>
      <p:sp>
        <p:nvSpPr>
          <p:cNvPr id="75787" name="Text Box 11"/>
          <p:cNvSpPr txBox="1">
            <a:spLocks noChangeArrowheads="1"/>
          </p:cNvSpPr>
          <p:nvPr/>
        </p:nvSpPr>
        <p:spPr bwMode="auto">
          <a:xfrm>
            <a:off x="5635625" y="5491894"/>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en-US" altLang="zh-CN" sz="1800" b="1" dirty="0">
                <a:solidFill>
                  <a:schemeClr val="accent2"/>
                </a:solidFill>
                <a:latin typeface="Arial" panose="020B0604020202020204" pitchFamily="34" charset="0"/>
              </a:rPr>
              <a:t>c</a:t>
            </a:r>
          </a:p>
        </p:txBody>
      </p:sp>
      <p:sp>
        <p:nvSpPr>
          <p:cNvPr id="11"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57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75784"/>
                                        </p:tgtEl>
                                        <p:attrNameLst>
                                          <p:attrName>style.visibility</p:attrName>
                                        </p:attrNameLst>
                                      </p:cBhvr>
                                      <p:to>
                                        <p:strVal val="visible"/>
                                      </p:to>
                                    </p:set>
                                    <p:animEffect transition="in" filter="wipe(left)">
                                      <p:cBhvr>
                                        <p:cTn id="15" dur="500"/>
                                        <p:tgtEl>
                                          <p:spTgt spid="7578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5786"/>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5787"/>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75785">
                                            <p:txEl>
                                              <p:pRg st="0" end="0"/>
                                            </p:txEl>
                                          </p:spTgt>
                                        </p:tgtEl>
                                        <p:attrNameLst>
                                          <p:attrName>style.visibility</p:attrName>
                                        </p:attrNameLst>
                                      </p:cBhvr>
                                      <p:to>
                                        <p:strVal val="visible"/>
                                      </p:to>
                                    </p:set>
                                    <p:anim calcmode="lin" valueType="num">
                                      <p:cBhvr additive="base">
                                        <p:cTn id="26" dur="500" fill="hold"/>
                                        <p:tgtEl>
                                          <p:spTgt spid="75785">
                                            <p:txEl>
                                              <p:pRg st="0" end="0"/>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75785">
                                            <p:txEl>
                                              <p:pRg st="0" end="0"/>
                                            </p:txEl>
                                          </p:spTgt>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75785">
                                            <p:txEl>
                                              <p:pRg st="1" end="1"/>
                                            </p:txEl>
                                          </p:spTgt>
                                        </p:tgtEl>
                                        <p:attrNameLst>
                                          <p:attrName>style.visibility</p:attrName>
                                        </p:attrNameLst>
                                      </p:cBhvr>
                                      <p:to>
                                        <p:strVal val="visible"/>
                                      </p:to>
                                    </p:set>
                                    <p:anim calcmode="lin" valueType="num">
                                      <p:cBhvr additive="base">
                                        <p:cTn id="30" dur="500" fill="hold"/>
                                        <p:tgtEl>
                                          <p:spTgt spid="75785">
                                            <p:txEl>
                                              <p:pRg st="1" end="1"/>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7578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75785">
                                            <p:txEl>
                                              <p:pRg st="2" end="2"/>
                                            </p:txEl>
                                          </p:spTgt>
                                        </p:tgtEl>
                                        <p:attrNameLst>
                                          <p:attrName>style.visibility</p:attrName>
                                        </p:attrNameLst>
                                      </p:cBhvr>
                                      <p:to>
                                        <p:strVal val="visible"/>
                                      </p:to>
                                    </p:set>
                                    <p:anim calcmode="lin" valueType="num">
                                      <p:cBhvr additive="base">
                                        <p:cTn id="36" dur="500" fill="hold"/>
                                        <p:tgtEl>
                                          <p:spTgt spid="75785">
                                            <p:txEl>
                                              <p:pRg st="2" end="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75785">
                                            <p:txEl>
                                              <p:pRg st="2" end="2"/>
                                            </p:txEl>
                                          </p:spTgt>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75785">
                                            <p:txEl>
                                              <p:pRg st="3" end="3"/>
                                            </p:txEl>
                                          </p:spTgt>
                                        </p:tgtEl>
                                        <p:attrNameLst>
                                          <p:attrName>style.visibility</p:attrName>
                                        </p:attrNameLst>
                                      </p:cBhvr>
                                      <p:to>
                                        <p:strVal val="visible"/>
                                      </p:to>
                                    </p:set>
                                    <p:anim calcmode="lin" valueType="num">
                                      <p:cBhvr additive="base">
                                        <p:cTn id="40" dur="500" fill="hold"/>
                                        <p:tgtEl>
                                          <p:spTgt spid="75785">
                                            <p:txEl>
                                              <p:pRg st="3" end="3"/>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7578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75785">
                                            <p:txEl>
                                              <p:pRg st="4" end="4"/>
                                            </p:txEl>
                                          </p:spTgt>
                                        </p:tgtEl>
                                        <p:attrNameLst>
                                          <p:attrName>style.visibility</p:attrName>
                                        </p:attrNameLst>
                                      </p:cBhvr>
                                      <p:to>
                                        <p:strVal val="visible"/>
                                      </p:to>
                                    </p:set>
                                    <p:anim calcmode="lin" valueType="num">
                                      <p:cBhvr additive="base">
                                        <p:cTn id="46" dur="500" fill="hold"/>
                                        <p:tgtEl>
                                          <p:spTgt spid="75785">
                                            <p:txEl>
                                              <p:pRg st="4" end="4"/>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75785">
                                            <p:txEl>
                                              <p:pRg st="4" end="4"/>
                                            </p:txEl>
                                          </p:spTgt>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stCondLst>
                                    <p:cond delay="0"/>
                                  </p:stCondLst>
                                  <p:childTnLst>
                                    <p:set>
                                      <p:cBhvr>
                                        <p:cTn id="49" dur="1" fill="hold">
                                          <p:stCondLst>
                                            <p:cond delay="0"/>
                                          </p:stCondLst>
                                        </p:cTn>
                                        <p:tgtEl>
                                          <p:spTgt spid="75785">
                                            <p:txEl>
                                              <p:pRg st="5" end="5"/>
                                            </p:txEl>
                                          </p:spTgt>
                                        </p:tgtEl>
                                        <p:attrNameLst>
                                          <p:attrName>style.visibility</p:attrName>
                                        </p:attrNameLst>
                                      </p:cBhvr>
                                      <p:to>
                                        <p:strVal val="visible"/>
                                      </p:to>
                                    </p:set>
                                    <p:anim calcmode="lin" valueType="num">
                                      <p:cBhvr additive="base">
                                        <p:cTn id="50" dur="500" fill="hold"/>
                                        <p:tgtEl>
                                          <p:spTgt spid="75785">
                                            <p:txEl>
                                              <p:pRg st="5" end="5"/>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75785">
                                            <p:txEl>
                                              <p:pRg st="5" end="5"/>
                                            </p:txEl>
                                          </p:spTgt>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75785">
                                            <p:txEl>
                                              <p:pRg st="6" end="6"/>
                                            </p:txEl>
                                          </p:spTgt>
                                        </p:tgtEl>
                                        <p:attrNameLst>
                                          <p:attrName>style.visibility</p:attrName>
                                        </p:attrNameLst>
                                      </p:cBhvr>
                                      <p:to>
                                        <p:strVal val="visible"/>
                                      </p:to>
                                    </p:set>
                                    <p:anim calcmode="lin" valueType="num">
                                      <p:cBhvr additive="base">
                                        <p:cTn id="54" dur="500" fill="hold"/>
                                        <p:tgtEl>
                                          <p:spTgt spid="75785">
                                            <p:txEl>
                                              <p:pRg st="6" end="6"/>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75785">
                                            <p:txEl>
                                              <p:pRg st="6" end="6"/>
                                            </p:txEl>
                                          </p:spTgt>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75785">
                                            <p:txEl>
                                              <p:pRg st="7" end="7"/>
                                            </p:txEl>
                                          </p:spTgt>
                                        </p:tgtEl>
                                        <p:attrNameLst>
                                          <p:attrName>style.visibility</p:attrName>
                                        </p:attrNameLst>
                                      </p:cBhvr>
                                      <p:to>
                                        <p:strVal val="visible"/>
                                      </p:to>
                                    </p:set>
                                    <p:anim calcmode="lin" valueType="num">
                                      <p:cBhvr additive="base">
                                        <p:cTn id="58" dur="500" fill="hold"/>
                                        <p:tgtEl>
                                          <p:spTgt spid="75785">
                                            <p:txEl>
                                              <p:pRg st="7" end="7"/>
                                            </p:txEl>
                                          </p:spTgt>
                                        </p:tgtEl>
                                        <p:attrNameLst>
                                          <p:attrName>ppt_x</p:attrName>
                                        </p:attrNameLst>
                                      </p:cBhvr>
                                      <p:tavLst>
                                        <p:tav tm="0">
                                          <p:val>
                                            <p:strVal val="0-#ppt_w/2"/>
                                          </p:val>
                                        </p:tav>
                                        <p:tav tm="100000">
                                          <p:val>
                                            <p:strVal val="#ppt_x"/>
                                          </p:val>
                                        </p:tav>
                                      </p:tavLst>
                                    </p:anim>
                                    <p:anim calcmode="lin" valueType="num">
                                      <p:cBhvr additive="base">
                                        <p:cTn id="59" dur="500" fill="hold"/>
                                        <p:tgtEl>
                                          <p:spTgt spid="75785">
                                            <p:txEl>
                                              <p:pRg st="7" end="7"/>
                                            </p:txEl>
                                          </p:spTgt>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75785">
                                            <p:txEl>
                                              <p:pRg st="8" end="8"/>
                                            </p:txEl>
                                          </p:spTgt>
                                        </p:tgtEl>
                                        <p:attrNameLst>
                                          <p:attrName>style.visibility</p:attrName>
                                        </p:attrNameLst>
                                      </p:cBhvr>
                                      <p:to>
                                        <p:strVal val="visible"/>
                                      </p:to>
                                    </p:set>
                                    <p:anim calcmode="lin" valueType="num">
                                      <p:cBhvr additive="base">
                                        <p:cTn id="62" dur="500" fill="hold"/>
                                        <p:tgtEl>
                                          <p:spTgt spid="75785">
                                            <p:txEl>
                                              <p:pRg st="8" end="8"/>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75785">
                                            <p:txEl>
                                              <p:pRg st="8" end="8"/>
                                            </p:txEl>
                                          </p:spTgt>
                                        </p:tgtEl>
                                        <p:attrNameLst>
                                          <p:attrName>ppt_y</p:attrName>
                                        </p:attrNameLst>
                                      </p:cBhvr>
                                      <p:tavLst>
                                        <p:tav tm="0">
                                          <p:val>
                                            <p:strVal val="#ppt_y"/>
                                          </p:val>
                                        </p:tav>
                                        <p:tav tm="100000">
                                          <p:val>
                                            <p:strVal val="#ppt_y"/>
                                          </p:val>
                                        </p:tav>
                                      </p:tavLst>
                                    </p:anim>
                                  </p:childTnLst>
                                </p:cTn>
                              </p:par>
                              <p:par>
                                <p:cTn id="64" presetID="2" presetClass="entr" presetSubtype="8" fill="hold" grpId="0" nodeType="withEffect">
                                  <p:stCondLst>
                                    <p:cond delay="0"/>
                                  </p:stCondLst>
                                  <p:childTnLst>
                                    <p:set>
                                      <p:cBhvr>
                                        <p:cTn id="65" dur="1" fill="hold">
                                          <p:stCondLst>
                                            <p:cond delay="0"/>
                                          </p:stCondLst>
                                        </p:cTn>
                                        <p:tgtEl>
                                          <p:spTgt spid="75785">
                                            <p:txEl>
                                              <p:pRg st="9" end="9"/>
                                            </p:txEl>
                                          </p:spTgt>
                                        </p:tgtEl>
                                        <p:attrNameLst>
                                          <p:attrName>style.visibility</p:attrName>
                                        </p:attrNameLst>
                                      </p:cBhvr>
                                      <p:to>
                                        <p:strVal val="visible"/>
                                      </p:to>
                                    </p:set>
                                    <p:anim calcmode="lin" valueType="num">
                                      <p:cBhvr additive="base">
                                        <p:cTn id="66" dur="500" fill="hold"/>
                                        <p:tgtEl>
                                          <p:spTgt spid="75785">
                                            <p:txEl>
                                              <p:pRg st="9" end="9"/>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7578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p:bldOleChart spid="75788" grpId="0"/>
      <p:bldP spid="75785" grpId="0" build="p" autoUpdateAnimBg="0"/>
      <p:bldP spid="75786" grpId="0"/>
      <p:bldP spid="7578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zh-CN" b="1" smtClean="0"/>
              <a:t>Example - Bisection</a:t>
            </a:r>
          </a:p>
        </p:txBody>
      </p:sp>
      <p:sp>
        <p:nvSpPr>
          <p:cNvPr id="77827" name="Rectangle 3"/>
          <p:cNvSpPr>
            <a:spLocks noGrp="1" noChangeArrowheads="1"/>
          </p:cNvSpPr>
          <p:nvPr>
            <p:ph type="body" sz="half" idx="1"/>
          </p:nvPr>
        </p:nvSpPr>
        <p:spPr>
          <a:xfrm>
            <a:off x="609600" y="1600200"/>
            <a:ext cx="3810000" cy="4530725"/>
          </a:xfrm>
        </p:spPr>
        <p:txBody>
          <a:bodyPr/>
          <a:lstStyle/>
          <a:p>
            <a:pPr eaLnBrk="1" hangingPunct="1"/>
            <a:r>
              <a:rPr lang="en-US" altLang="zh-CN" sz="2400" i="1" smtClean="0"/>
              <a:t>x</a:t>
            </a:r>
            <a:r>
              <a:rPr lang="en-US" altLang="zh-CN" sz="2400" i="1" baseline="-25000" smtClean="0"/>
              <a:t>a</a:t>
            </a:r>
            <a:r>
              <a:rPr lang="en-US" altLang="zh-CN" sz="2400" smtClean="0"/>
              <a:t> = 12 and </a:t>
            </a:r>
            <a:r>
              <a:rPr lang="en-US" altLang="zh-CN" sz="2400" i="1" smtClean="0"/>
              <a:t>x</a:t>
            </a:r>
            <a:r>
              <a:rPr lang="en-US" altLang="zh-CN" sz="2400" i="1" baseline="-25000" smtClean="0"/>
              <a:t>c</a:t>
            </a:r>
            <a:r>
              <a:rPr lang="en-US" altLang="zh-CN" sz="2400" smtClean="0"/>
              <a:t>= 16 </a:t>
            </a:r>
          </a:p>
          <a:p>
            <a:pPr eaLnBrk="1" hangingPunct="1"/>
            <a:r>
              <a:rPr lang="en-US" altLang="zh-CN" sz="2400" smtClean="0"/>
              <a:t>1:</a:t>
            </a:r>
          </a:p>
          <a:p>
            <a:pPr eaLnBrk="1" hangingPunct="1"/>
            <a:endParaRPr lang="en-US" altLang="zh-CN" sz="2400" smtClean="0"/>
          </a:p>
          <a:p>
            <a:pPr eaLnBrk="1" hangingPunct="1"/>
            <a:endParaRPr lang="en-US" altLang="zh-CN" sz="2400" smtClean="0"/>
          </a:p>
          <a:p>
            <a:pPr eaLnBrk="1" hangingPunct="1"/>
            <a:r>
              <a:rPr lang="en-US" altLang="zh-CN" sz="2400" smtClean="0"/>
              <a:t>2:</a:t>
            </a:r>
          </a:p>
          <a:p>
            <a:pPr eaLnBrk="1" hangingPunct="1"/>
            <a:endParaRPr lang="en-US" altLang="zh-CN" sz="2400" smtClean="0"/>
          </a:p>
          <a:p>
            <a:pPr eaLnBrk="1" hangingPunct="1"/>
            <a:endParaRPr lang="en-US" altLang="zh-CN" sz="2400" smtClean="0"/>
          </a:p>
          <a:p>
            <a:pPr eaLnBrk="1" hangingPunct="1"/>
            <a:endParaRPr lang="en-US" altLang="zh-CN" sz="2400" smtClean="0"/>
          </a:p>
          <a:p>
            <a:pPr eaLnBrk="1" hangingPunct="1"/>
            <a:endParaRPr lang="en-US" altLang="zh-CN" sz="2400" smtClean="0"/>
          </a:p>
          <a:p>
            <a:pPr eaLnBrk="1" hangingPunct="1"/>
            <a:r>
              <a:rPr lang="en-US" altLang="zh-CN" sz="2400" smtClean="0"/>
              <a:t>3:</a:t>
            </a:r>
          </a:p>
        </p:txBody>
      </p:sp>
      <p:graphicFrame>
        <p:nvGraphicFramePr>
          <p:cNvPr id="77838" name="Object 14"/>
          <p:cNvGraphicFramePr>
            <a:graphicFrameLocks noGrp="1" noChangeAspect="1"/>
          </p:cNvGraphicFramePr>
          <p:nvPr>
            <p:ph sz="quarter" idx="2"/>
          </p:nvPr>
        </p:nvGraphicFramePr>
        <p:xfrm>
          <a:off x="1447800" y="2667000"/>
          <a:ext cx="3352800" cy="330200"/>
        </p:xfrm>
        <a:graphic>
          <a:graphicData uri="http://schemas.openxmlformats.org/presentationml/2006/ole">
            <p:oleObj spid="_x0000_s24612" name="Equation" r:id="rId3" imgW="2324100" imgH="228600" progId="">
              <p:embed/>
            </p:oleObj>
          </a:graphicData>
        </a:graphic>
      </p:graphicFrame>
      <p:graphicFrame>
        <p:nvGraphicFramePr>
          <p:cNvPr id="77832" name="Object 8"/>
          <p:cNvGraphicFramePr>
            <a:graphicFrameLocks noChangeAspect="1"/>
          </p:cNvGraphicFramePr>
          <p:nvPr/>
        </p:nvGraphicFramePr>
        <p:xfrm>
          <a:off x="1371600" y="3095625"/>
          <a:ext cx="2262188" cy="1323975"/>
        </p:xfrm>
        <a:graphic>
          <a:graphicData uri="http://schemas.openxmlformats.org/presentationml/2006/ole">
            <p:oleObj spid="_x0000_s24613" name="Equation" r:id="rId4" imgW="1371600" imgH="812800" progId="">
              <p:embed/>
            </p:oleObj>
          </a:graphicData>
        </a:graphic>
      </p:graphicFrame>
      <p:graphicFrame>
        <p:nvGraphicFramePr>
          <p:cNvPr id="77836" name="Object 12"/>
          <p:cNvGraphicFramePr>
            <a:graphicFrameLocks noChangeAspect="1"/>
          </p:cNvGraphicFramePr>
          <p:nvPr/>
        </p:nvGraphicFramePr>
        <p:xfrm>
          <a:off x="1524000" y="5202238"/>
          <a:ext cx="2333625" cy="1274762"/>
        </p:xfrm>
        <a:graphic>
          <a:graphicData uri="http://schemas.openxmlformats.org/presentationml/2006/ole">
            <p:oleObj spid="_x0000_s24614" name="Equation" r:id="rId5" imgW="1473200" imgH="812800" progId="">
              <p:embed/>
            </p:oleObj>
          </a:graphicData>
        </a:graphic>
      </p:graphicFrame>
      <p:graphicFrame>
        <p:nvGraphicFramePr>
          <p:cNvPr id="77840" name="Object 16"/>
          <p:cNvGraphicFramePr>
            <a:graphicFrameLocks noChangeAspect="1"/>
          </p:cNvGraphicFramePr>
          <p:nvPr/>
        </p:nvGraphicFramePr>
        <p:xfrm>
          <a:off x="1524000" y="4451350"/>
          <a:ext cx="2292350" cy="577850"/>
        </p:xfrm>
        <a:graphic>
          <a:graphicData uri="http://schemas.openxmlformats.org/presentationml/2006/ole">
            <p:oleObj spid="_x0000_s24615" name="Equation" r:id="rId6" imgW="1612900" imgH="406400" progId="">
              <p:embed/>
            </p:oleObj>
          </a:graphicData>
        </a:graphic>
      </p:graphicFrame>
      <p:sp>
        <p:nvSpPr>
          <p:cNvPr id="77841" name="Rectangle 17"/>
          <p:cNvSpPr>
            <a:spLocks noChangeArrowheads="1"/>
          </p:cNvSpPr>
          <p:nvPr/>
        </p:nvSpPr>
        <p:spPr bwMode="auto">
          <a:xfrm>
            <a:off x="5410200" y="622300"/>
            <a:ext cx="2743200" cy="2209800"/>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914400" indent="-45720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295400" indent="-3810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714500" indent="-3429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171700" indent="-3429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6289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30861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5433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4000500" indent="-342900" fontAlgn="base">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lnSpc>
                <a:spcPct val="90000"/>
              </a:lnSpc>
              <a:buClr>
                <a:schemeClr val="hlink"/>
              </a:buClr>
              <a:buSzTx/>
              <a:buFontTx/>
              <a:buAutoNum type="arabicPeriod"/>
              <a:defRPr/>
            </a:pPr>
            <a:r>
              <a:rPr lang="en-US" altLang="zh-CN" sz="1200" b="1" dirty="0" smtClean="0">
                <a:latin typeface="+mn-lt"/>
              </a:rPr>
              <a:t>Bisect the interval</a:t>
            </a:r>
          </a:p>
          <a:p>
            <a:pPr lvl="2" eaLnBrk="1" hangingPunct="1">
              <a:lnSpc>
                <a:spcPct val="90000"/>
              </a:lnSpc>
              <a:buClr>
                <a:schemeClr val="hlink"/>
              </a:buClr>
              <a:buSzTx/>
              <a:buFont typeface="Wingdings" panose="05000000000000000000" pitchFamily="2" charset="2"/>
              <a:buNone/>
              <a:defRPr/>
            </a:pPr>
            <a:r>
              <a:rPr lang="en-US" altLang="zh-CN" sz="1200" b="1" dirty="0" smtClean="0">
                <a:latin typeface="+mn-lt"/>
              </a:rPr>
              <a:t> b=(</a:t>
            </a:r>
            <a:r>
              <a:rPr lang="en-US" altLang="zh-CN" sz="1200" b="1" dirty="0" err="1" smtClean="0">
                <a:latin typeface="+mn-lt"/>
              </a:rPr>
              <a:t>a+c</a:t>
            </a:r>
            <a:r>
              <a:rPr lang="en-US" altLang="zh-CN" sz="1200" b="1" dirty="0" smtClean="0">
                <a:latin typeface="+mn-lt"/>
              </a:rPr>
              <a:t>)/2</a:t>
            </a:r>
          </a:p>
          <a:p>
            <a:pPr eaLnBrk="1" hangingPunct="1">
              <a:lnSpc>
                <a:spcPct val="90000"/>
              </a:lnSpc>
              <a:buClr>
                <a:schemeClr val="hlink"/>
              </a:buClr>
              <a:buSzTx/>
              <a:buFontTx/>
              <a:buAutoNum type="arabicPeriod"/>
              <a:defRPr/>
            </a:pPr>
            <a:r>
              <a:rPr lang="en-US" altLang="zh-CN" sz="1200" b="1" dirty="0" smtClean="0">
                <a:latin typeface="+mn-lt"/>
              </a:rPr>
              <a:t>Check sign of </a:t>
            </a:r>
          </a:p>
          <a:p>
            <a:pPr lvl="2" eaLnBrk="1" hangingPunct="1">
              <a:lnSpc>
                <a:spcPct val="90000"/>
              </a:lnSpc>
              <a:buClr>
                <a:schemeClr val="hlink"/>
              </a:buClr>
              <a:buSzTx/>
              <a:buFont typeface="Wingdings" panose="05000000000000000000" pitchFamily="2" charset="2"/>
              <a:buNone/>
              <a:defRPr/>
            </a:pPr>
            <a:r>
              <a:rPr lang="en-US" altLang="zh-CN" sz="1200" b="1" i="1" dirty="0" smtClean="0">
                <a:latin typeface="+mn-lt"/>
              </a:rPr>
              <a:t>f</a:t>
            </a:r>
            <a:r>
              <a:rPr lang="en-US" altLang="zh-CN" sz="1200" b="1" dirty="0" smtClean="0">
                <a:latin typeface="+mn-lt"/>
              </a:rPr>
              <a:t>(</a:t>
            </a:r>
            <a:r>
              <a:rPr lang="en-US" altLang="zh-CN" sz="1200" b="1" i="1" dirty="0" smtClean="0">
                <a:latin typeface="+mn-lt"/>
              </a:rPr>
              <a:t>a</a:t>
            </a:r>
            <a:r>
              <a:rPr lang="en-US" altLang="zh-CN" sz="1200" b="1" dirty="0" smtClean="0">
                <a:latin typeface="+mn-lt"/>
              </a:rPr>
              <a:t>)</a:t>
            </a:r>
            <a:r>
              <a:rPr lang="en-US" altLang="zh-CN" sz="1200" b="1" i="1" dirty="0" smtClean="0">
                <a:latin typeface="+mn-lt"/>
              </a:rPr>
              <a:t>*f</a:t>
            </a:r>
            <a:r>
              <a:rPr lang="en-US" altLang="zh-CN" sz="1200" b="1" dirty="0" smtClean="0">
                <a:latin typeface="+mn-lt"/>
              </a:rPr>
              <a:t>(</a:t>
            </a:r>
            <a:r>
              <a:rPr lang="en-US" altLang="zh-CN" sz="1200" b="1" i="1" dirty="0" smtClean="0">
                <a:latin typeface="+mn-lt"/>
              </a:rPr>
              <a:t>b</a:t>
            </a:r>
            <a:r>
              <a:rPr lang="en-US" altLang="zh-CN" sz="1200" b="1" dirty="0" smtClean="0">
                <a:latin typeface="+mn-lt"/>
              </a:rPr>
              <a:t>)</a:t>
            </a:r>
          </a:p>
          <a:p>
            <a:pPr eaLnBrk="1" hangingPunct="1">
              <a:lnSpc>
                <a:spcPct val="90000"/>
              </a:lnSpc>
              <a:buClr>
                <a:schemeClr val="hlink"/>
              </a:buClr>
              <a:buSzTx/>
              <a:buFontTx/>
              <a:buAutoNum type="arabicPeriod"/>
              <a:defRPr/>
            </a:pPr>
            <a:r>
              <a:rPr lang="en-US" altLang="zh-CN" sz="1200" b="1" dirty="0" smtClean="0">
                <a:latin typeface="+mn-lt"/>
              </a:rPr>
              <a:t>If   </a:t>
            </a:r>
            <a:r>
              <a:rPr lang="en-US" altLang="zh-CN" sz="1200" b="1" i="1" dirty="0" smtClean="0">
                <a:latin typeface="+mn-lt"/>
              </a:rPr>
              <a:t>f</a:t>
            </a:r>
            <a:r>
              <a:rPr lang="en-US" altLang="zh-CN" sz="1200" b="1" dirty="0" smtClean="0">
                <a:latin typeface="+mn-lt"/>
              </a:rPr>
              <a:t>(</a:t>
            </a:r>
            <a:r>
              <a:rPr lang="en-US" altLang="zh-CN" sz="1200" b="1" i="1" dirty="0" smtClean="0">
                <a:latin typeface="+mn-lt"/>
              </a:rPr>
              <a:t>a</a:t>
            </a:r>
            <a:r>
              <a:rPr lang="en-US" altLang="zh-CN" sz="1200" b="1" dirty="0" smtClean="0">
                <a:latin typeface="+mn-lt"/>
              </a:rPr>
              <a:t>)</a:t>
            </a:r>
            <a:r>
              <a:rPr lang="en-US" altLang="zh-CN" sz="1200" b="1" i="1" dirty="0" smtClean="0">
                <a:latin typeface="+mn-lt"/>
              </a:rPr>
              <a:t>*f</a:t>
            </a:r>
            <a:r>
              <a:rPr lang="en-US" altLang="zh-CN" sz="1200" b="1" dirty="0" smtClean="0">
                <a:latin typeface="+mn-lt"/>
              </a:rPr>
              <a:t>(</a:t>
            </a:r>
            <a:r>
              <a:rPr lang="en-US" altLang="zh-CN" sz="1200" b="1" i="1" dirty="0" smtClean="0">
                <a:latin typeface="+mn-lt"/>
              </a:rPr>
              <a:t>b</a:t>
            </a:r>
            <a:r>
              <a:rPr lang="en-US" altLang="zh-CN" sz="1200" b="1" dirty="0" smtClean="0">
                <a:latin typeface="+mn-lt"/>
              </a:rPr>
              <a:t>) &lt; 0, </a:t>
            </a:r>
          </a:p>
          <a:p>
            <a:pPr lvl="2" eaLnBrk="1" hangingPunct="1">
              <a:lnSpc>
                <a:spcPct val="90000"/>
              </a:lnSpc>
              <a:buClr>
                <a:schemeClr val="hlink"/>
              </a:buClr>
              <a:buSzTx/>
              <a:buFont typeface="Wingdings" panose="05000000000000000000" pitchFamily="2" charset="2"/>
              <a:buNone/>
              <a:defRPr/>
            </a:pPr>
            <a:r>
              <a:rPr lang="en-US" altLang="zh-CN" sz="1200" b="1" dirty="0" smtClean="0">
                <a:latin typeface="+mn-lt"/>
              </a:rPr>
              <a:t>[</a:t>
            </a:r>
            <a:r>
              <a:rPr lang="en-US" altLang="zh-CN" sz="1200" b="1" i="1" dirty="0" err="1" smtClean="0">
                <a:latin typeface="+mn-lt"/>
              </a:rPr>
              <a:t>a,b</a:t>
            </a:r>
            <a:r>
              <a:rPr lang="en-US" altLang="zh-CN" sz="1200" b="1" dirty="0" smtClean="0">
                <a:latin typeface="+mn-lt"/>
              </a:rPr>
              <a:t>] contains the root</a:t>
            </a:r>
          </a:p>
          <a:p>
            <a:pPr lvl="2" eaLnBrk="1" hangingPunct="1">
              <a:lnSpc>
                <a:spcPct val="90000"/>
              </a:lnSpc>
              <a:buClr>
                <a:schemeClr val="hlink"/>
              </a:buClr>
              <a:buSzTx/>
              <a:buFont typeface="Wingdings" panose="05000000000000000000" pitchFamily="2" charset="2"/>
              <a:buNone/>
              <a:defRPr/>
            </a:pPr>
            <a:r>
              <a:rPr lang="en-US" altLang="zh-CN" sz="1200" b="1" dirty="0" smtClean="0">
                <a:latin typeface="+mn-lt"/>
              </a:rPr>
              <a:t>Set </a:t>
            </a:r>
            <a:r>
              <a:rPr lang="en-US" altLang="zh-CN" sz="1200" b="1" i="1" dirty="0" smtClean="0">
                <a:latin typeface="+mn-lt"/>
              </a:rPr>
              <a:t>c</a:t>
            </a:r>
            <a:r>
              <a:rPr lang="en-US" altLang="zh-CN" sz="1200" b="1" dirty="0" smtClean="0">
                <a:latin typeface="+mn-lt"/>
              </a:rPr>
              <a:t> = </a:t>
            </a:r>
            <a:r>
              <a:rPr lang="en-US" altLang="zh-CN" sz="1200" b="1" i="1" dirty="0" smtClean="0">
                <a:latin typeface="+mn-lt"/>
              </a:rPr>
              <a:t>b</a:t>
            </a:r>
            <a:r>
              <a:rPr lang="en-US" altLang="zh-CN" sz="1200" b="1" dirty="0" smtClean="0">
                <a:latin typeface="+mn-lt"/>
              </a:rPr>
              <a:t>, go to Step 1</a:t>
            </a:r>
          </a:p>
          <a:p>
            <a:pPr lvl="1" eaLnBrk="1" hangingPunct="1">
              <a:lnSpc>
                <a:spcPct val="90000"/>
              </a:lnSpc>
              <a:buClr>
                <a:schemeClr val="hlink"/>
              </a:buClr>
              <a:buSzTx/>
              <a:buFont typeface="Wingdings" panose="05000000000000000000" pitchFamily="2" charset="2"/>
              <a:buNone/>
              <a:defRPr/>
            </a:pPr>
            <a:r>
              <a:rPr lang="en-US" altLang="zh-CN" sz="1200" b="1" dirty="0" smtClean="0">
                <a:latin typeface="+mn-lt"/>
              </a:rPr>
              <a:t>Else</a:t>
            </a:r>
          </a:p>
          <a:p>
            <a:pPr lvl="2" eaLnBrk="1" hangingPunct="1">
              <a:lnSpc>
                <a:spcPct val="90000"/>
              </a:lnSpc>
              <a:buClr>
                <a:schemeClr val="hlink"/>
              </a:buClr>
              <a:buSzTx/>
              <a:buFont typeface="Wingdings" panose="05000000000000000000" pitchFamily="2" charset="2"/>
              <a:buNone/>
              <a:defRPr/>
            </a:pPr>
            <a:r>
              <a:rPr lang="en-US" altLang="zh-CN" sz="1200" b="1" dirty="0" smtClean="0">
                <a:latin typeface="+mn-lt"/>
              </a:rPr>
              <a:t>[</a:t>
            </a:r>
            <a:r>
              <a:rPr lang="en-US" altLang="zh-CN" sz="1200" b="1" i="1" dirty="0" err="1" smtClean="0">
                <a:latin typeface="+mn-lt"/>
              </a:rPr>
              <a:t>b,c</a:t>
            </a:r>
            <a:r>
              <a:rPr lang="en-US" altLang="zh-CN" sz="1200" b="1" dirty="0" smtClean="0">
                <a:latin typeface="+mn-lt"/>
              </a:rPr>
              <a:t>] contains the root</a:t>
            </a:r>
          </a:p>
          <a:p>
            <a:pPr lvl="2" eaLnBrk="1" hangingPunct="1">
              <a:lnSpc>
                <a:spcPct val="90000"/>
              </a:lnSpc>
              <a:buClr>
                <a:schemeClr val="hlink"/>
              </a:buClr>
              <a:buSzTx/>
              <a:buFont typeface="Wingdings" panose="05000000000000000000" pitchFamily="2" charset="2"/>
              <a:buNone/>
              <a:defRPr/>
            </a:pPr>
            <a:r>
              <a:rPr lang="en-US" altLang="zh-CN" sz="1200" b="1" dirty="0" smtClean="0">
                <a:latin typeface="+mn-lt"/>
              </a:rPr>
              <a:t>Set </a:t>
            </a:r>
            <a:r>
              <a:rPr lang="en-US" altLang="zh-CN" sz="1200" b="1" i="1" dirty="0" smtClean="0">
                <a:latin typeface="+mn-lt"/>
              </a:rPr>
              <a:t>a</a:t>
            </a:r>
            <a:r>
              <a:rPr lang="en-US" altLang="zh-CN" sz="1200" b="1" dirty="0" smtClean="0">
                <a:latin typeface="+mn-lt"/>
              </a:rPr>
              <a:t> = </a:t>
            </a:r>
            <a:r>
              <a:rPr lang="en-US" altLang="zh-CN" sz="1200" b="1" i="1" dirty="0" smtClean="0">
                <a:latin typeface="+mn-lt"/>
              </a:rPr>
              <a:t>b</a:t>
            </a:r>
            <a:r>
              <a:rPr lang="en-US" altLang="zh-CN" sz="1200" b="1" dirty="0" smtClean="0">
                <a:latin typeface="+mn-lt"/>
              </a:rPr>
              <a:t>, go to Step 1</a:t>
            </a:r>
          </a:p>
        </p:txBody>
      </p:sp>
      <p:graphicFrame>
        <p:nvGraphicFramePr>
          <p:cNvPr id="77828" name="Object 4"/>
          <p:cNvGraphicFramePr>
            <a:graphicFrameLocks noChangeAspect="1"/>
          </p:cNvGraphicFramePr>
          <p:nvPr/>
        </p:nvGraphicFramePr>
        <p:xfrm>
          <a:off x="1447800" y="2057400"/>
          <a:ext cx="3124200" cy="561975"/>
        </p:xfrm>
        <a:graphic>
          <a:graphicData uri="http://schemas.openxmlformats.org/presentationml/2006/ole">
            <p:oleObj spid="_x0000_s24616" name="Equation" r:id="rId7" imgW="2171700" imgH="393700" progId="">
              <p:embed/>
            </p:oleObj>
          </a:graphicData>
        </a:graphic>
      </p:graphicFrame>
      <p:sp>
        <p:nvSpPr>
          <p:cNvPr id="77844" name="Oval 20"/>
          <p:cNvSpPr>
            <a:spLocks noChangeArrowheads="1"/>
          </p:cNvSpPr>
          <p:nvPr/>
        </p:nvSpPr>
        <p:spPr bwMode="auto">
          <a:xfrm>
            <a:off x="4343400" y="2971800"/>
            <a:ext cx="228600" cy="228600"/>
          </a:xfrm>
          <a:prstGeom prst="ellipse">
            <a:avLst/>
          </a:prstGeom>
          <a:noFill/>
          <a:ln w="28575"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77845" name="Oval 21"/>
          <p:cNvSpPr>
            <a:spLocks noChangeArrowheads="1"/>
          </p:cNvSpPr>
          <p:nvPr/>
        </p:nvSpPr>
        <p:spPr bwMode="auto">
          <a:xfrm>
            <a:off x="6553200" y="4343400"/>
            <a:ext cx="228600" cy="228600"/>
          </a:xfrm>
          <a:prstGeom prst="ellipse">
            <a:avLst/>
          </a:prstGeom>
          <a:noFill/>
          <a:ln w="28575"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77846" name="Oval 22"/>
          <p:cNvSpPr>
            <a:spLocks noChangeArrowheads="1"/>
          </p:cNvSpPr>
          <p:nvPr/>
        </p:nvSpPr>
        <p:spPr bwMode="auto">
          <a:xfrm>
            <a:off x="7696200" y="4876800"/>
            <a:ext cx="228600" cy="228600"/>
          </a:xfrm>
          <a:prstGeom prst="ellipse">
            <a:avLst/>
          </a:prstGeom>
          <a:noFill/>
          <a:ln w="28575"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sp>
        <p:nvSpPr>
          <p:cNvPr id="77847" name="Oval 23"/>
          <p:cNvSpPr>
            <a:spLocks noChangeArrowheads="1"/>
          </p:cNvSpPr>
          <p:nvPr/>
        </p:nvSpPr>
        <p:spPr bwMode="auto">
          <a:xfrm>
            <a:off x="7086600" y="4648200"/>
            <a:ext cx="228600" cy="228600"/>
          </a:xfrm>
          <a:prstGeom prst="ellipse">
            <a:avLst/>
          </a:prstGeom>
          <a:noFill/>
          <a:ln w="28575" cap="sq">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pSp>
        <p:nvGrpSpPr>
          <p:cNvPr id="77849" name="Group 25"/>
          <p:cNvGrpSpPr>
            <a:grpSpLocks/>
          </p:cNvGrpSpPr>
          <p:nvPr/>
        </p:nvGrpSpPr>
        <p:grpSpPr bwMode="auto">
          <a:xfrm>
            <a:off x="3810000" y="2895600"/>
            <a:ext cx="5334000" cy="3302000"/>
            <a:chOff x="2400" y="1824"/>
            <a:chExt cx="3360" cy="2080"/>
          </a:xfrm>
        </p:grpSpPr>
        <p:graphicFrame>
          <p:nvGraphicFramePr>
            <p:cNvPr id="24592" name="Object 18"/>
            <p:cNvGraphicFramePr>
              <a:graphicFrameLocks noChangeAspect="1"/>
            </p:cNvGraphicFramePr>
            <p:nvPr/>
          </p:nvGraphicFramePr>
          <p:xfrm>
            <a:off x="2400" y="1824"/>
            <a:ext cx="3360" cy="2080"/>
          </p:xfrm>
          <a:graphic>
            <a:graphicData uri="http://schemas.openxmlformats.org/presentationml/2006/ole">
              <p:oleObj spid="_x0000_s24617" name="Chart" r:id="rId8" imgW="6524816" imgH="4038766" progId="">
                <p:embed/>
              </p:oleObj>
            </a:graphicData>
          </a:graphic>
        </p:graphicFrame>
        <p:sp>
          <p:nvSpPr>
            <p:cNvPr id="24593" name="Line 24"/>
            <p:cNvSpPr>
              <a:spLocks noChangeShapeType="1"/>
            </p:cNvSpPr>
            <p:nvPr/>
          </p:nvSpPr>
          <p:spPr bwMode="auto">
            <a:xfrm>
              <a:off x="2784" y="3072"/>
              <a:ext cx="2832" cy="0"/>
            </a:xfrm>
            <a:prstGeom prst="line">
              <a:avLst/>
            </a:prstGeom>
            <a:noFill/>
            <a:ln w="28575">
              <a:solidFill>
                <a:schemeClr val="accent2"/>
              </a:solidFill>
              <a:prstDash val="lg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8"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77841">
                                            <p:txEl>
                                              <p:charRg st="4294967295" end="4294967295"/>
                                            </p:txEl>
                                          </p:spTgt>
                                        </p:tgtEl>
                                        <p:attrNameLst>
                                          <p:attrName>style.visibility</p:attrName>
                                        </p:attrNameLst>
                                      </p:cBhvr>
                                      <p:to>
                                        <p:strVal val="visible"/>
                                      </p:to>
                                    </p:set>
                                    <p:anim calcmode="lin" valueType="num">
                                      <p:cBhvr additive="base">
                                        <p:cTn id="11" dur="500" fill="hold"/>
                                        <p:tgtEl>
                                          <p:spTgt spid="77841">
                                            <p:txEl>
                                              <p:charRg st="4294967295" end="429496729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77841">
                                            <p:txEl>
                                              <p:charRg st="4294967295" end="4294967295"/>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784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7827">
                                            <p:txEl>
                                              <p:pRg st="1" end="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782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7783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7784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7784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7827">
                                            <p:txEl>
                                              <p:pRg st="4" end="4"/>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77832"/>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77846"/>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77840"/>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7827">
                                            <p:txEl>
                                              <p:pRg st="9" end="9"/>
                                            </p:txEl>
                                          </p:spTgt>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7783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78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uiExpand="1" build="p"/>
      <p:bldP spid="7784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zh-CN" b="1" smtClean="0"/>
              <a:t>Example - Bisection</a:t>
            </a:r>
          </a:p>
        </p:txBody>
      </p:sp>
      <p:sp>
        <p:nvSpPr>
          <p:cNvPr id="78974" name="Rectangle 126"/>
          <p:cNvSpPr>
            <a:spLocks noChangeArrowheads="1"/>
          </p:cNvSpPr>
          <p:nvPr/>
        </p:nvSpPr>
        <p:spPr bwMode="auto">
          <a:xfrm>
            <a:off x="2133600" y="1600200"/>
            <a:ext cx="4648200" cy="1922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200">
                <a:latin typeface="Arial" panose="020B0604020202020204" pitchFamily="34" charset="0"/>
              </a:rPr>
              <a:t>Iteration	</a:t>
            </a:r>
            <a:r>
              <a:rPr lang="en-US" altLang="zh-CN" sz="1200" i="1">
                <a:latin typeface="Arial" panose="020B0604020202020204" pitchFamily="34" charset="0"/>
              </a:rPr>
              <a:t>x</a:t>
            </a:r>
            <a:r>
              <a:rPr lang="en-US" altLang="zh-CN" sz="1200" i="1" baseline="-25000">
                <a:latin typeface="Arial" panose="020B0604020202020204" pitchFamily="34" charset="0"/>
              </a:rPr>
              <a:t>a</a:t>
            </a:r>
            <a:r>
              <a:rPr lang="en-US" altLang="zh-CN" sz="1200">
                <a:latin typeface="Arial" panose="020B0604020202020204" pitchFamily="34" charset="0"/>
              </a:rPr>
              <a:t>	</a:t>
            </a:r>
            <a:r>
              <a:rPr lang="en-US" altLang="zh-CN" sz="1200" i="1">
                <a:latin typeface="Arial" panose="020B0604020202020204" pitchFamily="34" charset="0"/>
              </a:rPr>
              <a:t>x</a:t>
            </a:r>
            <a:r>
              <a:rPr lang="en-US" altLang="zh-CN" sz="1200" i="1" baseline="-25000">
                <a:latin typeface="Arial" panose="020B0604020202020204" pitchFamily="34" charset="0"/>
              </a:rPr>
              <a:t>c</a:t>
            </a:r>
            <a:r>
              <a:rPr lang="en-US" altLang="zh-CN" sz="1200">
                <a:latin typeface="Arial" panose="020B0604020202020204" pitchFamily="34" charset="0"/>
              </a:rPr>
              <a:t>	</a:t>
            </a:r>
            <a:r>
              <a:rPr lang="en-US" altLang="zh-CN" sz="1200" i="1">
                <a:latin typeface="Arial" panose="020B0604020202020204" pitchFamily="34" charset="0"/>
              </a:rPr>
              <a:t>x</a:t>
            </a:r>
            <a:r>
              <a:rPr lang="en-US" altLang="zh-CN" sz="1200" i="1" baseline="-25000">
                <a:latin typeface="Arial" panose="020B0604020202020204" pitchFamily="34" charset="0"/>
              </a:rPr>
              <a:t>b</a:t>
            </a:r>
            <a:r>
              <a:rPr lang="en-US" altLang="zh-CN" sz="1200">
                <a:latin typeface="Arial" panose="020B0604020202020204" pitchFamily="34" charset="0"/>
              </a:rPr>
              <a:t>	</a:t>
            </a:r>
          </a:p>
          <a:p>
            <a:pPr eaLnBrk="1" hangingPunct="1">
              <a:spcBef>
                <a:spcPct val="50000"/>
              </a:spcBef>
              <a:buClrTx/>
              <a:buSzTx/>
              <a:buFontTx/>
              <a:buNone/>
            </a:pPr>
            <a:r>
              <a:rPr lang="en-US" altLang="zh-CN" sz="1200">
                <a:latin typeface="Arial" panose="020B0604020202020204" pitchFamily="34" charset="0"/>
              </a:rPr>
              <a:t>1	12	16	14	</a:t>
            </a:r>
          </a:p>
          <a:p>
            <a:pPr eaLnBrk="1" hangingPunct="1">
              <a:spcBef>
                <a:spcPct val="50000"/>
              </a:spcBef>
              <a:buClrTx/>
              <a:buSzTx/>
              <a:buFontTx/>
              <a:buNone/>
            </a:pPr>
            <a:r>
              <a:rPr lang="en-US" altLang="zh-CN" sz="1200">
                <a:latin typeface="Arial" panose="020B0604020202020204" pitchFamily="34" charset="0"/>
              </a:rPr>
              <a:t>2	14	16	15	</a:t>
            </a:r>
          </a:p>
          <a:p>
            <a:pPr eaLnBrk="1" hangingPunct="1">
              <a:spcBef>
                <a:spcPct val="50000"/>
              </a:spcBef>
              <a:buClrTx/>
              <a:buSzTx/>
              <a:buFontTx/>
              <a:buNone/>
            </a:pPr>
            <a:r>
              <a:rPr lang="en-US" altLang="zh-CN" sz="1200">
                <a:latin typeface="Arial" panose="020B0604020202020204" pitchFamily="34" charset="0"/>
              </a:rPr>
              <a:t>3	14	15	14.5	</a:t>
            </a:r>
          </a:p>
          <a:p>
            <a:pPr eaLnBrk="1" hangingPunct="1">
              <a:spcBef>
                <a:spcPct val="50000"/>
              </a:spcBef>
              <a:buClrTx/>
              <a:buSzTx/>
              <a:buFontTx/>
              <a:buNone/>
            </a:pPr>
            <a:r>
              <a:rPr lang="en-US" altLang="zh-CN" sz="1200">
                <a:latin typeface="Arial" panose="020B0604020202020204" pitchFamily="34" charset="0"/>
              </a:rPr>
              <a:t>4	14.5	15	14.75	</a:t>
            </a:r>
          </a:p>
          <a:p>
            <a:pPr eaLnBrk="1" hangingPunct="1">
              <a:spcBef>
                <a:spcPct val="50000"/>
              </a:spcBef>
              <a:buClrTx/>
              <a:buSzTx/>
              <a:buFontTx/>
              <a:buNone/>
            </a:pPr>
            <a:r>
              <a:rPr lang="en-US" altLang="zh-CN" sz="1200">
                <a:latin typeface="Arial" panose="020B0604020202020204" pitchFamily="34" charset="0"/>
              </a:rPr>
              <a:t>5	14.75	15	14.875	</a:t>
            </a:r>
          </a:p>
          <a:p>
            <a:pPr eaLnBrk="1" hangingPunct="1">
              <a:spcBef>
                <a:spcPct val="50000"/>
              </a:spcBef>
              <a:buClrTx/>
              <a:buSzTx/>
              <a:buFontTx/>
              <a:buNone/>
            </a:pPr>
            <a:r>
              <a:rPr lang="en-US" altLang="zh-CN" sz="1200">
                <a:latin typeface="Arial" panose="020B0604020202020204" pitchFamily="34" charset="0"/>
              </a:rPr>
              <a:t>6	14.75	14.875	14.8125	</a:t>
            </a:r>
          </a:p>
        </p:txBody>
      </p:sp>
      <p:grpSp>
        <p:nvGrpSpPr>
          <p:cNvPr id="78981" name="Group 133"/>
          <p:cNvGrpSpPr>
            <a:grpSpLocks/>
          </p:cNvGrpSpPr>
          <p:nvPr/>
        </p:nvGrpSpPr>
        <p:grpSpPr bwMode="auto">
          <a:xfrm>
            <a:off x="1600200" y="3429000"/>
            <a:ext cx="5334000" cy="3302000"/>
            <a:chOff x="2400" y="1824"/>
            <a:chExt cx="3360" cy="2080"/>
          </a:xfrm>
        </p:grpSpPr>
        <p:graphicFrame>
          <p:nvGraphicFramePr>
            <p:cNvPr id="25606" name="Object 134"/>
            <p:cNvGraphicFramePr>
              <a:graphicFrameLocks noChangeAspect="1"/>
            </p:cNvGraphicFramePr>
            <p:nvPr/>
          </p:nvGraphicFramePr>
          <p:xfrm>
            <a:off x="2400" y="1824"/>
            <a:ext cx="3360" cy="2080"/>
          </p:xfrm>
          <a:graphic>
            <a:graphicData uri="http://schemas.openxmlformats.org/presentationml/2006/ole">
              <p:oleObj spid="_x0000_s25611" name="Chart" r:id="rId3" imgW="6524816" imgH="4038766" progId="">
                <p:embed/>
              </p:oleObj>
            </a:graphicData>
          </a:graphic>
        </p:graphicFrame>
        <p:sp>
          <p:nvSpPr>
            <p:cNvPr id="25607" name="Line 135"/>
            <p:cNvSpPr>
              <a:spLocks noChangeShapeType="1"/>
            </p:cNvSpPr>
            <p:nvPr/>
          </p:nvSpPr>
          <p:spPr bwMode="auto">
            <a:xfrm>
              <a:off x="2784" y="3072"/>
              <a:ext cx="2832" cy="0"/>
            </a:xfrm>
            <a:prstGeom prst="line">
              <a:avLst/>
            </a:prstGeom>
            <a:noFill/>
            <a:ln w="28575">
              <a:solidFill>
                <a:schemeClr val="accent2"/>
              </a:solidFill>
              <a:prstDash val="lg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8"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88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9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89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7897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77838" y="1619250"/>
            <a:ext cx="8229600" cy="4724400"/>
          </a:xfrm>
        </p:spPr>
        <p:txBody>
          <a:bodyPr/>
          <a:lstStyle/>
          <a:p>
            <a:pPr>
              <a:defRPr/>
            </a:pPr>
            <a:r>
              <a:rPr lang="en-US" altLang="zh-CN" dirty="0" err="1" smtClean="0"/>
              <a:t>Thm</a:t>
            </a:r>
            <a:r>
              <a:rPr lang="en-US" altLang="zh-CN" dirty="0" smtClean="0"/>
              <a:t>. 1.4(Bisection Theorem). Assume that </a:t>
            </a:r>
            <a:r>
              <a:rPr lang="en-US" altLang="zh-CN" i="1" dirty="0" err="1"/>
              <a:t>f</a:t>
            </a:r>
            <a:r>
              <a:rPr lang="en-US" altLang="zh-CN" dirty="0" err="1"/>
              <a:t>∈</a:t>
            </a:r>
            <a:r>
              <a:rPr lang="en-US" altLang="zh-CN" i="1" dirty="0" err="1" smtClean="0"/>
              <a:t>C</a:t>
            </a:r>
            <a:r>
              <a:rPr lang="en-US" altLang="zh-CN" dirty="0" smtClean="0"/>
              <a:t>(</a:t>
            </a:r>
            <a:r>
              <a:rPr lang="en-US" altLang="zh-CN" i="1" dirty="0" err="1" smtClean="0"/>
              <a:t>a</a:t>
            </a:r>
            <a:r>
              <a:rPr lang="en-US" altLang="zh-CN" dirty="0" err="1" smtClean="0"/>
              <a:t>,</a:t>
            </a:r>
            <a:r>
              <a:rPr lang="en-US" altLang="zh-CN" i="1" dirty="0" err="1" smtClean="0"/>
              <a:t>b</a:t>
            </a:r>
            <a:r>
              <a:rPr lang="en-US" altLang="zh-CN" dirty="0" smtClean="0"/>
              <a:t>)</a:t>
            </a:r>
            <a:r>
              <a:rPr lang="zh-CN" altLang="en-US" dirty="0"/>
              <a:t> </a:t>
            </a:r>
            <a:r>
              <a:rPr lang="en-US" altLang="zh-CN" dirty="0" smtClean="0"/>
              <a:t>and that there exists a number </a:t>
            </a:r>
            <a:r>
              <a:rPr lang="en-US" altLang="zh-CN" i="1" dirty="0"/>
              <a:t>r</a:t>
            </a:r>
            <a:r>
              <a:rPr lang="en-US" altLang="zh-CN" dirty="0"/>
              <a:t>∈[</a:t>
            </a:r>
            <a:r>
              <a:rPr lang="en-US" altLang="zh-CN" i="1" dirty="0"/>
              <a:t>a</a:t>
            </a:r>
            <a:r>
              <a:rPr lang="en-US" altLang="zh-CN" dirty="0"/>
              <a:t>, </a:t>
            </a:r>
            <a:r>
              <a:rPr lang="en-US" altLang="zh-CN" i="1" dirty="0"/>
              <a:t>b</a:t>
            </a:r>
            <a:r>
              <a:rPr lang="en-US" altLang="zh-CN" dirty="0" smtClean="0"/>
              <a:t>] such that </a:t>
            </a:r>
            <a:r>
              <a:rPr lang="en-US" altLang="zh-CN" i="1" dirty="0"/>
              <a:t>f</a:t>
            </a:r>
            <a:r>
              <a:rPr lang="en-US" altLang="zh-CN" dirty="0"/>
              <a:t>(</a:t>
            </a:r>
            <a:r>
              <a:rPr lang="en-US" altLang="zh-CN" i="1" dirty="0"/>
              <a:t>r</a:t>
            </a:r>
            <a:r>
              <a:rPr lang="en-US" altLang="zh-CN" dirty="0"/>
              <a:t>)=</a:t>
            </a:r>
            <a:r>
              <a:rPr lang="en-US" altLang="zh-CN" dirty="0" smtClean="0"/>
              <a:t>0. If </a:t>
            </a:r>
            <a:r>
              <a:rPr lang="en-US" altLang="zh-CN" i="1" dirty="0" smtClean="0"/>
              <a:t>f</a:t>
            </a:r>
            <a:r>
              <a:rPr lang="en-US" altLang="zh-CN" dirty="0" smtClean="0"/>
              <a:t>(</a:t>
            </a:r>
            <a:r>
              <a:rPr lang="en-US" altLang="zh-CN" i="1" dirty="0" smtClean="0"/>
              <a:t>a</a:t>
            </a:r>
            <a:r>
              <a:rPr lang="en-US" altLang="zh-CN" dirty="0" smtClean="0"/>
              <a:t>) and </a:t>
            </a:r>
            <a:r>
              <a:rPr lang="en-US" altLang="zh-CN" i="1" dirty="0" smtClean="0"/>
              <a:t>f</a:t>
            </a:r>
            <a:r>
              <a:rPr lang="en-US" altLang="zh-CN" dirty="0" smtClean="0"/>
              <a:t>(</a:t>
            </a:r>
            <a:r>
              <a:rPr lang="en-US" altLang="zh-CN" i="1" dirty="0" smtClean="0"/>
              <a:t>b</a:t>
            </a:r>
            <a:r>
              <a:rPr lang="en-US" altLang="zh-CN" dirty="0" smtClean="0"/>
              <a:t>) have opposite signs, and           represents the sequence of midpoints generated by the bisection process, then</a:t>
            </a:r>
          </a:p>
          <a:p>
            <a:pPr>
              <a:defRPr/>
            </a:pPr>
            <a:endParaRPr lang="en-US" altLang="zh-CN" dirty="0"/>
          </a:p>
          <a:p>
            <a:pPr marL="0" indent="0">
              <a:buFont typeface="Wingdings" panose="05000000000000000000" pitchFamily="2" charset="2"/>
              <a:buNone/>
              <a:defRPr/>
            </a:pPr>
            <a:r>
              <a:rPr lang="en-US" altLang="zh-CN" dirty="0" smtClean="0"/>
              <a:t>   and therefore the sequence            converges to the zero </a:t>
            </a:r>
            <a:r>
              <a:rPr lang="en-US" altLang="zh-CN" i="1" dirty="0" smtClean="0"/>
              <a:t>x</a:t>
            </a:r>
            <a:r>
              <a:rPr lang="en-US" altLang="zh-CN" dirty="0" smtClean="0">
                <a:latin typeface="Arial" panose="020B0604020202020204" pitchFamily="34" charset="0"/>
              </a:rPr>
              <a:t>=</a:t>
            </a:r>
            <a:r>
              <a:rPr lang="en-US" altLang="zh-CN" i="1" dirty="0" smtClean="0"/>
              <a:t>r</a:t>
            </a:r>
            <a:r>
              <a:rPr lang="en-US" altLang="zh-CN" dirty="0" smtClean="0"/>
              <a:t>; that is,</a:t>
            </a:r>
          </a:p>
          <a:p>
            <a:pPr marL="0" indent="0">
              <a:buFont typeface="Wingdings" panose="05000000000000000000" pitchFamily="2" charset="2"/>
              <a:buNone/>
              <a:defRPr/>
            </a:pPr>
            <a:endParaRPr lang="zh-CN" altLang="en-US" dirty="0"/>
          </a:p>
        </p:txBody>
      </p:sp>
      <p:sp>
        <p:nvSpPr>
          <p:cNvPr id="26627" name="标题 2"/>
          <p:cNvSpPr>
            <a:spLocks noGrp="1"/>
          </p:cNvSpPr>
          <p:nvPr>
            <p:ph type="title"/>
          </p:nvPr>
        </p:nvSpPr>
        <p:spPr/>
        <p:txBody>
          <a:bodyPr/>
          <a:lstStyle/>
          <a:p>
            <a:r>
              <a:rPr lang="en-US" altLang="zh-CN" b="1" smtClean="0"/>
              <a:t>Bisection Method</a:t>
            </a:r>
            <a:endParaRPr lang="zh-CN" altLang="en-US" smtClean="0"/>
          </a:p>
        </p:txBody>
      </p:sp>
      <p:graphicFrame>
        <p:nvGraphicFramePr>
          <p:cNvPr id="4" name="Object 4"/>
          <p:cNvGraphicFramePr>
            <a:graphicFrameLocks noChangeAspect="1"/>
          </p:cNvGraphicFramePr>
          <p:nvPr/>
        </p:nvGraphicFramePr>
        <p:xfrm>
          <a:off x="4089400" y="3160713"/>
          <a:ext cx="863600" cy="482600"/>
        </p:xfrm>
        <a:graphic>
          <a:graphicData uri="http://schemas.openxmlformats.org/presentationml/2006/ole">
            <p:oleObj spid="_x0000_s26645" name="Equation" r:id="rId3" imgW="431613" imgH="241195" progId="">
              <p:embed/>
            </p:oleObj>
          </a:graphicData>
        </a:graphic>
      </p:graphicFrame>
      <p:graphicFrame>
        <p:nvGraphicFramePr>
          <p:cNvPr id="5" name="Object 6"/>
          <p:cNvGraphicFramePr>
            <a:graphicFrameLocks noChangeAspect="1"/>
          </p:cNvGraphicFramePr>
          <p:nvPr/>
        </p:nvGraphicFramePr>
        <p:xfrm>
          <a:off x="3549650" y="4487863"/>
          <a:ext cx="1944688" cy="849312"/>
        </p:xfrm>
        <a:graphic>
          <a:graphicData uri="http://schemas.openxmlformats.org/presentationml/2006/ole">
            <p:oleObj spid="_x0000_s26646" name="Equation" r:id="rId4" imgW="901309" imgH="393529" progId="">
              <p:embed/>
            </p:oleObj>
          </a:graphicData>
        </a:graphic>
      </p:graphicFrame>
      <p:sp>
        <p:nvSpPr>
          <p:cNvPr id="6" name="Text Box 8"/>
          <p:cNvSpPr txBox="1">
            <a:spLocks noChangeArrowheads="1"/>
          </p:cNvSpPr>
          <p:nvPr/>
        </p:nvSpPr>
        <p:spPr bwMode="auto">
          <a:xfrm>
            <a:off x="5975350" y="4684713"/>
            <a:ext cx="31686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400"/>
              <a:t>for</a:t>
            </a:r>
            <a:r>
              <a:rPr lang="en-US" altLang="zh-CN" sz="2400" i="1"/>
              <a:t> n</a:t>
            </a:r>
            <a:r>
              <a:rPr lang="en-US" altLang="zh-CN" sz="2400"/>
              <a:t>=0,1,2,…</a:t>
            </a:r>
          </a:p>
        </p:txBody>
      </p:sp>
      <p:graphicFrame>
        <p:nvGraphicFramePr>
          <p:cNvPr id="7" name="Object 10"/>
          <p:cNvGraphicFramePr>
            <a:graphicFrameLocks noChangeAspect="1"/>
          </p:cNvGraphicFramePr>
          <p:nvPr/>
        </p:nvGraphicFramePr>
        <p:xfrm>
          <a:off x="5334000" y="5276850"/>
          <a:ext cx="1008063" cy="563563"/>
        </p:xfrm>
        <a:graphic>
          <a:graphicData uri="http://schemas.openxmlformats.org/presentationml/2006/ole">
            <p:oleObj spid="_x0000_s26647" name="Equation" r:id="rId5" imgW="431613" imgH="241195" progId="">
              <p:embed/>
            </p:oleObj>
          </a:graphicData>
        </a:graphic>
      </p:graphicFrame>
      <p:graphicFrame>
        <p:nvGraphicFramePr>
          <p:cNvPr id="8" name="Object 11"/>
          <p:cNvGraphicFramePr>
            <a:graphicFrameLocks noChangeAspect="1"/>
          </p:cNvGraphicFramePr>
          <p:nvPr/>
        </p:nvGraphicFramePr>
        <p:xfrm>
          <a:off x="4056063" y="6159500"/>
          <a:ext cx="1619250" cy="698500"/>
        </p:xfrm>
        <a:graphic>
          <a:graphicData uri="http://schemas.openxmlformats.org/presentationml/2006/ole">
            <p:oleObj spid="_x0000_s26648" name="Equation" r:id="rId6" imgW="647700" imgH="279400" progId="">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内容占位符 1"/>
          <p:cNvSpPr>
            <a:spLocks noGrp="1"/>
          </p:cNvSpPr>
          <p:nvPr>
            <p:ph idx="1"/>
          </p:nvPr>
        </p:nvSpPr>
        <p:spPr/>
        <p:txBody>
          <a:bodyPr/>
          <a:lstStyle/>
          <a:p>
            <a:r>
              <a:rPr lang="en-US" altLang="zh-CN" smtClean="0"/>
              <a:t>In a computer floating-point system, the bisection process must be limited. If a double-precision floating-point system is used for operation, the length of the subinterval obtained after a maximum of 52 bisection will become 0, and the iteration ends.</a:t>
            </a:r>
          </a:p>
        </p:txBody>
      </p:sp>
      <p:sp>
        <p:nvSpPr>
          <p:cNvPr id="27651" name="标题 2"/>
          <p:cNvSpPr>
            <a:spLocks noGrp="1"/>
          </p:cNvSpPr>
          <p:nvPr>
            <p:ph type="title"/>
          </p:nvPr>
        </p:nvSpPr>
        <p:spPr/>
        <p:txBody>
          <a:bodyPr/>
          <a:lstStyle/>
          <a:p>
            <a:r>
              <a:rPr lang="en-US" altLang="zh-CN" b="1" smtClean="0"/>
              <a:t>Bisection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219200"/>
            <a:ext cx="8229600" cy="3886200"/>
          </a:xfrm>
        </p:spPr>
        <p:txBody>
          <a:bodyPr/>
          <a:lstStyle/>
          <a:p>
            <a:pPr>
              <a:defRPr/>
            </a:pPr>
            <a:r>
              <a:rPr lang="en-US" altLang="zh-CN" dirty="0" smtClean="0"/>
              <a:t>A virtue of the bisection method is that the formula (1.24) provides a predetermined estimate for the accuracy of the computed solution.</a:t>
            </a:r>
          </a:p>
          <a:p>
            <a:pPr>
              <a:defRPr/>
            </a:pPr>
            <a:r>
              <a:rPr lang="en-US" altLang="zh-CN" dirty="0" smtClean="0"/>
              <a:t>For the given error bound </a:t>
            </a:r>
            <a:r>
              <a:rPr lang="en-US" altLang="zh-CN" i="1" dirty="0" smtClean="0"/>
              <a:t>ɛ</a:t>
            </a:r>
            <a:r>
              <a:rPr lang="en-US" altLang="zh-CN" dirty="0" smtClean="0"/>
              <a:t>, by </a:t>
            </a:r>
            <a:r>
              <a:rPr lang="en-US" altLang="zh-CN" dirty="0" err="1" smtClean="0"/>
              <a:t>Thm</a:t>
            </a:r>
            <a:r>
              <a:rPr lang="en-US" altLang="zh-CN" dirty="0" smtClean="0"/>
              <a:t>. 1.4, if we want </a:t>
            </a:r>
            <a:r>
              <a:rPr lang="en-US" altLang="zh-CN" dirty="0"/>
              <a:t>|</a:t>
            </a:r>
            <a:r>
              <a:rPr lang="en-US" altLang="zh-CN" i="1" dirty="0"/>
              <a:t>r</a:t>
            </a:r>
            <a:r>
              <a:rPr lang="en-US" altLang="zh-CN" dirty="0"/>
              <a:t>-</a:t>
            </a:r>
            <a:r>
              <a:rPr lang="en-US" altLang="zh-CN" i="1" dirty="0" err="1"/>
              <a:t>c</a:t>
            </a:r>
            <a:r>
              <a:rPr lang="en-US" altLang="zh-CN" i="1" baseline="-25000" dirty="0" err="1"/>
              <a:t>n</a:t>
            </a:r>
            <a:r>
              <a:rPr lang="en-US" altLang="zh-CN" dirty="0"/>
              <a:t>| ≤ </a:t>
            </a:r>
            <a:r>
              <a:rPr lang="el-GR" altLang="zh-CN" i="1" dirty="0"/>
              <a:t>ε</a:t>
            </a:r>
            <a:r>
              <a:rPr lang="zh-CN" altLang="en-US" dirty="0" smtClean="0"/>
              <a:t>，</a:t>
            </a:r>
            <a:r>
              <a:rPr lang="en-US" altLang="zh-CN" dirty="0" smtClean="0"/>
              <a:t>it will suffice to have </a:t>
            </a:r>
          </a:p>
          <a:p>
            <a:pPr marL="0" indent="0">
              <a:buFont typeface="Wingdings" panose="05000000000000000000" pitchFamily="2" charset="2"/>
              <a:buNone/>
              <a:defRPr/>
            </a:pPr>
            <a:r>
              <a:rPr lang="en-US" altLang="zh-CN" dirty="0"/>
              <a:t> </a:t>
            </a:r>
            <a:r>
              <a:rPr lang="en-US" altLang="zh-CN" dirty="0" smtClean="0"/>
              <a:t>  </a:t>
            </a:r>
            <a:r>
              <a:rPr lang="en-US" altLang="zh-CN" dirty="0"/>
              <a:t>take the logarithm of both </a:t>
            </a:r>
            <a:r>
              <a:rPr lang="en-US" altLang="zh-CN" dirty="0" smtClean="0"/>
              <a:t>sides, we get</a:t>
            </a:r>
            <a:endParaRPr lang="zh-CN" altLang="en-US" dirty="0"/>
          </a:p>
          <a:p>
            <a:pPr marL="0" indent="0">
              <a:spcBef>
                <a:spcPts val="300"/>
              </a:spcBef>
              <a:buFont typeface="Wingdings" panose="05000000000000000000" pitchFamily="2" charset="2"/>
              <a:buNone/>
              <a:defRPr/>
            </a:pPr>
            <a:r>
              <a:rPr lang="zh-CN" altLang="en-US" dirty="0"/>
              <a:t> </a:t>
            </a:r>
            <a:r>
              <a:rPr lang="zh-CN" altLang="en-US" dirty="0" smtClean="0"/>
              <a:t>  </a:t>
            </a:r>
            <a:endParaRPr lang="en-US" altLang="zh-CN" dirty="0" smtClean="0"/>
          </a:p>
          <a:p>
            <a:pPr marL="0" indent="0">
              <a:buFont typeface="Wingdings" panose="05000000000000000000" pitchFamily="2" charset="2"/>
              <a:buNone/>
              <a:defRPr/>
            </a:pPr>
            <a:r>
              <a:rPr lang="en-US" altLang="zh-CN" dirty="0" smtClean="0"/>
              <a:t>    so</a:t>
            </a:r>
            <a:endParaRPr lang="zh-CN" altLang="en-US" dirty="0"/>
          </a:p>
        </p:txBody>
      </p:sp>
      <p:sp>
        <p:nvSpPr>
          <p:cNvPr id="28675" name="标题 2"/>
          <p:cNvSpPr>
            <a:spLocks noGrp="1"/>
          </p:cNvSpPr>
          <p:nvPr>
            <p:ph type="title"/>
          </p:nvPr>
        </p:nvSpPr>
        <p:spPr/>
        <p:txBody>
          <a:bodyPr/>
          <a:lstStyle/>
          <a:p>
            <a:r>
              <a:rPr lang="en-US" altLang="zh-CN" b="1" smtClean="0"/>
              <a:t>Bisection Method</a:t>
            </a:r>
            <a:endParaRPr lang="zh-CN" altLang="en-US" smtClean="0"/>
          </a:p>
        </p:txBody>
      </p:sp>
      <p:graphicFrame>
        <p:nvGraphicFramePr>
          <p:cNvPr id="4" name="Object 5"/>
          <p:cNvGraphicFramePr>
            <a:graphicFrameLocks noChangeAspect="1"/>
          </p:cNvGraphicFramePr>
          <p:nvPr/>
        </p:nvGraphicFramePr>
        <p:xfrm>
          <a:off x="7239000" y="3657600"/>
          <a:ext cx="1277938" cy="720725"/>
        </p:xfrm>
        <a:graphic>
          <a:graphicData uri="http://schemas.openxmlformats.org/presentationml/2006/ole">
            <p:oleObj spid="_x0000_s28693" name="公式" r:id="rId3" imgW="647419" imgH="393529" progId="">
              <p:embed/>
            </p:oleObj>
          </a:graphicData>
        </a:graphic>
      </p:graphicFrame>
      <p:graphicFrame>
        <p:nvGraphicFramePr>
          <p:cNvPr id="5" name="Object 2"/>
          <p:cNvGraphicFramePr>
            <a:graphicFrameLocks noChangeAspect="1"/>
          </p:cNvGraphicFramePr>
          <p:nvPr/>
        </p:nvGraphicFramePr>
        <p:xfrm>
          <a:off x="3022600" y="4916488"/>
          <a:ext cx="3097213" cy="377825"/>
        </p:xfrm>
        <a:graphic>
          <a:graphicData uri="http://schemas.openxmlformats.org/presentationml/2006/ole">
            <p:oleObj spid="_x0000_s28694" name="公式" r:id="rId4" imgW="1752600" imgH="203200" progId="">
              <p:embed/>
            </p:oleObj>
          </a:graphicData>
        </a:graphic>
      </p:graphicFrame>
      <p:graphicFrame>
        <p:nvGraphicFramePr>
          <p:cNvPr id="6" name="Object 3"/>
          <p:cNvGraphicFramePr>
            <a:graphicFrameLocks noChangeAspect="1"/>
          </p:cNvGraphicFramePr>
          <p:nvPr/>
        </p:nvGraphicFramePr>
        <p:xfrm>
          <a:off x="1143000" y="5559425"/>
          <a:ext cx="3887788" cy="1001713"/>
        </p:xfrm>
        <a:graphic>
          <a:graphicData uri="http://schemas.openxmlformats.org/presentationml/2006/ole">
            <p:oleObj spid="_x0000_s28695" name="公式" r:id="rId5" imgW="2362200" imgH="571500" progId="">
              <p:embed/>
            </p:oleObj>
          </a:graphicData>
        </a:graphic>
      </p:graphicFrame>
      <p:graphicFrame>
        <p:nvGraphicFramePr>
          <p:cNvPr id="7" name="Object 19"/>
          <p:cNvGraphicFramePr>
            <a:graphicFrameLocks noChangeAspect="1"/>
          </p:cNvGraphicFramePr>
          <p:nvPr/>
        </p:nvGraphicFramePr>
        <p:xfrm>
          <a:off x="5334000" y="5600700"/>
          <a:ext cx="2760663" cy="1181100"/>
        </p:xfrm>
        <a:graphic>
          <a:graphicData uri="http://schemas.openxmlformats.org/presentationml/2006/ole">
            <p:oleObj spid="_x0000_s28696" name="Equation" r:id="rId6" imgW="1841500" imgH="787400" progId="">
              <p:embed/>
            </p:oleObj>
          </a:graphicData>
        </a:graphic>
      </p:graphicFrame>
      <p:sp>
        <p:nvSpPr>
          <p:cNvPr id="8"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内容占位符 1"/>
          <p:cNvSpPr>
            <a:spLocks noGrp="1"/>
          </p:cNvSpPr>
          <p:nvPr>
            <p:ph idx="1"/>
          </p:nvPr>
        </p:nvSpPr>
        <p:spPr/>
        <p:txBody>
          <a:bodyPr/>
          <a:lstStyle/>
          <a:p>
            <a:pPr>
              <a:defRPr/>
            </a:pPr>
            <a:r>
              <a:rPr lang="en-US" altLang="zh-CN" dirty="0" smtClean="0"/>
              <a:t>Virtues:</a:t>
            </a:r>
          </a:p>
          <a:p>
            <a:pPr marL="914400" lvl="1" indent="-514350">
              <a:buFont typeface="Times New Roman" panose="02020603050405020304" pitchFamily="18" charset="0"/>
              <a:buAutoNum type="arabicPeriod"/>
              <a:defRPr/>
            </a:pPr>
            <a:r>
              <a:rPr lang="en-US" altLang="zh-CN" dirty="0" smtClean="0"/>
              <a:t>Low requirements on functions: the function is continuous and the signs are different at the two endpoints.</a:t>
            </a:r>
          </a:p>
          <a:p>
            <a:pPr marL="914400" lvl="1" indent="-514350">
              <a:buFont typeface="Times New Roman" panose="02020603050405020304" pitchFamily="18" charset="0"/>
              <a:buAutoNum type="arabicPeriod"/>
              <a:defRPr/>
            </a:pPr>
            <a:r>
              <a:rPr lang="en-US" altLang="zh-CN" dirty="0" smtClean="0"/>
              <a:t>The method is absolutely convergent.</a:t>
            </a:r>
          </a:p>
          <a:p>
            <a:pPr>
              <a:defRPr/>
            </a:pPr>
            <a:r>
              <a:rPr lang="en-US" altLang="zh-CN" dirty="0" smtClean="0"/>
              <a:t>Defects: </a:t>
            </a:r>
          </a:p>
          <a:p>
            <a:pPr marL="971550" lvl="1" indent="-514350">
              <a:buFont typeface="+mj-lt"/>
              <a:buAutoNum type="arabicPeriod"/>
              <a:defRPr/>
            </a:pPr>
            <a:r>
              <a:rPr lang="en-US" altLang="zh-CN" dirty="0" smtClean="0"/>
              <a:t>The algorithm is convergent linearly.</a:t>
            </a:r>
          </a:p>
          <a:p>
            <a:pPr marL="971550" lvl="1" indent="-514350">
              <a:buFont typeface="+mj-lt"/>
              <a:buAutoNum type="arabicPeriod"/>
              <a:defRPr/>
            </a:pPr>
            <a:r>
              <a:rPr lang="en-US" altLang="zh-CN" dirty="0" smtClean="0"/>
              <a:t>Unsuitable for searching complex roots.</a:t>
            </a:r>
          </a:p>
        </p:txBody>
      </p:sp>
      <p:sp>
        <p:nvSpPr>
          <p:cNvPr id="29699" name="标题 2"/>
          <p:cNvSpPr>
            <a:spLocks noGrp="1"/>
          </p:cNvSpPr>
          <p:nvPr>
            <p:ph type="title"/>
          </p:nvPr>
        </p:nvSpPr>
        <p:spPr/>
        <p:txBody>
          <a:bodyPr/>
          <a:lstStyle/>
          <a:p>
            <a:r>
              <a:rPr lang="en-US" altLang="zh-CN" b="1" smtClean="0"/>
              <a:t>Bisection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0375" y="1219200"/>
            <a:ext cx="8229600" cy="5334000"/>
          </a:xfrm>
        </p:spPr>
        <p:txBody>
          <a:bodyPr/>
          <a:lstStyle/>
          <a:p>
            <a:pPr>
              <a:defRPr/>
            </a:pPr>
            <a:r>
              <a:rPr lang="en-US" altLang="zh-CN" sz="2400" dirty="0" smtClean="0"/>
              <a:t>A developed algorithm is the method of false position or the </a:t>
            </a:r>
            <a:r>
              <a:rPr lang="en-US" altLang="zh-CN" sz="2400" dirty="0" err="1" smtClean="0"/>
              <a:t>regula</a:t>
            </a:r>
            <a:r>
              <a:rPr lang="en-US" altLang="zh-CN" sz="2400" dirty="0" smtClean="0"/>
              <a:t> false method.</a:t>
            </a:r>
          </a:p>
          <a:p>
            <a:pPr>
              <a:defRPr/>
            </a:pPr>
            <a:r>
              <a:rPr lang="en-US" altLang="zh-CN" sz="2400" dirty="0" smtClean="0"/>
              <a:t>Assume that </a:t>
            </a:r>
            <a:r>
              <a:rPr lang="en-US" altLang="zh-CN" sz="2400" i="1" dirty="0" smtClean="0"/>
              <a:t>f</a:t>
            </a:r>
            <a:r>
              <a:rPr lang="en-US" altLang="zh-CN" sz="2400" dirty="0" smtClean="0"/>
              <a:t>(</a:t>
            </a:r>
            <a:r>
              <a:rPr lang="en-US" altLang="zh-CN" sz="2400" i="1" dirty="0" smtClean="0"/>
              <a:t>a</a:t>
            </a:r>
            <a:r>
              <a:rPr lang="en-US" altLang="zh-CN" sz="2400" dirty="0" smtClean="0"/>
              <a:t>)</a:t>
            </a:r>
            <a:r>
              <a:rPr lang="zh-CN" altLang="en-US" sz="2400" dirty="0"/>
              <a:t> </a:t>
            </a:r>
            <a:r>
              <a:rPr lang="en-US" altLang="zh-CN" sz="2400" dirty="0" smtClean="0"/>
              <a:t>and </a:t>
            </a:r>
            <a:r>
              <a:rPr lang="en-US" altLang="zh-CN" sz="2400" i="1" dirty="0" smtClean="0"/>
              <a:t>f</a:t>
            </a:r>
            <a:r>
              <a:rPr lang="en-US" altLang="zh-CN" sz="2400" dirty="0" smtClean="0"/>
              <a:t>(</a:t>
            </a:r>
            <a:r>
              <a:rPr lang="en-US" altLang="zh-CN" sz="2400" i="1" dirty="0" smtClean="0"/>
              <a:t>b</a:t>
            </a:r>
            <a:r>
              <a:rPr lang="en-US" altLang="zh-CN" sz="2400" dirty="0"/>
              <a:t>) </a:t>
            </a:r>
            <a:r>
              <a:rPr lang="en-US" altLang="zh-CN" sz="2400" dirty="0" smtClean="0"/>
              <a:t>have opposite signs, we find the point </a:t>
            </a:r>
            <a:r>
              <a:rPr lang="en-US" altLang="zh-CN" sz="2400" dirty="0"/>
              <a:t>(</a:t>
            </a:r>
            <a:r>
              <a:rPr lang="en-US" altLang="zh-CN" sz="2400" i="1" dirty="0"/>
              <a:t>c</a:t>
            </a:r>
            <a:r>
              <a:rPr lang="en-US" altLang="zh-CN" sz="2400" dirty="0"/>
              <a:t>,0</a:t>
            </a:r>
            <a:r>
              <a:rPr lang="en-US" altLang="zh-CN" sz="2400" dirty="0" smtClean="0"/>
              <a:t>) where the secant line </a:t>
            </a:r>
            <a:r>
              <a:rPr lang="en-US" altLang="zh-CN" sz="2400" i="1" dirty="0" smtClean="0"/>
              <a:t>L</a:t>
            </a:r>
            <a:r>
              <a:rPr lang="en-US" altLang="zh-CN" sz="2400" dirty="0" smtClean="0"/>
              <a:t> joining the points </a:t>
            </a:r>
            <a:r>
              <a:rPr lang="en-US" altLang="zh-CN" sz="2400" dirty="0"/>
              <a:t>(</a:t>
            </a:r>
            <a:r>
              <a:rPr lang="en-US" altLang="zh-CN" sz="2400" i="1" dirty="0" err="1"/>
              <a:t>a</a:t>
            </a:r>
            <a:r>
              <a:rPr lang="en-US" altLang="zh-CN" sz="2400" dirty="0" err="1"/>
              <a:t>,</a:t>
            </a:r>
            <a:r>
              <a:rPr lang="en-US" altLang="zh-CN" sz="2400" i="1" dirty="0" err="1"/>
              <a:t>f</a:t>
            </a:r>
            <a:r>
              <a:rPr lang="en-US" altLang="zh-CN" sz="2400" dirty="0"/>
              <a:t>(</a:t>
            </a:r>
            <a:r>
              <a:rPr lang="en-US" altLang="zh-CN" sz="2400" i="1" dirty="0"/>
              <a:t>a</a:t>
            </a:r>
            <a:r>
              <a:rPr lang="en-US" altLang="zh-CN" sz="2400" dirty="0" smtClean="0"/>
              <a:t>))</a:t>
            </a:r>
            <a:r>
              <a:rPr lang="zh-CN" altLang="en-US" sz="2400" dirty="0" smtClean="0"/>
              <a:t> </a:t>
            </a:r>
            <a:r>
              <a:rPr lang="en-US" altLang="zh-CN" sz="2400" dirty="0" smtClean="0"/>
              <a:t>and (</a:t>
            </a:r>
            <a:r>
              <a:rPr lang="en-US" altLang="zh-CN" sz="2400" i="1" dirty="0" err="1" smtClean="0"/>
              <a:t>b</a:t>
            </a:r>
            <a:r>
              <a:rPr lang="en-US" altLang="zh-CN" sz="2400" dirty="0" err="1" smtClean="0"/>
              <a:t>,</a:t>
            </a:r>
            <a:r>
              <a:rPr lang="en-US" altLang="zh-CN" sz="2400" i="1" dirty="0" err="1" smtClean="0"/>
              <a:t>f</a:t>
            </a:r>
            <a:r>
              <a:rPr lang="en-US" altLang="zh-CN" sz="2400" dirty="0" smtClean="0"/>
              <a:t>(</a:t>
            </a:r>
            <a:r>
              <a:rPr lang="en-US" altLang="zh-CN" sz="2400" i="1" dirty="0" smtClean="0"/>
              <a:t>b</a:t>
            </a:r>
            <a:r>
              <a:rPr lang="en-US" altLang="zh-CN" sz="2400" dirty="0"/>
              <a:t>)) </a:t>
            </a:r>
            <a:r>
              <a:rPr lang="en-US" altLang="zh-CN" sz="2400" dirty="0" smtClean="0"/>
              <a:t>crossed the </a:t>
            </a:r>
            <a:r>
              <a:rPr lang="en-US" altLang="zh-CN" sz="2400" i="1" dirty="0" smtClean="0"/>
              <a:t>x</a:t>
            </a:r>
            <a:r>
              <a:rPr lang="en-US" altLang="zh-CN" sz="2400" dirty="0" smtClean="0"/>
              <a:t>-axis. </a:t>
            </a:r>
          </a:p>
          <a:p>
            <a:pPr>
              <a:defRPr/>
            </a:pPr>
            <a:r>
              <a:rPr lang="en-US" altLang="zh-CN" sz="2400" dirty="0" smtClean="0"/>
              <a:t>To find the value </a:t>
            </a:r>
            <a:r>
              <a:rPr lang="en-US" altLang="zh-CN" sz="2400" i="1" dirty="0" smtClean="0"/>
              <a:t>c</a:t>
            </a:r>
            <a:r>
              <a:rPr lang="en-US" altLang="zh-CN" sz="2400" dirty="0" smtClean="0"/>
              <a:t>, we write down two versions of the slope </a:t>
            </a:r>
            <a:r>
              <a:rPr lang="en-US" altLang="zh-CN" sz="2400" i="1" dirty="0" smtClean="0"/>
              <a:t>m</a:t>
            </a:r>
            <a:r>
              <a:rPr lang="en-US" altLang="zh-CN" sz="2400" dirty="0" smtClean="0"/>
              <a:t> of the line </a:t>
            </a:r>
            <a:r>
              <a:rPr lang="en-US" altLang="zh-CN" sz="2400" i="1" dirty="0" smtClean="0"/>
              <a:t>L</a:t>
            </a:r>
            <a:r>
              <a:rPr lang="en-US" altLang="zh-CN" sz="2400" dirty="0" smtClean="0"/>
              <a:t>:</a:t>
            </a:r>
          </a:p>
          <a:p>
            <a:pPr>
              <a:defRPr/>
            </a:pPr>
            <a:endParaRPr lang="en-US" altLang="zh-CN" sz="2400" dirty="0"/>
          </a:p>
          <a:p>
            <a:pPr>
              <a:defRPr/>
            </a:pPr>
            <a:endParaRPr lang="en-US" altLang="zh-CN" sz="2400" dirty="0" smtClean="0"/>
          </a:p>
          <a:p>
            <a:pPr marL="0" indent="0">
              <a:buFont typeface="Wingdings" panose="05000000000000000000" pitchFamily="2" charset="2"/>
              <a:buNone/>
              <a:defRPr/>
            </a:pPr>
            <a:r>
              <a:rPr lang="en-US" altLang="zh-CN" sz="2400" dirty="0" smtClean="0"/>
              <a:t>     which is easily solved for </a:t>
            </a:r>
            <a:r>
              <a:rPr lang="en-US" altLang="zh-CN" sz="2400" i="1" dirty="0" smtClean="0"/>
              <a:t>c</a:t>
            </a:r>
            <a:r>
              <a:rPr lang="en-US" altLang="zh-CN" sz="2400" dirty="0" smtClean="0"/>
              <a:t> to get</a:t>
            </a:r>
          </a:p>
          <a:p>
            <a:pPr marL="0" indent="0">
              <a:buFont typeface="Wingdings" panose="05000000000000000000" pitchFamily="2" charset="2"/>
              <a:buNone/>
              <a:defRPr/>
            </a:pPr>
            <a:endParaRPr lang="en-US" altLang="zh-CN" sz="2400" dirty="0"/>
          </a:p>
          <a:p>
            <a:pPr marL="0" indent="0">
              <a:buFont typeface="Wingdings" panose="05000000000000000000" pitchFamily="2" charset="2"/>
              <a:buNone/>
              <a:defRPr/>
            </a:pPr>
            <a:endParaRPr lang="en-US" altLang="zh-CN" sz="2400" dirty="0" smtClean="0"/>
          </a:p>
          <a:p>
            <a:pPr>
              <a:defRPr/>
            </a:pPr>
            <a:r>
              <a:rPr lang="en-US" altLang="zh-CN" sz="2400" dirty="0" smtClean="0"/>
              <a:t>The decision process is similar to the bisection method’s.</a:t>
            </a:r>
          </a:p>
          <a:p>
            <a:pPr marL="0" indent="0">
              <a:buFont typeface="Wingdings" panose="05000000000000000000" pitchFamily="2" charset="2"/>
              <a:buNone/>
              <a:defRPr/>
            </a:pPr>
            <a:endParaRPr lang="en-US" altLang="zh-CN" sz="2400" dirty="0" smtClean="0"/>
          </a:p>
          <a:p>
            <a:pPr marL="0" indent="0">
              <a:buFont typeface="Wingdings" panose="05000000000000000000" pitchFamily="2" charset="2"/>
              <a:buNone/>
              <a:defRPr/>
            </a:pPr>
            <a:endParaRPr lang="zh-CN" altLang="en-US" dirty="0"/>
          </a:p>
        </p:txBody>
      </p:sp>
      <p:sp>
        <p:nvSpPr>
          <p:cNvPr id="30723" name="标题 2"/>
          <p:cNvSpPr>
            <a:spLocks noGrp="1"/>
          </p:cNvSpPr>
          <p:nvPr>
            <p:ph type="title"/>
          </p:nvPr>
        </p:nvSpPr>
        <p:spPr>
          <a:xfrm>
            <a:off x="469900" y="76200"/>
            <a:ext cx="8229600" cy="1371600"/>
          </a:xfrm>
        </p:spPr>
        <p:txBody>
          <a:bodyPr/>
          <a:lstStyle/>
          <a:p>
            <a:r>
              <a:rPr lang="en-US" altLang="zh-CN" smtClean="0"/>
              <a:t>Method of false position</a:t>
            </a:r>
            <a:endParaRPr lang="zh-CN" altLang="en-US" smtClean="0"/>
          </a:p>
        </p:txBody>
      </p:sp>
      <p:graphicFrame>
        <p:nvGraphicFramePr>
          <p:cNvPr id="4" name="Object 4"/>
          <p:cNvGraphicFramePr>
            <a:graphicFrameLocks noChangeAspect="1"/>
          </p:cNvGraphicFramePr>
          <p:nvPr/>
        </p:nvGraphicFramePr>
        <p:xfrm>
          <a:off x="2895600" y="3962400"/>
          <a:ext cx="3168650" cy="722313"/>
        </p:xfrm>
        <a:graphic>
          <a:graphicData uri="http://schemas.openxmlformats.org/presentationml/2006/ole">
            <p:oleObj spid="_x0000_s30733" name="Equation" r:id="rId3" imgW="1726451" imgH="393529" progId="">
              <p:embed/>
            </p:oleObj>
          </a:graphicData>
        </a:graphic>
      </p:graphicFrame>
      <p:graphicFrame>
        <p:nvGraphicFramePr>
          <p:cNvPr id="5" name="Object 7"/>
          <p:cNvGraphicFramePr>
            <a:graphicFrameLocks noChangeAspect="1"/>
          </p:cNvGraphicFramePr>
          <p:nvPr/>
        </p:nvGraphicFramePr>
        <p:xfrm>
          <a:off x="3079750" y="5422900"/>
          <a:ext cx="2193925" cy="754063"/>
        </p:xfrm>
        <a:graphic>
          <a:graphicData uri="http://schemas.openxmlformats.org/presentationml/2006/ole">
            <p:oleObj spid="_x0000_s30734" name="Equation" r:id="rId4" imgW="1219200" imgH="419100" progId="">
              <p:embed/>
            </p:oleObj>
          </a:graphicData>
        </a:graphic>
      </p:graphicFrame>
      <p:sp>
        <p:nvSpPr>
          <p:cNvPr id="6"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内容占位符 1"/>
          <p:cNvSpPr>
            <a:spLocks noGrp="1"/>
          </p:cNvSpPr>
          <p:nvPr>
            <p:ph idx="1"/>
          </p:nvPr>
        </p:nvSpPr>
        <p:spPr>
          <a:xfrm>
            <a:off x="457200" y="1143000"/>
            <a:ext cx="8382000" cy="3886200"/>
          </a:xfrm>
        </p:spPr>
        <p:txBody>
          <a:bodyPr/>
          <a:lstStyle/>
          <a:p>
            <a:pPr>
              <a:defRPr/>
            </a:pPr>
            <a:r>
              <a:rPr lang="en-US" altLang="zh-CN" dirty="0" smtClean="0"/>
              <a:t>The difference from the bisection method: At each step the approximation of the zero </a:t>
            </a:r>
            <a:r>
              <a:rPr lang="en-US" altLang="zh-CN" i="1" dirty="0" smtClean="0"/>
              <a:t>r</a:t>
            </a:r>
            <a:r>
              <a:rPr lang="en-US" altLang="zh-CN" dirty="0" smtClean="0"/>
              <a:t> is</a:t>
            </a:r>
          </a:p>
          <a:p>
            <a:pPr>
              <a:defRPr/>
            </a:pPr>
            <a:endParaRPr lang="en-US" altLang="zh-CN" dirty="0"/>
          </a:p>
          <a:p>
            <a:pPr>
              <a:defRPr/>
            </a:pPr>
            <a:endParaRPr lang="en-US" altLang="zh-CN" dirty="0" smtClean="0"/>
          </a:p>
          <a:p>
            <a:pPr>
              <a:defRPr/>
            </a:pPr>
            <a:r>
              <a:rPr lang="en-US" altLang="zh-CN" dirty="0"/>
              <a:t>The sequence </a:t>
            </a:r>
            <a:r>
              <a:rPr lang="en-US" altLang="zh-CN" dirty="0" smtClean="0"/>
              <a:t>{</a:t>
            </a:r>
            <a:r>
              <a:rPr lang="en-US" altLang="zh-CN" i="1" dirty="0" err="1" smtClean="0"/>
              <a:t>c</a:t>
            </a:r>
            <a:r>
              <a:rPr lang="en-US" altLang="zh-CN" i="1" baseline="-25000" dirty="0" err="1" smtClean="0"/>
              <a:t>n</a:t>
            </a:r>
            <a:r>
              <a:rPr lang="en-US" altLang="zh-CN" dirty="0" smtClean="0"/>
              <a:t>} </a:t>
            </a:r>
            <a:r>
              <a:rPr lang="en-US" altLang="zh-CN" dirty="0"/>
              <a:t>will converge to </a:t>
            </a:r>
            <a:r>
              <a:rPr lang="en-US" altLang="zh-CN" i="1" dirty="0"/>
              <a:t>r</a:t>
            </a:r>
            <a:r>
              <a:rPr lang="en-US" altLang="zh-CN" dirty="0"/>
              <a:t>. Although the interval width (</a:t>
            </a:r>
            <a:r>
              <a:rPr lang="en-US" altLang="zh-CN" i="1" dirty="0" err="1"/>
              <a:t>b</a:t>
            </a:r>
            <a:r>
              <a:rPr lang="en-US" altLang="zh-CN" i="1" baseline="-25000" dirty="0" err="1"/>
              <a:t>n</a:t>
            </a:r>
            <a:r>
              <a:rPr lang="en-US" altLang="zh-CN" dirty="0"/>
              <a:t>-</a:t>
            </a:r>
            <a:r>
              <a:rPr lang="en-US" altLang="zh-CN" i="1" dirty="0"/>
              <a:t>a</a:t>
            </a:r>
            <a:r>
              <a:rPr lang="en-US" altLang="zh-CN" i="1" baseline="-25000" dirty="0"/>
              <a:t>n</a:t>
            </a:r>
            <a:r>
              <a:rPr lang="en-US" altLang="zh-CN" dirty="0" smtClean="0"/>
              <a:t>) is getting smaller, it is possible that it may not go to zero. The termination criterion used in the bisection method is not useful for the false position method and may result in an infinite loop.</a:t>
            </a:r>
            <a:r>
              <a:rPr lang="en-US" altLang="zh-CN" dirty="0" smtClean="0">
                <a:latin typeface="Arial" panose="020B0604020202020204" pitchFamily="34" charset="0"/>
              </a:rPr>
              <a:t> </a:t>
            </a:r>
            <a:endParaRPr lang="en-US" altLang="zh-CN" dirty="0" smtClean="0"/>
          </a:p>
          <a:p>
            <a:pPr marL="0" indent="0">
              <a:buFont typeface="Wingdings" panose="05000000000000000000" pitchFamily="2" charset="2"/>
              <a:buNone/>
              <a:defRPr/>
            </a:pPr>
            <a:endParaRPr lang="zh-CN" altLang="en-US" dirty="0" smtClean="0"/>
          </a:p>
        </p:txBody>
      </p:sp>
      <p:sp>
        <p:nvSpPr>
          <p:cNvPr id="31747" name="标题 2"/>
          <p:cNvSpPr>
            <a:spLocks noGrp="1"/>
          </p:cNvSpPr>
          <p:nvPr>
            <p:ph type="title"/>
          </p:nvPr>
        </p:nvSpPr>
        <p:spPr>
          <a:xfrm>
            <a:off x="457200" y="15875"/>
            <a:ext cx="8229600" cy="1371600"/>
          </a:xfrm>
        </p:spPr>
        <p:txBody>
          <a:bodyPr/>
          <a:lstStyle/>
          <a:p>
            <a:r>
              <a:rPr lang="en-US" altLang="zh-CN" smtClean="0"/>
              <a:t>Method of false position</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4"/>
          <p:cNvGraphicFramePr>
            <a:graphicFrameLocks noChangeAspect="1"/>
          </p:cNvGraphicFramePr>
          <p:nvPr/>
        </p:nvGraphicFramePr>
        <p:xfrm>
          <a:off x="2971800" y="2438400"/>
          <a:ext cx="2963863" cy="876300"/>
        </p:xfrm>
        <a:graphic>
          <a:graphicData uri="http://schemas.openxmlformats.org/presentationml/2006/ole">
            <p:oleObj spid="_x0000_s31753" name="Equation" r:id="rId3" imgW="1459866" imgH="431613" progId="">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zh-CN" b="1" smtClean="0"/>
              <a:t>Newton’s Method</a:t>
            </a:r>
          </a:p>
        </p:txBody>
      </p:sp>
      <p:sp>
        <p:nvSpPr>
          <p:cNvPr id="50184" name="Rectangle 8"/>
          <p:cNvSpPr>
            <a:spLocks noChangeArrowheads="1"/>
          </p:cNvSpPr>
          <p:nvPr/>
        </p:nvSpPr>
        <p:spPr bwMode="auto">
          <a:xfrm>
            <a:off x="685800" y="1676400"/>
            <a:ext cx="7772400" cy="914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lnSpc>
                <a:spcPct val="90000"/>
              </a:lnSpc>
              <a:buClr>
                <a:schemeClr val="hlink"/>
              </a:buClr>
              <a:buSzTx/>
              <a:buFontTx/>
              <a:buChar char="•"/>
            </a:pPr>
            <a:r>
              <a:rPr kumimoji="1" lang="en-US" altLang="zh-CN" sz="2800"/>
              <a:t>Extend tangent line from current approximation [</a:t>
            </a:r>
            <a:r>
              <a:rPr kumimoji="1" lang="en-US" altLang="zh-CN" sz="2800" i="1"/>
              <a:t>x</a:t>
            </a:r>
            <a:r>
              <a:rPr kumimoji="1" lang="en-US" altLang="zh-CN" sz="2800" i="1" baseline="-25000"/>
              <a:t>i</a:t>
            </a:r>
            <a:r>
              <a:rPr kumimoji="1" lang="en-US" altLang="zh-CN" sz="2800"/>
              <a:t>, </a:t>
            </a:r>
            <a:r>
              <a:rPr kumimoji="1" lang="en-US" altLang="zh-CN" sz="2800" i="1"/>
              <a:t>f</a:t>
            </a:r>
            <a:r>
              <a:rPr kumimoji="1" lang="en-US" altLang="zh-CN" sz="2800"/>
              <a:t>(</a:t>
            </a:r>
            <a:r>
              <a:rPr kumimoji="1" lang="en-US" altLang="zh-CN" sz="2800" i="1"/>
              <a:t>x</a:t>
            </a:r>
            <a:r>
              <a:rPr kumimoji="1" lang="en-US" altLang="zh-CN" sz="2800" i="1" baseline="-25000"/>
              <a:t>i</a:t>
            </a:r>
            <a:r>
              <a:rPr kumimoji="1" lang="en-US" altLang="zh-CN" sz="2800"/>
              <a:t>)] to where it crosses the </a:t>
            </a:r>
            <a:r>
              <a:rPr kumimoji="1" lang="en-US" altLang="zh-CN" sz="2800" i="1"/>
              <a:t>x</a:t>
            </a:r>
            <a:r>
              <a:rPr kumimoji="1" lang="en-US" altLang="zh-CN" sz="2800"/>
              <a:t> axis</a:t>
            </a:r>
          </a:p>
        </p:txBody>
      </p:sp>
      <p:graphicFrame>
        <p:nvGraphicFramePr>
          <p:cNvPr id="50185" name="Object 9"/>
          <p:cNvGraphicFramePr>
            <a:graphicFrameLocks noChangeAspect="1"/>
          </p:cNvGraphicFramePr>
          <p:nvPr/>
        </p:nvGraphicFramePr>
        <p:xfrm>
          <a:off x="1068388" y="2930525"/>
          <a:ext cx="2233612" cy="712788"/>
        </p:xfrm>
        <a:graphic>
          <a:graphicData uri="http://schemas.openxmlformats.org/presentationml/2006/ole">
            <p:oleObj spid="_x0000_s32790" name="公式" r:id="rId3" imgW="1346200" imgH="431800" progId="">
              <p:embed/>
            </p:oleObj>
          </a:graphicData>
        </a:graphic>
      </p:graphicFrame>
      <p:graphicFrame>
        <p:nvGraphicFramePr>
          <p:cNvPr id="50193" name="Object 17"/>
          <p:cNvGraphicFramePr>
            <a:graphicFrameLocks noChangeAspect="1"/>
          </p:cNvGraphicFramePr>
          <p:nvPr/>
        </p:nvGraphicFramePr>
        <p:xfrm>
          <a:off x="3505200" y="3048000"/>
          <a:ext cx="4714875" cy="3181350"/>
        </p:xfrm>
        <a:graphic>
          <a:graphicData uri="http://schemas.openxmlformats.org/presentationml/2006/ole">
            <p:oleObj spid="_x0000_s32791" name="Picture" r:id="rId4" imgW="4712208" imgH="3182112" progId="">
              <p:embed/>
            </p:oleObj>
          </a:graphicData>
        </a:graphic>
      </p:graphicFrame>
      <p:grpSp>
        <p:nvGrpSpPr>
          <p:cNvPr id="50197" name="Group 21"/>
          <p:cNvGrpSpPr>
            <a:grpSpLocks/>
          </p:cNvGrpSpPr>
          <p:nvPr/>
        </p:nvGrpSpPr>
        <p:grpSpPr bwMode="auto">
          <a:xfrm>
            <a:off x="6858000" y="3276600"/>
            <a:ext cx="1565275" cy="762000"/>
            <a:chOff x="4320" y="2064"/>
            <a:chExt cx="986" cy="480"/>
          </a:xfrm>
        </p:grpSpPr>
        <p:sp>
          <p:nvSpPr>
            <p:cNvPr id="32779" name="Text Box 19"/>
            <p:cNvSpPr txBox="1">
              <a:spLocks noChangeArrowheads="1"/>
            </p:cNvSpPr>
            <p:nvPr/>
          </p:nvSpPr>
          <p:spPr bwMode="auto">
            <a:xfrm>
              <a:off x="4704" y="2064"/>
              <a:ext cx="602"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kumimoji="1" lang="zh-CN" altLang="en-US" sz="1800"/>
                <a:t>[</a:t>
              </a:r>
              <a:r>
                <a:rPr kumimoji="1" lang="en-US" altLang="zh-CN" sz="1800" i="1"/>
                <a:t>x</a:t>
              </a:r>
              <a:r>
                <a:rPr kumimoji="1" lang="en-US" altLang="zh-CN" sz="1800" i="1" baseline="-25000"/>
                <a:t>i</a:t>
              </a:r>
              <a:r>
                <a:rPr kumimoji="1" lang="en-US" altLang="zh-CN" sz="1800"/>
                <a:t>, </a:t>
              </a:r>
              <a:r>
                <a:rPr kumimoji="1" lang="en-US" altLang="zh-CN" sz="1800" i="1"/>
                <a:t>f</a:t>
              </a:r>
              <a:r>
                <a:rPr kumimoji="1" lang="en-US" altLang="zh-CN" sz="1800"/>
                <a:t>(</a:t>
              </a:r>
              <a:r>
                <a:rPr kumimoji="1" lang="en-US" altLang="zh-CN" sz="1800" i="1"/>
                <a:t>x</a:t>
              </a:r>
              <a:r>
                <a:rPr kumimoji="1" lang="en-US" altLang="zh-CN" sz="1800" i="1" baseline="-25000"/>
                <a:t>i</a:t>
              </a:r>
              <a:r>
                <a:rPr kumimoji="1" lang="en-US" altLang="zh-CN" sz="1800"/>
                <a:t>)]</a:t>
              </a:r>
            </a:p>
          </p:txBody>
        </p:sp>
        <p:sp>
          <p:nvSpPr>
            <p:cNvPr id="32780" name="Line 20"/>
            <p:cNvSpPr>
              <a:spLocks noChangeShapeType="1"/>
            </p:cNvSpPr>
            <p:nvPr/>
          </p:nvSpPr>
          <p:spPr bwMode="auto">
            <a:xfrm flipH="1">
              <a:off x="4320" y="2256"/>
              <a:ext cx="432" cy="288"/>
            </a:xfrm>
            <a:prstGeom prst="line">
              <a:avLst/>
            </a:prstGeom>
            <a:noFill/>
            <a:ln w="28575" cap="sq">
              <a:solidFill>
                <a:schemeClr val="accent2"/>
              </a:solidFill>
              <a:round/>
              <a:headEnd type="none" w="sm" len="sm"/>
              <a:tailEnd type="triangl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32775" name="组合 1"/>
          <p:cNvGrpSpPr>
            <a:grpSpLocks/>
          </p:cNvGrpSpPr>
          <p:nvPr/>
        </p:nvGrpSpPr>
        <p:grpSpPr bwMode="auto">
          <a:xfrm>
            <a:off x="928688" y="4038600"/>
            <a:ext cx="5091112" cy="1143000"/>
            <a:chOff x="929015" y="4038600"/>
            <a:chExt cx="5090784" cy="1143000"/>
          </a:xfrm>
        </p:grpSpPr>
        <p:graphicFrame>
          <p:nvGraphicFramePr>
            <p:cNvPr id="32777" name="Object 13"/>
            <p:cNvGraphicFramePr>
              <a:graphicFrameLocks noChangeAspect="1"/>
            </p:cNvGraphicFramePr>
            <p:nvPr/>
          </p:nvGraphicFramePr>
          <p:xfrm>
            <a:off x="929015" y="4038600"/>
            <a:ext cx="2316929" cy="817561"/>
          </p:xfrm>
          <a:graphic>
            <a:graphicData uri="http://schemas.openxmlformats.org/presentationml/2006/ole">
              <p:oleObj spid="_x0000_s32792" name="公式" r:id="rId5" imgW="1218671" imgH="431613" progId="">
                <p:embed/>
              </p:oleObj>
            </a:graphicData>
          </a:graphic>
        </p:graphicFrame>
        <p:sp>
          <p:nvSpPr>
            <p:cNvPr id="32778" name="Line 22"/>
            <p:cNvSpPr>
              <a:spLocks noChangeShapeType="1"/>
            </p:cNvSpPr>
            <p:nvPr/>
          </p:nvSpPr>
          <p:spPr bwMode="auto">
            <a:xfrm>
              <a:off x="3245944" y="4419600"/>
              <a:ext cx="2773855" cy="762000"/>
            </a:xfrm>
            <a:prstGeom prst="line">
              <a:avLst/>
            </a:prstGeom>
            <a:noFill/>
            <a:ln w="28575" cap="sq">
              <a:solidFill>
                <a:schemeClr val="accent2"/>
              </a:solidFill>
              <a:round/>
              <a:headEnd type="none" w="sm" len="sm"/>
              <a:tailEnd type="triangl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13"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84"/>
                                        </p:tgtEl>
                                        <p:attrNameLst>
                                          <p:attrName>style.visibility</p:attrName>
                                        </p:attrNameLst>
                                      </p:cBhvr>
                                      <p:to>
                                        <p:strVal val="visible"/>
                                      </p:to>
                                    </p:set>
                                    <p:anim calcmode="lin" valueType="num">
                                      <p:cBhvr additive="base">
                                        <p:cTn id="13" dur="500" fill="hold"/>
                                        <p:tgtEl>
                                          <p:spTgt spid="50184"/>
                                        </p:tgtEl>
                                        <p:attrNameLst>
                                          <p:attrName>ppt_x</p:attrName>
                                        </p:attrNameLst>
                                      </p:cBhvr>
                                      <p:tavLst>
                                        <p:tav tm="0">
                                          <p:val>
                                            <p:strVal val="0-#ppt_w/2"/>
                                          </p:val>
                                        </p:tav>
                                        <p:tav tm="100000">
                                          <p:val>
                                            <p:strVal val="#ppt_x"/>
                                          </p:val>
                                        </p:tav>
                                      </p:tavLst>
                                    </p:anim>
                                    <p:anim calcmode="lin" valueType="num">
                                      <p:cBhvr additive="base">
                                        <p:cTn id="14" dur="500" fill="hold"/>
                                        <p:tgtEl>
                                          <p:spTgt spid="5018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0185"/>
                                        </p:tgtEl>
                                        <p:attrNameLst>
                                          <p:attrName>style.visibility</p:attrName>
                                        </p:attrNameLst>
                                      </p:cBhvr>
                                      <p:to>
                                        <p:strVal val="visible"/>
                                      </p:to>
                                    </p:set>
                                    <p:anim calcmode="lin" valueType="num">
                                      <p:cBhvr additive="base">
                                        <p:cTn id="19" dur="500" fill="hold"/>
                                        <p:tgtEl>
                                          <p:spTgt spid="50185"/>
                                        </p:tgtEl>
                                        <p:attrNameLst>
                                          <p:attrName>ppt_x</p:attrName>
                                        </p:attrNameLst>
                                      </p:cBhvr>
                                      <p:tavLst>
                                        <p:tav tm="0">
                                          <p:val>
                                            <p:strVal val="0-#ppt_w/2"/>
                                          </p:val>
                                        </p:tav>
                                        <p:tav tm="100000">
                                          <p:val>
                                            <p:strVal val="#ppt_x"/>
                                          </p:val>
                                        </p:tav>
                                      </p:tavLst>
                                    </p:anim>
                                    <p:anim calcmode="lin" valueType="num">
                                      <p:cBhvr additive="base">
                                        <p:cTn id="20" dur="500" fill="hold"/>
                                        <p:tgtEl>
                                          <p:spTgt spid="5018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50193"/>
                                        </p:tgtEl>
                                        <p:attrNameLst>
                                          <p:attrName>style.visibility</p:attrName>
                                        </p:attrNameLst>
                                      </p:cBhvr>
                                      <p:to>
                                        <p:strVal val="visible"/>
                                      </p:to>
                                    </p:set>
                                    <p:anim calcmode="lin" valueType="num">
                                      <p:cBhvr additive="base">
                                        <p:cTn id="25" dur="500" fill="hold"/>
                                        <p:tgtEl>
                                          <p:spTgt spid="50193"/>
                                        </p:tgtEl>
                                        <p:attrNameLst>
                                          <p:attrName>ppt_x</p:attrName>
                                        </p:attrNameLst>
                                      </p:cBhvr>
                                      <p:tavLst>
                                        <p:tav tm="0">
                                          <p:val>
                                            <p:strVal val="1+#ppt_w/2"/>
                                          </p:val>
                                        </p:tav>
                                        <p:tav tm="100000">
                                          <p:val>
                                            <p:strVal val="#ppt_x"/>
                                          </p:val>
                                        </p:tav>
                                      </p:tavLst>
                                    </p:anim>
                                    <p:anim calcmode="lin" valueType="num">
                                      <p:cBhvr additive="base">
                                        <p:cTn id="26" dur="500" fill="hold"/>
                                        <p:tgtEl>
                                          <p:spTgt spid="50193"/>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5019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2775"/>
                                        </p:tgtEl>
                                        <p:attrNameLst>
                                          <p:attrName>style.visibility</p:attrName>
                                        </p:attrNameLst>
                                      </p:cBhvr>
                                      <p:to>
                                        <p:strVal val="visible"/>
                                      </p:to>
                                    </p:set>
                                    <p:anim calcmode="lin" valueType="num">
                                      <p:cBhvr additive="base">
                                        <p:cTn id="34" dur="500" fill="hold"/>
                                        <p:tgtEl>
                                          <p:spTgt spid="32775"/>
                                        </p:tgtEl>
                                        <p:attrNameLst>
                                          <p:attrName>ppt_x</p:attrName>
                                        </p:attrNameLst>
                                      </p:cBhvr>
                                      <p:tavLst>
                                        <p:tav tm="0">
                                          <p:val>
                                            <p:strVal val="0-#ppt_w/2"/>
                                          </p:val>
                                        </p:tav>
                                        <p:tav tm="100000">
                                          <p:val>
                                            <p:strVal val="#ppt_x"/>
                                          </p:val>
                                        </p:tav>
                                      </p:tavLst>
                                    </p:anim>
                                    <p:anim calcmode="lin" valueType="num">
                                      <p:cBhvr additive="base">
                                        <p:cTn id="35" dur="500" fill="hold"/>
                                        <p:tgtEl>
                                          <p:spTgt spid="327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8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zh-CN" b="1" smtClean="0"/>
              <a:t>Roots of Equations</a:t>
            </a:r>
          </a:p>
        </p:txBody>
      </p:sp>
      <p:sp>
        <p:nvSpPr>
          <p:cNvPr id="57347" name="Rectangle 3"/>
          <p:cNvSpPr>
            <a:spLocks noGrp="1" noChangeArrowheads="1"/>
          </p:cNvSpPr>
          <p:nvPr>
            <p:ph type="body" sz="half" idx="1"/>
          </p:nvPr>
        </p:nvSpPr>
        <p:spPr>
          <a:xfrm>
            <a:off x="533400" y="1295400"/>
            <a:ext cx="5715000" cy="4530725"/>
          </a:xfrm>
        </p:spPr>
        <p:txBody>
          <a:bodyPr/>
          <a:lstStyle/>
          <a:p>
            <a:pPr eaLnBrk="1" hangingPunct="1">
              <a:lnSpc>
                <a:spcPct val="90000"/>
              </a:lnSpc>
            </a:pPr>
            <a:r>
              <a:rPr lang="en-US" altLang="zh-CN" dirty="0" smtClean="0"/>
              <a:t>Three Methods</a:t>
            </a:r>
          </a:p>
          <a:p>
            <a:pPr lvl="1" eaLnBrk="1" hangingPunct="1">
              <a:lnSpc>
                <a:spcPct val="90000"/>
              </a:lnSpc>
            </a:pPr>
            <a:r>
              <a:rPr lang="en-US" altLang="zh-CN" dirty="0" smtClean="0"/>
              <a:t>Fixed Point Iteration</a:t>
            </a:r>
          </a:p>
          <a:p>
            <a:pPr lvl="1" eaLnBrk="1" hangingPunct="1">
              <a:lnSpc>
                <a:spcPct val="90000"/>
              </a:lnSpc>
            </a:pPr>
            <a:r>
              <a:rPr lang="en-US" altLang="zh-CN" dirty="0" smtClean="0"/>
              <a:t>Bisection</a:t>
            </a:r>
          </a:p>
          <a:p>
            <a:pPr lvl="1" eaLnBrk="1" hangingPunct="1">
              <a:lnSpc>
                <a:spcPct val="90000"/>
              </a:lnSpc>
            </a:pPr>
            <a:r>
              <a:rPr lang="en-US" altLang="zh-CN" dirty="0" smtClean="0"/>
              <a:t>Newton</a:t>
            </a:r>
          </a:p>
        </p:txBody>
      </p:sp>
      <p:graphicFrame>
        <p:nvGraphicFramePr>
          <p:cNvPr id="57355" name="Object 11"/>
          <p:cNvGraphicFramePr>
            <a:graphicFrameLocks noGrp="1" noChangeAspect="1"/>
          </p:cNvGraphicFramePr>
          <p:nvPr>
            <p:ph sz="quarter" idx="2"/>
          </p:nvPr>
        </p:nvGraphicFramePr>
        <p:xfrm>
          <a:off x="5334000" y="1752600"/>
          <a:ext cx="1524000" cy="481013"/>
        </p:xfrm>
        <a:graphic>
          <a:graphicData uri="http://schemas.openxmlformats.org/presentationml/2006/ole">
            <p:oleObj spid="_x0000_s6161" name="Equation" r:id="rId3" imgW="723586" imgH="228501" progId="">
              <p:embed/>
            </p:oleObj>
          </a:graphicData>
        </a:graphic>
      </p:graphicFrame>
      <p:sp>
        <p:nvSpPr>
          <p:cNvPr id="8"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graphicFrame>
        <p:nvGraphicFramePr>
          <p:cNvPr id="6164" name="Object 20"/>
          <p:cNvGraphicFramePr>
            <a:graphicFrameLocks noChangeAspect="1"/>
          </p:cNvGraphicFramePr>
          <p:nvPr/>
        </p:nvGraphicFramePr>
        <p:xfrm>
          <a:off x="4419600" y="2514600"/>
          <a:ext cx="4305300" cy="3492500"/>
        </p:xfrm>
        <a:graphic>
          <a:graphicData uri="http://schemas.openxmlformats.org/presentationml/2006/ole">
            <p:oleObj spid="_x0000_s6164" r:id="rId4" imgW="4318000" imgH="3492500" progId="">
              <p:embed/>
            </p:oleObj>
          </a:graphicData>
        </a:graphic>
      </p:graphicFrame>
      <p:graphicFrame>
        <p:nvGraphicFramePr>
          <p:cNvPr id="10" name="对象 9"/>
          <p:cNvGraphicFramePr>
            <a:graphicFrameLocks noChangeAspect="1"/>
          </p:cNvGraphicFramePr>
          <p:nvPr/>
        </p:nvGraphicFramePr>
        <p:xfrm>
          <a:off x="1295399" y="3429000"/>
          <a:ext cx="1860175" cy="762000"/>
        </p:xfrm>
        <a:graphic>
          <a:graphicData uri="http://schemas.openxmlformats.org/presentationml/2006/ole">
            <p:oleObj spid="_x0000_s6165" name="Equation" r:id="rId5" imgW="1054080" imgH="431640" progId="Equation.KSEE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ppt_x"/>
                                          </p:val>
                                        </p:tav>
                                        <p:tav tm="100000">
                                          <p:val>
                                            <p:strVal val="#ppt_x"/>
                                          </p:val>
                                        </p:tav>
                                      </p:tavLst>
                                    </p:anim>
                                    <p:anim calcmode="lin" valueType="num">
                                      <p:cBhvr additive="base">
                                        <p:cTn id="8" dur="500" fill="hold"/>
                                        <p:tgtEl>
                                          <p:spTgt spid="573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355"/>
                                        </p:tgtEl>
                                        <p:attrNameLst>
                                          <p:attrName>style.visibility</p:attrName>
                                        </p:attrNameLst>
                                      </p:cBhvr>
                                      <p:to>
                                        <p:strVal val="visible"/>
                                      </p:to>
                                    </p:set>
                                    <p:anim calcmode="lin" valueType="num">
                                      <p:cBhvr additive="base">
                                        <p:cTn id="25" dur="500" fill="hold"/>
                                        <p:tgtEl>
                                          <p:spTgt spid="57355"/>
                                        </p:tgtEl>
                                        <p:attrNameLst>
                                          <p:attrName>ppt_x</p:attrName>
                                        </p:attrNameLst>
                                      </p:cBhvr>
                                      <p:tavLst>
                                        <p:tav tm="0">
                                          <p:val>
                                            <p:strVal val="#ppt_x"/>
                                          </p:val>
                                        </p:tav>
                                        <p:tav tm="100000">
                                          <p:val>
                                            <p:strVal val="#ppt_x"/>
                                          </p:val>
                                        </p:tav>
                                      </p:tavLst>
                                    </p:anim>
                                    <p:anim calcmode="lin" valueType="num">
                                      <p:cBhvr additive="base">
                                        <p:cTn id="26" dur="500" fill="hold"/>
                                        <p:tgtEl>
                                          <p:spTgt spid="5735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347">
                                            <p:txEl>
                                              <p:pRg st="2" end="2"/>
                                            </p:txEl>
                                          </p:spTgt>
                                        </p:tgtEl>
                                        <p:attrNameLst>
                                          <p:attrName>style.visibility</p:attrName>
                                        </p:attrNameLst>
                                      </p:cBhvr>
                                      <p:to>
                                        <p:strVal val="visible"/>
                                      </p:to>
                                    </p:set>
                                    <p:anim calcmode="lin" valueType="num">
                                      <p:cBhvr additive="base">
                                        <p:cTn id="31"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6164"/>
                                        </p:tgtEl>
                                        <p:attrNameLst>
                                          <p:attrName>style.visibility</p:attrName>
                                        </p:attrNameLst>
                                      </p:cBhvr>
                                      <p:to>
                                        <p:strVal val="visible"/>
                                      </p:to>
                                    </p:set>
                                    <p:anim calcmode="lin" valueType="num">
                                      <p:cBhvr additive="base">
                                        <p:cTn id="37" dur="500" fill="hold"/>
                                        <p:tgtEl>
                                          <p:spTgt spid="6164"/>
                                        </p:tgtEl>
                                        <p:attrNameLst>
                                          <p:attrName>ppt_x</p:attrName>
                                        </p:attrNameLst>
                                      </p:cBhvr>
                                      <p:tavLst>
                                        <p:tav tm="0">
                                          <p:val>
                                            <p:strVal val="1+#ppt_w/2"/>
                                          </p:val>
                                        </p:tav>
                                        <p:tav tm="100000">
                                          <p:val>
                                            <p:strVal val="#ppt_x"/>
                                          </p:val>
                                        </p:tav>
                                      </p:tavLst>
                                    </p:anim>
                                    <p:anim calcmode="lin" valueType="num">
                                      <p:cBhvr additive="base">
                                        <p:cTn id="38" dur="500" fill="hold"/>
                                        <p:tgtEl>
                                          <p:spTgt spid="616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7347">
                                            <p:txEl>
                                              <p:pRg st="3" end="3"/>
                                            </p:txEl>
                                          </p:spTgt>
                                        </p:tgtEl>
                                        <p:attrNameLst>
                                          <p:attrName>style.visibility</p:attrName>
                                        </p:attrNameLst>
                                      </p:cBhvr>
                                      <p:to>
                                        <p:strVal val="visible"/>
                                      </p:to>
                                    </p:set>
                                    <p:anim calcmode="lin" valueType="num">
                                      <p:cBhvr additive="base">
                                        <p:cTn id="43"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7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uiExpand="1"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1000" y="166688"/>
            <a:ext cx="8305800" cy="1143000"/>
          </a:xfrm>
        </p:spPr>
        <p:txBody>
          <a:bodyPr/>
          <a:lstStyle/>
          <a:p>
            <a:pPr eaLnBrk="1" hangingPunct="1"/>
            <a:r>
              <a:rPr lang="en-US" altLang="zh-CN" b="1" smtClean="0"/>
              <a:t>Example – Open Channel Flow</a:t>
            </a:r>
          </a:p>
        </p:txBody>
      </p:sp>
      <p:sp>
        <p:nvSpPr>
          <p:cNvPr id="51223" name="Rectangle 23"/>
          <p:cNvSpPr>
            <a:spLocks noGrp="1" noChangeArrowheads="1"/>
          </p:cNvSpPr>
          <p:nvPr>
            <p:ph type="body" sz="half" idx="1"/>
          </p:nvPr>
        </p:nvSpPr>
        <p:spPr>
          <a:xfrm>
            <a:off x="914400" y="3505200"/>
            <a:ext cx="7239000" cy="838200"/>
          </a:xfrm>
          <a:noFill/>
        </p:spPr>
        <p:txBody>
          <a:bodyPr/>
          <a:lstStyle/>
          <a:p>
            <a:pPr eaLnBrk="1" hangingPunct="1">
              <a:lnSpc>
                <a:spcPct val="90000"/>
              </a:lnSpc>
            </a:pPr>
            <a:r>
              <a:rPr lang="en-US" altLang="zh-CN" sz="2400" smtClean="0"/>
              <a:t>Manning’s equation: Steady, uniform flow in an open channel.  Flow rate, </a:t>
            </a:r>
            <a:r>
              <a:rPr lang="en-US" altLang="zh-CN" sz="2400" i="1" smtClean="0"/>
              <a:t>Q</a:t>
            </a:r>
            <a:r>
              <a:rPr lang="en-US" altLang="zh-CN" sz="2400" smtClean="0"/>
              <a:t>, given by:</a:t>
            </a:r>
          </a:p>
        </p:txBody>
      </p:sp>
      <p:graphicFrame>
        <p:nvGraphicFramePr>
          <p:cNvPr id="51224" name="Object 24"/>
          <p:cNvGraphicFramePr>
            <a:graphicFrameLocks noGrp="1" noChangeAspect="1"/>
          </p:cNvGraphicFramePr>
          <p:nvPr>
            <p:ph sz="half" idx="2"/>
          </p:nvPr>
        </p:nvGraphicFramePr>
        <p:xfrm>
          <a:off x="1450975" y="4495800"/>
          <a:ext cx="3954463" cy="914400"/>
        </p:xfrm>
        <a:graphic>
          <a:graphicData uri="http://schemas.openxmlformats.org/presentationml/2006/ole">
            <p:oleObj spid="_x0000_s33808" name="Equation" r:id="rId4" imgW="2032000" imgH="469900" progId="">
              <p:embed/>
            </p:oleObj>
          </a:graphicData>
        </a:graphic>
      </p:graphicFrame>
      <p:graphicFrame>
        <p:nvGraphicFramePr>
          <p:cNvPr id="51217" name="Object 17"/>
          <p:cNvGraphicFramePr>
            <a:graphicFrameLocks noChangeAspect="1"/>
          </p:cNvGraphicFramePr>
          <p:nvPr/>
        </p:nvGraphicFramePr>
        <p:xfrm>
          <a:off x="5257800" y="1600200"/>
          <a:ext cx="2743200" cy="1828800"/>
        </p:xfrm>
        <a:graphic>
          <a:graphicData uri="http://schemas.openxmlformats.org/presentationml/2006/ole">
            <p:oleObj spid="_x0000_s33809" name="Picture" r:id="rId5" imgW="2743200" imgH="1828800" progId="">
              <p:embed/>
            </p:oleObj>
          </a:graphicData>
        </a:graphic>
      </p:graphicFrame>
      <p:sp>
        <p:nvSpPr>
          <p:cNvPr id="51220" name="Rectangle 20"/>
          <p:cNvSpPr>
            <a:spLocks noChangeArrowheads="1"/>
          </p:cNvSpPr>
          <p:nvPr/>
        </p:nvSpPr>
        <p:spPr bwMode="auto">
          <a:xfrm>
            <a:off x="6096000" y="4343400"/>
            <a:ext cx="2514600" cy="1981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buClr>
                <a:schemeClr val="bg1"/>
              </a:buClr>
              <a:buSzTx/>
              <a:buFontTx/>
              <a:buNone/>
            </a:pPr>
            <a:r>
              <a:rPr kumimoji="1" lang="en-US" altLang="zh-CN" sz="2000" dirty="0"/>
              <a:t>Given: </a:t>
            </a:r>
          </a:p>
          <a:p>
            <a:pPr>
              <a:buClr>
                <a:schemeClr val="bg1"/>
              </a:buClr>
              <a:buSzTx/>
              <a:buFontTx/>
              <a:buNone/>
            </a:pPr>
            <a:r>
              <a:rPr kumimoji="1" lang="en-US" altLang="zh-CN" sz="2000" dirty="0"/>
              <a:t>Q = 5 m</a:t>
            </a:r>
            <a:r>
              <a:rPr kumimoji="1" lang="en-US" altLang="zh-CN" sz="2000" baseline="30000" dirty="0"/>
              <a:t>3</a:t>
            </a:r>
            <a:r>
              <a:rPr kumimoji="1" lang="en-US" altLang="zh-CN" sz="2000" dirty="0"/>
              <a:t>/s</a:t>
            </a:r>
          </a:p>
          <a:p>
            <a:pPr>
              <a:buClr>
                <a:schemeClr val="bg1"/>
              </a:buClr>
              <a:buSzTx/>
              <a:buFontTx/>
              <a:buNone/>
            </a:pPr>
            <a:r>
              <a:rPr kumimoji="1" lang="en-US" altLang="zh-CN" sz="2000" dirty="0"/>
              <a:t>S = 0.0002 m/m</a:t>
            </a:r>
          </a:p>
          <a:p>
            <a:pPr>
              <a:buClr>
                <a:schemeClr val="bg1"/>
              </a:buClr>
              <a:buSzTx/>
              <a:buFontTx/>
              <a:buNone/>
            </a:pPr>
            <a:r>
              <a:rPr kumimoji="1" lang="en-US" altLang="zh-CN" sz="2000" dirty="0"/>
              <a:t>B =20 m; and</a:t>
            </a:r>
          </a:p>
          <a:p>
            <a:pPr>
              <a:buClr>
                <a:schemeClr val="bg1"/>
              </a:buClr>
              <a:buSzTx/>
              <a:buFontTx/>
              <a:buNone/>
            </a:pPr>
            <a:r>
              <a:rPr kumimoji="1" lang="en-US" altLang="zh-CN" sz="2000" dirty="0"/>
              <a:t>n = 0.03</a:t>
            </a:r>
          </a:p>
        </p:txBody>
      </p:sp>
      <p:sp>
        <p:nvSpPr>
          <p:cNvPr id="51221" name="Rectangle 21"/>
          <p:cNvSpPr>
            <a:spLocks noChangeArrowheads="1"/>
          </p:cNvSpPr>
          <p:nvPr/>
        </p:nvSpPr>
        <p:spPr bwMode="auto">
          <a:xfrm>
            <a:off x="914400" y="5715000"/>
            <a:ext cx="7772400" cy="68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buClr>
                <a:schemeClr val="bg1"/>
              </a:buClr>
              <a:buSzTx/>
              <a:buFontTx/>
              <a:buChar char="•"/>
            </a:pPr>
            <a:r>
              <a:rPr kumimoji="1" lang="en-US" altLang="zh-CN" sz="2800"/>
              <a:t>Find the depth of flow, </a:t>
            </a:r>
            <a:r>
              <a:rPr kumimoji="1" lang="en-US" altLang="zh-CN" sz="2800" i="1"/>
              <a:t>H</a:t>
            </a:r>
          </a:p>
        </p:txBody>
      </p:sp>
      <p:pic>
        <p:nvPicPr>
          <p:cNvPr id="51226" name="Picture 26" descr="Aquaduct"/>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295400" y="1524000"/>
            <a:ext cx="2743200" cy="1809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122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51217"/>
                                        </p:tgtEl>
                                        <p:attrNameLst>
                                          <p:attrName>style.visibility</p:attrName>
                                        </p:attrNameLst>
                                      </p:cBhvr>
                                      <p:to>
                                        <p:strVal val="visible"/>
                                      </p:to>
                                    </p:set>
                                    <p:anim calcmode="lin" valueType="num">
                                      <p:cBhvr additive="base">
                                        <p:cTn id="17" dur="500" fill="hold"/>
                                        <p:tgtEl>
                                          <p:spTgt spid="51217"/>
                                        </p:tgtEl>
                                        <p:attrNameLst>
                                          <p:attrName>ppt_x</p:attrName>
                                        </p:attrNameLst>
                                      </p:cBhvr>
                                      <p:tavLst>
                                        <p:tav tm="0">
                                          <p:val>
                                            <p:strVal val="1+#ppt_w/2"/>
                                          </p:val>
                                        </p:tav>
                                        <p:tav tm="100000">
                                          <p:val>
                                            <p:strVal val="#ppt_x"/>
                                          </p:val>
                                        </p:tav>
                                      </p:tavLst>
                                    </p:anim>
                                    <p:anim calcmode="lin" valueType="num">
                                      <p:cBhvr additive="base">
                                        <p:cTn id="18" dur="500" fill="hold"/>
                                        <p:tgtEl>
                                          <p:spTgt spid="5121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1223"/>
                                        </p:tgtEl>
                                        <p:attrNameLst>
                                          <p:attrName>style.visibility</p:attrName>
                                        </p:attrNameLst>
                                      </p:cBhvr>
                                      <p:to>
                                        <p:strVal val="visible"/>
                                      </p:to>
                                    </p:set>
                                    <p:anim calcmode="lin" valueType="num">
                                      <p:cBhvr additive="base">
                                        <p:cTn id="23" dur="500" fill="hold"/>
                                        <p:tgtEl>
                                          <p:spTgt spid="51223"/>
                                        </p:tgtEl>
                                        <p:attrNameLst>
                                          <p:attrName>ppt_x</p:attrName>
                                        </p:attrNameLst>
                                      </p:cBhvr>
                                      <p:tavLst>
                                        <p:tav tm="0">
                                          <p:val>
                                            <p:strVal val="0-#ppt_w/2"/>
                                          </p:val>
                                        </p:tav>
                                        <p:tav tm="100000">
                                          <p:val>
                                            <p:strVal val="#ppt_x"/>
                                          </p:val>
                                        </p:tav>
                                      </p:tavLst>
                                    </p:anim>
                                    <p:anim calcmode="lin" valueType="num">
                                      <p:cBhvr additive="base">
                                        <p:cTn id="24" dur="500" fill="hold"/>
                                        <p:tgtEl>
                                          <p:spTgt spid="51223"/>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51224"/>
                                        </p:tgtEl>
                                        <p:attrNameLst>
                                          <p:attrName>style.visibility</p:attrName>
                                        </p:attrNameLst>
                                      </p:cBhvr>
                                      <p:to>
                                        <p:strVal val="visible"/>
                                      </p:to>
                                    </p:set>
                                    <p:anim calcmode="lin" valueType="num">
                                      <p:cBhvr additive="base">
                                        <p:cTn id="29" dur="500" fill="hold"/>
                                        <p:tgtEl>
                                          <p:spTgt spid="51224"/>
                                        </p:tgtEl>
                                        <p:attrNameLst>
                                          <p:attrName>ppt_x</p:attrName>
                                        </p:attrNameLst>
                                      </p:cBhvr>
                                      <p:tavLst>
                                        <p:tav tm="0">
                                          <p:val>
                                            <p:strVal val="1+#ppt_w/2"/>
                                          </p:val>
                                        </p:tav>
                                        <p:tav tm="100000">
                                          <p:val>
                                            <p:strVal val="#ppt_x"/>
                                          </p:val>
                                        </p:tav>
                                      </p:tavLst>
                                    </p:anim>
                                    <p:anim calcmode="lin" valueType="num">
                                      <p:cBhvr additive="base">
                                        <p:cTn id="30" dur="500" fill="hold"/>
                                        <p:tgtEl>
                                          <p:spTgt spid="51224"/>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1221"/>
                                        </p:tgtEl>
                                        <p:attrNameLst>
                                          <p:attrName>style.visibility</p:attrName>
                                        </p:attrNameLst>
                                      </p:cBhvr>
                                      <p:to>
                                        <p:strVal val="visible"/>
                                      </p:to>
                                    </p:set>
                                    <p:anim calcmode="lin" valueType="num">
                                      <p:cBhvr additive="base">
                                        <p:cTn id="35" dur="500" fill="hold"/>
                                        <p:tgtEl>
                                          <p:spTgt spid="51221"/>
                                        </p:tgtEl>
                                        <p:attrNameLst>
                                          <p:attrName>ppt_x</p:attrName>
                                        </p:attrNameLst>
                                      </p:cBhvr>
                                      <p:tavLst>
                                        <p:tav tm="0">
                                          <p:val>
                                            <p:strVal val="0-#ppt_w/2"/>
                                          </p:val>
                                        </p:tav>
                                        <p:tav tm="100000">
                                          <p:val>
                                            <p:strVal val="#ppt_x"/>
                                          </p:val>
                                        </p:tav>
                                      </p:tavLst>
                                    </p:anim>
                                    <p:anim calcmode="lin" valueType="num">
                                      <p:cBhvr additive="base">
                                        <p:cTn id="36" dur="500" fill="hold"/>
                                        <p:tgtEl>
                                          <p:spTgt spid="51221"/>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51220"/>
                                        </p:tgtEl>
                                        <p:attrNameLst>
                                          <p:attrName>style.visibility</p:attrName>
                                        </p:attrNameLst>
                                      </p:cBhvr>
                                      <p:to>
                                        <p:strVal val="visible"/>
                                      </p:to>
                                    </p:set>
                                    <p:anim calcmode="lin" valueType="num">
                                      <p:cBhvr additive="base">
                                        <p:cTn id="41" dur="500" fill="hold"/>
                                        <p:tgtEl>
                                          <p:spTgt spid="51220"/>
                                        </p:tgtEl>
                                        <p:attrNameLst>
                                          <p:attrName>ppt_x</p:attrName>
                                        </p:attrNameLst>
                                      </p:cBhvr>
                                      <p:tavLst>
                                        <p:tav tm="0">
                                          <p:val>
                                            <p:strVal val="1+#ppt_w/2"/>
                                          </p:val>
                                        </p:tav>
                                        <p:tav tm="100000">
                                          <p:val>
                                            <p:strVal val="#ppt_x"/>
                                          </p:val>
                                        </p:tav>
                                      </p:tavLst>
                                    </p:anim>
                                    <p:anim calcmode="lin" valueType="num">
                                      <p:cBhvr additive="base">
                                        <p:cTn id="42" dur="500" fill="hold"/>
                                        <p:tgtEl>
                                          <p:spTgt spid="512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23" grpId="0" autoUpdateAnimBg="0"/>
      <p:bldP spid="51220" grpId="0" autoUpdateAnimBg="0"/>
      <p:bldP spid="51221"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zh-CN" b="1" smtClean="0"/>
              <a:t>Example – Open Channel Flow</a:t>
            </a:r>
          </a:p>
        </p:txBody>
      </p:sp>
      <p:sp>
        <p:nvSpPr>
          <p:cNvPr id="54275" name="Rectangle 3"/>
          <p:cNvSpPr>
            <a:spLocks noGrp="1" noChangeArrowheads="1"/>
          </p:cNvSpPr>
          <p:nvPr>
            <p:ph idx="1"/>
          </p:nvPr>
        </p:nvSpPr>
        <p:spPr>
          <a:xfrm>
            <a:off x="914400" y="1600200"/>
            <a:ext cx="7340600" cy="687388"/>
          </a:xfrm>
        </p:spPr>
        <p:txBody>
          <a:bodyPr/>
          <a:lstStyle/>
          <a:p>
            <a:pPr eaLnBrk="1" hangingPunct="1"/>
            <a:r>
              <a:rPr lang="en-US" altLang="zh-CN" smtClean="0"/>
              <a:t>Depth determined by reformulating equation</a:t>
            </a:r>
          </a:p>
        </p:txBody>
      </p:sp>
      <p:sp>
        <p:nvSpPr>
          <p:cNvPr id="54277" name="Rectangle 5"/>
          <p:cNvSpPr>
            <a:spLocks noChangeArrowheads="1"/>
          </p:cNvSpPr>
          <p:nvPr/>
        </p:nvSpPr>
        <p:spPr bwMode="auto">
          <a:xfrm>
            <a:off x="914400" y="3276600"/>
            <a:ext cx="7772400" cy="68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buClr>
                <a:schemeClr val="bg1"/>
              </a:buClr>
              <a:buSzTx/>
              <a:buFontTx/>
              <a:buChar char="•"/>
            </a:pPr>
            <a:r>
              <a:rPr kumimoji="1" lang="en-US" altLang="zh-CN" sz="2800"/>
              <a:t>Newton’s method:</a:t>
            </a:r>
          </a:p>
        </p:txBody>
      </p:sp>
      <p:graphicFrame>
        <p:nvGraphicFramePr>
          <p:cNvPr id="54278" name="Object 6"/>
          <p:cNvGraphicFramePr>
            <a:graphicFrameLocks noChangeAspect="1"/>
          </p:cNvGraphicFramePr>
          <p:nvPr/>
        </p:nvGraphicFramePr>
        <p:xfrm>
          <a:off x="3810000" y="3889375"/>
          <a:ext cx="2222500" cy="795338"/>
        </p:xfrm>
        <a:graphic>
          <a:graphicData uri="http://schemas.openxmlformats.org/presentationml/2006/ole">
            <p:oleObj spid="_x0000_s35859" name="Equation" r:id="rId3" imgW="1206500" imgH="431800" progId="">
              <p:embed/>
            </p:oleObj>
          </a:graphicData>
        </a:graphic>
      </p:graphicFrame>
      <p:graphicFrame>
        <p:nvGraphicFramePr>
          <p:cNvPr id="54279" name="Object 7"/>
          <p:cNvGraphicFramePr>
            <a:graphicFrameLocks noChangeAspect="1"/>
          </p:cNvGraphicFramePr>
          <p:nvPr/>
        </p:nvGraphicFramePr>
        <p:xfrm>
          <a:off x="3016250" y="2530475"/>
          <a:ext cx="3568700" cy="825500"/>
        </p:xfrm>
        <a:graphic>
          <a:graphicData uri="http://schemas.openxmlformats.org/presentationml/2006/ole">
            <p:oleObj spid="_x0000_s35860" name="Equation" r:id="rId4" imgW="3568700" imgH="825500" progId="">
              <p:embed/>
            </p:oleObj>
          </a:graphicData>
        </a:graphic>
      </p:graphicFrame>
      <p:sp>
        <p:nvSpPr>
          <p:cNvPr id="54280" name="Rectangle 8"/>
          <p:cNvSpPr>
            <a:spLocks noChangeArrowheads="1"/>
          </p:cNvSpPr>
          <p:nvPr/>
        </p:nvSpPr>
        <p:spPr bwMode="auto">
          <a:xfrm>
            <a:off x="914400" y="4724400"/>
            <a:ext cx="7772400" cy="68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buClr>
                <a:schemeClr val="bg1"/>
              </a:buClr>
              <a:buSzTx/>
              <a:buFontTx/>
              <a:buChar char="•"/>
            </a:pPr>
            <a:r>
              <a:rPr kumimoji="1" lang="en-US" altLang="zh-CN" sz="2800"/>
              <a:t>where</a:t>
            </a:r>
          </a:p>
        </p:txBody>
      </p:sp>
      <p:graphicFrame>
        <p:nvGraphicFramePr>
          <p:cNvPr id="54281" name="Object 9"/>
          <p:cNvGraphicFramePr>
            <a:graphicFrameLocks noChangeAspect="1"/>
          </p:cNvGraphicFramePr>
          <p:nvPr/>
        </p:nvGraphicFramePr>
        <p:xfrm>
          <a:off x="1924050" y="5486400"/>
          <a:ext cx="4749800" cy="825500"/>
        </p:xfrm>
        <a:graphic>
          <a:graphicData uri="http://schemas.openxmlformats.org/presentationml/2006/ole">
            <p:oleObj spid="_x0000_s35861" name="Equation" r:id="rId5" imgW="4749800" imgH="825500" progId="">
              <p:embed/>
            </p:oleObj>
          </a:graphicData>
        </a:graphic>
      </p:graphicFrame>
      <p:sp>
        <p:nvSpPr>
          <p:cNvPr id="10"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5"/>
                                        </p:tgtEl>
                                        <p:attrNameLst>
                                          <p:attrName>style.visibility</p:attrName>
                                        </p:attrNameLst>
                                      </p:cBhvr>
                                      <p:to>
                                        <p:strVal val="visible"/>
                                      </p:to>
                                    </p:set>
                                    <p:anim calcmode="lin" valueType="num">
                                      <p:cBhvr additive="base">
                                        <p:cTn id="13" dur="500" fill="hold"/>
                                        <p:tgtEl>
                                          <p:spTgt spid="54275"/>
                                        </p:tgtEl>
                                        <p:attrNameLst>
                                          <p:attrName>ppt_x</p:attrName>
                                        </p:attrNameLst>
                                      </p:cBhvr>
                                      <p:tavLst>
                                        <p:tav tm="0">
                                          <p:val>
                                            <p:strVal val="0-#ppt_w/2"/>
                                          </p:val>
                                        </p:tav>
                                        <p:tav tm="100000">
                                          <p:val>
                                            <p:strVal val="#ppt_x"/>
                                          </p:val>
                                        </p:tav>
                                      </p:tavLst>
                                    </p:anim>
                                    <p:anim calcmode="lin" valueType="num">
                                      <p:cBhvr additive="base">
                                        <p:cTn id="14" dur="500" fill="hold"/>
                                        <p:tgtEl>
                                          <p:spTgt spid="5427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54279"/>
                                        </p:tgtEl>
                                        <p:attrNameLst>
                                          <p:attrName>style.visibility</p:attrName>
                                        </p:attrNameLst>
                                      </p:cBhvr>
                                      <p:to>
                                        <p:strVal val="visible"/>
                                      </p:to>
                                    </p:set>
                                    <p:anim calcmode="lin" valueType="num">
                                      <p:cBhvr additive="base">
                                        <p:cTn id="19" dur="500" fill="hold"/>
                                        <p:tgtEl>
                                          <p:spTgt spid="54279"/>
                                        </p:tgtEl>
                                        <p:attrNameLst>
                                          <p:attrName>ppt_x</p:attrName>
                                        </p:attrNameLst>
                                      </p:cBhvr>
                                      <p:tavLst>
                                        <p:tav tm="0">
                                          <p:val>
                                            <p:strVal val="1+#ppt_w/2"/>
                                          </p:val>
                                        </p:tav>
                                        <p:tav tm="100000">
                                          <p:val>
                                            <p:strVal val="#ppt_x"/>
                                          </p:val>
                                        </p:tav>
                                      </p:tavLst>
                                    </p:anim>
                                    <p:anim calcmode="lin" valueType="num">
                                      <p:cBhvr additive="base">
                                        <p:cTn id="20" dur="500" fill="hold"/>
                                        <p:tgtEl>
                                          <p:spTgt spid="5427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4277"/>
                                        </p:tgtEl>
                                        <p:attrNameLst>
                                          <p:attrName>style.visibility</p:attrName>
                                        </p:attrNameLst>
                                      </p:cBhvr>
                                      <p:to>
                                        <p:strVal val="visible"/>
                                      </p:to>
                                    </p:set>
                                    <p:anim calcmode="lin" valueType="num">
                                      <p:cBhvr additive="base">
                                        <p:cTn id="25" dur="500" fill="hold"/>
                                        <p:tgtEl>
                                          <p:spTgt spid="54277"/>
                                        </p:tgtEl>
                                        <p:attrNameLst>
                                          <p:attrName>ppt_x</p:attrName>
                                        </p:attrNameLst>
                                      </p:cBhvr>
                                      <p:tavLst>
                                        <p:tav tm="0">
                                          <p:val>
                                            <p:strVal val="0-#ppt_w/2"/>
                                          </p:val>
                                        </p:tav>
                                        <p:tav tm="100000">
                                          <p:val>
                                            <p:strVal val="#ppt_x"/>
                                          </p:val>
                                        </p:tav>
                                      </p:tavLst>
                                    </p:anim>
                                    <p:anim calcmode="lin" valueType="num">
                                      <p:cBhvr additive="base">
                                        <p:cTn id="26"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278"/>
                                        </p:tgtEl>
                                        <p:attrNameLst>
                                          <p:attrName>style.visibility</p:attrName>
                                        </p:attrNameLst>
                                      </p:cBhvr>
                                      <p:to>
                                        <p:strVal val="visible"/>
                                      </p:to>
                                    </p:set>
                                    <p:anim calcmode="lin" valueType="num">
                                      <p:cBhvr additive="base">
                                        <p:cTn id="31" dur="500" fill="hold"/>
                                        <p:tgtEl>
                                          <p:spTgt spid="54278"/>
                                        </p:tgtEl>
                                        <p:attrNameLst>
                                          <p:attrName>ppt_x</p:attrName>
                                        </p:attrNameLst>
                                      </p:cBhvr>
                                      <p:tavLst>
                                        <p:tav tm="0">
                                          <p:val>
                                            <p:strVal val="#ppt_x"/>
                                          </p:val>
                                        </p:tav>
                                        <p:tav tm="100000">
                                          <p:val>
                                            <p:strVal val="#ppt_x"/>
                                          </p:val>
                                        </p:tav>
                                      </p:tavLst>
                                    </p:anim>
                                    <p:anim calcmode="lin" valueType="num">
                                      <p:cBhvr additive="base">
                                        <p:cTn id="32" dur="500" fill="hold"/>
                                        <p:tgtEl>
                                          <p:spTgt spid="5427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4280"/>
                                        </p:tgtEl>
                                        <p:attrNameLst>
                                          <p:attrName>style.visibility</p:attrName>
                                        </p:attrNameLst>
                                      </p:cBhvr>
                                      <p:to>
                                        <p:strVal val="visible"/>
                                      </p:to>
                                    </p:set>
                                    <p:anim calcmode="lin" valueType="num">
                                      <p:cBhvr additive="base">
                                        <p:cTn id="37" dur="500" fill="hold"/>
                                        <p:tgtEl>
                                          <p:spTgt spid="54280"/>
                                        </p:tgtEl>
                                        <p:attrNameLst>
                                          <p:attrName>ppt_x</p:attrName>
                                        </p:attrNameLst>
                                      </p:cBhvr>
                                      <p:tavLst>
                                        <p:tav tm="0">
                                          <p:val>
                                            <p:strVal val="0-#ppt_w/2"/>
                                          </p:val>
                                        </p:tav>
                                        <p:tav tm="100000">
                                          <p:val>
                                            <p:strVal val="#ppt_x"/>
                                          </p:val>
                                        </p:tav>
                                      </p:tavLst>
                                    </p:anim>
                                    <p:anim calcmode="lin" valueType="num">
                                      <p:cBhvr additive="base">
                                        <p:cTn id="38" dur="500" fill="hold"/>
                                        <p:tgtEl>
                                          <p:spTgt spid="5428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54281"/>
                                        </p:tgtEl>
                                        <p:attrNameLst>
                                          <p:attrName>style.visibility</p:attrName>
                                        </p:attrNameLst>
                                      </p:cBhvr>
                                      <p:to>
                                        <p:strVal val="visible"/>
                                      </p:to>
                                    </p:set>
                                    <p:anim calcmode="lin" valueType="num">
                                      <p:cBhvr additive="base">
                                        <p:cTn id="43" dur="500" fill="hold"/>
                                        <p:tgtEl>
                                          <p:spTgt spid="54281"/>
                                        </p:tgtEl>
                                        <p:attrNameLst>
                                          <p:attrName>ppt_x</p:attrName>
                                        </p:attrNameLst>
                                      </p:cBhvr>
                                      <p:tavLst>
                                        <p:tav tm="0">
                                          <p:val>
                                            <p:strVal val="1+#ppt_w/2"/>
                                          </p:val>
                                        </p:tav>
                                        <p:tav tm="100000">
                                          <p:val>
                                            <p:strVal val="#ppt_x"/>
                                          </p:val>
                                        </p:tav>
                                      </p:tavLst>
                                    </p:anim>
                                    <p:anim calcmode="lin" valueType="num">
                                      <p:cBhvr additive="base">
                                        <p:cTn id="44" dur="500" fill="hold"/>
                                        <p:tgtEl>
                                          <p:spTgt spid="542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autoUpdateAnimBg="0"/>
      <p:bldP spid="54277" grpId="0" autoUpdateAnimBg="0"/>
      <p:bldP spid="54280"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95300" y="1260475"/>
            <a:ext cx="8513763" cy="3886200"/>
          </a:xfrm>
        </p:spPr>
        <p:txBody>
          <a:bodyPr/>
          <a:lstStyle/>
          <a:p>
            <a:pPr>
              <a:defRPr/>
            </a:pPr>
            <a:r>
              <a:rPr lang="en-US" altLang="zh-CN" dirty="0" err="1" smtClean="0"/>
              <a:t>Thm</a:t>
            </a:r>
            <a:r>
              <a:rPr lang="en-US" altLang="zh-CN" dirty="0" smtClean="0"/>
              <a:t>. 1.5(Newton-Raphson Theorem). Assume that </a:t>
            </a:r>
            <a:r>
              <a:rPr lang="en-US" altLang="zh-CN" i="1" dirty="0"/>
              <a:t>f</a:t>
            </a:r>
            <a:r>
              <a:rPr lang="en-US" altLang="zh-CN" dirty="0"/>
              <a:t>∈</a:t>
            </a:r>
            <a:r>
              <a:rPr lang="en-US" altLang="zh-CN" i="1" dirty="0"/>
              <a:t>C</a:t>
            </a:r>
            <a:r>
              <a:rPr lang="en-US" altLang="zh-CN" baseline="30000" dirty="0"/>
              <a:t>2</a:t>
            </a:r>
            <a:r>
              <a:rPr lang="en-US" altLang="zh-CN" dirty="0"/>
              <a:t>[</a:t>
            </a:r>
            <a:r>
              <a:rPr lang="en-US" altLang="zh-CN" i="1" dirty="0" err="1"/>
              <a:t>a</a:t>
            </a:r>
            <a:r>
              <a:rPr lang="en-US" altLang="zh-CN" dirty="0" err="1"/>
              <a:t>,</a:t>
            </a:r>
            <a:r>
              <a:rPr lang="en-US" altLang="zh-CN" i="1" dirty="0" err="1"/>
              <a:t>b</a:t>
            </a:r>
            <a:r>
              <a:rPr lang="en-US" altLang="zh-CN" dirty="0" smtClean="0"/>
              <a:t>] and there exists a number </a:t>
            </a:r>
            <a:r>
              <a:rPr lang="en-US" altLang="zh-CN" i="1" dirty="0"/>
              <a:t>p</a:t>
            </a:r>
            <a:r>
              <a:rPr lang="en-US" altLang="zh-CN" dirty="0"/>
              <a:t>∈[</a:t>
            </a:r>
            <a:r>
              <a:rPr lang="en-US" altLang="zh-CN" i="1" dirty="0" err="1"/>
              <a:t>a</a:t>
            </a:r>
            <a:r>
              <a:rPr lang="en-US" altLang="zh-CN" dirty="0" err="1"/>
              <a:t>,</a:t>
            </a:r>
            <a:r>
              <a:rPr lang="en-US" altLang="zh-CN" i="1" dirty="0" err="1"/>
              <a:t>b</a:t>
            </a:r>
            <a:r>
              <a:rPr lang="en-US" altLang="zh-CN" dirty="0" smtClean="0"/>
              <a:t>], where </a:t>
            </a:r>
            <a:r>
              <a:rPr lang="en-US" altLang="zh-CN" i="1" dirty="0" smtClean="0"/>
              <a:t>f</a:t>
            </a:r>
            <a:r>
              <a:rPr lang="en-US" altLang="zh-CN" dirty="0" smtClean="0"/>
              <a:t>(</a:t>
            </a:r>
            <a:r>
              <a:rPr lang="en-US" altLang="zh-CN" i="1" dirty="0" smtClean="0"/>
              <a:t>p</a:t>
            </a:r>
            <a:r>
              <a:rPr lang="en-US" altLang="zh-CN" dirty="0"/>
              <a:t>)=</a:t>
            </a:r>
            <a:r>
              <a:rPr lang="en-US" altLang="zh-CN" dirty="0" smtClean="0"/>
              <a:t>0. If </a:t>
            </a:r>
            <a:r>
              <a:rPr lang="en-US" altLang="zh-CN" i="1" dirty="0" smtClean="0"/>
              <a:t>f </a:t>
            </a:r>
            <a:r>
              <a:rPr lang="en-US" altLang="zh-CN" dirty="0"/>
              <a:t>’(</a:t>
            </a:r>
            <a:r>
              <a:rPr lang="en-US" altLang="zh-CN" i="1" dirty="0"/>
              <a:t>p</a:t>
            </a:r>
            <a:r>
              <a:rPr lang="en-US" altLang="zh-CN" dirty="0"/>
              <a:t>) ≠0</a:t>
            </a:r>
            <a:r>
              <a:rPr lang="en-US" altLang="zh-CN" dirty="0" smtClean="0"/>
              <a:t>, then there exists a </a:t>
            </a:r>
            <a:r>
              <a:rPr lang="el-GR" altLang="zh-CN" i="1" dirty="0" smtClean="0">
                <a:cs typeface="Times New Roman" panose="02020603050405020304" pitchFamily="18" charset="0"/>
              </a:rPr>
              <a:t>δ</a:t>
            </a:r>
            <a:r>
              <a:rPr lang="en-US" altLang="zh-CN" dirty="0" smtClean="0">
                <a:cs typeface="Times New Roman" panose="02020603050405020304" pitchFamily="18" charset="0"/>
              </a:rPr>
              <a:t>&gt;0 such that the sequence          defined by the iteration </a:t>
            </a:r>
          </a:p>
          <a:p>
            <a:pPr>
              <a:defRPr/>
            </a:pPr>
            <a:endParaRPr lang="en-US" altLang="zh-CN" i="1" dirty="0">
              <a:cs typeface="Times New Roman" panose="02020603050405020304" pitchFamily="18" charset="0"/>
            </a:endParaRPr>
          </a:p>
          <a:p>
            <a:pPr marL="0" indent="0">
              <a:buFont typeface="Wingdings" panose="05000000000000000000" pitchFamily="2" charset="2"/>
              <a:buNone/>
              <a:defRPr/>
            </a:pPr>
            <a:r>
              <a:rPr lang="en-US" altLang="zh-CN" dirty="0" smtClean="0">
                <a:cs typeface="Times New Roman" panose="02020603050405020304" pitchFamily="18" charset="0"/>
              </a:rPr>
              <a:t>    will converge to </a:t>
            </a:r>
            <a:r>
              <a:rPr lang="en-US" altLang="zh-CN" i="1" dirty="0">
                <a:solidFill>
                  <a:srgbClr val="000000"/>
                </a:solidFill>
              </a:rPr>
              <a:t>p </a:t>
            </a:r>
            <a:r>
              <a:rPr lang="en-US" altLang="zh-CN" dirty="0" smtClean="0">
                <a:cs typeface="Times New Roman" panose="02020603050405020304" pitchFamily="18" charset="0"/>
              </a:rPr>
              <a:t>for any initial approximation</a:t>
            </a:r>
          </a:p>
          <a:p>
            <a:pPr marL="0" indent="0">
              <a:buFont typeface="Wingdings" panose="05000000000000000000" pitchFamily="2" charset="2"/>
              <a:buNone/>
              <a:defRPr/>
            </a:pPr>
            <a:r>
              <a:rPr lang="en-US" altLang="zh-CN" dirty="0">
                <a:cs typeface="Times New Roman" panose="02020603050405020304" pitchFamily="18" charset="0"/>
              </a:rPr>
              <a:t> </a:t>
            </a:r>
            <a:r>
              <a:rPr lang="en-US" altLang="zh-CN" dirty="0" smtClean="0">
                <a:cs typeface="Times New Roman" panose="02020603050405020304" pitchFamily="18" charset="0"/>
              </a:rPr>
              <a:t>    </a:t>
            </a:r>
            <a:r>
              <a:rPr lang="en-US" altLang="zh-CN" i="1" dirty="0" smtClean="0">
                <a:cs typeface="Times New Roman" panose="02020603050405020304" pitchFamily="18" charset="0"/>
              </a:rPr>
              <a:t>p</a:t>
            </a:r>
            <a:r>
              <a:rPr lang="en-US" altLang="zh-CN" baseline="-25000" dirty="0" smtClean="0">
                <a:cs typeface="Times New Roman" panose="02020603050405020304" pitchFamily="18" charset="0"/>
              </a:rPr>
              <a:t>0</a:t>
            </a:r>
            <a:r>
              <a:rPr lang="el-GR" altLang="zh-CN" dirty="0"/>
              <a:t>∈</a:t>
            </a:r>
            <a:r>
              <a:rPr lang="en-US" altLang="zh-CN" dirty="0"/>
              <a:t>[</a:t>
            </a:r>
            <a:r>
              <a:rPr lang="en-US" altLang="zh-CN" i="1" dirty="0"/>
              <a:t>p</a:t>
            </a:r>
            <a:r>
              <a:rPr lang="en-US" altLang="zh-CN" dirty="0"/>
              <a:t>-</a:t>
            </a:r>
            <a:r>
              <a:rPr lang="el-GR" altLang="zh-CN" i="1" dirty="0">
                <a:cs typeface="Times New Roman" panose="02020603050405020304" pitchFamily="18" charset="0"/>
              </a:rPr>
              <a:t>δ</a:t>
            </a:r>
            <a:r>
              <a:rPr lang="en-US" altLang="zh-CN" dirty="0">
                <a:cs typeface="Times New Roman" panose="02020603050405020304" pitchFamily="18" charset="0"/>
              </a:rPr>
              <a:t>,</a:t>
            </a:r>
            <a:r>
              <a:rPr lang="en-US" altLang="zh-CN" i="1" dirty="0">
                <a:cs typeface="Times New Roman" panose="02020603050405020304" pitchFamily="18" charset="0"/>
              </a:rPr>
              <a:t>p</a:t>
            </a:r>
            <a:r>
              <a:rPr lang="en-US" altLang="zh-CN" dirty="0">
                <a:cs typeface="Times New Roman" panose="02020603050405020304" pitchFamily="18" charset="0"/>
              </a:rPr>
              <a:t>+</a:t>
            </a:r>
            <a:r>
              <a:rPr lang="el-GR" altLang="zh-CN" i="1" dirty="0">
                <a:cs typeface="Times New Roman" panose="02020603050405020304" pitchFamily="18" charset="0"/>
              </a:rPr>
              <a:t>δ</a:t>
            </a:r>
            <a:r>
              <a:rPr lang="en-US" altLang="zh-CN" dirty="0" smtClean="0"/>
              <a:t>].</a:t>
            </a:r>
          </a:p>
          <a:p>
            <a:pPr marL="108000" indent="0">
              <a:defRPr/>
            </a:pPr>
            <a:r>
              <a:rPr lang="en-US" altLang="zh-CN" dirty="0" smtClean="0"/>
              <a:t> If </a:t>
            </a:r>
            <a:r>
              <a:rPr lang="en-US" altLang="zh-CN" i="1" dirty="0" smtClean="0"/>
              <a:t>p</a:t>
            </a:r>
            <a:r>
              <a:rPr lang="en-US" altLang="zh-CN" baseline="-25000" dirty="0" smtClean="0"/>
              <a:t>0 </a:t>
            </a:r>
            <a:r>
              <a:rPr lang="en-US" altLang="zh-CN" dirty="0" smtClean="0"/>
              <a:t>is close to</a:t>
            </a:r>
            <a:r>
              <a:rPr lang="en-US" altLang="zh-CN" baseline="-25000" dirty="0" smtClean="0"/>
              <a:t> </a:t>
            </a:r>
            <a:r>
              <a:rPr lang="en-US" altLang="zh-CN" i="1" dirty="0" smtClean="0"/>
              <a:t>p</a:t>
            </a:r>
            <a:r>
              <a:rPr lang="en-US" altLang="zh-CN" dirty="0" smtClean="0">
                <a:latin typeface="Arial" panose="020B0604020202020204" pitchFamily="34" charset="0"/>
              </a:rPr>
              <a:t>, </a:t>
            </a:r>
            <a:r>
              <a:rPr lang="en-US" altLang="zh-CN" i="1" dirty="0" smtClean="0"/>
              <a:t>f</a:t>
            </a:r>
            <a:r>
              <a:rPr lang="en-US" altLang="zh-CN" dirty="0" smtClean="0">
                <a:latin typeface="Arial" panose="020B0604020202020204" pitchFamily="34" charset="0"/>
              </a:rPr>
              <a:t>(</a:t>
            </a:r>
            <a:r>
              <a:rPr lang="en-US" altLang="zh-CN" i="1" dirty="0" smtClean="0"/>
              <a:t>x</a:t>
            </a:r>
            <a:r>
              <a:rPr lang="en-US" altLang="zh-CN" dirty="0" smtClean="0">
                <a:latin typeface="Arial" panose="020B0604020202020204" pitchFamily="34" charset="0"/>
              </a:rPr>
              <a:t>), </a:t>
            </a:r>
            <a:r>
              <a:rPr lang="en-US" altLang="zh-CN" i="1" dirty="0" smtClean="0"/>
              <a:t>f </a:t>
            </a:r>
            <a:r>
              <a:rPr lang="en-US" altLang="zh-CN" dirty="0"/>
              <a:t>’</a:t>
            </a:r>
            <a:r>
              <a:rPr lang="en-US" altLang="zh-CN" dirty="0">
                <a:latin typeface="Arial" panose="020B0604020202020204" pitchFamily="34" charset="0"/>
              </a:rPr>
              <a:t>(</a:t>
            </a:r>
            <a:r>
              <a:rPr lang="en-US" altLang="zh-CN" i="1" dirty="0" smtClean="0"/>
              <a:t>x</a:t>
            </a:r>
            <a:r>
              <a:rPr lang="en-US" altLang="zh-CN" dirty="0" smtClean="0"/>
              <a:t>) and </a:t>
            </a:r>
            <a:r>
              <a:rPr lang="en-US" altLang="zh-CN" i="1" dirty="0" smtClean="0"/>
              <a:t>f </a:t>
            </a:r>
            <a:r>
              <a:rPr lang="en-US" altLang="zh-CN" dirty="0"/>
              <a:t>’’(</a:t>
            </a:r>
            <a:r>
              <a:rPr lang="en-US" altLang="zh-CN" i="1" dirty="0" smtClean="0"/>
              <a:t>x</a:t>
            </a:r>
            <a:r>
              <a:rPr lang="en-US" altLang="zh-CN" dirty="0" smtClean="0"/>
              <a:t>) are all continuous near </a:t>
            </a:r>
            <a:r>
              <a:rPr lang="en-US" altLang="zh-CN" i="1" dirty="0" smtClean="0"/>
              <a:t>p</a:t>
            </a:r>
            <a:r>
              <a:rPr lang="en-US" altLang="zh-CN" dirty="0" smtClean="0"/>
              <a:t>, the iteration will converge fast. </a:t>
            </a:r>
            <a:endParaRPr lang="zh-CN" altLang="en-US" dirty="0"/>
          </a:p>
          <a:p>
            <a:pPr>
              <a:defRPr/>
            </a:pPr>
            <a:endParaRPr lang="zh-CN" altLang="el-GR" dirty="0"/>
          </a:p>
          <a:p>
            <a:pPr>
              <a:defRPr/>
            </a:pPr>
            <a:endParaRPr lang="zh-CN" altLang="en-US" dirty="0"/>
          </a:p>
        </p:txBody>
      </p:sp>
      <p:sp>
        <p:nvSpPr>
          <p:cNvPr id="36867" name="标题 2"/>
          <p:cNvSpPr>
            <a:spLocks noGrp="1"/>
          </p:cNvSpPr>
          <p:nvPr>
            <p:ph type="title"/>
          </p:nvPr>
        </p:nvSpPr>
        <p:spPr>
          <a:xfrm>
            <a:off x="457200" y="71438"/>
            <a:ext cx="8229600" cy="1371600"/>
          </a:xfrm>
        </p:spPr>
        <p:txBody>
          <a:bodyPr/>
          <a:lstStyle/>
          <a:p>
            <a:r>
              <a:rPr lang="en-US" altLang="zh-CN" b="1" smtClean="0"/>
              <a:t>Newton’s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4"/>
          <p:cNvGraphicFramePr>
            <a:graphicFrameLocks noChangeAspect="1"/>
          </p:cNvGraphicFramePr>
          <p:nvPr/>
        </p:nvGraphicFramePr>
        <p:xfrm>
          <a:off x="6705600" y="2654300"/>
          <a:ext cx="1008063" cy="649288"/>
        </p:xfrm>
        <a:graphic>
          <a:graphicData uri="http://schemas.openxmlformats.org/presentationml/2006/ole">
            <p:oleObj spid="_x0000_s36878" name="Equation" r:id="rId3" imgW="469696" imgH="241195" progId="">
              <p:embed/>
            </p:oleObj>
          </a:graphicData>
        </a:graphic>
      </p:graphicFrame>
      <p:graphicFrame>
        <p:nvGraphicFramePr>
          <p:cNvPr id="6" name="Object 6"/>
          <p:cNvGraphicFramePr>
            <a:graphicFrameLocks noChangeAspect="1"/>
          </p:cNvGraphicFramePr>
          <p:nvPr/>
        </p:nvGraphicFramePr>
        <p:xfrm>
          <a:off x="2667000" y="3762375"/>
          <a:ext cx="3240088" cy="754063"/>
        </p:xfrm>
        <a:graphic>
          <a:graphicData uri="http://schemas.openxmlformats.org/presentationml/2006/ole">
            <p:oleObj spid="_x0000_s36879" name="Equation" r:id="rId4" imgW="1854200" imgH="431800" progId="">
              <p:embed/>
            </p:oleObj>
          </a:graphicData>
        </a:graphic>
      </p:graphicFrame>
      <p:sp>
        <p:nvSpPr>
          <p:cNvPr id="7" name="Text Box 8"/>
          <p:cNvSpPr txBox="1">
            <a:spLocks noChangeArrowheads="1"/>
          </p:cNvSpPr>
          <p:nvPr/>
        </p:nvSpPr>
        <p:spPr bwMode="auto">
          <a:xfrm>
            <a:off x="6418263" y="3910013"/>
            <a:ext cx="25923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defRPr/>
            </a:pPr>
            <a:r>
              <a:rPr lang="en-US" altLang="zh-CN" sz="2400" dirty="0" smtClean="0">
                <a:latin typeface="+mn-lt"/>
              </a:rPr>
              <a:t>for</a:t>
            </a:r>
            <a:r>
              <a:rPr lang="en-US" altLang="zh-CN" sz="2400" dirty="0" smtClean="0">
                <a:latin typeface="Arial" panose="020B0604020202020204" pitchFamily="34" charset="0"/>
              </a:rPr>
              <a:t>  </a:t>
            </a:r>
            <a:r>
              <a:rPr lang="en-US" altLang="zh-CN" sz="2400" i="1" dirty="0" smtClean="0"/>
              <a:t>k </a:t>
            </a:r>
            <a:r>
              <a:rPr lang="en-US" altLang="zh-CN" sz="2400" dirty="0" smtClean="0"/>
              <a:t>=1,2,…</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169988"/>
            <a:ext cx="8229600" cy="3886200"/>
          </a:xfrm>
        </p:spPr>
        <p:txBody>
          <a:bodyPr/>
          <a:lstStyle/>
          <a:p>
            <a:pPr>
              <a:defRPr/>
            </a:pPr>
            <a:r>
              <a:rPr lang="en-US" altLang="zh-CN" dirty="0" smtClean="0"/>
              <a:t>Example: Use Newton’s method to find the solution of                              .</a:t>
            </a:r>
            <a:endParaRPr lang="en-US" altLang="zh-CN" dirty="0"/>
          </a:p>
          <a:p>
            <a:pPr marL="0" indent="0">
              <a:buFont typeface="Wingdings" panose="05000000000000000000" pitchFamily="2" charset="2"/>
              <a:buNone/>
              <a:defRPr/>
            </a:pPr>
            <a:r>
              <a:rPr lang="en-US" altLang="zh-CN" dirty="0" smtClean="0"/>
              <a:t>    From the zero-point theorem, we know</a:t>
            </a:r>
          </a:p>
          <a:p>
            <a:pPr marL="0" indent="0">
              <a:buFont typeface="Wingdings" panose="05000000000000000000" pitchFamily="2" charset="2"/>
              <a:buNone/>
              <a:defRPr/>
            </a:pPr>
            <a:r>
              <a:rPr lang="en-US" altLang="zh-CN" dirty="0" smtClean="0"/>
              <a:t>                         has roots in          .</a:t>
            </a:r>
          </a:p>
          <a:p>
            <a:pPr marL="0" indent="0">
              <a:buFont typeface="Wingdings" panose="05000000000000000000" pitchFamily="2" charset="2"/>
              <a:buNone/>
              <a:defRPr/>
            </a:pPr>
            <a:r>
              <a:rPr lang="en-US" altLang="zh-CN" dirty="0"/>
              <a:t> </a:t>
            </a:r>
            <a:r>
              <a:rPr lang="en-US" altLang="zh-CN" dirty="0" smtClean="0"/>
              <a:t>   Considering                        </a:t>
            </a:r>
          </a:p>
          <a:p>
            <a:pPr marL="0" indent="0">
              <a:buFont typeface="Wingdings" panose="05000000000000000000" pitchFamily="2" charset="2"/>
              <a:buNone/>
              <a:defRPr/>
            </a:pPr>
            <a:r>
              <a:rPr lang="en-US" altLang="zh-CN" dirty="0" smtClean="0"/>
              <a:t>                                              ,</a:t>
            </a:r>
            <a:endParaRPr lang="en-US" altLang="zh-CN" dirty="0"/>
          </a:p>
          <a:p>
            <a:pPr marL="0" indent="0">
              <a:buFont typeface="Wingdings" panose="05000000000000000000" pitchFamily="2" charset="2"/>
              <a:buNone/>
              <a:defRPr/>
            </a:pPr>
            <a:r>
              <a:rPr lang="en-US" altLang="zh-CN" dirty="0" smtClean="0"/>
              <a:t>     the iteration formula for computing {</a:t>
            </a:r>
            <a:r>
              <a:rPr lang="en-US" altLang="zh-CN" i="1" dirty="0" err="1" smtClean="0"/>
              <a:t>p</a:t>
            </a:r>
            <a:r>
              <a:rPr lang="en-US" altLang="zh-CN" i="1" baseline="-25000" dirty="0" err="1" smtClean="0"/>
              <a:t>k</a:t>
            </a:r>
            <a:r>
              <a:rPr lang="en-US" altLang="zh-CN" dirty="0" smtClean="0"/>
              <a:t>} is</a:t>
            </a:r>
            <a:endParaRPr lang="zh-CN" altLang="en-US" dirty="0"/>
          </a:p>
        </p:txBody>
      </p:sp>
      <p:sp>
        <p:nvSpPr>
          <p:cNvPr id="37891" name="标题 2"/>
          <p:cNvSpPr>
            <a:spLocks noGrp="1"/>
          </p:cNvSpPr>
          <p:nvPr>
            <p:ph type="title"/>
          </p:nvPr>
        </p:nvSpPr>
        <p:spPr>
          <a:xfrm>
            <a:off x="457200" y="0"/>
            <a:ext cx="8229600" cy="1371600"/>
          </a:xfrm>
        </p:spPr>
        <p:txBody>
          <a:bodyPr/>
          <a:lstStyle/>
          <a:p>
            <a:r>
              <a:rPr lang="en-US" altLang="zh-CN" b="1" smtClean="0"/>
              <a:t>Newton’s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37893" name="Object 2"/>
          <p:cNvGraphicFramePr>
            <a:graphicFrameLocks noChangeAspect="1"/>
          </p:cNvGraphicFramePr>
          <p:nvPr/>
        </p:nvGraphicFramePr>
        <p:xfrm>
          <a:off x="2819400" y="1779588"/>
          <a:ext cx="2808288" cy="446087"/>
        </p:xfrm>
        <a:graphic>
          <a:graphicData uri="http://schemas.openxmlformats.org/presentationml/2006/ole">
            <p:oleObj spid="_x0000_s37913" name="公式" r:id="rId3" imgW="1256755" imgH="203112" progId="">
              <p:embed/>
            </p:oleObj>
          </a:graphicData>
        </a:graphic>
      </p:graphicFrame>
      <p:graphicFrame>
        <p:nvGraphicFramePr>
          <p:cNvPr id="37894" name="Object 3"/>
          <p:cNvGraphicFramePr>
            <a:graphicFrameLocks noChangeAspect="1"/>
          </p:cNvGraphicFramePr>
          <p:nvPr/>
        </p:nvGraphicFramePr>
        <p:xfrm>
          <a:off x="990600" y="2917825"/>
          <a:ext cx="1962150" cy="434975"/>
        </p:xfrm>
        <a:graphic>
          <a:graphicData uri="http://schemas.openxmlformats.org/presentationml/2006/ole">
            <p:oleObj spid="_x0000_s37914" name="公式" r:id="rId4" imgW="787058" imgH="177723" progId="">
              <p:embed/>
            </p:oleObj>
          </a:graphicData>
        </a:graphic>
      </p:graphicFrame>
      <p:graphicFrame>
        <p:nvGraphicFramePr>
          <p:cNvPr id="37895" name="对象 6"/>
          <p:cNvGraphicFramePr>
            <a:graphicFrameLocks noChangeAspect="1"/>
          </p:cNvGraphicFramePr>
          <p:nvPr/>
        </p:nvGraphicFramePr>
        <p:xfrm>
          <a:off x="5062538" y="2725738"/>
          <a:ext cx="914400" cy="885825"/>
        </p:xfrm>
        <a:graphic>
          <a:graphicData uri="http://schemas.openxmlformats.org/presentationml/2006/ole">
            <p:oleObj spid="_x0000_s37915" name="公式" r:id="rId5" imgW="406048" imgH="393359" progId="">
              <p:embed/>
            </p:oleObj>
          </a:graphicData>
        </a:graphic>
      </p:graphicFrame>
      <p:graphicFrame>
        <p:nvGraphicFramePr>
          <p:cNvPr id="37896" name="Object 5"/>
          <p:cNvGraphicFramePr>
            <a:graphicFrameLocks noChangeAspect="1"/>
          </p:cNvGraphicFramePr>
          <p:nvPr/>
        </p:nvGraphicFramePr>
        <p:xfrm>
          <a:off x="2173288" y="5319713"/>
          <a:ext cx="4873625" cy="968375"/>
        </p:xfrm>
        <a:graphic>
          <a:graphicData uri="http://schemas.openxmlformats.org/presentationml/2006/ole">
            <p:oleObj spid="_x0000_s37916" name="公式" r:id="rId6" imgW="2184400" imgH="431800" progId="">
              <p:embed/>
            </p:oleObj>
          </a:graphicData>
        </a:graphic>
      </p:graphicFrame>
      <p:graphicFrame>
        <p:nvGraphicFramePr>
          <p:cNvPr id="37897" name="对象 8"/>
          <p:cNvGraphicFramePr>
            <a:graphicFrameLocks noChangeAspect="1"/>
          </p:cNvGraphicFramePr>
          <p:nvPr/>
        </p:nvGraphicFramePr>
        <p:xfrm>
          <a:off x="3200400" y="4079875"/>
          <a:ext cx="1976438" cy="422275"/>
        </p:xfrm>
        <a:graphic>
          <a:graphicData uri="http://schemas.openxmlformats.org/presentationml/2006/ole">
            <p:oleObj spid="_x0000_s37917" name="公式" r:id="rId7" imgW="952087" imgH="203112" progId="">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内容占位符 1"/>
          <p:cNvSpPr>
            <a:spLocks noGrp="1"/>
          </p:cNvSpPr>
          <p:nvPr>
            <p:ph idx="1"/>
          </p:nvPr>
        </p:nvSpPr>
        <p:spPr>
          <a:xfrm>
            <a:off x="495300" y="1981200"/>
            <a:ext cx="8229600" cy="3886200"/>
          </a:xfrm>
        </p:spPr>
        <p:txBody>
          <a:bodyPr/>
          <a:lstStyle/>
          <a:p>
            <a:pPr marL="0" indent="0">
              <a:buFont typeface="Wingdings" panose="05000000000000000000" pitchFamily="2" charset="2"/>
              <a:buNone/>
            </a:pPr>
            <a:r>
              <a:rPr lang="en-US" altLang="zh-CN" smtClean="0"/>
              <a:t>Starting with            we get </a:t>
            </a:r>
          </a:p>
          <a:p>
            <a:pPr marL="0" indent="0">
              <a:buFont typeface="Wingdings" panose="05000000000000000000" pitchFamily="2" charset="2"/>
              <a:buNone/>
            </a:pPr>
            <a:endParaRPr lang="en-US" altLang="zh-CN" smtClean="0"/>
          </a:p>
          <a:p>
            <a:pPr marL="0" indent="0">
              <a:buFont typeface="Wingdings" panose="05000000000000000000" pitchFamily="2" charset="2"/>
              <a:buNone/>
            </a:pPr>
            <a:endParaRPr lang="en-US" altLang="zh-CN" smtClean="0"/>
          </a:p>
          <a:p>
            <a:pPr marL="0" indent="0">
              <a:buFont typeface="Wingdings" panose="05000000000000000000" pitchFamily="2" charset="2"/>
              <a:buNone/>
            </a:pPr>
            <a:endParaRPr lang="en-US" altLang="zh-CN" smtClean="0"/>
          </a:p>
          <a:p>
            <a:pPr marL="0" indent="0">
              <a:buFont typeface="Wingdings" panose="05000000000000000000" pitchFamily="2" charset="2"/>
              <a:buNone/>
            </a:pPr>
            <a:r>
              <a:rPr lang="en-US" altLang="zh-CN" smtClean="0"/>
              <a:t>and                                is taken as an approximation of the root.</a:t>
            </a:r>
            <a:endParaRPr lang="zh-CN" altLang="en-US" smtClean="0"/>
          </a:p>
        </p:txBody>
      </p:sp>
      <p:sp>
        <p:nvSpPr>
          <p:cNvPr id="38915" name="标题 2"/>
          <p:cNvSpPr>
            <a:spLocks noGrp="1"/>
          </p:cNvSpPr>
          <p:nvPr>
            <p:ph type="title"/>
          </p:nvPr>
        </p:nvSpPr>
        <p:spPr>
          <a:xfrm>
            <a:off x="492125" y="301625"/>
            <a:ext cx="8229600" cy="1371600"/>
          </a:xfrm>
        </p:spPr>
        <p:txBody>
          <a:bodyPr/>
          <a:lstStyle/>
          <a:p>
            <a:r>
              <a:rPr lang="en-US" altLang="zh-CN" b="1" smtClean="0"/>
              <a:t>Newton’s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38917" name="对象 4"/>
          <p:cNvGraphicFramePr>
            <a:graphicFrameLocks noChangeAspect="1"/>
          </p:cNvGraphicFramePr>
          <p:nvPr/>
        </p:nvGraphicFramePr>
        <p:xfrm>
          <a:off x="2806700" y="1903413"/>
          <a:ext cx="914400" cy="787400"/>
        </p:xfrm>
        <a:graphic>
          <a:graphicData uri="http://schemas.openxmlformats.org/presentationml/2006/ole">
            <p:oleObj spid="_x0000_s38929" name="公式" r:id="rId3" imgW="457002" imgH="393529" progId="">
              <p:embed/>
            </p:oleObj>
          </a:graphicData>
        </a:graphic>
      </p:graphicFrame>
      <p:graphicFrame>
        <p:nvGraphicFramePr>
          <p:cNvPr id="38918" name="对象 5"/>
          <p:cNvGraphicFramePr>
            <a:graphicFrameLocks noChangeAspect="1"/>
          </p:cNvGraphicFramePr>
          <p:nvPr/>
        </p:nvGraphicFramePr>
        <p:xfrm>
          <a:off x="2093913" y="2847975"/>
          <a:ext cx="5324475" cy="1498600"/>
        </p:xfrm>
        <a:graphic>
          <a:graphicData uri="http://schemas.openxmlformats.org/presentationml/2006/ole">
            <p:oleObj spid="_x0000_s38930" name="公式" r:id="rId4" imgW="2527300" imgH="711200" progId="">
              <p:embed/>
            </p:oleObj>
          </a:graphicData>
        </a:graphic>
      </p:graphicFrame>
      <p:graphicFrame>
        <p:nvGraphicFramePr>
          <p:cNvPr id="38919" name="对象 6"/>
          <p:cNvGraphicFramePr>
            <a:graphicFrameLocks noChangeAspect="1"/>
          </p:cNvGraphicFramePr>
          <p:nvPr/>
        </p:nvGraphicFramePr>
        <p:xfrm>
          <a:off x="1347788" y="4410075"/>
          <a:ext cx="2879725" cy="463550"/>
        </p:xfrm>
        <a:graphic>
          <a:graphicData uri="http://schemas.openxmlformats.org/presentationml/2006/ole">
            <p:oleObj spid="_x0000_s38931" name="公式" r:id="rId5" imgW="1422400" imgH="228600" progId="">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defRPr/>
            </a:pPr>
            <a:r>
              <a:rPr lang="en-US" altLang="zh-CN" dirty="0" smtClean="0"/>
              <a:t>Corol. 1.2(Newton’s Iteration for Finding Square Roots). Assume that A&gt;0 is a real number and let </a:t>
            </a:r>
            <a:r>
              <a:rPr lang="en-US" altLang="zh-CN" i="1" dirty="0" smtClean="0"/>
              <a:t>p</a:t>
            </a:r>
            <a:r>
              <a:rPr lang="en-US" altLang="zh-CN" baseline="-25000" dirty="0" smtClean="0"/>
              <a:t>0</a:t>
            </a:r>
            <a:r>
              <a:rPr lang="en-US" altLang="zh-CN" dirty="0" smtClean="0"/>
              <a:t>&gt;0 be an initial approximation to       . Define the sequence</a:t>
            </a:r>
          </a:p>
          <a:p>
            <a:pPr marL="0" indent="0">
              <a:buFont typeface="Wingdings" panose="05000000000000000000" pitchFamily="2" charset="2"/>
              <a:buNone/>
              <a:defRPr/>
            </a:pPr>
            <a:r>
              <a:rPr lang="en-US" altLang="zh-CN" dirty="0"/>
              <a:t> </a:t>
            </a:r>
            <a:r>
              <a:rPr lang="en-US" altLang="zh-CN" dirty="0" smtClean="0"/>
              <a:t>  using the recursive rule</a:t>
            </a:r>
          </a:p>
          <a:p>
            <a:pPr marL="0" indent="0">
              <a:buFont typeface="Wingdings" panose="05000000000000000000" pitchFamily="2" charset="2"/>
              <a:buNone/>
              <a:defRPr/>
            </a:pPr>
            <a:r>
              <a:rPr lang="en-US" altLang="zh-CN" dirty="0" smtClean="0"/>
              <a:t>    </a:t>
            </a:r>
          </a:p>
          <a:p>
            <a:pPr marL="0" indent="0">
              <a:buFont typeface="Wingdings" panose="05000000000000000000" pitchFamily="2" charset="2"/>
              <a:buNone/>
              <a:defRPr/>
            </a:pPr>
            <a:endParaRPr lang="en-US" altLang="zh-CN" dirty="0"/>
          </a:p>
          <a:p>
            <a:pPr marL="0" indent="0">
              <a:buFont typeface="Wingdings" panose="05000000000000000000" pitchFamily="2" charset="2"/>
              <a:buNone/>
              <a:defRPr/>
            </a:pPr>
            <a:r>
              <a:rPr lang="en-US" altLang="zh-CN" dirty="0" smtClean="0"/>
              <a:t>   Then the sequence             converges to         ;</a:t>
            </a:r>
          </a:p>
          <a:p>
            <a:pPr marL="0" indent="0">
              <a:buFont typeface="Wingdings" panose="05000000000000000000" pitchFamily="2" charset="2"/>
              <a:buNone/>
              <a:defRPr/>
            </a:pPr>
            <a:r>
              <a:rPr lang="en-US" altLang="zh-CN" dirty="0"/>
              <a:t> </a:t>
            </a:r>
            <a:r>
              <a:rPr lang="en-US" altLang="zh-CN" dirty="0" smtClean="0"/>
              <a:t>  that is,                        .</a:t>
            </a:r>
            <a:endParaRPr lang="zh-CN" altLang="en-US" dirty="0"/>
          </a:p>
        </p:txBody>
      </p:sp>
      <p:sp>
        <p:nvSpPr>
          <p:cNvPr id="39939" name="标题 2"/>
          <p:cNvSpPr>
            <a:spLocks noGrp="1"/>
          </p:cNvSpPr>
          <p:nvPr>
            <p:ph type="title"/>
          </p:nvPr>
        </p:nvSpPr>
        <p:spPr/>
        <p:txBody>
          <a:bodyPr/>
          <a:lstStyle/>
          <a:p>
            <a:r>
              <a:rPr lang="en-US" altLang="zh-CN" b="1" smtClean="0"/>
              <a:t>Newton’s Method</a:t>
            </a:r>
            <a:endParaRPr lang="zh-CN" altLang="en-US" smtClean="0"/>
          </a:p>
        </p:txBody>
      </p:sp>
      <p:sp>
        <p:nvSpPr>
          <p:cNvPr id="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6" name="Object 4"/>
          <p:cNvGraphicFramePr>
            <a:graphicFrameLocks noChangeAspect="1"/>
          </p:cNvGraphicFramePr>
          <p:nvPr/>
        </p:nvGraphicFramePr>
        <p:xfrm>
          <a:off x="3733800" y="2901950"/>
          <a:ext cx="609600" cy="493713"/>
        </p:xfrm>
        <a:graphic>
          <a:graphicData uri="http://schemas.openxmlformats.org/presentationml/2006/ole">
            <p:oleObj spid="_x0000_s39966" name="Equation" r:id="rId3" imgW="266353" imgH="215619" progId="">
              <p:embed/>
            </p:oleObj>
          </a:graphicData>
        </a:graphic>
      </p:graphicFrame>
      <p:graphicFrame>
        <p:nvGraphicFramePr>
          <p:cNvPr id="7" name="Object 10"/>
          <p:cNvGraphicFramePr>
            <a:graphicFrameLocks noChangeAspect="1"/>
          </p:cNvGraphicFramePr>
          <p:nvPr/>
        </p:nvGraphicFramePr>
        <p:xfrm>
          <a:off x="7924800" y="2846388"/>
          <a:ext cx="936625" cy="603250"/>
        </p:xfrm>
        <a:graphic>
          <a:graphicData uri="http://schemas.openxmlformats.org/presentationml/2006/ole">
            <p:oleObj spid="_x0000_s39967" name="Equation" r:id="rId4" imgW="469696" imgH="241195" progId="">
              <p:embed/>
            </p:oleObj>
          </a:graphicData>
        </a:graphic>
      </p:graphicFrame>
      <p:graphicFrame>
        <p:nvGraphicFramePr>
          <p:cNvPr id="8" name="Object 6"/>
          <p:cNvGraphicFramePr>
            <a:graphicFrameLocks noChangeAspect="1"/>
          </p:cNvGraphicFramePr>
          <p:nvPr/>
        </p:nvGraphicFramePr>
        <p:xfrm>
          <a:off x="3067050" y="3886200"/>
          <a:ext cx="1944688" cy="1152525"/>
        </p:xfrm>
        <a:graphic>
          <a:graphicData uri="http://schemas.openxmlformats.org/presentationml/2006/ole">
            <p:oleObj spid="_x0000_s39968" name="Equation" r:id="rId5" imgW="1028700" imgH="609600" progId="">
              <p:embed/>
            </p:oleObj>
          </a:graphicData>
        </a:graphic>
      </p:graphicFrame>
      <p:sp>
        <p:nvSpPr>
          <p:cNvPr id="9" name="文本框 8"/>
          <p:cNvSpPr txBox="1"/>
          <p:nvPr/>
        </p:nvSpPr>
        <p:spPr>
          <a:xfrm>
            <a:off x="5638800" y="4267200"/>
            <a:ext cx="2743200" cy="584200"/>
          </a:xfrm>
          <a:prstGeom prst="rect">
            <a:avLst/>
          </a:prstGeom>
          <a:noFill/>
        </p:spPr>
        <p:txBody>
          <a:bodyPr>
            <a:spAutoFit/>
          </a:bodyPr>
          <a:lstStyle/>
          <a:p>
            <a:pPr>
              <a:defRPr/>
            </a:pPr>
            <a:r>
              <a:rPr lang="en-US" altLang="zh-CN" sz="3200" dirty="0">
                <a:latin typeface="+mn-lt"/>
              </a:rPr>
              <a:t>for </a:t>
            </a:r>
            <a:r>
              <a:rPr lang="en-US" altLang="zh-CN" sz="3200" i="1" dirty="0">
                <a:latin typeface="+mn-lt"/>
              </a:rPr>
              <a:t>k</a:t>
            </a:r>
            <a:r>
              <a:rPr lang="en-US" altLang="zh-CN" sz="3200" dirty="0">
                <a:latin typeface="+mn-lt"/>
              </a:rPr>
              <a:t>=1,2,…</a:t>
            </a:r>
            <a:endParaRPr lang="zh-CN" altLang="en-US" sz="3200" dirty="0">
              <a:latin typeface="+mn-lt"/>
            </a:endParaRPr>
          </a:p>
        </p:txBody>
      </p:sp>
      <p:graphicFrame>
        <p:nvGraphicFramePr>
          <p:cNvPr id="10" name="Object 11"/>
          <p:cNvGraphicFramePr>
            <a:graphicFrameLocks noChangeAspect="1"/>
          </p:cNvGraphicFramePr>
          <p:nvPr/>
        </p:nvGraphicFramePr>
        <p:xfrm>
          <a:off x="4022725" y="5132388"/>
          <a:ext cx="1006475" cy="647700"/>
        </p:xfrm>
        <a:graphic>
          <a:graphicData uri="http://schemas.openxmlformats.org/presentationml/2006/ole">
            <p:oleObj spid="_x0000_s39969" name="Equation" r:id="rId6" imgW="469696" imgH="241195" progId="">
              <p:embed/>
            </p:oleObj>
          </a:graphicData>
        </a:graphic>
      </p:graphicFrame>
      <p:graphicFrame>
        <p:nvGraphicFramePr>
          <p:cNvPr id="11" name="Object 12"/>
          <p:cNvGraphicFramePr>
            <a:graphicFrameLocks noChangeAspect="1"/>
          </p:cNvGraphicFramePr>
          <p:nvPr/>
        </p:nvGraphicFramePr>
        <p:xfrm>
          <a:off x="7391400" y="5230813"/>
          <a:ext cx="609600" cy="493712"/>
        </p:xfrm>
        <a:graphic>
          <a:graphicData uri="http://schemas.openxmlformats.org/presentationml/2006/ole">
            <p:oleObj spid="_x0000_s39970" name="Equation" r:id="rId7" imgW="266353" imgH="215619" progId="">
              <p:embed/>
            </p:oleObj>
          </a:graphicData>
        </a:graphic>
      </p:graphicFrame>
      <p:graphicFrame>
        <p:nvGraphicFramePr>
          <p:cNvPr id="12" name="Object 12"/>
          <p:cNvGraphicFramePr>
            <a:graphicFrameLocks noChangeAspect="1"/>
          </p:cNvGraphicFramePr>
          <p:nvPr/>
        </p:nvGraphicFramePr>
        <p:xfrm>
          <a:off x="1987550" y="5791200"/>
          <a:ext cx="2308225" cy="579438"/>
        </p:xfrm>
        <a:graphic>
          <a:graphicData uri="http://schemas.openxmlformats.org/presentationml/2006/ole">
            <p:oleObj spid="_x0000_s39971" name="Equation" r:id="rId8" imgW="1015559" imgH="253890" progId="">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52400" y="1066800"/>
            <a:ext cx="8839200" cy="5486400"/>
          </a:xfrm>
        </p:spPr>
        <p:txBody>
          <a:bodyPr/>
          <a:lstStyle/>
          <a:p>
            <a:pPr>
              <a:defRPr/>
            </a:pPr>
            <a:r>
              <a:rPr lang="en-US" altLang="zh-CN" sz="2800" dirty="0" smtClean="0"/>
              <a:t>Example: Use Newton’s square-root algorithm to find      .</a:t>
            </a:r>
          </a:p>
          <a:p>
            <a:pPr marL="0" indent="0">
              <a:buFont typeface="Wingdings" panose="05000000000000000000" pitchFamily="2" charset="2"/>
              <a:buNone/>
              <a:defRPr/>
            </a:pPr>
            <a:r>
              <a:rPr lang="en-US" altLang="zh-CN" sz="2800" dirty="0"/>
              <a:t> </a:t>
            </a:r>
            <a:r>
              <a:rPr lang="en-US" altLang="zh-CN" sz="2800" dirty="0" smtClean="0"/>
              <a:t>   Construct the equation                                            .</a:t>
            </a:r>
          </a:p>
          <a:p>
            <a:pPr marL="0" indent="0">
              <a:buFont typeface="Wingdings" panose="05000000000000000000" pitchFamily="2" charset="2"/>
              <a:buNone/>
              <a:defRPr/>
            </a:pPr>
            <a:r>
              <a:rPr lang="en-US" altLang="zh-CN" sz="2800" dirty="0" smtClean="0"/>
              <a:t>    Use </a:t>
            </a:r>
            <a:r>
              <a:rPr lang="en-US" altLang="zh-CN" sz="2800" i="1" dirty="0" smtClean="0"/>
              <a:t>f </a:t>
            </a:r>
            <a:r>
              <a:rPr lang="en-US" altLang="zh-CN" sz="2800" dirty="0" smtClean="0"/>
              <a:t>’(</a:t>
            </a:r>
            <a:r>
              <a:rPr lang="en-US" altLang="zh-CN" sz="2800" i="1" dirty="0" smtClean="0"/>
              <a:t>x</a:t>
            </a:r>
            <a:r>
              <a:rPr lang="en-US" altLang="zh-CN" sz="2800" dirty="0" smtClean="0"/>
              <a:t>) and the iteration formula and get</a:t>
            </a:r>
          </a:p>
          <a:p>
            <a:pPr marL="0" indent="0">
              <a:buFont typeface="Wingdings" panose="05000000000000000000" pitchFamily="2" charset="2"/>
              <a:buNone/>
              <a:defRPr/>
            </a:pPr>
            <a:endParaRPr lang="en-US" altLang="zh-CN" sz="2800" dirty="0"/>
          </a:p>
          <a:p>
            <a:pPr marL="0" indent="0">
              <a:buFont typeface="Wingdings" panose="05000000000000000000" pitchFamily="2" charset="2"/>
              <a:buNone/>
              <a:defRPr/>
            </a:pPr>
            <a:r>
              <a:rPr lang="en-US" altLang="zh-CN" sz="2800" dirty="0" smtClean="0"/>
              <a:t>  </a:t>
            </a:r>
          </a:p>
          <a:p>
            <a:pPr marL="0" indent="0">
              <a:buFont typeface="Wingdings" panose="05000000000000000000" pitchFamily="2" charset="2"/>
              <a:buNone/>
              <a:defRPr/>
            </a:pPr>
            <a:r>
              <a:rPr lang="en-US" altLang="zh-CN" sz="2800" dirty="0"/>
              <a:t> </a:t>
            </a:r>
            <a:r>
              <a:rPr lang="en-US" altLang="zh-CN" sz="2800" dirty="0" smtClean="0"/>
              <a:t>   Starting with              we compute    </a:t>
            </a:r>
          </a:p>
          <a:p>
            <a:pPr marL="0" indent="0">
              <a:buFont typeface="Wingdings" panose="05000000000000000000" pitchFamily="2" charset="2"/>
              <a:buNone/>
              <a:defRPr/>
            </a:pPr>
            <a:endParaRPr lang="en-US" altLang="zh-CN" sz="2800" dirty="0"/>
          </a:p>
          <a:p>
            <a:pPr marL="342000" indent="0">
              <a:buFont typeface="Wingdings" panose="05000000000000000000" pitchFamily="2" charset="2"/>
              <a:buNone/>
              <a:defRPr/>
            </a:pPr>
            <a:r>
              <a:rPr lang="en-US" altLang="zh-CN" sz="2800" dirty="0" smtClean="0"/>
              <a:t> Compared with the exact value of      , we can see that convergence accurate to 10 decimal places has been achieved.</a:t>
            </a:r>
            <a:endParaRPr lang="zh-CN" altLang="en-US" sz="2800" dirty="0"/>
          </a:p>
        </p:txBody>
      </p:sp>
      <p:sp>
        <p:nvSpPr>
          <p:cNvPr id="40963" name="标题 2"/>
          <p:cNvSpPr>
            <a:spLocks noGrp="1"/>
          </p:cNvSpPr>
          <p:nvPr>
            <p:ph type="title"/>
          </p:nvPr>
        </p:nvSpPr>
        <p:spPr>
          <a:xfrm>
            <a:off x="457200" y="0"/>
            <a:ext cx="8229600" cy="1371600"/>
          </a:xfrm>
        </p:spPr>
        <p:txBody>
          <a:bodyPr/>
          <a:lstStyle/>
          <a:p>
            <a:r>
              <a:rPr lang="en-US" altLang="zh-CN" b="1" smtClean="0"/>
              <a:t>Newton’s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40965" name="Object 2"/>
          <p:cNvGraphicFramePr>
            <a:graphicFrameLocks noChangeAspect="1"/>
          </p:cNvGraphicFramePr>
          <p:nvPr/>
        </p:nvGraphicFramePr>
        <p:xfrm>
          <a:off x="8299450" y="1081088"/>
          <a:ext cx="504825" cy="465137"/>
        </p:xfrm>
        <a:graphic>
          <a:graphicData uri="http://schemas.openxmlformats.org/presentationml/2006/ole">
            <p:oleObj spid="_x0000_s40989" name="公式" r:id="rId3" imgW="241091" imgH="215713" progId="">
              <p:embed/>
            </p:oleObj>
          </a:graphicData>
        </a:graphic>
      </p:graphicFrame>
      <p:graphicFrame>
        <p:nvGraphicFramePr>
          <p:cNvPr id="40966" name="Object 3"/>
          <p:cNvGraphicFramePr>
            <a:graphicFrameLocks noChangeAspect="1"/>
          </p:cNvGraphicFramePr>
          <p:nvPr/>
        </p:nvGraphicFramePr>
        <p:xfrm>
          <a:off x="4038600" y="1597025"/>
          <a:ext cx="3621088" cy="544513"/>
        </p:xfrm>
        <a:graphic>
          <a:graphicData uri="http://schemas.openxmlformats.org/presentationml/2006/ole">
            <p:oleObj spid="_x0000_s40990" name="Equation" r:id="rId4" imgW="1841500" imgH="279400" progId="">
              <p:embed/>
            </p:oleObj>
          </a:graphicData>
        </a:graphic>
      </p:graphicFrame>
      <p:graphicFrame>
        <p:nvGraphicFramePr>
          <p:cNvPr id="40967" name="Object 5"/>
          <p:cNvGraphicFramePr>
            <a:graphicFrameLocks noChangeAspect="1"/>
          </p:cNvGraphicFramePr>
          <p:nvPr/>
        </p:nvGraphicFramePr>
        <p:xfrm>
          <a:off x="2112963" y="2682875"/>
          <a:ext cx="5518150" cy="912813"/>
        </p:xfrm>
        <a:graphic>
          <a:graphicData uri="http://schemas.openxmlformats.org/presentationml/2006/ole">
            <p:oleObj spid="_x0000_s40991" name="Equation" r:id="rId5" imgW="2743200" imgH="457200" progId="">
              <p:embed/>
            </p:oleObj>
          </a:graphicData>
        </a:graphic>
      </p:graphicFrame>
      <p:graphicFrame>
        <p:nvGraphicFramePr>
          <p:cNvPr id="40968" name="对象 7"/>
          <p:cNvGraphicFramePr>
            <a:graphicFrameLocks noChangeAspect="1"/>
          </p:cNvGraphicFramePr>
          <p:nvPr/>
        </p:nvGraphicFramePr>
        <p:xfrm>
          <a:off x="2514600" y="3675063"/>
          <a:ext cx="1066800" cy="479425"/>
        </p:xfrm>
        <a:graphic>
          <a:graphicData uri="http://schemas.openxmlformats.org/presentationml/2006/ole">
            <p:oleObj spid="_x0000_s40992" name="公式" r:id="rId6" imgW="508000" imgH="228600" progId="">
              <p:embed/>
            </p:oleObj>
          </a:graphicData>
        </a:graphic>
      </p:graphicFrame>
      <p:graphicFrame>
        <p:nvGraphicFramePr>
          <p:cNvPr id="40969" name="对象 8"/>
          <p:cNvGraphicFramePr>
            <a:graphicFrameLocks noChangeAspect="1"/>
          </p:cNvGraphicFramePr>
          <p:nvPr/>
        </p:nvGraphicFramePr>
        <p:xfrm>
          <a:off x="1182688" y="4175125"/>
          <a:ext cx="7089775" cy="488950"/>
        </p:xfrm>
        <a:graphic>
          <a:graphicData uri="http://schemas.openxmlformats.org/presentationml/2006/ole">
            <p:oleObj spid="_x0000_s40993" name="公式" r:id="rId7" imgW="3314700" imgH="228600" progId="">
              <p:embed/>
            </p:oleObj>
          </a:graphicData>
        </a:graphic>
      </p:graphicFrame>
      <p:graphicFrame>
        <p:nvGraphicFramePr>
          <p:cNvPr id="40970" name="Object 2"/>
          <p:cNvGraphicFramePr>
            <a:graphicFrameLocks noChangeAspect="1"/>
          </p:cNvGraphicFramePr>
          <p:nvPr/>
        </p:nvGraphicFramePr>
        <p:xfrm>
          <a:off x="5538788" y="4713288"/>
          <a:ext cx="504825" cy="465137"/>
        </p:xfrm>
        <a:graphic>
          <a:graphicData uri="http://schemas.openxmlformats.org/presentationml/2006/ole">
            <p:oleObj spid="_x0000_s40994" name="公式" r:id="rId8" imgW="241091" imgH="215713" progId="">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2"/>
          <p:cNvSpPr>
            <a:spLocks noGrp="1"/>
          </p:cNvSpPr>
          <p:nvPr>
            <p:ph type="title"/>
          </p:nvPr>
        </p:nvSpPr>
        <p:spPr/>
        <p:txBody>
          <a:bodyPr/>
          <a:lstStyle/>
          <a:p>
            <a:r>
              <a:rPr lang="en-US" altLang="zh-CN" b="1" smtClean="0"/>
              <a:t>Diagram for Newton’s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pic>
        <p:nvPicPr>
          <p:cNvPr id="41988" name="图片 1"/>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05038" y="1285875"/>
            <a:ext cx="4733925" cy="5267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2"/>
          <p:cNvSpPr>
            <a:spLocks noGrp="1"/>
          </p:cNvSpPr>
          <p:nvPr>
            <p:ph type="title"/>
          </p:nvPr>
        </p:nvSpPr>
        <p:spPr/>
        <p:txBody>
          <a:bodyPr/>
          <a:lstStyle/>
          <a:p>
            <a:r>
              <a:rPr lang="en-US" altLang="zh-CN" b="1" smtClean="0"/>
              <a:t>Iteration Algorithm</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43012" name="Object 2"/>
          <p:cNvGraphicFramePr>
            <a:graphicFrameLocks noChangeAspect="1"/>
          </p:cNvGraphicFramePr>
          <p:nvPr/>
        </p:nvGraphicFramePr>
        <p:xfrm>
          <a:off x="1676400" y="1628775"/>
          <a:ext cx="4313238" cy="4549775"/>
        </p:xfrm>
        <a:graphic>
          <a:graphicData uri="http://schemas.openxmlformats.org/presentationml/2006/ole">
            <p:oleObj spid="_x0000_s43016" name="公式" r:id="rId3" imgW="1854200" imgH="1955800" progId="">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1"/>
          <p:cNvSpPr>
            <a:spLocks noGrp="1"/>
          </p:cNvSpPr>
          <p:nvPr>
            <p:ph idx="1"/>
          </p:nvPr>
        </p:nvSpPr>
        <p:spPr>
          <a:xfrm>
            <a:off x="457200" y="1066800"/>
            <a:ext cx="8458200" cy="3886200"/>
          </a:xfrm>
        </p:spPr>
        <p:txBody>
          <a:bodyPr/>
          <a:lstStyle/>
          <a:p>
            <a:pPr>
              <a:defRPr/>
            </a:pPr>
            <a:r>
              <a:rPr lang="en-US" altLang="zh-CN" dirty="0" smtClean="0"/>
              <a:t>Def. 1.4. Assume that </a:t>
            </a:r>
            <a:r>
              <a:rPr lang="en-US" altLang="zh-CN" i="1" dirty="0" smtClean="0"/>
              <a:t>f</a:t>
            </a:r>
            <a:r>
              <a:rPr lang="en-US" altLang="zh-CN" dirty="0" smtClean="0"/>
              <a:t>(</a:t>
            </a:r>
            <a:r>
              <a:rPr lang="en-US" altLang="zh-CN" i="1" dirty="0" smtClean="0"/>
              <a:t>x</a:t>
            </a:r>
            <a:r>
              <a:rPr lang="en-US" altLang="zh-CN" dirty="0" smtClean="0"/>
              <a:t>) and its derivatives</a:t>
            </a:r>
          </a:p>
          <a:p>
            <a:pPr marL="342000" indent="0">
              <a:buFont typeface="Wingdings" panose="05000000000000000000" pitchFamily="2" charset="2"/>
              <a:buNone/>
              <a:defRPr/>
            </a:pPr>
            <a:r>
              <a:rPr lang="en-US" altLang="zh-CN" dirty="0" smtClean="0"/>
              <a:t> </a:t>
            </a:r>
            <a:r>
              <a:rPr lang="en-US" altLang="zh-CN" i="1" dirty="0" smtClean="0"/>
              <a:t>f </a:t>
            </a:r>
            <a:r>
              <a:rPr lang="en-US" altLang="zh-CN" dirty="0"/>
              <a:t>’(</a:t>
            </a:r>
            <a:r>
              <a:rPr lang="en-US" altLang="zh-CN" i="1" dirty="0"/>
              <a:t>x</a:t>
            </a:r>
            <a:r>
              <a:rPr lang="en-US" altLang="zh-CN" dirty="0" smtClean="0"/>
              <a:t>), …, </a:t>
            </a:r>
            <a:r>
              <a:rPr lang="en-US" altLang="zh-CN" i="1" dirty="0" smtClean="0"/>
              <a:t>f</a:t>
            </a:r>
            <a:r>
              <a:rPr lang="en-US" altLang="zh-CN" baseline="30000" dirty="0" smtClean="0"/>
              <a:t>(</a:t>
            </a:r>
            <a:r>
              <a:rPr lang="en-US" altLang="zh-CN" i="1" baseline="30000" dirty="0" smtClean="0"/>
              <a:t>M</a:t>
            </a:r>
            <a:r>
              <a:rPr lang="en-US" altLang="zh-CN" baseline="30000" dirty="0"/>
              <a:t>)</a:t>
            </a:r>
            <a:r>
              <a:rPr lang="en-US" altLang="zh-CN" dirty="0"/>
              <a:t>(</a:t>
            </a:r>
            <a:r>
              <a:rPr lang="en-US" altLang="zh-CN" i="1" dirty="0" smtClean="0"/>
              <a:t>x</a:t>
            </a:r>
            <a:r>
              <a:rPr lang="en-US" altLang="zh-CN" dirty="0" smtClean="0"/>
              <a:t>) are defined and continuous on  an interval about </a:t>
            </a:r>
            <a:r>
              <a:rPr lang="en-US" altLang="zh-CN" i="1" dirty="0" smtClean="0"/>
              <a:t>x</a:t>
            </a:r>
            <a:r>
              <a:rPr lang="en-US" altLang="zh-CN" dirty="0" smtClean="0"/>
              <a:t>=</a:t>
            </a:r>
            <a:r>
              <a:rPr lang="en-US" altLang="zh-CN" i="1" dirty="0" smtClean="0"/>
              <a:t>p</a:t>
            </a:r>
            <a:r>
              <a:rPr lang="en-US" altLang="zh-CN" dirty="0" smtClean="0"/>
              <a:t>. We say that </a:t>
            </a:r>
            <a:r>
              <a:rPr lang="en-US" altLang="zh-CN" i="1" dirty="0" smtClean="0"/>
              <a:t>f</a:t>
            </a:r>
            <a:r>
              <a:rPr lang="en-US" altLang="zh-CN" dirty="0" smtClean="0"/>
              <a:t>(</a:t>
            </a:r>
            <a:r>
              <a:rPr lang="en-US" altLang="zh-CN" i="1" dirty="0" smtClean="0"/>
              <a:t>x</a:t>
            </a:r>
            <a:r>
              <a:rPr lang="en-US" altLang="zh-CN" dirty="0"/>
              <a:t>)=</a:t>
            </a:r>
            <a:r>
              <a:rPr lang="en-US" altLang="zh-CN" dirty="0" smtClean="0"/>
              <a:t>0 has </a:t>
            </a:r>
            <a:r>
              <a:rPr lang="en-US" altLang="zh-CN" b="1" i="1" dirty="0" smtClean="0"/>
              <a:t>a root of order M</a:t>
            </a:r>
            <a:r>
              <a:rPr lang="en-US" altLang="zh-CN" dirty="0" smtClean="0"/>
              <a:t> at </a:t>
            </a:r>
            <a:r>
              <a:rPr lang="en-US" altLang="zh-CN" i="1" dirty="0" smtClean="0"/>
              <a:t>x</a:t>
            </a:r>
            <a:r>
              <a:rPr lang="en-US" altLang="zh-CN" dirty="0" smtClean="0"/>
              <a:t>=</a:t>
            </a:r>
            <a:r>
              <a:rPr lang="en-US" altLang="zh-CN" i="1" dirty="0" smtClean="0"/>
              <a:t>p</a:t>
            </a:r>
            <a:r>
              <a:rPr lang="zh-CN" altLang="en-US" dirty="0"/>
              <a:t> </a:t>
            </a:r>
            <a:r>
              <a:rPr lang="en-US" altLang="zh-CN" dirty="0" smtClean="0"/>
              <a:t>if and only if</a:t>
            </a:r>
          </a:p>
          <a:p>
            <a:pPr marL="342000" indent="0">
              <a:buFont typeface="Wingdings" panose="05000000000000000000" pitchFamily="2" charset="2"/>
              <a:buNone/>
              <a:defRPr/>
            </a:pPr>
            <a:endParaRPr lang="en-US" altLang="zh-CN" dirty="0"/>
          </a:p>
          <a:p>
            <a:pPr marL="342000" indent="0">
              <a:buFont typeface="Wingdings" panose="05000000000000000000" pitchFamily="2" charset="2"/>
              <a:buNone/>
              <a:defRPr/>
            </a:pPr>
            <a:r>
              <a:rPr lang="en-US" altLang="zh-CN" sz="2400" dirty="0" smtClean="0">
                <a:solidFill>
                  <a:srgbClr val="002060"/>
                </a:solidFill>
              </a:rPr>
              <a:t>A root of order </a:t>
            </a:r>
            <a:r>
              <a:rPr lang="en-US" altLang="zh-CN" sz="2400" i="1" dirty="0" smtClean="0">
                <a:solidFill>
                  <a:srgbClr val="002060"/>
                </a:solidFill>
                <a:ea typeface="楷体_GB2312" pitchFamily="49" charset="-122"/>
              </a:rPr>
              <a:t>M </a:t>
            </a:r>
            <a:r>
              <a:rPr lang="en-US" altLang="zh-CN" sz="2400" dirty="0">
                <a:solidFill>
                  <a:srgbClr val="002060"/>
                </a:solidFill>
                <a:ea typeface="楷体_GB2312" pitchFamily="49" charset="-122"/>
              </a:rPr>
              <a:t>=</a:t>
            </a:r>
            <a:r>
              <a:rPr lang="en-US" altLang="zh-CN" sz="2400" dirty="0" smtClean="0">
                <a:solidFill>
                  <a:srgbClr val="002060"/>
                </a:solidFill>
                <a:ea typeface="楷体_GB2312" pitchFamily="49" charset="-122"/>
              </a:rPr>
              <a:t>1 is often called </a:t>
            </a:r>
            <a:r>
              <a:rPr lang="en-US" altLang="zh-CN" sz="2400" b="1" i="1" dirty="0" smtClean="0">
                <a:solidFill>
                  <a:srgbClr val="002060"/>
                </a:solidFill>
                <a:ea typeface="楷体_GB2312" pitchFamily="49" charset="-122"/>
              </a:rPr>
              <a:t>a simple root</a:t>
            </a:r>
            <a:r>
              <a:rPr lang="en-US" altLang="zh-CN" sz="2400" dirty="0" smtClean="0">
                <a:solidFill>
                  <a:srgbClr val="002060"/>
                </a:solidFill>
                <a:ea typeface="楷体_GB2312" pitchFamily="49" charset="-122"/>
              </a:rPr>
              <a:t>, and if </a:t>
            </a:r>
            <a:r>
              <a:rPr lang="en-US" altLang="zh-CN" sz="2400" i="1" dirty="0" smtClean="0">
                <a:solidFill>
                  <a:srgbClr val="002060"/>
                </a:solidFill>
                <a:ea typeface="楷体_GB2312" pitchFamily="49" charset="-122"/>
              </a:rPr>
              <a:t>M</a:t>
            </a:r>
            <a:r>
              <a:rPr lang="en-US" altLang="zh-CN" sz="2400" dirty="0" smtClean="0">
                <a:solidFill>
                  <a:srgbClr val="002060"/>
                </a:solidFill>
                <a:ea typeface="楷体_GB2312" pitchFamily="49" charset="-122"/>
              </a:rPr>
              <a:t>&gt;1, it is called </a:t>
            </a:r>
            <a:r>
              <a:rPr lang="en-US" altLang="zh-CN" sz="2400" b="1" i="1" dirty="0" smtClean="0">
                <a:solidFill>
                  <a:srgbClr val="002060"/>
                </a:solidFill>
                <a:ea typeface="楷体_GB2312" pitchFamily="49" charset="-122"/>
              </a:rPr>
              <a:t>a multiple root</a:t>
            </a:r>
            <a:r>
              <a:rPr lang="en-US" altLang="zh-CN" sz="2400" dirty="0" smtClean="0">
                <a:solidFill>
                  <a:srgbClr val="002060"/>
                </a:solidFill>
                <a:ea typeface="楷体_GB2312" pitchFamily="49" charset="-122"/>
              </a:rPr>
              <a:t>. A root of order </a:t>
            </a:r>
            <a:r>
              <a:rPr lang="en-US" altLang="zh-CN" sz="2400" i="1" dirty="0" smtClean="0">
                <a:solidFill>
                  <a:srgbClr val="002060"/>
                </a:solidFill>
                <a:ea typeface="楷体_GB2312" pitchFamily="49" charset="-122"/>
              </a:rPr>
              <a:t>M </a:t>
            </a:r>
            <a:r>
              <a:rPr lang="en-US" altLang="zh-CN" sz="2400" dirty="0">
                <a:solidFill>
                  <a:srgbClr val="002060"/>
                </a:solidFill>
                <a:ea typeface="楷体_GB2312" pitchFamily="49" charset="-122"/>
              </a:rPr>
              <a:t>=</a:t>
            </a:r>
            <a:r>
              <a:rPr lang="en-US" altLang="zh-CN" sz="2400" dirty="0" smtClean="0">
                <a:solidFill>
                  <a:srgbClr val="002060"/>
                </a:solidFill>
                <a:ea typeface="楷体_GB2312" pitchFamily="49" charset="-122"/>
              </a:rPr>
              <a:t>2 is called </a:t>
            </a:r>
            <a:r>
              <a:rPr lang="en-US" altLang="zh-CN" sz="2400" b="1" i="1" dirty="0" smtClean="0">
                <a:solidFill>
                  <a:srgbClr val="002060"/>
                </a:solidFill>
                <a:ea typeface="楷体_GB2312" pitchFamily="49" charset="-122"/>
              </a:rPr>
              <a:t>a double root</a:t>
            </a:r>
            <a:r>
              <a:rPr lang="en-US" altLang="zh-CN" sz="2400" dirty="0" smtClean="0">
                <a:solidFill>
                  <a:srgbClr val="002060"/>
                </a:solidFill>
                <a:ea typeface="楷体_GB2312" pitchFamily="49" charset="-122"/>
              </a:rPr>
              <a:t>, and so on.</a:t>
            </a:r>
            <a:endParaRPr lang="zh-CN" altLang="en-US" sz="2400" dirty="0">
              <a:solidFill>
                <a:srgbClr val="002060"/>
              </a:solidFill>
              <a:ea typeface="楷体_GB2312" pitchFamily="49" charset="-122"/>
            </a:endParaRPr>
          </a:p>
          <a:p>
            <a:pPr marL="342000" indent="0">
              <a:buFont typeface="Wingdings" panose="05000000000000000000" pitchFamily="2" charset="2"/>
              <a:buNone/>
              <a:defRPr/>
            </a:pPr>
            <a:endParaRPr lang="zh-CN" altLang="en-US" dirty="0"/>
          </a:p>
          <a:p>
            <a:pPr>
              <a:defRPr/>
            </a:pPr>
            <a:endParaRPr lang="zh-CN" altLang="en-US" dirty="0" smtClean="0"/>
          </a:p>
        </p:txBody>
      </p:sp>
      <p:sp>
        <p:nvSpPr>
          <p:cNvPr id="44035" name="标题 2"/>
          <p:cNvSpPr>
            <a:spLocks noGrp="1"/>
          </p:cNvSpPr>
          <p:nvPr>
            <p:ph type="title"/>
          </p:nvPr>
        </p:nvSpPr>
        <p:spPr/>
        <p:txBody>
          <a:bodyPr/>
          <a:lstStyle/>
          <a:p>
            <a:r>
              <a:rPr lang="en-US" altLang="zh-CN" smtClean="0"/>
              <a:t>Speed of Convergence</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
        <p:nvSpPr>
          <p:cNvPr id="5" name="Text Box 4"/>
          <p:cNvSpPr txBox="1">
            <a:spLocks noChangeArrowheads="1"/>
          </p:cNvSpPr>
          <p:nvPr/>
        </p:nvSpPr>
        <p:spPr bwMode="auto">
          <a:xfrm>
            <a:off x="1600200" y="3200400"/>
            <a:ext cx="67056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i="1"/>
              <a:t>f</a:t>
            </a:r>
            <a:r>
              <a:rPr lang="en-US" altLang="zh-CN" sz="2800"/>
              <a:t>(</a:t>
            </a:r>
            <a:r>
              <a:rPr lang="en-US" altLang="zh-CN" sz="2800" i="1"/>
              <a:t>p</a:t>
            </a:r>
            <a:r>
              <a:rPr lang="en-US" altLang="zh-CN" sz="2800"/>
              <a:t>)=0, </a:t>
            </a:r>
            <a:r>
              <a:rPr lang="en-US" altLang="zh-CN" sz="2800" i="1"/>
              <a:t>f </a:t>
            </a:r>
            <a:r>
              <a:rPr lang="en-US" altLang="zh-CN" sz="2800"/>
              <a:t>’(</a:t>
            </a:r>
            <a:r>
              <a:rPr lang="en-US" altLang="zh-CN" sz="2800" i="1"/>
              <a:t>p</a:t>
            </a:r>
            <a:r>
              <a:rPr lang="en-US" altLang="zh-CN" sz="2800"/>
              <a:t>)=0, …, </a:t>
            </a:r>
            <a:r>
              <a:rPr lang="en-US" altLang="zh-CN" sz="2800" i="1"/>
              <a:t>f </a:t>
            </a:r>
            <a:r>
              <a:rPr lang="en-US" altLang="zh-CN" sz="2800" baseline="30000"/>
              <a:t>(</a:t>
            </a:r>
            <a:r>
              <a:rPr lang="en-US" altLang="zh-CN" sz="2800" i="1" baseline="30000"/>
              <a:t>M</a:t>
            </a:r>
            <a:r>
              <a:rPr lang="en-US" altLang="zh-CN" sz="2800" baseline="30000"/>
              <a:t>-1)</a:t>
            </a:r>
            <a:r>
              <a:rPr lang="en-US" altLang="zh-CN" sz="2800"/>
              <a:t>(</a:t>
            </a:r>
            <a:r>
              <a:rPr lang="en-US" altLang="zh-CN" sz="2800" i="1"/>
              <a:t>p</a:t>
            </a:r>
            <a:r>
              <a:rPr lang="en-US" altLang="zh-CN" sz="2800"/>
              <a:t>)=0, </a:t>
            </a:r>
            <a:r>
              <a:rPr lang="en-US" altLang="zh-CN" sz="2800" i="1"/>
              <a:t>f </a:t>
            </a:r>
            <a:r>
              <a:rPr lang="en-US" altLang="zh-CN" sz="2800" baseline="30000"/>
              <a:t>(</a:t>
            </a:r>
            <a:r>
              <a:rPr lang="en-US" altLang="zh-CN" sz="2800" i="1" baseline="30000"/>
              <a:t>M</a:t>
            </a:r>
            <a:r>
              <a:rPr lang="en-US" altLang="zh-CN" sz="2800" baseline="30000"/>
              <a:t>)</a:t>
            </a:r>
            <a:r>
              <a:rPr lang="en-US" altLang="zh-CN" sz="2800"/>
              <a:t>(</a:t>
            </a:r>
            <a:r>
              <a:rPr lang="en-US" altLang="zh-CN" sz="2800" i="1"/>
              <a:t>p</a:t>
            </a:r>
            <a:r>
              <a:rPr lang="en-US" altLang="zh-CN" sz="2800"/>
              <a:t>)≠0.</a:t>
            </a:r>
          </a:p>
        </p:txBody>
      </p:sp>
      <p:sp>
        <p:nvSpPr>
          <p:cNvPr id="6" name="Text Box 6"/>
          <p:cNvSpPr txBox="1">
            <a:spLocks noChangeArrowheads="1"/>
          </p:cNvSpPr>
          <p:nvPr/>
        </p:nvSpPr>
        <p:spPr bwMode="auto">
          <a:xfrm>
            <a:off x="447675" y="4989513"/>
            <a:ext cx="8640763" cy="181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SzPct val="80000"/>
              <a:defRPr/>
            </a:pPr>
            <a:r>
              <a:rPr lang="en-US" altLang="zh-CN" sz="2800" dirty="0" smtClean="0">
                <a:latin typeface="Arial" panose="020B0604020202020204" pitchFamily="34" charset="0"/>
              </a:rPr>
              <a:t>  </a:t>
            </a:r>
            <a:r>
              <a:rPr lang="en-US" altLang="zh-CN" sz="2800" dirty="0" smtClean="0">
                <a:latin typeface="+mn-lt"/>
              </a:rPr>
              <a:t>Lemma 1.1. If the equation </a:t>
            </a:r>
            <a:r>
              <a:rPr lang="en-US" altLang="zh-CN" sz="2800" i="1" dirty="0" smtClean="0">
                <a:latin typeface="+mn-lt"/>
              </a:rPr>
              <a:t>f</a:t>
            </a:r>
            <a:r>
              <a:rPr lang="en-US" altLang="zh-CN" sz="2800" dirty="0" smtClean="0">
                <a:latin typeface="+mn-lt"/>
              </a:rPr>
              <a:t>(</a:t>
            </a:r>
            <a:r>
              <a:rPr lang="en-US" altLang="zh-CN" sz="2800" i="1" dirty="0" smtClean="0">
                <a:latin typeface="+mn-lt"/>
              </a:rPr>
              <a:t>x</a:t>
            </a:r>
            <a:r>
              <a:rPr lang="en-US" altLang="zh-CN" sz="2800" dirty="0" smtClean="0">
                <a:latin typeface="+mn-lt"/>
              </a:rPr>
              <a:t>)=0 has a root of order </a:t>
            </a:r>
            <a:r>
              <a:rPr lang="en-US" altLang="zh-CN" sz="2800" i="1" dirty="0" smtClean="0"/>
              <a:t>M</a:t>
            </a:r>
            <a:r>
              <a:rPr lang="zh-CN" altLang="en-US" sz="2800" dirty="0" smtClean="0"/>
              <a:t> </a:t>
            </a:r>
            <a:r>
              <a:rPr lang="en-US" altLang="zh-CN" sz="2800" dirty="0" smtClean="0"/>
              <a:t>at </a:t>
            </a:r>
            <a:r>
              <a:rPr lang="en-US" altLang="zh-CN" sz="2800" i="1" dirty="0" smtClean="0">
                <a:latin typeface="+mn-lt"/>
              </a:rPr>
              <a:t>x</a:t>
            </a:r>
            <a:r>
              <a:rPr lang="en-US" altLang="zh-CN" sz="2800" dirty="0" smtClean="0">
                <a:latin typeface="+mn-lt"/>
              </a:rPr>
              <a:t>=</a:t>
            </a:r>
            <a:r>
              <a:rPr lang="en-US" altLang="zh-CN" sz="2800" i="1" dirty="0" smtClean="0">
                <a:latin typeface="+mn-lt"/>
              </a:rPr>
              <a:t>p</a:t>
            </a:r>
            <a:r>
              <a:rPr lang="en-US" altLang="zh-CN" sz="2800" dirty="0" smtClean="0">
                <a:latin typeface="+mn-lt"/>
              </a:rPr>
              <a:t>, then there exists a continuous function </a:t>
            </a:r>
            <a:r>
              <a:rPr lang="en-US" altLang="zh-CN" sz="2800" i="1" dirty="0" smtClean="0">
                <a:latin typeface="+mn-lt"/>
              </a:rPr>
              <a:t>h</a:t>
            </a:r>
            <a:r>
              <a:rPr lang="en-US" altLang="zh-CN" sz="2800" dirty="0" smtClean="0">
                <a:latin typeface="+mn-lt"/>
              </a:rPr>
              <a:t>(</a:t>
            </a:r>
            <a:r>
              <a:rPr lang="en-US" altLang="zh-CN" sz="2800" i="1" dirty="0" smtClean="0">
                <a:latin typeface="+mn-lt"/>
              </a:rPr>
              <a:t>x</a:t>
            </a:r>
            <a:r>
              <a:rPr lang="en-US" altLang="zh-CN" sz="2800" dirty="0" smtClean="0">
                <a:latin typeface="+mn-lt"/>
              </a:rPr>
              <a:t>) so that </a:t>
            </a:r>
            <a:r>
              <a:rPr lang="en-US" altLang="zh-CN" sz="2800" i="1" dirty="0" smtClean="0">
                <a:latin typeface="+mn-lt"/>
              </a:rPr>
              <a:t>f</a:t>
            </a:r>
            <a:r>
              <a:rPr lang="en-US" altLang="zh-CN" sz="2800" dirty="0" smtClean="0">
                <a:latin typeface="+mn-lt"/>
              </a:rPr>
              <a:t>(</a:t>
            </a:r>
            <a:r>
              <a:rPr lang="en-US" altLang="zh-CN" sz="2800" i="1" dirty="0" smtClean="0">
                <a:latin typeface="+mn-lt"/>
              </a:rPr>
              <a:t>x</a:t>
            </a:r>
            <a:r>
              <a:rPr lang="en-US" altLang="zh-CN" sz="2800" dirty="0" smtClean="0">
                <a:latin typeface="+mn-lt"/>
              </a:rPr>
              <a:t>) can be expressed as the product </a:t>
            </a:r>
            <a:r>
              <a:rPr lang="en-US" altLang="zh-CN" sz="2800" i="1" dirty="0" smtClean="0">
                <a:latin typeface="+mn-lt"/>
              </a:rPr>
              <a:t>f</a:t>
            </a:r>
            <a:r>
              <a:rPr lang="en-US" altLang="zh-CN" sz="2800" dirty="0" smtClean="0">
                <a:latin typeface="+mn-lt"/>
              </a:rPr>
              <a:t>(</a:t>
            </a:r>
            <a:r>
              <a:rPr lang="en-US" altLang="zh-CN" sz="2800" i="1" dirty="0" smtClean="0">
                <a:latin typeface="+mn-lt"/>
              </a:rPr>
              <a:t>x</a:t>
            </a:r>
            <a:r>
              <a:rPr lang="en-US" altLang="zh-CN" sz="2800" dirty="0" smtClean="0">
                <a:latin typeface="+mn-lt"/>
              </a:rPr>
              <a:t>)=(</a:t>
            </a:r>
            <a:r>
              <a:rPr lang="en-US" altLang="zh-CN" sz="2800" i="1" dirty="0" smtClean="0">
                <a:latin typeface="+mn-lt"/>
              </a:rPr>
              <a:t>x</a:t>
            </a:r>
            <a:r>
              <a:rPr lang="en-US" altLang="zh-CN" sz="2800" dirty="0" smtClean="0">
                <a:latin typeface="+mn-lt"/>
              </a:rPr>
              <a:t>-</a:t>
            </a:r>
            <a:r>
              <a:rPr lang="en-US" altLang="zh-CN" sz="2800" i="1" dirty="0" smtClean="0">
                <a:latin typeface="+mn-lt"/>
              </a:rPr>
              <a:t>p</a:t>
            </a:r>
            <a:r>
              <a:rPr lang="en-US" altLang="zh-CN" sz="2800" dirty="0" smtClean="0">
                <a:latin typeface="+mn-lt"/>
              </a:rPr>
              <a:t>)</a:t>
            </a:r>
            <a:r>
              <a:rPr lang="en-US" altLang="zh-CN" sz="2800" i="1" baseline="30000" dirty="0" err="1" smtClean="0">
                <a:latin typeface="+mn-lt"/>
              </a:rPr>
              <a:t>M</a:t>
            </a:r>
            <a:r>
              <a:rPr lang="en-US" altLang="zh-CN" sz="2800" i="1" dirty="0" err="1" smtClean="0">
                <a:latin typeface="+mn-lt"/>
              </a:rPr>
              <a:t>h</a:t>
            </a:r>
            <a:r>
              <a:rPr lang="en-US" altLang="zh-CN" sz="2800" dirty="0" smtClean="0">
                <a:latin typeface="+mn-lt"/>
              </a:rPr>
              <a:t>(</a:t>
            </a:r>
            <a:r>
              <a:rPr lang="en-US" altLang="zh-CN" sz="2800" i="1" dirty="0" smtClean="0">
                <a:latin typeface="+mn-lt"/>
              </a:rPr>
              <a:t>x</a:t>
            </a:r>
            <a:r>
              <a:rPr lang="en-US" altLang="zh-CN" sz="2800" dirty="0" smtClean="0">
                <a:latin typeface="+mn-lt"/>
              </a:rPr>
              <a:t>), where</a:t>
            </a:r>
          </a:p>
          <a:p>
            <a:pPr eaLnBrk="1" hangingPunct="1">
              <a:spcBef>
                <a:spcPct val="0"/>
              </a:spcBef>
              <a:buSzPct val="80000"/>
              <a:buFont typeface="Wingdings" panose="05000000000000000000" pitchFamily="2" charset="2"/>
              <a:buNone/>
              <a:defRPr/>
            </a:pPr>
            <a:r>
              <a:rPr lang="en-US" altLang="zh-CN" sz="2800" i="1" dirty="0" smtClean="0">
                <a:latin typeface="+mn-lt"/>
              </a:rPr>
              <a:t>h</a:t>
            </a:r>
            <a:r>
              <a:rPr lang="en-US" altLang="zh-CN" sz="2800" dirty="0" smtClean="0">
                <a:latin typeface="+mn-lt"/>
              </a:rPr>
              <a:t>(</a:t>
            </a:r>
            <a:r>
              <a:rPr lang="en-US" altLang="zh-CN" sz="2800" i="1" dirty="0" smtClean="0">
                <a:latin typeface="+mn-lt"/>
              </a:rPr>
              <a:t>p</a:t>
            </a:r>
            <a:r>
              <a:rPr lang="en-US" altLang="zh-CN" sz="2800" dirty="0" smtClean="0">
                <a:latin typeface="+mn-lt"/>
              </a:rPr>
              <a:t>) </a:t>
            </a:r>
            <a:r>
              <a:rPr lang="en-US" altLang="zh-CN" sz="1800" dirty="0" smtClean="0">
                <a:latin typeface="+mn-lt"/>
              </a:rPr>
              <a:t>≠</a:t>
            </a:r>
            <a:r>
              <a:rPr lang="en-US" altLang="zh-CN" sz="2800" dirty="0" smtClean="0">
                <a:latin typeface="+mn-lt"/>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zh-CN" b="1" smtClean="0"/>
              <a:t>1.1  Fixed Point Iteration Method</a:t>
            </a:r>
          </a:p>
        </p:txBody>
      </p:sp>
      <p:sp>
        <p:nvSpPr>
          <p:cNvPr id="44035" name="Rectangle 3"/>
          <p:cNvSpPr>
            <a:spLocks noGrp="1" noChangeArrowheads="1"/>
          </p:cNvSpPr>
          <p:nvPr>
            <p:ph idx="1"/>
          </p:nvPr>
        </p:nvSpPr>
        <p:spPr>
          <a:xfrm>
            <a:off x="838200" y="1600200"/>
            <a:ext cx="7340600" cy="687388"/>
          </a:xfrm>
        </p:spPr>
        <p:txBody>
          <a:bodyPr/>
          <a:lstStyle/>
          <a:p>
            <a:pPr eaLnBrk="1" hangingPunct="1"/>
            <a:r>
              <a:rPr lang="en-US" altLang="zh-CN" smtClean="0"/>
              <a:t>Finding roots by rearranging the equation </a:t>
            </a:r>
          </a:p>
        </p:txBody>
      </p:sp>
      <p:graphicFrame>
        <p:nvGraphicFramePr>
          <p:cNvPr id="44036" name="Object 4"/>
          <p:cNvGraphicFramePr>
            <a:graphicFrameLocks noChangeAspect="1"/>
          </p:cNvGraphicFramePr>
          <p:nvPr/>
        </p:nvGraphicFramePr>
        <p:xfrm>
          <a:off x="3200400" y="2667000"/>
          <a:ext cx="2743200" cy="304800"/>
        </p:xfrm>
        <a:graphic>
          <a:graphicData uri="http://schemas.openxmlformats.org/presentationml/2006/ole">
            <p:oleObj spid="_x0000_s7186" name="Equation" r:id="rId3" imgW="2743200" imgH="304800" progId="">
              <p:embed/>
            </p:oleObj>
          </a:graphicData>
        </a:graphic>
      </p:graphicFrame>
      <p:graphicFrame>
        <p:nvGraphicFramePr>
          <p:cNvPr id="44043" name="Object 11"/>
          <p:cNvGraphicFramePr>
            <a:graphicFrameLocks noChangeAspect="1"/>
          </p:cNvGraphicFramePr>
          <p:nvPr/>
        </p:nvGraphicFramePr>
        <p:xfrm>
          <a:off x="2946400" y="3657600"/>
          <a:ext cx="4445000" cy="609600"/>
        </p:xfrm>
        <a:graphic>
          <a:graphicData uri="http://schemas.openxmlformats.org/presentationml/2006/ole">
            <p:oleObj spid="_x0000_s7187" name="Equation" r:id="rId4" imgW="4432300" imgH="609600" progId="">
              <p:embed/>
            </p:oleObj>
          </a:graphicData>
        </a:graphic>
      </p:graphicFrame>
      <p:graphicFrame>
        <p:nvGraphicFramePr>
          <p:cNvPr id="44046" name="Object 14"/>
          <p:cNvGraphicFramePr>
            <a:graphicFrameLocks noChangeAspect="1"/>
          </p:cNvGraphicFramePr>
          <p:nvPr/>
        </p:nvGraphicFramePr>
        <p:xfrm>
          <a:off x="3460750" y="5607050"/>
          <a:ext cx="2387600" cy="673100"/>
        </p:xfrm>
        <a:graphic>
          <a:graphicData uri="http://schemas.openxmlformats.org/presentationml/2006/ole">
            <p:oleObj spid="_x0000_s7188" name="Equation" r:id="rId5" imgW="2387600" imgH="673100" progId="">
              <p:embed/>
            </p:oleObj>
          </a:graphicData>
        </a:graphic>
      </p:graphicFrame>
      <p:sp>
        <p:nvSpPr>
          <p:cNvPr id="44047" name="Rectangle 15"/>
          <p:cNvSpPr>
            <a:spLocks noChangeArrowheads="1"/>
          </p:cNvSpPr>
          <p:nvPr/>
        </p:nvSpPr>
        <p:spPr bwMode="auto">
          <a:xfrm>
            <a:off x="914400" y="3124200"/>
            <a:ext cx="7340600" cy="6873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buClr>
                <a:schemeClr val="folHlink"/>
              </a:buClr>
              <a:buSzPct val="90000"/>
            </a:pPr>
            <a:r>
              <a:rPr lang="en-US" altLang="zh-CN" sz="2800" dirty="0"/>
              <a:t>Example</a:t>
            </a:r>
          </a:p>
          <a:p>
            <a:pPr eaLnBrk="1" hangingPunct="1">
              <a:buClr>
                <a:schemeClr val="folHlink"/>
              </a:buClr>
              <a:buSzPct val="90000"/>
            </a:pPr>
            <a:endParaRPr lang="en-US" altLang="zh-CN" sz="2800" dirty="0"/>
          </a:p>
          <a:p>
            <a:pPr eaLnBrk="1" hangingPunct="1">
              <a:buClr>
                <a:schemeClr val="folHlink"/>
              </a:buClr>
              <a:buSzPct val="90000"/>
            </a:pPr>
            <a:endParaRPr lang="en-US" altLang="zh-CN" sz="2800" dirty="0"/>
          </a:p>
          <a:p>
            <a:pPr eaLnBrk="1" hangingPunct="1">
              <a:buClr>
                <a:schemeClr val="folHlink"/>
              </a:buClr>
              <a:buSzPct val="90000"/>
            </a:pPr>
            <a:r>
              <a:rPr kumimoji="1" lang="en-US" altLang="zh-CN" sz="2800" dirty="0"/>
              <a:t>Given an initial guess of a root, </a:t>
            </a:r>
            <a:r>
              <a:rPr kumimoji="1" lang="en-US" altLang="zh-CN" sz="2800" i="1" dirty="0"/>
              <a:t>x</a:t>
            </a:r>
            <a:r>
              <a:rPr kumimoji="1" lang="en-US" altLang="zh-CN" sz="2800" i="1" baseline="-25000" dirty="0"/>
              <a:t>i</a:t>
            </a:r>
            <a:r>
              <a:rPr kumimoji="1" lang="en-US" altLang="zh-CN" sz="2800" dirty="0"/>
              <a:t>, compute the new estimate, </a:t>
            </a:r>
            <a:r>
              <a:rPr kumimoji="1" lang="en-US" altLang="zh-CN" sz="2800" i="1" dirty="0"/>
              <a:t>x</a:t>
            </a:r>
            <a:r>
              <a:rPr kumimoji="1" lang="en-US" altLang="zh-CN" sz="2800" i="1" baseline="-25000" dirty="0"/>
              <a:t>i</a:t>
            </a:r>
            <a:r>
              <a:rPr kumimoji="1" lang="en-US" altLang="zh-CN" sz="2800" baseline="-25000" dirty="0"/>
              <a:t>+1</a:t>
            </a:r>
          </a:p>
        </p:txBody>
      </p:sp>
      <p:sp>
        <p:nvSpPr>
          <p:cNvPr id="9"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35"/>
                                        </p:tgtEl>
                                        <p:attrNameLst>
                                          <p:attrName>style.visibility</p:attrName>
                                        </p:attrNameLst>
                                      </p:cBhvr>
                                      <p:to>
                                        <p:strVal val="visible"/>
                                      </p:to>
                                    </p:set>
                                    <p:anim calcmode="lin" valueType="num">
                                      <p:cBhvr additive="base">
                                        <p:cTn id="13" dur="500" fill="hold"/>
                                        <p:tgtEl>
                                          <p:spTgt spid="44035"/>
                                        </p:tgtEl>
                                        <p:attrNameLst>
                                          <p:attrName>ppt_x</p:attrName>
                                        </p:attrNameLst>
                                      </p:cBhvr>
                                      <p:tavLst>
                                        <p:tav tm="0">
                                          <p:val>
                                            <p:strVal val="0-#ppt_w/2"/>
                                          </p:val>
                                        </p:tav>
                                        <p:tav tm="100000">
                                          <p:val>
                                            <p:strVal val="#ppt_x"/>
                                          </p:val>
                                        </p:tav>
                                      </p:tavLst>
                                    </p:anim>
                                    <p:anim calcmode="lin" valueType="num">
                                      <p:cBhvr additive="base">
                                        <p:cTn id="14" dur="500" fill="hold"/>
                                        <p:tgtEl>
                                          <p:spTgt spid="4403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4036"/>
                                        </p:tgtEl>
                                        <p:attrNameLst>
                                          <p:attrName>style.visibility</p:attrName>
                                        </p:attrNameLst>
                                      </p:cBhvr>
                                      <p:to>
                                        <p:strVal val="visible"/>
                                      </p:to>
                                    </p:set>
                                    <p:anim calcmode="lin" valueType="num">
                                      <p:cBhvr additive="base">
                                        <p:cTn id="19" dur="500" fill="hold"/>
                                        <p:tgtEl>
                                          <p:spTgt spid="44036"/>
                                        </p:tgtEl>
                                        <p:attrNameLst>
                                          <p:attrName>ppt_x</p:attrName>
                                        </p:attrNameLst>
                                      </p:cBhvr>
                                      <p:tavLst>
                                        <p:tav tm="0">
                                          <p:val>
                                            <p:strVal val="1+#ppt_w/2"/>
                                          </p:val>
                                        </p:tav>
                                        <p:tav tm="100000">
                                          <p:val>
                                            <p:strVal val="#ppt_x"/>
                                          </p:val>
                                        </p:tav>
                                      </p:tavLst>
                                    </p:anim>
                                    <p:anim calcmode="lin" valueType="num">
                                      <p:cBhvr additive="base">
                                        <p:cTn id="20" dur="500" fill="hold"/>
                                        <p:tgtEl>
                                          <p:spTgt spid="4403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4047">
                                            <p:txEl>
                                              <p:pRg st="0" end="0"/>
                                            </p:txEl>
                                          </p:spTgt>
                                        </p:tgtEl>
                                        <p:attrNameLst>
                                          <p:attrName>style.visibility</p:attrName>
                                        </p:attrNameLst>
                                      </p:cBhvr>
                                      <p:to>
                                        <p:strVal val="visible"/>
                                      </p:to>
                                    </p:set>
                                    <p:anim calcmode="lin" valueType="num">
                                      <p:cBhvr additive="base">
                                        <p:cTn id="25" dur="500" fill="hold"/>
                                        <p:tgtEl>
                                          <p:spTgt spid="44047">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40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44043"/>
                                        </p:tgtEl>
                                        <p:attrNameLst>
                                          <p:attrName>style.visibility</p:attrName>
                                        </p:attrNameLst>
                                      </p:cBhvr>
                                      <p:to>
                                        <p:strVal val="visible"/>
                                      </p:to>
                                    </p:set>
                                    <p:anim calcmode="lin" valueType="num">
                                      <p:cBhvr additive="base">
                                        <p:cTn id="31" dur="500" fill="hold"/>
                                        <p:tgtEl>
                                          <p:spTgt spid="44043"/>
                                        </p:tgtEl>
                                        <p:attrNameLst>
                                          <p:attrName>ppt_x</p:attrName>
                                        </p:attrNameLst>
                                      </p:cBhvr>
                                      <p:tavLst>
                                        <p:tav tm="0">
                                          <p:val>
                                            <p:strVal val="1+#ppt_w/2"/>
                                          </p:val>
                                        </p:tav>
                                        <p:tav tm="100000">
                                          <p:val>
                                            <p:strVal val="#ppt_x"/>
                                          </p:val>
                                        </p:tav>
                                      </p:tavLst>
                                    </p:anim>
                                    <p:anim calcmode="lin" valueType="num">
                                      <p:cBhvr additive="base">
                                        <p:cTn id="32" dur="500" fill="hold"/>
                                        <p:tgtEl>
                                          <p:spTgt spid="4404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047">
                                            <p:txEl>
                                              <p:pRg st="3" end="3"/>
                                            </p:txEl>
                                          </p:spTgt>
                                        </p:tgtEl>
                                        <p:attrNameLst>
                                          <p:attrName>style.visibility</p:attrName>
                                        </p:attrNameLst>
                                      </p:cBhvr>
                                      <p:to>
                                        <p:strVal val="visible"/>
                                      </p:to>
                                    </p:set>
                                    <p:anim calcmode="lin" valueType="num">
                                      <p:cBhvr additive="base">
                                        <p:cTn id="37" dur="500" fill="hold"/>
                                        <p:tgtEl>
                                          <p:spTgt spid="44047">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0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4046"/>
                                        </p:tgtEl>
                                        <p:attrNameLst>
                                          <p:attrName>style.visibility</p:attrName>
                                        </p:attrNameLst>
                                      </p:cBhvr>
                                      <p:to>
                                        <p:strVal val="visible"/>
                                      </p:to>
                                    </p:set>
                                    <p:anim calcmode="lin" valueType="num">
                                      <p:cBhvr additive="base">
                                        <p:cTn id="43" dur="500" fill="hold"/>
                                        <p:tgtEl>
                                          <p:spTgt spid="44046"/>
                                        </p:tgtEl>
                                        <p:attrNameLst>
                                          <p:attrName>ppt_x</p:attrName>
                                        </p:attrNameLst>
                                      </p:cBhvr>
                                      <p:tavLst>
                                        <p:tav tm="0">
                                          <p:val>
                                            <p:strVal val="#ppt_x"/>
                                          </p:val>
                                        </p:tav>
                                        <p:tav tm="100000">
                                          <p:val>
                                            <p:strVal val="#ppt_x"/>
                                          </p:val>
                                        </p:tav>
                                      </p:tavLst>
                                    </p:anim>
                                    <p:anim calcmode="lin" valueType="num">
                                      <p:cBhvr additive="base">
                                        <p:cTn id="44" dur="500" fill="hold"/>
                                        <p:tgtEl>
                                          <p:spTgt spid="440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autoUpdateAnimBg="0"/>
      <p:bldP spid="44047"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内容占位符 1"/>
          <p:cNvSpPr>
            <a:spLocks noGrp="1"/>
          </p:cNvSpPr>
          <p:nvPr>
            <p:ph idx="1"/>
          </p:nvPr>
        </p:nvSpPr>
        <p:spPr>
          <a:xfrm>
            <a:off x="457200" y="1087438"/>
            <a:ext cx="8229600" cy="3886200"/>
          </a:xfrm>
        </p:spPr>
        <p:txBody>
          <a:bodyPr/>
          <a:lstStyle/>
          <a:p>
            <a:r>
              <a:rPr lang="en-US" altLang="zh-CN" smtClean="0"/>
              <a:t>Def. 1.5. Assume that          converges to </a:t>
            </a:r>
            <a:r>
              <a:rPr lang="en-US" altLang="zh-CN" i="1" smtClean="0"/>
              <a:t>p</a:t>
            </a:r>
            <a:r>
              <a:rPr lang="en-US" altLang="zh-CN" smtClean="0"/>
              <a:t> and set </a:t>
            </a:r>
            <a:r>
              <a:rPr lang="en-US" altLang="zh-CN" i="1" smtClean="0"/>
              <a:t>E</a:t>
            </a:r>
            <a:r>
              <a:rPr lang="en-US" altLang="zh-CN" i="1" baseline="-25000" smtClean="0"/>
              <a:t>n</a:t>
            </a:r>
            <a:r>
              <a:rPr lang="en-US" altLang="zh-CN" smtClean="0"/>
              <a:t>=</a:t>
            </a:r>
            <a:r>
              <a:rPr lang="en-US" altLang="zh-CN" i="1" smtClean="0"/>
              <a:t>p</a:t>
            </a:r>
            <a:r>
              <a:rPr lang="en-US" altLang="zh-CN" smtClean="0"/>
              <a:t>-</a:t>
            </a:r>
            <a:r>
              <a:rPr lang="en-US" altLang="zh-CN" i="1" smtClean="0"/>
              <a:t>p</a:t>
            </a:r>
            <a:r>
              <a:rPr lang="en-US" altLang="zh-CN" i="1" baseline="-25000" smtClean="0"/>
              <a:t>n</a:t>
            </a:r>
            <a:r>
              <a:rPr lang="en-US" altLang="zh-CN" smtClean="0"/>
              <a:t> for </a:t>
            </a:r>
            <a:r>
              <a:rPr lang="en-US" altLang="zh-CN" i="1" smtClean="0"/>
              <a:t>n</a:t>
            </a:r>
            <a:r>
              <a:rPr lang="en-US" altLang="en-US" smtClean="0"/>
              <a:t>≥</a:t>
            </a:r>
            <a:r>
              <a:rPr lang="en-US" altLang="zh-CN" smtClean="0"/>
              <a:t>0. If two positive constants </a:t>
            </a:r>
            <a:r>
              <a:rPr lang="en-US" altLang="zh-CN" i="1" smtClean="0"/>
              <a:t>A</a:t>
            </a:r>
            <a:r>
              <a:rPr lang="en-US" altLang="en-US" smtClean="0"/>
              <a:t>&gt;</a:t>
            </a:r>
            <a:r>
              <a:rPr lang="en-US" altLang="zh-CN" smtClean="0"/>
              <a:t>0</a:t>
            </a:r>
            <a:r>
              <a:rPr lang="zh-CN" altLang="en-US" smtClean="0"/>
              <a:t> </a:t>
            </a:r>
            <a:r>
              <a:rPr lang="en-US" altLang="zh-CN" smtClean="0"/>
              <a:t>and </a:t>
            </a:r>
            <a:r>
              <a:rPr lang="en-US" altLang="zh-CN" i="1" smtClean="0"/>
              <a:t>R</a:t>
            </a:r>
            <a:r>
              <a:rPr lang="en-US" altLang="zh-CN" smtClean="0"/>
              <a:t>&gt;0 exist, and</a:t>
            </a:r>
            <a:endParaRPr lang="zh-CN" altLang="en-US" smtClean="0"/>
          </a:p>
        </p:txBody>
      </p:sp>
      <p:sp>
        <p:nvSpPr>
          <p:cNvPr id="45059" name="标题 2"/>
          <p:cNvSpPr>
            <a:spLocks noGrp="1"/>
          </p:cNvSpPr>
          <p:nvPr>
            <p:ph type="title"/>
          </p:nvPr>
        </p:nvSpPr>
        <p:spPr/>
        <p:txBody>
          <a:bodyPr/>
          <a:lstStyle/>
          <a:p>
            <a:r>
              <a:rPr lang="en-US" altLang="zh-CN" smtClean="0"/>
              <a:t>Speed of Convergence</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6" name="Object 6"/>
          <p:cNvGraphicFramePr>
            <a:graphicFrameLocks noChangeAspect="1"/>
          </p:cNvGraphicFramePr>
          <p:nvPr/>
        </p:nvGraphicFramePr>
        <p:xfrm>
          <a:off x="2884488" y="2590800"/>
          <a:ext cx="3821112" cy="860425"/>
        </p:xfrm>
        <a:graphic>
          <a:graphicData uri="http://schemas.openxmlformats.org/presentationml/2006/ole">
            <p:oleObj spid="_x0000_s45082" name="Equation" r:id="rId3" imgW="1917700" imgH="431800" progId="">
              <p:embed/>
            </p:oleObj>
          </a:graphicData>
        </a:graphic>
      </p:graphicFrame>
      <p:sp>
        <p:nvSpPr>
          <p:cNvPr id="7" name="Text Box 8"/>
          <p:cNvSpPr txBox="1">
            <a:spLocks noChangeArrowheads="1"/>
          </p:cNvSpPr>
          <p:nvPr/>
        </p:nvSpPr>
        <p:spPr bwMode="auto">
          <a:xfrm>
            <a:off x="723900" y="3427413"/>
            <a:ext cx="7993063" cy="314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a:t>then the sequence is said to converge to </a:t>
            </a:r>
            <a:r>
              <a:rPr lang="en-US" altLang="zh-CN" sz="2800" i="1"/>
              <a:t>p </a:t>
            </a:r>
            <a:r>
              <a:rPr lang="en-US" altLang="zh-CN" sz="2800"/>
              <a:t>with</a:t>
            </a:r>
            <a:r>
              <a:rPr lang="en-US" altLang="zh-CN" sz="2800" i="1"/>
              <a:t> </a:t>
            </a:r>
            <a:r>
              <a:rPr lang="en-US" altLang="zh-CN" sz="2800" b="1">
                <a:solidFill>
                  <a:schemeClr val="bg2"/>
                </a:solidFill>
              </a:rPr>
              <a:t>Order  of convergence </a:t>
            </a:r>
            <a:r>
              <a:rPr lang="en-US" altLang="zh-CN" sz="2800" b="1" i="1">
                <a:solidFill>
                  <a:schemeClr val="bg2"/>
                </a:solidFill>
              </a:rPr>
              <a:t>R</a:t>
            </a:r>
            <a:r>
              <a:rPr lang="en-US" altLang="zh-CN" sz="2800"/>
              <a:t>. The number </a:t>
            </a:r>
            <a:r>
              <a:rPr lang="en-US" altLang="zh-CN" sz="2800" b="1" i="1">
                <a:solidFill>
                  <a:schemeClr val="bg2"/>
                </a:solidFill>
              </a:rPr>
              <a:t>A </a:t>
            </a:r>
            <a:r>
              <a:rPr lang="en-US" altLang="zh-CN" sz="2800"/>
              <a:t>is called the  </a:t>
            </a:r>
            <a:r>
              <a:rPr lang="en-US" altLang="zh-CN" sz="2800" b="1">
                <a:solidFill>
                  <a:schemeClr val="bg2"/>
                </a:solidFill>
              </a:rPr>
              <a:t>asymptotic error constant.</a:t>
            </a:r>
            <a:endParaRPr lang="zh-CN" altLang="en-US" sz="2800"/>
          </a:p>
          <a:p>
            <a:pPr eaLnBrk="1" hangingPunct="1">
              <a:spcBef>
                <a:spcPts val="1200"/>
              </a:spcBef>
              <a:buClrTx/>
              <a:buSzTx/>
              <a:buFontTx/>
              <a:buNone/>
            </a:pPr>
            <a:r>
              <a:rPr lang="zh-CN" altLang="en-US" sz="2400"/>
              <a:t>    </a:t>
            </a:r>
            <a:r>
              <a:rPr lang="en-US" altLang="zh-CN" sz="2400"/>
              <a:t>If </a:t>
            </a:r>
            <a:r>
              <a:rPr lang="en-US" altLang="zh-CN" sz="2400" i="1"/>
              <a:t>R</a:t>
            </a:r>
            <a:r>
              <a:rPr lang="en-US" altLang="zh-CN" sz="2400"/>
              <a:t>=1, A&lt;1, the convergence of               is called </a:t>
            </a:r>
            <a:r>
              <a:rPr lang="en-US" altLang="zh-CN" sz="2800" b="1">
                <a:solidFill>
                  <a:schemeClr val="bg2"/>
                </a:solidFill>
              </a:rPr>
              <a:t>linear</a:t>
            </a:r>
            <a:r>
              <a:rPr lang="en-US" altLang="zh-CN" sz="2400"/>
              <a:t>.</a:t>
            </a:r>
          </a:p>
          <a:p>
            <a:pPr eaLnBrk="1" hangingPunct="1">
              <a:spcBef>
                <a:spcPts val="1200"/>
              </a:spcBef>
              <a:buClrTx/>
              <a:buSzTx/>
              <a:buFont typeface="Wingdings" panose="05000000000000000000" pitchFamily="2" charset="2"/>
              <a:buNone/>
            </a:pPr>
            <a:r>
              <a:rPr lang="en-US" altLang="zh-CN" sz="2400" i="1"/>
              <a:t>    </a:t>
            </a:r>
            <a:r>
              <a:rPr lang="en-US" altLang="zh-CN" sz="2400"/>
              <a:t>If </a:t>
            </a:r>
            <a:r>
              <a:rPr lang="en-US" altLang="zh-CN" sz="2400" i="1"/>
              <a:t>R</a:t>
            </a:r>
            <a:r>
              <a:rPr lang="en-US" altLang="zh-CN" sz="2400"/>
              <a:t>&gt;1, the convergence of               is called </a:t>
            </a:r>
            <a:r>
              <a:rPr lang="en-US" altLang="zh-CN" sz="2800" b="1">
                <a:solidFill>
                  <a:schemeClr val="bg2"/>
                </a:solidFill>
              </a:rPr>
              <a:t>superlinear</a:t>
            </a:r>
            <a:r>
              <a:rPr lang="en-US" altLang="zh-CN" sz="2400"/>
              <a:t>.</a:t>
            </a:r>
          </a:p>
          <a:p>
            <a:pPr eaLnBrk="1" hangingPunct="1">
              <a:spcBef>
                <a:spcPts val="1200"/>
              </a:spcBef>
              <a:buClrTx/>
              <a:buSzTx/>
              <a:buFont typeface="Wingdings" panose="05000000000000000000" pitchFamily="2" charset="2"/>
              <a:buNone/>
            </a:pPr>
            <a:r>
              <a:rPr lang="zh-CN" altLang="en-US" sz="2400"/>
              <a:t>    </a:t>
            </a:r>
            <a:r>
              <a:rPr lang="en-US" altLang="zh-CN" sz="2400"/>
              <a:t>If </a:t>
            </a:r>
            <a:r>
              <a:rPr lang="en-US" altLang="zh-CN" sz="2400" i="1"/>
              <a:t>R</a:t>
            </a:r>
            <a:r>
              <a:rPr lang="en-US" altLang="zh-CN" sz="2400"/>
              <a:t>=2, the convergence of               is called </a:t>
            </a:r>
            <a:r>
              <a:rPr lang="en-US" altLang="zh-CN" sz="2800" b="1">
                <a:solidFill>
                  <a:schemeClr val="bg2"/>
                </a:solidFill>
              </a:rPr>
              <a:t>quadratic</a:t>
            </a:r>
            <a:r>
              <a:rPr lang="en-US" altLang="zh-CN" sz="2400"/>
              <a:t>.</a:t>
            </a:r>
          </a:p>
        </p:txBody>
      </p:sp>
      <p:graphicFrame>
        <p:nvGraphicFramePr>
          <p:cNvPr id="8" name="Object 4"/>
          <p:cNvGraphicFramePr>
            <a:graphicFrameLocks noChangeAspect="1"/>
          </p:cNvGraphicFramePr>
          <p:nvPr/>
        </p:nvGraphicFramePr>
        <p:xfrm>
          <a:off x="4495800" y="1185863"/>
          <a:ext cx="863600" cy="477837"/>
        </p:xfrm>
        <a:graphic>
          <a:graphicData uri="http://schemas.openxmlformats.org/presentationml/2006/ole">
            <p:oleObj spid="_x0000_s45083" name="Equation" r:id="rId4" imgW="469696" imgH="241195" progId="">
              <p:embed/>
            </p:oleObj>
          </a:graphicData>
        </a:graphic>
      </p:graphicFrame>
      <p:graphicFrame>
        <p:nvGraphicFramePr>
          <p:cNvPr id="9" name="Object 4"/>
          <p:cNvGraphicFramePr>
            <a:graphicFrameLocks noChangeAspect="1"/>
          </p:cNvGraphicFramePr>
          <p:nvPr/>
        </p:nvGraphicFramePr>
        <p:xfrm>
          <a:off x="5181600" y="4943475"/>
          <a:ext cx="863600" cy="477838"/>
        </p:xfrm>
        <a:graphic>
          <a:graphicData uri="http://schemas.openxmlformats.org/presentationml/2006/ole">
            <p:oleObj spid="_x0000_s45084" name="Equation" r:id="rId5" imgW="469696" imgH="241195" progId="">
              <p:embed/>
            </p:oleObj>
          </a:graphicData>
        </a:graphic>
      </p:graphicFrame>
      <p:graphicFrame>
        <p:nvGraphicFramePr>
          <p:cNvPr id="10" name="Object 4"/>
          <p:cNvGraphicFramePr>
            <a:graphicFrameLocks noChangeAspect="1"/>
          </p:cNvGraphicFramePr>
          <p:nvPr/>
        </p:nvGraphicFramePr>
        <p:xfrm>
          <a:off x="4514850" y="5503863"/>
          <a:ext cx="863600" cy="477837"/>
        </p:xfrm>
        <a:graphic>
          <a:graphicData uri="http://schemas.openxmlformats.org/presentationml/2006/ole">
            <p:oleObj spid="_x0000_s45085" name="Equation" r:id="rId6" imgW="469696" imgH="241195" progId="">
              <p:embed/>
            </p:oleObj>
          </a:graphicData>
        </a:graphic>
      </p:graphicFrame>
      <p:graphicFrame>
        <p:nvGraphicFramePr>
          <p:cNvPr id="11" name="Object 4"/>
          <p:cNvGraphicFramePr>
            <a:graphicFrameLocks noChangeAspect="1"/>
          </p:cNvGraphicFramePr>
          <p:nvPr/>
        </p:nvGraphicFramePr>
        <p:xfrm>
          <a:off x="4514850" y="6053138"/>
          <a:ext cx="863600" cy="477837"/>
        </p:xfrm>
        <a:graphic>
          <a:graphicData uri="http://schemas.openxmlformats.org/presentationml/2006/ole">
            <p:oleObj spid="_x0000_s45086" name="Equation" r:id="rId7" imgW="469696" imgH="241195" progId="">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1"/>
          <p:cNvSpPr>
            <a:spLocks noGrp="1"/>
          </p:cNvSpPr>
          <p:nvPr>
            <p:ph idx="1"/>
          </p:nvPr>
        </p:nvSpPr>
        <p:spPr>
          <a:xfrm>
            <a:off x="457200" y="1371600"/>
            <a:ext cx="8458200" cy="3886200"/>
          </a:xfrm>
        </p:spPr>
        <p:txBody>
          <a:bodyPr/>
          <a:lstStyle/>
          <a:p>
            <a:pPr>
              <a:defRPr/>
            </a:pPr>
            <a:r>
              <a:rPr lang="en-US" altLang="zh-CN" dirty="0" err="1" smtClean="0"/>
              <a:t>Thm</a:t>
            </a:r>
            <a:r>
              <a:rPr lang="en-US" altLang="zh-CN" dirty="0" smtClean="0"/>
              <a:t>. For the iteration process                    and a positive integer </a:t>
            </a:r>
            <a:r>
              <a:rPr lang="en-US" altLang="zh-CN" i="1" dirty="0" smtClean="0"/>
              <a:t>M</a:t>
            </a:r>
            <a:r>
              <a:rPr lang="en-US" altLang="zh-CN" dirty="0" smtClean="0"/>
              <a:t>,  if               is continuous near the root </a:t>
            </a:r>
            <a:r>
              <a:rPr lang="en-US" altLang="zh-CN" i="1" dirty="0" smtClean="0"/>
              <a:t>p</a:t>
            </a:r>
            <a:r>
              <a:rPr lang="en-US" altLang="zh-CN" dirty="0" smtClean="0"/>
              <a:t>, and </a:t>
            </a:r>
          </a:p>
          <a:p>
            <a:pPr marL="0" indent="0">
              <a:buFont typeface="Wingdings" panose="05000000000000000000" pitchFamily="2" charset="2"/>
              <a:buNone/>
              <a:defRPr/>
            </a:pPr>
            <a:endParaRPr lang="en-US" altLang="zh-CN" dirty="0" smtClean="0"/>
          </a:p>
          <a:p>
            <a:pPr marL="0" indent="0">
              <a:buFont typeface="Wingdings" panose="05000000000000000000" pitchFamily="2" charset="2"/>
              <a:buNone/>
              <a:defRPr/>
            </a:pPr>
            <a:endParaRPr lang="en-US" altLang="zh-CN" dirty="0" smtClean="0"/>
          </a:p>
          <a:p>
            <a:pPr marL="457200" indent="-914400">
              <a:buFont typeface="Wingdings" panose="05000000000000000000" pitchFamily="2" charset="2"/>
              <a:buNone/>
              <a:defRPr/>
            </a:pPr>
            <a:r>
              <a:rPr lang="en-US" altLang="zh-CN" dirty="0"/>
              <a:t> </a:t>
            </a:r>
            <a:r>
              <a:rPr lang="en-US" altLang="zh-CN" dirty="0" smtClean="0"/>
              <a:t>   then the iteration process converges to </a:t>
            </a:r>
            <a:r>
              <a:rPr lang="en-US" altLang="zh-CN" i="1" dirty="0" smtClean="0"/>
              <a:t>p</a:t>
            </a:r>
            <a:r>
              <a:rPr lang="en-US" altLang="zh-CN" dirty="0" smtClean="0"/>
              <a:t> with order of convergence </a:t>
            </a:r>
            <a:r>
              <a:rPr lang="en-US" altLang="zh-CN" i="1" dirty="0" smtClean="0"/>
              <a:t>M</a:t>
            </a:r>
            <a:r>
              <a:rPr lang="en-US" altLang="zh-CN" dirty="0" smtClean="0"/>
              <a:t> . </a:t>
            </a:r>
            <a:endParaRPr lang="zh-CN" altLang="en-US" dirty="0" smtClean="0"/>
          </a:p>
        </p:txBody>
      </p:sp>
      <p:sp>
        <p:nvSpPr>
          <p:cNvPr id="46083" name="标题 2"/>
          <p:cNvSpPr>
            <a:spLocks noGrp="1"/>
          </p:cNvSpPr>
          <p:nvPr>
            <p:ph type="title"/>
          </p:nvPr>
        </p:nvSpPr>
        <p:spPr/>
        <p:txBody>
          <a:bodyPr/>
          <a:lstStyle/>
          <a:p>
            <a:r>
              <a:rPr lang="en-US" altLang="zh-CN" smtClean="0"/>
              <a:t>Theorem of Convergence Order</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46085" name="Object 26"/>
          <p:cNvGraphicFramePr>
            <a:graphicFrameLocks noChangeAspect="1"/>
          </p:cNvGraphicFramePr>
          <p:nvPr/>
        </p:nvGraphicFramePr>
        <p:xfrm>
          <a:off x="5943600" y="1447800"/>
          <a:ext cx="1727200" cy="493713"/>
        </p:xfrm>
        <a:graphic>
          <a:graphicData uri="http://schemas.openxmlformats.org/presentationml/2006/ole">
            <p:oleObj spid="_x0000_s46098" name="Equation" r:id="rId3" imgW="800100" imgH="228600" progId="">
              <p:embed/>
            </p:oleObj>
          </a:graphicData>
        </a:graphic>
      </p:graphicFrame>
      <p:graphicFrame>
        <p:nvGraphicFramePr>
          <p:cNvPr id="46086" name="Object 25"/>
          <p:cNvGraphicFramePr>
            <a:graphicFrameLocks noChangeAspect="1"/>
          </p:cNvGraphicFramePr>
          <p:nvPr/>
        </p:nvGraphicFramePr>
        <p:xfrm>
          <a:off x="4572000" y="1851025"/>
          <a:ext cx="1223963" cy="555625"/>
        </p:xfrm>
        <a:graphic>
          <a:graphicData uri="http://schemas.openxmlformats.org/presentationml/2006/ole">
            <p:oleObj spid="_x0000_s46099" name="Equation" r:id="rId4" imgW="508000" imgH="228600" progId="">
              <p:embed/>
            </p:oleObj>
          </a:graphicData>
        </a:graphic>
      </p:graphicFrame>
      <p:graphicFrame>
        <p:nvGraphicFramePr>
          <p:cNvPr id="46087" name="Object 24"/>
          <p:cNvGraphicFramePr>
            <a:graphicFrameLocks noChangeAspect="1"/>
          </p:cNvGraphicFramePr>
          <p:nvPr/>
        </p:nvGraphicFramePr>
        <p:xfrm>
          <a:off x="1860550" y="2971800"/>
          <a:ext cx="5422900" cy="1212850"/>
        </p:xfrm>
        <a:graphic>
          <a:graphicData uri="http://schemas.openxmlformats.org/presentationml/2006/ole">
            <p:oleObj spid="_x0000_s46100" name="Equation" r:id="rId5" imgW="2171700" imgH="482600" progId="">
              <p:embed/>
            </p:oleObj>
          </a:graphicData>
        </a:graphic>
      </p:graphicFrame>
      <p:sp>
        <p:nvSpPr>
          <p:cNvPr id="8" name="Text Box 31"/>
          <p:cNvSpPr txBox="1">
            <a:spLocks noChangeArrowheads="1"/>
          </p:cNvSpPr>
          <p:nvPr/>
        </p:nvSpPr>
        <p:spPr bwMode="auto">
          <a:xfrm>
            <a:off x="492125" y="5300663"/>
            <a:ext cx="8423275" cy="1384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2800">
                <a:solidFill>
                  <a:schemeClr val="bg2"/>
                </a:solidFill>
                <a:latin typeface="Arial" panose="020B0604020202020204" pitchFamily="34" charset="0"/>
              </a:rPr>
              <a:t>For example, Newton-Raphson iteration formula for finding a simple root is convergent quadratically for </a:t>
            </a:r>
            <a:r>
              <a:rPr lang="en-US" altLang="zh-CN" sz="2800" i="1">
                <a:solidFill>
                  <a:schemeClr val="bg2"/>
                </a:solidFill>
              </a:rPr>
              <a:t>g</a:t>
            </a:r>
            <a:r>
              <a:rPr lang="en-US" altLang="zh-CN" sz="2800">
                <a:solidFill>
                  <a:schemeClr val="bg2"/>
                </a:solidFill>
              </a:rPr>
              <a:t>’(</a:t>
            </a:r>
            <a:r>
              <a:rPr lang="en-US" altLang="zh-CN" sz="2800" i="1">
                <a:solidFill>
                  <a:schemeClr val="bg2"/>
                </a:solidFill>
              </a:rPr>
              <a:t>p</a:t>
            </a:r>
            <a:r>
              <a:rPr lang="en-US" altLang="zh-CN" sz="2800">
                <a:solidFill>
                  <a:schemeClr val="bg2"/>
                </a:solidFill>
              </a:rPr>
              <a:t>)=0.</a:t>
            </a:r>
            <a:endParaRPr lang="zh-CN" altLang="en-US" sz="280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内容占位符 1"/>
          <p:cNvSpPr>
            <a:spLocks noGrp="1"/>
          </p:cNvSpPr>
          <p:nvPr>
            <p:ph idx="1"/>
          </p:nvPr>
        </p:nvSpPr>
        <p:spPr>
          <a:xfrm>
            <a:off x="457200" y="1371600"/>
            <a:ext cx="8458200" cy="3886200"/>
          </a:xfrm>
        </p:spPr>
        <p:txBody>
          <a:bodyPr/>
          <a:lstStyle/>
          <a:p>
            <a:r>
              <a:rPr lang="en-US" altLang="zh-CN" smtClean="0"/>
              <a:t>If </a:t>
            </a:r>
            <a:r>
              <a:rPr lang="en-US" altLang="zh-CN" i="1" smtClean="0"/>
              <a:t>p</a:t>
            </a:r>
            <a:r>
              <a:rPr lang="en-US" altLang="zh-CN" smtClean="0"/>
              <a:t> is a simple root of </a:t>
            </a:r>
            <a:r>
              <a:rPr lang="en-US" altLang="zh-CN" i="1" smtClean="0"/>
              <a:t>f </a:t>
            </a:r>
            <a:r>
              <a:rPr lang="en-US" altLang="zh-CN" smtClean="0"/>
              <a:t>(</a:t>
            </a:r>
            <a:r>
              <a:rPr lang="en-US" altLang="zh-CN" i="1" smtClean="0"/>
              <a:t>x</a:t>
            </a:r>
            <a:r>
              <a:rPr lang="en-US" altLang="zh-CN" smtClean="0"/>
              <a:t>)=0, Newton’s method will converge rapidly, and the number of accurate decimal places(roughly) doubles with each iteration. On the other hand, if </a:t>
            </a:r>
            <a:r>
              <a:rPr lang="en-US" altLang="zh-CN" i="1" smtClean="0"/>
              <a:t>p </a:t>
            </a:r>
            <a:r>
              <a:rPr lang="en-US" altLang="zh-CN" smtClean="0"/>
              <a:t>is a multiple root, the error in each successive approximation is a fraction of the previous error.</a:t>
            </a:r>
          </a:p>
          <a:p>
            <a:r>
              <a:rPr lang="en-US" altLang="zh-CN" smtClean="0"/>
              <a:t>If </a:t>
            </a:r>
            <a:r>
              <a:rPr lang="en-US" altLang="zh-CN" i="1" smtClean="0"/>
              <a:t>p</a:t>
            </a:r>
            <a:r>
              <a:rPr lang="en-US" altLang="zh-CN" smtClean="0"/>
              <a:t> is a simple root of </a:t>
            </a:r>
            <a:r>
              <a:rPr lang="en-US" altLang="zh-CN" i="1" smtClean="0"/>
              <a:t>f </a:t>
            </a:r>
            <a:r>
              <a:rPr lang="en-US" altLang="zh-CN" smtClean="0"/>
              <a:t>(</a:t>
            </a:r>
            <a:r>
              <a:rPr lang="en-US" altLang="zh-CN" i="1" smtClean="0"/>
              <a:t>x</a:t>
            </a:r>
            <a:r>
              <a:rPr lang="en-US" altLang="zh-CN" smtClean="0"/>
              <a:t>)=0, Newton’s method will converge quadratically; If </a:t>
            </a:r>
            <a:r>
              <a:rPr lang="en-US" altLang="zh-CN" i="1" smtClean="0"/>
              <a:t>p</a:t>
            </a:r>
            <a:r>
              <a:rPr lang="en-US" altLang="zh-CN" smtClean="0"/>
              <a:t> is a multiple root of </a:t>
            </a:r>
            <a:r>
              <a:rPr lang="en-US" altLang="zh-CN" i="1" smtClean="0"/>
              <a:t>f </a:t>
            </a:r>
            <a:r>
              <a:rPr lang="en-US" altLang="zh-CN" smtClean="0"/>
              <a:t>(</a:t>
            </a:r>
            <a:r>
              <a:rPr lang="en-US" altLang="zh-CN" i="1" smtClean="0"/>
              <a:t>x</a:t>
            </a:r>
            <a:r>
              <a:rPr lang="en-US" altLang="zh-CN" smtClean="0"/>
              <a:t>)=0, Newton’s method will converge linearly.(Example 1.12 &amp; 1.13)</a:t>
            </a:r>
            <a:endParaRPr lang="zh-CN" altLang="en-US" smtClean="0"/>
          </a:p>
        </p:txBody>
      </p:sp>
      <p:sp>
        <p:nvSpPr>
          <p:cNvPr id="47107" name="标题 2"/>
          <p:cNvSpPr>
            <a:spLocks noGrp="1"/>
          </p:cNvSpPr>
          <p:nvPr>
            <p:ph type="title"/>
          </p:nvPr>
        </p:nvSpPr>
        <p:spPr/>
        <p:txBody>
          <a:bodyPr/>
          <a:lstStyle/>
          <a:p>
            <a:r>
              <a:rPr lang="en-US" altLang="zh-CN" smtClean="0"/>
              <a:t>Speed of Convergence</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内容占位符 1"/>
          <p:cNvSpPr>
            <a:spLocks noGrp="1"/>
          </p:cNvSpPr>
          <p:nvPr>
            <p:ph idx="1"/>
          </p:nvPr>
        </p:nvSpPr>
        <p:spPr>
          <a:xfrm>
            <a:off x="457200" y="1125538"/>
            <a:ext cx="8458200" cy="3886200"/>
          </a:xfrm>
        </p:spPr>
        <p:txBody>
          <a:bodyPr/>
          <a:lstStyle/>
          <a:p>
            <a:pPr>
              <a:defRPr/>
            </a:pPr>
            <a:r>
              <a:rPr lang="en-US" altLang="zh-CN" sz="2800" dirty="0" err="1" smtClean="0"/>
              <a:t>Thm</a:t>
            </a:r>
            <a:r>
              <a:rPr lang="en-US" altLang="zh-CN" sz="2800" dirty="0" smtClean="0"/>
              <a:t>. 1.6(Convergence Rate for Newton-Raphson Iteration). Assume that Newton-Raphson iteration produces a sequence             that converges to the root </a:t>
            </a:r>
            <a:r>
              <a:rPr lang="en-US" altLang="zh-CN" sz="2800" i="1" dirty="0" smtClean="0"/>
              <a:t>p</a:t>
            </a:r>
            <a:r>
              <a:rPr lang="en-US" altLang="zh-CN" sz="2800" dirty="0" smtClean="0"/>
              <a:t> of the function </a:t>
            </a:r>
            <a:r>
              <a:rPr lang="en-US" altLang="zh-CN" sz="2800" i="1" dirty="0"/>
              <a:t>f</a:t>
            </a:r>
            <a:r>
              <a:rPr lang="en-US" altLang="zh-CN" sz="2800" dirty="0" smtClean="0"/>
              <a:t>(</a:t>
            </a:r>
            <a:r>
              <a:rPr lang="en-US" altLang="zh-CN" sz="2800" i="1" dirty="0"/>
              <a:t>x</a:t>
            </a:r>
            <a:r>
              <a:rPr lang="en-US" altLang="zh-CN" sz="2800" dirty="0" smtClean="0"/>
              <a:t>). If </a:t>
            </a:r>
            <a:r>
              <a:rPr lang="en-US" altLang="zh-CN" sz="2800" i="1" dirty="0" smtClean="0"/>
              <a:t>p</a:t>
            </a:r>
            <a:r>
              <a:rPr lang="en-US" altLang="zh-CN" sz="2800" dirty="0" smtClean="0"/>
              <a:t> is a simple root, convergence is quadratic and </a:t>
            </a:r>
          </a:p>
          <a:p>
            <a:pPr>
              <a:defRPr/>
            </a:pPr>
            <a:endParaRPr lang="en-US" altLang="zh-CN" sz="2800" dirty="0"/>
          </a:p>
          <a:p>
            <a:pPr>
              <a:defRPr/>
            </a:pPr>
            <a:endParaRPr lang="en-US" altLang="zh-CN" sz="2800" dirty="0" smtClean="0"/>
          </a:p>
          <a:p>
            <a:pPr marL="363538" indent="0">
              <a:spcBef>
                <a:spcPts val="200"/>
              </a:spcBef>
              <a:buFont typeface="Wingdings" panose="05000000000000000000" pitchFamily="2" charset="2"/>
              <a:buNone/>
              <a:defRPr/>
            </a:pPr>
            <a:r>
              <a:rPr lang="en-US" altLang="zh-CN" sz="2800" dirty="0" smtClean="0"/>
              <a:t>If </a:t>
            </a:r>
            <a:r>
              <a:rPr lang="en-US" altLang="zh-CN" sz="2800" i="1" dirty="0" smtClean="0"/>
              <a:t>p</a:t>
            </a:r>
            <a:r>
              <a:rPr lang="en-US" altLang="zh-CN" sz="2800" dirty="0" smtClean="0"/>
              <a:t> is a multiple root of order </a:t>
            </a:r>
            <a:r>
              <a:rPr lang="en-US" altLang="zh-CN" sz="2800" i="1" dirty="0" smtClean="0"/>
              <a:t>M</a:t>
            </a:r>
            <a:r>
              <a:rPr lang="en-US" altLang="zh-CN" sz="2800" dirty="0" smtClean="0"/>
              <a:t>, convergence is linear and</a:t>
            </a:r>
            <a:endParaRPr lang="zh-CN" altLang="en-US" sz="2800" dirty="0" smtClean="0"/>
          </a:p>
        </p:txBody>
      </p:sp>
      <p:sp>
        <p:nvSpPr>
          <p:cNvPr id="48131" name="标题 2"/>
          <p:cNvSpPr>
            <a:spLocks noGrp="1"/>
          </p:cNvSpPr>
          <p:nvPr>
            <p:ph type="title"/>
          </p:nvPr>
        </p:nvSpPr>
        <p:spPr/>
        <p:txBody>
          <a:bodyPr/>
          <a:lstStyle/>
          <a:p>
            <a:r>
              <a:rPr lang="en-US" altLang="zh-CN" smtClean="0"/>
              <a:t>Speed of Convergence</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4"/>
          <p:cNvGraphicFramePr>
            <a:graphicFrameLocks noChangeAspect="1"/>
          </p:cNvGraphicFramePr>
          <p:nvPr/>
        </p:nvGraphicFramePr>
        <p:xfrm>
          <a:off x="3867150" y="1997075"/>
          <a:ext cx="990600" cy="509588"/>
        </p:xfrm>
        <a:graphic>
          <a:graphicData uri="http://schemas.openxmlformats.org/presentationml/2006/ole">
            <p:oleObj spid="_x0000_s48147" name="Equation" r:id="rId3" imgW="469696" imgH="241195" progId="">
              <p:embed/>
            </p:oleObj>
          </a:graphicData>
        </a:graphic>
      </p:graphicFrame>
      <p:graphicFrame>
        <p:nvGraphicFramePr>
          <p:cNvPr id="6" name="Object 6"/>
          <p:cNvGraphicFramePr>
            <a:graphicFrameLocks noChangeAspect="1"/>
          </p:cNvGraphicFramePr>
          <p:nvPr/>
        </p:nvGraphicFramePr>
        <p:xfrm>
          <a:off x="2028825" y="3455988"/>
          <a:ext cx="2800350" cy="811212"/>
        </p:xfrm>
        <a:graphic>
          <a:graphicData uri="http://schemas.openxmlformats.org/presentationml/2006/ole">
            <p:oleObj spid="_x0000_s48148" name="Equation" r:id="rId4" imgW="1447800" imgH="419100" progId="">
              <p:embed/>
            </p:oleObj>
          </a:graphicData>
        </a:graphic>
      </p:graphicFrame>
      <p:sp>
        <p:nvSpPr>
          <p:cNvPr id="2" name="文本框 1"/>
          <p:cNvSpPr txBox="1"/>
          <p:nvPr/>
        </p:nvSpPr>
        <p:spPr>
          <a:xfrm>
            <a:off x="4953000" y="3532188"/>
            <a:ext cx="3733800" cy="523875"/>
          </a:xfrm>
          <a:prstGeom prst="rect">
            <a:avLst/>
          </a:prstGeom>
          <a:noFill/>
        </p:spPr>
        <p:txBody>
          <a:bodyPr>
            <a:spAutoFit/>
          </a:bodyPr>
          <a:lstStyle/>
          <a:p>
            <a:pPr>
              <a:defRPr/>
            </a:pPr>
            <a:r>
              <a:rPr lang="en-US" altLang="zh-CN" sz="2800" dirty="0">
                <a:latin typeface="+mn-lt"/>
              </a:rPr>
              <a:t>for </a:t>
            </a:r>
            <a:r>
              <a:rPr lang="en-US" altLang="zh-CN" sz="2800" i="1" dirty="0">
                <a:latin typeface="+mn-lt"/>
              </a:rPr>
              <a:t>n</a:t>
            </a:r>
            <a:r>
              <a:rPr lang="en-US" altLang="zh-CN" sz="2800" dirty="0">
                <a:latin typeface="+mn-lt"/>
              </a:rPr>
              <a:t> sufficiently large.</a:t>
            </a:r>
            <a:endParaRPr lang="zh-CN" altLang="en-US" sz="2800" dirty="0">
              <a:latin typeface="+mn-lt"/>
            </a:endParaRPr>
          </a:p>
        </p:txBody>
      </p:sp>
      <p:graphicFrame>
        <p:nvGraphicFramePr>
          <p:cNvPr id="8" name="Object 9"/>
          <p:cNvGraphicFramePr>
            <a:graphicFrameLocks noChangeAspect="1"/>
          </p:cNvGraphicFramePr>
          <p:nvPr/>
        </p:nvGraphicFramePr>
        <p:xfrm>
          <a:off x="2311400" y="5257800"/>
          <a:ext cx="2260600" cy="762000"/>
        </p:xfrm>
        <a:graphic>
          <a:graphicData uri="http://schemas.openxmlformats.org/presentationml/2006/ole">
            <p:oleObj spid="_x0000_s48149" name="Equation" r:id="rId5" imgW="1167893" imgH="393529" progId="">
              <p:embed/>
            </p:oleObj>
          </a:graphicData>
        </a:graphic>
      </p:graphicFrame>
      <p:sp>
        <p:nvSpPr>
          <p:cNvPr id="9" name="文本框 8"/>
          <p:cNvSpPr txBox="1"/>
          <p:nvPr/>
        </p:nvSpPr>
        <p:spPr>
          <a:xfrm>
            <a:off x="4987925" y="5340350"/>
            <a:ext cx="3733800" cy="523875"/>
          </a:xfrm>
          <a:prstGeom prst="rect">
            <a:avLst/>
          </a:prstGeom>
          <a:noFill/>
        </p:spPr>
        <p:txBody>
          <a:bodyPr>
            <a:spAutoFit/>
          </a:bodyPr>
          <a:lstStyle/>
          <a:p>
            <a:pPr>
              <a:defRPr/>
            </a:pPr>
            <a:r>
              <a:rPr lang="en-US" altLang="zh-CN" sz="2800" dirty="0">
                <a:latin typeface="+mn-lt"/>
              </a:rPr>
              <a:t>for </a:t>
            </a:r>
            <a:r>
              <a:rPr lang="en-US" altLang="zh-CN" sz="2800" i="1" dirty="0">
                <a:latin typeface="+mn-lt"/>
              </a:rPr>
              <a:t>n</a:t>
            </a:r>
            <a:r>
              <a:rPr lang="en-US" altLang="zh-CN" sz="2800" dirty="0">
                <a:latin typeface="+mn-lt"/>
              </a:rPr>
              <a:t> sufficiently large.</a:t>
            </a:r>
            <a:endParaRPr lang="zh-CN" altLang="en-US" sz="2800" dirty="0">
              <a:latin typeface="+mn-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内容占位符 1"/>
          <p:cNvSpPr>
            <a:spLocks noGrp="1"/>
          </p:cNvSpPr>
          <p:nvPr>
            <p:ph idx="1"/>
          </p:nvPr>
        </p:nvSpPr>
        <p:spPr/>
        <p:txBody>
          <a:bodyPr/>
          <a:lstStyle/>
          <a:p>
            <a:pPr>
              <a:defRPr/>
            </a:pPr>
            <a:r>
              <a:rPr lang="en-US" altLang="zh-CN" dirty="0" err="1" smtClean="0"/>
              <a:t>Thm</a:t>
            </a:r>
            <a:r>
              <a:rPr lang="en-US" altLang="zh-CN" dirty="0" smtClean="0"/>
              <a:t>. 1.7(Acceleration of Newton-Raphson Iteration).Suppose that the Newton-Raphson algorithm produces a sequence that converges linearly to the root</a:t>
            </a:r>
            <a:r>
              <a:rPr lang="zh-CN" altLang="en-US" dirty="0" smtClean="0"/>
              <a:t> </a:t>
            </a:r>
            <a:r>
              <a:rPr lang="en-US" altLang="zh-CN" i="1" dirty="0" smtClean="0"/>
              <a:t>x</a:t>
            </a:r>
            <a:r>
              <a:rPr lang="en-US" altLang="zh-CN" dirty="0" smtClean="0"/>
              <a:t>=</a:t>
            </a:r>
            <a:r>
              <a:rPr lang="en-US" altLang="zh-CN" i="1" dirty="0" smtClean="0"/>
              <a:t>p </a:t>
            </a:r>
            <a:r>
              <a:rPr lang="en-US" altLang="zh-CN" dirty="0" smtClean="0"/>
              <a:t>of order </a:t>
            </a:r>
            <a:r>
              <a:rPr lang="en-US" altLang="zh-CN" i="1" dirty="0" smtClean="0"/>
              <a:t>M </a:t>
            </a:r>
            <a:r>
              <a:rPr lang="en-US" altLang="zh-CN" dirty="0" smtClean="0"/>
              <a:t>&gt;1. Then the Newton-Raphson iteration formula</a:t>
            </a:r>
          </a:p>
          <a:p>
            <a:pPr>
              <a:defRPr/>
            </a:pPr>
            <a:endParaRPr lang="en-US" altLang="zh-CN" dirty="0"/>
          </a:p>
          <a:p>
            <a:pPr>
              <a:defRPr/>
            </a:pPr>
            <a:endParaRPr lang="en-US" altLang="zh-CN" dirty="0" smtClean="0"/>
          </a:p>
          <a:p>
            <a:pPr marL="363538" indent="-363538">
              <a:buFont typeface="Wingdings" panose="05000000000000000000" pitchFamily="2" charset="2"/>
              <a:buNone/>
              <a:defRPr/>
            </a:pPr>
            <a:r>
              <a:rPr lang="en-US" altLang="zh-CN" dirty="0"/>
              <a:t> </a:t>
            </a:r>
            <a:r>
              <a:rPr lang="en-US" altLang="zh-CN" dirty="0" smtClean="0"/>
              <a:t>   will produce a sequence            that converges </a:t>
            </a:r>
            <a:r>
              <a:rPr lang="en-US" altLang="zh-CN" dirty="0" err="1" smtClean="0"/>
              <a:t>quadratically</a:t>
            </a:r>
            <a:r>
              <a:rPr lang="en-US" altLang="zh-CN" dirty="0" smtClean="0"/>
              <a:t> to </a:t>
            </a:r>
            <a:r>
              <a:rPr lang="en-US" altLang="zh-CN" i="1" dirty="0" smtClean="0"/>
              <a:t>p</a:t>
            </a:r>
            <a:r>
              <a:rPr lang="en-US" altLang="zh-CN" dirty="0" smtClean="0"/>
              <a:t>.</a:t>
            </a:r>
            <a:endParaRPr lang="zh-CN" altLang="en-US" dirty="0" smtClean="0"/>
          </a:p>
        </p:txBody>
      </p:sp>
      <p:sp>
        <p:nvSpPr>
          <p:cNvPr id="50179" name="标题 2"/>
          <p:cNvSpPr>
            <a:spLocks noGrp="1"/>
          </p:cNvSpPr>
          <p:nvPr>
            <p:ph type="title"/>
          </p:nvPr>
        </p:nvSpPr>
        <p:spPr/>
        <p:txBody>
          <a:bodyPr/>
          <a:lstStyle/>
          <a:p>
            <a:r>
              <a:rPr lang="en-US" altLang="zh-CN" smtClean="0"/>
              <a:t>Accelerated Convergence</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4"/>
          <p:cNvGraphicFramePr>
            <a:graphicFrameLocks noChangeAspect="1"/>
          </p:cNvGraphicFramePr>
          <p:nvPr/>
        </p:nvGraphicFramePr>
        <p:xfrm>
          <a:off x="3048000" y="4106863"/>
          <a:ext cx="2743200" cy="895350"/>
        </p:xfrm>
        <a:graphic>
          <a:graphicData uri="http://schemas.openxmlformats.org/presentationml/2006/ole">
            <p:oleObj spid="_x0000_s50190" name="Equation" r:id="rId3" imgW="1320227" imgH="431613" progId="">
              <p:embed/>
            </p:oleObj>
          </a:graphicData>
        </a:graphic>
      </p:graphicFrame>
      <p:graphicFrame>
        <p:nvGraphicFramePr>
          <p:cNvPr id="7" name="Object 7"/>
          <p:cNvGraphicFramePr>
            <a:graphicFrameLocks noChangeAspect="1"/>
          </p:cNvGraphicFramePr>
          <p:nvPr/>
        </p:nvGraphicFramePr>
        <p:xfrm>
          <a:off x="4953000" y="5089525"/>
          <a:ext cx="1081088" cy="555625"/>
        </p:xfrm>
        <a:graphic>
          <a:graphicData uri="http://schemas.openxmlformats.org/presentationml/2006/ole">
            <p:oleObj spid="_x0000_s50191" name="Equation" r:id="rId4" imgW="469696" imgH="241195" progId="">
              <p:embed/>
            </p:oleObj>
          </a:graphicData>
        </a:graphic>
      </p:graphicFrame>
      <p:sp>
        <p:nvSpPr>
          <p:cNvPr id="50183" name="文本框 1"/>
          <p:cNvSpPr txBox="1">
            <a:spLocks noChangeArrowheads="1"/>
          </p:cNvSpPr>
          <p:nvPr/>
        </p:nvSpPr>
        <p:spPr bwMode="auto">
          <a:xfrm>
            <a:off x="6248400" y="6096000"/>
            <a:ext cx="1905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a:spcBef>
                <a:spcPct val="0"/>
              </a:spcBef>
              <a:buClrTx/>
              <a:buSzTx/>
              <a:buFontTx/>
              <a:buNone/>
            </a:pPr>
            <a:r>
              <a:rPr lang="en-US" altLang="zh-CN" sz="1800">
                <a:latin typeface="Arial" panose="020B0604020202020204" pitchFamily="34" charset="0"/>
              </a:rPr>
              <a:t>Example 1.15</a:t>
            </a:r>
            <a:endParaRPr lang="zh-CN"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内容占位符 1"/>
          <p:cNvSpPr>
            <a:spLocks noGrp="1"/>
          </p:cNvSpPr>
          <p:nvPr>
            <p:ph idx="1"/>
          </p:nvPr>
        </p:nvSpPr>
        <p:spPr>
          <a:xfrm>
            <a:off x="457200" y="1812925"/>
            <a:ext cx="8323263" cy="3886200"/>
          </a:xfrm>
        </p:spPr>
        <p:txBody>
          <a:bodyPr/>
          <a:lstStyle/>
          <a:p>
            <a:pPr eaLnBrk="1" hangingPunct="1">
              <a:spcBef>
                <a:spcPct val="0"/>
              </a:spcBef>
              <a:buSzPct val="80000"/>
            </a:pPr>
            <a:r>
              <a:rPr lang="en-US" altLang="zh-CN" smtClean="0"/>
              <a:t>Suppose </a:t>
            </a:r>
            <a:r>
              <a:rPr lang="en-US" altLang="zh-CN" i="1" smtClean="0"/>
              <a:t>f</a:t>
            </a:r>
            <a:r>
              <a:rPr lang="en-US" altLang="zh-CN" smtClean="0"/>
              <a:t>(</a:t>
            </a:r>
            <a:r>
              <a:rPr lang="en-US" altLang="zh-CN" i="1" smtClean="0"/>
              <a:t>x</a:t>
            </a:r>
            <a:r>
              <a:rPr lang="en-US" altLang="zh-CN" smtClean="0"/>
              <a:t>)=(</a:t>
            </a:r>
            <a:r>
              <a:rPr lang="en-US" altLang="zh-CN" i="1" smtClean="0"/>
              <a:t>x</a:t>
            </a:r>
            <a:r>
              <a:rPr lang="en-US" altLang="zh-CN" smtClean="0"/>
              <a:t>-</a:t>
            </a:r>
            <a:r>
              <a:rPr lang="en-US" altLang="zh-CN" i="1" smtClean="0"/>
              <a:t>p</a:t>
            </a:r>
            <a:r>
              <a:rPr lang="en-US" altLang="zh-CN" smtClean="0"/>
              <a:t>)</a:t>
            </a:r>
            <a:r>
              <a:rPr lang="en-US" altLang="zh-CN" i="1" baseline="30000" smtClean="0"/>
              <a:t>M</a:t>
            </a:r>
            <a:r>
              <a:rPr lang="en-US" altLang="zh-CN" i="1" smtClean="0"/>
              <a:t>h</a:t>
            </a:r>
            <a:r>
              <a:rPr lang="en-US" altLang="zh-CN" smtClean="0"/>
              <a:t>(</a:t>
            </a:r>
            <a:r>
              <a:rPr lang="en-US" altLang="zh-CN" i="1" smtClean="0"/>
              <a:t>x</a:t>
            </a:r>
            <a:r>
              <a:rPr lang="en-US" altLang="zh-CN" smtClean="0"/>
              <a:t>)=0, where </a:t>
            </a:r>
            <a:r>
              <a:rPr lang="en-US" altLang="zh-CN" i="1" smtClean="0"/>
              <a:t>h</a:t>
            </a:r>
            <a:r>
              <a:rPr lang="en-US" altLang="zh-CN" smtClean="0"/>
              <a:t>(</a:t>
            </a:r>
            <a:r>
              <a:rPr lang="en-US" altLang="zh-CN" i="1" smtClean="0"/>
              <a:t>p</a:t>
            </a:r>
            <a:r>
              <a:rPr lang="en-US" altLang="zh-CN" smtClean="0"/>
              <a:t>) ≠0.</a:t>
            </a:r>
          </a:p>
          <a:p>
            <a:r>
              <a:rPr lang="en-US" altLang="zh-CN" i="1" smtClean="0"/>
              <a:t>p</a:t>
            </a:r>
            <a:r>
              <a:rPr lang="zh-CN" altLang="en-US" smtClean="0"/>
              <a:t> </a:t>
            </a:r>
            <a:r>
              <a:rPr lang="en-US" altLang="zh-CN" smtClean="0"/>
              <a:t>is obviously a root of multiplicity </a:t>
            </a:r>
            <a:r>
              <a:rPr lang="en-US" altLang="zh-CN" i="1" smtClean="0"/>
              <a:t>M</a:t>
            </a:r>
            <a:r>
              <a:rPr lang="en-US" altLang="zh-CN" smtClean="0"/>
              <a:t>, then </a:t>
            </a:r>
            <a:r>
              <a:rPr lang="en-US" altLang="zh-CN" i="1" smtClean="0"/>
              <a:t>p</a:t>
            </a:r>
            <a:r>
              <a:rPr lang="zh-CN" altLang="en-US" smtClean="0"/>
              <a:t> </a:t>
            </a:r>
            <a:r>
              <a:rPr lang="en-US" altLang="zh-CN" smtClean="0"/>
              <a:t>is a (</a:t>
            </a:r>
            <a:r>
              <a:rPr lang="en-US" altLang="zh-CN" i="1" smtClean="0"/>
              <a:t>M</a:t>
            </a:r>
            <a:r>
              <a:rPr lang="en-US" altLang="zh-CN" smtClean="0"/>
              <a:t>-1)-order root of </a:t>
            </a:r>
            <a:r>
              <a:rPr lang="en-US" altLang="zh-CN" i="1" smtClean="0"/>
              <a:t>f </a:t>
            </a:r>
            <a:r>
              <a:rPr lang="en-US" altLang="zh-CN" smtClean="0"/>
              <a:t>’(</a:t>
            </a:r>
            <a:r>
              <a:rPr lang="en-US" altLang="zh-CN" i="1" smtClean="0"/>
              <a:t>x</a:t>
            </a:r>
            <a:r>
              <a:rPr lang="en-US" altLang="zh-CN" smtClean="0"/>
              <a:t>) and also a simple root of </a:t>
            </a:r>
            <a:r>
              <a:rPr lang="en-US" altLang="zh-CN" i="1" smtClean="0"/>
              <a:t>k</a:t>
            </a:r>
            <a:r>
              <a:rPr lang="en-US" altLang="zh-CN" smtClean="0"/>
              <a:t>(</a:t>
            </a:r>
            <a:r>
              <a:rPr lang="en-US" altLang="zh-CN" i="1" smtClean="0"/>
              <a:t>x</a:t>
            </a:r>
            <a:r>
              <a:rPr lang="en-US" altLang="zh-CN" smtClean="0"/>
              <a:t>)=</a:t>
            </a:r>
            <a:r>
              <a:rPr lang="en-US" altLang="zh-CN" i="1" smtClean="0"/>
              <a:t>f</a:t>
            </a:r>
            <a:r>
              <a:rPr lang="en-US" altLang="zh-CN" smtClean="0"/>
              <a:t>(</a:t>
            </a:r>
            <a:r>
              <a:rPr lang="en-US" altLang="zh-CN" i="1" smtClean="0"/>
              <a:t>x</a:t>
            </a:r>
            <a:r>
              <a:rPr lang="en-US" altLang="zh-CN" smtClean="0"/>
              <a:t>)/</a:t>
            </a:r>
            <a:r>
              <a:rPr lang="en-US" altLang="zh-CN" i="1" smtClean="0"/>
              <a:t>f </a:t>
            </a:r>
            <a:r>
              <a:rPr lang="en-US" altLang="zh-CN" smtClean="0"/>
              <a:t>’(</a:t>
            </a:r>
            <a:r>
              <a:rPr lang="en-US" altLang="zh-CN" i="1" smtClean="0"/>
              <a:t>x</a:t>
            </a:r>
            <a:r>
              <a:rPr lang="en-US" altLang="zh-CN" smtClean="0"/>
              <a:t>). We use Newton’s method to solve the equation </a:t>
            </a:r>
            <a:r>
              <a:rPr lang="en-US" altLang="zh-CN" i="1" smtClean="0"/>
              <a:t>k</a:t>
            </a:r>
            <a:r>
              <a:rPr lang="en-US" altLang="zh-CN" smtClean="0"/>
              <a:t>(</a:t>
            </a:r>
            <a:r>
              <a:rPr lang="en-US" altLang="zh-CN" i="1" smtClean="0"/>
              <a:t>x</a:t>
            </a:r>
            <a:r>
              <a:rPr lang="en-US" altLang="zh-CN" smtClean="0"/>
              <a:t>)=0. Then the iteration </a:t>
            </a:r>
            <a:r>
              <a:rPr lang="en-US" altLang="zh-CN" i="1" smtClean="0"/>
              <a:t>g</a:t>
            </a:r>
            <a:r>
              <a:rPr lang="en-US" altLang="zh-CN" smtClean="0"/>
              <a:t>(</a:t>
            </a:r>
            <a:r>
              <a:rPr lang="en-US" altLang="zh-CN" i="1" smtClean="0"/>
              <a:t>x</a:t>
            </a:r>
            <a:r>
              <a:rPr lang="en-US" altLang="zh-CN" smtClean="0"/>
              <a:t>)=</a:t>
            </a:r>
            <a:r>
              <a:rPr lang="en-US" altLang="zh-CN" i="1" smtClean="0"/>
              <a:t>x</a:t>
            </a:r>
            <a:r>
              <a:rPr lang="en-US" altLang="zh-CN" smtClean="0"/>
              <a:t>-</a:t>
            </a:r>
            <a:r>
              <a:rPr lang="en-US" altLang="zh-CN" i="1" smtClean="0"/>
              <a:t>k</a:t>
            </a:r>
            <a:r>
              <a:rPr lang="en-US" altLang="zh-CN" smtClean="0"/>
              <a:t>(</a:t>
            </a:r>
            <a:r>
              <a:rPr lang="en-US" altLang="zh-CN" i="1" smtClean="0"/>
              <a:t>x</a:t>
            </a:r>
            <a:r>
              <a:rPr lang="en-US" altLang="zh-CN" smtClean="0"/>
              <a:t>)/</a:t>
            </a:r>
            <a:r>
              <a:rPr lang="en-US" altLang="zh-CN" i="1" smtClean="0"/>
              <a:t>k</a:t>
            </a:r>
            <a:r>
              <a:rPr lang="en-US" altLang="zh-CN" smtClean="0"/>
              <a:t>’(</a:t>
            </a:r>
            <a:r>
              <a:rPr lang="en-US" altLang="zh-CN" i="1" smtClean="0"/>
              <a:t>x</a:t>
            </a:r>
            <a:r>
              <a:rPr lang="en-US" altLang="zh-CN" smtClean="0"/>
              <a:t>) converges quadratically to </a:t>
            </a:r>
            <a:r>
              <a:rPr lang="en-US" altLang="zh-CN" i="1" smtClean="0"/>
              <a:t>p</a:t>
            </a:r>
            <a:r>
              <a:rPr lang="en-US" altLang="zh-CN" smtClean="0"/>
              <a:t>. The iteration formula is</a:t>
            </a:r>
          </a:p>
          <a:p>
            <a:endParaRPr lang="zh-CN" altLang="en-US" smtClean="0"/>
          </a:p>
        </p:txBody>
      </p:sp>
      <p:sp>
        <p:nvSpPr>
          <p:cNvPr id="51203" name="标题 2"/>
          <p:cNvSpPr>
            <a:spLocks noGrp="1"/>
          </p:cNvSpPr>
          <p:nvPr>
            <p:ph type="title"/>
          </p:nvPr>
        </p:nvSpPr>
        <p:spPr>
          <a:xfrm>
            <a:off x="457200" y="228600"/>
            <a:ext cx="8229600" cy="1371600"/>
          </a:xfrm>
        </p:spPr>
        <p:txBody>
          <a:bodyPr/>
          <a:lstStyle/>
          <a:p>
            <a:r>
              <a:rPr lang="en-US" altLang="zh-CN" sz="3600" smtClean="0"/>
              <a:t>Modified Newton-Raphson method for multiple roots</a:t>
            </a:r>
            <a:endParaRPr lang="zh-CN" altLang="en-US" sz="3600"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1205" name="Object 4"/>
          <p:cNvGraphicFramePr>
            <a:graphicFrameLocks noChangeAspect="1"/>
          </p:cNvGraphicFramePr>
          <p:nvPr/>
        </p:nvGraphicFramePr>
        <p:xfrm>
          <a:off x="1655763" y="5562600"/>
          <a:ext cx="5754687" cy="914400"/>
        </p:xfrm>
        <a:graphic>
          <a:graphicData uri="http://schemas.openxmlformats.org/presentationml/2006/ole">
            <p:oleObj spid="_x0000_s51209" name="Equation" r:id="rId3" imgW="2959100" imgH="469900" progId="">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内容占位符 1"/>
          <p:cNvSpPr>
            <a:spLocks noGrp="1"/>
          </p:cNvSpPr>
          <p:nvPr>
            <p:ph idx="1"/>
          </p:nvPr>
        </p:nvSpPr>
        <p:spPr>
          <a:xfrm>
            <a:off x="228600" y="1158875"/>
            <a:ext cx="8686800" cy="5394325"/>
          </a:xfrm>
        </p:spPr>
        <p:txBody>
          <a:bodyPr/>
          <a:lstStyle/>
          <a:p>
            <a:pPr marL="514350" indent="-514350">
              <a:buFont typeface="Wingdings" panose="05000000000000000000" pitchFamily="2" charset="2"/>
              <a:buAutoNum type="arabicPeriod"/>
              <a:defRPr/>
            </a:pPr>
            <a:r>
              <a:rPr lang="en-US" altLang="zh-CN" dirty="0" smtClean="0"/>
              <a:t>Def(Derivation of iterative formula). </a:t>
            </a:r>
          </a:p>
          <a:p>
            <a:pPr marL="620713" lvl="1" indent="-350838">
              <a:buFont typeface="+mj-lt"/>
              <a:buAutoNum type="alphaLcParenR"/>
              <a:defRPr/>
            </a:pPr>
            <a:r>
              <a:rPr lang="en-US" altLang="zh-CN" dirty="0" smtClean="0"/>
              <a:t>Assume that </a:t>
            </a:r>
            <a:r>
              <a:rPr lang="en-US" altLang="zh-CN" i="1" dirty="0"/>
              <a:t>x</a:t>
            </a:r>
            <a:r>
              <a:rPr lang="en-US" altLang="zh-CN" dirty="0" smtClean="0"/>
              <a:t>* is a root of </a:t>
            </a:r>
            <a:r>
              <a:rPr lang="en-US" altLang="zh-CN" i="1" dirty="0" smtClean="0"/>
              <a:t>f</a:t>
            </a:r>
            <a:r>
              <a:rPr lang="en-US" altLang="zh-CN" dirty="0" smtClean="0"/>
              <a:t>(</a:t>
            </a:r>
            <a:r>
              <a:rPr lang="en-US" altLang="zh-CN" i="1" dirty="0" smtClean="0"/>
              <a:t>x</a:t>
            </a:r>
            <a:r>
              <a:rPr lang="en-US" altLang="zh-CN" dirty="0"/>
              <a:t>)=</a:t>
            </a:r>
            <a:r>
              <a:rPr lang="en-US" altLang="zh-CN" dirty="0" smtClean="0"/>
              <a:t>0 and </a:t>
            </a:r>
            <a:r>
              <a:rPr lang="en-US" altLang="zh-CN" i="1" dirty="0"/>
              <a:t>x</a:t>
            </a:r>
            <a:r>
              <a:rPr lang="en-US" altLang="zh-CN" i="1" baseline="-25000" dirty="0"/>
              <a:t>k</a:t>
            </a:r>
            <a:r>
              <a:rPr lang="en-US" altLang="zh-CN" baseline="-25000" dirty="0"/>
              <a:t>-1</a:t>
            </a:r>
            <a:r>
              <a:rPr lang="en-US" altLang="zh-CN" dirty="0"/>
              <a:t>, </a:t>
            </a:r>
            <a:r>
              <a:rPr lang="en-US" altLang="zh-CN" i="1" dirty="0" err="1"/>
              <a:t>x</a:t>
            </a:r>
            <a:r>
              <a:rPr lang="en-US" altLang="zh-CN" i="1" baseline="-25000" dirty="0" err="1"/>
              <a:t>k</a:t>
            </a:r>
            <a:r>
              <a:rPr lang="en-US" altLang="zh-CN" dirty="0"/>
              <a:t>(</a:t>
            </a:r>
            <a:r>
              <a:rPr lang="en-US" altLang="zh-CN" i="1" dirty="0"/>
              <a:t>k</a:t>
            </a:r>
            <a:r>
              <a:rPr lang="en-US" altLang="zh-CN" dirty="0"/>
              <a:t>≥1</a:t>
            </a:r>
            <a:r>
              <a:rPr lang="en-US" altLang="zh-CN" dirty="0" smtClean="0"/>
              <a:t>) are two known approximations of </a:t>
            </a:r>
            <a:r>
              <a:rPr lang="en-US" altLang="zh-CN" i="1" dirty="0" smtClean="0"/>
              <a:t>x</a:t>
            </a:r>
            <a:r>
              <a:rPr lang="en-US" altLang="zh-CN" dirty="0" smtClean="0"/>
              <a:t>*;</a:t>
            </a:r>
          </a:p>
          <a:p>
            <a:pPr marL="620713" lvl="1" indent="-350838">
              <a:buFont typeface="+mj-lt"/>
              <a:buAutoNum type="alphaLcParenR"/>
              <a:defRPr/>
            </a:pPr>
            <a:r>
              <a:rPr lang="en-US" altLang="zh-CN" dirty="0" smtClean="0"/>
              <a:t> Use the line through two points</a:t>
            </a:r>
          </a:p>
          <a:p>
            <a:pPr marL="620713" lvl="1" indent="0">
              <a:buFont typeface="Wingdings" panose="05000000000000000000" pitchFamily="2" charset="2"/>
              <a:buNone/>
              <a:defRPr/>
            </a:pPr>
            <a:r>
              <a:rPr lang="en-US" altLang="zh-CN" dirty="0" smtClean="0"/>
              <a:t>to approximate </a:t>
            </a:r>
            <a:r>
              <a:rPr lang="en-US" altLang="zh-CN" i="1" dirty="0" smtClean="0"/>
              <a:t>f</a:t>
            </a:r>
            <a:r>
              <a:rPr lang="en-US" altLang="zh-CN" dirty="0" smtClean="0"/>
              <a:t>(</a:t>
            </a:r>
            <a:r>
              <a:rPr lang="en-US" altLang="zh-CN" i="1" dirty="0" smtClean="0"/>
              <a:t>x</a:t>
            </a:r>
            <a:r>
              <a:rPr lang="en-US" altLang="zh-CN" dirty="0" smtClean="0"/>
              <a:t>), that is</a:t>
            </a:r>
          </a:p>
          <a:p>
            <a:pPr marL="620713" lvl="1" indent="0">
              <a:buFont typeface="Wingdings" panose="05000000000000000000" pitchFamily="2" charset="2"/>
              <a:buNone/>
              <a:defRPr/>
            </a:pPr>
            <a:endParaRPr lang="en-US" altLang="zh-CN" dirty="0"/>
          </a:p>
          <a:p>
            <a:pPr marL="620713" lvl="1" indent="0">
              <a:buFont typeface="Wingdings" panose="05000000000000000000" pitchFamily="2" charset="2"/>
              <a:buNone/>
              <a:defRPr/>
            </a:pPr>
            <a:endParaRPr lang="en-US" altLang="zh-CN" dirty="0"/>
          </a:p>
          <a:p>
            <a:pPr marL="620713" lvl="1" indent="-350838">
              <a:spcBef>
                <a:spcPts val="600"/>
              </a:spcBef>
              <a:buFont typeface="+mj-lt"/>
              <a:buAutoNum type="alphaLcParenR" startAt="3"/>
              <a:defRPr/>
            </a:pPr>
            <a:r>
              <a:rPr lang="en-US" altLang="zh-CN" dirty="0" smtClean="0"/>
              <a:t>Take the root of </a:t>
            </a:r>
            <a:r>
              <a:rPr lang="en-US" altLang="zh-CN" i="1" dirty="0" smtClean="0"/>
              <a:t>L</a:t>
            </a:r>
            <a:r>
              <a:rPr lang="en-US" altLang="zh-CN" dirty="0" smtClean="0"/>
              <a:t>(</a:t>
            </a:r>
            <a:r>
              <a:rPr lang="en-US" altLang="zh-CN" i="1" dirty="0" smtClean="0"/>
              <a:t>x</a:t>
            </a:r>
            <a:r>
              <a:rPr lang="en-US" altLang="zh-CN" dirty="0" smtClean="0"/>
              <a:t>)=0 as a new approximation </a:t>
            </a:r>
            <a:r>
              <a:rPr lang="en-US" altLang="zh-CN" i="1" dirty="0" smtClean="0"/>
              <a:t>x</a:t>
            </a:r>
            <a:r>
              <a:rPr lang="en-US" altLang="zh-CN" i="1" baseline="-25000" dirty="0" smtClean="0"/>
              <a:t>k</a:t>
            </a:r>
            <a:r>
              <a:rPr lang="en-US" altLang="zh-CN" baseline="-25000" dirty="0" smtClean="0"/>
              <a:t>+1 </a:t>
            </a:r>
            <a:r>
              <a:rPr lang="en-US" altLang="zh-CN" dirty="0" smtClean="0"/>
              <a:t>of </a:t>
            </a:r>
            <a:r>
              <a:rPr lang="en-US" altLang="zh-CN" i="1" dirty="0"/>
              <a:t>f</a:t>
            </a:r>
            <a:r>
              <a:rPr lang="en-US" altLang="zh-CN" dirty="0" smtClean="0"/>
              <a:t>(</a:t>
            </a:r>
            <a:r>
              <a:rPr lang="en-US" altLang="zh-CN" i="1" dirty="0"/>
              <a:t>x</a:t>
            </a:r>
            <a:r>
              <a:rPr lang="en-US" altLang="zh-CN" dirty="0" smtClean="0"/>
              <a:t>)=0, that is  </a:t>
            </a:r>
          </a:p>
          <a:p>
            <a:pPr marL="620713" lvl="1" indent="0">
              <a:buFont typeface="Wingdings" panose="05000000000000000000" pitchFamily="2" charset="2"/>
              <a:buNone/>
              <a:defRPr/>
            </a:pPr>
            <a:endParaRPr lang="en-US" altLang="zh-CN" dirty="0" smtClean="0"/>
          </a:p>
        </p:txBody>
      </p:sp>
      <p:sp>
        <p:nvSpPr>
          <p:cNvPr id="52227" name="标题 2"/>
          <p:cNvSpPr>
            <a:spLocks noGrp="1"/>
          </p:cNvSpPr>
          <p:nvPr>
            <p:ph type="title"/>
          </p:nvPr>
        </p:nvSpPr>
        <p:spPr/>
        <p:txBody>
          <a:bodyPr/>
          <a:lstStyle/>
          <a:p>
            <a:r>
              <a:rPr lang="en-US" altLang="zh-CN" sz="4000" b="1" smtClean="0"/>
              <a:t>Secant Method</a:t>
            </a:r>
            <a:endParaRPr lang="zh-CN" altLang="en-US" sz="4000"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6"/>
          <p:cNvGraphicFramePr>
            <a:graphicFrameLocks noChangeAspect="1"/>
          </p:cNvGraphicFramePr>
          <p:nvPr/>
        </p:nvGraphicFramePr>
        <p:xfrm>
          <a:off x="5654675" y="2705100"/>
          <a:ext cx="3260725" cy="500063"/>
        </p:xfrm>
        <a:graphic>
          <a:graphicData uri="http://schemas.openxmlformats.org/presentationml/2006/ole">
            <p:oleObj spid="_x0000_s52241" name="公式" r:id="rId3" imgW="1816100" imgH="228600" progId="">
              <p:embed/>
            </p:oleObj>
          </a:graphicData>
        </a:graphic>
      </p:graphicFrame>
      <p:graphicFrame>
        <p:nvGraphicFramePr>
          <p:cNvPr id="6" name="Object 7"/>
          <p:cNvGraphicFramePr>
            <a:graphicFrameLocks noChangeAspect="1"/>
          </p:cNvGraphicFramePr>
          <p:nvPr/>
        </p:nvGraphicFramePr>
        <p:xfrm>
          <a:off x="2743200" y="3856038"/>
          <a:ext cx="4321175" cy="817562"/>
        </p:xfrm>
        <a:graphic>
          <a:graphicData uri="http://schemas.openxmlformats.org/presentationml/2006/ole">
            <p:oleObj spid="_x0000_s52242" name="公式" r:id="rId4" imgW="2730500" imgH="431800" progId="">
              <p:embed/>
            </p:oleObj>
          </a:graphicData>
        </a:graphic>
      </p:graphicFrame>
      <p:graphicFrame>
        <p:nvGraphicFramePr>
          <p:cNvPr id="7" name="Object 4"/>
          <p:cNvGraphicFramePr>
            <a:graphicFrameLocks noChangeAspect="1"/>
          </p:cNvGraphicFramePr>
          <p:nvPr/>
        </p:nvGraphicFramePr>
        <p:xfrm>
          <a:off x="3175000" y="5562600"/>
          <a:ext cx="3455988" cy="854075"/>
        </p:xfrm>
        <a:graphic>
          <a:graphicData uri="http://schemas.openxmlformats.org/presentationml/2006/ole">
            <p:oleObj spid="_x0000_s52243" name="公式" r:id="rId5" imgW="2209800" imgH="431800" progId="">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内容占位符 1"/>
          <p:cNvSpPr>
            <a:spLocks noGrp="1"/>
          </p:cNvSpPr>
          <p:nvPr>
            <p:ph idx="1"/>
          </p:nvPr>
        </p:nvSpPr>
        <p:spPr>
          <a:xfrm>
            <a:off x="457200" y="1371600"/>
            <a:ext cx="8229600" cy="4953000"/>
          </a:xfrm>
        </p:spPr>
        <p:txBody>
          <a:bodyPr/>
          <a:lstStyle/>
          <a:p>
            <a:pPr>
              <a:defRPr/>
            </a:pPr>
            <a:r>
              <a:rPr lang="en-US" altLang="zh-CN" dirty="0" smtClean="0"/>
              <a:t>Start with two proper initial points </a:t>
            </a:r>
          </a:p>
          <a:p>
            <a:pPr marL="363538" indent="0">
              <a:buFont typeface="Wingdings" panose="05000000000000000000" pitchFamily="2" charset="2"/>
              <a:buNone/>
              <a:defRPr/>
            </a:pPr>
            <a:r>
              <a:rPr lang="en-US" altLang="zh-CN" dirty="0"/>
              <a:t> </a:t>
            </a:r>
            <a:r>
              <a:rPr lang="en-US" altLang="zh-CN" dirty="0" smtClean="0"/>
              <a:t>                                near the point (</a:t>
            </a:r>
            <a:r>
              <a:rPr lang="en-US" altLang="zh-CN" i="1" dirty="0" smtClean="0"/>
              <a:t>x</a:t>
            </a:r>
            <a:r>
              <a:rPr lang="en-US" altLang="zh-CN" dirty="0" smtClean="0"/>
              <a:t>*,0), the secant method is given by a two-point iteration formula</a:t>
            </a:r>
          </a:p>
          <a:p>
            <a:pPr marL="363538" indent="0">
              <a:buFont typeface="Wingdings" panose="05000000000000000000" pitchFamily="2" charset="2"/>
              <a:buNone/>
              <a:defRPr/>
            </a:pPr>
            <a:endParaRPr lang="en-US" altLang="zh-CN" dirty="0"/>
          </a:p>
          <a:p>
            <a:pPr marL="363538" indent="0">
              <a:buFont typeface="Wingdings" panose="05000000000000000000" pitchFamily="2" charset="2"/>
              <a:buNone/>
              <a:defRPr/>
            </a:pPr>
            <a:r>
              <a:rPr lang="en-US" altLang="zh-CN" dirty="0" smtClean="0"/>
              <a:t>It produces a sequence           that converges to the simple root </a:t>
            </a:r>
            <a:r>
              <a:rPr lang="en-US" altLang="zh-CN" i="1" dirty="0" smtClean="0"/>
              <a:t>x</a:t>
            </a:r>
            <a:r>
              <a:rPr lang="en-US" altLang="zh-CN" dirty="0" smtClean="0"/>
              <a:t>* of the function </a:t>
            </a:r>
            <a:r>
              <a:rPr lang="en-US" altLang="zh-CN" i="1" dirty="0" smtClean="0"/>
              <a:t>f</a:t>
            </a:r>
            <a:r>
              <a:rPr lang="en-US" altLang="zh-CN" dirty="0" smtClean="0"/>
              <a:t>(</a:t>
            </a:r>
            <a:r>
              <a:rPr lang="en-US" altLang="zh-CN" i="1" dirty="0" smtClean="0"/>
              <a:t>x</a:t>
            </a:r>
            <a:r>
              <a:rPr lang="en-US" altLang="zh-CN" dirty="0" smtClean="0"/>
              <a:t>) with an order of convergence R≈1.618033089 (</a:t>
            </a:r>
            <a:r>
              <a:rPr lang="en-US" altLang="zh-CN" dirty="0" err="1" smtClean="0"/>
              <a:t>superlinearly</a:t>
            </a:r>
            <a:r>
              <a:rPr lang="en-US" altLang="zh-CN" dirty="0" smtClean="0"/>
              <a:t>).</a:t>
            </a:r>
          </a:p>
          <a:p>
            <a:pPr marL="363538" indent="-363538">
              <a:buFont typeface="Wingdings" panose="05000000000000000000" pitchFamily="2" charset="2"/>
              <a:buNone/>
              <a:defRPr/>
            </a:pPr>
            <a:endParaRPr lang="zh-CN" altLang="en-US" dirty="0" smtClean="0"/>
          </a:p>
        </p:txBody>
      </p:sp>
      <p:sp>
        <p:nvSpPr>
          <p:cNvPr id="53251" name="标题 2"/>
          <p:cNvSpPr>
            <a:spLocks noGrp="1"/>
          </p:cNvSpPr>
          <p:nvPr>
            <p:ph type="title"/>
          </p:nvPr>
        </p:nvSpPr>
        <p:spPr/>
        <p:txBody>
          <a:bodyPr/>
          <a:lstStyle/>
          <a:p>
            <a:r>
              <a:rPr lang="en-US" altLang="zh-CN" b="1" smtClean="0"/>
              <a:t>Secant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6"/>
          <p:cNvGraphicFramePr>
            <a:graphicFrameLocks noChangeAspect="1"/>
          </p:cNvGraphicFramePr>
          <p:nvPr/>
        </p:nvGraphicFramePr>
        <p:xfrm>
          <a:off x="1066800" y="2052638"/>
          <a:ext cx="3011488" cy="500062"/>
        </p:xfrm>
        <a:graphic>
          <a:graphicData uri="http://schemas.openxmlformats.org/presentationml/2006/ole">
            <p:oleObj spid="_x0000_s53265" name="公式" r:id="rId3" imgW="1676400" imgH="228600" progId="">
              <p:embed/>
            </p:oleObj>
          </a:graphicData>
        </a:graphic>
      </p:graphicFrame>
      <p:graphicFrame>
        <p:nvGraphicFramePr>
          <p:cNvPr id="6" name="Object 4"/>
          <p:cNvGraphicFramePr>
            <a:graphicFrameLocks noChangeAspect="1"/>
          </p:cNvGraphicFramePr>
          <p:nvPr/>
        </p:nvGraphicFramePr>
        <p:xfrm>
          <a:off x="2509838" y="3206750"/>
          <a:ext cx="4430712" cy="854075"/>
        </p:xfrm>
        <a:graphic>
          <a:graphicData uri="http://schemas.openxmlformats.org/presentationml/2006/ole">
            <p:oleObj spid="_x0000_s53266" name="公式" r:id="rId4" imgW="2832100" imgH="431800" progId="">
              <p:embed/>
            </p:oleObj>
          </a:graphicData>
        </a:graphic>
      </p:graphicFrame>
      <p:graphicFrame>
        <p:nvGraphicFramePr>
          <p:cNvPr id="7" name="Object 10"/>
          <p:cNvGraphicFramePr>
            <a:graphicFrameLocks noChangeAspect="1"/>
          </p:cNvGraphicFramePr>
          <p:nvPr/>
        </p:nvGraphicFramePr>
        <p:xfrm>
          <a:off x="4724400" y="4167188"/>
          <a:ext cx="973138" cy="512762"/>
        </p:xfrm>
        <a:graphic>
          <a:graphicData uri="http://schemas.openxmlformats.org/presentationml/2006/ole">
            <p:oleObj spid="_x0000_s53267" name="公式" r:id="rId5" imgW="457200" imgH="241300" progId="">
              <p:embed/>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内容占位符 1"/>
          <p:cNvSpPr>
            <a:spLocks noGrp="1"/>
          </p:cNvSpPr>
          <p:nvPr>
            <p:ph idx="1"/>
          </p:nvPr>
        </p:nvSpPr>
        <p:spPr>
          <a:xfrm>
            <a:off x="457200" y="1371600"/>
            <a:ext cx="5638800" cy="5181600"/>
          </a:xfrm>
        </p:spPr>
        <p:txBody>
          <a:bodyPr/>
          <a:lstStyle/>
          <a:p>
            <a:pPr marL="514350" indent="-514350">
              <a:buFont typeface="+mj-lt"/>
              <a:buAutoNum type="arabicPeriod" startAt="2"/>
              <a:defRPr/>
            </a:pPr>
            <a:r>
              <a:rPr lang="en-US" altLang="zh-CN" sz="2800" dirty="0" smtClean="0"/>
              <a:t>Graphical Interpretation: Use the secant through                                   </a:t>
            </a:r>
          </a:p>
          <a:p>
            <a:pPr marL="0" indent="0">
              <a:buFont typeface="Wingdings" panose="05000000000000000000" pitchFamily="2" charset="2"/>
              <a:buNone/>
              <a:defRPr/>
            </a:pPr>
            <a:r>
              <a:rPr lang="en-US" altLang="zh-CN" sz="2800" dirty="0"/>
              <a:t> </a:t>
            </a:r>
            <a:r>
              <a:rPr lang="en-US" altLang="zh-CN" sz="2800" dirty="0" smtClean="0"/>
              <a:t>     which is  </a:t>
            </a:r>
          </a:p>
          <a:p>
            <a:pPr marL="533400" indent="0">
              <a:buFont typeface="Wingdings" panose="05000000000000000000" pitchFamily="2" charset="2"/>
              <a:buNone/>
              <a:defRPr/>
            </a:pPr>
            <a:endParaRPr lang="en-US" altLang="zh-CN" sz="2800" dirty="0"/>
          </a:p>
          <a:p>
            <a:pPr marL="533400" indent="0">
              <a:buFont typeface="Wingdings" panose="05000000000000000000" pitchFamily="2" charset="2"/>
              <a:buNone/>
              <a:defRPr/>
            </a:pPr>
            <a:endParaRPr lang="en-US" altLang="zh-CN" sz="2800" dirty="0" smtClean="0"/>
          </a:p>
          <a:p>
            <a:pPr marL="533400" indent="0">
              <a:buFont typeface="Wingdings" panose="05000000000000000000" pitchFamily="2" charset="2"/>
              <a:buNone/>
              <a:defRPr/>
            </a:pPr>
            <a:r>
              <a:rPr lang="en-US" altLang="zh-CN" sz="2800" dirty="0" smtClean="0"/>
              <a:t>to approximate the original curve </a:t>
            </a:r>
            <a:r>
              <a:rPr lang="en-US" altLang="zh-CN" sz="2800" i="1" dirty="0"/>
              <a:t>f</a:t>
            </a:r>
            <a:r>
              <a:rPr lang="en-US" altLang="zh-CN" sz="2800" dirty="0" smtClean="0"/>
              <a:t>(</a:t>
            </a:r>
            <a:r>
              <a:rPr lang="en-US" altLang="zh-CN" sz="2800" i="1" dirty="0" smtClean="0"/>
              <a:t>x</a:t>
            </a:r>
            <a:r>
              <a:rPr lang="en-US" altLang="zh-CN" sz="2800" dirty="0" smtClean="0"/>
              <a:t>), and take </a:t>
            </a:r>
            <a:r>
              <a:rPr lang="en-US" altLang="zh-CN" sz="2800" i="1" dirty="0" smtClean="0"/>
              <a:t>x</a:t>
            </a:r>
            <a:r>
              <a:rPr lang="en-US" altLang="zh-CN" sz="2800" i="1" baseline="-25000" dirty="0" smtClean="0"/>
              <a:t>k</a:t>
            </a:r>
            <a:r>
              <a:rPr lang="en-US" altLang="zh-CN" sz="2800" baseline="-25000" dirty="0" smtClean="0"/>
              <a:t>+1</a:t>
            </a:r>
            <a:r>
              <a:rPr lang="en-US" altLang="zh-CN" sz="2800" dirty="0" smtClean="0"/>
              <a:t> , the abscissa of the point of intersection of the secant and the </a:t>
            </a:r>
            <a:r>
              <a:rPr lang="en-US" altLang="zh-CN" sz="2800" i="1" dirty="0" smtClean="0"/>
              <a:t>x</a:t>
            </a:r>
            <a:r>
              <a:rPr lang="en-US" altLang="zh-CN" sz="2800" dirty="0" smtClean="0"/>
              <a:t>-axis as the abscissa of the point of intersection of </a:t>
            </a:r>
            <a:r>
              <a:rPr lang="en-US" altLang="zh-CN" sz="2800" i="1" dirty="0" smtClean="0"/>
              <a:t>f</a:t>
            </a:r>
            <a:r>
              <a:rPr lang="en-US" altLang="zh-CN" sz="2800" dirty="0" smtClean="0"/>
              <a:t>(</a:t>
            </a:r>
            <a:r>
              <a:rPr lang="en-US" altLang="zh-CN" sz="2800" i="1" dirty="0" smtClean="0"/>
              <a:t>x</a:t>
            </a:r>
            <a:r>
              <a:rPr lang="en-US" altLang="zh-CN" sz="2800" dirty="0" smtClean="0"/>
              <a:t>) and the </a:t>
            </a:r>
            <a:r>
              <a:rPr lang="en-US" altLang="zh-CN" sz="2800" i="1" dirty="0" smtClean="0"/>
              <a:t>x</a:t>
            </a:r>
            <a:r>
              <a:rPr lang="en-US" altLang="zh-CN" sz="2800" dirty="0" smtClean="0"/>
              <a:t>-axis.</a:t>
            </a:r>
            <a:endParaRPr lang="en-US" altLang="zh-CN" sz="2800" dirty="0"/>
          </a:p>
        </p:txBody>
      </p:sp>
      <p:sp>
        <p:nvSpPr>
          <p:cNvPr id="54275" name="标题 2"/>
          <p:cNvSpPr>
            <a:spLocks noGrp="1"/>
          </p:cNvSpPr>
          <p:nvPr>
            <p:ph type="title"/>
          </p:nvPr>
        </p:nvSpPr>
        <p:spPr/>
        <p:txBody>
          <a:bodyPr/>
          <a:lstStyle/>
          <a:p>
            <a:r>
              <a:rPr lang="en-US" altLang="zh-CN" b="1" smtClean="0"/>
              <a:t>Secant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 name="Object 3"/>
          <p:cNvGraphicFramePr>
            <a:graphicFrameLocks noChangeAspect="1"/>
          </p:cNvGraphicFramePr>
          <p:nvPr/>
        </p:nvGraphicFramePr>
        <p:xfrm>
          <a:off x="3259138" y="1868488"/>
          <a:ext cx="2881312" cy="438150"/>
        </p:xfrm>
        <a:graphic>
          <a:graphicData uri="http://schemas.openxmlformats.org/presentationml/2006/ole">
            <p:oleObj spid="_x0000_s54342" name="公式" r:id="rId3" imgW="1892300" imgH="228600" progId="">
              <p:embed/>
            </p:oleObj>
          </a:graphicData>
        </a:graphic>
      </p:graphicFrame>
      <p:graphicFrame>
        <p:nvGraphicFramePr>
          <p:cNvPr id="7" name="Object 4"/>
          <p:cNvGraphicFramePr>
            <a:graphicFrameLocks noChangeAspect="1"/>
          </p:cNvGraphicFramePr>
          <p:nvPr/>
        </p:nvGraphicFramePr>
        <p:xfrm>
          <a:off x="1239838" y="2971800"/>
          <a:ext cx="4379912" cy="788988"/>
        </p:xfrm>
        <a:graphic>
          <a:graphicData uri="http://schemas.openxmlformats.org/presentationml/2006/ole">
            <p:oleObj spid="_x0000_s54343" name="公式" r:id="rId4" imgW="2400300" imgH="431800" progId="">
              <p:embed/>
            </p:oleObj>
          </a:graphicData>
        </a:graphic>
      </p:graphicFrame>
      <p:grpSp>
        <p:nvGrpSpPr>
          <p:cNvPr id="54279" name="组合 7"/>
          <p:cNvGrpSpPr>
            <a:grpSpLocks/>
          </p:cNvGrpSpPr>
          <p:nvPr/>
        </p:nvGrpSpPr>
        <p:grpSpPr bwMode="auto">
          <a:xfrm>
            <a:off x="5915025" y="3332163"/>
            <a:ext cx="3076575" cy="2992437"/>
            <a:chOff x="5788025" y="2208213"/>
            <a:chExt cx="3076575" cy="2992437"/>
          </a:xfrm>
        </p:grpSpPr>
        <p:grpSp>
          <p:nvGrpSpPr>
            <p:cNvPr id="54280" name="Group 75"/>
            <p:cNvGrpSpPr>
              <a:grpSpLocks/>
            </p:cNvGrpSpPr>
            <p:nvPr/>
          </p:nvGrpSpPr>
          <p:grpSpPr bwMode="auto">
            <a:xfrm>
              <a:off x="5788025" y="2855913"/>
              <a:ext cx="2994025" cy="2344737"/>
              <a:chOff x="3552" y="864"/>
              <a:chExt cx="1886" cy="1477"/>
            </a:xfrm>
          </p:grpSpPr>
          <p:sp>
            <p:nvSpPr>
              <p:cNvPr id="54304" name="Line 26"/>
              <p:cNvSpPr>
                <a:spLocks noChangeShapeType="1"/>
              </p:cNvSpPr>
              <p:nvPr/>
            </p:nvSpPr>
            <p:spPr bwMode="auto">
              <a:xfrm>
                <a:off x="3552" y="1872"/>
                <a:ext cx="186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54305" name="Line 27"/>
              <p:cNvSpPr>
                <a:spLocks noChangeShapeType="1"/>
              </p:cNvSpPr>
              <p:nvPr/>
            </p:nvSpPr>
            <p:spPr bwMode="auto">
              <a:xfrm flipH="1" flipV="1">
                <a:off x="4416" y="864"/>
                <a:ext cx="4" cy="147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graphicFrame>
            <p:nvGraphicFramePr>
              <p:cNvPr id="54306" name="Object 10"/>
              <p:cNvGraphicFramePr>
                <a:graphicFrameLocks noChangeAspect="1"/>
              </p:cNvGraphicFramePr>
              <p:nvPr/>
            </p:nvGraphicFramePr>
            <p:xfrm>
              <a:off x="4176" y="864"/>
              <a:ext cx="165" cy="197"/>
            </p:xfrm>
            <a:graphic>
              <a:graphicData uri="http://schemas.openxmlformats.org/presentationml/2006/ole">
                <p:oleObj spid="_x0000_s54344" name="公式" r:id="rId5" imgW="139579" imgH="164957" progId="">
                  <p:embed/>
                </p:oleObj>
              </a:graphicData>
            </a:graphic>
          </p:graphicFrame>
          <p:graphicFrame>
            <p:nvGraphicFramePr>
              <p:cNvPr id="54307" name="Object 11"/>
              <p:cNvGraphicFramePr>
                <a:graphicFrameLocks noChangeAspect="1"/>
              </p:cNvGraphicFramePr>
              <p:nvPr/>
            </p:nvGraphicFramePr>
            <p:xfrm>
              <a:off x="5273" y="1920"/>
              <a:ext cx="165" cy="166"/>
            </p:xfrm>
            <a:graphic>
              <a:graphicData uri="http://schemas.openxmlformats.org/presentationml/2006/ole">
                <p:oleObj spid="_x0000_s54345" name="公式" r:id="rId6" imgW="139700" imgH="139700" progId="">
                  <p:embed/>
                </p:oleObj>
              </a:graphicData>
            </a:graphic>
          </p:graphicFrame>
          <p:graphicFrame>
            <p:nvGraphicFramePr>
              <p:cNvPr id="54308" name="Object 12"/>
              <p:cNvGraphicFramePr>
                <a:graphicFrameLocks noChangeAspect="1"/>
              </p:cNvGraphicFramePr>
              <p:nvPr/>
            </p:nvGraphicFramePr>
            <p:xfrm>
              <a:off x="4464" y="1920"/>
              <a:ext cx="118" cy="167"/>
            </p:xfrm>
            <a:graphic>
              <a:graphicData uri="http://schemas.openxmlformats.org/presentationml/2006/ole">
                <p:oleObj spid="_x0000_s54346" name="公式" r:id="rId7" imgW="126725" imgH="177415" progId="">
                  <p:embed/>
                </p:oleObj>
              </a:graphicData>
            </a:graphic>
          </p:graphicFrame>
        </p:grpSp>
        <p:grpSp>
          <p:nvGrpSpPr>
            <p:cNvPr id="54281" name="Group 82"/>
            <p:cNvGrpSpPr>
              <a:grpSpLocks/>
            </p:cNvGrpSpPr>
            <p:nvPr/>
          </p:nvGrpSpPr>
          <p:grpSpPr bwMode="auto">
            <a:xfrm>
              <a:off x="6292850" y="2640013"/>
              <a:ext cx="2571750" cy="2057400"/>
              <a:chOff x="3792" y="768"/>
              <a:chExt cx="1620" cy="1296"/>
            </a:xfrm>
          </p:grpSpPr>
          <p:sp>
            <p:nvSpPr>
              <p:cNvPr id="54302" name="Line 29"/>
              <p:cNvSpPr>
                <a:spLocks noChangeShapeType="1"/>
              </p:cNvSpPr>
              <p:nvPr/>
            </p:nvSpPr>
            <p:spPr bwMode="auto">
              <a:xfrm flipV="1">
                <a:off x="3792" y="816"/>
                <a:ext cx="1296" cy="1248"/>
              </a:xfrm>
              <a:prstGeom prst="line">
                <a:avLst/>
              </a:prstGeom>
              <a:noFill/>
              <a:ln w="9525">
                <a:solidFill>
                  <a:srgbClr val="8E0069"/>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graphicFrame>
            <p:nvGraphicFramePr>
              <p:cNvPr id="54303" name="Object 13"/>
              <p:cNvGraphicFramePr>
                <a:graphicFrameLocks noChangeAspect="1"/>
              </p:cNvGraphicFramePr>
              <p:nvPr/>
            </p:nvGraphicFramePr>
            <p:xfrm>
              <a:off x="5076" y="768"/>
              <a:ext cx="336" cy="194"/>
            </p:xfrm>
            <a:graphic>
              <a:graphicData uri="http://schemas.openxmlformats.org/presentationml/2006/ole">
                <p:oleObj spid="_x0000_s54347" name="公式" r:id="rId8" imgW="355292" imgH="203024" progId="">
                  <p:embed/>
                </p:oleObj>
              </a:graphicData>
            </a:graphic>
          </p:graphicFrame>
        </p:grpSp>
        <p:grpSp>
          <p:nvGrpSpPr>
            <p:cNvPr id="54282" name="Group 93"/>
            <p:cNvGrpSpPr>
              <a:grpSpLocks/>
            </p:cNvGrpSpPr>
            <p:nvPr/>
          </p:nvGrpSpPr>
          <p:grpSpPr bwMode="auto">
            <a:xfrm>
              <a:off x="6651625" y="3073400"/>
              <a:ext cx="1666875" cy="1955800"/>
              <a:chOff x="4121" y="960"/>
              <a:chExt cx="1050" cy="1232"/>
            </a:xfrm>
          </p:grpSpPr>
          <p:sp>
            <p:nvSpPr>
              <p:cNvPr id="54291" name="Oval 65"/>
              <p:cNvSpPr>
                <a:spLocks noChangeArrowheads="1"/>
              </p:cNvSpPr>
              <p:nvPr/>
            </p:nvSpPr>
            <p:spPr bwMode="auto">
              <a:xfrm>
                <a:off x="4128" y="1728"/>
                <a:ext cx="48" cy="48"/>
              </a:xfrm>
              <a:prstGeom prst="ellipse">
                <a:avLst/>
              </a:prstGeom>
              <a:solidFill>
                <a:schemeClr val="hlink"/>
              </a:solidFill>
              <a:ln w="9525">
                <a:solidFill>
                  <a:schemeClr val="hlink"/>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pSp>
            <p:nvGrpSpPr>
              <p:cNvPr id="54292" name="Group 92"/>
              <p:cNvGrpSpPr>
                <a:grpSpLocks/>
              </p:cNvGrpSpPr>
              <p:nvPr/>
            </p:nvGrpSpPr>
            <p:grpSpPr bwMode="auto">
              <a:xfrm>
                <a:off x="4121" y="960"/>
                <a:ext cx="1050" cy="1232"/>
                <a:chOff x="4121" y="960"/>
                <a:chExt cx="1050" cy="1232"/>
              </a:xfrm>
            </p:grpSpPr>
            <p:sp>
              <p:nvSpPr>
                <p:cNvPr id="54293" name="Oval 66"/>
                <p:cNvSpPr>
                  <a:spLocks noChangeArrowheads="1"/>
                </p:cNvSpPr>
                <p:nvPr/>
              </p:nvSpPr>
              <p:spPr bwMode="auto">
                <a:xfrm>
                  <a:off x="4896" y="960"/>
                  <a:ext cx="48" cy="48"/>
                </a:xfrm>
                <a:prstGeom prst="ellipse">
                  <a:avLst/>
                </a:prstGeom>
                <a:solidFill>
                  <a:schemeClr val="hlink"/>
                </a:solidFill>
                <a:ln w="9525">
                  <a:solidFill>
                    <a:schemeClr val="hlink"/>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pSp>
              <p:nvGrpSpPr>
                <p:cNvPr id="54294" name="Group 88"/>
                <p:cNvGrpSpPr>
                  <a:grpSpLocks/>
                </p:cNvGrpSpPr>
                <p:nvPr/>
              </p:nvGrpSpPr>
              <p:grpSpPr bwMode="auto">
                <a:xfrm>
                  <a:off x="4121" y="960"/>
                  <a:ext cx="1050" cy="1232"/>
                  <a:chOff x="4121" y="960"/>
                  <a:chExt cx="1050" cy="1232"/>
                </a:xfrm>
              </p:grpSpPr>
              <p:grpSp>
                <p:nvGrpSpPr>
                  <p:cNvPr id="54295" name="Group 77"/>
                  <p:cNvGrpSpPr>
                    <a:grpSpLocks/>
                  </p:cNvGrpSpPr>
                  <p:nvPr/>
                </p:nvGrpSpPr>
                <p:grpSpPr bwMode="auto">
                  <a:xfrm>
                    <a:off x="4826" y="1824"/>
                    <a:ext cx="345" cy="368"/>
                    <a:chOff x="4778" y="1824"/>
                    <a:chExt cx="345" cy="368"/>
                  </a:xfrm>
                </p:grpSpPr>
                <p:sp>
                  <p:nvSpPr>
                    <p:cNvPr id="54300" name="Line 61"/>
                    <p:cNvSpPr>
                      <a:spLocks noChangeShapeType="1"/>
                    </p:cNvSpPr>
                    <p:nvPr/>
                  </p:nvSpPr>
                  <p:spPr bwMode="auto">
                    <a:xfrm flipV="1">
                      <a:off x="4896" y="1824"/>
                      <a:ext cx="0" cy="48"/>
                    </a:xfrm>
                    <a:prstGeom prst="line">
                      <a:avLst/>
                    </a:prstGeom>
                    <a:noFill/>
                    <a:ln w="38100">
                      <a:solidFill>
                        <a:schemeClr val="accent2"/>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graphicFrame>
                  <p:nvGraphicFramePr>
                    <p:cNvPr id="54301" name="Object 14"/>
                    <p:cNvGraphicFramePr>
                      <a:graphicFrameLocks noChangeAspect="1"/>
                    </p:cNvGraphicFramePr>
                    <p:nvPr/>
                  </p:nvGraphicFramePr>
                  <p:xfrm>
                    <a:off x="4778" y="1920"/>
                    <a:ext cx="345" cy="272"/>
                  </p:xfrm>
                  <a:graphic>
                    <a:graphicData uri="http://schemas.openxmlformats.org/presentationml/2006/ole">
                      <p:oleObj spid="_x0000_s54348" name="公式" r:id="rId9" imgW="291973" imgH="228501" progId="">
                        <p:embed/>
                      </p:oleObj>
                    </a:graphicData>
                  </a:graphic>
                </p:graphicFrame>
              </p:grpSp>
              <p:sp>
                <p:nvSpPr>
                  <p:cNvPr id="54296" name="Line 71"/>
                  <p:cNvSpPr>
                    <a:spLocks noChangeShapeType="1"/>
                  </p:cNvSpPr>
                  <p:nvPr/>
                </p:nvSpPr>
                <p:spPr bwMode="auto">
                  <a:xfrm flipV="1">
                    <a:off x="4944" y="960"/>
                    <a:ext cx="0" cy="912"/>
                  </a:xfrm>
                  <a:prstGeom prst="line">
                    <a:avLst/>
                  </a:prstGeom>
                  <a:noFill/>
                  <a:ln w="9525">
                    <a:solidFill>
                      <a:schemeClr val="accent2"/>
                    </a:solidFill>
                    <a:prstDash val="sysDot"/>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54297" name="Line 60"/>
                  <p:cNvSpPr>
                    <a:spLocks noChangeShapeType="1"/>
                  </p:cNvSpPr>
                  <p:nvPr/>
                </p:nvSpPr>
                <p:spPr bwMode="auto">
                  <a:xfrm flipV="1">
                    <a:off x="4128" y="1824"/>
                    <a:ext cx="0" cy="48"/>
                  </a:xfrm>
                  <a:prstGeom prst="line">
                    <a:avLst/>
                  </a:prstGeom>
                  <a:noFill/>
                  <a:ln w="38100">
                    <a:solidFill>
                      <a:schemeClr val="accent2"/>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graphicFrame>
                <p:nvGraphicFramePr>
                  <p:cNvPr id="54298" name="Object 15"/>
                  <p:cNvGraphicFramePr>
                    <a:graphicFrameLocks noChangeAspect="1"/>
                  </p:cNvGraphicFramePr>
                  <p:nvPr/>
                </p:nvGraphicFramePr>
                <p:xfrm>
                  <a:off x="4121" y="1872"/>
                  <a:ext cx="225" cy="271"/>
                </p:xfrm>
                <a:graphic>
                  <a:graphicData uri="http://schemas.openxmlformats.org/presentationml/2006/ole">
                    <p:oleObj spid="_x0000_s54349" name="公式" r:id="rId10" imgW="190500" imgH="228600" progId="">
                      <p:embed/>
                    </p:oleObj>
                  </a:graphicData>
                </a:graphic>
              </p:graphicFrame>
              <p:sp>
                <p:nvSpPr>
                  <p:cNvPr id="54299" name="Line 72"/>
                  <p:cNvSpPr>
                    <a:spLocks noChangeShapeType="1"/>
                  </p:cNvSpPr>
                  <p:nvPr/>
                </p:nvSpPr>
                <p:spPr bwMode="auto">
                  <a:xfrm flipH="1" flipV="1">
                    <a:off x="4128" y="1728"/>
                    <a:ext cx="0" cy="144"/>
                  </a:xfrm>
                  <a:prstGeom prst="line">
                    <a:avLst/>
                  </a:prstGeom>
                  <a:noFill/>
                  <a:ln w="9525">
                    <a:solidFill>
                      <a:schemeClr val="accent2"/>
                    </a:solidFill>
                    <a:prstDash val="sysDot"/>
                    <a:round/>
                    <a:headEnd/>
                    <a:tailEnd/>
                  </a:ln>
                  <a:extLst>
                    <a:ext uri="{909E8E84-426E-40DD-AFC4-6F175D3DCCD1}">
                      <a14:hiddenFill xmlns="" xmlns:a14="http://schemas.microsoft.com/office/drawing/2010/main">
                        <a:noFill/>
                      </a14:hiddenFill>
                    </a:ext>
                  </a:extLst>
                </p:spPr>
                <p:txBody>
                  <a:bodyPr/>
                  <a:lstStyle/>
                  <a:p>
                    <a:endParaRPr lang="zh-CN" altLang="en-US"/>
                  </a:p>
                </p:txBody>
              </p:sp>
            </p:grpSp>
          </p:grpSp>
        </p:grpSp>
        <p:grpSp>
          <p:nvGrpSpPr>
            <p:cNvPr id="54283" name="Group 89"/>
            <p:cNvGrpSpPr>
              <a:grpSpLocks/>
            </p:cNvGrpSpPr>
            <p:nvPr/>
          </p:nvGrpSpPr>
          <p:grpSpPr bwMode="auto">
            <a:xfrm>
              <a:off x="6196013" y="4435475"/>
              <a:ext cx="547687" cy="508000"/>
              <a:chOff x="3825" y="1824"/>
              <a:chExt cx="345" cy="320"/>
            </a:xfrm>
          </p:grpSpPr>
          <p:sp>
            <p:nvSpPr>
              <p:cNvPr id="54289" name="Oval 69"/>
              <p:cNvSpPr>
                <a:spLocks noChangeArrowheads="1"/>
              </p:cNvSpPr>
              <p:nvPr/>
            </p:nvSpPr>
            <p:spPr bwMode="auto">
              <a:xfrm>
                <a:off x="3984" y="1824"/>
                <a:ext cx="48" cy="48"/>
              </a:xfrm>
              <a:prstGeom prst="ellipse">
                <a:avLst/>
              </a:prstGeom>
              <a:solidFill>
                <a:schemeClr val="accent2"/>
              </a:solidFill>
              <a:ln w="9525">
                <a:solidFill>
                  <a:schemeClr val="hlink"/>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aphicFrame>
            <p:nvGraphicFramePr>
              <p:cNvPr id="54290" name="Object 16"/>
              <p:cNvGraphicFramePr>
                <a:graphicFrameLocks noChangeAspect="1"/>
              </p:cNvGraphicFramePr>
              <p:nvPr/>
            </p:nvGraphicFramePr>
            <p:xfrm>
              <a:off x="3825" y="1872"/>
              <a:ext cx="345" cy="272"/>
            </p:xfrm>
            <a:graphic>
              <a:graphicData uri="http://schemas.openxmlformats.org/presentationml/2006/ole">
                <p:oleObj spid="_x0000_s54350" name="公式" r:id="rId11" imgW="291973" imgH="228501" progId="">
                  <p:embed/>
                </p:oleObj>
              </a:graphicData>
            </a:graphic>
          </p:graphicFrame>
        </p:grpSp>
        <p:grpSp>
          <p:nvGrpSpPr>
            <p:cNvPr id="54284" name="Group 76"/>
            <p:cNvGrpSpPr>
              <a:grpSpLocks/>
            </p:cNvGrpSpPr>
            <p:nvPr/>
          </p:nvGrpSpPr>
          <p:grpSpPr bwMode="auto">
            <a:xfrm>
              <a:off x="5932488" y="2208213"/>
              <a:ext cx="2808287" cy="2349500"/>
              <a:chOff x="3552" y="576"/>
              <a:chExt cx="1747" cy="1344"/>
            </a:xfrm>
          </p:grpSpPr>
          <p:sp>
            <p:nvSpPr>
              <p:cNvPr id="54285" name="Freeform 31"/>
              <p:cNvSpPr>
                <a:spLocks/>
              </p:cNvSpPr>
              <p:nvPr/>
            </p:nvSpPr>
            <p:spPr bwMode="auto">
              <a:xfrm>
                <a:off x="3552" y="768"/>
                <a:ext cx="1440" cy="1152"/>
              </a:xfrm>
              <a:custGeom>
                <a:avLst/>
                <a:gdLst>
                  <a:gd name="T0" fmla="*/ 0 w 1179"/>
                  <a:gd name="T1" fmla="*/ 149 h 1270"/>
                  <a:gd name="T2" fmla="*/ 59127 w 1179"/>
                  <a:gd name="T3" fmla="*/ 101 h 1270"/>
                  <a:gd name="T4" fmla="*/ 96013 w 1179"/>
                  <a:gd name="T5" fmla="*/ 0 h 1270"/>
                  <a:gd name="T6" fmla="*/ 0 60000 65536"/>
                  <a:gd name="T7" fmla="*/ 0 60000 65536"/>
                  <a:gd name="T8" fmla="*/ 0 60000 65536"/>
                  <a:gd name="T9" fmla="*/ 0 w 1179"/>
                  <a:gd name="T10" fmla="*/ 0 h 1270"/>
                  <a:gd name="T11" fmla="*/ 1179 w 1179"/>
                  <a:gd name="T12" fmla="*/ 1270 h 1270"/>
                </a:gdLst>
                <a:ahLst/>
                <a:cxnLst>
                  <a:cxn ang="T6">
                    <a:pos x="T0" y="T1"/>
                  </a:cxn>
                  <a:cxn ang="T7">
                    <a:pos x="T2" y="T3"/>
                  </a:cxn>
                  <a:cxn ang="T8">
                    <a:pos x="T4" y="T5"/>
                  </a:cxn>
                </a:cxnLst>
                <a:rect l="T9" t="T10" r="T11" b="T12"/>
                <a:pathLst>
                  <a:path w="1179" h="1270">
                    <a:moveTo>
                      <a:pt x="0" y="1270"/>
                    </a:moveTo>
                    <a:cubicBezTo>
                      <a:pt x="265" y="1172"/>
                      <a:pt x="530" y="1074"/>
                      <a:pt x="726" y="862"/>
                    </a:cubicBezTo>
                    <a:cubicBezTo>
                      <a:pt x="922" y="650"/>
                      <a:pt x="1104" y="151"/>
                      <a:pt x="1179" y="0"/>
                    </a:cubicBezTo>
                  </a:path>
                </a:pathLst>
              </a:cu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zh-CN" altLang="en-US"/>
              </a:p>
            </p:txBody>
          </p:sp>
          <p:graphicFrame>
            <p:nvGraphicFramePr>
              <p:cNvPr id="54286" name="Object 17"/>
              <p:cNvGraphicFramePr>
                <a:graphicFrameLocks noChangeAspect="1"/>
              </p:cNvGraphicFramePr>
              <p:nvPr/>
            </p:nvGraphicFramePr>
            <p:xfrm>
              <a:off x="4686" y="576"/>
              <a:ext cx="613" cy="202"/>
            </p:xfrm>
            <a:graphic>
              <a:graphicData uri="http://schemas.openxmlformats.org/presentationml/2006/ole">
                <p:oleObj spid="_x0000_s54351" name="公式" r:id="rId12" imgW="622030" imgH="203112" progId="">
                  <p:embed/>
                </p:oleObj>
              </a:graphicData>
            </a:graphic>
          </p:graphicFrame>
          <p:sp>
            <p:nvSpPr>
              <p:cNvPr id="54287" name="Oval 67"/>
              <p:cNvSpPr>
                <a:spLocks noChangeArrowheads="1"/>
              </p:cNvSpPr>
              <p:nvPr/>
            </p:nvSpPr>
            <p:spPr bwMode="auto">
              <a:xfrm>
                <a:off x="3696" y="1824"/>
                <a:ext cx="48" cy="48"/>
              </a:xfrm>
              <a:prstGeom prst="ellipse">
                <a:avLst/>
              </a:prstGeom>
              <a:solidFill>
                <a:schemeClr val="accent2"/>
              </a:solidFill>
              <a:ln w="9525">
                <a:solidFill>
                  <a:schemeClr val="accent2"/>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endParaRPr lang="zh-CN" altLang="en-US" sz="1800">
                  <a:latin typeface="Arial" panose="020B0604020202020204" pitchFamily="34" charset="0"/>
                </a:endParaRPr>
              </a:p>
            </p:txBody>
          </p:sp>
          <p:graphicFrame>
            <p:nvGraphicFramePr>
              <p:cNvPr id="54288" name="Object 18"/>
              <p:cNvGraphicFramePr>
                <a:graphicFrameLocks noChangeAspect="1"/>
              </p:cNvGraphicFramePr>
              <p:nvPr/>
            </p:nvGraphicFramePr>
            <p:xfrm>
              <a:off x="3633" y="1536"/>
              <a:ext cx="225" cy="242"/>
            </p:xfrm>
            <a:graphic>
              <a:graphicData uri="http://schemas.openxmlformats.org/presentationml/2006/ole">
                <p:oleObj spid="_x0000_s54352" name="公式" r:id="rId13" imgW="190417" imgH="203112" progId="">
                  <p:embed/>
                </p:oleObj>
              </a:graphicData>
            </a:graphic>
          </p:graphicFrame>
        </p:gr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内容占位符 2"/>
          <p:cNvSpPr>
            <a:spLocks noGrp="1"/>
          </p:cNvSpPr>
          <p:nvPr>
            <p:ph idx="1"/>
          </p:nvPr>
        </p:nvSpPr>
        <p:spPr>
          <a:xfrm>
            <a:off x="457200" y="1371600"/>
            <a:ext cx="8458200" cy="3886200"/>
          </a:xfrm>
        </p:spPr>
        <p:txBody>
          <a:bodyPr/>
          <a:lstStyle/>
          <a:p>
            <a:pPr marL="514350" indent="-514350">
              <a:buFont typeface="Times New Roman" panose="02020603050405020304" pitchFamily="18" charset="0"/>
              <a:buAutoNum type="arabicPeriod" startAt="3"/>
            </a:pPr>
            <a:r>
              <a:rPr lang="en-US" altLang="zh-CN" smtClean="0"/>
              <a:t>Conclusion:</a:t>
            </a:r>
            <a:r>
              <a:rPr lang="en-US" altLang="zh-CN" i="1" smtClean="0"/>
              <a:t> x</a:t>
            </a:r>
            <a:r>
              <a:rPr lang="en-US" altLang="zh-CN" i="1" baseline="-25000" smtClean="0"/>
              <a:t>k</a:t>
            </a:r>
            <a:r>
              <a:rPr lang="en-US" altLang="zh-CN" baseline="-25000" smtClean="0"/>
              <a:t>+1</a:t>
            </a:r>
            <a:r>
              <a:rPr lang="en-US" altLang="zh-CN" smtClean="0"/>
              <a:t> is nearer to </a:t>
            </a:r>
            <a:r>
              <a:rPr lang="en-US" altLang="zh-CN" i="1" smtClean="0"/>
              <a:t>x</a:t>
            </a:r>
            <a:r>
              <a:rPr lang="en-US" altLang="zh-CN" smtClean="0"/>
              <a:t>* than </a:t>
            </a:r>
            <a:r>
              <a:rPr lang="en-US" altLang="zh-CN" i="1" smtClean="0"/>
              <a:t>x</a:t>
            </a:r>
            <a:r>
              <a:rPr lang="en-US" altLang="zh-CN" i="1" baseline="-25000" smtClean="0"/>
              <a:t>k</a:t>
            </a:r>
            <a:r>
              <a:rPr lang="en-US" altLang="zh-CN" baseline="-25000" smtClean="0"/>
              <a:t>-1</a:t>
            </a:r>
            <a:r>
              <a:rPr lang="en-US" altLang="zh-CN" smtClean="0"/>
              <a:t> and </a:t>
            </a:r>
            <a:r>
              <a:rPr lang="en-US" altLang="zh-CN" i="1" smtClean="0"/>
              <a:t>x</a:t>
            </a:r>
            <a:r>
              <a:rPr lang="en-US" altLang="zh-CN" i="1" baseline="-25000" smtClean="0"/>
              <a:t>k</a:t>
            </a:r>
            <a:r>
              <a:rPr lang="en-US" altLang="zh-CN" smtClean="0"/>
              <a:t> although </a:t>
            </a:r>
            <a:r>
              <a:rPr lang="en-US" altLang="zh-CN" i="1" smtClean="0"/>
              <a:t>x</a:t>
            </a:r>
            <a:r>
              <a:rPr lang="en-US" altLang="zh-CN" i="1" baseline="-25000" smtClean="0"/>
              <a:t>k</a:t>
            </a:r>
            <a:r>
              <a:rPr lang="en-US" altLang="zh-CN" baseline="-25000" smtClean="0"/>
              <a:t>-1</a:t>
            </a:r>
            <a:r>
              <a:rPr lang="en-US" altLang="zh-CN" smtClean="0"/>
              <a:t> and </a:t>
            </a:r>
            <a:r>
              <a:rPr lang="en-US" altLang="zh-CN" i="1" smtClean="0"/>
              <a:t>x</a:t>
            </a:r>
            <a:r>
              <a:rPr lang="en-US" altLang="zh-CN" i="1" baseline="-25000" smtClean="0"/>
              <a:t>k</a:t>
            </a:r>
            <a:r>
              <a:rPr lang="en-US" altLang="zh-CN" smtClean="0"/>
              <a:t> may be on the same side of </a:t>
            </a:r>
            <a:r>
              <a:rPr lang="en-US" altLang="zh-CN" i="1" smtClean="0"/>
              <a:t>x</a:t>
            </a:r>
            <a:r>
              <a:rPr lang="en-US" altLang="zh-CN" smtClean="0"/>
              <a:t>* . </a:t>
            </a:r>
          </a:p>
          <a:p>
            <a:pPr marL="514350" indent="-514350">
              <a:buFont typeface="Times New Roman" panose="02020603050405020304" pitchFamily="18" charset="0"/>
              <a:buAutoNum type="arabicPeriod" startAt="3"/>
            </a:pPr>
            <a:r>
              <a:rPr lang="en-US" altLang="zh-CN" smtClean="0"/>
              <a:t>Remark: </a:t>
            </a:r>
          </a:p>
          <a:p>
            <a:pPr marL="914400" lvl="1" indent="-514350">
              <a:buFont typeface="Times New Roman" panose="02020603050405020304" pitchFamily="18" charset="0"/>
              <a:buAutoNum type="alphaLcParenR"/>
            </a:pPr>
            <a:r>
              <a:rPr lang="en-US" altLang="zh-CN" smtClean="0"/>
              <a:t>The order of convergence R≈1.618 is  valid only at simple roots.</a:t>
            </a:r>
          </a:p>
          <a:p>
            <a:pPr marL="914400" lvl="1" indent="-514350">
              <a:buFont typeface="Times New Roman" panose="02020603050405020304" pitchFamily="18" charset="0"/>
              <a:buAutoNum type="alphaLcParenR"/>
            </a:pPr>
            <a:r>
              <a:rPr lang="en-US" altLang="zh-CN" smtClean="0"/>
              <a:t>When </a:t>
            </a:r>
            <a:r>
              <a:rPr lang="en-US" altLang="zh-CN" i="1" smtClean="0"/>
              <a:t>x</a:t>
            </a:r>
            <a:r>
              <a:rPr lang="en-US" altLang="zh-CN" i="1" baseline="-25000" smtClean="0"/>
              <a:t>k</a:t>
            </a:r>
            <a:r>
              <a:rPr lang="en-US" altLang="zh-CN" smtClean="0">
                <a:cs typeface="Arial" panose="020B0604020202020204" pitchFamily="34" charset="0"/>
              </a:rPr>
              <a:t>→</a:t>
            </a:r>
            <a:r>
              <a:rPr lang="en-US" altLang="zh-CN" i="1" smtClean="0">
                <a:cs typeface="Arial" panose="020B0604020202020204" pitchFamily="34" charset="0"/>
              </a:rPr>
              <a:t>x</a:t>
            </a:r>
            <a:r>
              <a:rPr lang="en-US" altLang="zh-CN" i="1" baseline="-25000" smtClean="0">
                <a:cs typeface="Arial" panose="020B0604020202020204" pitchFamily="34" charset="0"/>
              </a:rPr>
              <a:t>k</a:t>
            </a:r>
            <a:r>
              <a:rPr lang="en-US" altLang="zh-CN" baseline="-25000" smtClean="0">
                <a:cs typeface="Arial" panose="020B0604020202020204" pitchFamily="34" charset="0"/>
              </a:rPr>
              <a:t>-1</a:t>
            </a:r>
            <a:r>
              <a:rPr lang="en-US" altLang="zh-CN" smtClean="0">
                <a:cs typeface="Arial" panose="020B0604020202020204" pitchFamily="34" charset="0"/>
              </a:rPr>
              <a:t>, the secant method becomes Newton-Raphson Method. </a:t>
            </a:r>
            <a:endParaRPr lang="en-US" altLang="zh-CN" smtClean="0"/>
          </a:p>
        </p:txBody>
      </p:sp>
      <p:sp>
        <p:nvSpPr>
          <p:cNvPr id="55299" name="标题 2"/>
          <p:cNvSpPr>
            <a:spLocks noGrp="1"/>
          </p:cNvSpPr>
          <p:nvPr>
            <p:ph type="title"/>
          </p:nvPr>
        </p:nvSpPr>
        <p:spPr/>
        <p:txBody>
          <a:bodyPr/>
          <a:lstStyle/>
          <a:p>
            <a:r>
              <a:rPr lang="en-US" altLang="zh-CN" b="1" smtClean="0"/>
              <a:t>Secant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pPr eaLnBrk="1" hangingPunct="1"/>
            <a:r>
              <a:rPr lang="en-US" altLang="zh-CN" b="1" smtClean="0"/>
              <a:t>1.1  Fixed Point Iteration Method</a:t>
            </a:r>
            <a:endParaRPr lang="zh-CN" altLang="en-US" smtClean="0"/>
          </a:p>
        </p:txBody>
      </p:sp>
      <p:sp>
        <p:nvSpPr>
          <p:cNvPr id="8195" name="内容占位符 2"/>
          <p:cNvSpPr>
            <a:spLocks noGrp="1"/>
          </p:cNvSpPr>
          <p:nvPr>
            <p:ph idx="1"/>
          </p:nvPr>
        </p:nvSpPr>
        <p:spPr>
          <a:xfrm>
            <a:off x="446088" y="1524000"/>
            <a:ext cx="8229600" cy="3886200"/>
          </a:xfrm>
        </p:spPr>
        <p:txBody>
          <a:bodyPr/>
          <a:lstStyle/>
          <a:p>
            <a:pPr eaLnBrk="1" hangingPunct="1"/>
            <a:r>
              <a:rPr lang="en-US" altLang="zh-CN" smtClean="0"/>
              <a:t>Def 1.1.  A </a:t>
            </a:r>
            <a:r>
              <a:rPr lang="en-US" altLang="zh-CN" b="1" i="1" smtClean="0"/>
              <a:t>fixed point </a:t>
            </a:r>
            <a:r>
              <a:rPr lang="en-US" altLang="zh-CN" smtClean="0"/>
              <a:t>of a function </a:t>
            </a:r>
            <a:r>
              <a:rPr lang="en-US" altLang="zh-CN" i="1" smtClean="0"/>
              <a:t>g</a:t>
            </a:r>
            <a:r>
              <a:rPr lang="en-US" altLang="zh-CN" smtClean="0"/>
              <a:t>(</a:t>
            </a:r>
            <a:r>
              <a:rPr lang="en-US" altLang="zh-CN" i="1" smtClean="0"/>
              <a:t>x</a:t>
            </a:r>
            <a:r>
              <a:rPr lang="en-US" altLang="zh-CN" smtClean="0"/>
              <a:t>) is a real number </a:t>
            </a:r>
            <a:r>
              <a:rPr lang="en-US" altLang="zh-CN" i="1" smtClean="0"/>
              <a:t>P</a:t>
            </a:r>
            <a:r>
              <a:rPr lang="en-US" altLang="zh-CN" smtClean="0"/>
              <a:t> such that </a:t>
            </a:r>
            <a:r>
              <a:rPr lang="en-US" altLang="zh-CN" i="1" smtClean="0"/>
              <a:t>P</a:t>
            </a:r>
            <a:r>
              <a:rPr lang="en-US" altLang="zh-CN" smtClean="0"/>
              <a:t>=</a:t>
            </a:r>
            <a:r>
              <a:rPr lang="en-US" altLang="zh-CN" i="1" smtClean="0"/>
              <a:t>g</a:t>
            </a:r>
            <a:r>
              <a:rPr lang="en-US" altLang="zh-CN" smtClean="0"/>
              <a:t>(</a:t>
            </a:r>
            <a:r>
              <a:rPr lang="en-US" altLang="zh-CN" i="1" smtClean="0"/>
              <a:t>P</a:t>
            </a:r>
            <a:r>
              <a:rPr lang="en-US" altLang="zh-CN" smtClean="0"/>
              <a:t>)</a:t>
            </a:r>
          </a:p>
          <a:p>
            <a:pPr eaLnBrk="1" hangingPunct="1"/>
            <a:endParaRPr lang="en-US" altLang="zh-CN" smtClean="0"/>
          </a:p>
          <a:p>
            <a:pPr eaLnBrk="1" hangingPunct="1"/>
            <a:endParaRPr lang="en-US" altLang="zh-CN" smtClean="0"/>
          </a:p>
          <a:p>
            <a:pPr eaLnBrk="1" hangingPunct="1"/>
            <a:endParaRPr lang="en-US" altLang="zh-CN" smtClean="0"/>
          </a:p>
          <a:p>
            <a:pPr eaLnBrk="1" hangingPunct="1"/>
            <a:endParaRPr lang="en-US" altLang="zh-CN" smtClean="0"/>
          </a:p>
          <a:p>
            <a:pPr eaLnBrk="1" hangingPunct="1"/>
            <a:endParaRPr lang="en-US" altLang="zh-CN" smtClean="0"/>
          </a:p>
          <a:p>
            <a:pPr eaLnBrk="1" hangingPunct="1"/>
            <a:r>
              <a:rPr lang="en-US" altLang="zh-CN" smtClean="0"/>
              <a:t>Def 1.2. The iteration </a:t>
            </a:r>
            <a:r>
              <a:rPr lang="en-US" altLang="zh-CN" i="1" smtClean="0"/>
              <a:t>p</a:t>
            </a:r>
            <a:r>
              <a:rPr lang="en-US" altLang="zh-CN" i="1" baseline="-25000" smtClean="0"/>
              <a:t>n</a:t>
            </a:r>
            <a:r>
              <a:rPr lang="en-US" altLang="zh-CN" baseline="-25000" smtClean="0"/>
              <a:t>+1</a:t>
            </a:r>
            <a:r>
              <a:rPr lang="en-US" altLang="zh-CN" smtClean="0"/>
              <a:t>=</a:t>
            </a:r>
            <a:r>
              <a:rPr lang="en-US" altLang="zh-CN" i="1" smtClean="0"/>
              <a:t>g</a:t>
            </a:r>
            <a:r>
              <a:rPr lang="en-US" altLang="zh-CN" smtClean="0"/>
              <a:t>(</a:t>
            </a:r>
            <a:r>
              <a:rPr lang="en-US" altLang="zh-CN" i="1" smtClean="0"/>
              <a:t>p</a:t>
            </a:r>
            <a:r>
              <a:rPr lang="en-US" altLang="zh-CN" i="1" baseline="-25000" smtClean="0"/>
              <a:t>n</a:t>
            </a:r>
            <a:r>
              <a:rPr lang="en-US" altLang="zh-CN" smtClean="0"/>
              <a:t>) for </a:t>
            </a:r>
            <a:r>
              <a:rPr lang="en-US" altLang="zh-CN" i="1" smtClean="0"/>
              <a:t>n</a:t>
            </a:r>
            <a:r>
              <a:rPr lang="en-US" altLang="zh-CN" smtClean="0"/>
              <a:t>=0,1,…is called </a:t>
            </a:r>
            <a:r>
              <a:rPr lang="en-US" altLang="zh-CN" b="1" i="1" smtClean="0"/>
              <a:t>fixed-point iteration</a:t>
            </a:r>
            <a:r>
              <a:rPr lang="en-US" altLang="zh-CN" smtClean="0"/>
              <a:t>.</a:t>
            </a:r>
          </a:p>
        </p:txBody>
      </p:sp>
      <p:grpSp>
        <p:nvGrpSpPr>
          <p:cNvPr id="8196" name="组合 3"/>
          <p:cNvGrpSpPr>
            <a:grpSpLocks/>
          </p:cNvGrpSpPr>
          <p:nvPr/>
        </p:nvGrpSpPr>
        <p:grpSpPr bwMode="auto">
          <a:xfrm>
            <a:off x="2133600" y="2667000"/>
            <a:ext cx="6553200" cy="2881313"/>
            <a:chOff x="2266950" y="2492375"/>
            <a:chExt cx="6553200" cy="2881313"/>
          </a:xfrm>
        </p:grpSpPr>
        <p:grpSp>
          <p:nvGrpSpPr>
            <p:cNvPr id="8198" name="组合 4"/>
            <p:cNvGrpSpPr>
              <a:grpSpLocks/>
            </p:cNvGrpSpPr>
            <p:nvPr/>
          </p:nvGrpSpPr>
          <p:grpSpPr bwMode="auto">
            <a:xfrm>
              <a:off x="2266950" y="2492375"/>
              <a:ext cx="4897438" cy="2881313"/>
              <a:chOff x="2266950" y="2492375"/>
              <a:chExt cx="4897438" cy="2881313"/>
            </a:xfrm>
          </p:grpSpPr>
          <p:sp>
            <p:nvSpPr>
              <p:cNvPr id="8200" name="Line 4"/>
              <p:cNvSpPr>
                <a:spLocks noChangeShapeType="1"/>
              </p:cNvSpPr>
              <p:nvPr/>
            </p:nvSpPr>
            <p:spPr bwMode="auto">
              <a:xfrm>
                <a:off x="2555875" y="5084763"/>
                <a:ext cx="460851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8201" name="Line 5"/>
              <p:cNvSpPr>
                <a:spLocks noChangeShapeType="1"/>
              </p:cNvSpPr>
              <p:nvPr/>
            </p:nvSpPr>
            <p:spPr bwMode="auto">
              <a:xfrm flipV="1">
                <a:off x="2914650" y="2492375"/>
                <a:ext cx="0" cy="288131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zh-CN" altLang="en-US"/>
              </a:p>
            </p:txBody>
          </p:sp>
          <p:sp>
            <p:nvSpPr>
              <p:cNvPr id="8202" name="Line 6"/>
              <p:cNvSpPr>
                <a:spLocks noChangeShapeType="1"/>
              </p:cNvSpPr>
              <p:nvPr/>
            </p:nvSpPr>
            <p:spPr bwMode="auto">
              <a:xfrm flipV="1">
                <a:off x="2914650" y="2636838"/>
                <a:ext cx="2449513" cy="24479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zh-CN" altLang="en-US"/>
              </a:p>
            </p:txBody>
          </p:sp>
          <p:sp>
            <p:nvSpPr>
              <p:cNvPr id="8203" name="Freeform 7"/>
              <p:cNvSpPr>
                <a:spLocks/>
              </p:cNvSpPr>
              <p:nvPr/>
            </p:nvSpPr>
            <p:spPr bwMode="auto">
              <a:xfrm>
                <a:off x="2266950" y="3213100"/>
                <a:ext cx="4824413" cy="1236663"/>
              </a:xfrm>
              <a:custGeom>
                <a:avLst/>
                <a:gdLst>
                  <a:gd name="T0" fmla="*/ 0 w 3039"/>
                  <a:gd name="T1" fmla="*/ 2147483646 h 779"/>
                  <a:gd name="T2" fmla="*/ 2147483646 w 3039"/>
                  <a:gd name="T3" fmla="*/ 2147483646 h 779"/>
                  <a:gd name="T4" fmla="*/ 2147483646 w 3039"/>
                  <a:gd name="T5" fmla="*/ 2147483646 h 779"/>
                  <a:gd name="T6" fmla="*/ 2147483646 w 3039"/>
                  <a:gd name="T7" fmla="*/ 2147483646 h 779"/>
                  <a:gd name="T8" fmla="*/ 0 60000 65536"/>
                  <a:gd name="T9" fmla="*/ 0 60000 65536"/>
                  <a:gd name="T10" fmla="*/ 0 60000 65536"/>
                  <a:gd name="T11" fmla="*/ 0 60000 65536"/>
                  <a:gd name="T12" fmla="*/ 0 w 3039"/>
                  <a:gd name="T13" fmla="*/ 0 h 779"/>
                  <a:gd name="T14" fmla="*/ 3039 w 3039"/>
                  <a:gd name="T15" fmla="*/ 779 h 779"/>
                </a:gdLst>
                <a:ahLst/>
                <a:cxnLst>
                  <a:cxn ang="T8">
                    <a:pos x="T0" y="T1"/>
                  </a:cxn>
                  <a:cxn ang="T9">
                    <a:pos x="T2" y="T3"/>
                  </a:cxn>
                  <a:cxn ang="T10">
                    <a:pos x="T4" y="T5"/>
                  </a:cxn>
                  <a:cxn ang="T11">
                    <a:pos x="T6" y="T7"/>
                  </a:cxn>
                </a:cxnLst>
                <a:rect l="T12" t="T13" r="T14" b="T15"/>
                <a:pathLst>
                  <a:path w="3039" h="779">
                    <a:moveTo>
                      <a:pt x="0" y="612"/>
                    </a:moveTo>
                    <a:cubicBezTo>
                      <a:pt x="166" y="306"/>
                      <a:pt x="332" y="0"/>
                      <a:pt x="680" y="23"/>
                    </a:cubicBezTo>
                    <a:cubicBezTo>
                      <a:pt x="1028" y="46"/>
                      <a:pt x="1694" y="719"/>
                      <a:pt x="2087" y="749"/>
                    </a:cubicBezTo>
                    <a:cubicBezTo>
                      <a:pt x="2480" y="779"/>
                      <a:pt x="2933" y="317"/>
                      <a:pt x="3039" y="204"/>
                    </a:cubicBezTo>
                  </a:path>
                </a:pathLst>
              </a:cu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zh-CN" altLang="en-US"/>
              </a:p>
            </p:txBody>
          </p:sp>
          <p:sp>
            <p:nvSpPr>
              <p:cNvPr id="8204" name="Text Box 8"/>
              <p:cNvSpPr txBox="1">
                <a:spLocks noChangeArrowheads="1"/>
              </p:cNvSpPr>
              <p:nvPr/>
            </p:nvSpPr>
            <p:spPr bwMode="auto">
              <a:xfrm>
                <a:off x="5364163" y="2565400"/>
                <a:ext cx="790575"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a:t>y</a:t>
                </a:r>
                <a:r>
                  <a:rPr lang="en-US" altLang="zh-CN" sz="1800">
                    <a:latin typeface="Arial" panose="020B0604020202020204" pitchFamily="34" charset="0"/>
                  </a:rPr>
                  <a:t>=</a:t>
                </a:r>
                <a:r>
                  <a:rPr lang="en-US" altLang="zh-CN" sz="1800" i="1"/>
                  <a:t>x</a:t>
                </a:r>
              </a:p>
            </p:txBody>
          </p:sp>
          <p:sp>
            <p:nvSpPr>
              <p:cNvPr id="8205" name="Text Box 9"/>
              <p:cNvSpPr txBox="1">
                <a:spLocks noChangeArrowheads="1"/>
              </p:cNvSpPr>
              <p:nvPr/>
            </p:nvSpPr>
            <p:spPr bwMode="auto">
              <a:xfrm>
                <a:off x="5219700" y="4437063"/>
                <a:ext cx="10795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a:t>y</a:t>
                </a:r>
                <a:r>
                  <a:rPr lang="en-US" altLang="zh-CN" sz="1800">
                    <a:latin typeface="Arial" panose="020B0604020202020204" pitchFamily="34" charset="0"/>
                  </a:rPr>
                  <a:t>=</a:t>
                </a:r>
                <a:r>
                  <a:rPr lang="en-US" altLang="zh-CN" sz="1800" i="1"/>
                  <a:t>g</a:t>
                </a:r>
                <a:r>
                  <a:rPr lang="en-US" altLang="zh-CN" sz="1800">
                    <a:latin typeface="Arial" panose="020B0604020202020204" pitchFamily="34" charset="0"/>
                  </a:rPr>
                  <a:t>(</a:t>
                </a:r>
                <a:r>
                  <a:rPr lang="en-US" altLang="zh-CN" sz="1800" i="1"/>
                  <a:t>x</a:t>
                </a:r>
                <a:r>
                  <a:rPr lang="en-US" altLang="zh-CN" sz="1800">
                    <a:latin typeface="Arial" panose="020B0604020202020204" pitchFamily="34" charset="0"/>
                  </a:rPr>
                  <a:t>)</a:t>
                </a:r>
              </a:p>
            </p:txBody>
          </p:sp>
          <p:sp>
            <p:nvSpPr>
              <p:cNvPr id="8206" name="Line 10"/>
              <p:cNvSpPr>
                <a:spLocks noChangeShapeType="1"/>
              </p:cNvSpPr>
              <p:nvPr/>
            </p:nvSpPr>
            <p:spPr bwMode="auto">
              <a:xfrm>
                <a:off x="4283075" y="3716338"/>
                <a:ext cx="0" cy="1368425"/>
              </a:xfrm>
              <a:prstGeom prst="line">
                <a:avLst/>
              </a:prstGeom>
              <a:noFill/>
              <a:ln w="9525">
                <a:solidFill>
                  <a:schemeClr val="tx1"/>
                </a:solidFill>
                <a:prstDash val="dash"/>
                <a:round/>
                <a:headEnd/>
                <a:tailEnd/>
              </a:ln>
              <a:extLst>
                <a:ext uri="{909E8E84-426E-40DD-AFC4-6F175D3DCCD1}">
                  <a14:hiddenFill xmlns="" xmlns:a14="http://schemas.microsoft.com/office/drawing/2010/main">
                    <a:noFill/>
                  </a14:hiddenFill>
                </a:ext>
              </a:extLst>
            </p:spPr>
            <p:txBody>
              <a:bodyPr/>
              <a:lstStyle/>
              <a:p>
                <a:endParaRPr lang="zh-CN" altLang="en-US"/>
              </a:p>
            </p:txBody>
          </p:sp>
        </p:grpSp>
        <p:sp>
          <p:nvSpPr>
            <p:cNvPr id="8199" name="Text Box 12"/>
            <p:cNvSpPr txBox="1">
              <a:spLocks noChangeArrowheads="1"/>
            </p:cNvSpPr>
            <p:nvPr/>
          </p:nvSpPr>
          <p:spPr bwMode="auto">
            <a:xfrm>
              <a:off x="7164388" y="3860800"/>
              <a:ext cx="1655762"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buClrTx/>
                <a:buSzTx/>
                <a:buFontTx/>
                <a:buNone/>
              </a:pPr>
              <a:r>
                <a:rPr lang="en-US" altLang="zh-CN" sz="1800" i="1"/>
                <a:t>P</a:t>
              </a:r>
              <a:r>
                <a:rPr lang="en-US" altLang="zh-CN" sz="1800">
                  <a:latin typeface="Arial" panose="020B0604020202020204" pitchFamily="34" charset="0"/>
                </a:rPr>
                <a:t>=</a:t>
              </a:r>
              <a:r>
                <a:rPr lang="en-US" altLang="zh-CN" sz="1800" i="1"/>
                <a:t>g</a:t>
              </a:r>
              <a:r>
                <a:rPr lang="en-US" altLang="zh-CN" sz="1800">
                  <a:latin typeface="Arial" panose="020B0604020202020204" pitchFamily="34" charset="0"/>
                </a:rPr>
                <a:t>(</a:t>
              </a:r>
              <a:r>
                <a:rPr lang="en-US" altLang="zh-CN" sz="1800" i="1"/>
                <a:t>P</a:t>
              </a:r>
              <a:r>
                <a:rPr lang="en-US" altLang="zh-CN" sz="1800">
                  <a:latin typeface="Arial" panose="020B0604020202020204" pitchFamily="34" charset="0"/>
                </a:rPr>
                <a:t>)</a:t>
              </a:r>
            </a:p>
          </p:txBody>
        </p:sp>
      </p:grpSp>
      <p:sp>
        <p:nvSpPr>
          <p:cNvPr id="1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1"/>
          <p:cNvSpPr>
            <a:spLocks noGrp="1"/>
          </p:cNvSpPr>
          <p:nvPr>
            <p:ph idx="1"/>
          </p:nvPr>
        </p:nvSpPr>
        <p:spPr>
          <a:xfrm>
            <a:off x="381000" y="333375"/>
            <a:ext cx="8229600" cy="3886200"/>
          </a:xfrm>
        </p:spPr>
        <p:txBody>
          <a:bodyPr/>
          <a:lstStyle/>
          <a:p>
            <a:r>
              <a:rPr lang="en-US" altLang="zh-CN" b="1" dirty="0" smtClean="0"/>
              <a:t>Example</a:t>
            </a:r>
            <a:r>
              <a:rPr lang="en-US" altLang="zh-CN" dirty="0" smtClean="0"/>
              <a:t>: Use the secant method to find the real root of                              in (1, 2).</a:t>
            </a:r>
            <a:endParaRPr lang="zh-CN" altLang="en-US" dirty="0" smtClean="0"/>
          </a:p>
          <a:p>
            <a:pPr>
              <a:buFont typeface="Wingdings" panose="05000000000000000000" pitchFamily="2" charset="2"/>
              <a:buNone/>
            </a:pPr>
            <a:r>
              <a:rPr lang="en-US" altLang="zh-CN" dirty="0" smtClean="0"/>
              <a:t>   Start with</a:t>
            </a:r>
            <a:r>
              <a:rPr lang="en-US" altLang="zh-CN" i="1" dirty="0" smtClean="0"/>
              <a:t> x</a:t>
            </a:r>
            <a:r>
              <a:rPr lang="en-US" altLang="zh-CN" sz="1400" dirty="0" smtClean="0"/>
              <a:t>0</a:t>
            </a:r>
            <a:r>
              <a:rPr lang="en-US" altLang="zh-CN" dirty="0" smtClean="0"/>
              <a:t>=1, </a:t>
            </a:r>
            <a:r>
              <a:rPr lang="en-US" altLang="zh-CN" i="1" dirty="0" smtClean="0"/>
              <a:t>x</a:t>
            </a:r>
            <a:r>
              <a:rPr lang="en-US" altLang="zh-CN" sz="1400" dirty="0" smtClean="0"/>
              <a:t>1</a:t>
            </a:r>
            <a:r>
              <a:rPr lang="en-US" altLang="zh-CN" dirty="0" smtClean="0"/>
              <a:t>=2, the sequence of iterates is given in the table below.</a:t>
            </a:r>
            <a:endParaRPr lang="zh-CN" altLang="en-US" dirty="0" smtClean="0"/>
          </a:p>
          <a:p>
            <a:endParaRPr lang="zh-CN" altLang="en-US" dirty="0"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graphicFrame>
        <p:nvGraphicFramePr>
          <p:cNvPr id="56324" name="Object 2"/>
          <p:cNvGraphicFramePr>
            <a:graphicFrameLocks noChangeAspect="1"/>
          </p:cNvGraphicFramePr>
          <p:nvPr/>
        </p:nvGraphicFramePr>
        <p:xfrm>
          <a:off x="2819400" y="889000"/>
          <a:ext cx="2732088" cy="482600"/>
        </p:xfrm>
        <a:graphic>
          <a:graphicData uri="http://schemas.openxmlformats.org/presentationml/2006/ole">
            <p:oleObj spid="_x0000_s56370" name="公式" r:id="rId3" imgW="1295400" imgH="228600" progId="">
              <p:embed/>
            </p:oleObj>
          </a:graphicData>
        </a:graphic>
      </p:graphicFrame>
      <p:graphicFrame>
        <p:nvGraphicFramePr>
          <p:cNvPr id="6" name="Group 53"/>
          <p:cNvGraphicFramePr>
            <a:graphicFrameLocks/>
          </p:cNvGraphicFramePr>
          <p:nvPr/>
        </p:nvGraphicFramePr>
        <p:xfrm>
          <a:off x="1219200" y="2438400"/>
          <a:ext cx="6934200" cy="4114890"/>
        </p:xfrm>
        <a:graphic>
          <a:graphicData uri="http://schemas.openxmlformats.org/drawingml/2006/table">
            <a:tbl>
              <a:tblPr/>
              <a:tblGrid>
                <a:gridCol w="773479">
                  <a:extLst>
                    <a:ext uri="{9D8B030D-6E8A-4147-A177-3AD203B41FA5}">
                      <a16:colId xmlns="" xmlns:a16="http://schemas.microsoft.com/office/drawing/2014/main" val="20000"/>
                    </a:ext>
                  </a:extLst>
                </a:gridCol>
                <a:gridCol w="2461067">
                  <a:extLst>
                    <a:ext uri="{9D8B030D-6E8A-4147-A177-3AD203B41FA5}">
                      <a16:colId xmlns="" xmlns:a16="http://schemas.microsoft.com/office/drawing/2014/main" val="20001"/>
                    </a:ext>
                  </a:extLst>
                </a:gridCol>
                <a:gridCol w="3699654">
                  <a:extLst>
                    <a:ext uri="{9D8B030D-6E8A-4147-A177-3AD203B41FA5}">
                      <a16:colId xmlns="" xmlns:a16="http://schemas.microsoft.com/office/drawing/2014/main" val="20002"/>
                    </a:ext>
                  </a:extLst>
                </a:gridCol>
              </a:tblGrid>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k</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x</a:t>
                      </a:r>
                      <a:r>
                        <a:rPr kumimoji="0" lang="en-US" altLang="zh-CN" sz="2400" b="0" i="1" u="none" strike="noStrike" cap="none" normalizeH="0" baseline="-25000" dirty="0" err="1" smtClean="0">
                          <a:ln>
                            <a:noFill/>
                          </a:ln>
                          <a:solidFill>
                            <a:schemeClr val="tx1"/>
                          </a:solidFill>
                          <a:effectLst/>
                          <a:latin typeface="Times New Roman" panose="02020603050405020304" pitchFamily="18" charset="0"/>
                          <a:ea typeface="宋体" panose="02010600030101010101" pitchFamily="2" charset="-122"/>
                        </a:rPr>
                        <a:t>k</a:t>
                      </a:r>
                      <a:endParaRPr kumimoji="0" lang="en-US" altLang="zh-CN" sz="2400" b="0" i="1" u="none" strike="noStrike" cap="none" normalizeH="0" baseline="-25000" dirty="0" smtClean="0">
                        <a:ln>
                          <a:noFill/>
                        </a:ln>
                        <a:solidFill>
                          <a:schemeClr val="tx1"/>
                        </a:solidFill>
                        <a:effectLst/>
                        <a:latin typeface="Times New Roman" panose="02020603050405020304" pitchFamily="18" charset="0"/>
                        <a:ea typeface="宋体" panose="02010600030101010101" pitchFamily="2" charset="-122"/>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1"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f</a:t>
                      </a:r>
                      <a:r>
                        <a:rPr kumimoji="0" lang="en-US" altLang="zh-CN" sz="2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r>
                        <a:rPr kumimoji="0" lang="en-US" altLang="zh-CN" sz="2400" b="0" i="1"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x</a:t>
                      </a:r>
                      <a:r>
                        <a:rPr kumimoji="0" lang="en-US" altLang="zh-CN" sz="2400" b="0" i="1" u="none" strike="noStrike" cap="none" normalizeH="0" baseline="-25000" dirty="0" err="1" smtClean="0">
                          <a:ln>
                            <a:noFill/>
                          </a:ln>
                          <a:solidFill>
                            <a:schemeClr val="tx1"/>
                          </a:solidFill>
                          <a:effectLst/>
                          <a:latin typeface="Times New Roman" panose="02020603050405020304" pitchFamily="18" charset="0"/>
                          <a:ea typeface="宋体" panose="02010600030101010101" pitchFamily="2" charset="-122"/>
                        </a:rPr>
                        <a:t>k</a:t>
                      </a:r>
                      <a:r>
                        <a:rPr kumimoji="0" lang="en-US" altLang="zh-CN" sz="2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0</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-1</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5</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1.166666667</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-0.57870369</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1.253112023</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-0.28536302</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1.337206444</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0.053880579</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5</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1.323850096</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-0.0036981168</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6</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1.324707936</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-4.273521*10E-5</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57200">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7</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1.324717965</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bg2"/>
                        </a:buClr>
                        <a:buSzPct val="75000"/>
                        <a:buFont typeface="Wingdings" panose="05000000000000000000" pitchFamily="2" charset="2"/>
                        <a:defRPr sz="28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lr>
                          <a:schemeClr val="accent2"/>
                        </a:buClr>
                        <a:buSzPct val="80000"/>
                        <a:buFont typeface="Wingdings" panose="05000000000000000000" pitchFamily="2" charset="2"/>
                        <a:defRPr sz="24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lr>
                          <a:schemeClr val="bg2"/>
                        </a:buClr>
                        <a:buSzPct val="65000"/>
                        <a:buFont typeface="Wingdings" panose="05000000000000000000" pitchFamily="2" charset="2"/>
                        <a:defRPr sz="20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lr>
                          <a:schemeClr val="accent2"/>
                        </a:buClr>
                        <a:buSzPct val="70000"/>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zh-CN" sz="2400" b="0" i="0" u="none" strike="noStrike" cap="none" normalizeH="0" baseline="0" dirty="0" smtClean="0">
                          <a:ln>
                            <a:noFill/>
                          </a:ln>
                          <a:solidFill>
                            <a:schemeClr val="tx1"/>
                          </a:solidFill>
                          <a:effectLst/>
                          <a:latin typeface="Tahoma" panose="020B0604030504040204" pitchFamily="34" charset="0"/>
                          <a:ea typeface="宋体" panose="02010600030101010101" pitchFamily="2" charset="-122"/>
                        </a:rPr>
                        <a:t>3.79*10E-8</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pPr eaLnBrk="1" hangingPunct="1"/>
            <a:r>
              <a:rPr lang="en-US" altLang="zh-CN" b="1" smtClean="0"/>
              <a:t>1.1  Fixed Point Iteration Method</a:t>
            </a:r>
            <a:endParaRPr lang="zh-CN" altLang="en-US" smtClean="0"/>
          </a:p>
        </p:txBody>
      </p:sp>
      <p:sp>
        <p:nvSpPr>
          <p:cNvPr id="9219" name="内容占位符 2"/>
          <p:cNvSpPr>
            <a:spLocks noGrp="1"/>
          </p:cNvSpPr>
          <p:nvPr>
            <p:ph idx="1"/>
          </p:nvPr>
        </p:nvSpPr>
        <p:spPr>
          <a:xfrm>
            <a:off x="457200" y="1752600"/>
            <a:ext cx="8229600" cy="3886200"/>
          </a:xfrm>
        </p:spPr>
        <p:txBody>
          <a:bodyPr/>
          <a:lstStyle/>
          <a:p>
            <a:pPr eaLnBrk="1" hangingPunct="1"/>
            <a:r>
              <a:rPr lang="en-US" altLang="zh-CN" sz="2800" smtClean="0"/>
              <a:t>An iteration process is repeated until an answer is achieved.</a:t>
            </a:r>
          </a:p>
          <a:p>
            <a:pPr eaLnBrk="1" hangingPunct="1"/>
            <a:r>
              <a:rPr lang="en-US" altLang="zh-CN" sz="2800" smtClean="0"/>
              <a:t>A rule or function </a:t>
            </a:r>
            <a:r>
              <a:rPr lang="en-US" altLang="zh-CN" sz="2800" i="1" smtClean="0"/>
              <a:t>g</a:t>
            </a:r>
            <a:r>
              <a:rPr lang="en-US" altLang="zh-CN" sz="2800" smtClean="0"/>
              <a:t>(</a:t>
            </a:r>
            <a:r>
              <a:rPr lang="en-US" altLang="zh-CN" sz="2800" i="1" smtClean="0"/>
              <a:t>x</a:t>
            </a:r>
            <a:r>
              <a:rPr lang="en-US" altLang="zh-CN" sz="2800" smtClean="0"/>
              <a:t>) for computing successive terms is needed, together with a starting value </a:t>
            </a:r>
            <a:r>
              <a:rPr lang="en-US" altLang="zh-CN" sz="2800" i="1" smtClean="0"/>
              <a:t>p</a:t>
            </a:r>
            <a:r>
              <a:rPr lang="en-US" altLang="zh-CN" sz="2800" baseline="-25000" smtClean="0"/>
              <a:t>0</a:t>
            </a:r>
            <a:r>
              <a:rPr lang="en-US" altLang="zh-CN" sz="2800" smtClean="0"/>
              <a:t> .</a:t>
            </a:r>
          </a:p>
          <a:p>
            <a:pPr eaLnBrk="1" hangingPunct="1"/>
            <a:r>
              <a:rPr lang="en-US" altLang="zh-CN" sz="2800" smtClean="0"/>
              <a:t>A sequence of value {</a:t>
            </a:r>
            <a:r>
              <a:rPr lang="en-US" altLang="zh-CN" sz="2800" i="1" smtClean="0"/>
              <a:t>p</a:t>
            </a:r>
            <a:r>
              <a:rPr lang="en-US" altLang="zh-CN" sz="2800" i="1" baseline="-25000" smtClean="0"/>
              <a:t>k</a:t>
            </a:r>
            <a:r>
              <a:rPr lang="en-US" altLang="zh-CN" sz="2800" smtClean="0"/>
              <a:t>} is obtained using the iterative rule </a:t>
            </a:r>
            <a:r>
              <a:rPr lang="en-US" altLang="zh-CN" sz="2800" i="1" smtClean="0"/>
              <a:t>p</a:t>
            </a:r>
            <a:r>
              <a:rPr lang="en-US" altLang="zh-CN" sz="2800" i="1" baseline="-25000" smtClean="0"/>
              <a:t>k</a:t>
            </a:r>
            <a:r>
              <a:rPr lang="en-US" altLang="zh-CN" sz="2800" baseline="-25000" smtClean="0"/>
              <a:t>+1</a:t>
            </a:r>
            <a:r>
              <a:rPr lang="en-US" altLang="zh-CN" sz="2800" smtClean="0"/>
              <a:t>=</a:t>
            </a:r>
            <a:r>
              <a:rPr lang="en-US" altLang="zh-CN" sz="2800" i="1" smtClean="0"/>
              <a:t>g</a:t>
            </a:r>
            <a:r>
              <a:rPr lang="en-US" altLang="zh-CN" sz="2800" smtClean="0"/>
              <a:t>(</a:t>
            </a:r>
            <a:r>
              <a:rPr lang="en-US" altLang="zh-CN" sz="2800" i="1" smtClean="0"/>
              <a:t>p</a:t>
            </a:r>
            <a:r>
              <a:rPr lang="en-US" altLang="zh-CN" sz="2800" i="1" baseline="-25000" smtClean="0"/>
              <a:t>k</a:t>
            </a:r>
            <a:r>
              <a:rPr lang="en-US" altLang="zh-CN" sz="2800" smtClean="0"/>
              <a:t>) : {</a:t>
            </a:r>
            <a:r>
              <a:rPr lang="en-US" altLang="zh-CN" sz="2800" i="1" smtClean="0"/>
              <a:t>p</a:t>
            </a:r>
            <a:r>
              <a:rPr lang="en-US" altLang="zh-CN" sz="2800" i="1" baseline="-25000" smtClean="0"/>
              <a:t>k</a:t>
            </a:r>
            <a:r>
              <a:rPr lang="en-US" altLang="zh-CN" sz="2800" smtClean="0"/>
              <a:t>}={</a:t>
            </a:r>
            <a:r>
              <a:rPr lang="en-US" altLang="zh-CN" sz="2800" i="1" smtClean="0"/>
              <a:t>p</a:t>
            </a:r>
            <a:r>
              <a:rPr lang="en-US" altLang="zh-CN" sz="2800" baseline="-25000" smtClean="0"/>
              <a:t>0</a:t>
            </a:r>
            <a:r>
              <a:rPr lang="en-US" altLang="zh-CN" sz="2800" smtClean="0"/>
              <a:t>, </a:t>
            </a:r>
            <a:r>
              <a:rPr lang="en-US" altLang="zh-CN" sz="2800" i="1" smtClean="0"/>
              <a:t>p</a:t>
            </a:r>
            <a:r>
              <a:rPr lang="en-US" altLang="zh-CN" sz="2800" baseline="-25000" smtClean="0"/>
              <a:t>1</a:t>
            </a:r>
            <a:r>
              <a:rPr lang="en-US" altLang="zh-CN" sz="2800" smtClean="0"/>
              <a:t>=</a:t>
            </a:r>
            <a:r>
              <a:rPr lang="en-US" altLang="zh-CN" sz="2800" i="1" smtClean="0"/>
              <a:t>g</a:t>
            </a:r>
            <a:r>
              <a:rPr lang="en-US" altLang="zh-CN" sz="2800" smtClean="0"/>
              <a:t>(</a:t>
            </a:r>
            <a:r>
              <a:rPr lang="en-US" altLang="zh-CN" sz="2800" i="1" smtClean="0"/>
              <a:t>p</a:t>
            </a:r>
            <a:r>
              <a:rPr lang="en-US" altLang="zh-CN" sz="2800" baseline="-25000" smtClean="0"/>
              <a:t>0</a:t>
            </a:r>
            <a:r>
              <a:rPr lang="en-US" altLang="zh-CN" sz="2800" smtClean="0"/>
              <a:t>), </a:t>
            </a:r>
            <a:r>
              <a:rPr lang="en-US" altLang="zh-CN" sz="2800" i="1" smtClean="0"/>
              <a:t>p</a:t>
            </a:r>
            <a:r>
              <a:rPr lang="en-US" altLang="zh-CN" sz="2800" baseline="-25000" smtClean="0"/>
              <a:t>2</a:t>
            </a:r>
            <a:r>
              <a:rPr lang="en-US" altLang="zh-CN" sz="2800" smtClean="0"/>
              <a:t>=</a:t>
            </a:r>
            <a:r>
              <a:rPr lang="en-US" altLang="zh-CN" sz="2800" i="1" smtClean="0"/>
              <a:t>g</a:t>
            </a:r>
            <a:r>
              <a:rPr lang="en-US" altLang="zh-CN" sz="2800" smtClean="0"/>
              <a:t>(</a:t>
            </a:r>
            <a:r>
              <a:rPr lang="en-US" altLang="zh-CN" sz="2800" i="1" smtClean="0"/>
              <a:t>p</a:t>
            </a:r>
            <a:r>
              <a:rPr lang="en-US" altLang="zh-CN" sz="2800" baseline="-25000" smtClean="0"/>
              <a:t>1</a:t>
            </a:r>
            <a:r>
              <a:rPr lang="en-US" altLang="zh-CN" sz="2800" smtClean="0"/>
              <a:t>), …, </a:t>
            </a:r>
            <a:r>
              <a:rPr lang="en-US" altLang="zh-CN" sz="2800" i="1" smtClean="0"/>
              <a:t>p</a:t>
            </a:r>
            <a:r>
              <a:rPr lang="en-US" altLang="zh-CN" sz="2800" i="1" baseline="-25000" smtClean="0"/>
              <a:t>k</a:t>
            </a:r>
            <a:r>
              <a:rPr lang="en-US" altLang="zh-CN" sz="2800" smtClean="0"/>
              <a:t>=</a:t>
            </a:r>
            <a:r>
              <a:rPr lang="en-US" altLang="zh-CN" sz="2800" i="1" smtClean="0"/>
              <a:t>g</a:t>
            </a:r>
            <a:r>
              <a:rPr lang="en-US" altLang="zh-CN" sz="2800" smtClean="0"/>
              <a:t>(</a:t>
            </a:r>
            <a:r>
              <a:rPr lang="en-US" altLang="zh-CN" sz="2800" i="1" smtClean="0"/>
              <a:t>p</a:t>
            </a:r>
            <a:r>
              <a:rPr lang="en-US" altLang="zh-CN" sz="2800" i="1" baseline="-25000" smtClean="0"/>
              <a:t>k</a:t>
            </a:r>
            <a:r>
              <a:rPr lang="en-US" altLang="zh-CN" sz="2800" baseline="-25000" smtClean="0"/>
              <a:t>-1</a:t>
            </a:r>
            <a:r>
              <a:rPr lang="en-US" altLang="zh-CN" sz="2800" smtClean="0"/>
              <a:t>), </a:t>
            </a:r>
            <a:r>
              <a:rPr lang="en-US" altLang="zh-CN" sz="2800" i="1" smtClean="0"/>
              <a:t>p</a:t>
            </a:r>
            <a:r>
              <a:rPr lang="en-US" altLang="zh-CN" sz="2800" i="1" baseline="-25000" smtClean="0"/>
              <a:t>k</a:t>
            </a:r>
            <a:r>
              <a:rPr lang="en-US" altLang="zh-CN" sz="2800" baseline="-25000" smtClean="0"/>
              <a:t>+1</a:t>
            </a:r>
            <a:r>
              <a:rPr lang="en-US" altLang="zh-CN" sz="2800" smtClean="0"/>
              <a:t>=</a:t>
            </a:r>
            <a:r>
              <a:rPr lang="en-US" altLang="zh-CN" sz="2800" i="1" smtClean="0"/>
              <a:t>g</a:t>
            </a:r>
            <a:r>
              <a:rPr lang="en-US" altLang="zh-CN" sz="2800" smtClean="0"/>
              <a:t>(</a:t>
            </a:r>
            <a:r>
              <a:rPr lang="en-US" altLang="zh-CN" sz="2800" i="1" smtClean="0"/>
              <a:t>p</a:t>
            </a:r>
            <a:r>
              <a:rPr lang="en-US" altLang="zh-CN" sz="2800" i="1" baseline="-25000" smtClean="0"/>
              <a:t>k</a:t>
            </a:r>
            <a:r>
              <a:rPr lang="en-US" altLang="zh-CN" sz="2800" smtClean="0"/>
              <a:t>),…}.</a:t>
            </a:r>
          </a:p>
          <a:p>
            <a:pPr eaLnBrk="1" hangingPunct="1"/>
            <a:r>
              <a:rPr lang="en-US" altLang="zh-CN" smtClean="0"/>
              <a:t>If the numbers tend to a limit, something has been achieved.</a:t>
            </a:r>
            <a:endParaRPr lang="zh-CN" altLang="en-US" smtClean="0"/>
          </a:p>
        </p:txBody>
      </p:sp>
      <p:sp>
        <p:nvSpPr>
          <p:cNvPr id="5"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pPr eaLnBrk="1" hangingPunct="1"/>
            <a:r>
              <a:rPr lang="en-US" altLang="zh-CN" b="1" smtClean="0"/>
              <a:t>1.1  Fixed Point Iteration Method</a:t>
            </a:r>
            <a:endParaRPr lang="zh-CN" altLang="en-US" smtClean="0"/>
          </a:p>
        </p:txBody>
      </p:sp>
      <p:sp>
        <p:nvSpPr>
          <p:cNvPr id="10243" name="内容占位符 2"/>
          <p:cNvSpPr>
            <a:spLocks noGrp="1"/>
          </p:cNvSpPr>
          <p:nvPr>
            <p:ph idx="1"/>
          </p:nvPr>
        </p:nvSpPr>
        <p:spPr/>
        <p:txBody>
          <a:bodyPr/>
          <a:lstStyle/>
          <a:p>
            <a:pPr eaLnBrk="1" hangingPunct="1"/>
            <a:r>
              <a:rPr lang="en-US" altLang="zh-CN" dirty="0" err="1" smtClean="0"/>
              <a:t>Thm</a:t>
            </a:r>
            <a:r>
              <a:rPr lang="en-US" altLang="zh-CN" dirty="0" smtClean="0"/>
              <a:t> 1.1. Assume that </a:t>
            </a:r>
            <a:r>
              <a:rPr lang="en-US" altLang="zh-CN" i="1" dirty="0" smtClean="0">
                <a:cs typeface="Times New Roman" panose="02020603050405020304" pitchFamily="18" charset="0"/>
              </a:rPr>
              <a:t>g</a:t>
            </a:r>
            <a:r>
              <a:rPr lang="en-US" altLang="zh-CN" dirty="0" smtClean="0"/>
              <a:t> is a continuous function and that             is a sequence generated by fixed-point iteration. If  </a:t>
            </a:r>
            <a:r>
              <a:rPr lang="en-US" altLang="zh-CN" dirty="0" err="1" smtClean="0"/>
              <a:t>lim</a:t>
            </a:r>
            <a:r>
              <a:rPr lang="en-US" altLang="zh-CN" i="1" baseline="-25000" dirty="0" err="1" smtClean="0"/>
              <a:t>n</a:t>
            </a:r>
            <a:r>
              <a:rPr lang="en-US" altLang="zh-CN" baseline="-25000" dirty="0" err="1" smtClean="0">
                <a:cs typeface="Arial" panose="020B0604020202020204" pitchFamily="34" charset="0"/>
              </a:rPr>
              <a:t>→</a:t>
            </a:r>
            <a:r>
              <a:rPr lang="en-US" altLang="zh-CN" baseline="-25000" dirty="0" err="1" smtClean="0">
                <a:cs typeface="Times New Roman" panose="02020603050405020304" pitchFamily="18" charset="0"/>
              </a:rPr>
              <a:t>∞</a:t>
            </a:r>
            <a:r>
              <a:rPr lang="en-US" altLang="zh-CN" i="1" dirty="0" err="1" smtClean="0">
                <a:cs typeface="Times New Roman" panose="02020603050405020304" pitchFamily="18" charset="0"/>
              </a:rPr>
              <a:t>p</a:t>
            </a:r>
            <a:r>
              <a:rPr lang="en-US" altLang="zh-CN" i="1" baseline="-25000" dirty="0" err="1" smtClean="0">
                <a:cs typeface="Times New Roman" panose="02020603050405020304" pitchFamily="18" charset="0"/>
              </a:rPr>
              <a:t>n</a:t>
            </a:r>
            <a:r>
              <a:rPr lang="en-US" altLang="zh-CN" dirty="0" smtClean="0">
                <a:cs typeface="Times New Roman" panose="02020603050405020304" pitchFamily="18" charset="0"/>
              </a:rPr>
              <a:t>=</a:t>
            </a:r>
            <a:r>
              <a:rPr lang="en-US" altLang="zh-CN" i="1" dirty="0" smtClean="0">
                <a:cs typeface="Times New Roman" panose="02020603050405020304" pitchFamily="18" charset="0"/>
              </a:rPr>
              <a:t>P</a:t>
            </a:r>
            <a:r>
              <a:rPr lang="en-US" altLang="zh-CN" dirty="0" smtClean="0"/>
              <a:t>, then </a:t>
            </a:r>
            <a:r>
              <a:rPr lang="en-US" altLang="zh-CN" i="1" dirty="0" smtClean="0"/>
              <a:t>P</a:t>
            </a:r>
            <a:r>
              <a:rPr lang="en-US" altLang="zh-CN" dirty="0" smtClean="0"/>
              <a:t> is a fixed point of </a:t>
            </a:r>
            <a:r>
              <a:rPr lang="en-US" altLang="zh-CN" i="1" dirty="0" smtClean="0">
                <a:cs typeface="Times New Roman" panose="02020603050405020304" pitchFamily="18" charset="0"/>
              </a:rPr>
              <a:t>g</a:t>
            </a:r>
            <a:r>
              <a:rPr lang="en-US" altLang="zh-CN" dirty="0" smtClean="0">
                <a:cs typeface="Times New Roman" panose="02020603050405020304" pitchFamily="18" charset="0"/>
              </a:rPr>
              <a:t>(</a:t>
            </a:r>
            <a:r>
              <a:rPr lang="en-US" altLang="zh-CN" i="1" dirty="0" smtClean="0">
                <a:cs typeface="Times New Roman" panose="02020603050405020304" pitchFamily="18" charset="0"/>
              </a:rPr>
              <a:t>x</a:t>
            </a:r>
            <a:r>
              <a:rPr lang="en-US" altLang="zh-CN" dirty="0" smtClean="0">
                <a:cs typeface="Times New Roman" panose="02020603050405020304" pitchFamily="18" charset="0"/>
              </a:rPr>
              <a:t>).</a:t>
            </a:r>
            <a:r>
              <a:rPr lang="en-US" altLang="zh-CN" dirty="0" smtClean="0"/>
              <a:t> </a:t>
            </a:r>
            <a:r>
              <a:rPr lang="en-US" altLang="zh-CN" i="1" dirty="0" smtClean="0">
                <a:cs typeface="Times New Roman" panose="02020603050405020304" pitchFamily="18" charset="0"/>
              </a:rPr>
              <a:t>g</a:t>
            </a:r>
            <a:r>
              <a:rPr lang="en-US" altLang="zh-CN" dirty="0" smtClean="0">
                <a:cs typeface="Times New Roman" panose="02020603050405020304" pitchFamily="18" charset="0"/>
              </a:rPr>
              <a:t>(</a:t>
            </a:r>
            <a:r>
              <a:rPr lang="en-US" altLang="zh-CN" i="1" dirty="0" smtClean="0">
                <a:cs typeface="Times New Roman" panose="02020603050405020304" pitchFamily="18" charset="0"/>
              </a:rPr>
              <a:t>x</a:t>
            </a:r>
            <a:r>
              <a:rPr lang="en-US" altLang="zh-CN" dirty="0" smtClean="0">
                <a:cs typeface="Times New Roman" panose="02020603050405020304" pitchFamily="18" charset="0"/>
              </a:rPr>
              <a:t>) is an iteration function.</a:t>
            </a:r>
          </a:p>
          <a:p>
            <a:pPr eaLnBrk="1" hangingPunct="1"/>
            <a:r>
              <a:rPr lang="en-US" altLang="zh-CN" dirty="0" smtClean="0">
                <a:cs typeface="Times New Roman" panose="02020603050405020304" pitchFamily="18" charset="0"/>
              </a:rPr>
              <a:t>Finding roots of equations </a:t>
            </a:r>
            <a:r>
              <a:rPr lang="en-US" altLang="zh-CN" i="1" dirty="0" smtClean="0">
                <a:cs typeface="Times New Roman" panose="02020603050405020304" pitchFamily="18" charset="0"/>
              </a:rPr>
              <a:t>f</a:t>
            </a:r>
            <a:r>
              <a:rPr lang="en-US" altLang="zh-CN" dirty="0" smtClean="0">
                <a:cs typeface="Times New Roman" panose="02020603050405020304" pitchFamily="18" charset="0"/>
              </a:rPr>
              <a:t>(</a:t>
            </a:r>
            <a:r>
              <a:rPr lang="en-US" altLang="zh-CN" i="1" dirty="0" smtClean="0">
                <a:cs typeface="Times New Roman" panose="02020603050405020304" pitchFamily="18" charset="0"/>
              </a:rPr>
              <a:t>x</a:t>
            </a:r>
            <a:r>
              <a:rPr lang="en-US" altLang="zh-CN" dirty="0" smtClean="0">
                <a:cs typeface="Times New Roman" panose="02020603050405020304" pitchFamily="18" charset="0"/>
              </a:rPr>
              <a:t>)=0 is </a:t>
            </a:r>
            <a:r>
              <a:rPr lang="en-US" altLang="zh-CN" dirty="0" smtClean="0"/>
              <a:t>equivalent to finding the fixed point of </a:t>
            </a:r>
            <a:r>
              <a:rPr lang="en-US" altLang="zh-CN" i="1" dirty="0" smtClean="0">
                <a:cs typeface="Times New Roman" panose="02020603050405020304" pitchFamily="18" charset="0"/>
              </a:rPr>
              <a:t>g</a:t>
            </a:r>
            <a:r>
              <a:rPr lang="en-US" altLang="zh-CN" dirty="0" smtClean="0">
                <a:cs typeface="Times New Roman" panose="02020603050405020304" pitchFamily="18" charset="0"/>
              </a:rPr>
              <a:t>(</a:t>
            </a:r>
            <a:r>
              <a:rPr lang="en-US" altLang="zh-CN" i="1" dirty="0" smtClean="0">
                <a:cs typeface="Times New Roman" panose="02020603050405020304" pitchFamily="18" charset="0"/>
              </a:rPr>
              <a:t>x</a:t>
            </a:r>
            <a:r>
              <a:rPr lang="en-US" altLang="zh-CN" dirty="0" smtClean="0">
                <a:cs typeface="Times New Roman" panose="02020603050405020304" pitchFamily="18" charset="0"/>
              </a:rPr>
              <a:t>).</a:t>
            </a:r>
            <a:endParaRPr lang="zh-CN" altLang="en-US" dirty="0" smtClean="0"/>
          </a:p>
        </p:txBody>
      </p:sp>
      <p:graphicFrame>
        <p:nvGraphicFramePr>
          <p:cNvPr id="4" name="Object 4"/>
          <p:cNvGraphicFramePr>
            <a:graphicFrameLocks noChangeAspect="1"/>
          </p:cNvGraphicFramePr>
          <p:nvPr>
            <p:extLst>
              <p:ext uri="{D42A27DB-BD31-4B8C-83A1-F6EECF244321}">
                <p14:modId xmlns="" xmlns:p14="http://schemas.microsoft.com/office/powerpoint/2010/main" val="1587485280"/>
              </p:ext>
            </p:extLst>
          </p:nvPr>
        </p:nvGraphicFramePr>
        <p:xfrm>
          <a:off x="3810000" y="1884362"/>
          <a:ext cx="1079500" cy="554038"/>
        </p:xfrm>
        <a:graphic>
          <a:graphicData uri="http://schemas.openxmlformats.org/presentationml/2006/ole">
            <p:oleObj spid="_x0000_s10249" name="Equation" r:id="rId3" imgW="469696" imgH="241195" progId="">
              <p:embed/>
            </p:oleObj>
          </a:graphicData>
        </a:graphic>
      </p:graphicFrame>
      <p:sp>
        <p:nvSpPr>
          <p:cNvPr id="6"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2"/>
          <p:cNvSpPr>
            <a:spLocks noGrp="1"/>
          </p:cNvSpPr>
          <p:nvPr>
            <p:ph type="title"/>
          </p:nvPr>
        </p:nvSpPr>
        <p:spPr>
          <a:xfrm>
            <a:off x="381000" y="596900"/>
            <a:ext cx="8229600" cy="698500"/>
          </a:xfrm>
        </p:spPr>
        <p:txBody>
          <a:bodyPr tIns="0" bIns="0"/>
          <a:lstStyle/>
          <a:p>
            <a:pPr marL="457200" indent="-457200">
              <a:buFont typeface="Wingdings" panose="05000000000000000000" pitchFamily="2" charset="2"/>
              <a:buChar char="Ø"/>
            </a:pPr>
            <a:r>
              <a:rPr lang="en-US" altLang="zh-CN" sz="3200" dirty="0" err="1" smtClean="0"/>
              <a:t>Example:Let</a:t>
            </a:r>
            <a:r>
              <a:rPr lang="en-US" altLang="zh-CN" sz="3200" i="1" dirty="0" smtClean="0"/>
              <a:t> f</a:t>
            </a:r>
            <a:r>
              <a:rPr lang="en-US" altLang="zh-CN" sz="3200" dirty="0" smtClean="0"/>
              <a:t>(</a:t>
            </a:r>
            <a:r>
              <a:rPr lang="en-US" altLang="zh-CN" sz="3200" i="1" dirty="0" smtClean="0"/>
              <a:t>x</a:t>
            </a:r>
            <a:r>
              <a:rPr lang="en-US" altLang="zh-CN" sz="3200" dirty="0" smtClean="0"/>
              <a:t>)=</a:t>
            </a:r>
            <a:r>
              <a:rPr lang="en-US" altLang="zh-CN" sz="3200" i="1" dirty="0" smtClean="0"/>
              <a:t>x</a:t>
            </a:r>
            <a:r>
              <a:rPr lang="en-US" altLang="zh-CN" sz="3200" baseline="30000" dirty="0" smtClean="0"/>
              <a:t>3</a:t>
            </a:r>
            <a:r>
              <a:rPr lang="en-US" altLang="zh-CN" sz="3200" dirty="0" smtClean="0"/>
              <a:t>-</a:t>
            </a:r>
            <a:r>
              <a:rPr lang="en-US" altLang="zh-CN" sz="3200" i="1" dirty="0" smtClean="0"/>
              <a:t>x</a:t>
            </a:r>
            <a:r>
              <a:rPr lang="en-US" altLang="zh-CN" sz="3200" dirty="0" smtClean="0"/>
              <a:t>-1=0. Start with </a:t>
            </a:r>
            <a:r>
              <a:rPr lang="en-US" altLang="zh-CN" sz="3200" i="1" dirty="0" smtClean="0"/>
              <a:t>x</a:t>
            </a:r>
            <a:r>
              <a:rPr lang="en-US" altLang="zh-CN" sz="3200" baseline="-25000" dirty="0" smtClean="0"/>
              <a:t>0</a:t>
            </a:r>
            <a:r>
              <a:rPr lang="en-US" altLang="zh-CN" sz="3200" dirty="0" smtClean="0"/>
              <a:t>=1.5.</a:t>
            </a:r>
            <a:endParaRPr lang="zh-CN" altLang="en-US" sz="3200" dirty="0" smtClean="0"/>
          </a:p>
        </p:txBody>
      </p:sp>
      <p:sp>
        <p:nvSpPr>
          <p:cNvPr id="4" name="内容占位符 3"/>
          <p:cNvSpPr>
            <a:spLocks noGrp="1"/>
          </p:cNvSpPr>
          <p:nvPr>
            <p:ph sz="half" idx="1"/>
          </p:nvPr>
        </p:nvSpPr>
        <p:spPr>
          <a:xfrm>
            <a:off x="457200" y="1871663"/>
            <a:ext cx="4038600" cy="3886200"/>
          </a:xfrm>
        </p:spPr>
        <p:txBody>
          <a:bodyPr/>
          <a:lstStyle/>
          <a:p>
            <a:pPr>
              <a:defRPr/>
            </a:pPr>
            <a:r>
              <a:rPr lang="en-US" altLang="zh-CN" dirty="0" smtClean="0"/>
              <a:t>Rearrange</a:t>
            </a:r>
          </a:p>
          <a:p>
            <a:pPr>
              <a:defRPr/>
            </a:pPr>
            <a:r>
              <a:rPr kumimoji="1" lang="en-US" altLang="zh-CN" dirty="0" smtClean="0"/>
              <a:t>Fixed point iteration</a:t>
            </a:r>
            <a:r>
              <a:rPr lang="en-US" altLang="zh-CN" dirty="0" smtClean="0"/>
              <a:t> </a:t>
            </a:r>
          </a:p>
          <a:p>
            <a:pPr marL="0" indent="0">
              <a:buFont typeface="Wingdings" panose="05000000000000000000" pitchFamily="2" charset="2"/>
              <a:buNone/>
              <a:defRPr/>
            </a:pPr>
            <a:endParaRPr lang="en-US" altLang="zh-CN" dirty="0" smtClean="0"/>
          </a:p>
          <a:p>
            <a:pPr>
              <a:defRPr/>
            </a:pPr>
            <a:r>
              <a:rPr lang="en-US" altLang="zh-CN" dirty="0" smtClean="0"/>
              <a:t>Sequence generated</a:t>
            </a:r>
          </a:p>
          <a:p>
            <a:pPr marL="0" indent="0">
              <a:buFont typeface="Wingdings" panose="05000000000000000000" pitchFamily="2" charset="2"/>
              <a:buNone/>
              <a:defRPr/>
            </a:pPr>
            <a:endParaRPr lang="en-US" altLang="zh-CN" dirty="0" smtClean="0"/>
          </a:p>
          <a:p>
            <a:pPr marL="0" indent="0">
              <a:buFont typeface="Wingdings" panose="05000000000000000000" pitchFamily="2" charset="2"/>
              <a:buNone/>
              <a:defRPr/>
            </a:pPr>
            <a:endParaRPr lang="zh-CN" altLang="en-US" dirty="0"/>
          </a:p>
        </p:txBody>
      </p:sp>
      <p:sp>
        <p:nvSpPr>
          <p:cNvPr id="5" name="内容占位符 4"/>
          <p:cNvSpPr>
            <a:spLocks noGrp="1"/>
          </p:cNvSpPr>
          <p:nvPr>
            <p:ph sz="half" idx="2"/>
          </p:nvPr>
        </p:nvSpPr>
        <p:spPr>
          <a:xfrm>
            <a:off x="4648200" y="1871663"/>
            <a:ext cx="4038600" cy="3886200"/>
          </a:xfrm>
        </p:spPr>
        <p:txBody>
          <a:bodyPr/>
          <a:lstStyle/>
          <a:p>
            <a:pPr>
              <a:defRPr/>
            </a:pPr>
            <a:r>
              <a:rPr lang="en-US" altLang="zh-CN" dirty="0" smtClean="0"/>
              <a:t>Rearrange</a:t>
            </a:r>
          </a:p>
          <a:p>
            <a:pPr>
              <a:defRPr/>
            </a:pPr>
            <a:r>
              <a:rPr kumimoji="1" lang="en-US" altLang="zh-CN" dirty="0" smtClean="0"/>
              <a:t>Fixed point iteration</a:t>
            </a:r>
            <a:r>
              <a:rPr lang="en-US" altLang="zh-CN" dirty="0" smtClean="0"/>
              <a:t> </a:t>
            </a:r>
          </a:p>
          <a:p>
            <a:pPr marL="0" indent="0">
              <a:buFont typeface="Wingdings" panose="05000000000000000000" pitchFamily="2" charset="2"/>
              <a:buNone/>
              <a:defRPr/>
            </a:pPr>
            <a:endParaRPr lang="en-US" altLang="zh-CN" dirty="0" smtClean="0"/>
          </a:p>
          <a:p>
            <a:pPr>
              <a:defRPr/>
            </a:pPr>
            <a:r>
              <a:rPr lang="en-US" altLang="zh-CN" dirty="0" smtClean="0"/>
              <a:t>Sequence generated</a:t>
            </a:r>
          </a:p>
          <a:p>
            <a:pPr marL="0" indent="0">
              <a:buFont typeface="Wingdings" panose="05000000000000000000" pitchFamily="2" charset="2"/>
              <a:buNone/>
              <a:defRPr/>
            </a:pPr>
            <a:endParaRPr lang="zh-CN" altLang="en-US" dirty="0"/>
          </a:p>
        </p:txBody>
      </p:sp>
      <p:graphicFrame>
        <p:nvGraphicFramePr>
          <p:cNvPr id="6" name="Object 7"/>
          <p:cNvGraphicFramePr>
            <a:graphicFrameLocks noChangeAspect="1"/>
          </p:cNvGraphicFramePr>
          <p:nvPr/>
        </p:nvGraphicFramePr>
        <p:xfrm>
          <a:off x="2819400" y="1941513"/>
          <a:ext cx="1444625" cy="500062"/>
        </p:xfrm>
        <a:graphic>
          <a:graphicData uri="http://schemas.openxmlformats.org/presentationml/2006/ole">
            <p:oleObj spid="_x0000_s11343" name="Equation" r:id="rId3" imgW="660400" imgH="228600" progId="">
              <p:embed/>
            </p:oleObj>
          </a:graphicData>
        </a:graphic>
      </p:graphicFrame>
      <p:graphicFrame>
        <p:nvGraphicFramePr>
          <p:cNvPr id="7" name="Object 9"/>
          <p:cNvGraphicFramePr>
            <a:graphicFrameLocks noChangeAspect="1"/>
          </p:cNvGraphicFramePr>
          <p:nvPr/>
        </p:nvGraphicFramePr>
        <p:xfrm>
          <a:off x="1187450" y="3135313"/>
          <a:ext cx="3071813" cy="500062"/>
        </p:xfrm>
        <a:graphic>
          <a:graphicData uri="http://schemas.openxmlformats.org/presentationml/2006/ole">
            <p:oleObj spid="_x0000_s11344" name="Equation" r:id="rId4" imgW="1637589" imgH="266584" progId="">
              <p:embed/>
            </p:oleObj>
          </a:graphicData>
        </a:graphic>
      </p:graphicFrame>
      <p:graphicFrame>
        <p:nvGraphicFramePr>
          <p:cNvPr id="8" name="表格 7"/>
          <p:cNvGraphicFramePr>
            <a:graphicFrameLocks noGrp="1"/>
          </p:cNvGraphicFramePr>
          <p:nvPr/>
        </p:nvGraphicFramePr>
        <p:xfrm>
          <a:off x="655638" y="4327525"/>
          <a:ext cx="3641725" cy="2225676"/>
        </p:xfrm>
        <a:graphic>
          <a:graphicData uri="http://schemas.openxmlformats.org/drawingml/2006/table">
            <a:tbl>
              <a:tblPr firstRow="1" bandRow="1">
                <a:tableStyleId>{5C22544A-7EE6-4342-B048-85BDC9FD1C3A}</a:tableStyleId>
              </a:tblPr>
              <a:tblGrid>
                <a:gridCol w="499844">
                  <a:extLst>
                    <a:ext uri="{9D8B030D-6E8A-4147-A177-3AD203B41FA5}">
                      <a16:colId xmlns="" xmlns:a16="http://schemas.microsoft.com/office/drawing/2014/main" val="20000"/>
                    </a:ext>
                  </a:extLst>
                </a:gridCol>
                <a:gridCol w="1321018">
                  <a:extLst>
                    <a:ext uri="{9D8B030D-6E8A-4147-A177-3AD203B41FA5}">
                      <a16:colId xmlns="" xmlns:a16="http://schemas.microsoft.com/office/drawing/2014/main" val="20001"/>
                    </a:ext>
                  </a:extLst>
                </a:gridCol>
                <a:gridCol w="535547">
                  <a:extLst>
                    <a:ext uri="{9D8B030D-6E8A-4147-A177-3AD203B41FA5}">
                      <a16:colId xmlns="" xmlns:a16="http://schemas.microsoft.com/office/drawing/2014/main" val="20002"/>
                    </a:ext>
                  </a:extLst>
                </a:gridCol>
                <a:gridCol w="1285316">
                  <a:extLst>
                    <a:ext uri="{9D8B030D-6E8A-4147-A177-3AD203B41FA5}">
                      <a16:colId xmlns="" xmlns:a16="http://schemas.microsoft.com/office/drawing/2014/main" val="20003"/>
                    </a:ext>
                  </a:extLst>
                </a:gridCol>
              </a:tblGrid>
              <a:tr h="370946">
                <a:tc>
                  <a:txBody>
                    <a:bodyPr/>
                    <a:lstStyle/>
                    <a:p>
                      <a:pPr algn="ctr"/>
                      <a:r>
                        <a:rPr lang="en-US" altLang="zh-CN" sz="1800" i="1" dirty="0" smtClean="0"/>
                        <a:t>k</a:t>
                      </a:r>
                      <a:endParaRPr lang="zh-CN" altLang="en-US" sz="1800" i="1" dirty="0"/>
                    </a:p>
                  </a:txBody>
                  <a:tcPr marL="91399" marR="91399" marT="45733" marB="45733"/>
                </a:tc>
                <a:tc>
                  <a:txBody>
                    <a:bodyPr/>
                    <a:lstStyle/>
                    <a:p>
                      <a:pPr algn="ctr"/>
                      <a:r>
                        <a:rPr lang="en-US" altLang="zh-CN" sz="1800" i="1" dirty="0" err="1" smtClean="0"/>
                        <a:t>x</a:t>
                      </a:r>
                      <a:r>
                        <a:rPr lang="en-US" altLang="zh-CN" sz="1800" i="1" baseline="-25000" dirty="0" err="1" smtClean="0"/>
                        <a:t>k</a:t>
                      </a:r>
                      <a:endParaRPr lang="zh-CN" altLang="en-US" sz="1800" i="1" baseline="-25000" dirty="0"/>
                    </a:p>
                  </a:txBody>
                  <a:tcPr marL="91399" marR="91399" marT="45733" marB="45733"/>
                </a:tc>
                <a:tc>
                  <a:txBody>
                    <a:bodyPr/>
                    <a:lstStyle/>
                    <a:p>
                      <a:pPr algn="ctr"/>
                      <a:r>
                        <a:rPr lang="en-US" altLang="zh-CN" sz="1800" i="1" dirty="0" smtClean="0"/>
                        <a:t>k</a:t>
                      </a:r>
                      <a:endParaRPr lang="zh-CN" altLang="en-US" sz="1800" i="1" dirty="0"/>
                    </a:p>
                  </a:txBody>
                  <a:tcPr marL="91399" marR="91399" marT="45733" marB="45733"/>
                </a:tc>
                <a:tc>
                  <a:txBody>
                    <a:bodyPr/>
                    <a:lstStyle/>
                    <a:p>
                      <a:pPr algn="ctr"/>
                      <a:r>
                        <a:rPr lang="en-US" altLang="zh-CN" sz="1800" i="1" dirty="0" err="1" smtClean="0"/>
                        <a:t>x</a:t>
                      </a:r>
                      <a:r>
                        <a:rPr lang="en-US" altLang="zh-CN" sz="1800" i="1" baseline="-25000" dirty="0" err="1" smtClean="0"/>
                        <a:t>k</a:t>
                      </a:r>
                      <a:endParaRPr lang="zh-CN" altLang="en-US" sz="1800" i="1" baseline="-25000" dirty="0"/>
                    </a:p>
                  </a:txBody>
                  <a:tcPr marL="91399" marR="91399" marT="45733" marB="45733"/>
                </a:tc>
                <a:extLst>
                  <a:ext uri="{0D108BD9-81ED-4DB2-BD59-A6C34878D82A}">
                    <a16:rowId xmlns="" xmlns:a16="http://schemas.microsoft.com/office/drawing/2014/main" val="10000"/>
                  </a:ext>
                </a:extLst>
              </a:tr>
              <a:tr h="370946">
                <a:tc>
                  <a:txBody>
                    <a:bodyPr/>
                    <a:lstStyle/>
                    <a:p>
                      <a:pPr algn="ctr"/>
                      <a:r>
                        <a:rPr lang="en-US" altLang="zh-CN" sz="1800" dirty="0" smtClean="0"/>
                        <a:t>0</a:t>
                      </a:r>
                      <a:endParaRPr lang="zh-CN" altLang="en-US" sz="1800" dirty="0"/>
                    </a:p>
                  </a:txBody>
                  <a:tcPr marL="91399" marR="91399" marT="45733" marB="45733"/>
                </a:tc>
                <a:tc>
                  <a:txBody>
                    <a:bodyPr/>
                    <a:lstStyle/>
                    <a:p>
                      <a:pPr algn="ctr"/>
                      <a:r>
                        <a:rPr lang="en-US" altLang="zh-CN" sz="1800" dirty="0" smtClean="0"/>
                        <a:t>1.5</a:t>
                      </a:r>
                      <a:endParaRPr lang="zh-CN" altLang="en-US" sz="1800" dirty="0"/>
                    </a:p>
                  </a:txBody>
                  <a:tcPr marL="91399" marR="91399" marT="45733" marB="45733"/>
                </a:tc>
                <a:tc>
                  <a:txBody>
                    <a:bodyPr/>
                    <a:lstStyle/>
                    <a:p>
                      <a:pPr algn="ctr"/>
                      <a:r>
                        <a:rPr lang="en-US" altLang="zh-CN" sz="1800" dirty="0" smtClean="0"/>
                        <a:t>5</a:t>
                      </a:r>
                      <a:endParaRPr lang="zh-CN" altLang="en-US" sz="1800" dirty="0"/>
                    </a:p>
                  </a:txBody>
                  <a:tcPr marL="91399" marR="91399" marT="45733" marB="45733"/>
                </a:tc>
                <a:tc>
                  <a:txBody>
                    <a:bodyPr/>
                    <a:lstStyle/>
                    <a:p>
                      <a:pPr algn="ctr"/>
                      <a:r>
                        <a:rPr lang="en-US" altLang="zh-CN" sz="1800" dirty="0" smtClean="0"/>
                        <a:t>1.32476</a:t>
                      </a:r>
                      <a:endParaRPr lang="zh-CN" altLang="en-US" sz="1800" dirty="0"/>
                    </a:p>
                  </a:txBody>
                  <a:tcPr marL="91399" marR="91399" marT="45733" marB="45733"/>
                </a:tc>
                <a:extLst>
                  <a:ext uri="{0D108BD9-81ED-4DB2-BD59-A6C34878D82A}">
                    <a16:rowId xmlns="" xmlns:a16="http://schemas.microsoft.com/office/drawing/2014/main" val="10001"/>
                  </a:ext>
                </a:extLst>
              </a:tr>
              <a:tr h="370946">
                <a:tc>
                  <a:txBody>
                    <a:bodyPr/>
                    <a:lstStyle/>
                    <a:p>
                      <a:pPr algn="ctr"/>
                      <a:r>
                        <a:rPr lang="en-US" altLang="zh-CN" sz="1800" dirty="0" smtClean="0"/>
                        <a:t>1</a:t>
                      </a:r>
                      <a:endParaRPr lang="zh-CN" altLang="en-US" sz="1800" dirty="0"/>
                    </a:p>
                  </a:txBody>
                  <a:tcPr marL="91399" marR="91399" marT="45733" marB="45733"/>
                </a:tc>
                <a:tc>
                  <a:txBody>
                    <a:bodyPr/>
                    <a:lstStyle/>
                    <a:p>
                      <a:pPr algn="ctr"/>
                      <a:r>
                        <a:rPr lang="en-US" altLang="zh-CN" sz="1800" dirty="0" smtClean="0"/>
                        <a:t>1.35721</a:t>
                      </a:r>
                      <a:endParaRPr lang="zh-CN" altLang="en-US" sz="1800" dirty="0"/>
                    </a:p>
                  </a:txBody>
                  <a:tcPr marL="91399" marR="91399" marT="45733" marB="45733"/>
                </a:tc>
                <a:tc>
                  <a:txBody>
                    <a:bodyPr/>
                    <a:lstStyle/>
                    <a:p>
                      <a:pPr algn="ctr"/>
                      <a:r>
                        <a:rPr lang="en-US" altLang="zh-CN" sz="1800" dirty="0" smtClean="0"/>
                        <a:t>6</a:t>
                      </a:r>
                      <a:endParaRPr lang="zh-CN" altLang="en-US" sz="1800" dirty="0"/>
                    </a:p>
                  </a:txBody>
                  <a:tcPr marL="91399" marR="91399" marT="45733" marB="45733"/>
                </a:tc>
                <a:tc>
                  <a:txBody>
                    <a:bodyPr/>
                    <a:lstStyle/>
                    <a:p>
                      <a:pPr algn="ctr"/>
                      <a:r>
                        <a:rPr lang="en-US" altLang="zh-CN" sz="1800" dirty="0" smtClean="0"/>
                        <a:t>1.32473</a:t>
                      </a:r>
                      <a:endParaRPr lang="zh-CN" altLang="en-US" sz="1800" dirty="0"/>
                    </a:p>
                  </a:txBody>
                  <a:tcPr marL="91399" marR="91399" marT="45733" marB="45733"/>
                </a:tc>
                <a:extLst>
                  <a:ext uri="{0D108BD9-81ED-4DB2-BD59-A6C34878D82A}">
                    <a16:rowId xmlns="" xmlns:a16="http://schemas.microsoft.com/office/drawing/2014/main" val="10002"/>
                  </a:ext>
                </a:extLst>
              </a:tr>
              <a:tr h="370946">
                <a:tc>
                  <a:txBody>
                    <a:bodyPr/>
                    <a:lstStyle/>
                    <a:p>
                      <a:pPr algn="ctr"/>
                      <a:r>
                        <a:rPr lang="en-US" altLang="zh-CN" sz="1800" dirty="0" smtClean="0"/>
                        <a:t>2</a:t>
                      </a:r>
                      <a:endParaRPr lang="zh-CN" altLang="en-US" sz="1800" dirty="0"/>
                    </a:p>
                  </a:txBody>
                  <a:tcPr marL="91399" marR="91399" marT="45733" marB="45733"/>
                </a:tc>
                <a:tc>
                  <a:txBody>
                    <a:bodyPr/>
                    <a:lstStyle/>
                    <a:p>
                      <a:pPr algn="ctr"/>
                      <a:r>
                        <a:rPr lang="en-US" altLang="zh-CN" sz="1800" dirty="0" smtClean="0"/>
                        <a:t>1.33086</a:t>
                      </a:r>
                      <a:endParaRPr lang="zh-CN" altLang="en-US" sz="1800" dirty="0"/>
                    </a:p>
                  </a:txBody>
                  <a:tcPr marL="91399" marR="91399" marT="45733" marB="45733"/>
                </a:tc>
                <a:tc>
                  <a:txBody>
                    <a:bodyPr/>
                    <a:lstStyle/>
                    <a:p>
                      <a:pPr algn="ctr"/>
                      <a:r>
                        <a:rPr lang="en-US" altLang="zh-CN" sz="1800" dirty="0" smtClean="0"/>
                        <a:t>7</a:t>
                      </a:r>
                      <a:endParaRPr lang="zh-CN" altLang="en-US" sz="1800" dirty="0"/>
                    </a:p>
                  </a:txBody>
                  <a:tcPr marL="91399" marR="91399" marT="45733" marB="45733"/>
                </a:tc>
                <a:tc>
                  <a:txBody>
                    <a:bodyPr/>
                    <a:lstStyle/>
                    <a:p>
                      <a:pPr algn="ctr"/>
                      <a:r>
                        <a:rPr lang="en-US" altLang="zh-CN" sz="1800" dirty="0" smtClean="0"/>
                        <a:t>1.32472</a:t>
                      </a:r>
                      <a:endParaRPr lang="zh-CN" altLang="en-US" sz="1800" dirty="0"/>
                    </a:p>
                  </a:txBody>
                  <a:tcPr marL="91399" marR="91399" marT="45733" marB="45733"/>
                </a:tc>
                <a:extLst>
                  <a:ext uri="{0D108BD9-81ED-4DB2-BD59-A6C34878D82A}">
                    <a16:rowId xmlns="" xmlns:a16="http://schemas.microsoft.com/office/drawing/2014/main" val="10003"/>
                  </a:ext>
                </a:extLst>
              </a:tr>
              <a:tr h="370946">
                <a:tc>
                  <a:txBody>
                    <a:bodyPr/>
                    <a:lstStyle/>
                    <a:p>
                      <a:pPr algn="ctr"/>
                      <a:r>
                        <a:rPr lang="en-US" altLang="zh-CN" sz="1800" dirty="0" smtClean="0"/>
                        <a:t>3</a:t>
                      </a:r>
                      <a:endParaRPr lang="zh-CN" altLang="en-US" sz="1800" dirty="0"/>
                    </a:p>
                  </a:txBody>
                  <a:tcPr marL="91399" marR="91399" marT="45733" marB="45733"/>
                </a:tc>
                <a:tc>
                  <a:txBody>
                    <a:bodyPr/>
                    <a:lstStyle/>
                    <a:p>
                      <a:pPr algn="ctr"/>
                      <a:r>
                        <a:rPr lang="en-US" altLang="zh-CN" sz="1800" dirty="0" smtClean="0"/>
                        <a:t>1.32588</a:t>
                      </a:r>
                      <a:endParaRPr lang="zh-CN" altLang="en-US" sz="1800" dirty="0"/>
                    </a:p>
                  </a:txBody>
                  <a:tcPr marL="91399" marR="91399" marT="45733" marB="45733"/>
                </a:tc>
                <a:tc>
                  <a:txBody>
                    <a:bodyPr/>
                    <a:lstStyle/>
                    <a:p>
                      <a:pPr algn="ctr"/>
                      <a:r>
                        <a:rPr lang="en-US" altLang="zh-CN" sz="1800" dirty="0" smtClean="0"/>
                        <a:t>8</a:t>
                      </a:r>
                      <a:endParaRPr lang="zh-CN" altLang="en-US" sz="1800" dirty="0"/>
                    </a:p>
                  </a:txBody>
                  <a:tcPr marL="91399" marR="91399" marT="45733" marB="45733"/>
                </a:tc>
                <a:tc>
                  <a:txBody>
                    <a:bodyPr/>
                    <a:lstStyle/>
                    <a:p>
                      <a:pPr algn="ctr"/>
                      <a:r>
                        <a:rPr lang="en-US" altLang="zh-CN" sz="1800" dirty="0" smtClean="0"/>
                        <a:t>1.32472</a:t>
                      </a:r>
                      <a:endParaRPr lang="zh-CN" altLang="en-US" sz="1800" dirty="0"/>
                    </a:p>
                  </a:txBody>
                  <a:tcPr marL="91399" marR="91399" marT="45733" marB="45733"/>
                </a:tc>
                <a:extLst>
                  <a:ext uri="{0D108BD9-81ED-4DB2-BD59-A6C34878D82A}">
                    <a16:rowId xmlns="" xmlns:a16="http://schemas.microsoft.com/office/drawing/2014/main" val="10004"/>
                  </a:ext>
                </a:extLst>
              </a:tr>
              <a:tr h="370946">
                <a:tc>
                  <a:txBody>
                    <a:bodyPr/>
                    <a:lstStyle/>
                    <a:p>
                      <a:pPr algn="ctr"/>
                      <a:r>
                        <a:rPr lang="en-US" altLang="zh-CN" sz="1800" dirty="0" smtClean="0"/>
                        <a:t>4</a:t>
                      </a:r>
                      <a:endParaRPr lang="zh-CN" altLang="en-US" sz="1800" dirty="0"/>
                    </a:p>
                  </a:txBody>
                  <a:tcPr marL="91399" marR="91399" marT="45733" marB="45733"/>
                </a:tc>
                <a:tc>
                  <a:txBody>
                    <a:bodyPr/>
                    <a:lstStyle/>
                    <a:p>
                      <a:pPr algn="ctr"/>
                      <a:r>
                        <a:rPr lang="en-US" altLang="zh-CN" sz="1800" dirty="0" smtClean="0"/>
                        <a:t>1.32494</a:t>
                      </a:r>
                      <a:endParaRPr lang="zh-CN" altLang="en-US" sz="1800" dirty="0"/>
                    </a:p>
                  </a:txBody>
                  <a:tcPr marL="91399" marR="91399" marT="45733" marB="45733"/>
                </a:tc>
                <a:tc>
                  <a:txBody>
                    <a:bodyPr/>
                    <a:lstStyle/>
                    <a:p>
                      <a:pPr algn="ctr"/>
                      <a:endParaRPr lang="zh-CN" altLang="en-US" sz="1800"/>
                    </a:p>
                  </a:txBody>
                  <a:tcPr marL="91399" marR="91399" marT="45733" marB="45733"/>
                </a:tc>
                <a:tc>
                  <a:txBody>
                    <a:bodyPr/>
                    <a:lstStyle/>
                    <a:p>
                      <a:pPr algn="ctr"/>
                      <a:endParaRPr lang="zh-CN" altLang="en-US" sz="1800" dirty="0"/>
                    </a:p>
                  </a:txBody>
                  <a:tcPr marL="91399" marR="91399" marT="45733" marB="45733"/>
                </a:tc>
                <a:extLst>
                  <a:ext uri="{0D108BD9-81ED-4DB2-BD59-A6C34878D82A}">
                    <a16:rowId xmlns="" xmlns:a16="http://schemas.microsoft.com/office/drawing/2014/main" val="10005"/>
                  </a:ext>
                </a:extLst>
              </a:tr>
            </a:tbl>
          </a:graphicData>
        </a:graphic>
      </p:graphicFrame>
      <p:graphicFrame>
        <p:nvGraphicFramePr>
          <p:cNvPr id="9" name="Object 8"/>
          <p:cNvGraphicFramePr>
            <a:graphicFrameLocks noChangeAspect="1"/>
          </p:cNvGraphicFramePr>
          <p:nvPr/>
        </p:nvGraphicFramePr>
        <p:xfrm>
          <a:off x="7070725" y="1871663"/>
          <a:ext cx="1468438" cy="500062"/>
        </p:xfrm>
        <a:graphic>
          <a:graphicData uri="http://schemas.openxmlformats.org/presentationml/2006/ole">
            <p:oleObj spid="_x0000_s11345" name="Equation" r:id="rId5" imgW="596641" imgH="203112" progId="">
              <p:embed/>
            </p:oleObj>
          </a:graphicData>
        </a:graphic>
      </p:graphicFrame>
      <p:graphicFrame>
        <p:nvGraphicFramePr>
          <p:cNvPr id="10" name="Object 10"/>
          <p:cNvGraphicFramePr>
            <a:graphicFrameLocks noChangeAspect="1"/>
          </p:cNvGraphicFramePr>
          <p:nvPr/>
        </p:nvGraphicFramePr>
        <p:xfrm>
          <a:off x="5289550" y="3113088"/>
          <a:ext cx="3252788" cy="514350"/>
        </p:xfrm>
        <a:graphic>
          <a:graphicData uri="http://schemas.openxmlformats.org/presentationml/2006/ole">
            <p:oleObj spid="_x0000_s11346" name="Equation" r:id="rId6" imgW="1524000" imgH="241300" progId="">
              <p:embed/>
            </p:oleObj>
          </a:graphicData>
        </a:graphic>
      </p:graphicFrame>
      <p:graphicFrame>
        <p:nvGraphicFramePr>
          <p:cNvPr id="11" name="表格 10"/>
          <p:cNvGraphicFramePr>
            <a:graphicFrameLocks noGrp="1"/>
          </p:cNvGraphicFramePr>
          <p:nvPr/>
        </p:nvGraphicFramePr>
        <p:xfrm>
          <a:off x="6038850" y="4479925"/>
          <a:ext cx="1822450" cy="1854200"/>
        </p:xfrm>
        <a:graphic>
          <a:graphicData uri="http://schemas.openxmlformats.org/drawingml/2006/table">
            <a:tbl>
              <a:tblPr firstRow="1" bandRow="1">
                <a:tableStyleId>{5C22544A-7EE6-4342-B048-85BDC9FD1C3A}</a:tableStyleId>
              </a:tblPr>
              <a:tblGrid>
                <a:gridCol w="500280">
                  <a:extLst>
                    <a:ext uri="{9D8B030D-6E8A-4147-A177-3AD203B41FA5}">
                      <a16:colId xmlns="" xmlns:a16="http://schemas.microsoft.com/office/drawing/2014/main" val="20000"/>
                    </a:ext>
                  </a:extLst>
                </a:gridCol>
                <a:gridCol w="1322170">
                  <a:extLst>
                    <a:ext uri="{9D8B030D-6E8A-4147-A177-3AD203B41FA5}">
                      <a16:colId xmlns="" xmlns:a16="http://schemas.microsoft.com/office/drawing/2014/main" val="20001"/>
                    </a:ext>
                  </a:extLst>
                </a:gridCol>
              </a:tblGrid>
              <a:tr h="370840">
                <a:tc>
                  <a:txBody>
                    <a:bodyPr/>
                    <a:lstStyle/>
                    <a:p>
                      <a:pPr algn="ctr"/>
                      <a:r>
                        <a:rPr lang="en-US" altLang="zh-CN" i="1" dirty="0" smtClean="0"/>
                        <a:t>k</a:t>
                      </a:r>
                      <a:endParaRPr lang="zh-CN" altLang="en-US" i="1" dirty="0"/>
                    </a:p>
                  </a:txBody>
                  <a:tcPr marL="91479" marR="91479"/>
                </a:tc>
                <a:tc>
                  <a:txBody>
                    <a:bodyPr/>
                    <a:lstStyle/>
                    <a:p>
                      <a:pPr algn="ctr"/>
                      <a:r>
                        <a:rPr lang="en-US" altLang="zh-CN" i="1" dirty="0" err="1" smtClean="0"/>
                        <a:t>x</a:t>
                      </a:r>
                      <a:r>
                        <a:rPr lang="en-US" altLang="zh-CN" i="1" baseline="-25000" dirty="0" err="1" smtClean="0"/>
                        <a:t>k</a:t>
                      </a:r>
                      <a:endParaRPr lang="zh-CN" altLang="en-US" i="1" baseline="-25000" dirty="0"/>
                    </a:p>
                  </a:txBody>
                  <a:tcPr marL="91479" marR="91479"/>
                </a:tc>
                <a:extLst>
                  <a:ext uri="{0D108BD9-81ED-4DB2-BD59-A6C34878D82A}">
                    <a16:rowId xmlns="" xmlns:a16="http://schemas.microsoft.com/office/drawing/2014/main" val="10000"/>
                  </a:ext>
                </a:extLst>
              </a:tr>
              <a:tr h="370840">
                <a:tc>
                  <a:txBody>
                    <a:bodyPr/>
                    <a:lstStyle/>
                    <a:p>
                      <a:pPr algn="ctr"/>
                      <a:r>
                        <a:rPr lang="en-US" altLang="zh-CN" dirty="0" smtClean="0"/>
                        <a:t>0</a:t>
                      </a:r>
                      <a:endParaRPr lang="zh-CN" altLang="en-US" dirty="0"/>
                    </a:p>
                  </a:txBody>
                  <a:tcPr marL="91479" marR="91479"/>
                </a:tc>
                <a:tc>
                  <a:txBody>
                    <a:bodyPr/>
                    <a:lstStyle/>
                    <a:p>
                      <a:pPr algn="ctr"/>
                      <a:r>
                        <a:rPr lang="en-US" altLang="zh-CN" dirty="0" smtClean="0"/>
                        <a:t>1.5</a:t>
                      </a:r>
                      <a:endParaRPr lang="zh-CN" altLang="en-US" dirty="0"/>
                    </a:p>
                  </a:txBody>
                  <a:tcPr marL="91479" marR="91479"/>
                </a:tc>
                <a:extLst>
                  <a:ext uri="{0D108BD9-81ED-4DB2-BD59-A6C34878D82A}">
                    <a16:rowId xmlns="" xmlns:a16="http://schemas.microsoft.com/office/drawing/2014/main" val="10001"/>
                  </a:ext>
                </a:extLst>
              </a:tr>
              <a:tr h="370840">
                <a:tc>
                  <a:txBody>
                    <a:bodyPr/>
                    <a:lstStyle/>
                    <a:p>
                      <a:pPr algn="ctr"/>
                      <a:r>
                        <a:rPr lang="en-US" altLang="zh-CN" dirty="0" smtClean="0"/>
                        <a:t>1</a:t>
                      </a:r>
                      <a:endParaRPr lang="zh-CN" altLang="en-US" dirty="0"/>
                    </a:p>
                  </a:txBody>
                  <a:tcPr marL="91479" marR="91479"/>
                </a:tc>
                <a:tc>
                  <a:txBody>
                    <a:bodyPr/>
                    <a:lstStyle/>
                    <a:p>
                      <a:pPr algn="ctr"/>
                      <a:r>
                        <a:rPr lang="en-US" altLang="zh-CN" dirty="0" smtClean="0"/>
                        <a:t>2.375</a:t>
                      </a:r>
                      <a:endParaRPr lang="zh-CN" altLang="en-US" dirty="0"/>
                    </a:p>
                  </a:txBody>
                  <a:tcPr marL="91479" marR="91479"/>
                </a:tc>
                <a:extLst>
                  <a:ext uri="{0D108BD9-81ED-4DB2-BD59-A6C34878D82A}">
                    <a16:rowId xmlns="" xmlns:a16="http://schemas.microsoft.com/office/drawing/2014/main" val="10002"/>
                  </a:ext>
                </a:extLst>
              </a:tr>
              <a:tr h="370840">
                <a:tc>
                  <a:txBody>
                    <a:bodyPr/>
                    <a:lstStyle/>
                    <a:p>
                      <a:pPr algn="ctr"/>
                      <a:r>
                        <a:rPr lang="en-US" altLang="zh-CN" dirty="0" smtClean="0"/>
                        <a:t>2</a:t>
                      </a:r>
                      <a:endParaRPr lang="zh-CN" altLang="en-US" dirty="0"/>
                    </a:p>
                  </a:txBody>
                  <a:tcPr marL="91479" marR="91479"/>
                </a:tc>
                <a:tc>
                  <a:txBody>
                    <a:bodyPr/>
                    <a:lstStyle/>
                    <a:p>
                      <a:pPr algn="ctr"/>
                      <a:r>
                        <a:rPr lang="en-US" altLang="zh-CN" dirty="0" smtClean="0"/>
                        <a:t>12.39</a:t>
                      </a:r>
                      <a:endParaRPr lang="zh-CN" altLang="en-US" dirty="0"/>
                    </a:p>
                  </a:txBody>
                  <a:tcPr marL="91479" marR="91479"/>
                </a:tc>
                <a:extLst>
                  <a:ext uri="{0D108BD9-81ED-4DB2-BD59-A6C34878D82A}">
                    <a16:rowId xmlns="" xmlns:a16="http://schemas.microsoft.com/office/drawing/2014/main" val="10003"/>
                  </a:ext>
                </a:extLst>
              </a:tr>
              <a:tr h="370840">
                <a:tc>
                  <a:txBody>
                    <a:bodyPr/>
                    <a:lstStyle/>
                    <a:p>
                      <a:pPr algn="ctr"/>
                      <a:r>
                        <a:rPr lang="en-US" altLang="zh-CN" dirty="0" smtClean="0"/>
                        <a:t>3</a:t>
                      </a:r>
                      <a:endParaRPr lang="zh-CN" altLang="en-US" dirty="0"/>
                    </a:p>
                  </a:txBody>
                  <a:tcPr marL="91479" marR="91479"/>
                </a:tc>
                <a:tc>
                  <a:txBody>
                    <a:bodyPr/>
                    <a:lstStyle/>
                    <a:p>
                      <a:pPr algn="ctr"/>
                      <a:r>
                        <a:rPr lang="en-US" altLang="zh-CN" dirty="0" smtClean="0"/>
                        <a:t>1904</a:t>
                      </a:r>
                      <a:endParaRPr lang="zh-CN" altLang="en-US" dirty="0"/>
                    </a:p>
                  </a:txBody>
                  <a:tcPr marL="91479" marR="91479"/>
                </a:tc>
                <a:extLst>
                  <a:ext uri="{0D108BD9-81ED-4DB2-BD59-A6C34878D82A}">
                    <a16:rowId xmlns="" xmlns:a16="http://schemas.microsoft.com/office/drawing/2014/main" val="10004"/>
                  </a:ext>
                </a:extLst>
              </a:tr>
            </a:tbl>
          </a:graphicData>
        </a:graphic>
      </p:graphicFrame>
      <p:sp>
        <p:nvSpPr>
          <p:cNvPr id="12"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内容占位符 5"/>
          <p:cNvSpPr>
            <a:spLocks noGrp="1"/>
          </p:cNvSpPr>
          <p:nvPr>
            <p:ph idx="1"/>
          </p:nvPr>
        </p:nvSpPr>
        <p:spPr>
          <a:xfrm>
            <a:off x="457200" y="1676400"/>
            <a:ext cx="8229600" cy="3886200"/>
          </a:xfrm>
        </p:spPr>
        <p:txBody>
          <a:bodyPr/>
          <a:lstStyle/>
          <a:p>
            <a:r>
              <a:rPr lang="en-US" altLang="zh-CN" sz="2800" smtClean="0"/>
              <a:t>The forms of iteration are not unique, and the sequences are also different. Some is  convergent while some isn’t. Only the convergent process is meaningful.</a:t>
            </a:r>
          </a:p>
          <a:p>
            <a:pPr lvl="1">
              <a:buFont typeface="Arial" panose="020B0604020202020204" pitchFamily="34" charset="0"/>
              <a:buChar char="•"/>
            </a:pPr>
            <a:r>
              <a:rPr lang="en-US" altLang="zh-CN" sz="2400" smtClean="0"/>
              <a:t>What factors are involved in the convergence of the process?</a:t>
            </a:r>
          </a:p>
          <a:p>
            <a:pPr lvl="1">
              <a:buFont typeface="Arial" panose="020B0604020202020204" pitchFamily="34" charset="0"/>
              <a:buChar char="•"/>
            </a:pPr>
            <a:r>
              <a:rPr lang="en-US" altLang="zh-CN" sz="2400" smtClean="0"/>
              <a:t>the existence of the fixed point of the iteration  function and the convergence of the process</a:t>
            </a:r>
          </a:p>
          <a:p>
            <a:pPr lvl="1">
              <a:buFont typeface="Arial" panose="020B0604020202020204" pitchFamily="34" charset="0"/>
              <a:buChar char="•"/>
            </a:pPr>
            <a:r>
              <a:rPr lang="en-US" altLang="zh-CN" sz="2400" smtClean="0"/>
              <a:t>the convergence speed of the process(the efficiency of computation)</a:t>
            </a:r>
          </a:p>
          <a:p>
            <a:pPr lvl="1">
              <a:buFont typeface="Arial" panose="020B0604020202020204" pitchFamily="34" charset="0"/>
              <a:buChar char="•"/>
            </a:pPr>
            <a:r>
              <a:rPr lang="en-US" altLang="zh-CN" sz="2400" smtClean="0"/>
              <a:t>the reliability of the final approximate result(error analysis)</a:t>
            </a:r>
          </a:p>
        </p:txBody>
      </p:sp>
      <p:sp>
        <p:nvSpPr>
          <p:cNvPr id="12291" name="标题 4"/>
          <p:cNvSpPr>
            <a:spLocks noGrp="1"/>
          </p:cNvSpPr>
          <p:nvPr>
            <p:ph type="title"/>
          </p:nvPr>
        </p:nvSpPr>
        <p:spPr/>
        <p:txBody>
          <a:bodyPr/>
          <a:lstStyle/>
          <a:p>
            <a:r>
              <a:rPr lang="en-US" altLang="zh-CN" b="1" smtClean="0"/>
              <a:t>1.1  Fixed Point Iteration Method</a:t>
            </a:r>
            <a:endParaRPr lang="zh-CN" altLang="en-US" smtClean="0"/>
          </a:p>
        </p:txBody>
      </p:sp>
      <p:sp>
        <p:nvSpPr>
          <p:cNvPr id="4" name="页脚占位符 1"/>
          <p:cNvSpPr txBox="1">
            <a:spLocks/>
          </p:cNvSpPr>
          <p:nvPr/>
        </p:nvSpPr>
        <p:spPr>
          <a:xfrm>
            <a:off x="3429000" y="6553200"/>
            <a:ext cx="2362200" cy="228600"/>
          </a:xfrm>
          <a:prstGeom prst="rect">
            <a:avLst/>
          </a:prstGeom>
        </p:spPr>
        <p:txBody>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defRPr/>
            </a:pPr>
            <a:r>
              <a:rPr lang="zh-CN" altLang="en-US" sz="1050" dirty="0" smtClean="0"/>
              <a:t>华南师范大学数学科学学院  谢骊玲</a:t>
            </a:r>
            <a:endParaRPr lang="zh-CN" altLang="en-US" sz="105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自定义 1">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nmm</Template>
  <TotalTime>6371</TotalTime>
  <Words>3896</Words>
  <Application>Microsoft Office PowerPoint</Application>
  <PresentationFormat>全屏显示(4:3)</PresentationFormat>
  <Paragraphs>462</Paragraphs>
  <Slides>50</Slides>
  <Notes>2</Notes>
  <HiddenSlides>0</HiddenSlides>
  <MMClips>0</MMClips>
  <ScaleCrop>false</ScaleCrop>
  <HeadingPairs>
    <vt:vector size="6" baseType="variant">
      <vt:variant>
        <vt:lpstr>主题</vt:lpstr>
      </vt:variant>
      <vt:variant>
        <vt:i4>1</vt:i4>
      </vt:variant>
      <vt:variant>
        <vt:lpstr>嵌入 OLE 服务器</vt:lpstr>
      </vt:variant>
      <vt:variant>
        <vt:i4>4</vt:i4>
      </vt:variant>
      <vt:variant>
        <vt:lpstr>幻灯片标题</vt:lpstr>
      </vt:variant>
      <vt:variant>
        <vt:i4>50</vt:i4>
      </vt:variant>
    </vt:vector>
  </HeadingPairs>
  <TitlesOfParts>
    <vt:vector size="55" baseType="lpstr">
      <vt:lpstr>Pixel</vt:lpstr>
      <vt:lpstr>Equation</vt:lpstr>
      <vt:lpstr>Chart</vt:lpstr>
      <vt:lpstr>公式</vt:lpstr>
      <vt:lpstr>Picture</vt:lpstr>
      <vt:lpstr>          Chapter 1.   Solution of    Nonlinear Equations f (x)=0</vt:lpstr>
      <vt:lpstr>Roots of Equations</vt:lpstr>
      <vt:lpstr>Roots of Equations</vt:lpstr>
      <vt:lpstr>1.1  Fixed Point Iteration Method</vt:lpstr>
      <vt:lpstr>1.1  Fixed Point Iteration Method</vt:lpstr>
      <vt:lpstr>1.1  Fixed Point Iteration Method</vt:lpstr>
      <vt:lpstr>1.1  Fixed Point Iteration Method</vt:lpstr>
      <vt:lpstr>Example:Let f(x)=x3-x-1=0. Start with x0=1.5.</vt:lpstr>
      <vt:lpstr>1.1  Fixed Point Iteration Method</vt:lpstr>
      <vt:lpstr>Conditions for the existence of a fixed point</vt:lpstr>
      <vt:lpstr>幻灯片 11</vt:lpstr>
      <vt:lpstr>The convergence of the fixed-point iteration process to a fixed point</vt:lpstr>
      <vt:lpstr>幻灯片 13</vt:lpstr>
      <vt:lpstr>幻灯片 14</vt:lpstr>
      <vt:lpstr>1.1  Fixed Point Iteration Method</vt:lpstr>
      <vt:lpstr>Graphical Interpretation</vt:lpstr>
      <vt:lpstr>Graphical Interpretation</vt:lpstr>
      <vt:lpstr>1.2 Bisection Method</vt:lpstr>
      <vt:lpstr>Example – Bisection Method</vt:lpstr>
      <vt:lpstr>Example - Bisection</vt:lpstr>
      <vt:lpstr>Example - Bisection</vt:lpstr>
      <vt:lpstr>Example - Bisection</vt:lpstr>
      <vt:lpstr>Bisection Method</vt:lpstr>
      <vt:lpstr>Bisection Method</vt:lpstr>
      <vt:lpstr>Bisection Method</vt:lpstr>
      <vt:lpstr>Bisection Method</vt:lpstr>
      <vt:lpstr>Method of false position</vt:lpstr>
      <vt:lpstr>Method of false position</vt:lpstr>
      <vt:lpstr>Newton’s Method</vt:lpstr>
      <vt:lpstr>Example – Open Channel Flow</vt:lpstr>
      <vt:lpstr>Example – Open Channel Flow</vt:lpstr>
      <vt:lpstr>Newton’s Method</vt:lpstr>
      <vt:lpstr>Newton’s Method</vt:lpstr>
      <vt:lpstr>Newton’s Method</vt:lpstr>
      <vt:lpstr>Newton’s Method</vt:lpstr>
      <vt:lpstr>Newton’s Method</vt:lpstr>
      <vt:lpstr>Diagram for Newton’s Method</vt:lpstr>
      <vt:lpstr>Iteration Algorithm</vt:lpstr>
      <vt:lpstr>Speed of Convergence</vt:lpstr>
      <vt:lpstr>Speed of Convergence</vt:lpstr>
      <vt:lpstr>Theorem of Convergence Order</vt:lpstr>
      <vt:lpstr>Speed of Convergence</vt:lpstr>
      <vt:lpstr>Speed of Convergence</vt:lpstr>
      <vt:lpstr>Accelerated Convergence</vt:lpstr>
      <vt:lpstr>Modified Newton-Raphson method for multiple roots</vt:lpstr>
      <vt:lpstr>Secant Method</vt:lpstr>
      <vt:lpstr>Secant Method</vt:lpstr>
      <vt:lpstr>Secant Method</vt:lpstr>
      <vt:lpstr>Secant Method</vt:lpstr>
      <vt:lpstr>幻灯片 50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 311 K - Introduction to Computer Methods</dc:title>
  <dc:creator>Administrator</dc:creator>
  <cp:lastModifiedBy>Administrator</cp:lastModifiedBy>
  <cp:revision>307</cp:revision>
  <dcterms:created xsi:type="dcterms:W3CDTF">1999-01-25T11:17:36Z</dcterms:created>
  <dcterms:modified xsi:type="dcterms:W3CDTF">2021-03-17T07:02:37Z</dcterms:modified>
</cp:coreProperties>
</file>