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797" r:id="rId2"/>
    <p:sldId id="607" r:id="rId3"/>
    <p:sldId id="746" r:id="rId4"/>
    <p:sldId id="774" r:id="rId5"/>
    <p:sldId id="832" r:id="rId6"/>
    <p:sldId id="787" r:id="rId7"/>
    <p:sldId id="833" r:id="rId8"/>
    <p:sldId id="803" r:id="rId9"/>
    <p:sldId id="804" r:id="rId10"/>
    <p:sldId id="836" r:id="rId11"/>
    <p:sldId id="835" r:id="rId12"/>
    <p:sldId id="812" r:id="rId13"/>
    <p:sldId id="839" r:id="rId14"/>
    <p:sldId id="813" r:id="rId15"/>
    <p:sldId id="795" r:id="rId16"/>
    <p:sldId id="837" r:id="rId17"/>
    <p:sldId id="815" r:id="rId18"/>
    <p:sldId id="817" r:id="rId19"/>
    <p:sldId id="802" r:id="rId20"/>
    <p:sldId id="819" r:id="rId21"/>
    <p:sldId id="818" r:id="rId22"/>
    <p:sldId id="840" r:id="rId23"/>
    <p:sldId id="821" r:id="rId24"/>
    <p:sldId id="834" r:id="rId25"/>
    <p:sldId id="814" r:id="rId26"/>
    <p:sldId id="779" r:id="rId27"/>
    <p:sldId id="845" r:id="rId28"/>
    <p:sldId id="846" r:id="rId29"/>
    <p:sldId id="773" r:id="rId30"/>
  </p:sldIdLst>
  <p:sldSz cx="9144000" cy="5143500" type="screen16x9"/>
  <p:notesSz cx="6858000" cy="9144000"/>
  <p:custDataLst>
    <p:tags r:id="rId32"/>
  </p:custDataLst>
  <p:defaultTextStyle>
    <a:defPPr>
      <a:defRPr lang="zh-CN"/>
    </a:defPPr>
    <a:lvl1pPr marL="0" algn="l" defTabSz="914282" rtl="0" eaLnBrk="1" latinLnBrk="0" hangingPunct="1">
      <a:defRPr sz="1800" kern="1200">
        <a:solidFill>
          <a:schemeClr val="tx1"/>
        </a:solidFill>
        <a:latin typeface="+mn-lt"/>
        <a:ea typeface="+mn-ea"/>
        <a:cs typeface="+mn-cs"/>
      </a:defRPr>
    </a:lvl1pPr>
    <a:lvl2pPr marL="457140" algn="l" defTabSz="914282" rtl="0" eaLnBrk="1" latinLnBrk="0" hangingPunct="1">
      <a:defRPr sz="1800" kern="1200">
        <a:solidFill>
          <a:schemeClr val="tx1"/>
        </a:solidFill>
        <a:latin typeface="+mn-lt"/>
        <a:ea typeface="+mn-ea"/>
        <a:cs typeface="+mn-cs"/>
      </a:defRPr>
    </a:lvl2pPr>
    <a:lvl3pPr marL="914282" algn="l" defTabSz="914282" rtl="0" eaLnBrk="1" latinLnBrk="0" hangingPunct="1">
      <a:defRPr sz="1800" kern="1200">
        <a:solidFill>
          <a:schemeClr val="tx1"/>
        </a:solidFill>
        <a:latin typeface="+mn-lt"/>
        <a:ea typeface="+mn-ea"/>
        <a:cs typeface="+mn-cs"/>
      </a:defRPr>
    </a:lvl3pPr>
    <a:lvl4pPr marL="1371422" algn="l" defTabSz="914282" rtl="0" eaLnBrk="1" latinLnBrk="0" hangingPunct="1">
      <a:defRPr sz="1800" kern="1200">
        <a:solidFill>
          <a:schemeClr val="tx1"/>
        </a:solidFill>
        <a:latin typeface="+mn-lt"/>
        <a:ea typeface="+mn-ea"/>
        <a:cs typeface="+mn-cs"/>
      </a:defRPr>
    </a:lvl4pPr>
    <a:lvl5pPr marL="1828563" algn="l" defTabSz="914282" rtl="0" eaLnBrk="1" latinLnBrk="0" hangingPunct="1">
      <a:defRPr sz="1800" kern="1200">
        <a:solidFill>
          <a:schemeClr val="tx1"/>
        </a:solidFill>
        <a:latin typeface="+mn-lt"/>
        <a:ea typeface="+mn-ea"/>
        <a:cs typeface="+mn-cs"/>
      </a:defRPr>
    </a:lvl5pPr>
    <a:lvl6pPr marL="2285704" algn="l" defTabSz="914282" rtl="0" eaLnBrk="1" latinLnBrk="0" hangingPunct="1">
      <a:defRPr sz="1800" kern="1200">
        <a:solidFill>
          <a:schemeClr val="tx1"/>
        </a:solidFill>
        <a:latin typeface="+mn-lt"/>
        <a:ea typeface="+mn-ea"/>
        <a:cs typeface="+mn-cs"/>
      </a:defRPr>
    </a:lvl6pPr>
    <a:lvl7pPr marL="2742845" algn="l" defTabSz="914282" rtl="0" eaLnBrk="1" latinLnBrk="0" hangingPunct="1">
      <a:defRPr sz="1800" kern="1200">
        <a:solidFill>
          <a:schemeClr val="tx1"/>
        </a:solidFill>
        <a:latin typeface="+mn-lt"/>
        <a:ea typeface="+mn-ea"/>
        <a:cs typeface="+mn-cs"/>
      </a:defRPr>
    </a:lvl7pPr>
    <a:lvl8pPr marL="3199985" algn="l" defTabSz="914282" rtl="0" eaLnBrk="1" latinLnBrk="0" hangingPunct="1">
      <a:defRPr sz="1800" kern="1200">
        <a:solidFill>
          <a:schemeClr val="tx1"/>
        </a:solidFill>
        <a:latin typeface="+mn-lt"/>
        <a:ea typeface="+mn-ea"/>
        <a:cs typeface="+mn-cs"/>
      </a:defRPr>
    </a:lvl8pPr>
    <a:lvl9pPr marL="3657126" algn="l" defTabSz="91428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简介" id="{98EA24B7-470C-42F3-926E-A0E3514B65BA}">
          <p14:sldIdLst>
            <p14:sldId id="797"/>
          </p14:sldIdLst>
        </p14:section>
        <p14:section name="封面及目录" id="{BC68D50B-BA10-4D8F-AF87-A4ACB07508BF}">
          <p14:sldIdLst>
            <p14:sldId id="607"/>
            <p14:sldId id="746"/>
          </p14:sldIdLst>
        </p14:section>
        <p14:section name="DNA双螺旋结构的简介" id="{7722AD69-5BD9-47C0-B743-C2DBDD9E20A0}">
          <p14:sldIdLst>
            <p14:sldId id="774"/>
            <p14:sldId id="832"/>
            <p14:sldId id="787"/>
            <p14:sldId id="833"/>
            <p14:sldId id="803"/>
            <p14:sldId id="804"/>
            <p14:sldId id="836"/>
            <p14:sldId id="835"/>
          </p14:sldIdLst>
        </p14:section>
        <p14:section name="DNA双螺旋结构模型的意义" id="{7AE08E04-3F8A-43B6-8AE9-8EDC6E0A9948}">
          <p14:sldIdLst>
            <p14:sldId id="812"/>
            <p14:sldId id="839"/>
          </p14:sldIdLst>
        </p14:section>
        <p14:section name="DNA双螺旋结构的发现旅程" id="{45CDCE89-1A88-4C73-B659-9FE0DB0CFEDF}">
          <p14:sldIdLst>
            <p14:sldId id="813"/>
            <p14:sldId id="795"/>
            <p14:sldId id="837"/>
            <p14:sldId id="815"/>
            <p14:sldId id="817"/>
            <p14:sldId id="802"/>
            <p14:sldId id="819"/>
            <p14:sldId id="818"/>
            <p14:sldId id="840"/>
            <p14:sldId id="821"/>
            <p14:sldId id="834"/>
          </p14:sldIdLst>
        </p14:section>
        <p14:section name="创新性的表现及启示" id="{E38BE22D-846B-4C2D-8E80-8AC83FF95317}">
          <p14:sldIdLst>
            <p14:sldId id="814"/>
            <p14:sldId id="779"/>
            <p14:sldId id="845"/>
            <p14:sldId id="846"/>
            <p14:sldId id="773"/>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李 晓容" initials="李" lastIdx="1" clrIdx="0">
    <p:extLst>
      <p:ext uri="{19B8F6BF-5375-455C-9EA6-DF929625EA0E}">
        <p15:presenceInfo xmlns:p15="http://schemas.microsoft.com/office/powerpoint/2012/main" userId="bc088e76569ba67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1F497D"/>
    <a:srgbClr val="3A5283"/>
    <a:srgbClr val="29607F"/>
    <a:srgbClr val="034EA2"/>
    <a:srgbClr val="0075BF"/>
    <a:srgbClr val="0087CD"/>
    <a:srgbClr val="C68F06"/>
    <a:srgbClr val="DB2C03"/>
    <a:srgbClr val="EBAC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95" autoAdjust="0"/>
    <p:restoredTop sz="93343" autoAdjust="0"/>
  </p:normalViewPr>
  <p:slideViewPr>
    <p:cSldViewPr>
      <p:cViewPr varScale="1">
        <p:scale>
          <a:sx n="82" d="100"/>
          <a:sy n="82" d="100"/>
        </p:scale>
        <p:origin x="984" y="56"/>
      </p:cViewPr>
      <p:guideLst>
        <p:guide orient="horz" pos="1620"/>
        <p:guide pos="2880"/>
      </p:guideLst>
    </p:cSldViewPr>
  </p:slideViewPr>
  <p:notesTextViewPr>
    <p:cViewPr>
      <p:scale>
        <a:sx n="1" d="1"/>
        <a:sy n="1" d="1"/>
      </p:scale>
      <p:origin x="0" y="0"/>
    </p:cViewPr>
  </p:notesTextViewPr>
  <p:sorterViewPr>
    <p:cViewPr>
      <p:scale>
        <a:sx n="186" d="100"/>
        <a:sy n="186" d="100"/>
      </p:scale>
      <p:origin x="0" y="0"/>
    </p:cViewPr>
  </p:sorterViewPr>
  <p:notesViewPr>
    <p:cSldViewPr>
      <p:cViewPr varScale="1">
        <p:scale>
          <a:sx n="65" d="100"/>
          <a:sy n="65" d="100"/>
        </p:scale>
        <p:origin x="-336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pPr/>
              <a:t>2020/6/28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pPr/>
              <a:t>‹#›</a:t>
            </a:fld>
            <a:endParaRPr lang="zh-CN" altLang="en-US"/>
          </a:p>
        </p:txBody>
      </p:sp>
    </p:spTree>
    <p:extLst>
      <p:ext uri="{BB962C8B-B14F-4D97-AF65-F5344CB8AC3E}">
        <p14:creationId xmlns:p14="http://schemas.microsoft.com/office/powerpoint/2010/main" val="48234476"/>
      </p:ext>
    </p:extLst>
  </p:cSld>
  <p:clrMap bg1="lt1" tx1="dk1" bg2="lt2" tx2="dk2" accent1="accent1" accent2="accent2" accent3="accent3" accent4="accent4" accent5="accent5" accent6="accent6" hlink="hlink" folHlink="folHlink"/>
  <p:notesStyle>
    <a:lvl1pPr marL="0" algn="l" defTabSz="914282" rtl="0" eaLnBrk="1" latinLnBrk="0" hangingPunct="1">
      <a:defRPr sz="1200" kern="1200">
        <a:solidFill>
          <a:schemeClr val="tx1"/>
        </a:solidFill>
        <a:latin typeface="+mn-lt"/>
        <a:ea typeface="+mn-ea"/>
        <a:cs typeface="+mn-cs"/>
      </a:defRPr>
    </a:lvl1pPr>
    <a:lvl2pPr marL="457140" algn="l" defTabSz="914282" rtl="0" eaLnBrk="1" latinLnBrk="0" hangingPunct="1">
      <a:defRPr sz="1200" kern="1200">
        <a:solidFill>
          <a:schemeClr val="tx1"/>
        </a:solidFill>
        <a:latin typeface="+mn-lt"/>
        <a:ea typeface="+mn-ea"/>
        <a:cs typeface="+mn-cs"/>
      </a:defRPr>
    </a:lvl2pPr>
    <a:lvl3pPr marL="914282" algn="l" defTabSz="914282" rtl="0" eaLnBrk="1" latinLnBrk="0" hangingPunct="1">
      <a:defRPr sz="1200" kern="1200">
        <a:solidFill>
          <a:schemeClr val="tx1"/>
        </a:solidFill>
        <a:latin typeface="+mn-lt"/>
        <a:ea typeface="+mn-ea"/>
        <a:cs typeface="+mn-cs"/>
      </a:defRPr>
    </a:lvl3pPr>
    <a:lvl4pPr marL="1371422" algn="l" defTabSz="914282" rtl="0" eaLnBrk="1" latinLnBrk="0" hangingPunct="1">
      <a:defRPr sz="1200" kern="1200">
        <a:solidFill>
          <a:schemeClr val="tx1"/>
        </a:solidFill>
        <a:latin typeface="+mn-lt"/>
        <a:ea typeface="+mn-ea"/>
        <a:cs typeface="+mn-cs"/>
      </a:defRPr>
    </a:lvl4pPr>
    <a:lvl5pPr marL="1828563" algn="l" defTabSz="914282" rtl="0" eaLnBrk="1" latinLnBrk="0" hangingPunct="1">
      <a:defRPr sz="1200" kern="1200">
        <a:solidFill>
          <a:schemeClr val="tx1"/>
        </a:solidFill>
        <a:latin typeface="+mn-lt"/>
        <a:ea typeface="+mn-ea"/>
        <a:cs typeface="+mn-cs"/>
      </a:defRPr>
    </a:lvl5pPr>
    <a:lvl6pPr marL="2285704" algn="l" defTabSz="914282" rtl="0" eaLnBrk="1" latinLnBrk="0" hangingPunct="1">
      <a:defRPr sz="1200" kern="1200">
        <a:solidFill>
          <a:schemeClr val="tx1"/>
        </a:solidFill>
        <a:latin typeface="+mn-lt"/>
        <a:ea typeface="+mn-ea"/>
        <a:cs typeface="+mn-cs"/>
      </a:defRPr>
    </a:lvl6pPr>
    <a:lvl7pPr marL="2742845" algn="l" defTabSz="914282" rtl="0" eaLnBrk="1" latinLnBrk="0" hangingPunct="1">
      <a:defRPr sz="1200" kern="1200">
        <a:solidFill>
          <a:schemeClr val="tx1"/>
        </a:solidFill>
        <a:latin typeface="+mn-lt"/>
        <a:ea typeface="+mn-ea"/>
        <a:cs typeface="+mn-cs"/>
      </a:defRPr>
    </a:lvl7pPr>
    <a:lvl8pPr marL="3199985" algn="l" defTabSz="914282" rtl="0" eaLnBrk="1" latinLnBrk="0" hangingPunct="1">
      <a:defRPr sz="1200" kern="1200">
        <a:solidFill>
          <a:schemeClr val="tx1"/>
        </a:solidFill>
        <a:latin typeface="+mn-lt"/>
        <a:ea typeface="+mn-ea"/>
        <a:cs typeface="+mn-cs"/>
      </a:defRPr>
    </a:lvl8pPr>
    <a:lvl9pPr marL="3657126" algn="l" defTabSz="9142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headEnd/>
            <a:tailEnd/>
          </a:ln>
        </p:spPr>
      </p:sp>
      <p:sp>
        <p:nvSpPr>
          <p:cNvPr id="3891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headEnd/>
            <a:tailEnd/>
          </a:ln>
        </p:spPr>
        <p:txBody>
          <a:bodyPr/>
          <a:lstStyle/>
          <a:p>
            <a:fld id="{9295031C-36FB-4BFB-B547-5049AC3C4D20}" type="slidenum">
              <a:rPr lang="zh-CN" altLang="en-US"/>
              <a:pPr/>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pPr/>
              <a:t>12</a:t>
            </a:fld>
            <a:endParaRPr lang="zh-CN" altLang="en-US"/>
          </a:p>
        </p:txBody>
      </p:sp>
    </p:spTree>
    <p:extLst>
      <p:ext uri="{BB962C8B-B14F-4D97-AF65-F5344CB8AC3E}">
        <p14:creationId xmlns:p14="http://schemas.microsoft.com/office/powerpoint/2010/main" val="1210189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1066DFD-D77D-44AB-A44B-39D08D789409}" type="slidenum">
              <a:rPr lang="zh-CN" altLang="en-US" smtClean="0"/>
              <a:pPr/>
              <a:t>13</a:t>
            </a:fld>
            <a:endParaRPr lang="zh-CN" altLang="en-US"/>
          </a:p>
        </p:txBody>
      </p:sp>
    </p:spTree>
    <p:extLst>
      <p:ext uri="{BB962C8B-B14F-4D97-AF65-F5344CB8AC3E}">
        <p14:creationId xmlns:p14="http://schemas.microsoft.com/office/powerpoint/2010/main" val="2326009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pPr/>
              <a:t>14</a:t>
            </a:fld>
            <a:endParaRPr lang="zh-CN" altLang="en-US"/>
          </a:p>
        </p:txBody>
      </p:sp>
    </p:spTree>
    <p:extLst>
      <p:ext uri="{BB962C8B-B14F-4D97-AF65-F5344CB8AC3E}">
        <p14:creationId xmlns:p14="http://schemas.microsoft.com/office/powerpoint/2010/main" val="2106621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幻灯片图像占位符 1"/>
          <p:cNvSpPr>
            <a:spLocks noGrp="1" noRot="1" noChangeAspect="1" noChangeArrowheads="1"/>
          </p:cNvSpPr>
          <p:nvPr>
            <p:ph type="sldImg" idx="4294967295"/>
          </p:nvPr>
        </p:nvSpPr>
        <p:spPr>
          <a:ln>
            <a:miter lim="800000"/>
          </a:ln>
        </p:spPr>
      </p:sp>
      <p:sp>
        <p:nvSpPr>
          <p:cNvPr id="52226" name="备注占位符 2"/>
          <p:cNvSpPr>
            <a:spLocks noGrp="1" noChangeArrowheads="1"/>
          </p:cNvSpPr>
          <p:nvPr>
            <p:ph type="body" idx="4294967295"/>
          </p:nvPr>
        </p:nvSpPr>
        <p:spPr/>
        <p:txBody>
          <a:bodyPr/>
          <a:lstStyle/>
          <a:p>
            <a:endParaRPr lang="zh-CN" altLang="en-US"/>
          </a:p>
        </p:txBody>
      </p:sp>
      <p:sp>
        <p:nvSpPr>
          <p:cNvPr id="52227" name="灯片编号占位符 3"/>
          <p:cNvSpPr>
            <a:spLocks noGrp="1" noChangeArrowheads="1"/>
          </p:cNvSpPr>
          <p:nvPr>
            <p:ph type="sldNum" sz="quarter" idx="5"/>
          </p:nvPr>
        </p:nvSpPr>
        <p:spPr bwMode="auto">
          <a:noFill/>
          <a:ln>
            <a:miter lim="800000"/>
            <a:headEnd/>
            <a:tailEnd/>
          </a:ln>
        </p:spPr>
        <p:txBody>
          <a:bodyPr/>
          <a:lstStyle/>
          <a:p>
            <a:fld id="{C2750914-AA36-4A11-A1CC-501608487A4B}" type="slidenum">
              <a:rPr lang="zh-CN" altLang="en-US"/>
              <a:pPr/>
              <a:t>15</a:t>
            </a:fld>
            <a:endParaRPr lang="zh-CN" altLang="en-US"/>
          </a:p>
        </p:txBody>
      </p:sp>
    </p:spTree>
    <p:extLst>
      <p:ext uri="{BB962C8B-B14F-4D97-AF65-F5344CB8AC3E}">
        <p14:creationId xmlns:p14="http://schemas.microsoft.com/office/powerpoint/2010/main" val="757900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幻灯片图像占位符 1"/>
          <p:cNvSpPr>
            <a:spLocks noGrp="1" noRot="1" noChangeAspect="1" noChangeArrowheads="1"/>
          </p:cNvSpPr>
          <p:nvPr>
            <p:ph type="sldImg" idx="4294967295"/>
          </p:nvPr>
        </p:nvSpPr>
        <p:spPr>
          <a:ln>
            <a:miter lim="800000"/>
          </a:ln>
        </p:spPr>
      </p:sp>
      <p:sp>
        <p:nvSpPr>
          <p:cNvPr id="52226" name="备注占位符 2"/>
          <p:cNvSpPr>
            <a:spLocks noGrp="1" noChangeArrowheads="1"/>
          </p:cNvSpPr>
          <p:nvPr>
            <p:ph type="body" idx="4294967295"/>
          </p:nvPr>
        </p:nvSpPr>
        <p:spPr/>
        <p:txBody>
          <a:bodyPr/>
          <a:lstStyle/>
          <a:p>
            <a:endParaRPr lang="zh-CN" altLang="en-US"/>
          </a:p>
        </p:txBody>
      </p:sp>
      <p:sp>
        <p:nvSpPr>
          <p:cNvPr id="52227" name="灯片编号占位符 3"/>
          <p:cNvSpPr>
            <a:spLocks noGrp="1" noChangeArrowheads="1"/>
          </p:cNvSpPr>
          <p:nvPr>
            <p:ph type="sldNum" sz="quarter" idx="5"/>
          </p:nvPr>
        </p:nvSpPr>
        <p:spPr bwMode="auto">
          <a:noFill/>
          <a:ln>
            <a:miter lim="800000"/>
            <a:headEnd/>
            <a:tailEnd/>
          </a:ln>
        </p:spPr>
        <p:txBody>
          <a:bodyPr/>
          <a:lstStyle/>
          <a:p>
            <a:fld id="{C2750914-AA36-4A11-A1CC-501608487A4B}" type="slidenum">
              <a:rPr lang="zh-CN" altLang="en-US"/>
              <a:pPr/>
              <a:t>16</a:t>
            </a:fld>
            <a:endParaRPr lang="zh-CN" altLang="en-US"/>
          </a:p>
        </p:txBody>
      </p:sp>
    </p:spTree>
    <p:extLst>
      <p:ext uri="{BB962C8B-B14F-4D97-AF65-F5344CB8AC3E}">
        <p14:creationId xmlns:p14="http://schemas.microsoft.com/office/powerpoint/2010/main" val="689825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幻灯片图像占位符 1"/>
          <p:cNvSpPr>
            <a:spLocks noGrp="1" noRot="1" noChangeAspect="1" noChangeArrowheads="1"/>
          </p:cNvSpPr>
          <p:nvPr>
            <p:ph type="sldImg" idx="4294967295"/>
          </p:nvPr>
        </p:nvSpPr>
        <p:spPr>
          <a:ln>
            <a:miter lim="800000"/>
          </a:ln>
        </p:spPr>
      </p:sp>
      <p:sp>
        <p:nvSpPr>
          <p:cNvPr id="52226" name="备注占位符 2"/>
          <p:cNvSpPr>
            <a:spLocks noGrp="1" noChangeArrowheads="1"/>
          </p:cNvSpPr>
          <p:nvPr>
            <p:ph type="body" idx="4294967295"/>
          </p:nvPr>
        </p:nvSpPr>
        <p:spPr/>
        <p:txBody>
          <a:bodyPr/>
          <a:lstStyle/>
          <a:p>
            <a:endParaRPr lang="zh-CN" altLang="en-US"/>
          </a:p>
        </p:txBody>
      </p:sp>
      <p:sp>
        <p:nvSpPr>
          <p:cNvPr id="52227" name="灯片编号占位符 3"/>
          <p:cNvSpPr>
            <a:spLocks noGrp="1" noChangeArrowheads="1"/>
          </p:cNvSpPr>
          <p:nvPr>
            <p:ph type="sldNum" sz="quarter" idx="5"/>
          </p:nvPr>
        </p:nvSpPr>
        <p:spPr bwMode="auto">
          <a:noFill/>
          <a:ln>
            <a:miter lim="800000"/>
            <a:headEnd/>
            <a:tailEnd/>
          </a:ln>
        </p:spPr>
        <p:txBody>
          <a:bodyPr/>
          <a:lstStyle/>
          <a:p>
            <a:fld id="{C2750914-AA36-4A11-A1CC-501608487A4B}" type="slidenum">
              <a:rPr lang="zh-CN" altLang="en-US"/>
              <a:pPr/>
              <a:t>17</a:t>
            </a:fld>
            <a:endParaRPr lang="zh-CN" altLang="en-US"/>
          </a:p>
        </p:txBody>
      </p:sp>
    </p:spTree>
    <p:extLst>
      <p:ext uri="{BB962C8B-B14F-4D97-AF65-F5344CB8AC3E}">
        <p14:creationId xmlns:p14="http://schemas.microsoft.com/office/powerpoint/2010/main" val="2109025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幻灯片图像占位符 1"/>
          <p:cNvSpPr>
            <a:spLocks noGrp="1" noRot="1" noChangeAspect="1" noChangeArrowheads="1"/>
          </p:cNvSpPr>
          <p:nvPr>
            <p:ph type="sldImg" idx="4294967295"/>
          </p:nvPr>
        </p:nvSpPr>
        <p:spPr>
          <a:ln>
            <a:miter lim="800000"/>
          </a:ln>
        </p:spPr>
      </p:sp>
      <p:sp>
        <p:nvSpPr>
          <p:cNvPr id="52226" name="备注占位符 2"/>
          <p:cNvSpPr>
            <a:spLocks noGrp="1" noChangeArrowheads="1"/>
          </p:cNvSpPr>
          <p:nvPr>
            <p:ph type="body" idx="4294967295"/>
          </p:nvPr>
        </p:nvSpPr>
        <p:spPr/>
        <p:txBody>
          <a:bodyPr/>
          <a:lstStyle/>
          <a:p>
            <a:endParaRPr lang="zh-CN" altLang="en-US"/>
          </a:p>
        </p:txBody>
      </p:sp>
      <p:sp>
        <p:nvSpPr>
          <p:cNvPr id="52227" name="灯片编号占位符 3"/>
          <p:cNvSpPr>
            <a:spLocks noGrp="1" noChangeArrowheads="1"/>
          </p:cNvSpPr>
          <p:nvPr>
            <p:ph type="sldNum" sz="quarter" idx="5"/>
          </p:nvPr>
        </p:nvSpPr>
        <p:spPr bwMode="auto">
          <a:noFill/>
          <a:ln>
            <a:miter lim="800000"/>
            <a:headEnd/>
            <a:tailEnd/>
          </a:ln>
        </p:spPr>
        <p:txBody>
          <a:bodyPr/>
          <a:lstStyle/>
          <a:p>
            <a:fld id="{C2750914-AA36-4A11-A1CC-501608487A4B}" type="slidenum">
              <a:rPr lang="zh-CN" altLang="en-US"/>
              <a:pPr/>
              <a:t>18</a:t>
            </a:fld>
            <a:endParaRPr lang="zh-CN" altLang="en-US"/>
          </a:p>
        </p:txBody>
      </p:sp>
    </p:spTree>
    <p:extLst>
      <p:ext uri="{BB962C8B-B14F-4D97-AF65-F5344CB8AC3E}">
        <p14:creationId xmlns:p14="http://schemas.microsoft.com/office/powerpoint/2010/main" val="474810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幻灯片图像占位符 1"/>
          <p:cNvSpPr>
            <a:spLocks noGrp="1" noRot="1" noChangeAspect="1" noChangeArrowheads="1"/>
          </p:cNvSpPr>
          <p:nvPr>
            <p:ph type="sldImg" idx="4294967295"/>
          </p:nvPr>
        </p:nvSpPr>
        <p:spPr>
          <a:ln>
            <a:miter lim="800000"/>
          </a:ln>
        </p:spPr>
      </p:sp>
      <p:sp>
        <p:nvSpPr>
          <p:cNvPr id="52226" name="备注占位符 2"/>
          <p:cNvSpPr>
            <a:spLocks noGrp="1" noChangeArrowheads="1"/>
          </p:cNvSpPr>
          <p:nvPr>
            <p:ph type="body" idx="4294967295"/>
          </p:nvPr>
        </p:nvSpPr>
        <p:spPr/>
        <p:txBody>
          <a:bodyPr/>
          <a:lstStyle/>
          <a:p>
            <a:endParaRPr lang="zh-CN" altLang="en-US"/>
          </a:p>
        </p:txBody>
      </p:sp>
      <p:sp>
        <p:nvSpPr>
          <p:cNvPr id="52227" name="灯片编号占位符 3"/>
          <p:cNvSpPr>
            <a:spLocks noGrp="1" noChangeArrowheads="1"/>
          </p:cNvSpPr>
          <p:nvPr>
            <p:ph type="sldNum" sz="quarter" idx="5"/>
          </p:nvPr>
        </p:nvSpPr>
        <p:spPr bwMode="auto">
          <a:noFill/>
          <a:ln>
            <a:miter lim="800000"/>
            <a:headEnd/>
            <a:tailEnd/>
          </a:ln>
        </p:spPr>
        <p:txBody>
          <a:bodyPr/>
          <a:lstStyle/>
          <a:p>
            <a:fld id="{C2750914-AA36-4A11-A1CC-501608487A4B}" type="slidenum">
              <a:rPr lang="zh-CN" altLang="en-US"/>
              <a:pPr/>
              <a:t>19</a:t>
            </a:fld>
            <a:endParaRPr lang="zh-CN" altLang="en-US"/>
          </a:p>
        </p:txBody>
      </p:sp>
    </p:spTree>
    <p:extLst>
      <p:ext uri="{BB962C8B-B14F-4D97-AF65-F5344CB8AC3E}">
        <p14:creationId xmlns:p14="http://schemas.microsoft.com/office/powerpoint/2010/main" val="3350233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幻灯片图像占位符 1"/>
          <p:cNvSpPr>
            <a:spLocks noGrp="1" noRot="1" noChangeAspect="1" noChangeArrowheads="1"/>
          </p:cNvSpPr>
          <p:nvPr>
            <p:ph type="sldImg" idx="4294967295"/>
          </p:nvPr>
        </p:nvSpPr>
        <p:spPr>
          <a:ln>
            <a:miter lim="800000"/>
          </a:ln>
        </p:spPr>
      </p:sp>
      <p:sp>
        <p:nvSpPr>
          <p:cNvPr id="52226" name="备注占位符 2"/>
          <p:cNvSpPr>
            <a:spLocks noGrp="1" noChangeArrowheads="1"/>
          </p:cNvSpPr>
          <p:nvPr>
            <p:ph type="body" idx="4294967295"/>
          </p:nvPr>
        </p:nvSpPr>
        <p:spPr/>
        <p:txBody>
          <a:bodyPr/>
          <a:lstStyle/>
          <a:p>
            <a:endParaRPr lang="zh-CN" altLang="en-US"/>
          </a:p>
        </p:txBody>
      </p:sp>
      <p:sp>
        <p:nvSpPr>
          <p:cNvPr id="52227" name="灯片编号占位符 3"/>
          <p:cNvSpPr>
            <a:spLocks noGrp="1" noChangeArrowheads="1"/>
          </p:cNvSpPr>
          <p:nvPr>
            <p:ph type="sldNum" sz="quarter" idx="5"/>
          </p:nvPr>
        </p:nvSpPr>
        <p:spPr bwMode="auto">
          <a:noFill/>
          <a:ln>
            <a:miter lim="800000"/>
            <a:headEnd/>
            <a:tailEnd/>
          </a:ln>
        </p:spPr>
        <p:txBody>
          <a:bodyPr/>
          <a:lstStyle/>
          <a:p>
            <a:fld id="{C2750914-AA36-4A11-A1CC-501608487A4B}" type="slidenum">
              <a:rPr lang="zh-CN" altLang="en-US"/>
              <a:pPr/>
              <a:t>20</a:t>
            </a:fld>
            <a:endParaRPr lang="zh-CN" altLang="en-US"/>
          </a:p>
        </p:txBody>
      </p:sp>
    </p:spTree>
    <p:extLst>
      <p:ext uri="{BB962C8B-B14F-4D97-AF65-F5344CB8AC3E}">
        <p14:creationId xmlns:p14="http://schemas.microsoft.com/office/powerpoint/2010/main" val="3101937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幻灯片图像占位符 1"/>
          <p:cNvSpPr>
            <a:spLocks noGrp="1" noRot="1" noChangeAspect="1" noChangeArrowheads="1"/>
          </p:cNvSpPr>
          <p:nvPr>
            <p:ph type="sldImg" idx="4294967295"/>
          </p:nvPr>
        </p:nvSpPr>
        <p:spPr>
          <a:ln>
            <a:miter lim="800000"/>
          </a:ln>
        </p:spPr>
      </p:sp>
      <p:sp>
        <p:nvSpPr>
          <p:cNvPr id="52226" name="备注占位符 2"/>
          <p:cNvSpPr>
            <a:spLocks noGrp="1" noChangeArrowheads="1"/>
          </p:cNvSpPr>
          <p:nvPr>
            <p:ph type="body" idx="4294967295"/>
          </p:nvPr>
        </p:nvSpPr>
        <p:spPr/>
        <p:txBody>
          <a:bodyPr/>
          <a:lstStyle/>
          <a:p>
            <a:endParaRPr lang="zh-CN" altLang="en-US"/>
          </a:p>
        </p:txBody>
      </p:sp>
      <p:sp>
        <p:nvSpPr>
          <p:cNvPr id="52227" name="灯片编号占位符 3"/>
          <p:cNvSpPr>
            <a:spLocks noGrp="1" noChangeArrowheads="1"/>
          </p:cNvSpPr>
          <p:nvPr>
            <p:ph type="sldNum" sz="quarter" idx="5"/>
          </p:nvPr>
        </p:nvSpPr>
        <p:spPr bwMode="auto">
          <a:noFill/>
          <a:ln>
            <a:miter lim="800000"/>
            <a:headEnd/>
            <a:tailEnd/>
          </a:ln>
        </p:spPr>
        <p:txBody>
          <a:bodyPr/>
          <a:lstStyle/>
          <a:p>
            <a:fld id="{C2750914-AA36-4A11-A1CC-501608487A4B}" type="slidenum">
              <a:rPr lang="zh-CN" altLang="en-US"/>
              <a:pPr/>
              <a:t>21</a:t>
            </a:fld>
            <a:endParaRPr lang="zh-CN" altLang="en-US"/>
          </a:p>
        </p:txBody>
      </p:sp>
    </p:spTree>
    <p:extLst>
      <p:ext uri="{BB962C8B-B14F-4D97-AF65-F5344CB8AC3E}">
        <p14:creationId xmlns:p14="http://schemas.microsoft.com/office/powerpoint/2010/main" val="141210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pPr/>
              <a:t>3</a:t>
            </a:fld>
            <a:endParaRPr lang="zh-CN" altLang="en-US"/>
          </a:p>
        </p:txBody>
      </p:sp>
    </p:spTree>
    <p:extLst>
      <p:ext uri="{BB962C8B-B14F-4D97-AF65-F5344CB8AC3E}">
        <p14:creationId xmlns:p14="http://schemas.microsoft.com/office/powerpoint/2010/main" val="145890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幻灯片图像占位符 1"/>
          <p:cNvSpPr>
            <a:spLocks noGrp="1" noRot="1" noChangeAspect="1" noChangeArrowheads="1"/>
          </p:cNvSpPr>
          <p:nvPr>
            <p:ph type="sldImg" idx="4294967295"/>
          </p:nvPr>
        </p:nvSpPr>
        <p:spPr>
          <a:ln>
            <a:miter lim="800000"/>
          </a:ln>
        </p:spPr>
      </p:sp>
      <p:sp>
        <p:nvSpPr>
          <p:cNvPr id="52226" name="备注占位符 2"/>
          <p:cNvSpPr>
            <a:spLocks noGrp="1" noChangeArrowheads="1"/>
          </p:cNvSpPr>
          <p:nvPr>
            <p:ph type="body" idx="4294967295"/>
          </p:nvPr>
        </p:nvSpPr>
        <p:spPr/>
        <p:txBody>
          <a:bodyPr/>
          <a:lstStyle/>
          <a:p>
            <a:endParaRPr lang="zh-CN" altLang="en-US"/>
          </a:p>
        </p:txBody>
      </p:sp>
      <p:sp>
        <p:nvSpPr>
          <p:cNvPr id="52227" name="灯片编号占位符 3"/>
          <p:cNvSpPr>
            <a:spLocks noGrp="1" noChangeArrowheads="1"/>
          </p:cNvSpPr>
          <p:nvPr>
            <p:ph type="sldNum" sz="quarter" idx="5"/>
          </p:nvPr>
        </p:nvSpPr>
        <p:spPr bwMode="auto">
          <a:noFill/>
          <a:ln>
            <a:miter lim="800000"/>
            <a:headEnd/>
            <a:tailEnd/>
          </a:ln>
        </p:spPr>
        <p:txBody>
          <a:bodyPr/>
          <a:lstStyle/>
          <a:p>
            <a:fld id="{C2750914-AA36-4A11-A1CC-501608487A4B}" type="slidenum">
              <a:rPr lang="zh-CN" altLang="en-US"/>
              <a:pPr/>
              <a:t>22</a:t>
            </a:fld>
            <a:endParaRPr lang="zh-CN" altLang="en-US"/>
          </a:p>
        </p:txBody>
      </p:sp>
    </p:spTree>
    <p:extLst>
      <p:ext uri="{BB962C8B-B14F-4D97-AF65-F5344CB8AC3E}">
        <p14:creationId xmlns:p14="http://schemas.microsoft.com/office/powerpoint/2010/main" val="800411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幻灯片图像占位符 1"/>
          <p:cNvSpPr>
            <a:spLocks noGrp="1" noRot="1" noChangeAspect="1" noChangeArrowheads="1"/>
          </p:cNvSpPr>
          <p:nvPr>
            <p:ph type="sldImg" idx="4294967295"/>
          </p:nvPr>
        </p:nvSpPr>
        <p:spPr>
          <a:ln>
            <a:miter lim="800000"/>
          </a:ln>
        </p:spPr>
      </p:sp>
      <p:sp>
        <p:nvSpPr>
          <p:cNvPr id="52226" name="备注占位符 2"/>
          <p:cNvSpPr>
            <a:spLocks noGrp="1" noChangeArrowheads="1"/>
          </p:cNvSpPr>
          <p:nvPr>
            <p:ph type="body" idx="4294967295"/>
          </p:nvPr>
        </p:nvSpPr>
        <p:spPr/>
        <p:txBody>
          <a:bodyPr/>
          <a:lstStyle/>
          <a:p>
            <a:endParaRPr lang="zh-CN" altLang="en-US"/>
          </a:p>
        </p:txBody>
      </p:sp>
      <p:sp>
        <p:nvSpPr>
          <p:cNvPr id="52227" name="灯片编号占位符 3"/>
          <p:cNvSpPr>
            <a:spLocks noGrp="1" noChangeArrowheads="1"/>
          </p:cNvSpPr>
          <p:nvPr>
            <p:ph type="sldNum" sz="quarter" idx="5"/>
          </p:nvPr>
        </p:nvSpPr>
        <p:spPr bwMode="auto">
          <a:noFill/>
          <a:ln>
            <a:miter lim="800000"/>
            <a:headEnd/>
            <a:tailEnd/>
          </a:ln>
        </p:spPr>
        <p:txBody>
          <a:bodyPr/>
          <a:lstStyle/>
          <a:p>
            <a:fld id="{C2750914-AA36-4A11-A1CC-501608487A4B}" type="slidenum">
              <a:rPr lang="zh-CN" altLang="en-US"/>
              <a:pPr/>
              <a:t>23</a:t>
            </a:fld>
            <a:endParaRPr lang="zh-CN" altLang="en-US"/>
          </a:p>
        </p:txBody>
      </p:sp>
    </p:spTree>
    <p:extLst>
      <p:ext uri="{BB962C8B-B14F-4D97-AF65-F5344CB8AC3E}">
        <p14:creationId xmlns:p14="http://schemas.microsoft.com/office/powerpoint/2010/main" val="16843418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幻灯片图像占位符 1"/>
          <p:cNvSpPr>
            <a:spLocks noGrp="1" noRot="1" noChangeAspect="1" noChangeArrowheads="1"/>
          </p:cNvSpPr>
          <p:nvPr>
            <p:ph type="sldImg" idx="4294967295"/>
          </p:nvPr>
        </p:nvSpPr>
        <p:spPr>
          <a:ln>
            <a:miter lim="800000"/>
          </a:ln>
        </p:spPr>
      </p:sp>
      <p:sp>
        <p:nvSpPr>
          <p:cNvPr id="52226" name="备注占位符 2"/>
          <p:cNvSpPr>
            <a:spLocks noGrp="1" noChangeArrowheads="1"/>
          </p:cNvSpPr>
          <p:nvPr>
            <p:ph type="body" idx="4294967295"/>
          </p:nvPr>
        </p:nvSpPr>
        <p:spPr/>
        <p:txBody>
          <a:bodyPr/>
          <a:lstStyle/>
          <a:p>
            <a:endParaRPr lang="zh-CN" altLang="en-US"/>
          </a:p>
        </p:txBody>
      </p:sp>
      <p:sp>
        <p:nvSpPr>
          <p:cNvPr id="52227" name="灯片编号占位符 3"/>
          <p:cNvSpPr>
            <a:spLocks noGrp="1" noChangeArrowheads="1"/>
          </p:cNvSpPr>
          <p:nvPr>
            <p:ph type="sldNum" sz="quarter" idx="5"/>
          </p:nvPr>
        </p:nvSpPr>
        <p:spPr bwMode="auto">
          <a:noFill/>
          <a:ln>
            <a:miter lim="800000"/>
            <a:headEnd/>
            <a:tailEnd/>
          </a:ln>
        </p:spPr>
        <p:txBody>
          <a:bodyPr/>
          <a:lstStyle/>
          <a:p>
            <a:fld id="{C2750914-AA36-4A11-A1CC-501608487A4B}" type="slidenum">
              <a:rPr lang="zh-CN" altLang="en-US"/>
              <a:pPr/>
              <a:t>24</a:t>
            </a:fld>
            <a:endParaRPr lang="zh-CN" altLang="en-US"/>
          </a:p>
        </p:txBody>
      </p:sp>
    </p:spTree>
    <p:extLst>
      <p:ext uri="{BB962C8B-B14F-4D97-AF65-F5344CB8AC3E}">
        <p14:creationId xmlns:p14="http://schemas.microsoft.com/office/powerpoint/2010/main" val="7588728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pPr/>
              <a:t>25</a:t>
            </a:fld>
            <a:endParaRPr lang="zh-CN" altLang="en-US"/>
          </a:p>
        </p:txBody>
      </p:sp>
    </p:spTree>
    <p:extLst>
      <p:ext uri="{BB962C8B-B14F-4D97-AF65-F5344CB8AC3E}">
        <p14:creationId xmlns:p14="http://schemas.microsoft.com/office/powerpoint/2010/main" val="16328935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幻灯片图像占位符 1"/>
          <p:cNvSpPr>
            <a:spLocks noGrp="1" noRot="1" noChangeAspect="1" noChangeArrowheads="1"/>
          </p:cNvSpPr>
          <p:nvPr>
            <p:ph type="sldImg" idx="4294967295"/>
          </p:nvPr>
        </p:nvSpPr>
        <p:spPr>
          <a:ln>
            <a:miter lim="800000"/>
          </a:ln>
        </p:spPr>
      </p:sp>
      <p:sp>
        <p:nvSpPr>
          <p:cNvPr id="70658" name="备注占位符 2"/>
          <p:cNvSpPr>
            <a:spLocks noGrp="1" noChangeArrowheads="1"/>
          </p:cNvSpPr>
          <p:nvPr>
            <p:ph type="body" idx="4294967295"/>
          </p:nvPr>
        </p:nvSpPr>
        <p:spPr/>
        <p:txBody>
          <a:bodyPr/>
          <a:lstStyle/>
          <a:p>
            <a:endParaRPr lang="zh-CN" altLang="en-US"/>
          </a:p>
        </p:txBody>
      </p:sp>
      <p:sp>
        <p:nvSpPr>
          <p:cNvPr id="70659" name="灯片编号占位符 3"/>
          <p:cNvSpPr>
            <a:spLocks noGrp="1" noChangeArrowheads="1"/>
          </p:cNvSpPr>
          <p:nvPr>
            <p:ph type="sldNum" sz="quarter" idx="5"/>
          </p:nvPr>
        </p:nvSpPr>
        <p:spPr bwMode="auto">
          <a:noFill/>
          <a:ln>
            <a:miter lim="800000"/>
            <a:headEnd/>
            <a:tailEnd/>
          </a:ln>
        </p:spPr>
        <p:txBody>
          <a:bodyPr/>
          <a:lstStyle/>
          <a:p>
            <a:fld id="{A585D79B-350F-4073-A16B-4BBF92700FEE}" type="slidenum">
              <a:rPr lang="zh-CN" altLang="en-US"/>
              <a:pPr/>
              <a:t>26</a:t>
            </a:fld>
            <a:endParaRPr lang="zh-CN" altLang="en-US"/>
          </a:p>
        </p:txBody>
      </p:sp>
    </p:spTree>
    <p:extLst>
      <p:ext uri="{BB962C8B-B14F-4D97-AF65-F5344CB8AC3E}">
        <p14:creationId xmlns:p14="http://schemas.microsoft.com/office/powerpoint/2010/main" val="32032618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幻灯片图像占位符 1"/>
          <p:cNvSpPr>
            <a:spLocks noGrp="1" noRot="1" noChangeAspect="1" noChangeArrowheads="1"/>
          </p:cNvSpPr>
          <p:nvPr>
            <p:ph type="sldImg" idx="4294967295"/>
          </p:nvPr>
        </p:nvSpPr>
        <p:spPr>
          <a:ln>
            <a:miter lim="800000"/>
          </a:ln>
        </p:spPr>
      </p:sp>
      <p:sp>
        <p:nvSpPr>
          <p:cNvPr id="70658" name="备注占位符 2"/>
          <p:cNvSpPr>
            <a:spLocks noGrp="1" noChangeArrowheads="1"/>
          </p:cNvSpPr>
          <p:nvPr>
            <p:ph type="body" idx="4294967295"/>
          </p:nvPr>
        </p:nvSpPr>
        <p:spPr/>
        <p:txBody>
          <a:bodyPr/>
          <a:lstStyle/>
          <a:p>
            <a:endParaRPr lang="zh-CN" altLang="en-US"/>
          </a:p>
        </p:txBody>
      </p:sp>
      <p:sp>
        <p:nvSpPr>
          <p:cNvPr id="70659" name="灯片编号占位符 3"/>
          <p:cNvSpPr>
            <a:spLocks noGrp="1" noChangeArrowheads="1"/>
          </p:cNvSpPr>
          <p:nvPr>
            <p:ph type="sldNum" sz="quarter" idx="5"/>
          </p:nvPr>
        </p:nvSpPr>
        <p:spPr bwMode="auto">
          <a:noFill/>
          <a:ln>
            <a:miter lim="800000"/>
            <a:headEnd/>
            <a:tailEnd/>
          </a:ln>
        </p:spPr>
        <p:txBody>
          <a:bodyPr/>
          <a:lstStyle/>
          <a:p>
            <a:fld id="{A585D79B-350F-4073-A16B-4BBF92700FEE}" type="slidenum">
              <a:rPr lang="zh-CN" altLang="en-US"/>
              <a:pPr/>
              <a:t>27</a:t>
            </a:fld>
            <a:endParaRPr lang="zh-CN" altLang="en-US"/>
          </a:p>
        </p:txBody>
      </p:sp>
    </p:spTree>
    <p:extLst>
      <p:ext uri="{BB962C8B-B14F-4D97-AF65-F5344CB8AC3E}">
        <p14:creationId xmlns:p14="http://schemas.microsoft.com/office/powerpoint/2010/main" val="33506040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幻灯片图像占位符 1"/>
          <p:cNvSpPr>
            <a:spLocks noGrp="1" noRot="1" noChangeAspect="1" noChangeArrowheads="1"/>
          </p:cNvSpPr>
          <p:nvPr>
            <p:ph type="sldImg" idx="4294967295"/>
          </p:nvPr>
        </p:nvSpPr>
        <p:spPr>
          <a:ln>
            <a:miter lim="800000"/>
          </a:ln>
        </p:spPr>
      </p:sp>
      <p:sp>
        <p:nvSpPr>
          <p:cNvPr id="70658" name="备注占位符 2"/>
          <p:cNvSpPr>
            <a:spLocks noGrp="1" noChangeArrowheads="1"/>
          </p:cNvSpPr>
          <p:nvPr>
            <p:ph type="body" idx="4294967295"/>
          </p:nvPr>
        </p:nvSpPr>
        <p:spPr/>
        <p:txBody>
          <a:bodyPr/>
          <a:lstStyle/>
          <a:p>
            <a:endParaRPr lang="zh-CN" altLang="en-US"/>
          </a:p>
        </p:txBody>
      </p:sp>
      <p:sp>
        <p:nvSpPr>
          <p:cNvPr id="70659" name="灯片编号占位符 3"/>
          <p:cNvSpPr>
            <a:spLocks noGrp="1" noChangeArrowheads="1"/>
          </p:cNvSpPr>
          <p:nvPr>
            <p:ph type="sldNum" sz="quarter" idx="5"/>
          </p:nvPr>
        </p:nvSpPr>
        <p:spPr bwMode="auto">
          <a:noFill/>
          <a:ln>
            <a:miter lim="800000"/>
            <a:headEnd/>
            <a:tailEnd/>
          </a:ln>
        </p:spPr>
        <p:txBody>
          <a:bodyPr/>
          <a:lstStyle/>
          <a:p>
            <a:fld id="{A585D79B-350F-4073-A16B-4BBF92700FEE}" type="slidenum">
              <a:rPr lang="zh-CN" altLang="en-US"/>
              <a:pPr/>
              <a:t>28</a:t>
            </a:fld>
            <a:endParaRPr lang="zh-CN" altLang="en-US"/>
          </a:p>
        </p:txBody>
      </p:sp>
    </p:spTree>
    <p:extLst>
      <p:ext uri="{BB962C8B-B14F-4D97-AF65-F5344CB8AC3E}">
        <p14:creationId xmlns:p14="http://schemas.microsoft.com/office/powerpoint/2010/main" val="18862408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headEnd/>
            <a:tailEnd/>
          </a:ln>
        </p:spPr>
      </p:sp>
      <p:sp>
        <p:nvSpPr>
          <p:cNvPr id="3891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headEnd/>
            <a:tailEnd/>
          </a:ln>
        </p:spPr>
        <p:txBody>
          <a:bodyPr/>
          <a:lstStyle/>
          <a:p>
            <a:fld id="{9295031C-36FB-4BFB-B547-5049AC3C4D20}" type="slidenum">
              <a:rPr lang="zh-CN" altLang="en-US"/>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pPr/>
              <a:t>4</a:t>
            </a:fld>
            <a:endParaRPr lang="zh-CN" altLang="en-US"/>
          </a:p>
        </p:txBody>
      </p:sp>
    </p:spTree>
    <p:extLst>
      <p:ext uri="{BB962C8B-B14F-4D97-AF65-F5344CB8AC3E}">
        <p14:creationId xmlns:p14="http://schemas.microsoft.com/office/powerpoint/2010/main" val="1708065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1066DFD-D77D-44AB-A44B-39D08D789409}" type="slidenum">
              <a:rPr lang="zh-CN" altLang="en-US" smtClean="0"/>
              <a:pPr/>
              <a:t>5</a:t>
            </a:fld>
            <a:endParaRPr lang="zh-CN" altLang="en-US"/>
          </a:p>
        </p:txBody>
      </p:sp>
    </p:spTree>
    <p:extLst>
      <p:ext uri="{BB962C8B-B14F-4D97-AF65-F5344CB8AC3E}">
        <p14:creationId xmlns:p14="http://schemas.microsoft.com/office/powerpoint/2010/main" val="996006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1066DFD-D77D-44AB-A44B-39D08D789409}" type="slidenum">
              <a:rPr lang="zh-CN" altLang="en-US" smtClean="0"/>
              <a:pPr/>
              <a:t>6</a:t>
            </a:fld>
            <a:endParaRPr lang="zh-CN" altLang="en-US"/>
          </a:p>
        </p:txBody>
      </p:sp>
    </p:spTree>
    <p:extLst>
      <p:ext uri="{BB962C8B-B14F-4D97-AF65-F5344CB8AC3E}">
        <p14:creationId xmlns:p14="http://schemas.microsoft.com/office/powerpoint/2010/main" val="3518603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1066DFD-D77D-44AB-A44B-39D08D789409}" type="slidenum">
              <a:rPr lang="zh-CN" altLang="en-US" smtClean="0"/>
              <a:pPr/>
              <a:t>8</a:t>
            </a:fld>
            <a:endParaRPr lang="zh-CN" altLang="en-US"/>
          </a:p>
        </p:txBody>
      </p:sp>
    </p:spTree>
    <p:extLst>
      <p:ext uri="{BB962C8B-B14F-4D97-AF65-F5344CB8AC3E}">
        <p14:creationId xmlns:p14="http://schemas.microsoft.com/office/powerpoint/2010/main" val="3636286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1066DFD-D77D-44AB-A44B-39D08D789409}" type="slidenum">
              <a:rPr lang="zh-CN" altLang="en-US" smtClean="0"/>
              <a:pPr/>
              <a:t>9</a:t>
            </a:fld>
            <a:endParaRPr lang="zh-CN" altLang="en-US"/>
          </a:p>
        </p:txBody>
      </p:sp>
    </p:spTree>
    <p:extLst>
      <p:ext uri="{BB962C8B-B14F-4D97-AF65-F5344CB8AC3E}">
        <p14:creationId xmlns:p14="http://schemas.microsoft.com/office/powerpoint/2010/main" val="1991691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1066DFD-D77D-44AB-A44B-39D08D789409}" type="slidenum">
              <a:rPr lang="zh-CN" altLang="en-US" smtClean="0"/>
              <a:pPr/>
              <a:t>10</a:t>
            </a:fld>
            <a:endParaRPr lang="zh-CN" altLang="en-US"/>
          </a:p>
        </p:txBody>
      </p:sp>
    </p:spTree>
    <p:extLst>
      <p:ext uri="{BB962C8B-B14F-4D97-AF65-F5344CB8AC3E}">
        <p14:creationId xmlns:p14="http://schemas.microsoft.com/office/powerpoint/2010/main" val="3311372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1066DFD-D77D-44AB-A44B-39D08D789409}" type="slidenum">
              <a:rPr lang="zh-CN" altLang="en-US" smtClean="0"/>
              <a:pPr/>
              <a:t>11</a:t>
            </a:fld>
            <a:endParaRPr lang="zh-CN" altLang="en-US"/>
          </a:p>
        </p:txBody>
      </p:sp>
    </p:spTree>
    <p:extLst>
      <p:ext uri="{BB962C8B-B14F-4D97-AF65-F5344CB8AC3E}">
        <p14:creationId xmlns:p14="http://schemas.microsoft.com/office/powerpoint/2010/main" val="1016746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pPr/>
              <a:t>2020/6/28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pPr/>
              <a:t>‹#›</a:t>
            </a:fld>
            <a:endParaRPr lang="zh-CN" altLang="en-US"/>
          </a:p>
        </p:txBody>
      </p:sp>
      <p:sp>
        <p:nvSpPr>
          <p:cNvPr id="13" name="矩形 12"/>
          <p:cNvSpPr/>
          <p:nvPr userDrawn="1"/>
        </p:nvSpPr>
        <p:spPr>
          <a:xfrm>
            <a:off x="354" y="195486"/>
            <a:ext cx="179158" cy="4819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4278"/>
            <a:endParaRPr lang="zh-CN" altLang="en-US" sz="1969">
              <a:solidFill>
                <a:srgbClr val="E7E6E6">
                  <a:lumMod val="50000"/>
                </a:srgbClr>
              </a:solidFill>
              <a:cs typeface="+mn-ea"/>
              <a:sym typeface="+mn-lt"/>
            </a:endParaRPr>
          </a:p>
        </p:txBody>
      </p:sp>
    </p:spTree>
    <p:extLst>
      <p:ext uri="{BB962C8B-B14F-4D97-AF65-F5344CB8AC3E}">
        <p14:creationId xmlns:p14="http://schemas.microsoft.com/office/powerpoint/2010/main" val="29321356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a:prstGeom prst="rect">
            <a:avLst/>
          </a:prstGeom>
        </p:spPr>
        <p:txBody>
          <a:bodyPr anchor="b"/>
          <a:lstStyle>
            <a:lvl1pPr algn="ctr">
              <a:defRPr sz="4500">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副标题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单击此处编辑母版副标题样式</a:t>
            </a:r>
          </a:p>
        </p:txBody>
      </p:sp>
      <p:sp>
        <p:nvSpPr>
          <p:cNvPr id="4" name="日期占位符 3"/>
          <p:cNvSpPr>
            <a:spLocks noGrp="1"/>
          </p:cNvSpPr>
          <p:nvPr>
            <p:ph type="dt" sz="half" idx="10"/>
          </p:nvPr>
        </p:nvSpPr>
        <p:spPr>
          <a:xfrm>
            <a:off x="628650" y="4767263"/>
            <a:ext cx="2057400" cy="273844"/>
          </a:xfrm>
          <a:prstGeom prst="rect">
            <a:avLst/>
          </a:prstGeom>
        </p:spPr>
        <p:txBody>
          <a:bodyPr/>
          <a:lstStyle>
            <a:lvl1pPr eaLnBrk="1" fontAlgn="auto" hangingPunct="1">
              <a:spcBef>
                <a:spcPts val="0"/>
              </a:spcBef>
              <a:spcAft>
                <a:spcPts val="0"/>
              </a:spcAft>
              <a:defRPr>
                <a:latin typeface="+mn-lt"/>
                <a:ea typeface="+mn-ea"/>
              </a:defRPr>
            </a:lvl1pPr>
          </a:lstStyle>
          <a:p>
            <a:pPr>
              <a:defRPr/>
            </a:pPr>
            <a:fld id="{4C0F3E8C-8BCD-4A8F-98D8-F8D96B87BD28}" type="datetimeFigureOut">
              <a:rPr lang="zh-CN" altLang="en-US"/>
              <a:pPr>
                <a:defRPr/>
              </a:pPr>
              <a:t>2020/6/28</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vert="horz" wrap="square" lIns="68580" tIns="34290" rIns="68580" bIns="34290" numCol="1" anchor="t" anchorCtr="0" compatLnSpc="1">
            <a:prstTxWarp prst="textNoShape">
              <a:avLst/>
            </a:prstTxWarp>
          </a:bodyPr>
          <a:lstStyle>
            <a:lvl1pPr eaLnBrk="1" hangingPunct="1">
              <a:defRPr smtClean="0"/>
            </a:lvl1pPr>
          </a:lstStyle>
          <a:p>
            <a:pPr>
              <a:defRPr/>
            </a:pPr>
            <a:fld id="{4AAA05D2-2F82-4D1D-9A69-4CC173608BCF}" type="slidenum">
              <a:rPr lang="zh-CN" altLang="en-US"/>
              <a:pPr>
                <a:defRPr/>
              </a:pPr>
              <a:t>‹#›</a:t>
            </a:fld>
            <a:endParaRPr lang="zh-CN" altLang="en-US"/>
          </a:p>
        </p:txBody>
      </p:sp>
    </p:spTree>
  </p:cSld>
  <p:clrMapOvr>
    <a:masterClrMapping/>
  </p:clrMapOvr>
  <p:transition spd="slow" advClick="0" advTm="2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fld id="{02854A03-91AF-448A-9954-517C0577E5F0}" type="datetimeFigureOut">
              <a:rPr lang="zh-CN" altLang="en-US" smtClean="0"/>
              <a:pPr/>
              <a:t>2020/6/28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EEFC946-6D13-4F8C-9740-992A906A613E}" type="slidenum">
              <a:rPr lang="zh-CN" altLang="en-US" smtClean="0"/>
              <a:pPr/>
              <a:t>‹#›</a:t>
            </a:fld>
            <a:endParaRPr lang="zh-CN" altLang="en-US"/>
          </a:p>
        </p:txBody>
      </p:sp>
      <p:sp>
        <p:nvSpPr>
          <p:cNvPr id="7" name="矩形 6"/>
          <p:cNvSpPr/>
          <p:nvPr userDrawn="1"/>
        </p:nvSpPr>
        <p:spPr>
          <a:xfrm>
            <a:off x="7092280" y="4803998"/>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bg1">
                    <a:lumMod val="95000"/>
                  </a:schemeClr>
                </a:solidFill>
                <a:effectLst/>
                <a:uLnTx/>
                <a:uFillTx/>
              </a:rPr>
              <a:t>PPT</a:t>
            </a:r>
            <a:r>
              <a:rPr kumimoji="0" lang="zh-CN" altLang="en-US" sz="100" b="0" i="0" u="none" strike="noStrike" kern="0" cap="none" spc="0" normalizeH="0" baseline="0" noProof="0" dirty="0">
                <a:ln>
                  <a:noFill/>
                </a:ln>
                <a:solidFill>
                  <a:schemeClr val="bg1">
                    <a:lumMod val="95000"/>
                  </a:schemeClr>
                </a:solidFill>
                <a:effectLst/>
                <a:uLnTx/>
                <a:uFillTx/>
              </a:rPr>
              <a:t>模板下载：</a:t>
            </a:r>
            <a:r>
              <a:rPr kumimoji="0" lang="en-US" altLang="zh-CN" sz="100" b="0" i="0" u="none" strike="noStrike" kern="0" cap="none" spc="0" normalizeH="0" baseline="0" noProof="0" dirty="0">
                <a:ln>
                  <a:noFill/>
                </a:ln>
                <a:solidFill>
                  <a:schemeClr val="bg1">
                    <a:lumMod val="95000"/>
                  </a:schemeClr>
                </a:solidFill>
                <a:effectLst/>
                <a:uLnTx/>
                <a:uFillTx/>
              </a:rPr>
              <a:t>www.1ppt.com/moban/     </a:t>
            </a:r>
            <a:r>
              <a:rPr kumimoji="0" lang="zh-CN" altLang="en-US" sz="100" b="0" i="0" u="none" strike="noStrike" kern="0" cap="none" spc="0" normalizeH="0" baseline="0" noProof="0" dirty="0">
                <a:ln>
                  <a:noFill/>
                </a:ln>
                <a:solidFill>
                  <a:schemeClr val="bg1">
                    <a:lumMod val="95000"/>
                  </a:schemeClr>
                </a:solidFill>
                <a:effectLst/>
                <a:uLnTx/>
                <a:uFillTx/>
              </a:rPr>
              <a:t>行业</a:t>
            </a:r>
            <a:r>
              <a:rPr kumimoji="0" lang="en-US" altLang="zh-CN" sz="100" b="0" i="0" u="none" strike="noStrike" kern="0" cap="none" spc="0" normalizeH="0" baseline="0" noProof="0" dirty="0">
                <a:ln>
                  <a:noFill/>
                </a:ln>
                <a:solidFill>
                  <a:schemeClr val="bg1">
                    <a:lumMod val="95000"/>
                  </a:schemeClr>
                </a:solidFill>
                <a:effectLst/>
                <a:uLnTx/>
                <a:uFillTx/>
              </a:rPr>
              <a:t>PPT</a:t>
            </a:r>
            <a:r>
              <a:rPr kumimoji="0" lang="zh-CN" altLang="en-US" sz="100" b="0" i="0" u="none" strike="noStrike" kern="0" cap="none" spc="0" normalizeH="0" baseline="0" noProof="0" dirty="0">
                <a:ln>
                  <a:noFill/>
                </a:ln>
                <a:solidFill>
                  <a:schemeClr val="bg1">
                    <a:lumMod val="95000"/>
                  </a:schemeClr>
                </a:solidFill>
                <a:effectLst/>
                <a:uLnTx/>
                <a:uFillTx/>
              </a:rPr>
              <a:t>模板：</a:t>
            </a:r>
            <a:r>
              <a:rPr kumimoji="0" lang="en-US" altLang="zh-CN" sz="100" b="0" i="0" u="none" strike="noStrike" kern="0" cap="none" spc="0" normalizeH="0" baseline="0" noProof="0" dirty="0">
                <a:ln>
                  <a:noFill/>
                </a:ln>
                <a:solidFill>
                  <a:schemeClr val="bg1">
                    <a:lumMod val="95000"/>
                  </a:schemeClr>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chemeClr val="bg1">
                    <a:lumMod val="95000"/>
                  </a:schemeClr>
                </a:solidFill>
                <a:effectLst/>
                <a:uLnTx/>
                <a:uFillTx/>
              </a:rPr>
              <a:t>节日</a:t>
            </a:r>
            <a:r>
              <a:rPr kumimoji="0" lang="en-US" altLang="zh-CN" sz="100" b="0" i="0" u="none" strike="noStrike" kern="0" cap="none" spc="0" normalizeH="0" baseline="0" noProof="0" dirty="0">
                <a:ln>
                  <a:noFill/>
                </a:ln>
                <a:solidFill>
                  <a:schemeClr val="bg1">
                    <a:lumMod val="95000"/>
                  </a:schemeClr>
                </a:solidFill>
                <a:effectLst/>
                <a:uLnTx/>
                <a:uFillTx/>
              </a:rPr>
              <a:t>PPT</a:t>
            </a:r>
            <a:r>
              <a:rPr kumimoji="0" lang="zh-CN" altLang="en-US" sz="100" b="0" i="0" u="none" strike="noStrike" kern="0" cap="none" spc="0" normalizeH="0" baseline="0" noProof="0" dirty="0">
                <a:ln>
                  <a:noFill/>
                </a:ln>
                <a:solidFill>
                  <a:schemeClr val="bg1">
                    <a:lumMod val="95000"/>
                  </a:schemeClr>
                </a:solidFill>
                <a:effectLst/>
                <a:uLnTx/>
                <a:uFillTx/>
              </a:rPr>
              <a:t>模板：</a:t>
            </a:r>
            <a:r>
              <a:rPr kumimoji="0" lang="en-US" altLang="zh-CN" sz="100" b="0" i="0" u="none" strike="noStrike" kern="0" cap="none" spc="0" normalizeH="0" baseline="0" noProof="0" dirty="0">
                <a:ln>
                  <a:noFill/>
                </a:ln>
                <a:solidFill>
                  <a:schemeClr val="bg1">
                    <a:lumMod val="95000"/>
                  </a:schemeClr>
                </a:solidFill>
                <a:effectLst/>
                <a:uLnTx/>
                <a:uFillTx/>
              </a:rPr>
              <a:t>www.1ppt.com/jieri/           PPT</a:t>
            </a:r>
            <a:r>
              <a:rPr kumimoji="0" lang="zh-CN" altLang="en-US" sz="100" b="0" i="0" u="none" strike="noStrike" kern="0" cap="none" spc="0" normalizeH="0" baseline="0" noProof="0" dirty="0">
                <a:ln>
                  <a:noFill/>
                </a:ln>
                <a:solidFill>
                  <a:schemeClr val="bg1">
                    <a:lumMod val="95000"/>
                  </a:schemeClr>
                </a:solidFill>
                <a:effectLst/>
                <a:uLnTx/>
                <a:uFillTx/>
              </a:rPr>
              <a:t>素材下载：</a:t>
            </a:r>
            <a:r>
              <a:rPr kumimoji="0" lang="en-US" altLang="zh-CN" sz="100" b="0" i="0" u="none" strike="noStrike" kern="0" cap="none" spc="0" normalizeH="0" baseline="0" noProof="0" dirty="0">
                <a:ln>
                  <a:noFill/>
                </a:ln>
                <a:solidFill>
                  <a:schemeClr val="bg1">
                    <a:lumMod val="95000"/>
                  </a:schemeClr>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bg1">
                    <a:lumMod val="95000"/>
                  </a:schemeClr>
                </a:solidFill>
                <a:effectLst/>
                <a:uLnTx/>
                <a:uFillTx/>
              </a:rPr>
              <a:t>PPT</a:t>
            </a:r>
            <a:r>
              <a:rPr kumimoji="0" lang="zh-CN" altLang="en-US" sz="100" b="0" i="0" u="none" strike="noStrike" kern="0" cap="none" spc="0" normalizeH="0" baseline="0" noProof="0" dirty="0">
                <a:ln>
                  <a:noFill/>
                </a:ln>
                <a:solidFill>
                  <a:schemeClr val="bg1">
                    <a:lumMod val="95000"/>
                  </a:schemeClr>
                </a:solidFill>
                <a:effectLst/>
                <a:uLnTx/>
                <a:uFillTx/>
              </a:rPr>
              <a:t>背景图片：</a:t>
            </a:r>
            <a:r>
              <a:rPr kumimoji="0" lang="en-US" altLang="zh-CN" sz="100" b="0" i="0" u="none" strike="noStrike" kern="0" cap="none" spc="0" normalizeH="0" baseline="0" noProof="0" dirty="0">
                <a:ln>
                  <a:noFill/>
                </a:ln>
                <a:solidFill>
                  <a:schemeClr val="bg1">
                    <a:lumMod val="95000"/>
                  </a:schemeClr>
                </a:solidFill>
                <a:effectLst/>
                <a:uLnTx/>
                <a:uFillTx/>
              </a:rPr>
              <a:t>www.1ppt.com/beijing/      PPT</a:t>
            </a:r>
            <a:r>
              <a:rPr kumimoji="0" lang="zh-CN" altLang="en-US" sz="100" b="0" i="0" u="none" strike="noStrike" kern="0" cap="none" spc="0" normalizeH="0" baseline="0" noProof="0" dirty="0">
                <a:ln>
                  <a:noFill/>
                </a:ln>
                <a:solidFill>
                  <a:schemeClr val="bg1">
                    <a:lumMod val="95000"/>
                  </a:schemeClr>
                </a:solidFill>
                <a:effectLst/>
                <a:uLnTx/>
                <a:uFillTx/>
              </a:rPr>
              <a:t>图表下载：</a:t>
            </a:r>
            <a:r>
              <a:rPr kumimoji="0" lang="en-US" altLang="zh-CN" sz="100" b="0" i="0" u="none" strike="noStrike" kern="0" cap="none" spc="0" normalizeH="0" baseline="0" noProof="0" dirty="0">
                <a:ln>
                  <a:noFill/>
                </a:ln>
                <a:solidFill>
                  <a:schemeClr val="bg1">
                    <a:lumMod val="95000"/>
                  </a:schemeClr>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chemeClr val="bg1">
                    <a:lumMod val="95000"/>
                  </a:schemeClr>
                </a:solidFill>
                <a:effectLst/>
                <a:uLnTx/>
                <a:uFillTx/>
              </a:rPr>
              <a:t>优秀</a:t>
            </a:r>
            <a:r>
              <a:rPr kumimoji="0" lang="en-US" altLang="zh-CN" sz="100" b="0" i="0" u="none" strike="noStrike" kern="0" cap="none" spc="0" normalizeH="0" baseline="0" noProof="0" dirty="0">
                <a:ln>
                  <a:noFill/>
                </a:ln>
                <a:solidFill>
                  <a:schemeClr val="bg1">
                    <a:lumMod val="95000"/>
                  </a:schemeClr>
                </a:solidFill>
                <a:effectLst/>
                <a:uLnTx/>
                <a:uFillTx/>
              </a:rPr>
              <a:t>PPT</a:t>
            </a:r>
            <a:r>
              <a:rPr kumimoji="0" lang="zh-CN" altLang="en-US" sz="100" b="0" i="0" u="none" strike="noStrike" kern="0" cap="none" spc="0" normalizeH="0" baseline="0" noProof="0" dirty="0">
                <a:ln>
                  <a:noFill/>
                </a:ln>
                <a:solidFill>
                  <a:schemeClr val="bg1">
                    <a:lumMod val="95000"/>
                  </a:schemeClr>
                </a:solidFill>
                <a:effectLst/>
                <a:uLnTx/>
                <a:uFillTx/>
              </a:rPr>
              <a:t>下载：</a:t>
            </a:r>
            <a:r>
              <a:rPr kumimoji="0" lang="en-US" altLang="zh-CN" sz="100" b="0" i="0" u="none" strike="noStrike" kern="0" cap="none" spc="0" normalizeH="0" baseline="0" noProof="0" dirty="0">
                <a:ln>
                  <a:noFill/>
                </a:ln>
                <a:solidFill>
                  <a:schemeClr val="bg1">
                    <a:lumMod val="95000"/>
                  </a:schemeClr>
                </a:solidFill>
                <a:effectLst/>
                <a:uLnTx/>
                <a:uFillTx/>
              </a:rPr>
              <a:t>www.1ppt.com/xiazai/        PPT</a:t>
            </a:r>
            <a:r>
              <a:rPr kumimoji="0" lang="zh-CN" altLang="en-US" sz="100" b="0" i="0" u="none" strike="noStrike" kern="0" cap="none" spc="0" normalizeH="0" baseline="0" noProof="0" dirty="0">
                <a:ln>
                  <a:noFill/>
                </a:ln>
                <a:solidFill>
                  <a:schemeClr val="bg1">
                    <a:lumMod val="95000"/>
                  </a:schemeClr>
                </a:solidFill>
                <a:effectLst/>
                <a:uLnTx/>
                <a:uFillTx/>
              </a:rPr>
              <a:t>教程： </a:t>
            </a:r>
            <a:r>
              <a:rPr kumimoji="0" lang="en-US" altLang="zh-CN" sz="100" b="0" i="0" u="none" strike="noStrike" kern="0" cap="none" spc="0" normalizeH="0" baseline="0" noProof="0" dirty="0">
                <a:ln>
                  <a:noFill/>
                </a:ln>
                <a:solidFill>
                  <a:schemeClr val="bg1">
                    <a:lumMod val="95000"/>
                  </a:schemeClr>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bg1">
                    <a:lumMod val="95000"/>
                  </a:schemeClr>
                </a:solidFill>
                <a:effectLst/>
                <a:uLnTx/>
                <a:uFillTx/>
              </a:rPr>
              <a:t>Word</a:t>
            </a:r>
            <a:r>
              <a:rPr kumimoji="0" lang="zh-CN" altLang="en-US" sz="100" b="0" i="0" u="none" strike="noStrike" kern="0" cap="none" spc="0" normalizeH="0" baseline="0" noProof="0" dirty="0">
                <a:ln>
                  <a:noFill/>
                </a:ln>
                <a:solidFill>
                  <a:schemeClr val="bg1">
                    <a:lumMod val="95000"/>
                  </a:schemeClr>
                </a:solidFill>
                <a:effectLst/>
                <a:uLnTx/>
                <a:uFillTx/>
              </a:rPr>
              <a:t>教程： </a:t>
            </a:r>
            <a:r>
              <a:rPr kumimoji="0" lang="en-US" altLang="zh-CN" sz="100" b="0" i="0" u="none" strike="noStrike" kern="0" cap="none" spc="0" normalizeH="0" baseline="0" noProof="0" dirty="0">
                <a:ln>
                  <a:noFill/>
                </a:ln>
                <a:solidFill>
                  <a:schemeClr val="bg1">
                    <a:lumMod val="95000"/>
                  </a:schemeClr>
                </a:solidFill>
                <a:effectLst/>
                <a:uLnTx/>
                <a:uFillTx/>
              </a:rPr>
              <a:t>www.1ppt.com/word/              Excel</a:t>
            </a:r>
            <a:r>
              <a:rPr kumimoji="0" lang="zh-CN" altLang="en-US" sz="100" b="0" i="0" u="none" strike="noStrike" kern="0" cap="none" spc="0" normalizeH="0" baseline="0" noProof="0" dirty="0">
                <a:ln>
                  <a:noFill/>
                </a:ln>
                <a:solidFill>
                  <a:schemeClr val="bg1">
                    <a:lumMod val="95000"/>
                  </a:schemeClr>
                </a:solidFill>
                <a:effectLst/>
                <a:uLnTx/>
                <a:uFillTx/>
              </a:rPr>
              <a:t>教程：</a:t>
            </a:r>
            <a:r>
              <a:rPr kumimoji="0" lang="en-US" altLang="zh-CN" sz="100" b="0" i="0" u="none" strike="noStrike" kern="0" cap="none" spc="0" normalizeH="0" baseline="0" noProof="0" dirty="0">
                <a:ln>
                  <a:noFill/>
                </a:ln>
                <a:solidFill>
                  <a:schemeClr val="bg1">
                    <a:lumMod val="95000"/>
                  </a:schemeClr>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chemeClr val="bg1">
                    <a:lumMod val="95000"/>
                  </a:schemeClr>
                </a:solidFill>
                <a:effectLst/>
                <a:uLnTx/>
                <a:uFillTx/>
              </a:rPr>
              <a:t>资料下载：</a:t>
            </a:r>
            <a:r>
              <a:rPr kumimoji="0" lang="en-US" altLang="zh-CN" sz="100" b="0" i="0" u="none" strike="noStrike" kern="0" cap="none" spc="0" normalizeH="0" baseline="0" noProof="0" dirty="0">
                <a:ln>
                  <a:noFill/>
                </a:ln>
                <a:solidFill>
                  <a:schemeClr val="bg1">
                    <a:lumMod val="95000"/>
                  </a:schemeClr>
                </a:solidFill>
                <a:effectLst/>
                <a:uLnTx/>
                <a:uFillTx/>
              </a:rPr>
              <a:t>www.1ppt.com/ziliao/                PPT</a:t>
            </a:r>
            <a:r>
              <a:rPr kumimoji="0" lang="zh-CN" altLang="en-US" sz="100" b="0" i="0" u="none" strike="noStrike" kern="0" cap="none" spc="0" normalizeH="0" baseline="0" noProof="0" dirty="0">
                <a:ln>
                  <a:noFill/>
                </a:ln>
                <a:solidFill>
                  <a:schemeClr val="bg1">
                    <a:lumMod val="95000"/>
                  </a:schemeClr>
                </a:solidFill>
                <a:effectLst/>
                <a:uLnTx/>
                <a:uFillTx/>
              </a:rPr>
              <a:t>课件下载：</a:t>
            </a:r>
            <a:r>
              <a:rPr kumimoji="0" lang="en-US" altLang="zh-CN" sz="100" b="0" i="0" u="none" strike="noStrike" kern="0" cap="none" spc="0" normalizeH="0" baseline="0" noProof="0" dirty="0">
                <a:ln>
                  <a:noFill/>
                </a:ln>
                <a:solidFill>
                  <a:schemeClr val="bg1">
                    <a:lumMod val="95000"/>
                  </a:schemeClr>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chemeClr val="bg1">
                    <a:lumMod val="95000"/>
                  </a:schemeClr>
                </a:solidFill>
                <a:effectLst/>
                <a:uLnTx/>
                <a:uFillTx/>
              </a:rPr>
              <a:t>范文下载：</a:t>
            </a:r>
            <a:r>
              <a:rPr kumimoji="0" lang="en-US" altLang="zh-CN" sz="100" b="0" i="0" u="none" strike="noStrike" kern="0" cap="none" spc="0" normalizeH="0" baseline="0" noProof="0" dirty="0">
                <a:ln>
                  <a:noFill/>
                </a:ln>
                <a:solidFill>
                  <a:schemeClr val="bg1">
                    <a:lumMod val="95000"/>
                  </a:schemeClr>
                </a:solidFill>
                <a:effectLst/>
                <a:uLnTx/>
                <a:uFillTx/>
              </a:rPr>
              <a:t>www.1ppt.com/fanwen/             </a:t>
            </a:r>
            <a:r>
              <a:rPr kumimoji="0" lang="zh-CN" altLang="en-US" sz="100" b="0" i="0" u="none" strike="noStrike" kern="0" cap="none" spc="0" normalizeH="0" baseline="0" noProof="0" dirty="0">
                <a:ln>
                  <a:noFill/>
                </a:ln>
                <a:solidFill>
                  <a:schemeClr val="bg1">
                    <a:lumMod val="95000"/>
                  </a:schemeClr>
                </a:solidFill>
                <a:effectLst/>
                <a:uLnTx/>
                <a:uFillTx/>
              </a:rPr>
              <a:t>试卷下载：</a:t>
            </a:r>
            <a:r>
              <a:rPr kumimoji="0" lang="en-US" altLang="zh-CN" sz="100" b="0" i="0" u="none" strike="noStrike" kern="0" cap="none" spc="0" normalizeH="0" baseline="0" noProof="0" dirty="0">
                <a:ln>
                  <a:noFill/>
                </a:ln>
                <a:solidFill>
                  <a:schemeClr val="bg1">
                    <a:lumMod val="95000"/>
                  </a:schemeClr>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chemeClr val="bg1">
                    <a:lumMod val="95000"/>
                  </a:schemeClr>
                </a:solidFill>
                <a:effectLst/>
                <a:uLnTx/>
                <a:uFillTx/>
              </a:rPr>
              <a:t>教案下载：</a:t>
            </a:r>
            <a:r>
              <a:rPr kumimoji="0" lang="en-US" altLang="zh-CN" sz="100" b="0" i="0" u="none" strike="noStrike" kern="0" cap="none" spc="0" normalizeH="0" baseline="0" noProof="0" dirty="0">
                <a:ln>
                  <a:noFill/>
                </a:ln>
                <a:solidFill>
                  <a:schemeClr val="bg1">
                    <a:lumMod val="95000"/>
                  </a:schemeClr>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chemeClr val="bg1">
                    <a:lumMod val="95000"/>
                  </a:schemeClr>
                </a:solidFill>
                <a:effectLst/>
                <a:uLnTx/>
                <a:uFillTx/>
              </a:rPr>
              <a:t>字体下载：</a:t>
            </a:r>
            <a:r>
              <a:rPr kumimoji="0" lang="en-US" altLang="zh-CN" sz="100" b="0" i="0" u="none" strike="noStrike" kern="0" cap="none" spc="0" normalizeH="0" baseline="0" noProof="0" dirty="0">
                <a:ln>
                  <a:noFill/>
                </a:ln>
                <a:solidFill>
                  <a:schemeClr val="bg1">
                    <a:lumMod val="95000"/>
                  </a:schemeClr>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bg1">
                    <a:lumMod val="95000"/>
                  </a:schemeClr>
                </a:solidFill>
                <a:effectLst/>
                <a:uLnTx/>
                <a:uFillTx/>
              </a:rPr>
              <a:t> </a:t>
            </a:r>
            <a:endParaRPr kumimoji="0" lang="zh-CN" altLang="en-US" sz="100" b="0" i="0" u="none" strike="noStrike" kern="0" cap="none" spc="0" normalizeH="0" baseline="0" noProof="0" dirty="0">
              <a:ln>
                <a:noFill/>
              </a:ln>
              <a:solidFill>
                <a:schemeClr val="bg1">
                  <a:lumMod val="95000"/>
                </a:schemeClr>
              </a:solidFill>
              <a:effectLst/>
              <a:uLnTx/>
              <a:uFillTx/>
            </a:endParaRPr>
          </a:p>
        </p:txBody>
      </p:sp>
    </p:spTree>
    <p:extLst>
      <p:ext uri="{BB962C8B-B14F-4D97-AF65-F5344CB8AC3E}">
        <p14:creationId xmlns:p14="http://schemas.microsoft.com/office/powerpoint/2010/main" val="317868031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642778"/>
      </p:ext>
    </p:extLst>
  </p:cSld>
  <p:clrMapOvr>
    <a:masterClrMapping/>
  </p:clrMapOvr>
  <p:transition spd="slow" advClick="0" advTm="7000">
    <p:cover dir="ld"/>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026" name="Picture 2" descr="E:\包图网素材2017\621next\包图网_77837生物基因链化学医疗医学PPT模板\图片1.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02854A03-91AF-448A-9954-517C0577E5F0}" type="datetimeFigureOut">
              <a:rPr lang="zh-CN" altLang="en-US" smtClean="0"/>
              <a:pPr/>
              <a:t>2020/6/28</a:t>
            </a:fld>
            <a:endParaRPr lang="zh-CN" altLang="en-US"/>
          </a:p>
        </p:txBody>
      </p:sp>
      <p:sp>
        <p:nvSpPr>
          <p:cNvPr id="5"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2EEFC946-6D13-4F8C-9740-992A906A613E}" type="slidenum">
              <a:rPr lang="zh-CN" altLang="en-US" smtClean="0"/>
              <a:pPr/>
              <a:t>‹#›</a:t>
            </a:fld>
            <a:endParaRPr lang="zh-CN" altLang="en-US"/>
          </a:p>
        </p:txBody>
      </p:sp>
    </p:spTree>
    <p:extLst>
      <p:ext uri="{BB962C8B-B14F-4D97-AF65-F5344CB8AC3E}">
        <p14:creationId xmlns:p14="http://schemas.microsoft.com/office/powerpoint/2010/main" val="3795072685"/>
      </p:ext>
    </p:extLst>
  </p:cSld>
  <p:clrMap bg1="lt1" tx1="dk1" bg2="lt2" tx2="dk2" accent1="accent1" accent2="accent2" accent3="accent3" accent4="accent4" accent5="accent5" accent6="accent6" hlink="hlink" folHlink="folHlink"/>
  <p:sldLayoutIdLst>
    <p:sldLayoutId id="2147483655" r:id="rId1"/>
    <p:sldLayoutId id="2147483658" r:id="rId2"/>
    <p:sldLayoutId id="2147483661" r:id="rId3"/>
    <p:sldLayoutId id="2147483659" r:id="rId4"/>
  </p:sldLayoutIdLst>
  <p:transition/>
  <p:txStyles>
    <p:titleStyle>
      <a:lvl1pPr algn="ctr" defTabSz="914282" rtl="0" eaLnBrk="1" latinLnBrk="0" hangingPunct="1">
        <a:spcBef>
          <a:spcPct val="0"/>
        </a:spcBef>
        <a:buNone/>
        <a:defRPr sz="4400" kern="1200">
          <a:solidFill>
            <a:schemeClr val="tx1"/>
          </a:solidFill>
          <a:latin typeface="+mj-lt"/>
          <a:ea typeface="+mj-ea"/>
          <a:cs typeface="+mj-cs"/>
        </a:defRPr>
      </a:lvl1pPr>
    </p:titleStyle>
    <p:bodyStyle>
      <a:lvl1pPr marL="342855" indent="-342855" algn="l" defTabSz="914282" rtl="0" eaLnBrk="1" latinLnBrk="0" hangingPunct="1">
        <a:spcBef>
          <a:spcPct val="20000"/>
        </a:spcBef>
        <a:buFont typeface="Arial" pitchFamily="34" charset="0"/>
        <a:buChar char="•"/>
        <a:defRPr sz="3200" kern="1200">
          <a:solidFill>
            <a:schemeClr val="tx1"/>
          </a:solidFill>
          <a:latin typeface="微软雅黑" panose="020B0503020204020204" pitchFamily="34" charset="-122"/>
          <a:ea typeface="微软雅黑" panose="020B0503020204020204" pitchFamily="34" charset="-122"/>
          <a:cs typeface="+mn-cs"/>
        </a:defRPr>
      </a:lvl1pPr>
      <a:lvl2pPr marL="742854" indent="-285713" algn="l" defTabSz="914282" rtl="0" eaLnBrk="1" latinLnBrk="0" hangingPunct="1">
        <a:spcBef>
          <a:spcPct val="20000"/>
        </a:spcBef>
        <a:buFont typeface="Arial"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2pPr>
      <a:lvl3pPr marL="1142852" indent="-228570" algn="l" defTabSz="914282" rtl="0" eaLnBrk="1" latinLnBrk="0" hangingPunct="1">
        <a:spcBef>
          <a:spcPct val="20000"/>
        </a:spcBef>
        <a:buFont typeface="Arial"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3pPr>
      <a:lvl4pPr marL="1599993" indent="-228570" algn="l" defTabSz="914282" rtl="0" eaLnBrk="1" latinLnBrk="0" hangingPunct="1">
        <a:spcBef>
          <a:spcPct val="20000"/>
        </a:spcBef>
        <a:buFont typeface="Arial"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133" indent="-228570" algn="l" defTabSz="914282" rtl="0" eaLnBrk="1" latinLnBrk="0" hangingPunct="1">
        <a:spcBef>
          <a:spcPct val="20000"/>
        </a:spcBef>
        <a:buFont typeface="Arial"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vl6pPr marL="2514275"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15"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56"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97"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282" rtl="0" eaLnBrk="1" latinLnBrk="0" hangingPunct="1">
        <a:defRPr sz="1800" kern="1200">
          <a:solidFill>
            <a:schemeClr val="tx1"/>
          </a:solidFill>
          <a:latin typeface="+mn-lt"/>
          <a:ea typeface="+mn-ea"/>
          <a:cs typeface="+mn-cs"/>
        </a:defRPr>
      </a:lvl1pPr>
      <a:lvl2pPr marL="457140" algn="l" defTabSz="914282" rtl="0" eaLnBrk="1" latinLnBrk="0" hangingPunct="1">
        <a:defRPr sz="1800" kern="1200">
          <a:solidFill>
            <a:schemeClr val="tx1"/>
          </a:solidFill>
          <a:latin typeface="+mn-lt"/>
          <a:ea typeface="+mn-ea"/>
          <a:cs typeface="+mn-cs"/>
        </a:defRPr>
      </a:lvl2pPr>
      <a:lvl3pPr marL="914282" algn="l" defTabSz="914282" rtl="0" eaLnBrk="1" latinLnBrk="0" hangingPunct="1">
        <a:defRPr sz="1800" kern="1200">
          <a:solidFill>
            <a:schemeClr val="tx1"/>
          </a:solidFill>
          <a:latin typeface="+mn-lt"/>
          <a:ea typeface="+mn-ea"/>
          <a:cs typeface="+mn-cs"/>
        </a:defRPr>
      </a:lvl3pPr>
      <a:lvl4pPr marL="1371422" algn="l" defTabSz="914282" rtl="0" eaLnBrk="1" latinLnBrk="0" hangingPunct="1">
        <a:defRPr sz="1800" kern="1200">
          <a:solidFill>
            <a:schemeClr val="tx1"/>
          </a:solidFill>
          <a:latin typeface="+mn-lt"/>
          <a:ea typeface="+mn-ea"/>
          <a:cs typeface="+mn-cs"/>
        </a:defRPr>
      </a:lvl4pPr>
      <a:lvl5pPr marL="1828563" algn="l" defTabSz="914282" rtl="0" eaLnBrk="1" latinLnBrk="0" hangingPunct="1">
        <a:defRPr sz="1800" kern="1200">
          <a:solidFill>
            <a:schemeClr val="tx1"/>
          </a:solidFill>
          <a:latin typeface="+mn-lt"/>
          <a:ea typeface="+mn-ea"/>
          <a:cs typeface="+mn-cs"/>
        </a:defRPr>
      </a:lvl5pPr>
      <a:lvl6pPr marL="2285704" algn="l" defTabSz="914282" rtl="0" eaLnBrk="1" latinLnBrk="0" hangingPunct="1">
        <a:defRPr sz="1800" kern="1200">
          <a:solidFill>
            <a:schemeClr val="tx1"/>
          </a:solidFill>
          <a:latin typeface="+mn-lt"/>
          <a:ea typeface="+mn-ea"/>
          <a:cs typeface="+mn-cs"/>
        </a:defRPr>
      </a:lvl6pPr>
      <a:lvl7pPr marL="2742845" algn="l" defTabSz="914282" rtl="0" eaLnBrk="1" latinLnBrk="0" hangingPunct="1">
        <a:defRPr sz="1800" kern="1200">
          <a:solidFill>
            <a:schemeClr val="tx1"/>
          </a:solidFill>
          <a:latin typeface="+mn-lt"/>
          <a:ea typeface="+mn-ea"/>
          <a:cs typeface="+mn-cs"/>
        </a:defRPr>
      </a:lvl7pPr>
      <a:lvl8pPr marL="3199985" algn="l" defTabSz="914282" rtl="0" eaLnBrk="1" latinLnBrk="0" hangingPunct="1">
        <a:defRPr sz="1800" kern="1200">
          <a:solidFill>
            <a:schemeClr val="tx1"/>
          </a:solidFill>
          <a:latin typeface="+mn-lt"/>
          <a:ea typeface="+mn-ea"/>
          <a:cs typeface="+mn-cs"/>
        </a:defRPr>
      </a:lvl8pPr>
      <a:lvl9pPr marL="3657126" algn="l" defTabSz="9142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F391BD29-1F4C-4665-BF1E-AE55DAC2A8D6}"/>
              </a:ext>
            </a:extLst>
          </p:cNvPr>
          <p:cNvSpPr txBox="1"/>
          <p:nvPr/>
        </p:nvSpPr>
        <p:spPr>
          <a:xfrm>
            <a:off x="179512" y="627534"/>
            <a:ext cx="7776864" cy="917431"/>
          </a:xfrm>
          <a:prstGeom prst="rect">
            <a:avLst/>
          </a:prstGeom>
          <a:noFill/>
        </p:spPr>
        <p:txBody>
          <a:bodyPr wrap="square" rtlCol="0">
            <a:spAutoFit/>
          </a:bodyPr>
          <a:lstStyle/>
          <a:p>
            <a:pPr>
              <a:lnSpc>
                <a:spcPct val="150000"/>
              </a:lnSpc>
            </a:pPr>
            <a:r>
              <a:rPr lang="zh-CN" altLang="en-US" sz="3200" dirty="0">
                <a:solidFill>
                  <a:srgbClr val="C00000"/>
                </a:solidFill>
                <a:latin typeface="汉仪夏日体W" panose="00020600040101010101" pitchFamily="18" charset="-122"/>
                <a:ea typeface="汉仪夏日体W" panose="00020600040101010101" pitchFamily="18" charset="-122"/>
              </a:rPr>
              <a:t>        </a:t>
            </a:r>
            <a:r>
              <a:rPr lang="zh-CN" altLang="en-US" sz="4000" dirty="0">
                <a:solidFill>
                  <a:srgbClr val="C00000"/>
                </a:solidFill>
                <a:latin typeface="汉仪夏日体W" panose="00020600040101010101" pitchFamily="18" charset="-122"/>
                <a:ea typeface="汉仪夏日体W" panose="00020600040101010101" pitchFamily="18" charset="-122"/>
              </a:rPr>
              <a:t>浅谈</a:t>
            </a:r>
            <a:r>
              <a:rPr lang="en-US" altLang="zh-CN" sz="4000" dirty="0">
                <a:solidFill>
                  <a:srgbClr val="C00000"/>
                </a:solidFill>
                <a:latin typeface="汉仪夏日体W" panose="00020600040101010101" pitchFamily="18" charset="-122"/>
                <a:ea typeface="汉仪夏日体W" panose="00020600040101010101" pitchFamily="18" charset="-122"/>
              </a:rPr>
              <a:t>DNA</a:t>
            </a:r>
            <a:r>
              <a:rPr lang="zh-CN" altLang="en-US" sz="4000" dirty="0">
                <a:solidFill>
                  <a:srgbClr val="C00000"/>
                </a:solidFill>
                <a:latin typeface="汉仪夏日体W" panose="00020600040101010101" pitchFamily="18" charset="-122"/>
                <a:ea typeface="汉仪夏日体W" panose="00020600040101010101" pitchFamily="18" charset="-122"/>
              </a:rPr>
              <a:t>双螺旋结构的发现</a:t>
            </a:r>
            <a:endParaRPr lang="en-US" altLang="zh-CN" sz="3200" dirty="0">
              <a:solidFill>
                <a:srgbClr val="C00000"/>
              </a:solidFill>
              <a:latin typeface="汉仪夏日体W" panose="00020600040101010101" pitchFamily="18" charset="-122"/>
              <a:ea typeface="汉仪夏日体W" panose="00020600040101010101" pitchFamily="18" charset="-122"/>
            </a:endParaRPr>
          </a:p>
        </p:txBody>
      </p:sp>
      <p:sp>
        <p:nvSpPr>
          <p:cNvPr id="3" name="矩形 2">
            <a:extLst>
              <a:ext uri="{FF2B5EF4-FFF2-40B4-BE49-F238E27FC236}">
                <a16:creationId xmlns:a16="http://schemas.microsoft.com/office/drawing/2014/main" id="{B05D6678-CA58-4A82-B5C9-84DE531BE5FA}"/>
              </a:ext>
            </a:extLst>
          </p:cNvPr>
          <p:cNvSpPr/>
          <p:nvPr/>
        </p:nvSpPr>
        <p:spPr>
          <a:xfrm>
            <a:off x="2915816" y="1707654"/>
            <a:ext cx="4572000" cy="2608856"/>
          </a:xfrm>
          <a:prstGeom prst="rect">
            <a:avLst/>
          </a:prstGeom>
        </p:spPr>
        <p:txBody>
          <a:bodyPr>
            <a:spAutoFit/>
          </a:bodyPr>
          <a:lstStyle/>
          <a:p>
            <a:pPr lvl="0">
              <a:lnSpc>
                <a:spcPct val="150000"/>
              </a:lnSpc>
            </a:pPr>
            <a:r>
              <a:rPr lang="zh-CN" altLang="en-US" sz="2800" dirty="0">
                <a:solidFill>
                  <a:prstClr val="black"/>
                </a:solidFill>
                <a:latin typeface="汉仪夏日体W" panose="00020600040101010101" pitchFamily="18" charset="-122"/>
                <a:ea typeface="汉仪夏日体W" panose="00020600040101010101" pitchFamily="18" charset="-122"/>
              </a:rPr>
              <a:t>创新类型：知识创新</a:t>
            </a:r>
            <a:endParaRPr lang="en-US" altLang="zh-CN" sz="2800" dirty="0">
              <a:solidFill>
                <a:prstClr val="black"/>
              </a:solidFill>
              <a:latin typeface="汉仪夏日体W" panose="00020600040101010101" pitchFamily="18" charset="-122"/>
              <a:ea typeface="汉仪夏日体W" panose="00020600040101010101" pitchFamily="18" charset="-122"/>
            </a:endParaRPr>
          </a:p>
          <a:p>
            <a:pPr lvl="0">
              <a:lnSpc>
                <a:spcPct val="150000"/>
              </a:lnSpc>
            </a:pPr>
            <a:r>
              <a:rPr lang="zh-CN" altLang="en-US" sz="2800" dirty="0">
                <a:solidFill>
                  <a:prstClr val="black"/>
                </a:solidFill>
                <a:latin typeface="汉仪夏日体W" panose="00020600040101010101" pitchFamily="18" charset="-122"/>
                <a:ea typeface="汉仪夏日体W" panose="00020600040101010101" pitchFamily="18" charset="-122"/>
              </a:rPr>
              <a:t>姓名：李晓容</a:t>
            </a:r>
            <a:endParaRPr lang="en-US" altLang="zh-CN" sz="2800" dirty="0">
              <a:solidFill>
                <a:prstClr val="black"/>
              </a:solidFill>
              <a:latin typeface="汉仪夏日体W" panose="00020600040101010101" pitchFamily="18" charset="-122"/>
              <a:ea typeface="汉仪夏日体W" panose="00020600040101010101" pitchFamily="18" charset="-122"/>
            </a:endParaRPr>
          </a:p>
          <a:p>
            <a:pPr lvl="0">
              <a:lnSpc>
                <a:spcPct val="150000"/>
              </a:lnSpc>
            </a:pPr>
            <a:r>
              <a:rPr lang="zh-CN" altLang="en-US" sz="2800" dirty="0">
                <a:solidFill>
                  <a:prstClr val="black"/>
                </a:solidFill>
                <a:latin typeface="汉仪夏日体W" panose="00020600040101010101" pitchFamily="18" charset="-122"/>
                <a:ea typeface="汉仪夏日体W" panose="00020600040101010101" pitchFamily="18" charset="-122"/>
              </a:rPr>
              <a:t>学院：生命科学学院</a:t>
            </a:r>
            <a:endParaRPr lang="en-US" altLang="zh-CN" sz="2800" dirty="0">
              <a:solidFill>
                <a:prstClr val="black"/>
              </a:solidFill>
              <a:latin typeface="汉仪夏日体W" panose="00020600040101010101" pitchFamily="18" charset="-122"/>
              <a:ea typeface="汉仪夏日体W" panose="00020600040101010101" pitchFamily="18" charset="-122"/>
            </a:endParaRPr>
          </a:p>
          <a:p>
            <a:pPr lvl="0">
              <a:lnSpc>
                <a:spcPct val="150000"/>
              </a:lnSpc>
            </a:pPr>
            <a:r>
              <a:rPr lang="zh-CN" altLang="en-US" sz="2800" dirty="0">
                <a:solidFill>
                  <a:prstClr val="black"/>
                </a:solidFill>
                <a:latin typeface="汉仪夏日体W" panose="00020600040101010101" pitchFamily="18" charset="-122"/>
                <a:ea typeface="汉仪夏日体W" panose="00020600040101010101" pitchFamily="18" charset="-122"/>
              </a:rPr>
              <a:t>学号：</a:t>
            </a:r>
            <a:r>
              <a:rPr lang="en-US" altLang="zh-CN" sz="2800" dirty="0">
                <a:solidFill>
                  <a:prstClr val="black"/>
                </a:solidFill>
                <a:latin typeface="汉仪夏日体W" panose="00020600040101010101" pitchFamily="18" charset="-122"/>
                <a:ea typeface="汉仪夏日体W" panose="00020600040101010101" pitchFamily="18" charset="-122"/>
              </a:rPr>
              <a:t>20182521013</a:t>
            </a:r>
          </a:p>
        </p:txBody>
      </p:sp>
    </p:spTree>
    <p:extLst>
      <p:ext uri="{BB962C8B-B14F-4D97-AF65-F5344CB8AC3E}">
        <p14:creationId xmlns:p14="http://schemas.microsoft.com/office/powerpoint/2010/main" val="6220282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37">
            <a:extLst>
              <a:ext uri="{FF2B5EF4-FFF2-40B4-BE49-F238E27FC236}">
                <a16:creationId xmlns:a16="http://schemas.microsoft.com/office/drawing/2014/main" id="{16C5B4CB-3A0E-4B01-8C1D-0F5977CE816F}"/>
              </a:ext>
            </a:extLst>
          </p:cNvPr>
          <p:cNvSpPr txBox="1"/>
          <p:nvPr/>
        </p:nvSpPr>
        <p:spPr>
          <a:xfrm>
            <a:off x="179512" y="267494"/>
            <a:ext cx="1118081" cy="374375"/>
          </a:xfrm>
          <a:prstGeom prst="rect">
            <a:avLst/>
          </a:prstGeom>
          <a:noFill/>
        </p:spPr>
        <p:txBody>
          <a:bodyPr wrap="none" lIns="96434" tIns="48217" rIns="96434" bIns="48217" rtlCol="0">
            <a:spAutoFit/>
          </a:bodyPr>
          <a:lstStyle/>
          <a:p>
            <a:pPr defTabSz="964278"/>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人物介绍</a:t>
            </a:r>
          </a:p>
        </p:txBody>
      </p:sp>
      <p:pic>
        <p:nvPicPr>
          <p:cNvPr id="8" name="图片 7">
            <a:extLst>
              <a:ext uri="{FF2B5EF4-FFF2-40B4-BE49-F238E27FC236}">
                <a16:creationId xmlns:a16="http://schemas.microsoft.com/office/drawing/2014/main" id="{C0B3D881-9B73-41E7-8177-8AE166B686C1}"/>
              </a:ext>
            </a:extLst>
          </p:cNvPr>
          <p:cNvPicPr>
            <a:picLocks noChangeAspect="1"/>
          </p:cNvPicPr>
          <p:nvPr/>
        </p:nvPicPr>
        <p:blipFill rotWithShape="1">
          <a:blip r:embed="rId3"/>
          <a:srcRect l="51581" t="6928" r="27046" b="9943"/>
          <a:stretch/>
        </p:blipFill>
        <p:spPr>
          <a:xfrm>
            <a:off x="281584" y="1252302"/>
            <a:ext cx="2277805" cy="273941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文本框 5">
            <a:extLst>
              <a:ext uri="{FF2B5EF4-FFF2-40B4-BE49-F238E27FC236}">
                <a16:creationId xmlns:a16="http://schemas.microsoft.com/office/drawing/2014/main" id="{FEE0155F-C554-47F8-907D-FFE4E13DC413}"/>
              </a:ext>
            </a:extLst>
          </p:cNvPr>
          <p:cNvSpPr txBox="1"/>
          <p:nvPr/>
        </p:nvSpPr>
        <p:spPr>
          <a:xfrm>
            <a:off x="2386158" y="544528"/>
            <a:ext cx="6757842" cy="2454005"/>
          </a:xfrm>
          <a:prstGeom prst="rect">
            <a:avLst/>
          </a:prstGeom>
          <a:noFill/>
        </p:spPr>
        <p:txBody>
          <a:bodyPr wrap="square" rtlCol="0">
            <a:spAutoFit/>
          </a:bodyPr>
          <a:lstStyle/>
          <a:p>
            <a:pPr marL="342900" indent="342900" defTabSz="914400">
              <a:lnSpc>
                <a:spcPct val="130000"/>
              </a:lnSpc>
              <a:buFont typeface="Arial" panose="020B0604020202020204" pitchFamily="34" charset="0"/>
              <a:buChar char="•"/>
              <a:defRPr/>
            </a:pPr>
            <a:r>
              <a:rPr lang="zh-CN" altLang="en-US" sz="2000" dirty="0">
                <a:latin typeface="微软雅黑" panose="020B0503020204020204" pitchFamily="34" charset="-122"/>
                <a:ea typeface="微软雅黑" panose="020B0503020204020204" pitchFamily="34" charset="-122"/>
              </a:rPr>
              <a:t>姓名：莫里斯</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威尔金斯 </a:t>
            </a:r>
            <a:endParaRPr lang="en-US" altLang="zh-CN" sz="2000" dirty="0">
              <a:latin typeface="微软雅黑" panose="020B0503020204020204" pitchFamily="34" charset="-122"/>
              <a:ea typeface="微软雅黑" panose="020B0503020204020204" pitchFamily="34" charset="-122"/>
            </a:endParaRPr>
          </a:p>
          <a:p>
            <a:pPr marL="342900" indent="342900" defTabSz="914400">
              <a:lnSpc>
                <a:spcPct val="130000"/>
              </a:lnSpc>
              <a:buFont typeface="Arial" panose="020B0604020202020204" pitchFamily="34" charset="0"/>
              <a:buChar char="•"/>
              <a:defRPr/>
            </a:pPr>
            <a:r>
              <a:rPr lang="zh-CN" altLang="en-US" sz="2000" dirty="0">
                <a:latin typeface="微软雅黑" panose="020B0503020204020204" pitchFamily="34" charset="-122"/>
                <a:ea typeface="微软雅黑" panose="020B0503020204020204" pitchFamily="34" charset="-122"/>
              </a:rPr>
              <a:t>国籍：英国</a:t>
            </a:r>
            <a:endParaRPr lang="en-US" altLang="zh-CN" sz="2000" dirty="0">
              <a:latin typeface="微软雅黑" panose="020B0503020204020204" pitchFamily="34" charset="-122"/>
              <a:ea typeface="微软雅黑" panose="020B0503020204020204" pitchFamily="34" charset="-122"/>
            </a:endParaRPr>
          </a:p>
          <a:p>
            <a:pPr marL="342900" indent="342900" defTabSz="914400">
              <a:lnSpc>
                <a:spcPct val="130000"/>
              </a:lnSpc>
              <a:buFont typeface="Arial" panose="020B0604020202020204" pitchFamily="34" charset="0"/>
              <a:buChar char="•"/>
              <a:defRPr/>
            </a:pPr>
            <a:r>
              <a:rPr lang="zh-CN" altLang="en-US" sz="2000" dirty="0">
                <a:latin typeface="微软雅黑" panose="020B0503020204020204" pitchFamily="34" charset="-122"/>
                <a:ea typeface="微软雅黑" panose="020B0503020204020204" pitchFamily="34" charset="-122"/>
              </a:rPr>
              <a:t>职业：</a:t>
            </a:r>
            <a:r>
              <a:rPr lang="zh-CN" altLang="en-US" sz="2000" b="1" dirty="0">
                <a:latin typeface="微软雅黑" panose="020B0503020204020204" pitchFamily="34" charset="-122"/>
                <a:ea typeface="微软雅黑" panose="020B0503020204020204" pitchFamily="34" charset="-122"/>
              </a:rPr>
              <a:t>物理学家、生物学家</a:t>
            </a:r>
            <a:endParaRPr lang="en-US" altLang="zh-CN" sz="2000" b="1" dirty="0">
              <a:latin typeface="微软雅黑" panose="020B0503020204020204" pitchFamily="34" charset="-122"/>
              <a:ea typeface="微软雅黑" panose="020B0503020204020204" pitchFamily="34" charset="-122"/>
            </a:endParaRPr>
          </a:p>
          <a:p>
            <a:pPr marL="342900" indent="342900" defTabSz="914400">
              <a:lnSpc>
                <a:spcPct val="130000"/>
              </a:lnSpc>
              <a:buFont typeface="Arial" panose="020B0604020202020204" pitchFamily="34" charset="0"/>
              <a:buChar char="•"/>
              <a:defRPr/>
            </a:pPr>
            <a:r>
              <a:rPr lang="zh-CN" altLang="en-US" sz="2000" dirty="0">
                <a:latin typeface="微软雅黑" panose="020B0503020204020204" pitchFamily="34" charset="-122"/>
                <a:ea typeface="微软雅黑" panose="020B0503020204020204" pitchFamily="34" charset="-122"/>
              </a:rPr>
              <a:t>人物经历：威尔金斯于</a:t>
            </a:r>
            <a:r>
              <a:rPr lang="en-US" altLang="zh-CN" sz="2000" dirty="0">
                <a:latin typeface="微软雅黑" panose="020B0503020204020204" pitchFamily="34" charset="-122"/>
                <a:ea typeface="微软雅黑" panose="020B0503020204020204" pitchFamily="34" charset="-122"/>
              </a:rPr>
              <a:t>1938</a:t>
            </a:r>
            <a:r>
              <a:rPr lang="zh-CN" altLang="en-US" sz="2000" dirty="0">
                <a:latin typeface="微软雅黑" panose="020B0503020204020204" pitchFamily="34" charset="-122"/>
                <a:ea typeface="微软雅黑" panose="020B0503020204020204" pitchFamily="34" charset="-122"/>
              </a:rPr>
              <a:t>年毕业于剑桥大学物理系 ；</a:t>
            </a:r>
            <a:r>
              <a:rPr lang="en-US" altLang="zh-CN" sz="2000" dirty="0">
                <a:latin typeface="微软雅黑" panose="020B0503020204020204" pitchFamily="34" charset="-122"/>
                <a:ea typeface="微软雅黑" panose="020B0503020204020204" pitchFamily="34" charset="-122"/>
              </a:rPr>
              <a:t>1950</a:t>
            </a:r>
            <a:r>
              <a:rPr lang="zh-CN" altLang="en-US" sz="2000" dirty="0">
                <a:latin typeface="微软雅黑" panose="020B0503020204020204" pitchFamily="34" charset="-122"/>
                <a:ea typeface="微软雅黑" panose="020B0503020204020204" pitchFamily="34" charset="-122"/>
              </a:rPr>
              <a:t>年到伦敦皇家学院工作，从事</a:t>
            </a:r>
            <a:r>
              <a:rPr lang="en-US" altLang="zh-CN" sz="2000" dirty="0">
                <a:latin typeface="微软雅黑" panose="020B0503020204020204" pitchFamily="34" charset="-122"/>
                <a:ea typeface="微软雅黑" panose="020B0503020204020204" pitchFamily="34" charset="-122"/>
              </a:rPr>
              <a:t>DNA</a:t>
            </a:r>
            <a:r>
              <a:rPr lang="zh-CN" altLang="en-US" sz="2000" dirty="0">
                <a:latin typeface="微软雅黑" panose="020B0503020204020204" pitchFamily="34" charset="-122"/>
                <a:ea typeface="微软雅黑" panose="020B0503020204020204" pitchFamily="34" charset="-122"/>
              </a:rPr>
              <a:t>的</a:t>
            </a:r>
            <a:r>
              <a:rPr lang="en-US" altLang="zh-CN" sz="2000" dirty="0">
                <a:latin typeface="微软雅黑" panose="020B0503020204020204" pitchFamily="34" charset="-122"/>
                <a:ea typeface="微软雅黑" panose="020B0503020204020204" pitchFamily="34" charset="-122"/>
              </a:rPr>
              <a:t>X</a:t>
            </a:r>
            <a:r>
              <a:rPr lang="zh-CN" altLang="en-US" sz="2000" dirty="0">
                <a:latin typeface="微软雅黑" panose="020B0503020204020204" pitchFamily="34" charset="-122"/>
                <a:ea typeface="微软雅黑" panose="020B0503020204020204" pitchFamily="34" charset="-122"/>
              </a:rPr>
              <a:t>射线的分析研究。</a:t>
            </a:r>
            <a:endParaRPr lang="en-US" altLang="zh-CN" sz="2000" dirty="0">
              <a:latin typeface="微软雅黑" panose="020B0503020204020204" pitchFamily="34" charset="-122"/>
              <a:ea typeface="微软雅黑" panose="020B0503020204020204" pitchFamily="34" charset="-122"/>
            </a:endParaRPr>
          </a:p>
        </p:txBody>
      </p:sp>
      <p:sp>
        <p:nvSpPr>
          <p:cNvPr id="2" name="矩形 1">
            <a:extLst>
              <a:ext uri="{FF2B5EF4-FFF2-40B4-BE49-F238E27FC236}">
                <a16:creationId xmlns:a16="http://schemas.microsoft.com/office/drawing/2014/main" id="{389A6D65-02B9-4E4E-BD52-9EBCDE412B65}"/>
              </a:ext>
            </a:extLst>
          </p:cNvPr>
          <p:cNvSpPr/>
          <p:nvPr/>
        </p:nvSpPr>
        <p:spPr>
          <a:xfrm>
            <a:off x="2771800" y="3075806"/>
            <a:ext cx="6090616" cy="1659044"/>
          </a:xfrm>
          <a:prstGeom prst="rect">
            <a:avLst/>
          </a:prstGeom>
        </p:spPr>
        <p:txBody>
          <a:bodyPr wrap="square">
            <a:spAutoFit/>
          </a:bodyPr>
          <a:lstStyle/>
          <a:p>
            <a:pPr indent="457200">
              <a:lnSpc>
                <a:spcPct val="130000"/>
              </a:lnSpc>
            </a:pPr>
            <a:r>
              <a:rPr lang="zh-CN" altLang="en-US" sz="2000" b="1" dirty="0">
                <a:solidFill>
                  <a:prstClr val="black"/>
                </a:solidFill>
                <a:latin typeface="微软雅黑" panose="020B0503020204020204" pitchFamily="34" charset="-122"/>
                <a:ea typeface="微软雅黑" panose="020B0503020204020204" pitchFamily="34" charset="-122"/>
              </a:rPr>
              <a:t>在和沃森、 克里克的关系上 </a:t>
            </a:r>
            <a:r>
              <a:rPr lang="en-US" altLang="zh-CN" sz="2000" b="1" dirty="0">
                <a:solidFill>
                  <a:prstClr val="black"/>
                </a:solidFill>
                <a:latin typeface="微软雅黑" panose="020B0503020204020204" pitchFamily="34" charset="-122"/>
                <a:ea typeface="微软雅黑" panose="020B0503020204020204" pitchFamily="34" charset="-122"/>
              </a:rPr>
              <a:t>, </a:t>
            </a:r>
            <a:r>
              <a:rPr lang="zh-CN" altLang="en-US" sz="2000" b="1" dirty="0">
                <a:solidFill>
                  <a:prstClr val="black"/>
                </a:solidFill>
                <a:latin typeface="微软雅黑" panose="020B0503020204020204" pitchFamily="34" charset="-122"/>
                <a:ea typeface="微软雅黑" panose="020B0503020204020204" pitchFamily="34" charset="-122"/>
              </a:rPr>
              <a:t>威尔金斯一直和他们保持着密切的学术交往 </a:t>
            </a:r>
            <a:r>
              <a:rPr lang="en-US" altLang="zh-CN" sz="2000" b="1" dirty="0">
                <a:solidFill>
                  <a:prstClr val="black"/>
                </a:solidFill>
                <a:latin typeface="微软雅黑" panose="020B0503020204020204" pitchFamily="34" charset="-122"/>
                <a:ea typeface="微软雅黑" panose="020B0503020204020204" pitchFamily="34" charset="-122"/>
              </a:rPr>
              <a:t>, </a:t>
            </a:r>
            <a:r>
              <a:rPr lang="zh-CN" altLang="en-US" sz="2000" b="1" dirty="0">
                <a:solidFill>
                  <a:prstClr val="black"/>
                </a:solidFill>
                <a:latin typeface="微软雅黑" panose="020B0503020204020204" pitchFamily="34" charset="-122"/>
                <a:ea typeface="微软雅黑" panose="020B0503020204020204" pitchFamily="34" charset="-122"/>
              </a:rPr>
              <a:t>并和克里克一直有着良好的友谊 。而威尔金斯和富兰克林虽然在同一个实验室进行研究工作，但关系恶劣。</a:t>
            </a:r>
            <a:endParaRPr lang="zh-CN" altLang="en-US" dirty="0"/>
          </a:p>
        </p:txBody>
      </p:sp>
    </p:spTree>
    <p:extLst>
      <p:ext uri="{BB962C8B-B14F-4D97-AF65-F5344CB8AC3E}">
        <p14:creationId xmlns:p14="http://schemas.microsoft.com/office/powerpoint/2010/main" val="4260157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37">
            <a:extLst>
              <a:ext uri="{FF2B5EF4-FFF2-40B4-BE49-F238E27FC236}">
                <a16:creationId xmlns:a16="http://schemas.microsoft.com/office/drawing/2014/main" id="{16C5B4CB-3A0E-4B01-8C1D-0F5977CE816F}"/>
              </a:ext>
            </a:extLst>
          </p:cNvPr>
          <p:cNvSpPr txBox="1"/>
          <p:nvPr/>
        </p:nvSpPr>
        <p:spPr>
          <a:xfrm>
            <a:off x="179512" y="267494"/>
            <a:ext cx="1118081" cy="374375"/>
          </a:xfrm>
          <a:prstGeom prst="rect">
            <a:avLst/>
          </a:prstGeom>
          <a:noFill/>
        </p:spPr>
        <p:txBody>
          <a:bodyPr wrap="none" lIns="96434" tIns="48217" rIns="96434" bIns="48217" rtlCol="0">
            <a:spAutoFit/>
          </a:bodyPr>
          <a:lstStyle/>
          <a:p>
            <a:pPr defTabSz="964278"/>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人物介绍</a:t>
            </a:r>
          </a:p>
        </p:txBody>
      </p:sp>
      <p:sp>
        <p:nvSpPr>
          <p:cNvPr id="8" name="文本框 7">
            <a:extLst>
              <a:ext uri="{FF2B5EF4-FFF2-40B4-BE49-F238E27FC236}">
                <a16:creationId xmlns:a16="http://schemas.microsoft.com/office/drawing/2014/main" id="{2439951D-4CD4-4D83-A165-A461960EF5C9}"/>
              </a:ext>
            </a:extLst>
          </p:cNvPr>
          <p:cNvSpPr txBox="1"/>
          <p:nvPr/>
        </p:nvSpPr>
        <p:spPr>
          <a:xfrm>
            <a:off x="2539798" y="641869"/>
            <a:ext cx="6477106" cy="2854115"/>
          </a:xfrm>
          <a:prstGeom prst="rect">
            <a:avLst/>
          </a:prstGeom>
          <a:noFill/>
        </p:spPr>
        <p:txBody>
          <a:bodyPr wrap="square" rtlCol="0">
            <a:spAutoFit/>
          </a:bodyPr>
          <a:lstStyle/>
          <a:p>
            <a:pPr marL="342900" indent="342900" defTabSz="914400">
              <a:lnSpc>
                <a:spcPct val="130000"/>
              </a:lnSpc>
              <a:buFont typeface="Arial" panose="020B0604020202020204" pitchFamily="34" charset="0"/>
              <a:buChar char="•"/>
              <a:defRPr/>
            </a:pPr>
            <a:r>
              <a:rPr lang="zh-CN" altLang="en-US" sz="2000" dirty="0">
                <a:latin typeface="微软雅黑" panose="020B0503020204020204" pitchFamily="34" charset="-122"/>
                <a:ea typeface="微软雅黑" panose="020B0503020204020204" pitchFamily="34" charset="-122"/>
              </a:rPr>
              <a:t>姓名：罗莎琳德</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埃尔西</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富兰克林 </a:t>
            </a:r>
            <a:endParaRPr lang="en-US" altLang="zh-CN" sz="2000" dirty="0">
              <a:latin typeface="微软雅黑" panose="020B0503020204020204" pitchFamily="34" charset="-122"/>
              <a:ea typeface="微软雅黑" panose="020B0503020204020204" pitchFamily="34" charset="-122"/>
            </a:endParaRPr>
          </a:p>
          <a:p>
            <a:pPr marL="342900" indent="342900" defTabSz="914400">
              <a:lnSpc>
                <a:spcPct val="130000"/>
              </a:lnSpc>
              <a:buFont typeface="Arial" panose="020B0604020202020204" pitchFamily="34" charset="0"/>
              <a:buChar char="•"/>
              <a:defRPr/>
            </a:pPr>
            <a:r>
              <a:rPr lang="zh-CN" altLang="en-US" sz="2000" dirty="0">
                <a:latin typeface="微软雅黑" panose="020B0503020204020204" pitchFamily="34" charset="-122"/>
                <a:ea typeface="微软雅黑" panose="020B0503020204020204" pitchFamily="34" charset="-122"/>
              </a:rPr>
              <a:t>国籍：英国</a:t>
            </a:r>
            <a:endParaRPr lang="en-US" altLang="zh-CN" sz="2000" dirty="0">
              <a:latin typeface="微软雅黑" panose="020B0503020204020204" pitchFamily="34" charset="-122"/>
              <a:ea typeface="微软雅黑" panose="020B0503020204020204" pitchFamily="34" charset="-122"/>
            </a:endParaRPr>
          </a:p>
          <a:p>
            <a:pPr marL="342900" indent="342900" defTabSz="914400">
              <a:lnSpc>
                <a:spcPct val="130000"/>
              </a:lnSpc>
              <a:buFont typeface="Arial" panose="020B0604020202020204" pitchFamily="34" charset="0"/>
              <a:buChar char="•"/>
              <a:defRPr/>
            </a:pPr>
            <a:r>
              <a:rPr lang="zh-CN" altLang="en-US" sz="2000" dirty="0">
                <a:latin typeface="微软雅黑" panose="020B0503020204020204" pitchFamily="34" charset="-122"/>
                <a:ea typeface="微软雅黑" panose="020B0503020204020204" pitchFamily="34" charset="-122"/>
              </a:rPr>
              <a:t>职业：</a:t>
            </a:r>
            <a:r>
              <a:rPr lang="zh-CN" altLang="en-US" sz="2000" b="1" dirty="0">
                <a:latin typeface="微软雅黑" panose="020B0503020204020204" pitchFamily="34" charset="-122"/>
                <a:ea typeface="微软雅黑" panose="020B0503020204020204" pitchFamily="34" charset="-122"/>
              </a:rPr>
              <a:t>物理化学家、晶体学家、生物学家</a:t>
            </a:r>
            <a:endParaRPr lang="en-US" altLang="zh-CN" sz="2000" b="1" dirty="0">
              <a:latin typeface="微软雅黑" panose="020B0503020204020204" pitchFamily="34" charset="-122"/>
              <a:ea typeface="微软雅黑" panose="020B0503020204020204" pitchFamily="34" charset="-122"/>
            </a:endParaRPr>
          </a:p>
          <a:p>
            <a:pPr marL="342900" indent="342900" defTabSz="914400">
              <a:lnSpc>
                <a:spcPct val="130000"/>
              </a:lnSpc>
              <a:buFont typeface="Arial" panose="020B0604020202020204" pitchFamily="34" charset="0"/>
              <a:buChar char="•"/>
              <a:defRPr/>
            </a:pPr>
            <a:r>
              <a:rPr lang="zh-CN" altLang="en-US" sz="2000" dirty="0">
                <a:latin typeface="微软雅黑" panose="020B0503020204020204" pitchFamily="34" charset="-122"/>
                <a:ea typeface="微软雅黑" panose="020B0503020204020204" pitchFamily="34" charset="-122"/>
              </a:rPr>
              <a:t>人物经历：富兰克林毕业于剑桥大学，学 物理化学 </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曾在巴黎多年从事</a:t>
            </a:r>
            <a:r>
              <a:rPr lang="en-US" altLang="zh-CN" sz="2000" dirty="0">
                <a:latin typeface="微软雅黑" panose="020B0503020204020204" pitchFamily="34" charset="-122"/>
                <a:ea typeface="微软雅黑" panose="020B0503020204020204" pitchFamily="34" charset="-122"/>
              </a:rPr>
              <a:t>X</a:t>
            </a:r>
            <a:r>
              <a:rPr lang="zh-CN" altLang="en-US" sz="2000" dirty="0">
                <a:latin typeface="微软雅黑" panose="020B0503020204020204" pitchFamily="34" charset="-122"/>
                <a:ea typeface="微软雅黑" panose="020B0503020204020204" pitchFamily="34" charset="-122"/>
              </a:rPr>
              <a:t>射线分析有机化合物的工作，</a:t>
            </a:r>
            <a:r>
              <a:rPr lang="en-US" altLang="zh-CN" sz="2000" dirty="0">
                <a:latin typeface="微软雅黑" panose="020B0503020204020204" pitchFamily="34" charset="-122"/>
                <a:ea typeface="微软雅黑" panose="020B0503020204020204" pitchFamily="34" charset="-122"/>
              </a:rPr>
              <a:t>1951</a:t>
            </a:r>
            <a:r>
              <a:rPr lang="zh-CN" altLang="en-US" sz="2000" dirty="0">
                <a:latin typeface="微软雅黑" panose="020B0503020204020204" pitchFamily="34" charset="-122"/>
                <a:ea typeface="微软雅黑" panose="020B0503020204020204" pitchFamily="34" charset="-122"/>
              </a:rPr>
              <a:t>年到皇家学院工作 </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开始系统研究</a:t>
            </a:r>
            <a:r>
              <a:rPr lang="en-US" altLang="zh-CN" sz="2000" dirty="0">
                <a:latin typeface="微软雅黑" panose="020B0503020204020204" pitchFamily="34" charset="-122"/>
                <a:ea typeface="微软雅黑" panose="020B0503020204020204" pitchFamily="34" charset="-122"/>
              </a:rPr>
              <a:t>DNA</a:t>
            </a:r>
            <a:r>
              <a:rPr lang="zh-CN" altLang="en-US" sz="2000" dirty="0">
                <a:latin typeface="微软雅黑" panose="020B0503020204020204" pitchFamily="34" charset="-122"/>
                <a:ea typeface="微软雅黑" panose="020B0503020204020204" pitchFamily="34" charset="-122"/>
              </a:rPr>
              <a:t>纤维的结构 。</a:t>
            </a:r>
            <a:endParaRPr lang="en-US" altLang="zh-CN" sz="2000" dirty="0">
              <a:solidFill>
                <a:prstClr val="black"/>
              </a:solidFill>
              <a:latin typeface="微软雅黑" panose="020B0503020204020204" pitchFamily="34" charset="-122"/>
              <a:ea typeface="微软雅黑" panose="020B0503020204020204" pitchFamily="34" charset="-122"/>
            </a:endParaRPr>
          </a:p>
        </p:txBody>
      </p:sp>
      <p:pic>
        <p:nvPicPr>
          <p:cNvPr id="9" name="图片 8">
            <a:extLst>
              <a:ext uri="{FF2B5EF4-FFF2-40B4-BE49-F238E27FC236}">
                <a16:creationId xmlns:a16="http://schemas.microsoft.com/office/drawing/2014/main" id="{1872A531-5952-4001-8900-96FBEE49979C}"/>
              </a:ext>
            </a:extLst>
          </p:cNvPr>
          <p:cNvPicPr>
            <a:picLocks noChangeAspect="1"/>
          </p:cNvPicPr>
          <p:nvPr/>
        </p:nvPicPr>
        <p:blipFill rotWithShape="1">
          <a:blip r:embed="rId3"/>
          <a:srcRect l="75629" t="6928" r="2949" b="9943"/>
          <a:stretch/>
        </p:blipFill>
        <p:spPr>
          <a:xfrm>
            <a:off x="281583" y="1265517"/>
            <a:ext cx="2271833" cy="2726199"/>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矩形 1">
            <a:extLst>
              <a:ext uri="{FF2B5EF4-FFF2-40B4-BE49-F238E27FC236}">
                <a16:creationId xmlns:a16="http://schemas.microsoft.com/office/drawing/2014/main" id="{35B8A664-4F63-4E33-A41A-C41353C4695F}"/>
              </a:ext>
            </a:extLst>
          </p:cNvPr>
          <p:cNvSpPr/>
          <p:nvPr/>
        </p:nvSpPr>
        <p:spPr>
          <a:xfrm>
            <a:off x="2930273" y="3495984"/>
            <a:ext cx="5904656" cy="1258934"/>
          </a:xfrm>
          <a:prstGeom prst="rect">
            <a:avLst/>
          </a:prstGeom>
        </p:spPr>
        <p:txBody>
          <a:bodyPr wrap="square">
            <a:spAutoFit/>
          </a:bodyPr>
          <a:lstStyle/>
          <a:p>
            <a:pPr indent="457200">
              <a:lnSpc>
                <a:spcPct val="130000"/>
              </a:lnSpc>
            </a:pPr>
            <a:r>
              <a:rPr lang="zh-CN" altLang="en-US" sz="2000" b="1" dirty="0">
                <a:solidFill>
                  <a:prstClr val="black"/>
                </a:solidFill>
                <a:latin typeface="微软雅黑" panose="020B0503020204020204" pitchFamily="34" charset="-122"/>
                <a:ea typeface="微软雅黑" panose="020B0503020204020204" pitchFamily="34" charset="-122"/>
              </a:rPr>
              <a:t>与威尔金斯不同，富兰克林和沃森、 克里克之间的关系冷淡 </a:t>
            </a:r>
            <a:r>
              <a:rPr lang="en-US" altLang="zh-CN" sz="2000" b="1" dirty="0">
                <a:solidFill>
                  <a:prstClr val="black"/>
                </a:solidFill>
                <a:latin typeface="微软雅黑" panose="020B0503020204020204" pitchFamily="34" charset="-122"/>
                <a:ea typeface="微软雅黑" panose="020B0503020204020204" pitchFamily="34" charset="-122"/>
              </a:rPr>
              <a:t>, </a:t>
            </a:r>
            <a:r>
              <a:rPr lang="zh-CN" altLang="en-US" sz="2000" b="1" dirty="0">
                <a:solidFill>
                  <a:prstClr val="black"/>
                </a:solidFill>
                <a:latin typeface="微软雅黑" panose="020B0503020204020204" pitchFamily="34" charset="-122"/>
                <a:ea typeface="微软雅黑" panose="020B0503020204020204" pitchFamily="34" charset="-122"/>
              </a:rPr>
              <a:t>除了有限的几次讨论会外 </a:t>
            </a:r>
            <a:r>
              <a:rPr lang="en-US" altLang="zh-CN" sz="2000" b="1" dirty="0">
                <a:solidFill>
                  <a:prstClr val="black"/>
                </a:solidFill>
                <a:latin typeface="微软雅黑" panose="020B0503020204020204" pitchFamily="34" charset="-122"/>
                <a:ea typeface="微软雅黑" panose="020B0503020204020204" pitchFamily="34" charset="-122"/>
              </a:rPr>
              <a:t>, </a:t>
            </a:r>
            <a:r>
              <a:rPr lang="zh-CN" altLang="en-US" sz="2000" b="1" dirty="0">
                <a:solidFill>
                  <a:prstClr val="black"/>
                </a:solidFill>
                <a:latin typeface="微软雅黑" panose="020B0503020204020204" pitchFamily="34" charset="-122"/>
                <a:ea typeface="微软雅黑" panose="020B0503020204020204" pitchFamily="34" charset="-122"/>
              </a:rPr>
              <a:t>没有什么其他接触。</a:t>
            </a:r>
            <a:endParaRPr lang="zh-CN" altLang="en-US" dirty="0"/>
          </a:p>
        </p:txBody>
      </p:sp>
    </p:spTree>
    <p:extLst>
      <p:ext uri="{BB962C8B-B14F-4D97-AF65-F5344CB8AC3E}">
        <p14:creationId xmlns:p14="http://schemas.microsoft.com/office/powerpoint/2010/main" val="109630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任意多边形 83"/>
          <p:cNvSpPr/>
          <p:nvPr/>
        </p:nvSpPr>
        <p:spPr bwMode="auto">
          <a:xfrm rot="16377237">
            <a:off x="1722480" y="1884985"/>
            <a:ext cx="1278338" cy="127575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3A5283"/>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080808"/>
              </a:solidFill>
              <a:latin typeface="宋体"/>
              <a:ea typeface="宋体"/>
            </a:endParaRPr>
          </a:p>
        </p:txBody>
      </p:sp>
      <p:sp>
        <p:nvSpPr>
          <p:cNvPr id="62" name="TextBox 61"/>
          <p:cNvSpPr txBox="1"/>
          <p:nvPr/>
        </p:nvSpPr>
        <p:spPr>
          <a:xfrm>
            <a:off x="3419874" y="2243142"/>
            <a:ext cx="3998210" cy="461665"/>
          </a:xfrm>
          <a:prstGeom prst="rect">
            <a:avLst/>
          </a:prstGeom>
          <a:noFill/>
        </p:spPr>
        <p:txBody>
          <a:bodyPr wrap="none">
            <a:spAutoFit/>
          </a:bodyPr>
          <a:lstStyle/>
          <a:p>
            <a:pPr algn="ctr"/>
            <a:r>
              <a:rPr lang="en-US" altLang="zh-CN" sz="2400" b="1" dirty="0">
                <a:solidFill>
                  <a:schemeClr val="tx1">
                    <a:lumMod val="85000"/>
                    <a:lumOff val="15000"/>
                  </a:schemeClr>
                </a:solidFill>
                <a:latin typeface="微软雅黑" pitchFamily="34" charset="-122"/>
                <a:ea typeface="微软雅黑" pitchFamily="34" charset="-122"/>
              </a:rPr>
              <a:t>DNA</a:t>
            </a:r>
            <a:r>
              <a:rPr lang="zh-CN" altLang="en-US" sz="2400" b="1" dirty="0">
                <a:solidFill>
                  <a:schemeClr val="tx1">
                    <a:lumMod val="85000"/>
                    <a:lumOff val="15000"/>
                  </a:schemeClr>
                </a:solidFill>
                <a:latin typeface="微软雅黑" pitchFamily="34" charset="-122"/>
                <a:ea typeface="微软雅黑" pitchFamily="34" charset="-122"/>
              </a:rPr>
              <a:t>双螺旋结构模型的意义</a:t>
            </a:r>
          </a:p>
        </p:txBody>
      </p:sp>
      <p:cxnSp>
        <p:nvCxnSpPr>
          <p:cNvPr id="63" name="直接连接符 62"/>
          <p:cNvCxnSpPr>
            <a:cxnSpLocks/>
          </p:cNvCxnSpPr>
          <p:nvPr/>
        </p:nvCxnSpPr>
        <p:spPr>
          <a:xfrm>
            <a:off x="3362050" y="2770856"/>
            <a:ext cx="405603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2" name="Rectangle 24"/>
          <p:cNvSpPr>
            <a:spLocks noChangeArrowheads="1"/>
          </p:cNvSpPr>
          <p:nvPr/>
        </p:nvSpPr>
        <p:spPr bwMode="auto">
          <a:xfrm>
            <a:off x="1619672" y="2067694"/>
            <a:ext cx="1451808" cy="8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4800" b="1" dirty="0">
                <a:solidFill>
                  <a:schemeClr val="bg1"/>
                </a:solidFill>
                <a:latin typeface="微软雅黑" pitchFamily="34" charset="-122"/>
                <a:ea typeface="微软雅黑" pitchFamily="34" charset="-122"/>
              </a:rPr>
              <a:t>02</a:t>
            </a:r>
          </a:p>
        </p:txBody>
      </p:sp>
    </p:spTree>
    <p:extLst>
      <p:ext uri="{BB962C8B-B14F-4D97-AF65-F5344CB8AC3E}">
        <p14:creationId xmlns:p14="http://schemas.microsoft.com/office/powerpoint/2010/main" val="33811851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1+#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wipe(left)">
                                      <p:cBhvr>
                                        <p:cTn id="18" dur="500"/>
                                        <p:tgtEl>
                                          <p:spTgt spid="63"/>
                                        </p:tgtEl>
                                      </p:cBhvr>
                                    </p:animEffect>
                                  </p:childTnLst>
                                </p:cTn>
                              </p:par>
                            </p:childTnLst>
                          </p:cTn>
                        </p:par>
                        <p:par>
                          <p:cTn id="19" fill="hold">
                            <p:stCondLst>
                              <p:cond delay="1500"/>
                            </p:stCondLst>
                            <p:childTnLst>
                              <p:par>
                                <p:cTn id="20" presetID="12" presetClass="entr" presetSubtype="1" fill="hold" nodeType="after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additive="base">
                                        <p:cTn id="22" dur="500"/>
                                        <p:tgtEl>
                                          <p:spTgt spid="62"/>
                                        </p:tgtEl>
                                        <p:attrNameLst>
                                          <p:attrName>ppt_y</p:attrName>
                                        </p:attrNameLst>
                                      </p:cBhvr>
                                      <p:tavLst>
                                        <p:tav tm="0">
                                          <p:val>
                                            <p:strVal val="#ppt_y-#ppt_h*1.125000"/>
                                          </p:val>
                                        </p:tav>
                                        <p:tav tm="100000">
                                          <p:val>
                                            <p:strVal val="#ppt_y"/>
                                          </p:val>
                                        </p:tav>
                                      </p:tavLst>
                                    </p:anim>
                                    <p:animEffect transition="in" filter="wipe(down)">
                                      <p:cBhvr>
                                        <p:cTn id="2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37"/>
          <p:cNvSpPr txBox="1"/>
          <p:nvPr/>
        </p:nvSpPr>
        <p:spPr>
          <a:xfrm>
            <a:off x="179512" y="267494"/>
            <a:ext cx="2567196" cy="374375"/>
          </a:xfrm>
          <a:prstGeom prst="rect">
            <a:avLst/>
          </a:prstGeom>
          <a:noFill/>
        </p:spPr>
        <p:txBody>
          <a:bodyPr wrap="none" lIns="96434" tIns="48217" rIns="96434" bIns="48217" rtlCol="0">
            <a:spAutoFit/>
          </a:bodyPr>
          <a:lstStyle/>
          <a:p>
            <a:pPr defTabSz="964278"/>
            <a:r>
              <a:rPr lang="en-US" altLang="zh-CN"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DNA</a:t>
            </a: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双螺旋结构的意义</a:t>
            </a:r>
          </a:p>
        </p:txBody>
      </p:sp>
      <p:sp>
        <p:nvSpPr>
          <p:cNvPr id="4" name="矩形 3">
            <a:extLst>
              <a:ext uri="{FF2B5EF4-FFF2-40B4-BE49-F238E27FC236}">
                <a16:creationId xmlns:a16="http://schemas.microsoft.com/office/drawing/2014/main" id="{9599781C-5D67-45EE-AF3F-EE537CE73F0F}"/>
              </a:ext>
            </a:extLst>
          </p:cNvPr>
          <p:cNvSpPr/>
          <p:nvPr/>
        </p:nvSpPr>
        <p:spPr>
          <a:xfrm>
            <a:off x="260648" y="843558"/>
            <a:ext cx="8622704" cy="1705403"/>
          </a:xfrm>
          <a:prstGeom prst="rect">
            <a:avLst/>
          </a:prstGeom>
        </p:spPr>
        <p:txBody>
          <a:bodyPr wrap="square">
            <a:spAutoFit/>
          </a:bodyPr>
          <a:lstStyle/>
          <a:p>
            <a:pPr marL="342900" lvl="0" indent="457200">
              <a:lnSpc>
                <a:spcPct val="150000"/>
              </a:lnSpc>
              <a:defRPr/>
            </a:pPr>
            <a:r>
              <a:rPr lang="en-US" altLang="zh-CN" dirty="0">
                <a:latin typeface="微软雅黑" panose="020B0503020204020204" pitchFamily="34" charset="-122"/>
                <a:ea typeface="微软雅黑" panose="020B0503020204020204" pitchFamily="34" charset="-122"/>
              </a:rPr>
              <a:t>DNA</a:t>
            </a:r>
            <a:r>
              <a:rPr lang="zh-CN" altLang="en-US" dirty="0">
                <a:latin typeface="微软雅黑" panose="020B0503020204020204" pitchFamily="34" charset="-122"/>
                <a:ea typeface="微软雅黑" panose="020B0503020204020204" pitchFamily="34" charset="-122"/>
              </a:rPr>
              <a:t>双螺旋结构是</a:t>
            </a:r>
            <a:r>
              <a:rPr lang="en-US" altLang="zh-CN" dirty="0">
                <a:latin typeface="微软雅黑" panose="020B0503020204020204" pitchFamily="34" charset="-122"/>
                <a:ea typeface="微软雅黑" panose="020B0503020204020204" pitchFamily="34" charset="-122"/>
              </a:rPr>
              <a:t>20</a:t>
            </a:r>
            <a:r>
              <a:rPr lang="zh-CN" altLang="en-US" dirty="0">
                <a:latin typeface="微软雅黑" panose="020B0503020204020204" pitchFamily="34" charset="-122"/>
                <a:ea typeface="微软雅黑" panose="020B0503020204020204" pitchFamily="34" charset="-122"/>
              </a:rPr>
              <a:t>世纪生物学领域最重要的发现，该理论阐明了生物遗传基因密码的构成，开辟了从分子角度认识生命过程</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发生、遗传、发育、衰老、进化以及生命体内细胞和器官的结构、功能和运行的模式，并为上述问题的认知奠定了基石，开启了分子生物学时代， “生命之谜”被打开。</a:t>
            </a:r>
          </a:p>
        </p:txBody>
      </p:sp>
      <p:sp>
        <p:nvSpPr>
          <p:cNvPr id="5" name="箭头: 右 4">
            <a:extLst>
              <a:ext uri="{FF2B5EF4-FFF2-40B4-BE49-F238E27FC236}">
                <a16:creationId xmlns:a16="http://schemas.microsoft.com/office/drawing/2014/main" id="{1157EEC8-A2F3-4809-B867-7C089FD6F597}"/>
              </a:ext>
            </a:extLst>
          </p:cNvPr>
          <p:cNvSpPr/>
          <p:nvPr/>
        </p:nvSpPr>
        <p:spPr>
          <a:xfrm>
            <a:off x="4427984" y="4227934"/>
            <a:ext cx="93610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5925D0D4-0212-40CD-A0B2-E568AB058174}"/>
              </a:ext>
            </a:extLst>
          </p:cNvPr>
          <p:cNvSpPr txBox="1"/>
          <p:nvPr/>
        </p:nvSpPr>
        <p:spPr>
          <a:xfrm>
            <a:off x="2195736" y="4208770"/>
            <a:ext cx="1728192"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知识创新</a:t>
            </a:r>
          </a:p>
        </p:txBody>
      </p:sp>
      <p:sp>
        <p:nvSpPr>
          <p:cNvPr id="8" name="文本框 7">
            <a:extLst>
              <a:ext uri="{FF2B5EF4-FFF2-40B4-BE49-F238E27FC236}">
                <a16:creationId xmlns:a16="http://schemas.microsoft.com/office/drawing/2014/main" id="{FABE092C-5A60-48B8-B66A-A9569029BA5F}"/>
              </a:ext>
            </a:extLst>
          </p:cNvPr>
          <p:cNvSpPr txBox="1"/>
          <p:nvPr/>
        </p:nvSpPr>
        <p:spPr>
          <a:xfrm>
            <a:off x="5868144" y="4208770"/>
            <a:ext cx="1728192"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技术创新</a:t>
            </a:r>
          </a:p>
        </p:txBody>
      </p:sp>
      <p:sp>
        <p:nvSpPr>
          <p:cNvPr id="2" name="矩形 1">
            <a:extLst>
              <a:ext uri="{FF2B5EF4-FFF2-40B4-BE49-F238E27FC236}">
                <a16:creationId xmlns:a16="http://schemas.microsoft.com/office/drawing/2014/main" id="{592C2585-9433-465E-B536-001362E83072}"/>
              </a:ext>
            </a:extLst>
          </p:cNvPr>
          <p:cNvSpPr/>
          <p:nvPr/>
        </p:nvSpPr>
        <p:spPr>
          <a:xfrm>
            <a:off x="170336" y="2531815"/>
            <a:ext cx="8713016" cy="1289905"/>
          </a:xfrm>
          <a:prstGeom prst="rect">
            <a:avLst/>
          </a:prstGeom>
        </p:spPr>
        <p:txBody>
          <a:bodyPr wrap="square">
            <a:spAutoFit/>
          </a:bodyPr>
          <a:lstStyle/>
          <a:p>
            <a:pPr marL="342900" lvl="0" indent="457200">
              <a:lnSpc>
                <a:spcPct val="150000"/>
              </a:lnSpc>
              <a:defRPr/>
            </a:pPr>
            <a:r>
              <a:rPr lang="en-US" altLang="zh-CN" dirty="0">
                <a:solidFill>
                  <a:prstClr val="black"/>
                </a:solidFill>
                <a:latin typeface="微软雅黑" panose="020B0503020204020204" pitchFamily="34" charset="-122"/>
                <a:ea typeface="微软雅黑" panose="020B0503020204020204" pitchFamily="34" charset="-122"/>
              </a:rPr>
              <a:t>DNA</a:t>
            </a:r>
            <a:r>
              <a:rPr lang="zh-CN" altLang="en-US" dirty="0">
                <a:solidFill>
                  <a:prstClr val="black"/>
                </a:solidFill>
                <a:latin typeface="微软雅黑" panose="020B0503020204020204" pitchFamily="34" charset="-122"/>
                <a:ea typeface="微软雅黑" panose="020B0503020204020204" pitchFamily="34" charset="-122"/>
              </a:rPr>
              <a:t>的发现和后来紧接着由</a:t>
            </a:r>
            <a:r>
              <a:rPr lang="en-US" altLang="zh-CN" dirty="0">
                <a:solidFill>
                  <a:prstClr val="black"/>
                </a:solidFill>
                <a:latin typeface="微软雅黑" panose="020B0503020204020204" pitchFamily="34" charset="-122"/>
                <a:ea typeface="微软雅黑" panose="020B0503020204020204" pitchFamily="34" charset="-122"/>
              </a:rPr>
              <a:t>RNA</a:t>
            </a:r>
            <a:r>
              <a:rPr lang="zh-CN" altLang="en-US" dirty="0">
                <a:solidFill>
                  <a:prstClr val="black"/>
                </a:solidFill>
                <a:latin typeface="微软雅黑" panose="020B0503020204020204" pitchFamily="34" charset="-122"/>
                <a:ea typeface="微软雅黑" panose="020B0503020204020204" pitchFamily="34" charset="-122"/>
              </a:rPr>
              <a:t>转录、翻译为蛋白质的中心法则的发现，以及随后发明的基因重组和克隆技术使人类获得新的干预生物进化和优化生物功能的途径，为农业、环保、化学、信息能源工业提供了新的发展路径。</a:t>
            </a:r>
          </a:p>
        </p:txBody>
      </p:sp>
    </p:spTree>
    <p:extLst>
      <p:ext uri="{BB962C8B-B14F-4D97-AF65-F5344CB8AC3E}">
        <p14:creationId xmlns:p14="http://schemas.microsoft.com/office/powerpoint/2010/main" val="3357350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8"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任意多边形 83"/>
          <p:cNvSpPr/>
          <p:nvPr/>
        </p:nvSpPr>
        <p:spPr bwMode="auto">
          <a:xfrm rot="16377237">
            <a:off x="858383" y="1884984"/>
            <a:ext cx="1278338" cy="127575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3A5283"/>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080808"/>
              </a:solidFill>
              <a:latin typeface="宋体"/>
              <a:ea typeface="宋体"/>
            </a:endParaRPr>
          </a:p>
        </p:txBody>
      </p:sp>
      <p:sp>
        <p:nvSpPr>
          <p:cNvPr id="62" name="TextBox 61"/>
          <p:cNvSpPr txBox="1"/>
          <p:nvPr/>
        </p:nvSpPr>
        <p:spPr>
          <a:xfrm>
            <a:off x="1979712" y="2224975"/>
            <a:ext cx="6912768" cy="461665"/>
          </a:xfrm>
          <a:prstGeom prst="rect">
            <a:avLst/>
          </a:prstGeom>
          <a:noFill/>
        </p:spPr>
        <p:txBody>
          <a:bodyPr wrap="square">
            <a:spAutoFit/>
          </a:bodyPr>
          <a:lstStyle/>
          <a:p>
            <a:pPr algn="ctr"/>
            <a:r>
              <a:rPr lang="en-US" altLang="zh-CN" sz="2400" b="1" dirty="0">
                <a:solidFill>
                  <a:schemeClr val="tx1">
                    <a:lumMod val="85000"/>
                    <a:lumOff val="15000"/>
                  </a:schemeClr>
                </a:solidFill>
                <a:latin typeface="微软雅黑" pitchFamily="34" charset="-122"/>
                <a:ea typeface="微软雅黑" pitchFamily="34" charset="-122"/>
              </a:rPr>
              <a:t>DNA</a:t>
            </a:r>
            <a:r>
              <a:rPr lang="zh-CN" altLang="en-US" sz="2400" b="1" dirty="0">
                <a:solidFill>
                  <a:schemeClr val="tx1">
                    <a:lumMod val="85000"/>
                    <a:lumOff val="15000"/>
                  </a:schemeClr>
                </a:solidFill>
                <a:latin typeface="微软雅黑" pitchFamily="34" charset="-122"/>
                <a:ea typeface="微软雅黑" pitchFamily="34" charset="-122"/>
              </a:rPr>
              <a:t>双螺旋结构的发现旅程及创新性的表现</a:t>
            </a:r>
          </a:p>
        </p:txBody>
      </p:sp>
      <p:cxnSp>
        <p:nvCxnSpPr>
          <p:cNvPr id="63" name="直接连接符 62"/>
          <p:cNvCxnSpPr>
            <a:cxnSpLocks/>
          </p:cNvCxnSpPr>
          <p:nvPr/>
        </p:nvCxnSpPr>
        <p:spPr>
          <a:xfrm>
            <a:off x="2497953" y="2770856"/>
            <a:ext cx="6034487"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2" name="Rectangle 24"/>
          <p:cNvSpPr>
            <a:spLocks noChangeArrowheads="1"/>
          </p:cNvSpPr>
          <p:nvPr/>
        </p:nvSpPr>
        <p:spPr bwMode="auto">
          <a:xfrm>
            <a:off x="755576" y="2067694"/>
            <a:ext cx="1451808" cy="8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4800" b="1" dirty="0">
                <a:solidFill>
                  <a:schemeClr val="bg1"/>
                </a:solidFill>
                <a:latin typeface="微软雅黑" pitchFamily="34" charset="-122"/>
                <a:ea typeface="微软雅黑" pitchFamily="34" charset="-122"/>
              </a:rPr>
              <a:t>03</a:t>
            </a:r>
          </a:p>
        </p:txBody>
      </p:sp>
    </p:spTree>
    <p:extLst>
      <p:ext uri="{BB962C8B-B14F-4D97-AF65-F5344CB8AC3E}">
        <p14:creationId xmlns:p14="http://schemas.microsoft.com/office/powerpoint/2010/main" val="2973234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1+#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wipe(left)">
                                      <p:cBhvr>
                                        <p:cTn id="18" dur="500"/>
                                        <p:tgtEl>
                                          <p:spTgt spid="63"/>
                                        </p:tgtEl>
                                      </p:cBhvr>
                                    </p:animEffect>
                                  </p:childTnLst>
                                </p:cTn>
                              </p:par>
                            </p:childTnLst>
                          </p:cTn>
                        </p:par>
                        <p:par>
                          <p:cTn id="19" fill="hold">
                            <p:stCondLst>
                              <p:cond delay="1500"/>
                            </p:stCondLst>
                            <p:childTnLst>
                              <p:par>
                                <p:cTn id="20" presetID="12" presetClass="entr" presetSubtype="1" fill="hold" nodeType="after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additive="base">
                                        <p:cTn id="22" dur="500"/>
                                        <p:tgtEl>
                                          <p:spTgt spid="62"/>
                                        </p:tgtEl>
                                        <p:attrNameLst>
                                          <p:attrName>ppt_y</p:attrName>
                                        </p:attrNameLst>
                                      </p:cBhvr>
                                      <p:tavLst>
                                        <p:tav tm="0">
                                          <p:val>
                                            <p:strVal val="#ppt_y-#ppt_h*1.125000"/>
                                          </p:val>
                                        </p:tav>
                                        <p:tav tm="100000">
                                          <p:val>
                                            <p:strVal val="#ppt_y"/>
                                          </p:val>
                                        </p:tav>
                                      </p:tavLst>
                                    </p:anim>
                                    <p:animEffect transition="in" filter="wipe(down)">
                                      <p:cBhvr>
                                        <p:cTn id="2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圆角矩形 20"/>
          <p:cNvSpPr>
            <a:spLocks noChangeArrowheads="1"/>
          </p:cNvSpPr>
          <p:nvPr/>
        </p:nvSpPr>
        <p:spPr bwMode="auto">
          <a:xfrm>
            <a:off x="1580022" y="1371727"/>
            <a:ext cx="2991979" cy="2941296"/>
          </a:xfrm>
          <a:prstGeom prst="roundRect">
            <a:avLst>
              <a:gd name="adj" fmla="val 5681"/>
            </a:avLst>
          </a:prstGeom>
          <a:noFill/>
          <a:ln w="19050">
            <a:solidFill>
              <a:srgbClr val="3A5283"/>
            </a:solidFill>
            <a:round/>
            <a:headEnd/>
            <a:tailEnd/>
          </a:ln>
        </p:spPr>
        <p:txBody>
          <a:bodyPr lIns="62111" tIns="31055" rIns="62111" bIns="31055"/>
          <a:lstStyle/>
          <a:p>
            <a:pPr lvl="2"/>
            <a:endParaRPr lang="zh-CN" altLang="en-US">
              <a:solidFill>
                <a:srgbClr val="434343"/>
              </a:solidFill>
            </a:endParaRPr>
          </a:p>
        </p:txBody>
      </p:sp>
      <p:sp>
        <p:nvSpPr>
          <p:cNvPr id="26" name="TextBox 32"/>
          <p:cNvSpPr txBox="1">
            <a:spLocks noChangeArrowheads="1"/>
          </p:cNvSpPr>
          <p:nvPr/>
        </p:nvSpPr>
        <p:spPr bwMode="auto">
          <a:xfrm>
            <a:off x="1711707" y="1371514"/>
            <a:ext cx="2728608" cy="2908432"/>
          </a:xfrm>
          <a:prstGeom prst="rect">
            <a:avLst/>
          </a:prstGeom>
          <a:noFill/>
          <a:ln w="9525">
            <a:noFill/>
            <a:miter lim="800000"/>
            <a:headEnd/>
            <a:tailEnd/>
          </a:ln>
        </p:spPr>
        <p:txBody>
          <a:bodyPr wrap="square" lIns="62111" tIns="31055" rIns="62111" bIns="31055">
            <a:spAutoFit/>
          </a:bodyPr>
          <a:lstStyle/>
          <a:p>
            <a:pPr>
              <a:lnSpc>
                <a:spcPct val="130000"/>
              </a:lnSpc>
            </a:pPr>
            <a:r>
              <a:rPr lang="zh-CN" altLang="en-US" dirty="0">
                <a:solidFill>
                  <a:schemeClr val="tx1">
                    <a:lumMod val="85000"/>
                    <a:lumOff val="15000"/>
                  </a:schemeClr>
                </a:solidFill>
                <a:latin typeface="微软雅黑" pitchFamily="34" charset="-122"/>
                <a:ea typeface="微软雅黑" pitchFamily="34" charset="-122"/>
              </a:rPr>
              <a:t>沃森参加了在意大利召开的生物大分子结构的学术会议，听到了威尔金斯的</a:t>
            </a:r>
            <a:r>
              <a:rPr lang="en-US" altLang="zh-CN" dirty="0">
                <a:solidFill>
                  <a:schemeClr val="tx1">
                    <a:lumMod val="85000"/>
                    <a:lumOff val="15000"/>
                  </a:schemeClr>
                </a:solidFill>
                <a:latin typeface="微软雅黑" pitchFamily="34" charset="-122"/>
                <a:ea typeface="微软雅黑" pitchFamily="34" charset="-122"/>
              </a:rPr>
              <a:t>DNA</a:t>
            </a:r>
            <a:r>
              <a:rPr lang="zh-CN" altLang="en-US" dirty="0">
                <a:solidFill>
                  <a:schemeClr val="tx1">
                    <a:lumMod val="85000"/>
                    <a:lumOff val="15000"/>
                  </a:schemeClr>
                </a:solidFill>
                <a:latin typeface="微软雅黑" pitchFamily="34" charset="-122"/>
                <a:ea typeface="微软雅黑" pitchFamily="34" charset="-122"/>
              </a:rPr>
              <a:t>衍射分析的学术报告，受到很大启发，认为研究</a:t>
            </a:r>
            <a:r>
              <a:rPr lang="en-US" altLang="zh-CN" dirty="0">
                <a:solidFill>
                  <a:schemeClr val="tx1">
                    <a:lumMod val="85000"/>
                    <a:lumOff val="15000"/>
                  </a:schemeClr>
                </a:solidFill>
                <a:latin typeface="微软雅黑" pitchFamily="34" charset="-122"/>
                <a:ea typeface="微软雅黑" pitchFamily="34" charset="-122"/>
              </a:rPr>
              <a:t>DNA</a:t>
            </a:r>
            <a:r>
              <a:rPr lang="zh-CN" altLang="en-US" dirty="0">
                <a:solidFill>
                  <a:schemeClr val="tx1">
                    <a:lumMod val="85000"/>
                    <a:lumOff val="15000"/>
                  </a:schemeClr>
                </a:solidFill>
                <a:latin typeface="微软雅黑" pitchFamily="34" charset="-122"/>
                <a:ea typeface="微软雅黑" pitchFamily="34" charset="-122"/>
              </a:rPr>
              <a:t>的结构具有十分重要的意义，决心从事这方面的研究。</a:t>
            </a:r>
          </a:p>
        </p:txBody>
      </p:sp>
      <p:sp>
        <p:nvSpPr>
          <p:cNvPr id="32" name="圆角矩形 31"/>
          <p:cNvSpPr>
            <a:spLocks noChangeArrowheads="1"/>
          </p:cNvSpPr>
          <p:nvPr/>
        </p:nvSpPr>
        <p:spPr bwMode="auto">
          <a:xfrm>
            <a:off x="2132308" y="931042"/>
            <a:ext cx="1689100" cy="312819"/>
          </a:xfrm>
          <a:prstGeom prst="roundRect">
            <a:avLst>
              <a:gd name="adj" fmla="val 16667"/>
            </a:avLst>
          </a:prstGeom>
          <a:solidFill>
            <a:srgbClr val="3A5283"/>
          </a:solidFill>
          <a:ln w="38100">
            <a:solidFill>
              <a:srgbClr val="3A5283"/>
            </a:solidFill>
            <a:round/>
            <a:headEnd/>
            <a:tailEnd/>
          </a:ln>
        </p:spPr>
        <p:txBody>
          <a:bodyPr lIns="62111" tIns="31055" rIns="62111" bIns="31055"/>
          <a:lstStyle/>
          <a:p>
            <a:endParaRPr lang="zh-CN" altLang="en-US">
              <a:solidFill>
                <a:srgbClr val="434343"/>
              </a:solidFill>
            </a:endParaRPr>
          </a:p>
        </p:txBody>
      </p:sp>
      <p:sp>
        <p:nvSpPr>
          <p:cNvPr id="33" name="矩形 32"/>
          <p:cNvSpPr>
            <a:spLocks noChangeArrowheads="1"/>
          </p:cNvSpPr>
          <p:nvPr/>
        </p:nvSpPr>
        <p:spPr bwMode="auto">
          <a:xfrm>
            <a:off x="2166876" y="926075"/>
            <a:ext cx="1517422" cy="339715"/>
          </a:xfrm>
          <a:prstGeom prst="rect">
            <a:avLst/>
          </a:prstGeom>
          <a:noFill/>
          <a:ln>
            <a:noFill/>
          </a:ln>
          <a:scene3d>
            <a:camera prst="orthographicFront"/>
            <a:lightRig rig="threePt" dir="t"/>
          </a:scene3d>
          <a:sp3d/>
        </p:spPr>
        <p:txBody>
          <a:bodyPr lIns="62111" tIns="31055" rIns="62111" bIns="31055">
            <a:spAutoFit/>
          </a:bodyPr>
          <a:lstStyle/>
          <a:p>
            <a:pPr algn="ctr" fontAlgn="auto">
              <a:defRPr/>
            </a:pPr>
            <a:r>
              <a:rPr lang="en-US" altLang="zh-CN" b="1" noProof="1">
                <a:solidFill>
                  <a:schemeClr val="bg1"/>
                </a:solidFill>
                <a:latin typeface="微软雅黑" panose="020B0503020204020204" pitchFamily="34" charset="-122"/>
                <a:ea typeface="微软雅黑" panose="020B0503020204020204" pitchFamily="34" charset="-122"/>
              </a:rPr>
              <a:t>1951</a:t>
            </a:r>
            <a:r>
              <a:rPr lang="zh-CN" altLang="en-US" b="1" noProof="1">
                <a:solidFill>
                  <a:schemeClr val="bg1"/>
                </a:solidFill>
                <a:latin typeface="微软雅黑" panose="020B0503020204020204" pitchFamily="34" charset="-122"/>
                <a:ea typeface="微软雅黑" panose="020B0503020204020204" pitchFamily="34" charset="-122"/>
              </a:rPr>
              <a:t>年</a:t>
            </a:r>
            <a:r>
              <a:rPr lang="en-US" altLang="zh-CN" b="1" noProof="1">
                <a:solidFill>
                  <a:schemeClr val="bg1"/>
                </a:solidFill>
                <a:latin typeface="微软雅黑" panose="020B0503020204020204" pitchFamily="34" charset="-122"/>
                <a:ea typeface="微软雅黑" panose="020B0503020204020204" pitchFamily="34" charset="-122"/>
              </a:rPr>
              <a:t>5</a:t>
            </a:r>
            <a:r>
              <a:rPr lang="zh-CN" altLang="en-US" b="1" noProof="1">
                <a:solidFill>
                  <a:schemeClr val="bg1"/>
                </a:solidFill>
                <a:latin typeface="微软雅黑" panose="020B0503020204020204" pitchFamily="34" charset="-122"/>
                <a:ea typeface="微软雅黑" panose="020B0503020204020204" pitchFamily="34" charset="-122"/>
              </a:rPr>
              <a:t>月</a:t>
            </a:r>
          </a:p>
        </p:txBody>
      </p:sp>
      <p:sp>
        <p:nvSpPr>
          <p:cNvPr id="37" name="燕尾形 36"/>
          <p:cNvSpPr>
            <a:spLocks noChangeArrowheads="1"/>
          </p:cNvSpPr>
          <p:nvPr/>
        </p:nvSpPr>
        <p:spPr bwMode="auto">
          <a:xfrm rot="-5400000" flipH="1" flipV="1">
            <a:off x="2791443" y="4350189"/>
            <a:ext cx="268288" cy="449262"/>
          </a:xfrm>
          <a:prstGeom prst="chevron">
            <a:avLst>
              <a:gd name="adj" fmla="val 39398"/>
            </a:avLst>
          </a:prstGeom>
          <a:solidFill>
            <a:srgbClr val="3A5283"/>
          </a:solidFill>
          <a:ln w="9525">
            <a:solidFill>
              <a:srgbClr val="3A5283"/>
            </a:solidFill>
            <a:round/>
            <a:headEnd/>
            <a:tailEnd/>
          </a:ln>
        </p:spPr>
        <p:txBody>
          <a:bodyPr lIns="62111" tIns="31055" rIns="62111" bIns="31055"/>
          <a:lstStyle/>
          <a:p>
            <a:endParaRPr lang="zh-CN" altLang="en-US">
              <a:solidFill>
                <a:srgbClr val="434343"/>
              </a:solidFill>
            </a:endParaRPr>
          </a:p>
        </p:txBody>
      </p:sp>
      <p:sp>
        <p:nvSpPr>
          <p:cNvPr id="38" name="文本框 37">
            <a:extLst>
              <a:ext uri="{FF2B5EF4-FFF2-40B4-BE49-F238E27FC236}">
                <a16:creationId xmlns:a16="http://schemas.microsoft.com/office/drawing/2014/main" id="{20BAF4F9-986D-4132-9923-0F5223A9BACE}"/>
              </a:ext>
            </a:extLst>
          </p:cNvPr>
          <p:cNvSpPr txBox="1"/>
          <p:nvPr/>
        </p:nvSpPr>
        <p:spPr>
          <a:xfrm>
            <a:off x="179512" y="217455"/>
            <a:ext cx="4644688" cy="374375"/>
          </a:xfrm>
          <a:prstGeom prst="rect">
            <a:avLst/>
          </a:prstGeom>
          <a:noFill/>
        </p:spPr>
        <p:txBody>
          <a:bodyPr wrap="none" lIns="96434" tIns="48217" rIns="96434" bIns="48217" rtlCol="0">
            <a:spAutoFit/>
          </a:bodyPr>
          <a:lstStyle/>
          <a:p>
            <a:pPr defTabSz="964278"/>
            <a:r>
              <a:rPr lang="en-US" altLang="zh-CN"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DNA</a:t>
            </a: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双螺旋结构的发现旅程及创新性的表现</a:t>
            </a:r>
          </a:p>
        </p:txBody>
      </p:sp>
      <p:sp>
        <p:nvSpPr>
          <p:cNvPr id="2" name="标注: 左箭头 1">
            <a:extLst>
              <a:ext uri="{FF2B5EF4-FFF2-40B4-BE49-F238E27FC236}">
                <a16:creationId xmlns:a16="http://schemas.microsoft.com/office/drawing/2014/main" id="{A2555504-9B3F-497D-AF37-59487D1716B4}"/>
              </a:ext>
            </a:extLst>
          </p:cNvPr>
          <p:cNvSpPr/>
          <p:nvPr/>
        </p:nvSpPr>
        <p:spPr>
          <a:xfrm>
            <a:off x="4591802" y="1636241"/>
            <a:ext cx="3811765" cy="2412268"/>
          </a:xfrm>
          <a:prstGeom prst="leftArrowCallout">
            <a:avLst>
              <a:gd name="adj1" fmla="val 8307"/>
              <a:gd name="adj2" fmla="val 9049"/>
              <a:gd name="adj3" fmla="val 12995"/>
              <a:gd name="adj4" fmla="val 74857"/>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30000"/>
              </a:lnSpc>
            </a:pPr>
            <a:r>
              <a:rPr lang="zh-CN" altLang="en-US" sz="1600" dirty="0">
                <a:solidFill>
                  <a:schemeClr val="tx1"/>
                </a:solidFill>
                <a:latin typeface="微软雅黑" panose="020B0503020204020204" pitchFamily="34" charset="-122"/>
                <a:ea typeface="微软雅黑" panose="020B0503020204020204" pitchFamily="34" charset="-122"/>
              </a:rPr>
              <a:t>通过</a:t>
            </a:r>
            <a:r>
              <a:rPr lang="zh-CN" altLang="en-US" sz="1600" b="1" dirty="0">
                <a:solidFill>
                  <a:schemeClr val="tx1"/>
                </a:solidFill>
                <a:latin typeface="微软雅黑" panose="020B0503020204020204" pitchFamily="34" charset="-122"/>
                <a:ea typeface="微软雅黑" panose="020B0503020204020204" pitchFamily="34" charset="-122"/>
              </a:rPr>
              <a:t>逆向思维</a:t>
            </a:r>
            <a:r>
              <a:rPr lang="zh-CN" altLang="en-US" sz="1600" dirty="0">
                <a:solidFill>
                  <a:schemeClr val="tx1"/>
                </a:solidFill>
                <a:latin typeface="微软雅黑" panose="020B0503020204020204" pitchFamily="34" charset="-122"/>
                <a:ea typeface="微软雅黑" panose="020B0503020204020204" pitchFamily="34" charset="-122"/>
              </a:rPr>
              <a:t>推理出研究</a:t>
            </a:r>
            <a:r>
              <a:rPr lang="en-US" altLang="zh-CN" sz="1600" dirty="0">
                <a:solidFill>
                  <a:schemeClr val="tx1"/>
                </a:solidFill>
                <a:latin typeface="微软雅黑" panose="020B0503020204020204" pitchFamily="34" charset="-122"/>
                <a:ea typeface="微软雅黑" panose="020B0503020204020204" pitchFamily="34" charset="-122"/>
              </a:rPr>
              <a:t>DNA</a:t>
            </a:r>
            <a:r>
              <a:rPr lang="zh-CN" altLang="en-US" sz="1600" dirty="0">
                <a:solidFill>
                  <a:schemeClr val="tx1"/>
                </a:solidFill>
                <a:latin typeface="微软雅黑" panose="020B0503020204020204" pitchFamily="34" charset="-122"/>
                <a:ea typeface="微软雅黑" panose="020B0503020204020204" pitchFamily="34" charset="-122"/>
              </a:rPr>
              <a:t>结构的意义：生物学的遗传现象→必须了解基因的复制和基因控制蛋白质合成的方式→必须解决</a:t>
            </a:r>
            <a:r>
              <a:rPr lang="en-US" altLang="zh-CN" sz="1600" dirty="0">
                <a:solidFill>
                  <a:schemeClr val="tx1"/>
                </a:solidFill>
                <a:latin typeface="微软雅黑" panose="020B0503020204020204" pitchFamily="34" charset="-122"/>
                <a:ea typeface="微软雅黑" panose="020B0503020204020204" pitchFamily="34" charset="-122"/>
              </a:rPr>
              <a:t>DNA</a:t>
            </a:r>
            <a:r>
              <a:rPr lang="zh-CN" altLang="en-US" sz="1600" dirty="0">
                <a:solidFill>
                  <a:schemeClr val="tx1"/>
                </a:solidFill>
                <a:latin typeface="微软雅黑" panose="020B0503020204020204" pitchFamily="34" charset="-122"/>
                <a:ea typeface="微软雅黑" panose="020B0503020204020204" pitchFamily="34" charset="-122"/>
              </a:rPr>
              <a:t>的结构问题→研究</a:t>
            </a:r>
            <a:r>
              <a:rPr lang="en-US" altLang="zh-CN" sz="1600" dirty="0">
                <a:solidFill>
                  <a:schemeClr val="tx1"/>
                </a:solidFill>
                <a:latin typeface="微软雅黑" panose="020B0503020204020204" pitchFamily="34" charset="-122"/>
                <a:ea typeface="微软雅黑" panose="020B0503020204020204" pitchFamily="34" charset="-122"/>
              </a:rPr>
              <a:t>DNA</a:t>
            </a:r>
            <a:r>
              <a:rPr lang="zh-CN" altLang="en-US" sz="1600" dirty="0">
                <a:solidFill>
                  <a:schemeClr val="tx1"/>
                </a:solidFill>
                <a:latin typeface="微软雅黑" panose="020B0503020204020204" pitchFamily="34" charset="-122"/>
                <a:ea typeface="微软雅黑" panose="020B0503020204020204" pitchFamily="34" charset="-122"/>
              </a:rPr>
              <a:t>的结构具有十分重要的意义。</a:t>
            </a:r>
            <a:endParaRPr lang="en-US" altLang="zh-CN" sz="16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359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1+#ppt_w/2"/>
                                          </p:val>
                                        </p:tav>
                                        <p:tav tm="100000">
                                          <p:val>
                                            <p:strVal val="#ppt_x"/>
                                          </p:val>
                                        </p:tav>
                                      </p:tavLst>
                                    </p:anim>
                                    <p:anim calcmode="lin" valueType="num">
                                      <p:cBhvr additive="base">
                                        <p:cTn id="25"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6" grpId="0"/>
      <p:bldP spid="32" grpId="0" animBg="1"/>
      <p:bldP spid="33" grpId="0"/>
      <p:bldP spid="37"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a:extLst>
              <a:ext uri="{FF2B5EF4-FFF2-40B4-BE49-F238E27FC236}">
                <a16:creationId xmlns:a16="http://schemas.microsoft.com/office/drawing/2014/main" id="{20BAF4F9-986D-4132-9923-0F5223A9BACE}"/>
              </a:ext>
            </a:extLst>
          </p:cNvPr>
          <p:cNvSpPr txBox="1"/>
          <p:nvPr/>
        </p:nvSpPr>
        <p:spPr>
          <a:xfrm>
            <a:off x="179512" y="217455"/>
            <a:ext cx="4644688" cy="374375"/>
          </a:xfrm>
          <a:prstGeom prst="rect">
            <a:avLst/>
          </a:prstGeom>
          <a:noFill/>
        </p:spPr>
        <p:txBody>
          <a:bodyPr wrap="none" lIns="96434" tIns="48217" rIns="96434" bIns="48217" rtlCol="0">
            <a:spAutoFit/>
          </a:bodyPr>
          <a:lstStyle/>
          <a:p>
            <a:pPr defTabSz="964278"/>
            <a:r>
              <a:rPr lang="en-US" altLang="zh-CN"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DNA</a:t>
            </a: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双螺旋结构的发现旅程及创新性的表现</a:t>
            </a:r>
          </a:p>
        </p:txBody>
      </p:sp>
      <p:sp>
        <p:nvSpPr>
          <p:cNvPr id="18" name="圆角矩形 23">
            <a:extLst>
              <a:ext uri="{FF2B5EF4-FFF2-40B4-BE49-F238E27FC236}">
                <a16:creationId xmlns:a16="http://schemas.microsoft.com/office/drawing/2014/main" id="{94B90153-ACE1-42BE-B871-2D6A53749E1C}"/>
              </a:ext>
            </a:extLst>
          </p:cNvPr>
          <p:cNvSpPr>
            <a:spLocks noChangeArrowheads="1"/>
          </p:cNvSpPr>
          <p:nvPr/>
        </p:nvSpPr>
        <p:spPr bwMode="auto">
          <a:xfrm>
            <a:off x="1832871" y="1490113"/>
            <a:ext cx="2991979" cy="2938004"/>
          </a:xfrm>
          <a:prstGeom prst="roundRect">
            <a:avLst>
              <a:gd name="adj" fmla="val 5069"/>
            </a:avLst>
          </a:prstGeom>
          <a:noFill/>
          <a:ln w="19050">
            <a:solidFill>
              <a:srgbClr val="3A5283"/>
            </a:solidFill>
            <a:round/>
            <a:headEnd/>
            <a:tailEnd/>
          </a:ln>
        </p:spPr>
        <p:txBody>
          <a:bodyPr lIns="62111" tIns="31055" rIns="62111" bIns="31055"/>
          <a:lstStyle/>
          <a:p>
            <a:pPr lvl="2"/>
            <a:endParaRPr lang="zh-CN" altLang="en-US">
              <a:solidFill>
                <a:srgbClr val="434343"/>
              </a:solidFill>
            </a:endParaRPr>
          </a:p>
        </p:txBody>
      </p:sp>
      <p:sp>
        <p:nvSpPr>
          <p:cNvPr id="19" name="圆角矩形 29">
            <a:extLst>
              <a:ext uri="{FF2B5EF4-FFF2-40B4-BE49-F238E27FC236}">
                <a16:creationId xmlns:a16="http://schemas.microsoft.com/office/drawing/2014/main" id="{9FAB9DB8-ADC2-4F4A-AA01-4F8F15CB2E6C}"/>
              </a:ext>
            </a:extLst>
          </p:cNvPr>
          <p:cNvSpPr>
            <a:spLocks noChangeArrowheads="1"/>
          </p:cNvSpPr>
          <p:nvPr/>
        </p:nvSpPr>
        <p:spPr bwMode="auto">
          <a:xfrm>
            <a:off x="2419548" y="1021965"/>
            <a:ext cx="1690688" cy="339715"/>
          </a:xfrm>
          <a:prstGeom prst="roundRect">
            <a:avLst>
              <a:gd name="adj" fmla="val 16667"/>
            </a:avLst>
          </a:prstGeom>
          <a:solidFill>
            <a:srgbClr val="3A5283"/>
          </a:solidFill>
          <a:ln w="9525">
            <a:solidFill>
              <a:srgbClr val="3A5283"/>
            </a:solidFill>
            <a:round/>
            <a:headEnd/>
            <a:tailEnd/>
          </a:ln>
        </p:spPr>
        <p:txBody>
          <a:bodyPr lIns="62111" tIns="31055" rIns="62111" bIns="31055"/>
          <a:lstStyle/>
          <a:p>
            <a:endParaRPr lang="zh-CN" altLang="en-US">
              <a:solidFill>
                <a:srgbClr val="434343"/>
              </a:solidFill>
            </a:endParaRPr>
          </a:p>
        </p:txBody>
      </p:sp>
      <p:sp>
        <p:nvSpPr>
          <p:cNvPr id="20" name="矩形 19">
            <a:extLst>
              <a:ext uri="{FF2B5EF4-FFF2-40B4-BE49-F238E27FC236}">
                <a16:creationId xmlns:a16="http://schemas.microsoft.com/office/drawing/2014/main" id="{FA17C3C0-2C5E-48A1-8702-0941DF218056}"/>
              </a:ext>
            </a:extLst>
          </p:cNvPr>
          <p:cNvSpPr>
            <a:spLocks noChangeArrowheads="1"/>
          </p:cNvSpPr>
          <p:nvPr/>
        </p:nvSpPr>
        <p:spPr bwMode="auto">
          <a:xfrm>
            <a:off x="2518649" y="1035412"/>
            <a:ext cx="1517422" cy="339715"/>
          </a:xfrm>
          <a:prstGeom prst="rect">
            <a:avLst/>
          </a:prstGeom>
          <a:noFill/>
          <a:ln>
            <a:noFill/>
          </a:ln>
          <a:scene3d>
            <a:camera prst="orthographicFront"/>
            <a:lightRig rig="threePt" dir="t"/>
          </a:scene3d>
          <a:sp3d/>
        </p:spPr>
        <p:txBody>
          <a:bodyPr lIns="62111" tIns="31055" rIns="62111" bIns="31055">
            <a:spAutoFit/>
          </a:bodyPr>
          <a:lstStyle/>
          <a:p>
            <a:pPr algn="ctr" fontAlgn="auto">
              <a:defRPr/>
            </a:pPr>
            <a:r>
              <a:rPr lang="en-US" altLang="zh-CN" b="1" noProof="1">
                <a:solidFill>
                  <a:schemeClr val="bg1"/>
                </a:solidFill>
                <a:latin typeface="微软雅黑" panose="020B0503020204020204" pitchFamily="34" charset="-122"/>
                <a:ea typeface="微软雅黑" panose="020B0503020204020204" pitchFamily="34" charset="-122"/>
              </a:rPr>
              <a:t>1951</a:t>
            </a:r>
            <a:r>
              <a:rPr lang="zh-CN" altLang="en-US" b="1" noProof="1">
                <a:solidFill>
                  <a:schemeClr val="bg1"/>
                </a:solidFill>
                <a:latin typeface="微软雅黑" panose="020B0503020204020204" pitchFamily="34" charset="-122"/>
                <a:ea typeface="微软雅黑" panose="020B0503020204020204" pitchFamily="34" charset="-122"/>
              </a:rPr>
              <a:t>年</a:t>
            </a:r>
            <a:r>
              <a:rPr lang="en-US" altLang="zh-CN" b="1" noProof="1">
                <a:solidFill>
                  <a:schemeClr val="bg1"/>
                </a:solidFill>
                <a:latin typeface="微软雅黑" panose="020B0503020204020204" pitchFamily="34" charset="-122"/>
                <a:ea typeface="微软雅黑" panose="020B0503020204020204" pitchFamily="34" charset="-122"/>
              </a:rPr>
              <a:t>10</a:t>
            </a:r>
            <a:r>
              <a:rPr lang="zh-CN" altLang="en-US" b="1" noProof="1">
                <a:solidFill>
                  <a:schemeClr val="bg1"/>
                </a:solidFill>
                <a:latin typeface="微软雅黑" panose="020B0503020204020204" pitchFamily="34" charset="-122"/>
                <a:ea typeface="微软雅黑" panose="020B0503020204020204" pitchFamily="34" charset="-122"/>
              </a:rPr>
              <a:t>月</a:t>
            </a:r>
          </a:p>
        </p:txBody>
      </p:sp>
      <p:sp>
        <p:nvSpPr>
          <p:cNvPr id="23" name="燕尾形 35">
            <a:extLst>
              <a:ext uri="{FF2B5EF4-FFF2-40B4-BE49-F238E27FC236}">
                <a16:creationId xmlns:a16="http://schemas.microsoft.com/office/drawing/2014/main" id="{42CA26B2-5D5E-494D-880C-444BE7EF7F59}"/>
              </a:ext>
            </a:extLst>
          </p:cNvPr>
          <p:cNvSpPr>
            <a:spLocks noChangeArrowheads="1"/>
          </p:cNvSpPr>
          <p:nvPr/>
        </p:nvSpPr>
        <p:spPr bwMode="auto">
          <a:xfrm rot="16200000" flipH="1" flipV="1">
            <a:off x="3194715" y="4429537"/>
            <a:ext cx="268288" cy="449263"/>
          </a:xfrm>
          <a:prstGeom prst="chevron">
            <a:avLst>
              <a:gd name="adj" fmla="val 39398"/>
            </a:avLst>
          </a:prstGeom>
          <a:solidFill>
            <a:srgbClr val="3A5283"/>
          </a:solidFill>
          <a:ln w="9525">
            <a:solidFill>
              <a:srgbClr val="3A5283"/>
            </a:solidFill>
            <a:round/>
            <a:headEnd/>
            <a:tailEnd/>
          </a:ln>
        </p:spPr>
        <p:txBody>
          <a:bodyPr lIns="62111" tIns="31055" rIns="62111" bIns="31055"/>
          <a:lstStyle/>
          <a:p>
            <a:endParaRPr lang="zh-CN" altLang="en-US">
              <a:solidFill>
                <a:srgbClr val="434343"/>
              </a:solidFill>
            </a:endParaRPr>
          </a:p>
        </p:txBody>
      </p:sp>
      <p:sp>
        <p:nvSpPr>
          <p:cNvPr id="25" name="TextBox 32">
            <a:extLst>
              <a:ext uri="{FF2B5EF4-FFF2-40B4-BE49-F238E27FC236}">
                <a16:creationId xmlns:a16="http://schemas.microsoft.com/office/drawing/2014/main" id="{DD39B37E-0AF9-4313-A362-844906CA69E0}"/>
              </a:ext>
            </a:extLst>
          </p:cNvPr>
          <p:cNvSpPr txBox="1">
            <a:spLocks noChangeArrowheads="1"/>
          </p:cNvSpPr>
          <p:nvPr/>
        </p:nvSpPr>
        <p:spPr bwMode="auto">
          <a:xfrm>
            <a:off x="2015060" y="1684948"/>
            <a:ext cx="2645611" cy="2548333"/>
          </a:xfrm>
          <a:prstGeom prst="rect">
            <a:avLst/>
          </a:prstGeom>
          <a:noFill/>
          <a:ln w="9525">
            <a:noFill/>
            <a:miter lim="800000"/>
            <a:headEnd/>
            <a:tailEnd/>
          </a:ln>
        </p:spPr>
        <p:txBody>
          <a:bodyPr wrap="square" lIns="62111" tIns="31055" rIns="62111" bIns="31055">
            <a:spAutoFit/>
          </a:bodyPr>
          <a:lstStyle/>
          <a:p>
            <a:pPr>
              <a:lnSpc>
                <a:spcPct val="130000"/>
              </a:lnSpc>
            </a:pPr>
            <a:r>
              <a:rPr lang="zh-CN" altLang="en-US" dirty="0">
                <a:solidFill>
                  <a:schemeClr val="tx1">
                    <a:lumMod val="85000"/>
                    <a:lumOff val="15000"/>
                  </a:schemeClr>
                </a:solidFill>
                <a:latin typeface="微软雅黑" pitchFamily="34" charset="-122"/>
                <a:ea typeface="微软雅黑" pitchFamily="34" charset="-122"/>
              </a:rPr>
              <a:t>沃森来到剑桥大学的卡文迪许实验室从事研究工作，在那里遇到了克里克，他们在一起讨论学术问题的时候，发现他们都热衷于解决遗传信息的载体</a:t>
            </a:r>
            <a:r>
              <a:rPr lang="en-US" altLang="zh-CN" dirty="0">
                <a:solidFill>
                  <a:schemeClr val="tx1">
                    <a:lumMod val="85000"/>
                    <a:lumOff val="15000"/>
                  </a:schemeClr>
                </a:solidFill>
                <a:latin typeface="微软雅黑" pitchFamily="34" charset="-122"/>
                <a:ea typeface="微软雅黑" pitchFamily="34" charset="-122"/>
              </a:rPr>
              <a:t>DNA</a:t>
            </a:r>
            <a:r>
              <a:rPr lang="zh-CN" altLang="en-US" dirty="0">
                <a:solidFill>
                  <a:schemeClr val="tx1">
                    <a:lumMod val="85000"/>
                    <a:lumOff val="15000"/>
                  </a:schemeClr>
                </a:solidFill>
                <a:latin typeface="微软雅黑" pitchFamily="34" charset="-122"/>
                <a:ea typeface="微软雅黑" pitchFamily="34" charset="-122"/>
              </a:rPr>
              <a:t>的分子结构。</a:t>
            </a:r>
          </a:p>
        </p:txBody>
      </p:sp>
      <p:sp>
        <p:nvSpPr>
          <p:cNvPr id="2" name="标注: 左箭头 1">
            <a:extLst>
              <a:ext uri="{FF2B5EF4-FFF2-40B4-BE49-F238E27FC236}">
                <a16:creationId xmlns:a16="http://schemas.microsoft.com/office/drawing/2014/main" id="{A2555504-9B3F-497D-AF37-59487D1716B4}"/>
              </a:ext>
            </a:extLst>
          </p:cNvPr>
          <p:cNvSpPr/>
          <p:nvPr/>
        </p:nvSpPr>
        <p:spPr>
          <a:xfrm>
            <a:off x="5033766" y="843558"/>
            <a:ext cx="3426666" cy="4104456"/>
          </a:xfrm>
          <a:prstGeom prst="leftArrowCallout">
            <a:avLst>
              <a:gd name="adj1" fmla="val 8307"/>
              <a:gd name="adj2" fmla="val 9049"/>
              <a:gd name="adj3" fmla="val 12995"/>
              <a:gd name="adj4" fmla="val 74857"/>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30000"/>
              </a:lnSpc>
            </a:pPr>
            <a:r>
              <a:rPr lang="en-US" altLang="zh-CN" sz="1600" dirty="0">
                <a:solidFill>
                  <a:schemeClr val="tx1"/>
                </a:solidFill>
                <a:latin typeface="微软雅黑" panose="020B0503020204020204" pitchFamily="34" charset="-122"/>
                <a:ea typeface="微软雅黑" panose="020B0503020204020204" pitchFamily="34" charset="-122"/>
              </a:rPr>
              <a:t>1</a:t>
            </a:r>
            <a:r>
              <a:rPr lang="zh-CN" altLang="en-US" sz="1600" dirty="0">
                <a:solidFill>
                  <a:schemeClr val="tx1"/>
                </a:solidFill>
                <a:latin typeface="微软雅黑" panose="020B0503020204020204" pitchFamily="34" charset="-122"/>
                <a:ea typeface="微软雅黑" panose="020B0503020204020204" pitchFamily="34" charset="-122"/>
              </a:rPr>
              <a:t>、找到志同道合的合作伙伴，有着共同的研究兴趣，对科学发现也起着很重要的作用。 </a:t>
            </a:r>
            <a:endParaRPr lang="en-US" altLang="zh-CN" sz="1600" dirty="0">
              <a:solidFill>
                <a:schemeClr val="tx1"/>
              </a:solidFill>
              <a:latin typeface="微软雅黑" panose="020B0503020204020204" pitchFamily="34" charset="-122"/>
              <a:ea typeface="微软雅黑" panose="020B0503020204020204" pitchFamily="34" charset="-122"/>
            </a:endParaRPr>
          </a:p>
          <a:p>
            <a:pPr indent="457200">
              <a:lnSpc>
                <a:spcPct val="130000"/>
              </a:lnSpc>
            </a:pPr>
            <a:r>
              <a:rPr lang="en-US" altLang="zh-CN" sz="1600" dirty="0">
                <a:solidFill>
                  <a:prstClr val="black"/>
                </a:solidFill>
                <a:latin typeface="微软雅黑" panose="020B0503020204020204" pitchFamily="34" charset="-122"/>
                <a:ea typeface="微软雅黑" panose="020B0503020204020204" pitchFamily="34" charset="-122"/>
              </a:rPr>
              <a:t>2</a:t>
            </a:r>
            <a:r>
              <a:rPr lang="zh-CN" altLang="en-US" sz="1600" dirty="0">
                <a:solidFill>
                  <a:prstClr val="black"/>
                </a:solidFill>
                <a:latin typeface="微软雅黑" panose="020B0503020204020204" pitchFamily="34" charset="-122"/>
                <a:ea typeface="微软雅黑" panose="020B0503020204020204" pitchFamily="34" charset="-122"/>
              </a:rPr>
              <a:t>、沃森和克里克所选择的</a:t>
            </a:r>
            <a:r>
              <a:rPr lang="en-US" altLang="zh-CN" sz="1600" dirty="0">
                <a:solidFill>
                  <a:prstClr val="black"/>
                </a:solidFill>
                <a:latin typeface="微软雅黑" panose="020B0503020204020204" pitchFamily="34" charset="-122"/>
                <a:ea typeface="微软雅黑" panose="020B0503020204020204" pitchFamily="34" charset="-122"/>
              </a:rPr>
              <a:t>DNA</a:t>
            </a:r>
            <a:r>
              <a:rPr lang="zh-CN" altLang="en-US" sz="1600" dirty="0">
                <a:solidFill>
                  <a:prstClr val="black"/>
                </a:solidFill>
                <a:latin typeface="微软雅黑" panose="020B0503020204020204" pitchFamily="34" charset="-122"/>
                <a:ea typeface="微软雅黑" panose="020B0503020204020204" pitchFamily="34" charset="-122"/>
              </a:rPr>
              <a:t>的分子结构是科学的空白领域，这一领域对于他们实现知识创新具有极其重要的作用。他们的成功就在于他们</a:t>
            </a:r>
            <a:r>
              <a:rPr lang="zh-CN" altLang="en-US" sz="1600" b="1" dirty="0">
                <a:solidFill>
                  <a:prstClr val="black"/>
                </a:solidFill>
                <a:latin typeface="微软雅黑" panose="020B0503020204020204" pitchFamily="34" charset="-122"/>
                <a:ea typeface="微软雅黑" panose="020B0503020204020204" pitchFamily="34" charset="-122"/>
              </a:rPr>
              <a:t>选题的创造性</a:t>
            </a:r>
            <a:r>
              <a:rPr lang="zh-CN" altLang="en-US" sz="1600" dirty="0">
                <a:solidFill>
                  <a:prstClr val="black"/>
                </a:solidFill>
                <a:latin typeface="微软雅黑" panose="020B0503020204020204" pitchFamily="34" charset="-122"/>
                <a:ea typeface="微软雅黑" panose="020B0503020204020204" pitchFamily="34" charset="-122"/>
              </a:rPr>
              <a:t>，这也是创新的体现！</a:t>
            </a:r>
            <a:endParaRPr lang="en-US" altLang="zh-CN" sz="1600"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383634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圆角矩形 21"/>
          <p:cNvSpPr>
            <a:spLocks noChangeArrowheads="1"/>
          </p:cNvSpPr>
          <p:nvPr/>
        </p:nvSpPr>
        <p:spPr bwMode="auto">
          <a:xfrm>
            <a:off x="1771608" y="1244950"/>
            <a:ext cx="5328592" cy="3428184"/>
          </a:xfrm>
          <a:prstGeom prst="roundRect">
            <a:avLst>
              <a:gd name="adj" fmla="val 5069"/>
            </a:avLst>
          </a:prstGeom>
          <a:noFill/>
          <a:ln w="19050">
            <a:solidFill>
              <a:srgbClr val="3A5283"/>
            </a:solidFill>
            <a:round/>
            <a:headEnd/>
            <a:tailEnd/>
          </a:ln>
        </p:spPr>
        <p:txBody>
          <a:bodyPr lIns="62111" tIns="31055" rIns="62111" bIns="31055"/>
          <a:lstStyle/>
          <a:p>
            <a:pPr lvl="2"/>
            <a:endParaRPr lang="zh-CN" altLang="en-US">
              <a:solidFill>
                <a:srgbClr val="434343"/>
              </a:solidFill>
            </a:endParaRPr>
          </a:p>
        </p:txBody>
      </p:sp>
      <p:sp>
        <p:nvSpPr>
          <p:cNvPr id="29" name="燕尾形 28"/>
          <p:cNvSpPr>
            <a:spLocks noChangeArrowheads="1"/>
          </p:cNvSpPr>
          <p:nvPr/>
        </p:nvSpPr>
        <p:spPr bwMode="auto">
          <a:xfrm rot="-5400000" flipH="1" flipV="1">
            <a:off x="4409382" y="4653861"/>
            <a:ext cx="268288" cy="449263"/>
          </a:xfrm>
          <a:prstGeom prst="chevron">
            <a:avLst>
              <a:gd name="adj" fmla="val 39398"/>
            </a:avLst>
          </a:prstGeom>
          <a:solidFill>
            <a:srgbClr val="3A5283"/>
          </a:solidFill>
          <a:ln w="9525">
            <a:solidFill>
              <a:srgbClr val="3A5283"/>
            </a:solidFill>
            <a:round/>
            <a:headEnd/>
            <a:tailEnd/>
          </a:ln>
        </p:spPr>
        <p:txBody>
          <a:bodyPr lIns="62111" tIns="31055" rIns="62111" bIns="31055"/>
          <a:lstStyle/>
          <a:p>
            <a:endParaRPr lang="zh-CN" altLang="en-US">
              <a:solidFill>
                <a:srgbClr val="434343"/>
              </a:solidFill>
            </a:endParaRPr>
          </a:p>
        </p:txBody>
      </p:sp>
      <p:sp>
        <p:nvSpPr>
          <p:cNvPr id="28" name="TextBox 32">
            <a:extLst>
              <a:ext uri="{FF2B5EF4-FFF2-40B4-BE49-F238E27FC236}">
                <a16:creationId xmlns:a16="http://schemas.microsoft.com/office/drawing/2014/main" id="{EE215B99-0B3E-4BA6-9054-B80D16A25322}"/>
              </a:ext>
            </a:extLst>
          </p:cNvPr>
          <p:cNvSpPr txBox="1">
            <a:spLocks noChangeArrowheads="1"/>
          </p:cNvSpPr>
          <p:nvPr/>
        </p:nvSpPr>
        <p:spPr bwMode="auto">
          <a:xfrm>
            <a:off x="1835696" y="1275606"/>
            <a:ext cx="5152580" cy="3268531"/>
          </a:xfrm>
          <a:prstGeom prst="rect">
            <a:avLst/>
          </a:prstGeom>
          <a:noFill/>
          <a:ln w="9525">
            <a:noFill/>
            <a:miter lim="800000"/>
            <a:headEnd/>
            <a:tailEnd/>
          </a:ln>
        </p:spPr>
        <p:txBody>
          <a:bodyPr wrap="square" lIns="62111" tIns="31055" rIns="62111" bIns="31055">
            <a:spAutoFit/>
          </a:bodyPr>
          <a:lstStyle/>
          <a:p>
            <a:pPr indent="457200">
              <a:lnSpc>
                <a:spcPct val="130000"/>
              </a:lnSpc>
            </a:pPr>
            <a:r>
              <a:rPr lang="zh-CN" altLang="en-US" dirty="0">
                <a:solidFill>
                  <a:schemeClr val="tx1">
                    <a:lumMod val="85000"/>
                    <a:lumOff val="15000"/>
                  </a:schemeClr>
                </a:solidFill>
                <a:latin typeface="微软雅黑" pitchFamily="34" charset="-122"/>
                <a:ea typeface="微软雅黑" pitchFamily="34" charset="-122"/>
              </a:rPr>
              <a:t>富兰克林系统地研究了湿度对</a:t>
            </a:r>
            <a:r>
              <a:rPr lang="en-US" altLang="zh-CN" dirty="0">
                <a:solidFill>
                  <a:schemeClr val="tx1">
                    <a:lumMod val="85000"/>
                    <a:lumOff val="15000"/>
                  </a:schemeClr>
                </a:solidFill>
                <a:latin typeface="微软雅黑" pitchFamily="34" charset="-122"/>
                <a:ea typeface="微软雅黑" pitchFamily="34" charset="-122"/>
              </a:rPr>
              <a:t>DNA</a:t>
            </a:r>
            <a:r>
              <a:rPr lang="zh-CN" altLang="en-US" dirty="0">
                <a:solidFill>
                  <a:schemeClr val="tx1">
                    <a:lumMod val="85000"/>
                    <a:lumOff val="15000"/>
                  </a:schemeClr>
                </a:solidFill>
                <a:latin typeface="微软雅黑" pitchFamily="34" charset="-122"/>
                <a:ea typeface="微软雅黑" pitchFamily="34" charset="-122"/>
              </a:rPr>
              <a:t>分子晶格衍射的影响，发现当湿度从</a:t>
            </a:r>
            <a:r>
              <a:rPr lang="en-US" altLang="zh-CN" dirty="0">
                <a:solidFill>
                  <a:schemeClr val="tx1">
                    <a:lumMod val="85000"/>
                    <a:lumOff val="15000"/>
                  </a:schemeClr>
                </a:solidFill>
                <a:latin typeface="微软雅黑" pitchFamily="34" charset="-122"/>
                <a:ea typeface="微软雅黑" pitchFamily="34" charset="-122"/>
              </a:rPr>
              <a:t>70%</a:t>
            </a:r>
            <a:r>
              <a:rPr lang="zh-CN" altLang="en-US" dirty="0">
                <a:solidFill>
                  <a:schemeClr val="tx1">
                    <a:lumMod val="85000"/>
                    <a:lumOff val="15000"/>
                  </a:schemeClr>
                </a:solidFill>
                <a:latin typeface="微软雅黑" pitchFamily="34" charset="-122"/>
                <a:ea typeface="微软雅黑" pitchFamily="34" charset="-122"/>
              </a:rPr>
              <a:t>增加至</a:t>
            </a:r>
            <a:r>
              <a:rPr lang="en-US" altLang="zh-CN" dirty="0">
                <a:solidFill>
                  <a:schemeClr val="tx1">
                    <a:lumMod val="85000"/>
                    <a:lumOff val="15000"/>
                  </a:schemeClr>
                </a:solidFill>
                <a:latin typeface="微软雅黑" pitchFamily="34" charset="-122"/>
                <a:ea typeface="微软雅黑" pitchFamily="34" charset="-122"/>
              </a:rPr>
              <a:t>90%</a:t>
            </a:r>
            <a:r>
              <a:rPr lang="zh-CN" altLang="en-US" dirty="0">
                <a:solidFill>
                  <a:schemeClr val="tx1">
                    <a:lumMod val="85000"/>
                    <a:lumOff val="15000"/>
                  </a:schemeClr>
                </a:solidFill>
                <a:latin typeface="微软雅黑" pitchFamily="34" charset="-122"/>
                <a:ea typeface="微软雅黑" pitchFamily="34" charset="-122"/>
              </a:rPr>
              <a:t>时，晶格由</a:t>
            </a:r>
            <a:r>
              <a:rPr lang="en-US" altLang="zh-CN" dirty="0">
                <a:solidFill>
                  <a:schemeClr val="tx1">
                    <a:lumMod val="85000"/>
                    <a:lumOff val="15000"/>
                  </a:schemeClr>
                </a:solidFill>
                <a:latin typeface="微软雅黑" pitchFamily="34" charset="-122"/>
                <a:ea typeface="微软雅黑" pitchFamily="34" charset="-122"/>
              </a:rPr>
              <a:t>A</a:t>
            </a:r>
            <a:r>
              <a:rPr lang="zh-CN" altLang="en-US" dirty="0">
                <a:solidFill>
                  <a:schemeClr val="tx1">
                    <a:lumMod val="85000"/>
                    <a:lumOff val="15000"/>
                  </a:schemeClr>
                </a:solidFill>
                <a:latin typeface="微软雅黑" pitchFamily="34" charset="-122"/>
                <a:ea typeface="微软雅黑" pitchFamily="34" charset="-122"/>
              </a:rPr>
              <a:t>型变为</a:t>
            </a:r>
            <a:r>
              <a:rPr lang="en-US" altLang="zh-CN" dirty="0">
                <a:solidFill>
                  <a:schemeClr val="tx1">
                    <a:lumMod val="85000"/>
                    <a:lumOff val="15000"/>
                  </a:schemeClr>
                </a:solidFill>
                <a:latin typeface="微软雅黑" pitchFamily="34" charset="-122"/>
                <a:ea typeface="微软雅黑" pitchFamily="34" charset="-122"/>
              </a:rPr>
              <a:t>B</a:t>
            </a:r>
            <a:r>
              <a:rPr lang="zh-CN" altLang="en-US" dirty="0">
                <a:solidFill>
                  <a:schemeClr val="tx1">
                    <a:lumMod val="85000"/>
                    <a:lumOff val="15000"/>
                  </a:schemeClr>
                </a:solidFill>
                <a:latin typeface="微软雅黑" pitchFamily="34" charset="-122"/>
                <a:ea typeface="微软雅黑" pitchFamily="34" charset="-122"/>
              </a:rPr>
              <a:t>型，她认为湿度低时，</a:t>
            </a:r>
            <a:r>
              <a:rPr lang="en-US" altLang="zh-CN" dirty="0">
                <a:solidFill>
                  <a:schemeClr val="tx1">
                    <a:lumMod val="85000"/>
                    <a:lumOff val="15000"/>
                  </a:schemeClr>
                </a:solidFill>
                <a:latin typeface="微软雅黑" pitchFamily="34" charset="-122"/>
                <a:ea typeface="微软雅黑" pitchFamily="34" charset="-122"/>
              </a:rPr>
              <a:t>DNA</a:t>
            </a:r>
            <a:r>
              <a:rPr lang="zh-CN" altLang="en-US" dirty="0">
                <a:solidFill>
                  <a:schemeClr val="tx1">
                    <a:lumMod val="85000"/>
                    <a:lumOff val="15000"/>
                  </a:schemeClr>
                </a:solidFill>
                <a:latin typeface="微软雅黑" pitchFamily="34" charset="-122"/>
                <a:ea typeface="微软雅黑" pitchFamily="34" charset="-122"/>
              </a:rPr>
              <a:t>分子之间距离近，密度大，是</a:t>
            </a:r>
            <a:r>
              <a:rPr lang="en-US" altLang="zh-CN" dirty="0">
                <a:solidFill>
                  <a:schemeClr val="tx1">
                    <a:lumMod val="85000"/>
                    <a:lumOff val="15000"/>
                  </a:schemeClr>
                </a:solidFill>
                <a:latin typeface="微软雅黑" pitchFamily="34" charset="-122"/>
                <a:ea typeface="微软雅黑" pitchFamily="34" charset="-122"/>
              </a:rPr>
              <a:t>A</a:t>
            </a:r>
            <a:r>
              <a:rPr lang="zh-CN" altLang="en-US" dirty="0">
                <a:solidFill>
                  <a:schemeClr val="tx1">
                    <a:lumMod val="85000"/>
                    <a:lumOff val="15000"/>
                  </a:schemeClr>
                </a:solidFill>
                <a:latin typeface="微软雅黑" pitchFamily="34" charset="-122"/>
                <a:ea typeface="微软雅黑" pitchFamily="34" charset="-122"/>
              </a:rPr>
              <a:t>型；湿度高时，</a:t>
            </a:r>
            <a:r>
              <a:rPr lang="en-US" altLang="zh-CN" dirty="0">
                <a:solidFill>
                  <a:schemeClr val="tx1">
                    <a:lumMod val="85000"/>
                    <a:lumOff val="15000"/>
                  </a:schemeClr>
                </a:solidFill>
                <a:latin typeface="微软雅黑" pitchFamily="34" charset="-122"/>
                <a:ea typeface="微软雅黑" pitchFamily="34" charset="-122"/>
              </a:rPr>
              <a:t>DNA</a:t>
            </a:r>
            <a:r>
              <a:rPr lang="zh-CN" altLang="en-US" dirty="0">
                <a:solidFill>
                  <a:schemeClr val="tx1">
                    <a:lumMod val="85000"/>
                    <a:lumOff val="15000"/>
                  </a:schemeClr>
                </a:solidFill>
                <a:latin typeface="微软雅黑" pitchFamily="34" charset="-122"/>
                <a:ea typeface="微软雅黑" pitchFamily="34" charset="-122"/>
              </a:rPr>
              <a:t>分子间互相作用力小，密度也比较小，</a:t>
            </a:r>
            <a:r>
              <a:rPr lang="en-US" altLang="zh-CN" dirty="0">
                <a:solidFill>
                  <a:schemeClr val="tx1">
                    <a:lumMod val="85000"/>
                    <a:lumOff val="15000"/>
                  </a:schemeClr>
                </a:solidFill>
                <a:latin typeface="微软雅黑" pitchFamily="34" charset="-122"/>
                <a:ea typeface="微软雅黑" pitchFamily="34" charset="-122"/>
              </a:rPr>
              <a:t>DNA</a:t>
            </a:r>
            <a:r>
              <a:rPr lang="zh-CN" altLang="en-US" dirty="0">
                <a:solidFill>
                  <a:schemeClr val="tx1">
                    <a:lumMod val="85000"/>
                    <a:lumOff val="15000"/>
                  </a:schemeClr>
                </a:solidFill>
                <a:latin typeface="微软雅黑" pitchFamily="34" charset="-122"/>
                <a:ea typeface="微软雅黑" pitchFamily="34" charset="-122"/>
              </a:rPr>
              <a:t>分子被水分子包住，是</a:t>
            </a:r>
            <a:r>
              <a:rPr lang="en-US" altLang="zh-CN" dirty="0">
                <a:solidFill>
                  <a:schemeClr val="tx1">
                    <a:lumMod val="85000"/>
                    <a:lumOff val="15000"/>
                  </a:schemeClr>
                </a:solidFill>
                <a:latin typeface="微软雅黑" pitchFamily="34" charset="-122"/>
                <a:ea typeface="微软雅黑" pitchFamily="34" charset="-122"/>
              </a:rPr>
              <a:t>B</a:t>
            </a:r>
            <a:r>
              <a:rPr lang="zh-CN" altLang="en-US" dirty="0">
                <a:solidFill>
                  <a:schemeClr val="tx1">
                    <a:lumMod val="85000"/>
                    <a:lumOff val="15000"/>
                  </a:schemeClr>
                </a:solidFill>
                <a:latin typeface="微软雅黑" pitchFamily="34" charset="-122"/>
                <a:ea typeface="微软雅黑" pitchFamily="34" charset="-122"/>
              </a:rPr>
              <a:t>型。</a:t>
            </a:r>
            <a:r>
              <a:rPr lang="en-US" altLang="zh-CN" dirty="0">
                <a:solidFill>
                  <a:schemeClr val="tx1">
                    <a:lumMod val="85000"/>
                    <a:lumOff val="15000"/>
                  </a:schemeClr>
                </a:solidFill>
                <a:latin typeface="微软雅黑" pitchFamily="34" charset="-122"/>
                <a:ea typeface="微软雅黑" pitchFamily="34" charset="-122"/>
              </a:rPr>
              <a:t>A</a:t>
            </a:r>
            <a:r>
              <a:rPr lang="zh-CN" altLang="en-US" dirty="0">
                <a:solidFill>
                  <a:schemeClr val="tx1">
                    <a:lumMod val="85000"/>
                    <a:lumOff val="15000"/>
                  </a:schemeClr>
                </a:solidFill>
                <a:latin typeface="微软雅黑" pitchFamily="34" charset="-122"/>
                <a:ea typeface="微软雅黑" pitchFamily="34" charset="-122"/>
              </a:rPr>
              <a:t>型和</a:t>
            </a:r>
            <a:r>
              <a:rPr lang="en-US" altLang="zh-CN" dirty="0">
                <a:solidFill>
                  <a:schemeClr val="tx1">
                    <a:lumMod val="85000"/>
                    <a:lumOff val="15000"/>
                  </a:schemeClr>
                </a:solidFill>
                <a:latin typeface="微软雅黑" pitchFamily="34" charset="-122"/>
                <a:ea typeface="微软雅黑" pitchFamily="34" charset="-122"/>
              </a:rPr>
              <a:t>B</a:t>
            </a:r>
            <a:r>
              <a:rPr lang="zh-CN" altLang="en-US" dirty="0">
                <a:solidFill>
                  <a:schemeClr val="tx1">
                    <a:lumMod val="85000"/>
                    <a:lumOff val="15000"/>
                  </a:schemeClr>
                </a:solidFill>
                <a:latin typeface="微软雅黑" pitchFamily="34" charset="-122"/>
                <a:ea typeface="微软雅黑" pitchFamily="34" charset="-122"/>
              </a:rPr>
              <a:t>型的主要结构相似，并明确认为</a:t>
            </a:r>
            <a:r>
              <a:rPr lang="en-US" altLang="zh-CN" b="1" dirty="0">
                <a:solidFill>
                  <a:schemeClr val="tx1">
                    <a:lumMod val="85000"/>
                    <a:lumOff val="15000"/>
                  </a:schemeClr>
                </a:solidFill>
                <a:latin typeface="微软雅黑" pitchFamily="34" charset="-122"/>
                <a:ea typeface="微软雅黑" pitchFamily="34" charset="-122"/>
              </a:rPr>
              <a:t>B</a:t>
            </a:r>
            <a:r>
              <a:rPr lang="zh-CN" altLang="en-US" b="1" dirty="0">
                <a:solidFill>
                  <a:schemeClr val="tx1">
                    <a:lumMod val="85000"/>
                    <a:lumOff val="15000"/>
                  </a:schemeClr>
                </a:solidFill>
                <a:latin typeface="微软雅黑" pitchFamily="34" charset="-122"/>
                <a:ea typeface="微软雅黑" pitchFamily="34" charset="-122"/>
              </a:rPr>
              <a:t>型结构为螺旋性</a:t>
            </a:r>
            <a:r>
              <a:rPr lang="zh-CN" altLang="en-US" dirty="0">
                <a:solidFill>
                  <a:schemeClr val="tx1">
                    <a:lumMod val="85000"/>
                    <a:lumOff val="15000"/>
                  </a:schemeClr>
                </a:solidFill>
                <a:latin typeface="微软雅黑" pitchFamily="34" charset="-122"/>
                <a:ea typeface="微软雅黑" pitchFamily="34" charset="-122"/>
              </a:rPr>
              <a:t>。她还指出，</a:t>
            </a:r>
            <a:r>
              <a:rPr lang="en-US" altLang="zh-CN" dirty="0">
                <a:solidFill>
                  <a:schemeClr val="tx1">
                    <a:lumMod val="85000"/>
                    <a:lumOff val="15000"/>
                  </a:schemeClr>
                </a:solidFill>
                <a:latin typeface="微软雅黑" pitchFamily="34" charset="-122"/>
                <a:ea typeface="微软雅黑" pitchFamily="34" charset="-122"/>
              </a:rPr>
              <a:t>DAN</a:t>
            </a:r>
            <a:r>
              <a:rPr lang="zh-CN" altLang="en-US" dirty="0">
                <a:solidFill>
                  <a:schemeClr val="tx1">
                    <a:lumMod val="85000"/>
                    <a:lumOff val="15000"/>
                  </a:schemeClr>
                </a:solidFill>
                <a:latin typeface="微软雅黑" pitchFamily="34" charset="-122"/>
                <a:ea typeface="微软雅黑" pitchFamily="34" charset="-122"/>
              </a:rPr>
              <a:t>分子中的磷酸根基团暴露在水中，这就暗示了</a:t>
            </a:r>
            <a:r>
              <a:rPr lang="zh-CN" altLang="en-US" b="1" dirty="0">
                <a:solidFill>
                  <a:schemeClr val="tx1">
                    <a:lumMod val="85000"/>
                    <a:lumOff val="15000"/>
                  </a:schemeClr>
                </a:solidFill>
                <a:latin typeface="微软雅黑" pitchFamily="34" charset="-122"/>
                <a:ea typeface="微软雅黑" pitchFamily="34" charset="-122"/>
              </a:rPr>
              <a:t>磷酸根基团应该在螺旋的外侧，而碱基则应在内侧</a:t>
            </a:r>
            <a:r>
              <a:rPr lang="zh-CN" altLang="en-US" dirty="0">
                <a:solidFill>
                  <a:schemeClr val="tx1">
                    <a:lumMod val="85000"/>
                    <a:lumOff val="15000"/>
                  </a:schemeClr>
                </a:solidFill>
                <a:latin typeface="微软雅黑" pitchFamily="34" charset="-122"/>
                <a:ea typeface="微软雅黑" pitchFamily="34" charset="-122"/>
              </a:rPr>
              <a:t>。</a:t>
            </a:r>
          </a:p>
        </p:txBody>
      </p:sp>
      <p:sp>
        <p:nvSpPr>
          <p:cNvPr id="38" name="文本框 37">
            <a:extLst>
              <a:ext uri="{FF2B5EF4-FFF2-40B4-BE49-F238E27FC236}">
                <a16:creationId xmlns:a16="http://schemas.microsoft.com/office/drawing/2014/main" id="{20BAF4F9-986D-4132-9923-0F5223A9BACE}"/>
              </a:ext>
            </a:extLst>
          </p:cNvPr>
          <p:cNvSpPr txBox="1"/>
          <p:nvPr/>
        </p:nvSpPr>
        <p:spPr>
          <a:xfrm>
            <a:off x="179512" y="217455"/>
            <a:ext cx="4644688" cy="374375"/>
          </a:xfrm>
          <a:prstGeom prst="rect">
            <a:avLst/>
          </a:prstGeom>
          <a:noFill/>
        </p:spPr>
        <p:txBody>
          <a:bodyPr wrap="none" lIns="96434" tIns="48217" rIns="96434" bIns="48217" rtlCol="0">
            <a:spAutoFit/>
          </a:bodyPr>
          <a:lstStyle/>
          <a:p>
            <a:pPr defTabSz="964278"/>
            <a:r>
              <a:rPr lang="en-US" altLang="zh-CN"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DNA</a:t>
            </a: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双螺旋结构的发现旅程及创新性的表现</a:t>
            </a:r>
          </a:p>
        </p:txBody>
      </p:sp>
      <p:sp>
        <p:nvSpPr>
          <p:cNvPr id="19" name="圆角矩形 30">
            <a:extLst>
              <a:ext uri="{FF2B5EF4-FFF2-40B4-BE49-F238E27FC236}">
                <a16:creationId xmlns:a16="http://schemas.microsoft.com/office/drawing/2014/main" id="{B253E301-F01E-457E-8EF7-B6DA5984BE48}"/>
              </a:ext>
            </a:extLst>
          </p:cNvPr>
          <p:cNvSpPr>
            <a:spLocks noChangeArrowheads="1"/>
          </p:cNvSpPr>
          <p:nvPr/>
        </p:nvSpPr>
        <p:spPr bwMode="auto">
          <a:xfrm>
            <a:off x="3542636" y="776238"/>
            <a:ext cx="1690687" cy="339715"/>
          </a:xfrm>
          <a:prstGeom prst="roundRect">
            <a:avLst>
              <a:gd name="adj" fmla="val 16667"/>
            </a:avLst>
          </a:prstGeom>
          <a:solidFill>
            <a:srgbClr val="3A5283"/>
          </a:solidFill>
          <a:ln w="9525">
            <a:solidFill>
              <a:srgbClr val="3A5283"/>
            </a:solidFill>
            <a:round/>
            <a:headEnd/>
            <a:tailEnd/>
          </a:ln>
        </p:spPr>
        <p:txBody>
          <a:bodyPr lIns="62111" tIns="31055" rIns="62111" bIns="31055"/>
          <a:lstStyle/>
          <a:p>
            <a:endParaRPr lang="zh-CN" altLang="en-US">
              <a:solidFill>
                <a:srgbClr val="434343"/>
              </a:solidFill>
            </a:endParaRPr>
          </a:p>
        </p:txBody>
      </p:sp>
      <p:sp>
        <p:nvSpPr>
          <p:cNvPr id="20" name="矩形 19">
            <a:extLst>
              <a:ext uri="{FF2B5EF4-FFF2-40B4-BE49-F238E27FC236}">
                <a16:creationId xmlns:a16="http://schemas.microsoft.com/office/drawing/2014/main" id="{821CC13A-7FFF-4C6D-BE19-F789131068DB}"/>
              </a:ext>
            </a:extLst>
          </p:cNvPr>
          <p:cNvSpPr>
            <a:spLocks noChangeArrowheads="1"/>
          </p:cNvSpPr>
          <p:nvPr/>
        </p:nvSpPr>
        <p:spPr bwMode="auto">
          <a:xfrm>
            <a:off x="3638562" y="776238"/>
            <a:ext cx="1517422" cy="339715"/>
          </a:xfrm>
          <a:prstGeom prst="rect">
            <a:avLst/>
          </a:prstGeom>
          <a:noFill/>
          <a:ln>
            <a:noFill/>
          </a:ln>
          <a:scene3d>
            <a:camera prst="orthographicFront"/>
            <a:lightRig rig="threePt" dir="t"/>
          </a:scene3d>
          <a:sp3d/>
        </p:spPr>
        <p:txBody>
          <a:bodyPr lIns="62111" tIns="31055" rIns="62111" bIns="31055">
            <a:spAutoFit/>
          </a:bodyPr>
          <a:lstStyle/>
          <a:p>
            <a:pPr algn="ctr" fontAlgn="auto">
              <a:defRPr/>
            </a:pPr>
            <a:r>
              <a:rPr lang="en-US" altLang="zh-CN" b="1" noProof="1">
                <a:solidFill>
                  <a:schemeClr val="bg1"/>
                </a:solidFill>
                <a:latin typeface="微软雅黑" panose="020B0503020204020204" pitchFamily="34" charset="-122"/>
                <a:ea typeface="微软雅黑" panose="020B0503020204020204" pitchFamily="34" charset="-122"/>
              </a:rPr>
              <a:t>1951</a:t>
            </a:r>
            <a:r>
              <a:rPr lang="zh-CN" altLang="en-US" b="1" noProof="1">
                <a:solidFill>
                  <a:schemeClr val="bg1"/>
                </a:solidFill>
                <a:latin typeface="微软雅黑" panose="020B0503020204020204" pitchFamily="34" charset="-122"/>
                <a:ea typeface="微软雅黑" panose="020B0503020204020204" pitchFamily="34" charset="-122"/>
              </a:rPr>
              <a:t>年</a:t>
            </a:r>
            <a:r>
              <a:rPr lang="en-US" altLang="zh-CN" b="1" noProof="1">
                <a:solidFill>
                  <a:schemeClr val="bg1"/>
                </a:solidFill>
                <a:latin typeface="微软雅黑" panose="020B0503020204020204" pitchFamily="34" charset="-122"/>
                <a:ea typeface="微软雅黑" panose="020B0503020204020204" pitchFamily="34" charset="-122"/>
              </a:rPr>
              <a:t>11</a:t>
            </a:r>
            <a:r>
              <a:rPr lang="zh-CN" altLang="en-US" b="1" noProof="1">
                <a:solidFill>
                  <a:schemeClr val="bg1"/>
                </a:solidFill>
                <a:latin typeface="微软雅黑" panose="020B0503020204020204" pitchFamily="34" charset="-122"/>
                <a:ea typeface="微软雅黑" panose="020B0503020204020204" pitchFamily="34" charset="-122"/>
              </a:rPr>
              <a:t>月</a:t>
            </a:r>
          </a:p>
        </p:txBody>
      </p:sp>
    </p:spTree>
    <p:extLst>
      <p:ext uri="{BB962C8B-B14F-4D97-AF65-F5344CB8AC3E}">
        <p14:creationId xmlns:p14="http://schemas.microsoft.com/office/powerpoint/2010/main" val="252525025"/>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圆角矩形 30"/>
          <p:cNvSpPr>
            <a:spLocks noChangeArrowheads="1"/>
          </p:cNvSpPr>
          <p:nvPr/>
        </p:nvSpPr>
        <p:spPr bwMode="auto">
          <a:xfrm>
            <a:off x="2575120" y="768595"/>
            <a:ext cx="1690687" cy="339715"/>
          </a:xfrm>
          <a:prstGeom prst="roundRect">
            <a:avLst>
              <a:gd name="adj" fmla="val 16667"/>
            </a:avLst>
          </a:prstGeom>
          <a:solidFill>
            <a:srgbClr val="3A5283"/>
          </a:solidFill>
          <a:ln w="9525">
            <a:solidFill>
              <a:srgbClr val="3A5283"/>
            </a:solidFill>
            <a:round/>
            <a:headEnd/>
            <a:tailEnd/>
          </a:ln>
        </p:spPr>
        <p:txBody>
          <a:bodyPr lIns="62111" tIns="31055" rIns="62111" bIns="31055"/>
          <a:lstStyle/>
          <a:p>
            <a:endParaRPr lang="zh-CN" altLang="en-US">
              <a:solidFill>
                <a:srgbClr val="434343"/>
              </a:solidFill>
            </a:endParaRPr>
          </a:p>
        </p:txBody>
      </p:sp>
      <p:sp>
        <p:nvSpPr>
          <p:cNvPr id="34" name="矩形 33"/>
          <p:cNvSpPr>
            <a:spLocks noChangeArrowheads="1"/>
          </p:cNvSpPr>
          <p:nvPr/>
        </p:nvSpPr>
        <p:spPr bwMode="auto">
          <a:xfrm>
            <a:off x="2671046" y="768595"/>
            <a:ext cx="1517422" cy="339715"/>
          </a:xfrm>
          <a:prstGeom prst="rect">
            <a:avLst/>
          </a:prstGeom>
          <a:noFill/>
          <a:ln>
            <a:noFill/>
          </a:ln>
          <a:scene3d>
            <a:camera prst="orthographicFront"/>
            <a:lightRig rig="threePt" dir="t"/>
          </a:scene3d>
          <a:sp3d/>
        </p:spPr>
        <p:txBody>
          <a:bodyPr lIns="62111" tIns="31055" rIns="62111" bIns="31055">
            <a:spAutoFit/>
          </a:bodyPr>
          <a:lstStyle/>
          <a:p>
            <a:pPr algn="ctr" fontAlgn="auto">
              <a:defRPr/>
            </a:pPr>
            <a:r>
              <a:rPr lang="en-US" altLang="zh-CN" b="1" noProof="1">
                <a:solidFill>
                  <a:schemeClr val="bg1"/>
                </a:solidFill>
                <a:latin typeface="微软雅黑" panose="020B0503020204020204" pitchFamily="34" charset="-122"/>
                <a:ea typeface="微软雅黑" panose="020B0503020204020204" pitchFamily="34" charset="-122"/>
              </a:rPr>
              <a:t>1951</a:t>
            </a:r>
            <a:r>
              <a:rPr lang="zh-CN" altLang="en-US" b="1" noProof="1">
                <a:solidFill>
                  <a:schemeClr val="bg1"/>
                </a:solidFill>
                <a:latin typeface="微软雅黑" panose="020B0503020204020204" pitchFamily="34" charset="-122"/>
                <a:ea typeface="微软雅黑" panose="020B0503020204020204" pitchFamily="34" charset="-122"/>
              </a:rPr>
              <a:t>年</a:t>
            </a:r>
            <a:r>
              <a:rPr lang="en-US" altLang="zh-CN" b="1" noProof="1">
                <a:solidFill>
                  <a:schemeClr val="bg1"/>
                </a:solidFill>
                <a:latin typeface="微软雅黑" panose="020B0503020204020204" pitchFamily="34" charset="-122"/>
                <a:ea typeface="微软雅黑" panose="020B0503020204020204" pitchFamily="34" charset="-122"/>
              </a:rPr>
              <a:t>11</a:t>
            </a:r>
            <a:r>
              <a:rPr lang="zh-CN" altLang="en-US" b="1" noProof="1">
                <a:solidFill>
                  <a:schemeClr val="bg1"/>
                </a:solidFill>
                <a:latin typeface="微软雅黑" panose="020B0503020204020204" pitchFamily="34" charset="-122"/>
                <a:ea typeface="微软雅黑" panose="020B0503020204020204" pitchFamily="34" charset="-122"/>
              </a:rPr>
              <a:t>月</a:t>
            </a:r>
          </a:p>
        </p:txBody>
      </p:sp>
      <p:sp>
        <p:nvSpPr>
          <p:cNvPr id="28" name="TextBox 32">
            <a:extLst>
              <a:ext uri="{FF2B5EF4-FFF2-40B4-BE49-F238E27FC236}">
                <a16:creationId xmlns:a16="http://schemas.microsoft.com/office/drawing/2014/main" id="{EE215B99-0B3E-4BA6-9054-B80D16A25322}"/>
              </a:ext>
            </a:extLst>
          </p:cNvPr>
          <p:cNvSpPr txBox="1">
            <a:spLocks noChangeArrowheads="1"/>
          </p:cNvSpPr>
          <p:nvPr/>
        </p:nvSpPr>
        <p:spPr bwMode="auto">
          <a:xfrm>
            <a:off x="189587" y="1284803"/>
            <a:ext cx="6480719" cy="3337780"/>
          </a:xfrm>
          <a:prstGeom prst="rect">
            <a:avLst/>
          </a:prstGeom>
          <a:noFill/>
          <a:ln w="9525">
            <a:noFill/>
            <a:miter lim="800000"/>
            <a:headEnd/>
            <a:tailEnd/>
          </a:ln>
        </p:spPr>
        <p:txBody>
          <a:bodyPr wrap="square" lIns="62111" tIns="31055" rIns="62111" bIns="31055">
            <a:spAutoFit/>
          </a:bodyPr>
          <a:lstStyle/>
          <a:p>
            <a:pPr indent="457200">
              <a:lnSpc>
                <a:spcPct val="150000"/>
              </a:lnSpc>
            </a:pPr>
            <a:r>
              <a:rPr lang="zh-CN" altLang="en-US" dirty="0">
                <a:solidFill>
                  <a:schemeClr val="tx1">
                    <a:lumMod val="85000"/>
                    <a:lumOff val="15000"/>
                  </a:schemeClr>
                </a:solidFill>
                <a:latin typeface="微软雅黑" pitchFamily="34" charset="-122"/>
                <a:ea typeface="微软雅黑" pitchFamily="34" charset="-122"/>
              </a:rPr>
              <a:t>沃森和克里克讨论了化学家鲍林是如何发现蛋白质的</a:t>
            </a:r>
            <a:r>
              <a:rPr lang="en-US" altLang="zh-CN" dirty="0">
                <a:solidFill>
                  <a:schemeClr val="tx1">
                    <a:lumMod val="85000"/>
                    <a:lumOff val="15000"/>
                  </a:schemeClr>
                </a:solidFill>
                <a:latin typeface="微软雅黑" pitchFamily="34" charset="-122"/>
                <a:ea typeface="微软雅黑" pitchFamily="34" charset="-122"/>
              </a:rPr>
              <a:t>α</a:t>
            </a:r>
            <a:r>
              <a:rPr lang="zh-CN" altLang="en-US" dirty="0">
                <a:solidFill>
                  <a:schemeClr val="tx1">
                    <a:lumMod val="85000"/>
                    <a:lumOff val="15000"/>
                  </a:schemeClr>
                </a:solidFill>
                <a:latin typeface="微软雅黑" pitchFamily="34" charset="-122"/>
                <a:ea typeface="微软雅黑" pitchFamily="34" charset="-122"/>
              </a:rPr>
              <a:t>螺旋的，注意到鲍林并不仅仅靠研究</a:t>
            </a:r>
            <a:r>
              <a:rPr lang="en-US" altLang="zh-CN" dirty="0">
                <a:solidFill>
                  <a:schemeClr val="tx1">
                    <a:lumMod val="85000"/>
                    <a:lumOff val="15000"/>
                  </a:schemeClr>
                </a:solidFill>
                <a:latin typeface="微软雅黑" pitchFamily="34" charset="-122"/>
                <a:ea typeface="微软雅黑" pitchFamily="34" charset="-122"/>
              </a:rPr>
              <a:t>X</a:t>
            </a:r>
            <a:r>
              <a:rPr lang="zh-CN" altLang="en-US" dirty="0">
                <a:solidFill>
                  <a:schemeClr val="tx1">
                    <a:lumMod val="85000"/>
                    <a:lumOff val="15000"/>
                  </a:schemeClr>
                </a:solidFill>
                <a:latin typeface="微软雅黑" pitchFamily="34" charset="-122"/>
                <a:ea typeface="微软雅黑" pitchFamily="34" charset="-122"/>
              </a:rPr>
              <a:t>射线衍射图谱，还采用了分子模型来探讨分子中的原子间的关系。所以他们认为对</a:t>
            </a:r>
            <a:r>
              <a:rPr lang="en-US" altLang="zh-CN" dirty="0">
                <a:solidFill>
                  <a:schemeClr val="tx1">
                    <a:lumMod val="85000"/>
                    <a:lumOff val="15000"/>
                  </a:schemeClr>
                </a:solidFill>
                <a:latin typeface="微软雅黑" pitchFamily="34" charset="-122"/>
                <a:ea typeface="微软雅黑" pitchFamily="34" charset="-122"/>
              </a:rPr>
              <a:t>DNA</a:t>
            </a:r>
            <a:r>
              <a:rPr lang="zh-CN" altLang="en-US" dirty="0">
                <a:solidFill>
                  <a:schemeClr val="tx1">
                    <a:lumMod val="85000"/>
                    <a:lumOff val="15000"/>
                  </a:schemeClr>
                </a:solidFill>
                <a:latin typeface="微软雅黑" pitchFamily="34" charset="-122"/>
                <a:ea typeface="微软雅黑" pitchFamily="34" charset="-122"/>
              </a:rPr>
              <a:t>的结构不仅要从晶体结构分析入手，还应从</a:t>
            </a:r>
            <a:r>
              <a:rPr lang="zh-CN" altLang="en-US" b="1" dirty="0">
                <a:solidFill>
                  <a:srgbClr val="C00000"/>
                </a:solidFill>
                <a:latin typeface="微软雅黑" pitchFamily="34" charset="-122"/>
                <a:ea typeface="微软雅黑" pitchFamily="34" charset="-122"/>
              </a:rPr>
              <a:t>建立分子模型</a:t>
            </a:r>
            <a:r>
              <a:rPr lang="zh-CN" altLang="en-US" dirty="0">
                <a:solidFill>
                  <a:schemeClr val="tx1">
                    <a:lumMod val="85000"/>
                    <a:lumOff val="15000"/>
                  </a:schemeClr>
                </a:solidFill>
                <a:latin typeface="微软雅黑" pitchFamily="34" charset="-122"/>
                <a:ea typeface="微软雅黑" pitchFamily="34" charset="-122"/>
              </a:rPr>
              <a:t>入手。</a:t>
            </a:r>
            <a:endParaRPr lang="en-US" altLang="zh-CN" dirty="0">
              <a:solidFill>
                <a:schemeClr val="tx1">
                  <a:lumMod val="85000"/>
                  <a:lumOff val="15000"/>
                </a:schemeClr>
              </a:solidFill>
              <a:latin typeface="微软雅黑" pitchFamily="34" charset="-122"/>
              <a:ea typeface="微软雅黑" pitchFamily="34" charset="-122"/>
            </a:endParaRPr>
          </a:p>
          <a:p>
            <a:pPr indent="457200">
              <a:lnSpc>
                <a:spcPct val="150000"/>
              </a:lnSpc>
            </a:pPr>
            <a:r>
              <a:rPr lang="zh-CN" altLang="en-US" dirty="0">
                <a:solidFill>
                  <a:schemeClr val="tx1">
                    <a:lumMod val="85000"/>
                    <a:lumOff val="15000"/>
                  </a:schemeClr>
                </a:solidFill>
                <a:latin typeface="微软雅黑" pitchFamily="34" charset="-122"/>
                <a:ea typeface="微软雅黑" pitchFamily="34" charset="-122"/>
              </a:rPr>
              <a:t>之后，他们听了富兰克林关于</a:t>
            </a:r>
            <a:r>
              <a:rPr lang="en-US" altLang="zh-CN" dirty="0">
                <a:solidFill>
                  <a:schemeClr val="tx1">
                    <a:lumMod val="85000"/>
                    <a:lumOff val="15000"/>
                  </a:schemeClr>
                </a:solidFill>
                <a:latin typeface="微软雅黑" pitchFamily="34" charset="-122"/>
                <a:ea typeface="微软雅黑" pitchFamily="34" charset="-122"/>
              </a:rPr>
              <a:t>DNA</a:t>
            </a:r>
            <a:r>
              <a:rPr lang="zh-CN" altLang="en-US" dirty="0">
                <a:solidFill>
                  <a:schemeClr val="tx1">
                    <a:lumMod val="85000"/>
                    <a:lumOff val="15000"/>
                  </a:schemeClr>
                </a:solidFill>
                <a:latin typeface="微软雅黑" pitchFamily="34" charset="-122"/>
                <a:ea typeface="微软雅黑" pitchFamily="34" charset="-122"/>
              </a:rPr>
              <a:t>结构的学术报告之后立即开始建立</a:t>
            </a:r>
            <a:r>
              <a:rPr lang="en-US" altLang="zh-CN" dirty="0">
                <a:solidFill>
                  <a:schemeClr val="tx1">
                    <a:lumMod val="85000"/>
                    <a:lumOff val="15000"/>
                  </a:schemeClr>
                </a:solidFill>
                <a:latin typeface="微软雅黑" pitchFamily="34" charset="-122"/>
                <a:ea typeface="微软雅黑" pitchFamily="34" charset="-122"/>
              </a:rPr>
              <a:t>DNA</a:t>
            </a:r>
            <a:r>
              <a:rPr lang="zh-CN" altLang="en-US" dirty="0">
                <a:solidFill>
                  <a:schemeClr val="tx1">
                    <a:lumMod val="85000"/>
                    <a:lumOff val="15000"/>
                  </a:schemeClr>
                </a:solidFill>
                <a:latin typeface="微软雅黑" pitchFamily="34" charset="-122"/>
                <a:ea typeface="微软雅黑" pitchFamily="34" charset="-122"/>
              </a:rPr>
              <a:t>分子模型的工作 ，遗憾的是他们还没有认真消化从富兰克林处得来的数据，记不得富兰克林测量的</a:t>
            </a:r>
            <a:r>
              <a:rPr lang="en-US" altLang="zh-CN" dirty="0">
                <a:solidFill>
                  <a:schemeClr val="tx1">
                    <a:lumMod val="85000"/>
                    <a:lumOff val="15000"/>
                  </a:schemeClr>
                </a:solidFill>
                <a:latin typeface="微软雅黑" pitchFamily="34" charset="-122"/>
                <a:ea typeface="微软雅黑" pitchFamily="34" charset="-122"/>
              </a:rPr>
              <a:t>DNA</a:t>
            </a:r>
            <a:r>
              <a:rPr lang="zh-CN" altLang="en-US" dirty="0">
                <a:solidFill>
                  <a:schemeClr val="tx1">
                    <a:lumMod val="85000"/>
                    <a:lumOff val="15000"/>
                  </a:schemeClr>
                </a:solidFill>
                <a:latin typeface="微软雅黑" pitchFamily="34" charset="-122"/>
                <a:ea typeface="微软雅黑" pitchFamily="34" charset="-122"/>
              </a:rPr>
              <a:t>样品中水的精确含量。</a:t>
            </a:r>
            <a:endParaRPr lang="en-US" altLang="zh-CN" dirty="0">
              <a:solidFill>
                <a:schemeClr val="tx1">
                  <a:lumMod val="85000"/>
                  <a:lumOff val="15000"/>
                </a:schemeClr>
              </a:solidFill>
              <a:latin typeface="微软雅黑" pitchFamily="34" charset="-122"/>
              <a:ea typeface="微软雅黑" pitchFamily="34" charset="-122"/>
            </a:endParaRPr>
          </a:p>
        </p:txBody>
      </p:sp>
      <p:sp>
        <p:nvSpPr>
          <p:cNvPr id="38" name="文本框 37">
            <a:extLst>
              <a:ext uri="{FF2B5EF4-FFF2-40B4-BE49-F238E27FC236}">
                <a16:creationId xmlns:a16="http://schemas.microsoft.com/office/drawing/2014/main" id="{20BAF4F9-986D-4132-9923-0F5223A9BACE}"/>
              </a:ext>
            </a:extLst>
          </p:cNvPr>
          <p:cNvSpPr txBox="1"/>
          <p:nvPr/>
        </p:nvSpPr>
        <p:spPr>
          <a:xfrm>
            <a:off x="179512" y="217455"/>
            <a:ext cx="4644688" cy="374375"/>
          </a:xfrm>
          <a:prstGeom prst="rect">
            <a:avLst/>
          </a:prstGeom>
          <a:noFill/>
        </p:spPr>
        <p:txBody>
          <a:bodyPr wrap="none" lIns="96434" tIns="48217" rIns="96434" bIns="48217" rtlCol="0">
            <a:spAutoFit/>
          </a:bodyPr>
          <a:lstStyle/>
          <a:p>
            <a:pPr defTabSz="964278"/>
            <a:r>
              <a:rPr lang="en-US" altLang="zh-CN"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DNA</a:t>
            </a: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双螺旋结构的发现旅程及创新性的表现</a:t>
            </a:r>
          </a:p>
        </p:txBody>
      </p:sp>
      <p:sp>
        <p:nvSpPr>
          <p:cNvPr id="8" name="圆角矩形 21">
            <a:extLst>
              <a:ext uri="{FF2B5EF4-FFF2-40B4-BE49-F238E27FC236}">
                <a16:creationId xmlns:a16="http://schemas.microsoft.com/office/drawing/2014/main" id="{2EDD9DF8-26CD-4BEE-820E-B1A83D3CC535}"/>
              </a:ext>
            </a:extLst>
          </p:cNvPr>
          <p:cNvSpPr>
            <a:spLocks noChangeArrowheads="1"/>
          </p:cNvSpPr>
          <p:nvPr/>
        </p:nvSpPr>
        <p:spPr bwMode="auto">
          <a:xfrm>
            <a:off x="186771" y="1203598"/>
            <a:ext cx="6480719" cy="3500192"/>
          </a:xfrm>
          <a:prstGeom prst="roundRect">
            <a:avLst>
              <a:gd name="adj" fmla="val 5069"/>
            </a:avLst>
          </a:prstGeom>
          <a:noFill/>
          <a:ln w="19050">
            <a:solidFill>
              <a:srgbClr val="3A5283"/>
            </a:solidFill>
            <a:round/>
            <a:headEnd/>
            <a:tailEnd/>
          </a:ln>
        </p:spPr>
        <p:txBody>
          <a:bodyPr lIns="62111" tIns="31055" rIns="62111" bIns="31055"/>
          <a:lstStyle/>
          <a:p>
            <a:pPr lvl="2"/>
            <a:endParaRPr lang="zh-CN" altLang="en-US">
              <a:solidFill>
                <a:srgbClr val="434343"/>
              </a:solidFill>
            </a:endParaRPr>
          </a:p>
        </p:txBody>
      </p:sp>
      <p:sp>
        <p:nvSpPr>
          <p:cNvPr id="9" name="燕尾形 28">
            <a:extLst>
              <a:ext uri="{FF2B5EF4-FFF2-40B4-BE49-F238E27FC236}">
                <a16:creationId xmlns:a16="http://schemas.microsoft.com/office/drawing/2014/main" id="{AB6453C4-D469-4361-B26C-BFAAD92372BC}"/>
              </a:ext>
            </a:extLst>
          </p:cNvPr>
          <p:cNvSpPr>
            <a:spLocks noChangeArrowheads="1"/>
          </p:cNvSpPr>
          <p:nvPr/>
        </p:nvSpPr>
        <p:spPr bwMode="auto">
          <a:xfrm rot="16200000" flipH="1" flipV="1">
            <a:off x="3292986" y="4649715"/>
            <a:ext cx="268288" cy="449263"/>
          </a:xfrm>
          <a:prstGeom prst="chevron">
            <a:avLst>
              <a:gd name="adj" fmla="val 39398"/>
            </a:avLst>
          </a:prstGeom>
          <a:solidFill>
            <a:srgbClr val="3A5283"/>
          </a:solidFill>
          <a:ln w="9525">
            <a:solidFill>
              <a:srgbClr val="3A5283"/>
            </a:solidFill>
            <a:round/>
            <a:headEnd/>
            <a:tailEnd/>
          </a:ln>
        </p:spPr>
        <p:txBody>
          <a:bodyPr lIns="62111" tIns="31055" rIns="62111" bIns="31055"/>
          <a:lstStyle/>
          <a:p>
            <a:endParaRPr lang="zh-CN" altLang="en-US">
              <a:solidFill>
                <a:srgbClr val="434343"/>
              </a:solidFill>
            </a:endParaRPr>
          </a:p>
        </p:txBody>
      </p:sp>
      <p:sp>
        <p:nvSpPr>
          <p:cNvPr id="10" name="标注: 左箭头 9">
            <a:extLst>
              <a:ext uri="{FF2B5EF4-FFF2-40B4-BE49-F238E27FC236}">
                <a16:creationId xmlns:a16="http://schemas.microsoft.com/office/drawing/2014/main" id="{B29448D6-9AFA-45BC-B13C-9458B8132D3D}"/>
              </a:ext>
            </a:extLst>
          </p:cNvPr>
          <p:cNvSpPr/>
          <p:nvPr/>
        </p:nvSpPr>
        <p:spPr>
          <a:xfrm>
            <a:off x="6667490" y="1221805"/>
            <a:ext cx="2369006" cy="3500191"/>
          </a:xfrm>
          <a:prstGeom prst="leftArrowCallout">
            <a:avLst>
              <a:gd name="adj1" fmla="val 8307"/>
              <a:gd name="adj2" fmla="val 9049"/>
              <a:gd name="adj3" fmla="val 12995"/>
              <a:gd name="adj4" fmla="val 79733"/>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30000"/>
              </a:lnSpc>
            </a:pPr>
            <a:r>
              <a:rPr lang="zh-CN" altLang="en-US" sz="1600" dirty="0">
                <a:solidFill>
                  <a:schemeClr val="tx1"/>
                </a:solidFill>
                <a:latin typeface="微软雅黑" panose="020B0503020204020204" pitchFamily="34" charset="-122"/>
                <a:ea typeface="微软雅黑" panose="020B0503020204020204" pitchFamily="34" charset="-122"/>
              </a:rPr>
              <a:t>建构模型的方法体现了沃森、克里克善于</a:t>
            </a:r>
            <a:r>
              <a:rPr lang="zh-CN" altLang="en-US" sz="1600" b="1" dirty="0">
                <a:solidFill>
                  <a:schemeClr val="tx1"/>
                </a:solidFill>
                <a:latin typeface="微软雅黑" panose="020B0503020204020204" pitchFamily="34" charset="-122"/>
                <a:ea typeface="微软雅黑" panose="020B0503020204020204" pitchFamily="34" charset="-122"/>
              </a:rPr>
              <a:t>借鉴前人的经验</a:t>
            </a:r>
            <a:r>
              <a:rPr lang="zh-CN" altLang="en-US" sz="1600" dirty="0">
                <a:solidFill>
                  <a:schemeClr val="tx1"/>
                </a:solidFill>
                <a:latin typeface="微软雅黑" panose="020B0503020204020204" pitchFamily="34" charset="-122"/>
                <a:ea typeface="微软雅黑" panose="020B0503020204020204" pitchFamily="34" charset="-122"/>
              </a:rPr>
              <a:t>。而</a:t>
            </a:r>
            <a:r>
              <a:rPr lang="zh-CN" altLang="en-US" sz="1600" b="1" dirty="0">
                <a:solidFill>
                  <a:schemeClr val="tx1"/>
                </a:solidFill>
                <a:latin typeface="微软雅黑" panose="020B0503020204020204" pitchFamily="34" charset="-122"/>
                <a:ea typeface="微软雅黑" panose="020B0503020204020204" pitchFamily="34" charset="-122"/>
              </a:rPr>
              <a:t>建构模型的方法</a:t>
            </a:r>
            <a:r>
              <a:rPr lang="zh-CN" altLang="en-US" sz="1600" dirty="0">
                <a:solidFill>
                  <a:schemeClr val="tx1"/>
                </a:solidFill>
                <a:latin typeface="微软雅黑" panose="020B0503020204020204" pitchFamily="34" charset="-122"/>
                <a:ea typeface="微软雅黑" panose="020B0503020204020204" pitchFamily="34" charset="-122"/>
              </a:rPr>
              <a:t>这一新方法对发现</a:t>
            </a:r>
            <a:r>
              <a:rPr lang="en-US" altLang="zh-CN" sz="1600" dirty="0">
                <a:solidFill>
                  <a:schemeClr val="tx1"/>
                </a:solidFill>
                <a:latin typeface="微软雅黑" panose="020B0503020204020204" pitchFamily="34" charset="-122"/>
                <a:ea typeface="微软雅黑" panose="020B0503020204020204" pitchFamily="34" charset="-122"/>
              </a:rPr>
              <a:t>DNA</a:t>
            </a:r>
            <a:r>
              <a:rPr lang="zh-CN" altLang="en-US" sz="1600" dirty="0">
                <a:solidFill>
                  <a:schemeClr val="tx1"/>
                </a:solidFill>
                <a:latin typeface="微软雅黑" panose="020B0503020204020204" pitchFamily="34" charset="-122"/>
                <a:ea typeface="微软雅黑" panose="020B0503020204020204" pitchFamily="34" charset="-122"/>
              </a:rPr>
              <a:t>双螺旋结构也起着至关重要的作用，也是他们创新思维的具体体现！</a:t>
            </a:r>
          </a:p>
        </p:txBody>
      </p:sp>
    </p:spTree>
    <p:extLst>
      <p:ext uri="{BB962C8B-B14F-4D97-AF65-F5344CB8AC3E}">
        <p14:creationId xmlns:p14="http://schemas.microsoft.com/office/powerpoint/2010/main" val="41911942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32"/>
          <p:cNvSpPr txBox="1">
            <a:spLocks noChangeArrowheads="1"/>
          </p:cNvSpPr>
          <p:nvPr/>
        </p:nvSpPr>
        <p:spPr bwMode="auto">
          <a:xfrm>
            <a:off x="395536" y="1390221"/>
            <a:ext cx="6192688" cy="3337780"/>
          </a:xfrm>
          <a:prstGeom prst="rect">
            <a:avLst/>
          </a:prstGeom>
          <a:noFill/>
          <a:ln w="9525">
            <a:noFill/>
            <a:miter lim="800000"/>
            <a:headEnd/>
            <a:tailEnd/>
          </a:ln>
        </p:spPr>
        <p:txBody>
          <a:bodyPr wrap="square" lIns="62111" tIns="31055" rIns="62111" bIns="31055">
            <a:spAutoFit/>
          </a:bodyPr>
          <a:lstStyle/>
          <a:p>
            <a:pPr indent="457200">
              <a:lnSpc>
                <a:spcPct val="150000"/>
              </a:lnSpc>
            </a:pPr>
            <a:r>
              <a:rPr lang="zh-CN" altLang="en-US" dirty="0">
                <a:solidFill>
                  <a:schemeClr val="tx1">
                    <a:lumMod val="85000"/>
                    <a:lumOff val="15000"/>
                  </a:schemeClr>
                </a:solidFill>
                <a:latin typeface="微软雅黑" pitchFamily="34" charset="-122"/>
                <a:ea typeface="微软雅黑" pitchFamily="34" charset="-122"/>
              </a:rPr>
              <a:t>与蛋白质相类比，当蛋白质被确认为螺旋状长纤维结构后，沃森和克里克认为，</a:t>
            </a:r>
            <a:r>
              <a:rPr lang="zh-CN" altLang="en-US" b="1" dirty="0">
                <a:solidFill>
                  <a:schemeClr val="tx1">
                    <a:lumMod val="85000"/>
                    <a:lumOff val="15000"/>
                  </a:schemeClr>
                </a:solidFill>
                <a:latin typeface="微软雅黑" pitchFamily="34" charset="-122"/>
                <a:ea typeface="微软雅黑" pitchFamily="34" charset="-122"/>
              </a:rPr>
              <a:t>蛋白质是螺旋型，那么</a:t>
            </a:r>
            <a:r>
              <a:rPr lang="en-US" altLang="zh-CN" b="1" dirty="0">
                <a:solidFill>
                  <a:schemeClr val="tx1">
                    <a:lumMod val="85000"/>
                    <a:lumOff val="15000"/>
                  </a:schemeClr>
                </a:solidFill>
                <a:latin typeface="微软雅黑" pitchFamily="34" charset="-122"/>
                <a:ea typeface="微软雅黑" pitchFamily="34" charset="-122"/>
              </a:rPr>
              <a:t>DNA </a:t>
            </a:r>
            <a:r>
              <a:rPr lang="zh-CN" altLang="en-US" b="1" dirty="0">
                <a:solidFill>
                  <a:schemeClr val="tx1">
                    <a:lumMod val="85000"/>
                    <a:lumOff val="15000"/>
                  </a:schemeClr>
                </a:solidFill>
                <a:latin typeface="微软雅黑" pitchFamily="34" charset="-122"/>
                <a:ea typeface="微软雅黑" pitchFamily="34" charset="-122"/>
              </a:rPr>
              <a:t>结构也可能是一种螺旋型。</a:t>
            </a:r>
            <a:r>
              <a:rPr lang="zh-CN" altLang="en-US" dirty="0">
                <a:solidFill>
                  <a:schemeClr val="tx1">
                    <a:lumMod val="85000"/>
                    <a:lumOff val="15000"/>
                  </a:schemeClr>
                </a:solidFill>
                <a:latin typeface="微软雅黑" pitchFamily="34" charset="-122"/>
                <a:ea typeface="微软雅黑" pitchFamily="34" charset="-122"/>
              </a:rPr>
              <a:t>此后，沃森和克里克建立了一个具有三条螺旋链的</a:t>
            </a:r>
            <a:r>
              <a:rPr lang="en-US" altLang="zh-CN" dirty="0">
                <a:solidFill>
                  <a:schemeClr val="tx1">
                    <a:lumMod val="85000"/>
                    <a:lumOff val="15000"/>
                  </a:schemeClr>
                </a:solidFill>
                <a:latin typeface="微软雅黑" pitchFamily="34" charset="-122"/>
                <a:ea typeface="微软雅黑" pitchFamily="34" charset="-122"/>
              </a:rPr>
              <a:t>DNA</a:t>
            </a:r>
            <a:r>
              <a:rPr lang="zh-CN" altLang="en-US" dirty="0">
                <a:solidFill>
                  <a:schemeClr val="tx1">
                    <a:lumMod val="85000"/>
                    <a:lumOff val="15000"/>
                  </a:schemeClr>
                </a:solidFill>
                <a:latin typeface="微软雅黑" pitchFamily="34" charset="-122"/>
                <a:ea typeface="微软雅黑" pitchFamily="34" charset="-122"/>
              </a:rPr>
              <a:t>结构模型，而且把磷酸根放在螺旋的内侧。</a:t>
            </a:r>
            <a:endParaRPr lang="en-US" altLang="zh-CN" dirty="0">
              <a:solidFill>
                <a:schemeClr val="tx1">
                  <a:lumMod val="85000"/>
                  <a:lumOff val="15000"/>
                </a:schemeClr>
              </a:solidFill>
              <a:latin typeface="微软雅黑" pitchFamily="34" charset="-122"/>
              <a:ea typeface="微软雅黑" pitchFamily="34" charset="-122"/>
            </a:endParaRPr>
          </a:p>
          <a:p>
            <a:pPr indent="457200">
              <a:lnSpc>
                <a:spcPct val="150000"/>
              </a:lnSpc>
            </a:pPr>
            <a:r>
              <a:rPr lang="zh-CN" altLang="en-US" dirty="0">
                <a:solidFill>
                  <a:schemeClr val="tx1">
                    <a:lumMod val="85000"/>
                    <a:lumOff val="15000"/>
                  </a:schemeClr>
                </a:solidFill>
                <a:latin typeface="微软雅黑" pitchFamily="34" charset="-122"/>
                <a:ea typeface="微软雅黑" pitchFamily="34" charset="-122"/>
              </a:rPr>
              <a:t>富兰克林看后立刻指出他们的错误，因为他们把</a:t>
            </a:r>
            <a:r>
              <a:rPr lang="en-US" altLang="zh-CN" dirty="0">
                <a:solidFill>
                  <a:schemeClr val="tx1">
                    <a:lumMod val="85000"/>
                    <a:lumOff val="15000"/>
                  </a:schemeClr>
                </a:solidFill>
                <a:latin typeface="微软雅黑" pitchFamily="34" charset="-122"/>
                <a:ea typeface="微软雅黑" pitchFamily="34" charset="-122"/>
              </a:rPr>
              <a:t>DNA</a:t>
            </a:r>
            <a:r>
              <a:rPr lang="zh-CN" altLang="en-US" dirty="0">
                <a:solidFill>
                  <a:schemeClr val="tx1">
                    <a:lumMod val="85000"/>
                    <a:lumOff val="15000"/>
                  </a:schemeClr>
                </a:solidFill>
                <a:latin typeface="微软雅黑" pitchFamily="34" charset="-122"/>
                <a:ea typeface="微软雅黑" pitchFamily="34" charset="-122"/>
              </a:rPr>
              <a:t>的含水量算少了，使</a:t>
            </a:r>
            <a:r>
              <a:rPr lang="en-US" altLang="zh-CN" dirty="0">
                <a:solidFill>
                  <a:schemeClr val="tx1">
                    <a:lumMod val="85000"/>
                    <a:lumOff val="15000"/>
                  </a:schemeClr>
                </a:solidFill>
                <a:latin typeface="微软雅黑" pitchFamily="34" charset="-122"/>
                <a:ea typeface="微软雅黑" pitchFamily="34" charset="-122"/>
              </a:rPr>
              <a:t>DNA</a:t>
            </a:r>
            <a:r>
              <a:rPr lang="zh-CN" altLang="en-US" dirty="0">
                <a:solidFill>
                  <a:schemeClr val="tx1">
                    <a:lumMod val="85000"/>
                    <a:lumOff val="15000"/>
                  </a:schemeClr>
                </a:solidFill>
                <a:latin typeface="微软雅黑" pitchFamily="34" charset="-122"/>
                <a:ea typeface="微软雅黑" pitchFamily="34" charset="-122"/>
              </a:rPr>
              <a:t>的密度变大，从而错误地把</a:t>
            </a:r>
            <a:r>
              <a:rPr lang="en-US" altLang="zh-CN" dirty="0">
                <a:solidFill>
                  <a:schemeClr val="tx1">
                    <a:lumMod val="85000"/>
                    <a:lumOff val="15000"/>
                  </a:schemeClr>
                </a:solidFill>
                <a:latin typeface="微软雅黑" pitchFamily="34" charset="-122"/>
                <a:ea typeface="微软雅黑" pitchFamily="34" charset="-122"/>
              </a:rPr>
              <a:t>DNA</a:t>
            </a:r>
            <a:r>
              <a:rPr lang="zh-CN" altLang="en-US" dirty="0">
                <a:solidFill>
                  <a:schemeClr val="tx1">
                    <a:lumMod val="85000"/>
                    <a:lumOff val="15000"/>
                  </a:schemeClr>
                </a:solidFill>
                <a:latin typeface="微软雅黑" pitchFamily="34" charset="-122"/>
                <a:ea typeface="微软雅黑" pitchFamily="34" charset="-122"/>
              </a:rPr>
              <a:t>的分子结构定为三股链，沃森和克里克第一次模型的建立宣告失败。</a:t>
            </a:r>
          </a:p>
        </p:txBody>
      </p:sp>
      <p:sp>
        <p:nvSpPr>
          <p:cNvPr id="38" name="文本框 37">
            <a:extLst>
              <a:ext uri="{FF2B5EF4-FFF2-40B4-BE49-F238E27FC236}">
                <a16:creationId xmlns:a16="http://schemas.microsoft.com/office/drawing/2014/main" id="{20BAF4F9-986D-4132-9923-0F5223A9BACE}"/>
              </a:ext>
            </a:extLst>
          </p:cNvPr>
          <p:cNvSpPr txBox="1"/>
          <p:nvPr/>
        </p:nvSpPr>
        <p:spPr>
          <a:xfrm>
            <a:off x="179512" y="217455"/>
            <a:ext cx="4644688" cy="374375"/>
          </a:xfrm>
          <a:prstGeom prst="rect">
            <a:avLst/>
          </a:prstGeom>
          <a:noFill/>
        </p:spPr>
        <p:txBody>
          <a:bodyPr wrap="none" lIns="96434" tIns="48217" rIns="96434" bIns="48217" rtlCol="0">
            <a:spAutoFit/>
          </a:bodyPr>
          <a:lstStyle/>
          <a:p>
            <a:pPr defTabSz="964278"/>
            <a:r>
              <a:rPr lang="en-US" altLang="zh-CN"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DNA</a:t>
            </a: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双螺旋结构的发现旅程及创新性的表现</a:t>
            </a:r>
          </a:p>
        </p:txBody>
      </p:sp>
      <p:sp>
        <p:nvSpPr>
          <p:cNvPr id="19" name="圆角矩形 30">
            <a:extLst>
              <a:ext uri="{FF2B5EF4-FFF2-40B4-BE49-F238E27FC236}">
                <a16:creationId xmlns:a16="http://schemas.microsoft.com/office/drawing/2014/main" id="{4A30C89B-9087-45C9-B005-EDBA09A04735}"/>
              </a:ext>
            </a:extLst>
          </p:cNvPr>
          <p:cNvSpPr>
            <a:spLocks noChangeArrowheads="1"/>
          </p:cNvSpPr>
          <p:nvPr/>
        </p:nvSpPr>
        <p:spPr bwMode="auto">
          <a:xfrm>
            <a:off x="2483768" y="770513"/>
            <a:ext cx="1690687" cy="339715"/>
          </a:xfrm>
          <a:prstGeom prst="roundRect">
            <a:avLst>
              <a:gd name="adj" fmla="val 16667"/>
            </a:avLst>
          </a:prstGeom>
          <a:solidFill>
            <a:srgbClr val="3A5283"/>
          </a:solidFill>
          <a:ln w="9525">
            <a:solidFill>
              <a:srgbClr val="3A5283"/>
            </a:solidFill>
            <a:round/>
            <a:headEnd/>
            <a:tailEnd/>
          </a:ln>
        </p:spPr>
        <p:txBody>
          <a:bodyPr lIns="62111" tIns="31055" rIns="62111" bIns="31055"/>
          <a:lstStyle/>
          <a:p>
            <a:endParaRPr lang="zh-CN" altLang="en-US">
              <a:solidFill>
                <a:srgbClr val="434343"/>
              </a:solidFill>
            </a:endParaRPr>
          </a:p>
        </p:txBody>
      </p:sp>
      <p:sp>
        <p:nvSpPr>
          <p:cNvPr id="20" name="矩形 19">
            <a:extLst>
              <a:ext uri="{FF2B5EF4-FFF2-40B4-BE49-F238E27FC236}">
                <a16:creationId xmlns:a16="http://schemas.microsoft.com/office/drawing/2014/main" id="{8BD0B432-8FB7-4185-80E4-D2E3C3580CAE}"/>
              </a:ext>
            </a:extLst>
          </p:cNvPr>
          <p:cNvSpPr>
            <a:spLocks noChangeArrowheads="1"/>
          </p:cNvSpPr>
          <p:nvPr/>
        </p:nvSpPr>
        <p:spPr bwMode="auto">
          <a:xfrm>
            <a:off x="2579694" y="770513"/>
            <a:ext cx="1517422" cy="339715"/>
          </a:xfrm>
          <a:prstGeom prst="rect">
            <a:avLst/>
          </a:prstGeom>
          <a:noFill/>
          <a:ln>
            <a:noFill/>
          </a:ln>
          <a:scene3d>
            <a:camera prst="orthographicFront"/>
            <a:lightRig rig="threePt" dir="t"/>
          </a:scene3d>
          <a:sp3d/>
        </p:spPr>
        <p:txBody>
          <a:bodyPr lIns="62111" tIns="31055" rIns="62111" bIns="31055">
            <a:spAutoFit/>
          </a:bodyPr>
          <a:lstStyle/>
          <a:p>
            <a:pPr algn="ctr" fontAlgn="auto">
              <a:defRPr/>
            </a:pPr>
            <a:r>
              <a:rPr lang="en-US" altLang="zh-CN" b="1" noProof="1">
                <a:solidFill>
                  <a:schemeClr val="bg1"/>
                </a:solidFill>
                <a:latin typeface="微软雅黑" panose="020B0503020204020204" pitchFamily="34" charset="-122"/>
                <a:ea typeface="微软雅黑" panose="020B0503020204020204" pitchFamily="34" charset="-122"/>
              </a:rPr>
              <a:t>1951</a:t>
            </a:r>
            <a:r>
              <a:rPr lang="zh-CN" altLang="en-US" b="1" noProof="1">
                <a:solidFill>
                  <a:schemeClr val="bg1"/>
                </a:solidFill>
                <a:latin typeface="微软雅黑" panose="020B0503020204020204" pitchFamily="34" charset="-122"/>
                <a:ea typeface="微软雅黑" panose="020B0503020204020204" pitchFamily="34" charset="-122"/>
              </a:rPr>
              <a:t>年</a:t>
            </a:r>
            <a:r>
              <a:rPr lang="en-US" altLang="zh-CN" b="1" noProof="1">
                <a:solidFill>
                  <a:schemeClr val="bg1"/>
                </a:solidFill>
                <a:latin typeface="微软雅黑" panose="020B0503020204020204" pitchFamily="34" charset="-122"/>
                <a:ea typeface="微软雅黑" panose="020B0503020204020204" pitchFamily="34" charset="-122"/>
              </a:rPr>
              <a:t>11</a:t>
            </a:r>
            <a:r>
              <a:rPr lang="zh-CN" altLang="en-US" b="1" noProof="1">
                <a:solidFill>
                  <a:schemeClr val="bg1"/>
                </a:solidFill>
                <a:latin typeface="微软雅黑" panose="020B0503020204020204" pitchFamily="34" charset="-122"/>
                <a:ea typeface="微软雅黑" panose="020B0503020204020204" pitchFamily="34" charset="-122"/>
              </a:rPr>
              <a:t>月</a:t>
            </a:r>
          </a:p>
        </p:txBody>
      </p:sp>
      <p:sp>
        <p:nvSpPr>
          <p:cNvPr id="23" name="圆角矩形 21">
            <a:extLst>
              <a:ext uri="{FF2B5EF4-FFF2-40B4-BE49-F238E27FC236}">
                <a16:creationId xmlns:a16="http://schemas.microsoft.com/office/drawing/2014/main" id="{F18AD44A-72A9-498B-AA9A-0ECF41781673}"/>
              </a:ext>
            </a:extLst>
          </p:cNvPr>
          <p:cNvSpPr>
            <a:spLocks noChangeArrowheads="1"/>
          </p:cNvSpPr>
          <p:nvPr/>
        </p:nvSpPr>
        <p:spPr bwMode="auto">
          <a:xfrm>
            <a:off x="251520" y="1288911"/>
            <a:ext cx="6336704" cy="3439090"/>
          </a:xfrm>
          <a:prstGeom prst="roundRect">
            <a:avLst>
              <a:gd name="adj" fmla="val 5069"/>
            </a:avLst>
          </a:prstGeom>
          <a:noFill/>
          <a:ln w="19050">
            <a:solidFill>
              <a:srgbClr val="3A5283"/>
            </a:solidFill>
            <a:round/>
            <a:headEnd/>
            <a:tailEnd/>
          </a:ln>
        </p:spPr>
        <p:txBody>
          <a:bodyPr lIns="62111" tIns="31055" rIns="62111" bIns="31055"/>
          <a:lstStyle/>
          <a:p>
            <a:pPr lvl="2"/>
            <a:endParaRPr lang="zh-CN" altLang="en-US">
              <a:solidFill>
                <a:srgbClr val="434343"/>
              </a:solidFill>
            </a:endParaRPr>
          </a:p>
        </p:txBody>
      </p:sp>
      <p:sp>
        <p:nvSpPr>
          <p:cNvPr id="25" name="燕尾形 28">
            <a:extLst>
              <a:ext uri="{FF2B5EF4-FFF2-40B4-BE49-F238E27FC236}">
                <a16:creationId xmlns:a16="http://schemas.microsoft.com/office/drawing/2014/main" id="{AB4A7A3C-22EE-49DF-A5FF-A8ECE39135A2}"/>
              </a:ext>
            </a:extLst>
          </p:cNvPr>
          <p:cNvSpPr>
            <a:spLocks noChangeArrowheads="1"/>
          </p:cNvSpPr>
          <p:nvPr/>
        </p:nvSpPr>
        <p:spPr bwMode="auto">
          <a:xfrm rot="16200000" flipH="1" flipV="1">
            <a:off x="3180342" y="4701414"/>
            <a:ext cx="268288" cy="449263"/>
          </a:xfrm>
          <a:prstGeom prst="chevron">
            <a:avLst>
              <a:gd name="adj" fmla="val 39398"/>
            </a:avLst>
          </a:prstGeom>
          <a:solidFill>
            <a:srgbClr val="3A5283"/>
          </a:solidFill>
          <a:ln w="9525">
            <a:solidFill>
              <a:srgbClr val="3A5283"/>
            </a:solidFill>
            <a:round/>
            <a:headEnd/>
            <a:tailEnd/>
          </a:ln>
        </p:spPr>
        <p:txBody>
          <a:bodyPr lIns="62111" tIns="31055" rIns="62111" bIns="31055"/>
          <a:lstStyle/>
          <a:p>
            <a:endParaRPr lang="zh-CN" altLang="en-US">
              <a:solidFill>
                <a:srgbClr val="434343"/>
              </a:solidFill>
            </a:endParaRPr>
          </a:p>
        </p:txBody>
      </p:sp>
      <p:sp>
        <p:nvSpPr>
          <p:cNvPr id="39" name="标注: 左箭头 38">
            <a:extLst>
              <a:ext uri="{FF2B5EF4-FFF2-40B4-BE49-F238E27FC236}">
                <a16:creationId xmlns:a16="http://schemas.microsoft.com/office/drawing/2014/main" id="{AC0FFC85-4584-4B0E-A772-77DCA8BBADDF}"/>
              </a:ext>
            </a:extLst>
          </p:cNvPr>
          <p:cNvSpPr/>
          <p:nvPr/>
        </p:nvSpPr>
        <p:spPr>
          <a:xfrm>
            <a:off x="6588224" y="1299535"/>
            <a:ext cx="2448273" cy="3308317"/>
          </a:xfrm>
          <a:prstGeom prst="leftArrowCallout">
            <a:avLst>
              <a:gd name="adj1" fmla="val 8307"/>
              <a:gd name="adj2" fmla="val 9049"/>
              <a:gd name="adj3" fmla="val 12995"/>
              <a:gd name="adj4" fmla="val 79733"/>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30000"/>
              </a:lnSpc>
            </a:pPr>
            <a:r>
              <a:rPr lang="en-US" altLang="zh-CN" sz="1600" dirty="0">
                <a:solidFill>
                  <a:schemeClr val="tx1"/>
                </a:solidFill>
                <a:latin typeface="微软雅黑" panose="020B0503020204020204" pitchFamily="34" charset="-122"/>
                <a:ea typeface="微软雅黑" panose="020B0503020204020204" pitchFamily="34" charset="-122"/>
              </a:rPr>
              <a:t>1</a:t>
            </a:r>
            <a:r>
              <a:rPr lang="zh-CN" altLang="en-US" sz="1600" dirty="0">
                <a:solidFill>
                  <a:schemeClr val="tx1"/>
                </a:solidFill>
                <a:latin typeface="微软雅黑" panose="020B0503020204020204" pitchFamily="34" charset="-122"/>
                <a:ea typeface="微软雅黑" panose="020B0503020204020204" pitchFamily="34" charset="-122"/>
              </a:rPr>
              <a:t>、他们运用</a:t>
            </a:r>
            <a:r>
              <a:rPr lang="zh-CN" altLang="en-US" sz="1600" b="1" dirty="0">
                <a:solidFill>
                  <a:schemeClr val="tx1"/>
                </a:solidFill>
                <a:latin typeface="微软雅黑" panose="020B0503020204020204" pitchFamily="34" charset="-122"/>
                <a:ea typeface="微软雅黑" panose="020B0503020204020204" pitchFamily="34" charset="-122"/>
              </a:rPr>
              <a:t>类比的创新思维</a:t>
            </a:r>
            <a:r>
              <a:rPr lang="zh-CN" altLang="en-US" sz="1600" dirty="0">
                <a:solidFill>
                  <a:schemeClr val="tx1"/>
                </a:solidFill>
                <a:latin typeface="微软雅黑" panose="020B0503020204020204" pitchFamily="34" charset="-122"/>
                <a:ea typeface="微软雅黑" panose="020B0503020204020204" pitchFamily="34" charset="-122"/>
              </a:rPr>
              <a:t>，</a:t>
            </a:r>
            <a:r>
              <a:rPr lang="zh-CN" altLang="en-US" sz="1600" b="1" dirty="0">
                <a:solidFill>
                  <a:schemeClr val="tx1"/>
                </a:solidFill>
                <a:latin typeface="微软雅黑" panose="020B0503020204020204" pitchFamily="34" charset="-122"/>
                <a:ea typeface="微软雅黑" panose="020B0503020204020204" pitchFamily="34" charset="-122"/>
              </a:rPr>
              <a:t>大胆地假设</a:t>
            </a:r>
            <a:r>
              <a:rPr lang="zh-CN" altLang="en-US" sz="1600" dirty="0">
                <a:solidFill>
                  <a:schemeClr val="tx1"/>
                </a:solidFill>
                <a:latin typeface="微软雅黑" panose="020B0503020204020204" pitchFamily="34" charset="-122"/>
                <a:ea typeface="微软雅黑" panose="020B0503020204020204" pitchFamily="34" charset="-122"/>
              </a:rPr>
              <a:t>，初步提出了</a:t>
            </a:r>
            <a:r>
              <a:rPr lang="en-US" altLang="zh-CN" sz="1600" dirty="0">
                <a:solidFill>
                  <a:schemeClr val="tx1"/>
                </a:solidFill>
                <a:latin typeface="微软雅黑" panose="020B0503020204020204" pitchFamily="34" charset="-122"/>
                <a:ea typeface="微软雅黑" panose="020B0503020204020204" pitchFamily="34" charset="-122"/>
              </a:rPr>
              <a:t>DNA</a:t>
            </a:r>
            <a:r>
              <a:rPr lang="zh-CN" altLang="en-US" sz="1600" dirty="0">
                <a:solidFill>
                  <a:schemeClr val="tx1"/>
                </a:solidFill>
                <a:latin typeface="微软雅黑" panose="020B0503020204020204" pitchFamily="34" charset="-122"/>
                <a:ea typeface="微软雅黑" panose="020B0503020204020204" pitchFamily="34" charset="-122"/>
              </a:rPr>
              <a:t>的螺旋结构。</a:t>
            </a:r>
            <a:endParaRPr lang="en-US" altLang="zh-CN" sz="1600" dirty="0">
              <a:solidFill>
                <a:schemeClr val="tx1"/>
              </a:solidFill>
              <a:latin typeface="微软雅黑" panose="020B0503020204020204" pitchFamily="34" charset="-122"/>
              <a:ea typeface="微软雅黑" panose="020B0503020204020204" pitchFamily="34" charset="-122"/>
            </a:endParaRPr>
          </a:p>
          <a:p>
            <a:pPr indent="457200">
              <a:lnSpc>
                <a:spcPct val="130000"/>
              </a:lnSpc>
            </a:pPr>
            <a:r>
              <a:rPr lang="en-US" altLang="zh-CN" sz="1600" dirty="0">
                <a:solidFill>
                  <a:schemeClr val="tx1"/>
                </a:solidFill>
                <a:latin typeface="微软雅黑" panose="020B0503020204020204" pitchFamily="34" charset="-122"/>
                <a:ea typeface="微软雅黑" panose="020B0503020204020204" pitchFamily="34" charset="-122"/>
              </a:rPr>
              <a:t>2</a:t>
            </a:r>
            <a:r>
              <a:rPr lang="zh-CN" altLang="en-US" sz="1600" dirty="0">
                <a:solidFill>
                  <a:schemeClr val="tx1"/>
                </a:solidFill>
                <a:latin typeface="微软雅黑" panose="020B0503020204020204" pitchFamily="34" charset="-122"/>
                <a:ea typeface="微软雅黑" panose="020B0503020204020204" pitchFamily="34" charset="-122"/>
              </a:rPr>
              <a:t>、失败是创造力的源泉</a:t>
            </a:r>
            <a:r>
              <a:rPr lang="en-US" altLang="zh-CN" sz="1600" dirty="0">
                <a:solidFill>
                  <a:schemeClr val="tx1"/>
                </a:solidFill>
                <a:latin typeface="微软雅黑" panose="020B0503020204020204" pitchFamily="34" charset="-122"/>
                <a:ea typeface="微软雅黑" panose="020B0503020204020204" pitchFamily="34" charset="-122"/>
              </a:rPr>
              <a:t>, </a:t>
            </a:r>
            <a:r>
              <a:rPr lang="zh-CN" altLang="en-US" sz="1600" dirty="0">
                <a:solidFill>
                  <a:schemeClr val="tx1"/>
                </a:solidFill>
                <a:latin typeface="微软雅黑" panose="020B0503020204020204" pitchFamily="34" charset="-122"/>
                <a:ea typeface="微软雅黑" panose="020B0503020204020204" pitchFamily="34" charset="-122"/>
              </a:rPr>
              <a:t>失败决不是毫无益处的，失败将成为沃森和克里克成功的源泉。</a:t>
            </a:r>
          </a:p>
        </p:txBody>
      </p:sp>
    </p:spTree>
    <p:extLst>
      <p:ext uri="{BB962C8B-B14F-4D97-AF65-F5344CB8AC3E}">
        <p14:creationId xmlns:p14="http://schemas.microsoft.com/office/powerpoint/2010/main" val="19936872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1+#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0DDD5AE-6746-4DFB-9764-6D69D91037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56" y="0"/>
            <a:ext cx="9159556" cy="5143500"/>
          </a:xfrm>
          <a:prstGeom prst="rect">
            <a:avLst/>
          </a:prstGeom>
        </p:spPr>
      </p:pic>
      <p:sp>
        <p:nvSpPr>
          <p:cNvPr id="10" name="矩形 259">
            <a:extLst>
              <a:ext uri="{FF2B5EF4-FFF2-40B4-BE49-F238E27FC236}">
                <a16:creationId xmlns:a16="http://schemas.microsoft.com/office/drawing/2014/main" id="{D3465049-0131-4D19-980D-D92E4AD6205E}"/>
              </a:ext>
            </a:extLst>
          </p:cNvPr>
          <p:cNvSpPr>
            <a:spLocks noChangeArrowheads="1"/>
          </p:cNvSpPr>
          <p:nvPr/>
        </p:nvSpPr>
        <p:spPr bwMode="auto">
          <a:xfrm>
            <a:off x="-15556" y="2067694"/>
            <a:ext cx="9159556" cy="830997"/>
          </a:xfrm>
          <a:prstGeom prst="rect">
            <a:avLst/>
          </a:prstGeom>
          <a:solidFill>
            <a:srgbClr val="29607F"/>
          </a:solidFill>
          <a:ln w="9525">
            <a:solidFill>
              <a:srgbClr val="29607F"/>
            </a:solidFill>
            <a:miter lim="800000"/>
            <a:headEnd/>
            <a:tailEnd/>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5400" b="1" dirty="0">
                <a:solidFill>
                  <a:schemeClr val="bg1"/>
                </a:solidFill>
                <a:effectLst>
                  <a:outerShdw blurRad="38100" dist="38100" dir="2700000" algn="tl">
                    <a:srgbClr val="000000">
                      <a:alpha val="43137"/>
                    </a:srgbClr>
                  </a:outerShdw>
                </a:effectLst>
                <a:latin typeface="华文彩云" panose="02010800040101010101" pitchFamily="2" charset="-122"/>
                <a:ea typeface="华文彩云" panose="02010800040101010101" pitchFamily="2" charset="-122"/>
                <a:cs typeface="Arial" panose="020B0604020202020204" pitchFamily="34" charset="0"/>
              </a:rPr>
              <a:t>浅谈</a:t>
            </a:r>
            <a:r>
              <a:rPr lang="en-US" altLang="zh-CN" sz="5400" b="1" dirty="0">
                <a:solidFill>
                  <a:schemeClr val="bg1"/>
                </a:solidFill>
                <a:effectLst>
                  <a:outerShdw blurRad="38100" dist="38100" dir="2700000" algn="tl">
                    <a:srgbClr val="000000">
                      <a:alpha val="43137"/>
                    </a:srgbClr>
                  </a:outerShdw>
                </a:effectLst>
                <a:cs typeface="Arial" panose="020B0604020202020204" pitchFamily="34" charset="0"/>
              </a:rPr>
              <a:t>DNA</a:t>
            </a:r>
            <a:r>
              <a:rPr lang="zh-CN" altLang="en-US" sz="5400" b="1" dirty="0">
                <a:solidFill>
                  <a:schemeClr val="bg1"/>
                </a:solidFill>
                <a:effectLst>
                  <a:outerShdw blurRad="38100" dist="38100" dir="2700000" algn="tl">
                    <a:srgbClr val="000000">
                      <a:alpha val="43137"/>
                    </a:srgbClr>
                  </a:outerShdw>
                </a:effectLst>
                <a:latin typeface="华文彩云" panose="02010800040101010101" pitchFamily="2" charset="-122"/>
                <a:ea typeface="华文彩云" panose="02010800040101010101" pitchFamily="2" charset="-122"/>
                <a:cs typeface="Arial" panose="020B0604020202020204" pitchFamily="34" charset="0"/>
              </a:rPr>
              <a:t>双螺旋结构的发现</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圆角矩形 21"/>
          <p:cNvSpPr>
            <a:spLocks noChangeArrowheads="1"/>
          </p:cNvSpPr>
          <p:nvPr/>
        </p:nvSpPr>
        <p:spPr bwMode="auto">
          <a:xfrm>
            <a:off x="1336450" y="1563637"/>
            <a:ext cx="3816424" cy="2906305"/>
          </a:xfrm>
          <a:prstGeom prst="roundRect">
            <a:avLst>
              <a:gd name="adj" fmla="val 5069"/>
            </a:avLst>
          </a:prstGeom>
          <a:noFill/>
          <a:ln w="19050">
            <a:solidFill>
              <a:srgbClr val="3A5283"/>
            </a:solidFill>
            <a:round/>
            <a:headEnd/>
            <a:tailEnd/>
          </a:ln>
        </p:spPr>
        <p:txBody>
          <a:bodyPr lIns="62111" tIns="31055" rIns="62111" bIns="31055"/>
          <a:lstStyle/>
          <a:p>
            <a:pPr lvl="2"/>
            <a:endParaRPr lang="zh-CN" altLang="en-US">
              <a:solidFill>
                <a:srgbClr val="434343"/>
              </a:solidFill>
            </a:endParaRPr>
          </a:p>
        </p:txBody>
      </p:sp>
      <p:sp>
        <p:nvSpPr>
          <p:cNvPr id="29" name="燕尾形 28"/>
          <p:cNvSpPr>
            <a:spLocks noChangeArrowheads="1"/>
          </p:cNvSpPr>
          <p:nvPr/>
        </p:nvSpPr>
        <p:spPr bwMode="auto">
          <a:xfrm rot="-5400000" flipH="1" flipV="1">
            <a:off x="3038659" y="4473235"/>
            <a:ext cx="268288" cy="449263"/>
          </a:xfrm>
          <a:prstGeom prst="chevron">
            <a:avLst>
              <a:gd name="adj" fmla="val 39398"/>
            </a:avLst>
          </a:prstGeom>
          <a:solidFill>
            <a:srgbClr val="3A5283"/>
          </a:solidFill>
          <a:ln w="9525">
            <a:solidFill>
              <a:srgbClr val="3A5283"/>
            </a:solidFill>
            <a:round/>
            <a:headEnd/>
            <a:tailEnd/>
          </a:ln>
        </p:spPr>
        <p:txBody>
          <a:bodyPr lIns="62111" tIns="31055" rIns="62111" bIns="31055"/>
          <a:lstStyle/>
          <a:p>
            <a:endParaRPr lang="zh-CN" altLang="en-US">
              <a:solidFill>
                <a:srgbClr val="434343"/>
              </a:solidFill>
            </a:endParaRPr>
          </a:p>
        </p:txBody>
      </p:sp>
      <p:sp>
        <p:nvSpPr>
          <p:cNvPr id="31" name="圆角矩形 30"/>
          <p:cNvSpPr>
            <a:spLocks noChangeArrowheads="1"/>
          </p:cNvSpPr>
          <p:nvPr/>
        </p:nvSpPr>
        <p:spPr bwMode="auto">
          <a:xfrm>
            <a:off x="2320644" y="1026434"/>
            <a:ext cx="1690687" cy="339715"/>
          </a:xfrm>
          <a:prstGeom prst="roundRect">
            <a:avLst>
              <a:gd name="adj" fmla="val 16667"/>
            </a:avLst>
          </a:prstGeom>
          <a:solidFill>
            <a:srgbClr val="3A5283"/>
          </a:solidFill>
          <a:ln w="9525">
            <a:solidFill>
              <a:srgbClr val="3A5283"/>
            </a:solidFill>
            <a:round/>
            <a:headEnd/>
            <a:tailEnd/>
          </a:ln>
        </p:spPr>
        <p:txBody>
          <a:bodyPr lIns="62111" tIns="31055" rIns="62111" bIns="31055"/>
          <a:lstStyle/>
          <a:p>
            <a:endParaRPr lang="zh-CN" altLang="en-US">
              <a:solidFill>
                <a:srgbClr val="434343"/>
              </a:solidFill>
            </a:endParaRPr>
          </a:p>
        </p:txBody>
      </p:sp>
      <p:sp>
        <p:nvSpPr>
          <p:cNvPr id="34" name="矩形 33"/>
          <p:cNvSpPr>
            <a:spLocks noChangeArrowheads="1"/>
          </p:cNvSpPr>
          <p:nvPr/>
        </p:nvSpPr>
        <p:spPr bwMode="auto">
          <a:xfrm>
            <a:off x="2416570" y="1026434"/>
            <a:ext cx="1517422" cy="339715"/>
          </a:xfrm>
          <a:prstGeom prst="rect">
            <a:avLst/>
          </a:prstGeom>
          <a:noFill/>
          <a:ln>
            <a:noFill/>
          </a:ln>
          <a:scene3d>
            <a:camera prst="orthographicFront"/>
            <a:lightRig rig="threePt" dir="t"/>
          </a:scene3d>
          <a:sp3d/>
        </p:spPr>
        <p:txBody>
          <a:bodyPr lIns="62111" tIns="31055" rIns="62111" bIns="31055">
            <a:spAutoFit/>
          </a:bodyPr>
          <a:lstStyle/>
          <a:p>
            <a:pPr algn="ctr" fontAlgn="auto">
              <a:defRPr/>
            </a:pPr>
            <a:r>
              <a:rPr lang="en-US" altLang="zh-CN" b="1" noProof="1">
                <a:solidFill>
                  <a:schemeClr val="bg1"/>
                </a:solidFill>
                <a:latin typeface="微软雅黑" panose="020B0503020204020204" pitchFamily="34" charset="-122"/>
                <a:ea typeface="微软雅黑" panose="020B0503020204020204" pitchFamily="34" charset="-122"/>
              </a:rPr>
              <a:t>1952</a:t>
            </a:r>
            <a:r>
              <a:rPr lang="zh-CN" altLang="en-US" b="1" noProof="1">
                <a:solidFill>
                  <a:schemeClr val="bg1"/>
                </a:solidFill>
                <a:latin typeface="微软雅黑" panose="020B0503020204020204" pitchFamily="34" charset="-122"/>
                <a:ea typeface="微软雅黑" panose="020B0503020204020204" pitchFamily="34" charset="-122"/>
              </a:rPr>
              <a:t>年</a:t>
            </a:r>
            <a:r>
              <a:rPr lang="en-US" altLang="zh-CN" b="1" noProof="1">
                <a:solidFill>
                  <a:schemeClr val="bg1"/>
                </a:solidFill>
                <a:latin typeface="微软雅黑" panose="020B0503020204020204" pitchFamily="34" charset="-122"/>
                <a:ea typeface="微软雅黑" panose="020B0503020204020204" pitchFamily="34" charset="-122"/>
              </a:rPr>
              <a:t>2</a:t>
            </a:r>
            <a:r>
              <a:rPr lang="zh-CN" altLang="en-US" b="1" noProof="1">
                <a:solidFill>
                  <a:schemeClr val="bg1"/>
                </a:solidFill>
                <a:latin typeface="微软雅黑" panose="020B0503020204020204" pitchFamily="34" charset="-122"/>
                <a:ea typeface="微软雅黑" panose="020B0503020204020204" pitchFamily="34" charset="-122"/>
              </a:rPr>
              <a:t>月</a:t>
            </a:r>
          </a:p>
        </p:txBody>
      </p:sp>
      <p:sp>
        <p:nvSpPr>
          <p:cNvPr id="28" name="TextBox 32">
            <a:extLst>
              <a:ext uri="{FF2B5EF4-FFF2-40B4-BE49-F238E27FC236}">
                <a16:creationId xmlns:a16="http://schemas.microsoft.com/office/drawing/2014/main" id="{EE215B99-0B3E-4BA6-9054-B80D16A25322}"/>
              </a:ext>
            </a:extLst>
          </p:cNvPr>
          <p:cNvSpPr txBox="1">
            <a:spLocks noChangeArrowheads="1"/>
          </p:cNvSpPr>
          <p:nvPr/>
        </p:nvSpPr>
        <p:spPr bwMode="auto">
          <a:xfrm>
            <a:off x="1479895" y="1563638"/>
            <a:ext cx="3456955" cy="2908432"/>
          </a:xfrm>
          <a:prstGeom prst="rect">
            <a:avLst/>
          </a:prstGeom>
          <a:noFill/>
          <a:ln w="9525">
            <a:noFill/>
            <a:miter lim="800000"/>
            <a:headEnd/>
            <a:tailEnd/>
          </a:ln>
        </p:spPr>
        <p:txBody>
          <a:bodyPr wrap="square" lIns="62111" tIns="31055" rIns="62111" bIns="31055">
            <a:spAutoFit/>
          </a:bodyPr>
          <a:lstStyle/>
          <a:p>
            <a:pPr indent="457200">
              <a:lnSpc>
                <a:spcPct val="130000"/>
              </a:lnSpc>
            </a:pPr>
            <a:r>
              <a:rPr lang="zh-CN" altLang="en-US" dirty="0">
                <a:solidFill>
                  <a:schemeClr val="tx1">
                    <a:lumMod val="85000"/>
                    <a:lumOff val="15000"/>
                  </a:schemeClr>
                </a:solidFill>
                <a:latin typeface="微软雅黑" pitchFamily="34" charset="-122"/>
                <a:ea typeface="微软雅黑" pitchFamily="34" charset="-122"/>
              </a:rPr>
              <a:t>富兰克林得到了最为重要的</a:t>
            </a:r>
            <a:r>
              <a:rPr lang="en-US" altLang="zh-CN" dirty="0">
                <a:solidFill>
                  <a:schemeClr val="tx1">
                    <a:lumMod val="85000"/>
                    <a:lumOff val="15000"/>
                  </a:schemeClr>
                </a:solidFill>
                <a:latin typeface="微软雅黑" pitchFamily="34" charset="-122"/>
                <a:ea typeface="微软雅黑" pitchFamily="34" charset="-122"/>
              </a:rPr>
              <a:t>DNA X</a:t>
            </a:r>
            <a:r>
              <a:rPr lang="zh-CN" altLang="en-US" dirty="0">
                <a:solidFill>
                  <a:schemeClr val="tx1">
                    <a:lumMod val="85000"/>
                    <a:lumOff val="15000"/>
                  </a:schemeClr>
                </a:solidFill>
                <a:latin typeface="微软雅黑" pitchFamily="34" charset="-122"/>
                <a:ea typeface="微软雅黑" pitchFamily="34" charset="-122"/>
              </a:rPr>
              <a:t>射线衍射图谱，并将其命名为</a:t>
            </a:r>
            <a:r>
              <a:rPr lang="en-US" altLang="zh-CN" dirty="0">
                <a:solidFill>
                  <a:schemeClr val="tx1">
                    <a:lumMod val="85000"/>
                    <a:lumOff val="15000"/>
                  </a:schemeClr>
                </a:solidFill>
                <a:latin typeface="微软雅黑" pitchFamily="34" charset="-122"/>
                <a:ea typeface="微软雅黑" pitchFamily="34" charset="-122"/>
              </a:rPr>
              <a:t>B</a:t>
            </a:r>
            <a:r>
              <a:rPr lang="zh-CN" altLang="en-US" dirty="0">
                <a:solidFill>
                  <a:schemeClr val="tx1">
                    <a:lumMod val="85000"/>
                    <a:lumOff val="15000"/>
                  </a:schemeClr>
                </a:solidFill>
                <a:latin typeface="微软雅黑" pitchFamily="34" charset="-122"/>
                <a:ea typeface="微软雅黑" pitchFamily="34" charset="-122"/>
              </a:rPr>
              <a:t>型</a:t>
            </a:r>
            <a:r>
              <a:rPr lang="en-US" altLang="zh-CN" dirty="0">
                <a:solidFill>
                  <a:schemeClr val="tx1">
                    <a:lumMod val="85000"/>
                    <a:lumOff val="15000"/>
                  </a:schemeClr>
                </a:solidFill>
                <a:latin typeface="微软雅黑" pitchFamily="34" charset="-122"/>
                <a:ea typeface="微软雅黑" pitchFamily="34" charset="-122"/>
              </a:rPr>
              <a:t>DNA</a:t>
            </a:r>
            <a:r>
              <a:rPr lang="zh-CN" altLang="en-US" dirty="0">
                <a:solidFill>
                  <a:schemeClr val="tx1">
                    <a:lumMod val="85000"/>
                    <a:lumOff val="15000"/>
                  </a:schemeClr>
                </a:solidFill>
                <a:latin typeface="微软雅黑" pitchFamily="34" charset="-122"/>
                <a:ea typeface="微软雅黑" pitchFamily="34" charset="-122"/>
              </a:rPr>
              <a:t>。</a:t>
            </a:r>
            <a:endParaRPr lang="en-US" altLang="zh-CN" dirty="0">
              <a:solidFill>
                <a:schemeClr val="tx1">
                  <a:lumMod val="85000"/>
                  <a:lumOff val="15000"/>
                </a:schemeClr>
              </a:solidFill>
              <a:latin typeface="微软雅黑" pitchFamily="34" charset="-122"/>
              <a:ea typeface="微软雅黑" pitchFamily="34" charset="-122"/>
            </a:endParaRPr>
          </a:p>
          <a:p>
            <a:pPr indent="457200">
              <a:lnSpc>
                <a:spcPct val="130000"/>
              </a:lnSpc>
            </a:pPr>
            <a:r>
              <a:rPr lang="zh-CN" altLang="en-US" dirty="0">
                <a:solidFill>
                  <a:schemeClr val="tx1">
                    <a:lumMod val="85000"/>
                    <a:lumOff val="15000"/>
                  </a:schemeClr>
                </a:solidFill>
                <a:latin typeface="微软雅黑" pitchFamily="34" charset="-122"/>
                <a:ea typeface="微软雅黑" pitchFamily="34" charset="-122"/>
              </a:rPr>
              <a:t>但不久之后富兰克林和威尔金斯正式分道扬镳，卡文迪什实验室主任指派威尔金斯负责研究</a:t>
            </a:r>
            <a:r>
              <a:rPr lang="en-US" altLang="zh-CN" dirty="0">
                <a:solidFill>
                  <a:schemeClr val="tx1">
                    <a:lumMod val="85000"/>
                    <a:lumOff val="15000"/>
                  </a:schemeClr>
                </a:solidFill>
                <a:latin typeface="微软雅黑" pitchFamily="34" charset="-122"/>
                <a:ea typeface="微软雅黑" pitchFamily="34" charset="-122"/>
              </a:rPr>
              <a:t>B</a:t>
            </a:r>
            <a:r>
              <a:rPr lang="zh-CN" altLang="en-US" dirty="0">
                <a:solidFill>
                  <a:schemeClr val="tx1">
                    <a:lumMod val="85000"/>
                    <a:lumOff val="15000"/>
                  </a:schemeClr>
                </a:solidFill>
                <a:latin typeface="微软雅黑" pitchFamily="34" charset="-122"/>
                <a:ea typeface="微软雅黑" pitchFamily="34" charset="-122"/>
              </a:rPr>
              <a:t>型</a:t>
            </a:r>
            <a:r>
              <a:rPr lang="en-US" altLang="zh-CN" dirty="0">
                <a:solidFill>
                  <a:schemeClr val="tx1">
                    <a:lumMod val="85000"/>
                    <a:lumOff val="15000"/>
                  </a:schemeClr>
                </a:solidFill>
                <a:latin typeface="微软雅黑" pitchFamily="34" charset="-122"/>
                <a:ea typeface="微软雅黑" pitchFamily="34" charset="-122"/>
              </a:rPr>
              <a:t>DNA</a:t>
            </a:r>
            <a:r>
              <a:rPr lang="zh-CN" altLang="en-US" dirty="0">
                <a:solidFill>
                  <a:schemeClr val="tx1">
                    <a:lumMod val="85000"/>
                    <a:lumOff val="15000"/>
                  </a:schemeClr>
                </a:solidFill>
                <a:latin typeface="微软雅黑" pitchFamily="34" charset="-122"/>
                <a:ea typeface="微软雅黑" pitchFamily="34" charset="-122"/>
              </a:rPr>
              <a:t>，而富兰克林则负责从事</a:t>
            </a:r>
            <a:r>
              <a:rPr lang="en-US" altLang="zh-CN" dirty="0">
                <a:solidFill>
                  <a:schemeClr val="tx1">
                    <a:lumMod val="85000"/>
                    <a:lumOff val="15000"/>
                  </a:schemeClr>
                </a:solidFill>
                <a:latin typeface="微软雅黑" pitchFamily="34" charset="-122"/>
                <a:ea typeface="微软雅黑" pitchFamily="34" charset="-122"/>
              </a:rPr>
              <a:t>A</a:t>
            </a:r>
            <a:r>
              <a:rPr lang="zh-CN" altLang="en-US" dirty="0">
                <a:solidFill>
                  <a:schemeClr val="tx1">
                    <a:lumMod val="85000"/>
                    <a:lumOff val="15000"/>
                  </a:schemeClr>
                </a:solidFill>
                <a:latin typeface="微软雅黑" pitchFamily="34" charset="-122"/>
                <a:ea typeface="微软雅黑" pitchFamily="34" charset="-122"/>
              </a:rPr>
              <a:t>型</a:t>
            </a:r>
            <a:r>
              <a:rPr lang="en-US" altLang="zh-CN" dirty="0">
                <a:solidFill>
                  <a:schemeClr val="tx1">
                    <a:lumMod val="85000"/>
                    <a:lumOff val="15000"/>
                  </a:schemeClr>
                </a:solidFill>
                <a:latin typeface="微软雅黑" pitchFamily="34" charset="-122"/>
                <a:ea typeface="微软雅黑" pitchFamily="34" charset="-122"/>
              </a:rPr>
              <a:t>DNA</a:t>
            </a:r>
            <a:r>
              <a:rPr lang="zh-CN" altLang="en-US" dirty="0">
                <a:solidFill>
                  <a:schemeClr val="tx1">
                    <a:lumMod val="85000"/>
                    <a:lumOff val="15000"/>
                  </a:schemeClr>
                </a:solidFill>
                <a:latin typeface="微软雅黑" pitchFamily="34" charset="-122"/>
                <a:ea typeface="微软雅黑" pitchFamily="34" charset="-122"/>
              </a:rPr>
              <a:t>的研究。</a:t>
            </a:r>
          </a:p>
        </p:txBody>
      </p:sp>
      <p:sp>
        <p:nvSpPr>
          <p:cNvPr id="38" name="文本框 37">
            <a:extLst>
              <a:ext uri="{FF2B5EF4-FFF2-40B4-BE49-F238E27FC236}">
                <a16:creationId xmlns:a16="http://schemas.microsoft.com/office/drawing/2014/main" id="{20BAF4F9-986D-4132-9923-0F5223A9BACE}"/>
              </a:ext>
            </a:extLst>
          </p:cNvPr>
          <p:cNvSpPr txBox="1"/>
          <p:nvPr/>
        </p:nvSpPr>
        <p:spPr>
          <a:xfrm>
            <a:off x="179512" y="217455"/>
            <a:ext cx="4644688" cy="374375"/>
          </a:xfrm>
          <a:prstGeom prst="rect">
            <a:avLst/>
          </a:prstGeom>
          <a:noFill/>
        </p:spPr>
        <p:txBody>
          <a:bodyPr wrap="none" lIns="96434" tIns="48217" rIns="96434" bIns="48217" rtlCol="0">
            <a:spAutoFit/>
          </a:bodyPr>
          <a:lstStyle/>
          <a:p>
            <a:pPr defTabSz="964278"/>
            <a:r>
              <a:rPr lang="en-US" altLang="zh-CN"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DNA</a:t>
            </a: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双螺旋结构的发现旅程及创新性的表现</a:t>
            </a:r>
          </a:p>
        </p:txBody>
      </p:sp>
      <p:sp>
        <p:nvSpPr>
          <p:cNvPr id="44" name="标注: 左箭头 43">
            <a:extLst>
              <a:ext uri="{FF2B5EF4-FFF2-40B4-BE49-F238E27FC236}">
                <a16:creationId xmlns:a16="http://schemas.microsoft.com/office/drawing/2014/main" id="{8B075095-7873-4E9B-9BCB-C899A419FA51}"/>
              </a:ext>
            </a:extLst>
          </p:cNvPr>
          <p:cNvSpPr/>
          <p:nvPr/>
        </p:nvSpPr>
        <p:spPr>
          <a:xfrm>
            <a:off x="5436096" y="1139277"/>
            <a:ext cx="2919349" cy="3582333"/>
          </a:xfrm>
          <a:prstGeom prst="leftArrowCallout">
            <a:avLst>
              <a:gd name="adj1" fmla="val 8307"/>
              <a:gd name="adj2" fmla="val 9049"/>
              <a:gd name="adj3" fmla="val 12995"/>
              <a:gd name="adj4" fmla="val 79733"/>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30000"/>
              </a:lnSpc>
            </a:pPr>
            <a:r>
              <a:rPr lang="zh-CN" altLang="en-US" sz="1600" dirty="0">
                <a:solidFill>
                  <a:schemeClr val="tx1"/>
                </a:solidFill>
                <a:latin typeface="微软雅黑" panose="020B0503020204020204" pitchFamily="34" charset="-122"/>
                <a:ea typeface="微软雅黑" panose="020B0503020204020204" pitchFamily="34" charset="-122"/>
              </a:rPr>
              <a:t>运用物理学科发展成熟的</a:t>
            </a:r>
            <a:r>
              <a:rPr lang="en-US" altLang="zh-CN" sz="1600" dirty="0">
                <a:solidFill>
                  <a:schemeClr val="tx1"/>
                </a:solidFill>
                <a:latin typeface="微软雅黑" panose="020B0503020204020204" pitchFamily="34" charset="-122"/>
                <a:ea typeface="微软雅黑" panose="020B0503020204020204" pitchFamily="34" charset="-122"/>
              </a:rPr>
              <a:t>X</a:t>
            </a:r>
            <a:r>
              <a:rPr lang="zh-CN" altLang="en-US" sz="1600" dirty="0">
                <a:solidFill>
                  <a:schemeClr val="tx1"/>
                </a:solidFill>
                <a:latin typeface="微软雅黑" panose="020B0503020204020204" pitchFamily="34" charset="-122"/>
                <a:ea typeface="微软雅黑" panose="020B0503020204020204" pitchFamily="34" charset="-122"/>
              </a:rPr>
              <a:t>衍射技术应用到生物学科，由此得到对于</a:t>
            </a:r>
            <a:r>
              <a:rPr lang="en-US" altLang="zh-CN" sz="1600" dirty="0">
                <a:solidFill>
                  <a:schemeClr val="tx1"/>
                </a:solidFill>
                <a:latin typeface="微软雅黑" panose="020B0503020204020204" pitchFamily="34" charset="-122"/>
                <a:ea typeface="微软雅黑" panose="020B0503020204020204" pitchFamily="34" charset="-122"/>
              </a:rPr>
              <a:t>DNA</a:t>
            </a:r>
            <a:r>
              <a:rPr lang="zh-CN" altLang="en-US" sz="1600" dirty="0">
                <a:solidFill>
                  <a:schemeClr val="tx1"/>
                </a:solidFill>
                <a:latin typeface="微软雅黑" panose="020B0503020204020204" pitchFamily="34" charset="-122"/>
                <a:ea typeface="微软雅黑" panose="020B0503020204020204" pitchFamily="34" charset="-122"/>
              </a:rPr>
              <a:t>双螺旋结构的发现极其重要的</a:t>
            </a:r>
            <a:r>
              <a:rPr lang="en-US" altLang="zh-CN" sz="1600" dirty="0">
                <a:solidFill>
                  <a:schemeClr val="tx1"/>
                </a:solidFill>
                <a:latin typeface="微软雅黑" panose="020B0503020204020204" pitchFamily="34" charset="-122"/>
                <a:ea typeface="微软雅黑" panose="020B0503020204020204" pitchFamily="34" charset="-122"/>
              </a:rPr>
              <a:t>B</a:t>
            </a:r>
            <a:r>
              <a:rPr lang="zh-CN" altLang="en-US" sz="1600" dirty="0">
                <a:solidFill>
                  <a:schemeClr val="tx1"/>
                </a:solidFill>
                <a:latin typeface="微软雅黑" panose="020B0503020204020204" pitchFamily="34" charset="-122"/>
                <a:ea typeface="微软雅黑" panose="020B0503020204020204" pitchFamily="34" charset="-122"/>
              </a:rPr>
              <a:t>型</a:t>
            </a:r>
            <a:r>
              <a:rPr lang="en-US" altLang="zh-CN" sz="1600" dirty="0">
                <a:solidFill>
                  <a:schemeClr val="tx1"/>
                </a:solidFill>
                <a:latin typeface="微软雅黑" panose="020B0503020204020204" pitchFamily="34" charset="-122"/>
                <a:ea typeface="微软雅黑" panose="020B0503020204020204" pitchFamily="34" charset="-122"/>
              </a:rPr>
              <a:t>DNA</a:t>
            </a:r>
            <a:r>
              <a:rPr lang="zh-CN" altLang="en-US" sz="1600" dirty="0">
                <a:solidFill>
                  <a:schemeClr val="tx1"/>
                </a:solidFill>
                <a:latin typeface="微软雅黑" panose="020B0503020204020204" pitchFamily="34" charset="-122"/>
                <a:ea typeface="微软雅黑" panose="020B0503020204020204" pitchFamily="34" charset="-122"/>
              </a:rPr>
              <a:t>衍射图谱。</a:t>
            </a:r>
            <a:endParaRPr lang="en-US" altLang="zh-CN" sz="1600" dirty="0">
              <a:solidFill>
                <a:schemeClr val="tx1"/>
              </a:solidFill>
              <a:latin typeface="微软雅黑" panose="020B0503020204020204" pitchFamily="34" charset="-122"/>
              <a:ea typeface="微软雅黑" panose="020B0503020204020204" pitchFamily="34" charset="-122"/>
            </a:endParaRPr>
          </a:p>
          <a:p>
            <a:pPr indent="457200">
              <a:lnSpc>
                <a:spcPct val="130000"/>
              </a:lnSpc>
            </a:pPr>
            <a:r>
              <a:rPr lang="zh-CN" altLang="en-US" sz="1600" b="1" dirty="0">
                <a:solidFill>
                  <a:schemeClr val="tx1"/>
                </a:solidFill>
                <a:latin typeface="微软雅黑" panose="020B0503020204020204" pitchFamily="34" charset="-122"/>
                <a:ea typeface="微软雅黑" panose="020B0503020204020204" pitchFamily="34" charset="-122"/>
              </a:rPr>
              <a:t>也就是：将一个学科发展成熟的知识、技术和方法应用到另一学科的前沿，就是创新的体现</a:t>
            </a:r>
            <a:r>
              <a:rPr lang="zh-CN" altLang="en-US" sz="1600" dirty="0">
                <a:solidFill>
                  <a:schemeClr val="tx1"/>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36893399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1+#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32">
            <a:extLst>
              <a:ext uri="{FF2B5EF4-FFF2-40B4-BE49-F238E27FC236}">
                <a16:creationId xmlns:a16="http://schemas.microsoft.com/office/drawing/2014/main" id="{91D631EF-D367-4985-B6D5-CE4BD91C53BC}"/>
              </a:ext>
            </a:extLst>
          </p:cNvPr>
          <p:cNvSpPr txBox="1">
            <a:spLocks noChangeArrowheads="1"/>
          </p:cNvSpPr>
          <p:nvPr/>
        </p:nvSpPr>
        <p:spPr bwMode="auto">
          <a:xfrm>
            <a:off x="683568" y="1607446"/>
            <a:ext cx="4752528" cy="2506784"/>
          </a:xfrm>
          <a:prstGeom prst="rect">
            <a:avLst/>
          </a:prstGeom>
          <a:noFill/>
          <a:ln w="9525">
            <a:noFill/>
            <a:miter lim="800000"/>
            <a:headEnd/>
            <a:tailEnd/>
          </a:ln>
        </p:spPr>
        <p:txBody>
          <a:bodyPr wrap="square" lIns="62111" tIns="31055" rIns="62111" bIns="31055">
            <a:spAutoFit/>
          </a:bodyPr>
          <a:lstStyle/>
          <a:p>
            <a:pPr indent="457200">
              <a:lnSpc>
                <a:spcPct val="150000"/>
              </a:lnSpc>
            </a:pPr>
            <a:r>
              <a:rPr lang="zh-CN" altLang="en-US" dirty="0">
                <a:solidFill>
                  <a:schemeClr val="tx1">
                    <a:lumMod val="85000"/>
                    <a:lumOff val="15000"/>
                  </a:schemeClr>
                </a:solidFill>
                <a:latin typeface="微软雅黑" pitchFamily="34" charset="-122"/>
                <a:ea typeface="微软雅黑" pitchFamily="34" charset="-122"/>
              </a:rPr>
              <a:t>沃森和克里克对建立分子模型的兴趣并没有减退。克里克从正在剑桥访问的美国科学家查伽夫处得知，</a:t>
            </a:r>
            <a:r>
              <a:rPr lang="en-US" altLang="zh-CN" dirty="0">
                <a:solidFill>
                  <a:schemeClr val="tx1">
                    <a:lumMod val="85000"/>
                    <a:lumOff val="15000"/>
                  </a:schemeClr>
                </a:solidFill>
                <a:latin typeface="微软雅黑" pitchFamily="34" charset="-122"/>
                <a:ea typeface="微软雅黑" pitchFamily="34" charset="-122"/>
              </a:rPr>
              <a:t>DNA</a:t>
            </a:r>
            <a:r>
              <a:rPr lang="zh-CN" altLang="en-US" dirty="0">
                <a:solidFill>
                  <a:schemeClr val="tx1">
                    <a:lumMod val="85000"/>
                    <a:lumOff val="15000"/>
                  </a:schemeClr>
                </a:solidFill>
                <a:latin typeface="微软雅黑" pitchFamily="34" charset="-122"/>
                <a:ea typeface="微软雅黑" pitchFamily="34" charset="-122"/>
              </a:rPr>
              <a:t>所含的四种嘌呤和嘧啶碱基并不相等，嘌呤和嘧啶两类碱基之间的比例却是恒定的，他抓住这些重要证据，推导出在</a:t>
            </a:r>
            <a:r>
              <a:rPr lang="en-US" altLang="zh-CN" dirty="0">
                <a:solidFill>
                  <a:schemeClr val="tx1">
                    <a:lumMod val="85000"/>
                    <a:lumOff val="15000"/>
                  </a:schemeClr>
                </a:solidFill>
                <a:latin typeface="微软雅黑" pitchFamily="34" charset="-122"/>
                <a:ea typeface="微软雅黑" pitchFamily="34" charset="-122"/>
              </a:rPr>
              <a:t>DNA</a:t>
            </a:r>
            <a:r>
              <a:rPr lang="zh-CN" altLang="en-US" dirty="0">
                <a:solidFill>
                  <a:schemeClr val="tx1">
                    <a:lumMod val="85000"/>
                    <a:lumOff val="15000"/>
                  </a:schemeClr>
                </a:solidFill>
                <a:latin typeface="微软雅黑" pitchFamily="34" charset="-122"/>
                <a:ea typeface="微软雅黑" pitchFamily="34" charset="-122"/>
              </a:rPr>
              <a:t>分子结构中“碱基配对”的重要原则。</a:t>
            </a:r>
          </a:p>
        </p:txBody>
      </p:sp>
      <p:sp>
        <p:nvSpPr>
          <p:cNvPr id="38" name="文本框 37">
            <a:extLst>
              <a:ext uri="{FF2B5EF4-FFF2-40B4-BE49-F238E27FC236}">
                <a16:creationId xmlns:a16="http://schemas.microsoft.com/office/drawing/2014/main" id="{20BAF4F9-986D-4132-9923-0F5223A9BACE}"/>
              </a:ext>
            </a:extLst>
          </p:cNvPr>
          <p:cNvSpPr txBox="1"/>
          <p:nvPr/>
        </p:nvSpPr>
        <p:spPr>
          <a:xfrm>
            <a:off x="179512" y="217455"/>
            <a:ext cx="4644688" cy="374375"/>
          </a:xfrm>
          <a:prstGeom prst="rect">
            <a:avLst/>
          </a:prstGeom>
          <a:noFill/>
        </p:spPr>
        <p:txBody>
          <a:bodyPr wrap="none" lIns="96434" tIns="48217" rIns="96434" bIns="48217" rtlCol="0">
            <a:spAutoFit/>
          </a:bodyPr>
          <a:lstStyle/>
          <a:p>
            <a:pPr defTabSz="964278"/>
            <a:r>
              <a:rPr lang="en-US" altLang="zh-CN"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DNA</a:t>
            </a: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双螺旋结构的发现旅程及创新性的表现</a:t>
            </a:r>
          </a:p>
        </p:txBody>
      </p:sp>
      <p:sp>
        <p:nvSpPr>
          <p:cNvPr id="18" name="圆角矩形 21">
            <a:extLst>
              <a:ext uri="{FF2B5EF4-FFF2-40B4-BE49-F238E27FC236}">
                <a16:creationId xmlns:a16="http://schemas.microsoft.com/office/drawing/2014/main" id="{F9A8E814-32D2-4ADC-84EF-F31525C5E0CC}"/>
              </a:ext>
            </a:extLst>
          </p:cNvPr>
          <p:cNvSpPr>
            <a:spLocks noChangeArrowheads="1"/>
          </p:cNvSpPr>
          <p:nvPr/>
        </p:nvSpPr>
        <p:spPr bwMode="auto">
          <a:xfrm>
            <a:off x="539552" y="1419622"/>
            <a:ext cx="5112568" cy="2964832"/>
          </a:xfrm>
          <a:prstGeom prst="roundRect">
            <a:avLst>
              <a:gd name="adj" fmla="val 5069"/>
            </a:avLst>
          </a:prstGeom>
          <a:noFill/>
          <a:ln w="19050">
            <a:solidFill>
              <a:srgbClr val="3A5283"/>
            </a:solidFill>
            <a:round/>
            <a:headEnd/>
            <a:tailEnd/>
          </a:ln>
        </p:spPr>
        <p:txBody>
          <a:bodyPr lIns="62111" tIns="31055" rIns="62111" bIns="31055"/>
          <a:lstStyle/>
          <a:p>
            <a:pPr lvl="2"/>
            <a:endParaRPr lang="zh-CN" altLang="en-US">
              <a:solidFill>
                <a:srgbClr val="434343"/>
              </a:solidFill>
            </a:endParaRPr>
          </a:p>
        </p:txBody>
      </p:sp>
      <p:sp>
        <p:nvSpPr>
          <p:cNvPr id="19" name="燕尾形 28">
            <a:extLst>
              <a:ext uri="{FF2B5EF4-FFF2-40B4-BE49-F238E27FC236}">
                <a16:creationId xmlns:a16="http://schemas.microsoft.com/office/drawing/2014/main" id="{066E5C60-7438-4EBD-B27E-BF5973B9AC57}"/>
              </a:ext>
            </a:extLst>
          </p:cNvPr>
          <p:cNvSpPr>
            <a:spLocks noChangeArrowheads="1"/>
          </p:cNvSpPr>
          <p:nvPr/>
        </p:nvSpPr>
        <p:spPr bwMode="auto">
          <a:xfrm rot="16200000" flipH="1" flipV="1">
            <a:off x="2790279" y="4349346"/>
            <a:ext cx="268288" cy="449263"/>
          </a:xfrm>
          <a:prstGeom prst="chevron">
            <a:avLst>
              <a:gd name="adj" fmla="val 39398"/>
            </a:avLst>
          </a:prstGeom>
          <a:solidFill>
            <a:srgbClr val="3A5283"/>
          </a:solidFill>
          <a:ln w="9525">
            <a:solidFill>
              <a:srgbClr val="3A5283"/>
            </a:solidFill>
            <a:round/>
            <a:headEnd/>
            <a:tailEnd/>
          </a:ln>
        </p:spPr>
        <p:txBody>
          <a:bodyPr lIns="62111" tIns="31055" rIns="62111" bIns="31055"/>
          <a:lstStyle/>
          <a:p>
            <a:endParaRPr lang="zh-CN" altLang="en-US">
              <a:solidFill>
                <a:srgbClr val="434343"/>
              </a:solidFill>
            </a:endParaRPr>
          </a:p>
        </p:txBody>
      </p:sp>
      <p:sp>
        <p:nvSpPr>
          <p:cNvPr id="20" name="圆角矩形 30">
            <a:extLst>
              <a:ext uri="{FF2B5EF4-FFF2-40B4-BE49-F238E27FC236}">
                <a16:creationId xmlns:a16="http://schemas.microsoft.com/office/drawing/2014/main" id="{561F9D7F-5B40-4D9F-9405-BACE3C30291A}"/>
              </a:ext>
            </a:extLst>
          </p:cNvPr>
          <p:cNvSpPr>
            <a:spLocks noChangeArrowheads="1"/>
          </p:cNvSpPr>
          <p:nvPr/>
        </p:nvSpPr>
        <p:spPr bwMode="auto">
          <a:xfrm>
            <a:off x="2099810" y="872262"/>
            <a:ext cx="1690687" cy="339715"/>
          </a:xfrm>
          <a:prstGeom prst="roundRect">
            <a:avLst>
              <a:gd name="adj" fmla="val 16667"/>
            </a:avLst>
          </a:prstGeom>
          <a:solidFill>
            <a:srgbClr val="3A5283"/>
          </a:solidFill>
          <a:ln w="9525">
            <a:solidFill>
              <a:srgbClr val="3A5283"/>
            </a:solidFill>
            <a:round/>
            <a:headEnd/>
            <a:tailEnd/>
          </a:ln>
        </p:spPr>
        <p:txBody>
          <a:bodyPr lIns="62111" tIns="31055" rIns="62111" bIns="31055"/>
          <a:lstStyle/>
          <a:p>
            <a:endParaRPr lang="zh-CN" altLang="en-US">
              <a:solidFill>
                <a:srgbClr val="434343"/>
              </a:solidFill>
            </a:endParaRPr>
          </a:p>
        </p:txBody>
      </p:sp>
      <p:sp>
        <p:nvSpPr>
          <p:cNvPr id="23" name="矩形 22">
            <a:extLst>
              <a:ext uri="{FF2B5EF4-FFF2-40B4-BE49-F238E27FC236}">
                <a16:creationId xmlns:a16="http://schemas.microsoft.com/office/drawing/2014/main" id="{ED04854B-EB69-451F-8D18-83327CDCFD78}"/>
              </a:ext>
            </a:extLst>
          </p:cNvPr>
          <p:cNvSpPr>
            <a:spLocks noChangeArrowheads="1"/>
          </p:cNvSpPr>
          <p:nvPr/>
        </p:nvSpPr>
        <p:spPr bwMode="auto">
          <a:xfrm>
            <a:off x="2195736" y="872262"/>
            <a:ext cx="1517422" cy="339715"/>
          </a:xfrm>
          <a:prstGeom prst="rect">
            <a:avLst/>
          </a:prstGeom>
          <a:noFill/>
          <a:ln>
            <a:noFill/>
          </a:ln>
          <a:scene3d>
            <a:camera prst="orthographicFront"/>
            <a:lightRig rig="threePt" dir="t"/>
          </a:scene3d>
          <a:sp3d/>
        </p:spPr>
        <p:txBody>
          <a:bodyPr lIns="62111" tIns="31055" rIns="62111" bIns="31055">
            <a:spAutoFit/>
          </a:bodyPr>
          <a:lstStyle/>
          <a:p>
            <a:pPr algn="ctr">
              <a:defRPr/>
            </a:pPr>
            <a:r>
              <a:rPr lang="en-US" altLang="zh-CN" b="1" noProof="1">
                <a:solidFill>
                  <a:schemeClr val="bg1"/>
                </a:solidFill>
                <a:latin typeface="微软雅黑" panose="020B0503020204020204" pitchFamily="34" charset="-122"/>
                <a:ea typeface="微软雅黑" panose="020B0503020204020204" pitchFamily="34" charset="-122"/>
              </a:rPr>
              <a:t>1952</a:t>
            </a:r>
            <a:r>
              <a:rPr lang="zh-CN" altLang="en-US" b="1" noProof="1">
                <a:solidFill>
                  <a:schemeClr val="bg1"/>
                </a:solidFill>
                <a:latin typeface="微软雅黑" panose="020B0503020204020204" pitchFamily="34" charset="-122"/>
                <a:ea typeface="微软雅黑" panose="020B0503020204020204" pitchFamily="34" charset="-122"/>
              </a:rPr>
              <a:t>年</a:t>
            </a:r>
            <a:r>
              <a:rPr lang="en-US" altLang="zh-CN" b="1" noProof="1">
                <a:solidFill>
                  <a:schemeClr val="bg1"/>
                </a:solidFill>
                <a:latin typeface="微软雅黑" panose="020B0503020204020204" pitchFamily="34" charset="-122"/>
                <a:ea typeface="微软雅黑" panose="020B0503020204020204" pitchFamily="34" charset="-122"/>
              </a:rPr>
              <a:t>7</a:t>
            </a:r>
            <a:r>
              <a:rPr lang="zh-CN" altLang="en-US" b="1" noProof="1">
                <a:solidFill>
                  <a:schemeClr val="bg1"/>
                </a:solidFill>
                <a:latin typeface="微软雅黑" panose="020B0503020204020204" pitchFamily="34" charset="-122"/>
                <a:ea typeface="微软雅黑" panose="020B0503020204020204" pitchFamily="34" charset="-122"/>
              </a:rPr>
              <a:t>月</a:t>
            </a:r>
          </a:p>
        </p:txBody>
      </p:sp>
      <p:sp>
        <p:nvSpPr>
          <p:cNvPr id="25" name="标注: 左箭头 24">
            <a:extLst>
              <a:ext uri="{FF2B5EF4-FFF2-40B4-BE49-F238E27FC236}">
                <a16:creationId xmlns:a16="http://schemas.microsoft.com/office/drawing/2014/main" id="{43D0579E-AE8A-4C4E-8136-E88FEDFA32B9}"/>
              </a:ext>
            </a:extLst>
          </p:cNvPr>
          <p:cNvSpPr/>
          <p:nvPr/>
        </p:nvSpPr>
        <p:spPr>
          <a:xfrm>
            <a:off x="5922939" y="1419621"/>
            <a:ext cx="2681509" cy="2964833"/>
          </a:xfrm>
          <a:prstGeom prst="leftArrowCallout">
            <a:avLst>
              <a:gd name="adj1" fmla="val 8307"/>
              <a:gd name="adj2" fmla="val 9049"/>
              <a:gd name="adj3" fmla="val 12995"/>
              <a:gd name="adj4" fmla="val 79733"/>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30000"/>
              </a:lnSpc>
            </a:pPr>
            <a:r>
              <a:rPr lang="zh-CN" altLang="en-US" sz="1600" b="1" dirty="0">
                <a:solidFill>
                  <a:schemeClr val="tx1"/>
                </a:solidFill>
                <a:latin typeface="微软雅黑" panose="020B0503020204020204" pitchFamily="34" charset="-122"/>
                <a:ea typeface="微软雅黑" panose="020B0503020204020204" pitchFamily="34" charset="-122"/>
              </a:rPr>
              <a:t>坚持不懈的毅力、敏锐的思维、扎实的科学知识、严谨的逻辑推理能力</a:t>
            </a:r>
            <a:r>
              <a:rPr lang="zh-CN" altLang="en-US" sz="1600" dirty="0">
                <a:solidFill>
                  <a:schemeClr val="tx1"/>
                </a:solidFill>
                <a:latin typeface="微软雅黑" panose="020B0503020204020204" pitchFamily="34" charset="-122"/>
                <a:ea typeface="微软雅黑" panose="020B0503020204020204" pitchFamily="34" charset="-122"/>
              </a:rPr>
              <a:t>使得沃森和克里克可以从别人的研究成果中迅速获得新发现，为他们的知识创新打下基础。</a:t>
            </a:r>
          </a:p>
        </p:txBody>
      </p:sp>
    </p:spTree>
    <p:extLst>
      <p:ext uri="{BB962C8B-B14F-4D97-AF65-F5344CB8AC3E}">
        <p14:creationId xmlns:p14="http://schemas.microsoft.com/office/powerpoint/2010/main" val="1236361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a:extLst>
              <a:ext uri="{FF2B5EF4-FFF2-40B4-BE49-F238E27FC236}">
                <a16:creationId xmlns:a16="http://schemas.microsoft.com/office/drawing/2014/main" id="{20BAF4F9-986D-4132-9923-0F5223A9BACE}"/>
              </a:ext>
            </a:extLst>
          </p:cNvPr>
          <p:cNvSpPr txBox="1"/>
          <p:nvPr/>
        </p:nvSpPr>
        <p:spPr>
          <a:xfrm>
            <a:off x="179512" y="217455"/>
            <a:ext cx="4644688" cy="374375"/>
          </a:xfrm>
          <a:prstGeom prst="rect">
            <a:avLst/>
          </a:prstGeom>
          <a:noFill/>
        </p:spPr>
        <p:txBody>
          <a:bodyPr wrap="none" lIns="96434" tIns="48217" rIns="96434" bIns="48217" rtlCol="0">
            <a:spAutoFit/>
          </a:bodyPr>
          <a:lstStyle/>
          <a:p>
            <a:pPr defTabSz="964278"/>
            <a:r>
              <a:rPr lang="en-US" altLang="zh-CN"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DNA</a:t>
            </a: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双螺旋结构的发现旅程及创新性的表现</a:t>
            </a:r>
          </a:p>
        </p:txBody>
      </p:sp>
      <p:sp>
        <p:nvSpPr>
          <p:cNvPr id="39" name="圆角矩形 23">
            <a:extLst>
              <a:ext uri="{FF2B5EF4-FFF2-40B4-BE49-F238E27FC236}">
                <a16:creationId xmlns:a16="http://schemas.microsoft.com/office/drawing/2014/main" id="{279F5428-F19C-47CD-9B3A-E139AA90B853}"/>
              </a:ext>
            </a:extLst>
          </p:cNvPr>
          <p:cNvSpPr>
            <a:spLocks noChangeArrowheads="1"/>
          </p:cNvSpPr>
          <p:nvPr/>
        </p:nvSpPr>
        <p:spPr bwMode="auto">
          <a:xfrm>
            <a:off x="1693942" y="1582209"/>
            <a:ext cx="3471430" cy="2964832"/>
          </a:xfrm>
          <a:prstGeom prst="roundRect">
            <a:avLst>
              <a:gd name="adj" fmla="val 5069"/>
            </a:avLst>
          </a:prstGeom>
          <a:noFill/>
          <a:ln w="19050">
            <a:solidFill>
              <a:srgbClr val="3A5283"/>
            </a:solidFill>
            <a:round/>
            <a:headEnd/>
            <a:tailEnd/>
          </a:ln>
        </p:spPr>
        <p:txBody>
          <a:bodyPr lIns="62111" tIns="31055" rIns="62111" bIns="31055"/>
          <a:lstStyle/>
          <a:p>
            <a:pPr lvl="2"/>
            <a:endParaRPr lang="zh-CN" altLang="en-US">
              <a:solidFill>
                <a:srgbClr val="434343"/>
              </a:solidFill>
            </a:endParaRPr>
          </a:p>
        </p:txBody>
      </p:sp>
      <p:sp>
        <p:nvSpPr>
          <p:cNvPr id="40" name="圆角矩形 29">
            <a:extLst>
              <a:ext uri="{FF2B5EF4-FFF2-40B4-BE49-F238E27FC236}">
                <a16:creationId xmlns:a16="http://schemas.microsoft.com/office/drawing/2014/main" id="{1BCA2BAA-E5D4-4848-9628-C07F5F826A76}"/>
              </a:ext>
            </a:extLst>
          </p:cNvPr>
          <p:cNvSpPr>
            <a:spLocks noChangeArrowheads="1"/>
          </p:cNvSpPr>
          <p:nvPr/>
        </p:nvSpPr>
        <p:spPr bwMode="auto">
          <a:xfrm>
            <a:off x="2516222" y="1124708"/>
            <a:ext cx="1690688" cy="339715"/>
          </a:xfrm>
          <a:prstGeom prst="roundRect">
            <a:avLst>
              <a:gd name="adj" fmla="val 16667"/>
            </a:avLst>
          </a:prstGeom>
          <a:solidFill>
            <a:srgbClr val="3A5283"/>
          </a:solidFill>
          <a:ln w="9525">
            <a:solidFill>
              <a:srgbClr val="3A5283"/>
            </a:solidFill>
            <a:round/>
            <a:headEnd/>
            <a:tailEnd/>
          </a:ln>
        </p:spPr>
        <p:txBody>
          <a:bodyPr lIns="62111" tIns="31055" rIns="62111" bIns="31055"/>
          <a:lstStyle/>
          <a:p>
            <a:endParaRPr lang="zh-CN" altLang="en-US">
              <a:solidFill>
                <a:srgbClr val="434343"/>
              </a:solidFill>
            </a:endParaRPr>
          </a:p>
        </p:txBody>
      </p:sp>
      <p:sp>
        <p:nvSpPr>
          <p:cNvPr id="41" name="矩形 40">
            <a:extLst>
              <a:ext uri="{FF2B5EF4-FFF2-40B4-BE49-F238E27FC236}">
                <a16:creationId xmlns:a16="http://schemas.microsoft.com/office/drawing/2014/main" id="{8D3FA83C-4CCC-461A-89B9-221BDD6AEA51}"/>
              </a:ext>
            </a:extLst>
          </p:cNvPr>
          <p:cNvSpPr>
            <a:spLocks noChangeArrowheads="1"/>
          </p:cNvSpPr>
          <p:nvPr/>
        </p:nvSpPr>
        <p:spPr bwMode="auto">
          <a:xfrm>
            <a:off x="2615323" y="1138155"/>
            <a:ext cx="1517422" cy="339715"/>
          </a:xfrm>
          <a:prstGeom prst="rect">
            <a:avLst/>
          </a:prstGeom>
          <a:noFill/>
          <a:ln>
            <a:noFill/>
          </a:ln>
          <a:scene3d>
            <a:camera prst="orthographicFront"/>
            <a:lightRig rig="threePt" dir="t"/>
          </a:scene3d>
          <a:sp3d/>
        </p:spPr>
        <p:txBody>
          <a:bodyPr lIns="62111" tIns="31055" rIns="62111" bIns="31055">
            <a:spAutoFit/>
          </a:bodyPr>
          <a:lstStyle/>
          <a:p>
            <a:pPr algn="ctr" fontAlgn="auto">
              <a:defRPr/>
            </a:pPr>
            <a:r>
              <a:rPr lang="en-US" altLang="zh-CN" b="1" noProof="1">
                <a:solidFill>
                  <a:schemeClr val="bg1"/>
                </a:solidFill>
                <a:latin typeface="微软雅黑" panose="020B0503020204020204" pitchFamily="34" charset="-122"/>
                <a:ea typeface="微软雅黑" panose="020B0503020204020204" pitchFamily="34" charset="-122"/>
              </a:rPr>
              <a:t>1953</a:t>
            </a:r>
            <a:r>
              <a:rPr lang="zh-CN" altLang="en-US" b="1" noProof="1">
                <a:solidFill>
                  <a:schemeClr val="bg1"/>
                </a:solidFill>
                <a:latin typeface="微软雅黑" panose="020B0503020204020204" pitchFamily="34" charset="-122"/>
                <a:ea typeface="微软雅黑" panose="020B0503020204020204" pitchFamily="34" charset="-122"/>
              </a:rPr>
              <a:t>年</a:t>
            </a:r>
            <a:r>
              <a:rPr lang="en-US" altLang="zh-CN" b="1" noProof="1">
                <a:solidFill>
                  <a:schemeClr val="bg1"/>
                </a:solidFill>
                <a:latin typeface="微软雅黑" panose="020B0503020204020204" pitchFamily="34" charset="-122"/>
                <a:ea typeface="微软雅黑" panose="020B0503020204020204" pitchFamily="34" charset="-122"/>
              </a:rPr>
              <a:t>1</a:t>
            </a:r>
            <a:r>
              <a:rPr lang="zh-CN" altLang="en-US" b="1" noProof="1">
                <a:solidFill>
                  <a:schemeClr val="bg1"/>
                </a:solidFill>
                <a:latin typeface="微软雅黑" panose="020B0503020204020204" pitchFamily="34" charset="-122"/>
                <a:ea typeface="微软雅黑" panose="020B0503020204020204" pitchFamily="34" charset="-122"/>
              </a:rPr>
              <a:t>月</a:t>
            </a:r>
          </a:p>
        </p:txBody>
      </p:sp>
      <p:sp>
        <p:nvSpPr>
          <p:cNvPr id="42" name="燕尾形 35">
            <a:extLst>
              <a:ext uri="{FF2B5EF4-FFF2-40B4-BE49-F238E27FC236}">
                <a16:creationId xmlns:a16="http://schemas.microsoft.com/office/drawing/2014/main" id="{03E99715-9B69-4D3D-A6C7-B6B55CB596D8}"/>
              </a:ext>
            </a:extLst>
          </p:cNvPr>
          <p:cNvSpPr>
            <a:spLocks noChangeArrowheads="1"/>
          </p:cNvSpPr>
          <p:nvPr/>
        </p:nvSpPr>
        <p:spPr bwMode="auto">
          <a:xfrm rot="16200000" flipH="1" flipV="1">
            <a:off x="3295512" y="4567270"/>
            <a:ext cx="268288" cy="449263"/>
          </a:xfrm>
          <a:prstGeom prst="chevron">
            <a:avLst>
              <a:gd name="adj" fmla="val 39398"/>
            </a:avLst>
          </a:prstGeom>
          <a:solidFill>
            <a:srgbClr val="3A5283"/>
          </a:solidFill>
          <a:ln w="9525">
            <a:solidFill>
              <a:srgbClr val="3A5283"/>
            </a:solidFill>
            <a:round/>
            <a:headEnd/>
            <a:tailEnd/>
          </a:ln>
        </p:spPr>
        <p:txBody>
          <a:bodyPr lIns="62111" tIns="31055" rIns="62111" bIns="31055"/>
          <a:lstStyle/>
          <a:p>
            <a:endParaRPr lang="zh-CN" altLang="en-US">
              <a:solidFill>
                <a:srgbClr val="434343"/>
              </a:solidFill>
            </a:endParaRPr>
          </a:p>
        </p:txBody>
      </p:sp>
      <p:sp>
        <p:nvSpPr>
          <p:cNvPr id="43" name="TextBox 32">
            <a:extLst>
              <a:ext uri="{FF2B5EF4-FFF2-40B4-BE49-F238E27FC236}">
                <a16:creationId xmlns:a16="http://schemas.microsoft.com/office/drawing/2014/main" id="{59FD90E2-8D2A-411F-B0F8-091912221851}"/>
              </a:ext>
            </a:extLst>
          </p:cNvPr>
          <p:cNvSpPr txBox="1">
            <a:spLocks noChangeArrowheads="1"/>
          </p:cNvSpPr>
          <p:nvPr/>
        </p:nvSpPr>
        <p:spPr bwMode="auto">
          <a:xfrm>
            <a:off x="1845987" y="1790459"/>
            <a:ext cx="3183397" cy="2548333"/>
          </a:xfrm>
          <a:prstGeom prst="rect">
            <a:avLst/>
          </a:prstGeom>
          <a:noFill/>
          <a:ln w="9525">
            <a:noFill/>
            <a:miter lim="800000"/>
            <a:headEnd/>
            <a:tailEnd/>
          </a:ln>
        </p:spPr>
        <p:txBody>
          <a:bodyPr wrap="square" lIns="62111" tIns="31055" rIns="62111" bIns="31055">
            <a:spAutoFit/>
          </a:bodyPr>
          <a:lstStyle/>
          <a:p>
            <a:pPr>
              <a:lnSpc>
                <a:spcPct val="130000"/>
              </a:lnSpc>
            </a:pPr>
            <a:r>
              <a:rPr lang="zh-CN" altLang="en-US" dirty="0">
                <a:solidFill>
                  <a:schemeClr val="tx1">
                    <a:lumMod val="85000"/>
                    <a:lumOff val="15000"/>
                  </a:schemeClr>
                </a:solidFill>
                <a:latin typeface="微软雅黑" pitchFamily="34" charset="-122"/>
                <a:ea typeface="微软雅黑" pitchFamily="34" charset="-122"/>
              </a:rPr>
              <a:t>沃森和克里克得知，鲍林也提出一个三条链的</a:t>
            </a:r>
            <a:r>
              <a:rPr lang="en-US" altLang="zh-CN" dirty="0">
                <a:solidFill>
                  <a:schemeClr val="tx1">
                    <a:lumMod val="85000"/>
                    <a:lumOff val="15000"/>
                  </a:schemeClr>
                </a:solidFill>
                <a:latin typeface="微软雅黑" pitchFamily="34" charset="-122"/>
                <a:ea typeface="微软雅黑" pitchFamily="34" charset="-122"/>
              </a:rPr>
              <a:t>DNA</a:t>
            </a:r>
            <a:r>
              <a:rPr lang="zh-CN" altLang="en-US" dirty="0">
                <a:solidFill>
                  <a:schemeClr val="tx1">
                    <a:lumMod val="85000"/>
                    <a:lumOff val="15000"/>
                  </a:schemeClr>
                </a:solidFill>
                <a:latin typeface="微软雅黑" pitchFamily="34" charset="-122"/>
                <a:ea typeface="微软雅黑" pitchFamily="34" charset="-122"/>
              </a:rPr>
              <a:t>模型，但是一个以糖和磷酸为骨架的螺旋结构。即使鲍林是该领域的权威，但沃森和克里克的直觉认为鲍林所作的</a:t>
            </a:r>
            <a:r>
              <a:rPr lang="en-US" altLang="zh-CN" dirty="0">
                <a:solidFill>
                  <a:schemeClr val="tx1">
                    <a:lumMod val="85000"/>
                    <a:lumOff val="15000"/>
                  </a:schemeClr>
                </a:solidFill>
                <a:latin typeface="微软雅黑" pitchFamily="34" charset="-122"/>
                <a:ea typeface="微软雅黑" pitchFamily="34" charset="-122"/>
              </a:rPr>
              <a:t>DNA</a:t>
            </a:r>
            <a:r>
              <a:rPr lang="zh-CN" altLang="en-US" dirty="0">
                <a:solidFill>
                  <a:schemeClr val="tx1">
                    <a:lumMod val="85000"/>
                    <a:lumOff val="15000"/>
                  </a:schemeClr>
                </a:solidFill>
                <a:latin typeface="微软雅黑" pitchFamily="34" charset="-122"/>
                <a:ea typeface="微软雅黑" pitchFamily="34" charset="-122"/>
              </a:rPr>
              <a:t>模型仍有不合理之处。</a:t>
            </a:r>
          </a:p>
        </p:txBody>
      </p:sp>
      <p:sp>
        <p:nvSpPr>
          <p:cNvPr id="13" name="标注: 左箭头 12">
            <a:extLst>
              <a:ext uri="{FF2B5EF4-FFF2-40B4-BE49-F238E27FC236}">
                <a16:creationId xmlns:a16="http://schemas.microsoft.com/office/drawing/2014/main" id="{59BB98C0-BC13-42ED-AC5D-ED31AE3D63E6}"/>
              </a:ext>
            </a:extLst>
          </p:cNvPr>
          <p:cNvSpPr/>
          <p:nvPr/>
        </p:nvSpPr>
        <p:spPr>
          <a:xfrm>
            <a:off x="5508104" y="1664242"/>
            <a:ext cx="2808312" cy="2861361"/>
          </a:xfrm>
          <a:prstGeom prst="leftArrowCallout">
            <a:avLst>
              <a:gd name="adj1" fmla="val 8307"/>
              <a:gd name="adj2" fmla="val 9049"/>
              <a:gd name="adj3" fmla="val 12995"/>
              <a:gd name="adj4" fmla="val 79733"/>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30000"/>
              </a:lnSpc>
            </a:pPr>
            <a:r>
              <a:rPr lang="zh-CN" altLang="en-US" sz="1600" dirty="0">
                <a:solidFill>
                  <a:schemeClr val="tx1"/>
                </a:solidFill>
                <a:latin typeface="微软雅黑" panose="020B0503020204020204" pitchFamily="34" charset="-122"/>
                <a:ea typeface="微软雅黑" panose="020B0503020204020204" pitchFamily="34" charset="-122"/>
              </a:rPr>
              <a:t>面对其他人的研究成果或经验，沃森和克里克具有清醒的宏观洞察力，善于学习和鉴别，敢于质疑权威，对别人的成果去粗取精，去伪存真，有选择地继承并加以发展。</a:t>
            </a:r>
          </a:p>
        </p:txBody>
      </p:sp>
    </p:spTree>
    <p:extLst>
      <p:ext uri="{BB962C8B-B14F-4D97-AF65-F5344CB8AC3E}">
        <p14:creationId xmlns:p14="http://schemas.microsoft.com/office/powerpoint/2010/main" val="3880605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32">
            <a:extLst>
              <a:ext uri="{FF2B5EF4-FFF2-40B4-BE49-F238E27FC236}">
                <a16:creationId xmlns:a16="http://schemas.microsoft.com/office/drawing/2014/main" id="{EE215B99-0B3E-4BA6-9054-B80D16A25322}"/>
              </a:ext>
            </a:extLst>
          </p:cNvPr>
          <p:cNvSpPr txBox="1">
            <a:spLocks noChangeArrowheads="1"/>
          </p:cNvSpPr>
          <p:nvPr/>
        </p:nvSpPr>
        <p:spPr bwMode="auto">
          <a:xfrm>
            <a:off x="1475656" y="1565209"/>
            <a:ext cx="4367605" cy="2922282"/>
          </a:xfrm>
          <a:prstGeom prst="rect">
            <a:avLst/>
          </a:prstGeom>
          <a:noFill/>
          <a:ln w="9525">
            <a:noFill/>
            <a:miter lim="800000"/>
            <a:headEnd/>
            <a:tailEnd/>
          </a:ln>
        </p:spPr>
        <p:txBody>
          <a:bodyPr wrap="square" lIns="62111" tIns="31055" rIns="62111" bIns="31055">
            <a:spAutoFit/>
          </a:bodyPr>
          <a:lstStyle/>
          <a:p>
            <a:pPr indent="457200">
              <a:lnSpc>
                <a:spcPct val="150000"/>
              </a:lnSpc>
            </a:pPr>
            <a:r>
              <a:rPr lang="zh-CN" altLang="en-US" dirty="0">
                <a:solidFill>
                  <a:schemeClr val="tx1">
                    <a:lumMod val="85000"/>
                    <a:lumOff val="15000"/>
                  </a:schemeClr>
                </a:solidFill>
                <a:latin typeface="微软雅黑" pitchFamily="34" charset="-122"/>
                <a:ea typeface="微软雅黑" pitchFamily="34" charset="-122"/>
              </a:rPr>
              <a:t>威尔金斯向沃森和克里克展示了富兰克林得到的一幅</a:t>
            </a:r>
            <a:r>
              <a:rPr lang="en-US" altLang="zh-CN" dirty="0">
                <a:solidFill>
                  <a:schemeClr val="tx1">
                    <a:lumMod val="85000"/>
                    <a:lumOff val="15000"/>
                  </a:schemeClr>
                </a:solidFill>
                <a:latin typeface="微软雅黑" pitchFamily="34" charset="-122"/>
                <a:ea typeface="微软雅黑" pitchFamily="34" charset="-122"/>
              </a:rPr>
              <a:t>B</a:t>
            </a:r>
            <a:r>
              <a:rPr lang="zh-CN" altLang="en-US" dirty="0">
                <a:solidFill>
                  <a:schemeClr val="tx1">
                    <a:lumMod val="85000"/>
                    <a:lumOff val="15000"/>
                  </a:schemeClr>
                </a:solidFill>
                <a:latin typeface="微软雅黑" pitchFamily="34" charset="-122"/>
                <a:ea typeface="微软雅黑" pitchFamily="34" charset="-122"/>
              </a:rPr>
              <a:t>型</a:t>
            </a:r>
            <a:r>
              <a:rPr lang="en-US" altLang="zh-CN" dirty="0">
                <a:solidFill>
                  <a:schemeClr val="tx1">
                    <a:lumMod val="85000"/>
                    <a:lumOff val="15000"/>
                  </a:schemeClr>
                </a:solidFill>
                <a:latin typeface="微软雅黑" pitchFamily="34" charset="-122"/>
                <a:ea typeface="微软雅黑" pitchFamily="34" charset="-122"/>
              </a:rPr>
              <a:t>DNA</a:t>
            </a:r>
            <a:r>
              <a:rPr lang="zh-CN" altLang="en-US" dirty="0">
                <a:solidFill>
                  <a:schemeClr val="tx1">
                    <a:lumMod val="85000"/>
                    <a:lumOff val="15000"/>
                  </a:schemeClr>
                </a:solidFill>
                <a:latin typeface="微软雅黑" pitchFamily="34" charset="-122"/>
                <a:ea typeface="微软雅黑" pitchFamily="34" charset="-122"/>
              </a:rPr>
              <a:t>衍射图，这一下激发了沃森和克里克的灵感，他们确认了</a:t>
            </a:r>
            <a:r>
              <a:rPr lang="en-US" altLang="zh-CN" dirty="0">
                <a:solidFill>
                  <a:schemeClr val="tx1">
                    <a:lumMod val="85000"/>
                    <a:lumOff val="15000"/>
                  </a:schemeClr>
                </a:solidFill>
                <a:latin typeface="微软雅黑" pitchFamily="34" charset="-122"/>
                <a:ea typeface="微软雅黑" pitchFamily="34" charset="-122"/>
              </a:rPr>
              <a:t>DNA</a:t>
            </a:r>
            <a:r>
              <a:rPr lang="zh-CN" altLang="en-US" dirty="0">
                <a:solidFill>
                  <a:schemeClr val="tx1">
                    <a:lumMod val="85000"/>
                    <a:lumOff val="15000"/>
                  </a:schemeClr>
                </a:solidFill>
                <a:latin typeface="微软雅黑" pitchFamily="34" charset="-122"/>
                <a:ea typeface="微软雅黑" pitchFamily="34" charset="-122"/>
              </a:rPr>
              <a:t>一定是螺旋结构。</a:t>
            </a:r>
            <a:endParaRPr lang="en-US" altLang="zh-CN" dirty="0">
              <a:solidFill>
                <a:schemeClr val="tx1">
                  <a:lumMod val="85000"/>
                  <a:lumOff val="15000"/>
                </a:schemeClr>
              </a:solidFill>
              <a:latin typeface="微软雅黑" pitchFamily="34" charset="-122"/>
              <a:ea typeface="微软雅黑" pitchFamily="34" charset="-122"/>
            </a:endParaRPr>
          </a:p>
          <a:p>
            <a:pPr indent="457200">
              <a:lnSpc>
                <a:spcPct val="150000"/>
              </a:lnSpc>
            </a:pPr>
            <a:r>
              <a:rPr lang="zh-CN" altLang="en-US" dirty="0">
                <a:solidFill>
                  <a:schemeClr val="tx1">
                    <a:lumMod val="85000"/>
                    <a:lumOff val="15000"/>
                  </a:schemeClr>
                </a:solidFill>
                <a:latin typeface="微软雅黑" pitchFamily="34" charset="-122"/>
                <a:ea typeface="微软雅黑" pitchFamily="34" charset="-122"/>
              </a:rPr>
              <a:t>而沃森和克里克结合各自的灵感和想象也继续通过借助模型的方式来尝试解释威尔金斯和富兰克林的 </a:t>
            </a:r>
            <a:r>
              <a:rPr lang="en-US" altLang="zh-CN" dirty="0">
                <a:solidFill>
                  <a:schemeClr val="tx1">
                    <a:lumMod val="85000"/>
                    <a:lumOff val="15000"/>
                  </a:schemeClr>
                </a:solidFill>
                <a:latin typeface="微软雅黑" pitchFamily="34" charset="-122"/>
                <a:ea typeface="微软雅黑" pitchFamily="34" charset="-122"/>
              </a:rPr>
              <a:t>DNA</a:t>
            </a:r>
            <a:r>
              <a:rPr lang="zh-CN" altLang="en-US" dirty="0">
                <a:solidFill>
                  <a:schemeClr val="tx1">
                    <a:lumMod val="85000"/>
                    <a:lumOff val="15000"/>
                  </a:schemeClr>
                </a:solidFill>
                <a:latin typeface="微软雅黑" pitchFamily="34" charset="-122"/>
                <a:ea typeface="微软雅黑" pitchFamily="34" charset="-122"/>
              </a:rPr>
              <a:t>的</a:t>
            </a:r>
            <a:r>
              <a:rPr lang="en-US" altLang="zh-CN" dirty="0">
                <a:solidFill>
                  <a:schemeClr val="tx1">
                    <a:lumMod val="85000"/>
                    <a:lumOff val="15000"/>
                  </a:schemeClr>
                </a:solidFill>
                <a:latin typeface="微软雅黑" pitchFamily="34" charset="-122"/>
                <a:ea typeface="微软雅黑" pitchFamily="34" charset="-122"/>
              </a:rPr>
              <a:t>X</a:t>
            </a:r>
            <a:r>
              <a:rPr lang="zh-CN" altLang="en-US" dirty="0">
                <a:solidFill>
                  <a:schemeClr val="tx1">
                    <a:lumMod val="85000"/>
                    <a:lumOff val="15000"/>
                  </a:schemeClr>
                </a:solidFill>
                <a:latin typeface="微软雅黑" pitchFamily="34" charset="-122"/>
                <a:ea typeface="微软雅黑" pitchFamily="34" charset="-122"/>
              </a:rPr>
              <a:t>射线照片。 </a:t>
            </a:r>
          </a:p>
        </p:txBody>
      </p:sp>
      <p:sp>
        <p:nvSpPr>
          <p:cNvPr id="38" name="文本框 37">
            <a:extLst>
              <a:ext uri="{FF2B5EF4-FFF2-40B4-BE49-F238E27FC236}">
                <a16:creationId xmlns:a16="http://schemas.microsoft.com/office/drawing/2014/main" id="{20BAF4F9-986D-4132-9923-0F5223A9BACE}"/>
              </a:ext>
            </a:extLst>
          </p:cNvPr>
          <p:cNvSpPr txBox="1"/>
          <p:nvPr/>
        </p:nvSpPr>
        <p:spPr>
          <a:xfrm>
            <a:off x="179512" y="217455"/>
            <a:ext cx="4644688" cy="374375"/>
          </a:xfrm>
          <a:prstGeom prst="rect">
            <a:avLst/>
          </a:prstGeom>
          <a:noFill/>
        </p:spPr>
        <p:txBody>
          <a:bodyPr wrap="none" lIns="96434" tIns="48217" rIns="96434" bIns="48217" rtlCol="0">
            <a:spAutoFit/>
          </a:bodyPr>
          <a:lstStyle/>
          <a:p>
            <a:pPr defTabSz="964278"/>
            <a:r>
              <a:rPr lang="en-US" altLang="zh-CN"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DNA</a:t>
            </a: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双螺旋结构的发现旅程及创新性的表现</a:t>
            </a:r>
          </a:p>
        </p:txBody>
      </p:sp>
      <p:pic>
        <p:nvPicPr>
          <p:cNvPr id="2" name="图片 1">
            <a:extLst>
              <a:ext uri="{FF2B5EF4-FFF2-40B4-BE49-F238E27FC236}">
                <a16:creationId xmlns:a16="http://schemas.microsoft.com/office/drawing/2014/main" id="{DC04A5B0-D2CC-47AF-86D9-7C1D737F8B7A}"/>
              </a:ext>
            </a:extLst>
          </p:cNvPr>
          <p:cNvPicPr>
            <a:picLocks noChangeAspect="1"/>
          </p:cNvPicPr>
          <p:nvPr/>
        </p:nvPicPr>
        <p:blipFill>
          <a:blip r:embed="rId3"/>
          <a:stretch>
            <a:fillRect/>
          </a:stretch>
        </p:blipFill>
        <p:spPr>
          <a:xfrm>
            <a:off x="326701" y="2211710"/>
            <a:ext cx="1198310" cy="1380454"/>
          </a:xfrm>
          <a:prstGeom prst="rect">
            <a:avLst/>
          </a:prstGeom>
          <a:ln>
            <a:noFill/>
          </a:ln>
          <a:effectLst>
            <a:softEdge rad="112500"/>
          </a:effectLst>
        </p:spPr>
      </p:pic>
      <p:sp>
        <p:nvSpPr>
          <p:cNvPr id="19" name="圆角矩形 21">
            <a:extLst>
              <a:ext uri="{FF2B5EF4-FFF2-40B4-BE49-F238E27FC236}">
                <a16:creationId xmlns:a16="http://schemas.microsoft.com/office/drawing/2014/main" id="{E1C7BCEE-32BE-4A2F-A18F-BB37511CFA16}"/>
              </a:ext>
            </a:extLst>
          </p:cNvPr>
          <p:cNvSpPr>
            <a:spLocks noChangeArrowheads="1"/>
          </p:cNvSpPr>
          <p:nvPr/>
        </p:nvSpPr>
        <p:spPr bwMode="auto">
          <a:xfrm>
            <a:off x="207386" y="1419621"/>
            <a:ext cx="5732766" cy="3275259"/>
          </a:xfrm>
          <a:prstGeom prst="roundRect">
            <a:avLst>
              <a:gd name="adj" fmla="val 5069"/>
            </a:avLst>
          </a:prstGeom>
          <a:noFill/>
          <a:ln w="19050">
            <a:solidFill>
              <a:srgbClr val="3A5283"/>
            </a:solidFill>
            <a:round/>
            <a:headEnd/>
            <a:tailEnd/>
          </a:ln>
        </p:spPr>
        <p:txBody>
          <a:bodyPr lIns="62111" tIns="31055" rIns="62111" bIns="31055"/>
          <a:lstStyle/>
          <a:p>
            <a:pPr lvl="2"/>
            <a:endParaRPr lang="zh-CN" altLang="en-US">
              <a:solidFill>
                <a:srgbClr val="434343"/>
              </a:solidFill>
            </a:endParaRPr>
          </a:p>
        </p:txBody>
      </p:sp>
      <p:sp>
        <p:nvSpPr>
          <p:cNvPr id="20" name="燕尾形 28">
            <a:extLst>
              <a:ext uri="{FF2B5EF4-FFF2-40B4-BE49-F238E27FC236}">
                <a16:creationId xmlns:a16="http://schemas.microsoft.com/office/drawing/2014/main" id="{F578D908-C5B8-4460-8E53-14D8B86927C1}"/>
              </a:ext>
            </a:extLst>
          </p:cNvPr>
          <p:cNvSpPr>
            <a:spLocks noChangeArrowheads="1"/>
          </p:cNvSpPr>
          <p:nvPr/>
        </p:nvSpPr>
        <p:spPr bwMode="auto">
          <a:xfrm rot="16200000" flipH="1" flipV="1">
            <a:off x="3074228" y="4701414"/>
            <a:ext cx="268288" cy="449263"/>
          </a:xfrm>
          <a:prstGeom prst="chevron">
            <a:avLst>
              <a:gd name="adj" fmla="val 39398"/>
            </a:avLst>
          </a:prstGeom>
          <a:solidFill>
            <a:srgbClr val="3A5283"/>
          </a:solidFill>
          <a:ln w="9525">
            <a:solidFill>
              <a:srgbClr val="3A5283"/>
            </a:solidFill>
            <a:round/>
            <a:headEnd/>
            <a:tailEnd/>
          </a:ln>
        </p:spPr>
        <p:txBody>
          <a:bodyPr lIns="62111" tIns="31055" rIns="62111" bIns="31055"/>
          <a:lstStyle/>
          <a:p>
            <a:endParaRPr lang="zh-CN" altLang="en-US">
              <a:solidFill>
                <a:srgbClr val="434343"/>
              </a:solidFill>
            </a:endParaRPr>
          </a:p>
        </p:txBody>
      </p:sp>
      <p:sp>
        <p:nvSpPr>
          <p:cNvPr id="23" name="圆角矩形 30">
            <a:extLst>
              <a:ext uri="{FF2B5EF4-FFF2-40B4-BE49-F238E27FC236}">
                <a16:creationId xmlns:a16="http://schemas.microsoft.com/office/drawing/2014/main" id="{37139008-127C-4F9F-8734-920BEFA630ED}"/>
              </a:ext>
            </a:extLst>
          </p:cNvPr>
          <p:cNvSpPr>
            <a:spLocks noChangeArrowheads="1"/>
          </p:cNvSpPr>
          <p:nvPr/>
        </p:nvSpPr>
        <p:spPr bwMode="auto">
          <a:xfrm>
            <a:off x="2427383" y="908662"/>
            <a:ext cx="1690687" cy="339715"/>
          </a:xfrm>
          <a:prstGeom prst="roundRect">
            <a:avLst>
              <a:gd name="adj" fmla="val 16667"/>
            </a:avLst>
          </a:prstGeom>
          <a:solidFill>
            <a:srgbClr val="3A5283"/>
          </a:solidFill>
          <a:ln w="9525">
            <a:solidFill>
              <a:srgbClr val="3A5283"/>
            </a:solidFill>
            <a:round/>
            <a:headEnd/>
            <a:tailEnd/>
          </a:ln>
        </p:spPr>
        <p:txBody>
          <a:bodyPr lIns="62111" tIns="31055" rIns="62111" bIns="31055"/>
          <a:lstStyle/>
          <a:p>
            <a:endParaRPr lang="zh-CN" altLang="en-US">
              <a:solidFill>
                <a:srgbClr val="434343"/>
              </a:solidFill>
            </a:endParaRPr>
          </a:p>
        </p:txBody>
      </p:sp>
      <p:sp>
        <p:nvSpPr>
          <p:cNvPr id="25" name="矩形 24">
            <a:extLst>
              <a:ext uri="{FF2B5EF4-FFF2-40B4-BE49-F238E27FC236}">
                <a16:creationId xmlns:a16="http://schemas.microsoft.com/office/drawing/2014/main" id="{7B8A9EDD-C1A4-4EC1-8183-9D1DC41337AC}"/>
              </a:ext>
            </a:extLst>
          </p:cNvPr>
          <p:cNvSpPr>
            <a:spLocks noChangeArrowheads="1"/>
          </p:cNvSpPr>
          <p:nvPr/>
        </p:nvSpPr>
        <p:spPr bwMode="auto">
          <a:xfrm>
            <a:off x="2523309" y="908662"/>
            <a:ext cx="1517422" cy="339715"/>
          </a:xfrm>
          <a:prstGeom prst="rect">
            <a:avLst/>
          </a:prstGeom>
          <a:noFill/>
          <a:ln>
            <a:noFill/>
          </a:ln>
          <a:scene3d>
            <a:camera prst="orthographicFront"/>
            <a:lightRig rig="threePt" dir="t"/>
          </a:scene3d>
          <a:sp3d/>
        </p:spPr>
        <p:txBody>
          <a:bodyPr wrap="square" lIns="62111" tIns="31055" rIns="62111" bIns="31055">
            <a:spAutoFit/>
          </a:bodyPr>
          <a:lstStyle/>
          <a:p>
            <a:pPr lvl="0" algn="ctr">
              <a:defRPr/>
            </a:pPr>
            <a:r>
              <a:rPr lang="en-US" altLang="zh-CN" b="1" noProof="1">
                <a:solidFill>
                  <a:prstClr val="white"/>
                </a:solidFill>
                <a:latin typeface="微软雅黑" panose="020B0503020204020204" pitchFamily="34" charset="-122"/>
                <a:ea typeface="微软雅黑" panose="020B0503020204020204" pitchFamily="34" charset="-122"/>
              </a:rPr>
              <a:t>1953</a:t>
            </a:r>
            <a:r>
              <a:rPr lang="zh-CN" altLang="en-US" b="1" noProof="1">
                <a:solidFill>
                  <a:prstClr val="white"/>
                </a:solidFill>
                <a:latin typeface="微软雅黑" panose="020B0503020204020204" pitchFamily="34" charset="-122"/>
                <a:ea typeface="微软雅黑" panose="020B0503020204020204" pitchFamily="34" charset="-122"/>
              </a:rPr>
              <a:t>年</a:t>
            </a:r>
            <a:r>
              <a:rPr lang="en-US" altLang="zh-CN" b="1" noProof="1">
                <a:solidFill>
                  <a:prstClr val="white"/>
                </a:solidFill>
                <a:latin typeface="微软雅黑" panose="020B0503020204020204" pitchFamily="34" charset="-122"/>
                <a:ea typeface="微软雅黑" panose="020B0503020204020204" pitchFamily="34" charset="-122"/>
              </a:rPr>
              <a:t>1</a:t>
            </a:r>
            <a:r>
              <a:rPr lang="zh-CN" altLang="en-US" b="1" noProof="1">
                <a:solidFill>
                  <a:prstClr val="white"/>
                </a:solidFill>
                <a:latin typeface="微软雅黑" panose="020B0503020204020204" pitchFamily="34" charset="-122"/>
                <a:ea typeface="微软雅黑" panose="020B0503020204020204" pitchFamily="34" charset="-122"/>
              </a:rPr>
              <a:t>月</a:t>
            </a:r>
          </a:p>
        </p:txBody>
      </p:sp>
      <p:sp>
        <p:nvSpPr>
          <p:cNvPr id="39" name="标注: 左箭头 38">
            <a:extLst>
              <a:ext uri="{FF2B5EF4-FFF2-40B4-BE49-F238E27FC236}">
                <a16:creationId xmlns:a16="http://schemas.microsoft.com/office/drawing/2014/main" id="{BAA790F4-7F38-4184-885E-0FD4717F3B07}"/>
              </a:ext>
            </a:extLst>
          </p:cNvPr>
          <p:cNvSpPr/>
          <p:nvPr/>
        </p:nvSpPr>
        <p:spPr>
          <a:xfrm>
            <a:off x="5939187" y="448620"/>
            <a:ext cx="3028861" cy="4542891"/>
          </a:xfrm>
          <a:prstGeom prst="leftArrowCallout">
            <a:avLst>
              <a:gd name="adj1" fmla="val 8307"/>
              <a:gd name="adj2" fmla="val 9049"/>
              <a:gd name="adj3" fmla="val 12995"/>
              <a:gd name="adj4" fmla="val 79733"/>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30000"/>
              </a:lnSpc>
            </a:pPr>
            <a:r>
              <a:rPr lang="en-US" altLang="zh-CN" sz="1600" dirty="0">
                <a:solidFill>
                  <a:schemeClr val="tx1"/>
                </a:solidFill>
                <a:latin typeface="微软雅黑" panose="020B0503020204020204" pitchFamily="34" charset="-122"/>
                <a:ea typeface="微软雅黑" panose="020B0503020204020204" pitchFamily="34" charset="-122"/>
              </a:rPr>
              <a:t>DNA</a:t>
            </a:r>
            <a:r>
              <a:rPr lang="zh-CN" altLang="en-US" sz="1600" dirty="0">
                <a:solidFill>
                  <a:schemeClr val="tx1"/>
                </a:solidFill>
                <a:latin typeface="微软雅黑" panose="020B0503020204020204" pitchFamily="34" charset="-122"/>
                <a:ea typeface="微软雅黑" panose="020B0503020204020204" pitchFamily="34" charset="-122"/>
              </a:rPr>
              <a:t>衍射图是对</a:t>
            </a:r>
            <a:r>
              <a:rPr lang="en-US" altLang="zh-CN" sz="1600" dirty="0">
                <a:solidFill>
                  <a:schemeClr val="tx1"/>
                </a:solidFill>
                <a:latin typeface="微软雅黑" panose="020B0503020204020204" pitchFamily="34" charset="-122"/>
                <a:ea typeface="微软雅黑" panose="020B0503020204020204" pitchFamily="34" charset="-122"/>
              </a:rPr>
              <a:t>DNA</a:t>
            </a:r>
            <a:r>
              <a:rPr lang="zh-CN" altLang="en-US" sz="1600" dirty="0">
                <a:solidFill>
                  <a:schemeClr val="tx1"/>
                </a:solidFill>
                <a:latin typeface="微软雅黑" panose="020B0503020204020204" pitchFamily="34" charset="-122"/>
                <a:ea typeface="微软雅黑" panose="020B0503020204020204" pitchFamily="34" charset="-122"/>
              </a:rPr>
              <a:t>结构最有力的体现，所以他们选择继承富兰克林的研究成果，创造性地</a:t>
            </a:r>
            <a:r>
              <a:rPr lang="zh-CN" altLang="en-US" sz="1600" b="1" dirty="0">
                <a:solidFill>
                  <a:schemeClr val="tx1"/>
                </a:solidFill>
                <a:latin typeface="微软雅黑" panose="020B0503020204020204" pitchFamily="34" charset="-122"/>
                <a:ea typeface="微软雅黑" panose="020B0503020204020204" pitchFamily="34" charset="-122"/>
              </a:rPr>
              <a:t>运用模型去解释已有的权威证据的</a:t>
            </a:r>
            <a:r>
              <a:rPr lang="zh-CN" altLang="en-US" sz="1600" dirty="0">
                <a:solidFill>
                  <a:schemeClr val="tx1"/>
                </a:solidFill>
                <a:latin typeface="微软雅黑" panose="020B0503020204020204" pitchFamily="34" charset="-122"/>
                <a:ea typeface="微软雅黑" panose="020B0503020204020204" pitchFamily="34" charset="-122"/>
              </a:rPr>
              <a:t>方法来一步一步地构造</a:t>
            </a:r>
            <a:r>
              <a:rPr lang="en-US" altLang="zh-CN" sz="1600" dirty="0">
                <a:solidFill>
                  <a:schemeClr val="tx1"/>
                </a:solidFill>
                <a:latin typeface="微软雅黑" panose="020B0503020204020204" pitchFamily="34" charset="-122"/>
                <a:ea typeface="微软雅黑" panose="020B0503020204020204" pitchFamily="34" charset="-122"/>
              </a:rPr>
              <a:t>DNA</a:t>
            </a:r>
            <a:r>
              <a:rPr lang="zh-CN" altLang="en-US" sz="1600" dirty="0">
                <a:solidFill>
                  <a:schemeClr val="tx1"/>
                </a:solidFill>
                <a:latin typeface="微软雅黑" panose="020B0503020204020204" pitchFamily="34" charset="-122"/>
                <a:ea typeface="微软雅黑" panose="020B0503020204020204" pitchFamily="34" charset="-122"/>
              </a:rPr>
              <a:t>的结构也是他们的又一创新体现！</a:t>
            </a:r>
            <a:endParaRPr lang="en-US" altLang="zh-CN" sz="1600" dirty="0">
              <a:solidFill>
                <a:schemeClr val="tx1"/>
              </a:solidFill>
              <a:latin typeface="微软雅黑" panose="020B0503020204020204" pitchFamily="34" charset="-122"/>
              <a:ea typeface="微软雅黑" panose="020B0503020204020204" pitchFamily="34" charset="-122"/>
            </a:endParaRPr>
          </a:p>
          <a:p>
            <a:pPr indent="457200">
              <a:lnSpc>
                <a:spcPct val="130000"/>
              </a:lnSpc>
            </a:pPr>
            <a:r>
              <a:rPr lang="zh-CN" altLang="en-US" sz="1600" dirty="0">
                <a:solidFill>
                  <a:schemeClr val="tx1"/>
                </a:solidFill>
                <a:latin typeface="微软雅黑" panose="020B0503020204020204" pitchFamily="34" charset="-122"/>
                <a:ea typeface="微软雅黑" panose="020B0503020204020204" pitchFamily="34" charset="-122"/>
              </a:rPr>
              <a:t>而他们能看懂衍射图也是由于他们具有扎实的物理知识，由此可见学科交叉对知识创新的重要性！</a:t>
            </a:r>
          </a:p>
        </p:txBody>
      </p:sp>
    </p:spTree>
    <p:extLst>
      <p:ext uri="{BB962C8B-B14F-4D97-AF65-F5344CB8AC3E}">
        <p14:creationId xmlns:p14="http://schemas.microsoft.com/office/powerpoint/2010/main" val="17603396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1+#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32"/>
          <p:cNvSpPr txBox="1">
            <a:spLocks noChangeArrowheads="1"/>
          </p:cNvSpPr>
          <p:nvPr/>
        </p:nvSpPr>
        <p:spPr bwMode="auto">
          <a:xfrm>
            <a:off x="347479" y="1419688"/>
            <a:ext cx="4830579" cy="2922282"/>
          </a:xfrm>
          <a:prstGeom prst="rect">
            <a:avLst/>
          </a:prstGeom>
          <a:noFill/>
          <a:ln w="9525">
            <a:noFill/>
            <a:miter lim="800000"/>
            <a:headEnd/>
            <a:tailEnd/>
          </a:ln>
        </p:spPr>
        <p:txBody>
          <a:bodyPr wrap="square" lIns="62111" tIns="31055" rIns="62111" bIns="31055">
            <a:spAutoFit/>
          </a:bodyPr>
          <a:lstStyle/>
          <a:p>
            <a:pPr indent="457200">
              <a:lnSpc>
                <a:spcPct val="150000"/>
              </a:lnSpc>
            </a:pPr>
            <a:r>
              <a:rPr lang="zh-CN" altLang="en-US" dirty="0">
                <a:solidFill>
                  <a:schemeClr val="tx1">
                    <a:lumMod val="85000"/>
                    <a:lumOff val="15000"/>
                  </a:schemeClr>
                </a:solidFill>
                <a:latin typeface="微软雅黑" pitchFamily="34" charset="-122"/>
                <a:ea typeface="微软雅黑" pitchFamily="34" charset="-122"/>
              </a:rPr>
              <a:t>沃森和克里克吸取了第一次失败的教训 </a:t>
            </a:r>
            <a:r>
              <a:rPr lang="en-US" altLang="zh-CN" dirty="0">
                <a:solidFill>
                  <a:schemeClr val="tx1">
                    <a:lumMod val="85000"/>
                    <a:lumOff val="15000"/>
                  </a:schemeClr>
                </a:solidFill>
                <a:latin typeface="微软雅黑" pitchFamily="34" charset="-122"/>
                <a:ea typeface="微软雅黑" pitchFamily="34" charset="-122"/>
              </a:rPr>
              <a:t>, </a:t>
            </a:r>
            <a:r>
              <a:rPr lang="zh-CN" altLang="en-US" dirty="0">
                <a:solidFill>
                  <a:schemeClr val="tx1">
                    <a:lumMod val="85000"/>
                    <a:lumOff val="15000"/>
                  </a:schemeClr>
                </a:solidFill>
                <a:latin typeface="微软雅黑" pitchFamily="34" charset="-122"/>
                <a:ea typeface="微软雅黑" pitchFamily="34" charset="-122"/>
              </a:rPr>
              <a:t>详细地研究了他们所得到的各种数据 </a:t>
            </a:r>
            <a:r>
              <a:rPr lang="en-US" altLang="zh-CN" dirty="0">
                <a:solidFill>
                  <a:schemeClr val="tx1">
                    <a:lumMod val="85000"/>
                    <a:lumOff val="15000"/>
                  </a:schemeClr>
                </a:solidFill>
                <a:latin typeface="微软雅黑" pitchFamily="34" charset="-122"/>
                <a:ea typeface="微软雅黑" pitchFamily="34" charset="-122"/>
              </a:rPr>
              <a:t>, </a:t>
            </a:r>
            <a:r>
              <a:rPr lang="zh-CN" altLang="en-US" dirty="0">
                <a:solidFill>
                  <a:schemeClr val="tx1">
                    <a:lumMod val="85000"/>
                    <a:lumOff val="15000"/>
                  </a:schemeClr>
                </a:solidFill>
                <a:latin typeface="微软雅黑" pitchFamily="34" charset="-122"/>
                <a:ea typeface="微软雅黑" pitchFamily="34" charset="-122"/>
              </a:rPr>
              <a:t>经过反复讨论 </a:t>
            </a:r>
            <a:r>
              <a:rPr lang="en-US" altLang="zh-CN" dirty="0">
                <a:solidFill>
                  <a:schemeClr val="tx1">
                    <a:lumMod val="85000"/>
                    <a:lumOff val="15000"/>
                  </a:schemeClr>
                </a:solidFill>
                <a:latin typeface="微软雅黑" pitchFamily="34" charset="-122"/>
                <a:ea typeface="微软雅黑" pitchFamily="34" charset="-122"/>
              </a:rPr>
              <a:t>,</a:t>
            </a:r>
            <a:r>
              <a:rPr lang="zh-CN" altLang="en-US" dirty="0">
                <a:solidFill>
                  <a:schemeClr val="tx1">
                    <a:lumMod val="85000"/>
                    <a:lumOff val="15000"/>
                  </a:schemeClr>
                </a:solidFill>
                <a:latin typeface="微软雅黑" pitchFamily="34" charset="-122"/>
                <a:ea typeface="微软雅黑" pitchFamily="34" charset="-122"/>
              </a:rPr>
              <a:t>否定了 </a:t>
            </a:r>
            <a:r>
              <a:rPr lang="en-US" altLang="zh-CN" dirty="0">
                <a:solidFill>
                  <a:schemeClr val="tx1">
                    <a:lumMod val="85000"/>
                    <a:lumOff val="15000"/>
                  </a:schemeClr>
                </a:solidFill>
                <a:latin typeface="微软雅黑" pitchFamily="34" charset="-122"/>
                <a:ea typeface="微软雅黑" pitchFamily="34" charset="-122"/>
              </a:rPr>
              <a:t>DNA</a:t>
            </a:r>
            <a:r>
              <a:rPr lang="zh-CN" altLang="en-US" dirty="0">
                <a:solidFill>
                  <a:schemeClr val="tx1">
                    <a:lumMod val="85000"/>
                    <a:lumOff val="15000"/>
                  </a:schemeClr>
                </a:solidFill>
                <a:latin typeface="微软雅黑" pitchFamily="34" charset="-122"/>
                <a:ea typeface="微软雅黑" pitchFamily="34" charset="-122"/>
              </a:rPr>
              <a:t>的单螺旋模型和三螺旋模型 </a:t>
            </a:r>
            <a:r>
              <a:rPr lang="en-US" altLang="zh-CN" dirty="0">
                <a:solidFill>
                  <a:schemeClr val="tx1">
                    <a:lumMod val="85000"/>
                    <a:lumOff val="15000"/>
                  </a:schemeClr>
                </a:solidFill>
                <a:latin typeface="微软雅黑" pitchFamily="34" charset="-122"/>
                <a:ea typeface="微软雅黑" pitchFamily="34" charset="-122"/>
              </a:rPr>
              <a:t>,</a:t>
            </a:r>
            <a:r>
              <a:rPr lang="zh-CN" altLang="en-US" dirty="0">
                <a:solidFill>
                  <a:schemeClr val="tx1">
                    <a:lumMod val="85000"/>
                    <a:lumOff val="15000"/>
                  </a:schemeClr>
                </a:solidFill>
                <a:latin typeface="微软雅黑" pitchFamily="34" charset="-122"/>
                <a:ea typeface="微软雅黑" pitchFamily="34" charset="-122"/>
              </a:rPr>
              <a:t>提出了一个既符合</a:t>
            </a:r>
            <a:r>
              <a:rPr lang="en-US" altLang="zh-CN" dirty="0">
                <a:solidFill>
                  <a:schemeClr val="tx1">
                    <a:lumMod val="85000"/>
                    <a:lumOff val="15000"/>
                  </a:schemeClr>
                </a:solidFill>
                <a:latin typeface="微软雅黑" pitchFamily="34" charset="-122"/>
                <a:ea typeface="微软雅黑" pitchFamily="34" charset="-122"/>
              </a:rPr>
              <a:t>X</a:t>
            </a:r>
            <a:r>
              <a:rPr lang="zh-CN" altLang="en-US" dirty="0">
                <a:solidFill>
                  <a:schemeClr val="tx1">
                    <a:lumMod val="85000"/>
                    <a:lumOff val="15000"/>
                  </a:schemeClr>
                </a:solidFill>
                <a:latin typeface="微软雅黑" pitchFamily="34" charset="-122"/>
                <a:ea typeface="微软雅黑" pitchFamily="34" charset="-122"/>
              </a:rPr>
              <a:t>射线图谱的数据 </a:t>
            </a:r>
            <a:r>
              <a:rPr lang="en-US" altLang="zh-CN" dirty="0">
                <a:solidFill>
                  <a:schemeClr val="tx1">
                    <a:lumMod val="85000"/>
                    <a:lumOff val="15000"/>
                  </a:schemeClr>
                </a:solidFill>
                <a:latin typeface="微软雅黑" pitchFamily="34" charset="-122"/>
                <a:ea typeface="微软雅黑" pitchFamily="34" charset="-122"/>
              </a:rPr>
              <a:t>, </a:t>
            </a:r>
            <a:r>
              <a:rPr lang="zh-CN" altLang="en-US" dirty="0">
                <a:solidFill>
                  <a:schemeClr val="tx1">
                    <a:lumMod val="85000"/>
                    <a:lumOff val="15000"/>
                  </a:schemeClr>
                </a:solidFill>
                <a:latin typeface="微软雅黑" pitchFamily="34" charset="-122"/>
                <a:ea typeface="微软雅黑" pitchFamily="34" charset="-122"/>
              </a:rPr>
              <a:t>又和立体化学原则相一致的正确的双螺旋模型： 磷酸根在螺旋的外侧构成２条多核苷酸链的骨架，方向相反；碱基在螺旋内侧，两两对应。 </a:t>
            </a:r>
          </a:p>
        </p:txBody>
      </p:sp>
      <p:sp>
        <p:nvSpPr>
          <p:cNvPr id="38" name="文本框 37">
            <a:extLst>
              <a:ext uri="{FF2B5EF4-FFF2-40B4-BE49-F238E27FC236}">
                <a16:creationId xmlns:a16="http://schemas.microsoft.com/office/drawing/2014/main" id="{20BAF4F9-986D-4132-9923-0F5223A9BACE}"/>
              </a:ext>
            </a:extLst>
          </p:cNvPr>
          <p:cNvSpPr txBox="1"/>
          <p:nvPr/>
        </p:nvSpPr>
        <p:spPr>
          <a:xfrm>
            <a:off x="179512" y="217455"/>
            <a:ext cx="4644688" cy="374375"/>
          </a:xfrm>
          <a:prstGeom prst="rect">
            <a:avLst/>
          </a:prstGeom>
          <a:noFill/>
        </p:spPr>
        <p:txBody>
          <a:bodyPr wrap="none" lIns="96434" tIns="48217" rIns="96434" bIns="48217" rtlCol="0">
            <a:spAutoFit/>
          </a:bodyPr>
          <a:lstStyle/>
          <a:p>
            <a:pPr defTabSz="964278"/>
            <a:r>
              <a:rPr lang="en-US" altLang="zh-CN"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DNA</a:t>
            </a: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双螺旋结构的发现旅程及创新性的表现</a:t>
            </a:r>
          </a:p>
        </p:txBody>
      </p:sp>
      <p:sp>
        <p:nvSpPr>
          <p:cNvPr id="8" name="圆角矩形 21">
            <a:extLst>
              <a:ext uri="{FF2B5EF4-FFF2-40B4-BE49-F238E27FC236}">
                <a16:creationId xmlns:a16="http://schemas.microsoft.com/office/drawing/2014/main" id="{5160B461-B7CB-457E-A866-D9CEEDF9CB41}"/>
              </a:ext>
            </a:extLst>
          </p:cNvPr>
          <p:cNvSpPr>
            <a:spLocks noChangeArrowheads="1"/>
          </p:cNvSpPr>
          <p:nvPr/>
        </p:nvSpPr>
        <p:spPr bwMode="auto">
          <a:xfrm>
            <a:off x="197420" y="1419622"/>
            <a:ext cx="4980638" cy="2964832"/>
          </a:xfrm>
          <a:prstGeom prst="roundRect">
            <a:avLst>
              <a:gd name="adj" fmla="val 5069"/>
            </a:avLst>
          </a:prstGeom>
          <a:noFill/>
          <a:ln w="19050">
            <a:solidFill>
              <a:srgbClr val="3A5283"/>
            </a:solidFill>
            <a:round/>
            <a:headEnd/>
            <a:tailEnd/>
          </a:ln>
        </p:spPr>
        <p:txBody>
          <a:bodyPr lIns="62111" tIns="31055" rIns="62111" bIns="31055"/>
          <a:lstStyle/>
          <a:p>
            <a:pPr lvl="2"/>
            <a:endParaRPr lang="zh-CN" altLang="en-US">
              <a:solidFill>
                <a:srgbClr val="434343"/>
              </a:solidFill>
            </a:endParaRPr>
          </a:p>
        </p:txBody>
      </p:sp>
      <p:sp>
        <p:nvSpPr>
          <p:cNvPr id="9" name="燕尾形 28">
            <a:extLst>
              <a:ext uri="{FF2B5EF4-FFF2-40B4-BE49-F238E27FC236}">
                <a16:creationId xmlns:a16="http://schemas.microsoft.com/office/drawing/2014/main" id="{4C9C27CA-0D65-4ED2-B45E-D31B729BAF64}"/>
              </a:ext>
            </a:extLst>
          </p:cNvPr>
          <p:cNvSpPr>
            <a:spLocks noChangeArrowheads="1"/>
          </p:cNvSpPr>
          <p:nvPr/>
        </p:nvSpPr>
        <p:spPr bwMode="auto">
          <a:xfrm rot="16200000" flipH="1" flipV="1">
            <a:off x="2472065" y="4436458"/>
            <a:ext cx="268288" cy="449263"/>
          </a:xfrm>
          <a:prstGeom prst="chevron">
            <a:avLst>
              <a:gd name="adj" fmla="val 39398"/>
            </a:avLst>
          </a:prstGeom>
          <a:solidFill>
            <a:srgbClr val="3A5283"/>
          </a:solidFill>
          <a:ln w="9525">
            <a:solidFill>
              <a:srgbClr val="3A5283"/>
            </a:solidFill>
            <a:round/>
            <a:headEnd/>
            <a:tailEnd/>
          </a:ln>
        </p:spPr>
        <p:txBody>
          <a:bodyPr lIns="62111" tIns="31055" rIns="62111" bIns="31055"/>
          <a:lstStyle/>
          <a:p>
            <a:endParaRPr lang="zh-CN" altLang="en-US">
              <a:solidFill>
                <a:srgbClr val="434343"/>
              </a:solidFill>
            </a:endParaRPr>
          </a:p>
        </p:txBody>
      </p:sp>
      <p:sp>
        <p:nvSpPr>
          <p:cNvPr id="10" name="圆角矩形 30">
            <a:extLst>
              <a:ext uri="{FF2B5EF4-FFF2-40B4-BE49-F238E27FC236}">
                <a16:creationId xmlns:a16="http://schemas.microsoft.com/office/drawing/2014/main" id="{1DAB2482-1ED6-4CB2-8296-94982A576DE2}"/>
              </a:ext>
            </a:extLst>
          </p:cNvPr>
          <p:cNvSpPr>
            <a:spLocks noChangeArrowheads="1"/>
          </p:cNvSpPr>
          <p:nvPr/>
        </p:nvSpPr>
        <p:spPr bwMode="auto">
          <a:xfrm>
            <a:off x="1781596" y="959374"/>
            <a:ext cx="1690687" cy="339715"/>
          </a:xfrm>
          <a:prstGeom prst="roundRect">
            <a:avLst>
              <a:gd name="adj" fmla="val 16667"/>
            </a:avLst>
          </a:prstGeom>
          <a:solidFill>
            <a:srgbClr val="3A5283"/>
          </a:solidFill>
          <a:ln w="9525">
            <a:solidFill>
              <a:srgbClr val="3A5283"/>
            </a:solidFill>
            <a:round/>
            <a:headEnd/>
            <a:tailEnd/>
          </a:ln>
        </p:spPr>
        <p:txBody>
          <a:bodyPr lIns="62111" tIns="31055" rIns="62111" bIns="31055"/>
          <a:lstStyle/>
          <a:p>
            <a:endParaRPr lang="zh-CN" altLang="en-US">
              <a:solidFill>
                <a:srgbClr val="434343"/>
              </a:solidFill>
            </a:endParaRPr>
          </a:p>
        </p:txBody>
      </p:sp>
      <p:sp>
        <p:nvSpPr>
          <p:cNvPr id="11" name="矩形 10">
            <a:extLst>
              <a:ext uri="{FF2B5EF4-FFF2-40B4-BE49-F238E27FC236}">
                <a16:creationId xmlns:a16="http://schemas.microsoft.com/office/drawing/2014/main" id="{7D19A0F1-0766-40D1-9872-F6E5A4F62A8E}"/>
              </a:ext>
            </a:extLst>
          </p:cNvPr>
          <p:cNvSpPr>
            <a:spLocks noChangeArrowheads="1"/>
          </p:cNvSpPr>
          <p:nvPr/>
        </p:nvSpPr>
        <p:spPr bwMode="auto">
          <a:xfrm>
            <a:off x="1877522" y="959374"/>
            <a:ext cx="1517422" cy="339715"/>
          </a:xfrm>
          <a:prstGeom prst="rect">
            <a:avLst/>
          </a:prstGeom>
          <a:noFill/>
          <a:ln>
            <a:noFill/>
          </a:ln>
          <a:scene3d>
            <a:camera prst="orthographicFront"/>
            <a:lightRig rig="threePt" dir="t"/>
          </a:scene3d>
          <a:sp3d/>
        </p:spPr>
        <p:txBody>
          <a:bodyPr lIns="62111" tIns="31055" rIns="62111" bIns="31055">
            <a:spAutoFit/>
          </a:bodyPr>
          <a:lstStyle/>
          <a:p>
            <a:pPr algn="ctr">
              <a:defRPr/>
            </a:pPr>
            <a:r>
              <a:rPr lang="en-US" altLang="zh-CN" b="1" noProof="1">
                <a:solidFill>
                  <a:schemeClr val="bg1"/>
                </a:solidFill>
                <a:latin typeface="微软雅黑" panose="020B0503020204020204" pitchFamily="34" charset="-122"/>
                <a:ea typeface="微软雅黑" panose="020B0503020204020204" pitchFamily="34" charset="-122"/>
              </a:rPr>
              <a:t>1953</a:t>
            </a:r>
            <a:r>
              <a:rPr lang="zh-CN" altLang="en-US" b="1" noProof="1">
                <a:solidFill>
                  <a:schemeClr val="bg1"/>
                </a:solidFill>
                <a:latin typeface="微软雅黑" panose="020B0503020204020204" pitchFamily="34" charset="-122"/>
                <a:ea typeface="微软雅黑" panose="020B0503020204020204" pitchFamily="34" charset="-122"/>
              </a:rPr>
              <a:t>年</a:t>
            </a:r>
            <a:r>
              <a:rPr lang="en-US" altLang="zh-CN" b="1" noProof="1">
                <a:solidFill>
                  <a:schemeClr val="bg1"/>
                </a:solidFill>
                <a:latin typeface="微软雅黑" panose="020B0503020204020204" pitchFamily="34" charset="-122"/>
                <a:ea typeface="微软雅黑" panose="020B0503020204020204" pitchFamily="34" charset="-122"/>
              </a:rPr>
              <a:t>2</a:t>
            </a:r>
            <a:r>
              <a:rPr lang="zh-CN" altLang="en-US" b="1" noProof="1">
                <a:solidFill>
                  <a:schemeClr val="bg1"/>
                </a:solidFill>
                <a:latin typeface="微软雅黑" panose="020B0503020204020204" pitchFamily="34" charset="-122"/>
                <a:ea typeface="微软雅黑" panose="020B0503020204020204" pitchFamily="34" charset="-122"/>
              </a:rPr>
              <a:t>月</a:t>
            </a:r>
          </a:p>
        </p:txBody>
      </p:sp>
      <p:sp>
        <p:nvSpPr>
          <p:cNvPr id="12" name="圆角矩形 20">
            <a:extLst>
              <a:ext uri="{FF2B5EF4-FFF2-40B4-BE49-F238E27FC236}">
                <a16:creationId xmlns:a16="http://schemas.microsoft.com/office/drawing/2014/main" id="{48D42E8B-3990-4B9C-AE8B-217C08CC03C3}"/>
              </a:ext>
            </a:extLst>
          </p:cNvPr>
          <p:cNvSpPr>
            <a:spLocks noChangeArrowheads="1"/>
          </p:cNvSpPr>
          <p:nvPr/>
        </p:nvSpPr>
        <p:spPr bwMode="auto">
          <a:xfrm>
            <a:off x="6137102" y="1411941"/>
            <a:ext cx="2450604" cy="2964832"/>
          </a:xfrm>
          <a:prstGeom prst="roundRect">
            <a:avLst>
              <a:gd name="adj" fmla="val 5681"/>
            </a:avLst>
          </a:prstGeom>
          <a:noFill/>
          <a:ln w="19050">
            <a:solidFill>
              <a:srgbClr val="3A5283"/>
            </a:solidFill>
            <a:round/>
            <a:headEnd/>
            <a:tailEnd/>
          </a:ln>
        </p:spPr>
        <p:txBody>
          <a:bodyPr lIns="62111" tIns="31055" rIns="62111" bIns="31055"/>
          <a:lstStyle/>
          <a:p>
            <a:pPr lvl="2"/>
            <a:endParaRPr lang="zh-CN" altLang="en-US">
              <a:solidFill>
                <a:srgbClr val="434343"/>
              </a:solidFill>
            </a:endParaRPr>
          </a:p>
        </p:txBody>
      </p:sp>
      <p:sp>
        <p:nvSpPr>
          <p:cNvPr id="13" name="TextBox 32">
            <a:extLst>
              <a:ext uri="{FF2B5EF4-FFF2-40B4-BE49-F238E27FC236}">
                <a16:creationId xmlns:a16="http://schemas.microsoft.com/office/drawing/2014/main" id="{7636156B-9211-43BA-930B-310E2EC1DE74}"/>
              </a:ext>
            </a:extLst>
          </p:cNvPr>
          <p:cNvSpPr txBox="1">
            <a:spLocks noChangeArrowheads="1"/>
          </p:cNvSpPr>
          <p:nvPr/>
        </p:nvSpPr>
        <p:spPr bwMode="auto">
          <a:xfrm>
            <a:off x="6222442" y="1778964"/>
            <a:ext cx="2313509" cy="2188235"/>
          </a:xfrm>
          <a:prstGeom prst="rect">
            <a:avLst/>
          </a:prstGeom>
          <a:noFill/>
          <a:ln w="9525">
            <a:noFill/>
            <a:miter lim="800000"/>
            <a:headEnd/>
            <a:tailEnd/>
          </a:ln>
        </p:spPr>
        <p:txBody>
          <a:bodyPr wrap="square" lIns="62111" tIns="31055" rIns="62111" bIns="31055">
            <a:spAutoFit/>
          </a:bodyPr>
          <a:lstStyle/>
          <a:p>
            <a:pPr>
              <a:lnSpc>
                <a:spcPct val="130000"/>
              </a:lnSpc>
            </a:pPr>
            <a:r>
              <a:rPr lang="zh-CN" altLang="en-US" dirty="0">
                <a:solidFill>
                  <a:schemeClr val="tx1">
                    <a:lumMod val="85000"/>
                    <a:lumOff val="15000"/>
                  </a:schemeClr>
                </a:solidFill>
                <a:latin typeface="微软雅黑" pitchFamily="34" charset="-122"/>
                <a:ea typeface="微软雅黑" pitchFamily="34" charset="-122"/>
              </a:rPr>
              <a:t>英国的</a:t>
            </a:r>
            <a:r>
              <a:rPr lang="en-US" altLang="zh-CN" dirty="0">
                <a:solidFill>
                  <a:schemeClr val="tx1">
                    <a:lumMod val="85000"/>
                    <a:lumOff val="15000"/>
                  </a:schemeClr>
                </a:solidFill>
                <a:latin typeface="微软雅黑" pitchFamily="34" charset="-122"/>
                <a:ea typeface="微软雅黑" pitchFamily="34" charset="-122"/>
              </a:rPr>
              <a:t>《Nature》</a:t>
            </a:r>
            <a:r>
              <a:rPr lang="zh-CN" altLang="en-US" dirty="0">
                <a:solidFill>
                  <a:schemeClr val="tx1">
                    <a:lumMod val="85000"/>
                    <a:lumOff val="15000"/>
                  </a:schemeClr>
                </a:solidFill>
                <a:latin typeface="微软雅黑" pitchFamily="34" charset="-122"/>
                <a:ea typeface="微软雅黑" pitchFamily="34" charset="-122"/>
              </a:rPr>
              <a:t>杂志刊登了美国的沃森和英国的克里克在英国剑桥大学合作的研究成果</a:t>
            </a:r>
            <a:r>
              <a:rPr lang="en-US" altLang="zh-CN" dirty="0">
                <a:solidFill>
                  <a:schemeClr val="tx1">
                    <a:lumMod val="85000"/>
                    <a:lumOff val="15000"/>
                  </a:schemeClr>
                </a:solidFill>
                <a:latin typeface="微软雅黑" pitchFamily="34" charset="-122"/>
                <a:ea typeface="微软雅黑" pitchFamily="34" charset="-122"/>
              </a:rPr>
              <a:t>——DNA</a:t>
            </a:r>
            <a:r>
              <a:rPr lang="zh-CN" altLang="en-US" dirty="0">
                <a:solidFill>
                  <a:schemeClr val="tx1">
                    <a:lumMod val="85000"/>
                    <a:lumOff val="15000"/>
                  </a:schemeClr>
                </a:solidFill>
                <a:latin typeface="微软雅黑" pitchFamily="34" charset="-122"/>
                <a:ea typeface="微软雅黑" pitchFamily="34" charset="-122"/>
              </a:rPr>
              <a:t>的双螺旋结构的分子模型</a:t>
            </a:r>
          </a:p>
        </p:txBody>
      </p:sp>
      <p:sp>
        <p:nvSpPr>
          <p:cNvPr id="14" name="圆角矩形 31">
            <a:extLst>
              <a:ext uri="{FF2B5EF4-FFF2-40B4-BE49-F238E27FC236}">
                <a16:creationId xmlns:a16="http://schemas.microsoft.com/office/drawing/2014/main" id="{AEEFDB73-11F0-47A2-82FE-D6B45E03ED3A}"/>
              </a:ext>
            </a:extLst>
          </p:cNvPr>
          <p:cNvSpPr>
            <a:spLocks noChangeArrowheads="1"/>
          </p:cNvSpPr>
          <p:nvPr/>
        </p:nvSpPr>
        <p:spPr bwMode="auto">
          <a:xfrm>
            <a:off x="6534647" y="970536"/>
            <a:ext cx="1689100" cy="312819"/>
          </a:xfrm>
          <a:prstGeom prst="roundRect">
            <a:avLst>
              <a:gd name="adj" fmla="val 16667"/>
            </a:avLst>
          </a:prstGeom>
          <a:solidFill>
            <a:srgbClr val="3A5283"/>
          </a:solidFill>
          <a:ln w="38100">
            <a:solidFill>
              <a:srgbClr val="3A5283"/>
            </a:solidFill>
            <a:round/>
            <a:headEnd/>
            <a:tailEnd/>
          </a:ln>
        </p:spPr>
        <p:txBody>
          <a:bodyPr lIns="62111" tIns="31055" rIns="62111" bIns="31055"/>
          <a:lstStyle/>
          <a:p>
            <a:endParaRPr lang="zh-CN" altLang="en-US">
              <a:solidFill>
                <a:srgbClr val="434343"/>
              </a:solidFill>
            </a:endParaRPr>
          </a:p>
        </p:txBody>
      </p:sp>
      <p:sp>
        <p:nvSpPr>
          <p:cNvPr id="15" name="矩形 14">
            <a:extLst>
              <a:ext uri="{FF2B5EF4-FFF2-40B4-BE49-F238E27FC236}">
                <a16:creationId xmlns:a16="http://schemas.microsoft.com/office/drawing/2014/main" id="{F9A12A67-9DF0-4C80-937B-1D6FE50B40D3}"/>
              </a:ext>
            </a:extLst>
          </p:cNvPr>
          <p:cNvSpPr>
            <a:spLocks noChangeArrowheads="1"/>
          </p:cNvSpPr>
          <p:nvPr/>
        </p:nvSpPr>
        <p:spPr bwMode="auto">
          <a:xfrm>
            <a:off x="6569215" y="965569"/>
            <a:ext cx="1517422" cy="339715"/>
          </a:xfrm>
          <a:prstGeom prst="rect">
            <a:avLst/>
          </a:prstGeom>
          <a:noFill/>
          <a:ln>
            <a:noFill/>
          </a:ln>
          <a:scene3d>
            <a:camera prst="orthographicFront"/>
            <a:lightRig rig="threePt" dir="t"/>
          </a:scene3d>
          <a:sp3d/>
        </p:spPr>
        <p:txBody>
          <a:bodyPr lIns="62111" tIns="31055" rIns="62111" bIns="31055">
            <a:spAutoFit/>
          </a:bodyPr>
          <a:lstStyle/>
          <a:p>
            <a:pPr algn="ctr" fontAlgn="auto">
              <a:defRPr/>
            </a:pPr>
            <a:r>
              <a:rPr lang="en-US" altLang="zh-CN" b="1" noProof="1">
                <a:solidFill>
                  <a:schemeClr val="bg1"/>
                </a:solidFill>
                <a:latin typeface="微软雅黑" panose="020B0503020204020204" pitchFamily="34" charset="-122"/>
                <a:ea typeface="微软雅黑" panose="020B0503020204020204" pitchFamily="34" charset="-122"/>
              </a:rPr>
              <a:t>1953</a:t>
            </a:r>
            <a:r>
              <a:rPr lang="zh-CN" altLang="en-US" b="1" noProof="1">
                <a:solidFill>
                  <a:schemeClr val="bg1"/>
                </a:solidFill>
                <a:latin typeface="微软雅黑" panose="020B0503020204020204" pitchFamily="34" charset="-122"/>
                <a:ea typeface="微软雅黑" panose="020B0503020204020204" pitchFamily="34" charset="-122"/>
              </a:rPr>
              <a:t>年</a:t>
            </a:r>
            <a:r>
              <a:rPr lang="en-US" altLang="zh-CN" b="1" noProof="1">
                <a:solidFill>
                  <a:schemeClr val="bg1"/>
                </a:solidFill>
                <a:latin typeface="微软雅黑" panose="020B0503020204020204" pitchFamily="34" charset="-122"/>
                <a:ea typeface="微软雅黑" panose="020B0503020204020204" pitchFamily="34" charset="-122"/>
              </a:rPr>
              <a:t>4</a:t>
            </a:r>
            <a:r>
              <a:rPr lang="zh-CN" altLang="en-US" b="1" noProof="1">
                <a:solidFill>
                  <a:schemeClr val="bg1"/>
                </a:solidFill>
                <a:latin typeface="微软雅黑" panose="020B0503020204020204" pitchFamily="34" charset="-122"/>
                <a:ea typeface="微软雅黑" panose="020B0503020204020204" pitchFamily="34" charset="-122"/>
              </a:rPr>
              <a:t>月</a:t>
            </a:r>
          </a:p>
        </p:txBody>
      </p:sp>
      <p:sp>
        <p:nvSpPr>
          <p:cNvPr id="16" name="燕尾形 36">
            <a:extLst>
              <a:ext uri="{FF2B5EF4-FFF2-40B4-BE49-F238E27FC236}">
                <a16:creationId xmlns:a16="http://schemas.microsoft.com/office/drawing/2014/main" id="{EEC3C948-2E8B-42F8-ACFC-5502DABE78CB}"/>
              </a:ext>
            </a:extLst>
          </p:cNvPr>
          <p:cNvSpPr>
            <a:spLocks noChangeArrowheads="1"/>
          </p:cNvSpPr>
          <p:nvPr/>
        </p:nvSpPr>
        <p:spPr bwMode="auto">
          <a:xfrm rot="16200000" flipH="1" flipV="1">
            <a:off x="7193782" y="4389683"/>
            <a:ext cx="268288" cy="449262"/>
          </a:xfrm>
          <a:prstGeom prst="chevron">
            <a:avLst>
              <a:gd name="adj" fmla="val 39398"/>
            </a:avLst>
          </a:prstGeom>
          <a:solidFill>
            <a:srgbClr val="3A5283"/>
          </a:solidFill>
          <a:ln w="9525">
            <a:solidFill>
              <a:srgbClr val="3A5283"/>
            </a:solidFill>
            <a:round/>
            <a:headEnd/>
            <a:tailEnd/>
          </a:ln>
        </p:spPr>
        <p:txBody>
          <a:bodyPr lIns="62111" tIns="31055" rIns="62111" bIns="31055"/>
          <a:lstStyle/>
          <a:p>
            <a:endParaRPr lang="zh-CN" altLang="en-US">
              <a:solidFill>
                <a:srgbClr val="434343"/>
              </a:solidFill>
            </a:endParaRPr>
          </a:p>
        </p:txBody>
      </p:sp>
    </p:spTree>
    <p:extLst>
      <p:ext uri="{BB962C8B-B14F-4D97-AF65-F5344CB8AC3E}">
        <p14:creationId xmlns:p14="http://schemas.microsoft.com/office/powerpoint/2010/main" val="722700305"/>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任意多边形 83"/>
          <p:cNvSpPr/>
          <p:nvPr/>
        </p:nvSpPr>
        <p:spPr bwMode="auto">
          <a:xfrm rot="16377237">
            <a:off x="1722479" y="1884984"/>
            <a:ext cx="1278338" cy="127575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3A5283"/>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080808"/>
              </a:solidFill>
              <a:latin typeface="宋体"/>
              <a:ea typeface="宋体"/>
            </a:endParaRPr>
          </a:p>
        </p:txBody>
      </p:sp>
      <p:sp>
        <p:nvSpPr>
          <p:cNvPr id="62" name="TextBox 61"/>
          <p:cNvSpPr txBox="1"/>
          <p:nvPr/>
        </p:nvSpPr>
        <p:spPr>
          <a:xfrm>
            <a:off x="3057385" y="2242517"/>
            <a:ext cx="5537093" cy="461665"/>
          </a:xfrm>
          <a:prstGeom prst="rect">
            <a:avLst/>
          </a:prstGeom>
          <a:noFill/>
        </p:spPr>
        <p:txBody>
          <a:bodyPr wrap="none">
            <a:spAutoFit/>
          </a:bodyPr>
          <a:lstStyle/>
          <a:p>
            <a:pPr algn="ctr"/>
            <a:r>
              <a:rPr lang="zh-CN" altLang="en-US" sz="2400" b="1" dirty="0">
                <a:solidFill>
                  <a:schemeClr val="tx1">
                    <a:lumMod val="85000"/>
                    <a:lumOff val="15000"/>
                  </a:schemeClr>
                </a:solidFill>
                <a:latin typeface="微软雅黑" pitchFamily="34" charset="-122"/>
                <a:ea typeface="微软雅黑" pitchFamily="34" charset="-122"/>
              </a:rPr>
              <a:t>从</a:t>
            </a:r>
            <a:r>
              <a:rPr lang="en-US" altLang="zh-CN" sz="2400" b="1" dirty="0">
                <a:solidFill>
                  <a:schemeClr val="tx1">
                    <a:lumMod val="85000"/>
                    <a:lumOff val="15000"/>
                  </a:schemeClr>
                </a:solidFill>
                <a:latin typeface="微软雅黑" pitchFamily="34" charset="-122"/>
                <a:ea typeface="微软雅黑" pitchFamily="34" charset="-122"/>
              </a:rPr>
              <a:t>DNA</a:t>
            </a:r>
            <a:r>
              <a:rPr lang="zh-CN" altLang="en-US" sz="2400" b="1" dirty="0">
                <a:solidFill>
                  <a:schemeClr val="tx1">
                    <a:lumMod val="85000"/>
                    <a:lumOff val="15000"/>
                  </a:schemeClr>
                </a:solidFill>
                <a:latin typeface="微软雅黑" pitchFamily="34" charset="-122"/>
                <a:ea typeface="微软雅黑" pitchFamily="34" charset="-122"/>
              </a:rPr>
              <a:t>双螺旋结构的发现中得到的启示</a:t>
            </a:r>
          </a:p>
        </p:txBody>
      </p:sp>
      <p:cxnSp>
        <p:nvCxnSpPr>
          <p:cNvPr id="63" name="直接连接符 62"/>
          <p:cNvCxnSpPr>
            <a:cxnSpLocks/>
          </p:cNvCxnSpPr>
          <p:nvPr/>
        </p:nvCxnSpPr>
        <p:spPr>
          <a:xfrm>
            <a:off x="3265886" y="2787774"/>
            <a:ext cx="5328592"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2" name="Rectangle 24"/>
          <p:cNvSpPr>
            <a:spLocks noChangeArrowheads="1"/>
          </p:cNvSpPr>
          <p:nvPr/>
        </p:nvSpPr>
        <p:spPr bwMode="auto">
          <a:xfrm>
            <a:off x="1619672" y="2067694"/>
            <a:ext cx="1451808" cy="8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4800" b="1" dirty="0">
                <a:solidFill>
                  <a:schemeClr val="bg1"/>
                </a:solidFill>
                <a:latin typeface="微软雅黑" pitchFamily="34" charset="-122"/>
                <a:ea typeface="微软雅黑" pitchFamily="34" charset="-122"/>
              </a:rPr>
              <a:t>04</a:t>
            </a:r>
          </a:p>
        </p:txBody>
      </p:sp>
    </p:spTree>
    <p:extLst>
      <p:ext uri="{BB962C8B-B14F-4D97-AF65-F5344CB8AC3E}">
        <p14:creationId xmlns:p14="http://schemas.microsoft.com/office/powerpoint/2010/main" val="3869246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1+#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wipe(left)">
                                      <p:cBhvr>
                                        <p:cTn id="18" dur="500"/>
                                        <p:tgtEl>
                                          <p:spTgt spid="63"/>
                                        </p:tgtEl>
                                      </p:cBhvr>
                                    </p:animEffect>
                                  </p:childTnLst>
                                </p:cTn>
                              </p:par>
                            </p:childTnLst>
                          </p:cTn>
                        </p:par>
                        <p:par>
                          <p:cTn id="19" fill="hold">
                            <p:stCondLst>
                              <p:cond delay="1500"/>
                            </p:stCondLst>
                            <p:childTnLst>
                              <p:par>
                                <p:cTn id="20" presetID="12" presetClass="entr" presetSubtype="1" fill="hold" nodeType="after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additive="base">
                                        <p:cTn id="22" dur="500"/>
                                        <p:tgtEl>
                                          <p:spTgt spid="62"/>
                                        </p:tgtEl>
                                        <p:attrNameLst>
                                          <p:attrName>ppt_y</p:attrName>
                                        </p:attrNameLst>
                                      </p:cBhvr>
                                      <p:tavLst>
                                        <p:tav tm="0">
                                          <p:val>
                                            <p:strVal val="#ppt_y-#ppt_h*1.125000"/>
                                          </p:val>
                                        </p:tav>
                                        <p:tav tm="100000">
                                          <p:val>
                                            <p:strVal val="#ppt_y"/>
                                          </p:val>
                                        </p:tav>
                                      </p:tavLst>
                                    </p:anim>
                                    <p:animEffect transition="in" filter="wipe(down)">
                                      <p:cBhvr>
                                        <p:cTn id="2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a:spLocks noChangeArrowheads="1"/>
          </p:cNvSpPr>
          <p:nvPr/>
        </p:nvSpPr>
        <p:spPr bwMode="auto">
          <a:xfrm>
            <a:off x="2843002" y="2027038"/>
            <a:ext cx="4249513" cy="421595"/>
          </a:xfrm>
          <a:prstGeom prst="rect">
            <a:avLst/>
          </a:prstGeom>
          <a:noFill/>
          <a:ln w="9525">
            <a:noFill/>
            <a:miter lim="800000"/>
            <a:headEnd/>
            <a:tailEnd/>
          </a:ln>
        </p:spPr>
        <p:txBody>
          <a:bodyPr wrap="square" lIns="51758" tIns="25879" rIns="51758" bIns="25879">
            <a:spAutoFit/>
          </a:bodyPr>
          <a:lstStyle/>
          <a:p>
            <a:endParaRPr lang="zh-CN" altLang="en-US" sz="1200" b="1" dirty="0">
              <a:latin typeface="微软雅黑" pitchFamily="34" charset="-122"/>
              <a:ea typeface="微软雅黑" pitchFamily="34" charset="-122"/>
            </a:endParaRPr>
          </a:p>
          <a:p>
            <a:endParaRPr lang="zh-CN" altLang="en-US" sz="1200" b="1" dirty="0">
              <a:latin typeface="微软雅黑" pitchFamily="34" charset="-122"/>
              <a:ea typeface="微软雅黑" pitchFamily="34" charset="-122"/>
            </a:endParaRPr>
          </a:p>
        </p:txBody>
      </p:sp>
      <p:sp>
        <p:nvSpPr>
          <p:cNvPr id="25" name="文本框 24">
            <a:extLst>
              <a:ext uri="{FF2B5EF4-FFF2-40B4-BE49-F238E27FC236}">
                <a16:creationId xmlns:a16="http://schemas.microsoft.com/office/drawing/2014/main" id="{FC1773A1-2CFB-432B-9C1F-FADD828BE50B}"/>
              </a:ext>
            </a:extLst>
          </p:cNvPr>
          <p:cNvSpPr txBox="1"/>
          <p:nvPr/>
        </p:nvSpPr>
        <p:spPr>
          <a:xfrm>
            <a:off x="179512" y="217455"/>
            <a:ext cx="656416" cy="374375"/>
          </a:xfrm>
          <a:prstGeom prst="rect">
            <a:avLst/>
          </a:prstGeom>
          <a:noFill/>
        </p:spPr>
        <p:txBody>
          <a:bodyPr wrap="none" lIns="96434" tIns="48217" rIns="96434" bIns="48217" rtlCol="0">
            <a:spAutoFit/>
          </a:bodyPr>
          <a:lstStyle/>
          <a:p>
            <a:pPr defTabSz="964278"/>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启示</a:t>
            </a:r>
          </a:p>
        </p:txBody>
      </p:sp>
      <p:sp>
        <p:nvSpPr>
          <p:cNvPr id="22" name="TextBox 44">
            <a:extLst>
              <a:ext uri="{FF2B5EF4-FFF2-40B4-BE49-F238E27FC236}">
                <a16:creationId xmlns:a16="http://schemas.microsoft.com/office/drawing/2014/main" id="{F245F759-7D5A-4EAB-A3DA-1806AE189C67}"/>
              </a:ext>
            </a:extLst>
          </p:cNvPr>
          <p:cNvSpPr txBox="1">
            <a:spLocks noChangeArrowheads="1"/>
          </p:cNvSpPr>
          <p:nvPr/>
        </p:nvSpPr>
        <p:spPr bwMode="auto">
          <a:xfrm>
            <a:off x="431540" y="1416447"/>
            <a:ext cx="8280920" cy="3728831"/>
          </a:xfrm>
          <a:prstGeom prst="rect">
            <a:avLst/>
          </a:prstGeom>
          <a:noFill/>
          <a:ln w="9525">
            <a:noFill/>
            <a:miter lim="800000"/>
            <a:headEnd/>
            <a:tailEnd/>
          </a:ln>
        </p:spPr>
        <p:txBody>
          <a:bodyPr wrap="square" lIns="78223" tIns="39111" rIns="78223" bIns="39111">
            <a:spAutoFit/>
          </a:bodyPr>
          <a:lstStyle/>
          <a:p>
            <a:pPr indent="457200">
              <a:lnSpc>
                <a:spcPct val="150000"/>
              </a:lnSpc>
            </a:pPr>
            <a:r>
              <a:rPr lang="zh-CN" altLang="en-US" sz="1600" dirty="0">
                <a:latin typeface="微软雅黑" pitchFamily="34" charset="-122"/>
                <a:ea typeface="微软雅黑" pitchFamily="34" charset="-122"/>
              </a:rPr>
              <a:t>知识创新是一个知识不断积累、认识不断深化的过程，在此之前一定有许多人进行大量的探索，在浩如烟海的大量试验数据与观测结果面前，通过创新思维从中发现并总结出科学定律是产生知识创新的一个重要的方法。</a:t>
            </a:r>
            <a:endParaRPr lang="en-US" altLang="zh-CN" sz="1600" dirty="0">
              <a:latin typeface="微软雅黑" pitchFamily="34" charset="-122"/>
              <a:ea typeface="微软雅黑" pitchFamily="34" charset="-122"/>
            </a:endParaRPr>
          </a:p>
          <a:p>
            <a:pPr indent="457200">
              <a:lnSpc>
                <a:spcPct val="150000"/>
              </a:lnSpc>
            </a:pPr>
            <a:r>
              <a:rPr lang="zh-CN" altLang="en-US" sz="1600" dirty="0">
                <a:latin typeface="微软雅黑" pitchFamily="34" charset="-122"/>
                <a:ea typeface="微软雅黑" pitchFamily="34" charset="-122"/>
              </a:rPr>
              <a:t>比如沃森和克里克在发现</a:t>
            </a:r>
            <a:r>
              <a:rPr lang="en-US" altLang="zh-CN" sz="1600" dirty="0">
                <a:latin typeface="微软雅黑" pitchFamily="34" charset="-122"/>
                <a:ea typeface="微软雅黑" pitchFamily="34" charset="-122"/>
              </a:rPr>
              <a:t>DNA</a:t>
            </a:r>
            <a:r>
              <a:rPr lang="zh-CN" altLang="en-US" sz="1600" dirty="0">
                <a:latin typeface="微软雅黑" pitchFamily="34" charset="-122"/>
                <a:ea typeface="微软雅黑" pitchFamily="34" charset="-122"/>
              </a:rPr>
              <a:t>双螺旋结构之前就有米歇尔分离出</a:t>
            </a:r>
            <a:r>
              <a:rPr lang="en-US" altLang="zh-CN" sz="1600" dirty="0">
                <a:latin typeface="微软雅黑" pitchFamily="34" charset="-122"/>
                <a:ea typeface="微软雅黑" pitchFamily="34" charset="-122"/>
              </a:rPr>
              <a:t>DNA</a:t>
            </a:r>
            <a:r>
              <a:rPr lang="zh-CN" altLang="en-US" sz="1600" dirty="0">
                <a:latin typeface="微软雅黑" pitchFamily="34" charset="-122"/>
                <a:ea typeface="微软雅黑" pitchFamily="34" charset="-122"/>
              </a:rPr>
              <a:t>分子、弗莱明发现染色体、摩尔根发现遗传信息位于染色体上，格里菲斯发现“转化因子”、艾弗里证明转化因子是</a:t>
            </a:r>
            <a:r>
              <a:rPr lang="en-US" altLang="zh-CN" sz="1600" dirty="0">
                <a:latin typeface="微软雅黑" pitchFamily="34" charset="-122"/>
                <a:ea typeface="微软雅黑" pitchFamily="34" charset="-122"/>
              </a:rPr>
              <a:t>DNA</a:t>
            </a:r>
            <a:r>
              <a:rPr lang="zh-CN" altLang="en-US" sz="1600" dirty="0">
                <a:latin typeface="微软雅黑" pitchFamily="34" charset="-122"/>
                <a:ea typeface="微软雅黑" pitchFamily="34" charset="-122"/>
              </a:rPr>
              <a:t>、查伽夫发现腺嘌呤与胸腺嘧啶数量相等、鸟嘌呤与胞嘧啶数量相等</a:t>
            </a:r>
            <a:r>
              <a:rPr lang="en-US" altLang="zh-CN" sz="1600" dirty="0">
                <a:latin typeface="微软雅黑" pitchFamily="34" charset="-122"/>
                <a:ea typeface="微软雅黑" pitchFamily="34" charset="-122"/>
              </a:rPr>
              <a:t>……</a:t>
            </a:r>
            <a:r>
              <a:rPr lang="zh-CN" altLang="en-US" sz="1600" dirty="0">
                <a:latin typeface="微软雅黑" pitchFamily="34" charset="-122"/>
                <a:ea typeface="微软雅黑" pitchFamily="34" charset="-122"/>
              </a:rPr>
              <a:t>这些研究为</a:t>
            </a:r>
            <a:r>
              <a:rPr lang="en-US" altLang="zh-CN" sz="1600" dirty="0">
                <a:latin typeface="微软雅黑" pitchFamily="34" charset="-122"/>
                <a:ea typeface="微软雅黑" pitchFamily="34" charset="-122"/>
              </a:rPr>
              <a:t>DNA</a:t>
            </a:r>
            <a:r>
              <a:rPr lang="zh-CN" altLang="en-US" sz="1600" dirty="0">
                <a:latin typeface="微软雅黑" pitchFamily="34" charset="-122"/>
                <a:ea typeface="微软雅黑" pitchFamily="34" charset="-122"/>
              </a:rPr>
              <a:t>双螺旋结构的发现奠定了基础。而沃森和克里克广泛借鉴他人的研究成果并加以综合性的科学思考，不盲从，不迷信权威，善于吸收各方面的新成就、新思想、新发现，在前人的基础上从新的角度，用新的方法，得出新的结论，从而建立了</a:t>
            </a:r>
            <a:r>
              <a:rPr lang="en-US" altLang="zh-CN" sz="1600" dirty="0">
                <a:latin typeface="微软雅黑" pitchFamily="34" charset="-122"/>
                <a:ea typeface="微软雅黑" pitchFamily="34" charset="-122"/>
              </a:rPr>
              <a:t>DNA</a:t>
            </a:r>
            <a:r>
              <a:rPr lang="zh-CN" altLang="en-US" sz="1600" dirty="0">
                <a:latin typeface="微软雅黑" pitchFamily="34" charset="-122"/>
                <a:ea typeface="微软雅黑" pitchFamily="34" charset="-122"/>
              </a:rPr>
              <a:t>双螺旋模型。 </a:t>
            </a:r>
            <a:endParaRPr lang="en-US" altLang="zh-CN" sz="1600" dirty="0">
              <a:latin typeface="微软雅黑" pitchFamily="34" charset="-122"/>
              <a:ea typeface="微软雅黑" pitchFamily="34" charset="-122"/>
            </a:endParaRPr>
          </a:p>
        </p:txBody>
      </p:sp>
      <p:sp>
        <p:nvSpPr>
          <p:cNvPr id="30" name="Freeform 14">
            <a:extLst>
              <a:ext uri="{FF2B5EF4-FFF2-40B4-BE49-F238E27FC236}">
                <a16:creationId xmlns:a16="http://schemas.microsoft.com/office/drawing/2014/main" id="{78721CEA-F2DC-4477-A4E2-2CED11BF45D6}"/>
              </a:ext>
            </a:extLst>
          </p:cNvPr>
          <p:cNvSpPr>
            <a:spLocks/>
          </p:cNvSpPr>
          <p:nvPr/>
        </p:nvSpPr>
        <p:spPr bwMode="auto">
          <a:xfrm>
            <a:off x="694923" y="627972"/>
            <a:ext cx="584109" cy="596626"/>
          </a:xfrm>
          <a:custGeom>
            <a:avLst/>
            <a:gdLst>
              <a:gd name="T0" fmla="*/ 40 w 142"/>
              <a:gd name="T1" fmla="*/ 0 h 141"/>
              <a:gd name="T2" fmla="*/ 102 w 142"/>
              <a:gd name="T3" fmla="*/ 0 h 141"/>
              <a:gd name="T4" fmla="*/ 142 w 142"/>
              <a:gd name="T5" fmla="*/ 40 h 141"/>
              <a:gd name="T6" fmla="*/ 142 w 142"/>
              <a:gd name="T7" fmla="*/ 101 h 141"/>
              <a:gd name="T8" fmla="*/ 102 w 142"/>
              <a:gd name="T9" fmla="*/ 141 h 141"/>
              <a:gd name="T10" fmla="*/ 40 w 142"/>
              <a:gd name="T11" fmla="*/ 141 h 141"/>
              <a:gd name="T12" fmla="*/ 0 w 142"/>
              <a:gd name="T13" fmla="*/ 101 h 141"/>
              <a:gd name="T14" fmla="*/ 0 w 142"/>
              <a:gd name="T15" fmla="*/ 40 h 141"/>
              <a:gd name="T16" fmla="*/ 40 w 142"/>
              <a:gd name="T1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1">
                <a:moveTo>
                  <a:pt x="40" y="0"/>
                </a:moveTo>
                <a:cubicBezTo>
                  <a:pt x="102" y="0"/>
                  <a:pt x="102" y="0"/>
                  <a:pt x="102" y="0"/>
                </a:cubicBezTo>
                <a:cubicBezTo>
                  <a:pt x="124" y="0"/>
                  <a:pt x="142" y="18"/>
                  <a:pt x="142" y="40"/>
                </a:cubicBezTo>
                <a:cubicBezTo>
                  <a:pt x="142" y="101"/>
                  <a:pt x="142" y="101"/>
                  <a:pt x="142" y="101"/>
                </a:cubicBezTo>
                <a:cubicBezTo>
                  <a:pt x="142" y="123"/>
                  <a:pt x="124" y="141"/>
                  <a:pt x="102" y="141"/>
                </a:cubicBezTo>
                <a:cubicBezTo>
                  <a:pt x="40" y="141"/>
                  <a:pt x="40" y="141"/>
                  <a:pt x="40" y="141"/>
                </a:cubicBezTo>
                <a:cubicBezTo>
                  <a:pt x="18" y="141"/>
                  <a:pt x="0" y="123"/>
                  <a:pt x="0" y="101"/>
                </a:cubicBezTo>
                <a:cubicBezTo>
                  <a:pt x="0" y="40"/>
                  <a:pt x="0" y="40"/>
                  <a:pt x="0" y="40"/>
                </a:cubicBezTo>
                <a:cubicBezTo>
                  <a:pt x="0" y="18"/>
                  <a:pt x="18" y="0"/>
                  <a:pt x="40" y="0"/>
                </a:cubicBezTo>
                <a:close/>
              </a:path>
            </a:pathLst>
          </a:custGeom>
          <a:solidFill>
            <a:schemeClr val="accent1"/>
          </a:solidFill>
          <a:ln>
            <a:noFill/>
          </a:ln>
        </p:spPr>
        <p:txBody>
          <a:bodyPr vert="horz" wrap="square" lIns="91431" tIns="45716" rIns="91431" bIns="45716" numCol="1" anchor="t" anchorCtr="0" compatLnSpc="1">
            <a:prstTxWarp prst="textNoShape">
              <a:avLst/>
            </a:prstTxWarp>
          </a:bodyPr>
          <a:lstStyle/>
          <a:p>
            <a:endParaRPr lang="zh-CN" altLang="en-US" sz="1333" dirty="0"/>
          </a:p>
        </p:txBody>
      </p:sp>
      <p:sp>
        <p:nvSpPr>
          <p:cNvPr id="31" name="圆角矩形 17">
            <a:extLst>
              <a:ext uri="{FF2B5EF4-FFF2-40B4-BE49-F238E27FC236}">
                <a16:creationId xmlns:a16="http://schemas.microsoft.com/office/drawing/2014/main" id="{131617B5-F0BC-4CD0-BE43-7B311D2FD4A3}"/>
              </a:ext>
            </a:extLst>
          </p:cNvPr>
          <p:cNvSpPr/>
          <p:nvPr/>
        </p:nvSpPr>
        <p:spPr>
          <a:xfrm>
            <a:off x="1339732" y="738150"/>
            <a:ext cx="7120700" cy="486447"/>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1333" dirty="0"/>
          </a:p>
        </p:txBody>
      </p:sp>
      <p:sp>
        <p:nvSpPr>
          <p:cNvPr id="32" name="圆角矩形 18">
            <a:extLst>
              <a:ext uri="{FF2B5EF4-FFF2-40B4-BE49-F238E27FC236}">
                <a16:creationId xmlns:a16="http://schemas.microsoft.com/office/drawing/2014/main" id="{BCC05E01-DD9B-4138-895A-0370A8D5CA18}"/>
              </a:ext>
            </a:extLst>
          </p:cNvPr>
          <p:cNvSpPr/>
          <p:nvPr/>
        </p:nvSpPr>
        <p:spPr>
          <a:xfrm>
            <a:off x="1403648" y="786751"/>
            <a:ext cx="6984776" cy="38512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r"/>
            <a:r>
              <a:rPr lang="zh-CN" altLang="en-US" sz="2000" dirty="0">
                <a:latin typeface="微软雅黑" pitchFamily="34" charset="-122"/>
                <a:ea typeface="微软雅黑" pitchFamily="34" charset="-122"/>
              </a:rPr>
              <a:t>扎实的科学知识以及其他人的研究成果是创造性思维的基础</a:t>
            </a:r>
          </a:p>
        </p:txBody>
      </p:sp>
      <p:grpSp>
        <p:nvGrpSpPr>
          <p:cNvPr id="33" name="Group 2">
            <a:extLst>
              <a:ext uri="{FF2B5EF4-FFF2-40B4-BE49-F238E27FC236}">
                <a16:creationId xmlns:a16="http://schemas.microsoft.com/office/drawing/2014/main" id="{23C3ECED-6C48-42F1-A965-72391623DD54}"/>
              </a:ext>
            </a:extLst>
          </p:cNvPr>
          <p:cNvGrpSpPr/>
          <p:nvPr/>
        </p:nvGrpSpPr>
        <p:grpSpPr bwMode="auto">
          <a:xfrm>
            <a:off x="771038" y="712995"/>
            <a:ext cx="375729" cy="405018"/>
            <a:chOff x="1569458" y="688424"/>
            <a:chExt cx="334962" cy="331788"/>
          </a:xfrm>
          <a:solidFill>
            <a:schemeClr val="bg1"/>
          </a:solidFill>
        </p:grpSpPr>
        <p:sp>
          <p:nvSpPr>
            <p:cNvPr id="34" name="Freeform 11">
              <a:extLst>
                <a:ext uri="{FF2B5EF4-FFF2-40B4-BE49-F238E27FC236}">
                  <a16:creationId xmlns:a16="http://schemas.microsoft.com/office/drawing/2014/main" id="{7F17827F-A23B-47C4-B6AE-C84DB6C4224E}"/>
                </a:ext>
              </a:extLst>
            </p:cNvPr>
            <p:cNvSpPr>
              <a:spLocks noChangeArrowheads="1"/>
            </p:cNvSpPr>
            <p:nvPr/>
          </p:nvSpPr>
          <p:spPr bwMode="auto">
            <a:xfrm>
              <a:off x="1587500" y="901699"/>
              <a:ext cx="42863" cy="77788"/>
            </a:xfrm>
            <a:custGeom>
              <a:avLst/>
              <a:gdLst>
                <a:gd name="T0" fmla="*/ 0 w 118"/>
                <a:gd name="T1" fmla="*/ 183 h 218"/>
                <a:gd name="T2" fmla="*/ 25 w 118"/>
                <a:gd name="T3" fmla="*/ 217 h 218"/>
                <a:gd name="T4" fmla="*/ 84 w 118"/>
                <a:gd name="T5" fmla="*/ 217 h 218"/>
                <a:gd name="T6" fmla="*/ 117 w 118"/>
                <a:gd name="T7" fmla="*/ 183 h 218"/>
                <a:gd name="T8" fmla="*/ 117 w 118"/>
                <a:gd name="T9" fmla="*/ 0 h 218"/>
                <a:gd name="T10" fmla="*/ 17 w 118"/>
                <a:gd name="T11" fmla="*/ 91 h 218"/>
                <a:gd name="T12" fmla="*/ 0 w 118"/>
                <a:gd name="T13" fmla="*/ 75 h 218"/>
                <a:gd name="T14" fmla="*/ 0 w 118"/>
                <a:gd name="T15" fmla="*/ 183 h 218"/>
                <a:gd name="T16" fmla="*/ 0 w 118"/>
                <a:gd name="T17" fmla="*/ 183 h 218"/>
                <a:gd name="T18" fmla="*/ 0 w 118"/>
                <a:gd name="T1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w="9525">
              <a:solidFill>
                <a:schemeClr val="bg1"/>
              </a:solidFill>
              <a:beve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82">
                <a:defRPr/>
              </a:pPr>
              <a:endParaRPr lang="en-US" noProof="1">
                <a:solidFill>
                  <a:prstClr val="black"/>
                </a:solidFill>
                <a:latin typeface="微软雅黑" panose="020B0503020204020204" pitchFamily="34" charset="-122"/>
                <a:ea typeface="微软雅黑" panose="020B0503020204020204" pitchFamily="34" charset="-122"/>
              </a:endParaRPr>
            </a:p>
          </p:txBody>
        </p:sp>
        <p:sp>
          <p:nvSpPr>
            <p:cNvPr id="35" name="Freeform 12">
              <a:extLst>
                <a:ext uri="{FF2B5EF4-FFF2-40B4-BE49-F238E27FC236}">
                  <a16:creationId xmlns:a16="http://schemas.microsoft.com/office/drawing/2014/main" id="{2B85FA24-E706-4DD7-8BFC-114F3C4FA84B}"/>
                </a:ext>
              </a:extLst>
            </p:cNvPr>
            <p:cNvSpPr>
              <a:spLocks noChangeArrowheads="1"/>
            </p:cNvSpPr>
            <p:nvPr/>
          </p:nvSpPr>
          <p:spPr bwMode="auto">
            <a:xfrm>
              <a:off x="1657350" y="858837"/>
              <a:ext cx="42863" cy="120650"/>
            </a:xfrm>
            <a:custGeom>
              <a:avLst/>
              <a:gdLst>
                <a:gd name="T0" fmla="*/ 0 w 118"/>
                <a:gd name="T1" fmla="*/ 301 h 336"/>
                <a:gd name="T2" fmla="*/ 34 w 118"/>
                <a:gd name="T3" fmla="*/ 335 h 336"/>
                <a:gd name="T4" fmla="*/ 84 w 118"/>
                <a:gd name="T5" fmla="*/ 335 h 336"/>
                <a:gd name="T6" fmla="*/ 117 w 118"/>
                <a:gd name="T7" fmla="*/ 301 h 336"/>
                <a:gd name="T8" fmla="*/ 117 w 118"/>
                <a:gd name="T9" fmla="*/ 76 h 336"/>
                <a:gd name="T10" fmla="*/ 42 w 118"/>
                <a:gd name="T11" fmla="*/ 0 h 336"/>
                <a:gd name="T12" fmla="*/ 0 w 118"/>
                <a:gd name="T13" fmla="*/ 42 h 336"/>
                <a:gd name="T14" fmla="*/ 0 w 118"/>
                <a:gd name="T15" fmla="*/ 301 h 336"/>
                <a:gd name="T16" fmla="*/ 0 w 118"/>
                <a:gd name="T17" fmla="*/ 301 h 336"/>
                <a:gd name="T18" fmla="*/ 0 w 118"/>
                <a:gd name="T19" fmla="*/ 30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w="9525">
              <a:solidFill>
                <a:schemeClr val="bg1"/>
              </a:solidFill>
              <a:beve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82">
                <a:defRPr/>
              </a:pPr>
              <a:endParaRPr lang="en-US" noProof="1">
                <a:solidFill>
                  <a:prstClr val="black"/>
                </a:solidFill>
                <a:latin typeface="微软雅黑" panose="020B0503020204020204" pitchFamily="34" charset="-122"/>
                <a:ea typeface="微软雅黑" panose="020B0503020204020204" pitchFamily="34" charset="-122"/>
              </a:endParaRPr>
            </a:p>
          </p:txBody>
        </p:sp>
        <p:sp>
          <p:nvSpPr>
            <p:cNvPr id="36" name="Freeform 13">
              <a:extLst>
                <a:ext uri="{FF2B5EF4-FFF2-40B4-BE49-F238E27FC236}">
                  <a16:creationId xmlns:a16="http://schemas.microsoft.com/office/drawing/2014/main" id="{1B5FF7FC-3BA6-4A82-BE74-EC9791415B46}"/>
                </a:ext>
              </a:extLst>
            </p:cNvPr>
            <p:cNvSpPr>
              <a:spLocks noChangeArrowheads="1"/>
            </p:cNvSpPr>
            <p:nvPr/>
          </p:nvSpPr>
          <p:spPr bwMode="auto">
            <a:xfrm>
              <a:off x="1727200" y="858837"/>
              <a:ext cx="42863" cy="120650"/>
            </a:xfrm>
            <a:custGeom>
              <a:avLst/>
              <a:gdLst>
                <a:gd name="T0" fmla="*/ 92 w 118"/>
                <a:gd name="T1" fmla="*/ 335 h 336"/>
                <a:gd name="T2" fmla="*/ 117 w 118"/>
                <a:gd name="T3" fmla="*/ 301 h 336"/>
                <a:gd name="T4" fmla="*/ 117 w 118"/>
                <a:gd name="T5" fmla="*/ 0 h 336"/>
                <a:gd name="T6" fmla="*/ 0 w 118"/>
                <a:gd name="T7" fmla="*/ 118 h 336"/>
                <a:gd name="T8" fmla="*/ 0 w 118"/>
                <a:gd name="T9" fmla="*/ 301 h 336"/>
                <a:gd name="T10" fmla="*/ 33 w 118"/>
                <a:gd name="T11" fmla="*/ 335 h 336"/>
                <a:gd name="T12" fmla="*/ 92 w 118"/>
                <a:gd name="T13" fmla="*/ 335 h 336"/>
                <a:gd name="T14" fmla="*/ 92 w 118"/>
                <a:gd name="T15" fmla="*/ 335 h 336"/>
                <a:gd name="T16" fmla="*/ 92 w 118"/>
                <a:gd name="T17"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w="9525">
              <a:solidFill>
                <a:schemeClr val="bg1"/>
              </a:solidFill>
              <a:beve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82">
                <a:defRPr/>
              </a:pPr>
              <a:endParaRPr lang="en-US" noProof="1">
                <a:solidFill>
                  <a:prstClr val="black"/>
                </a:solidFill>
                <a:latin typeface="微软雅黑" panose="020B0503020204020204" pitchFamily="34" charset="-122"/>
                <a:ea typeface="微软雅黑" panose="020B0503020204020204" pitchFamily="34" charset="-122"/>
              </a:endParaRPr>
            </a:p>
          </p:txBody>
        </p:sp>
        <p:sp>
          <p:nvSpPr>
            <p:cNvPr id="37" name="Freeform 14">
              <a:extLst>
                <a:ext uri="{FF2B5EF4-FFF2-40B4-BE49-F238E27FC236}">
                  <a16:creationId xmlns:a16="http://schemas.microsoft.com/office/drawing/2014/main" id="{E126B2AC-1D92-4A5C-A7E0-6396BD73C571}"/>
                </a:ext>
              </a:extLst>
            </p:cNvPr>
            <p:cNvSpPr>
              <a:spLocks noChangeArrowheads="1"/>
            </p:cNvSpPr>
            <p:nvPr/>
          </p:nvSpPr>
          <p:spPr bwMode="auto">
            <a:xfrm>
              <a:off x="1795463" y="817562"/>
              <a:ext cx="46037" cy="163512"/>
            </a:xfrm>
            <a:custGeom>
              <a:avLst/>
              <a:gdLst>
                <a:gd name="T0" fmla="*/ 0 w 126"/>
                <a:gd name="T1" fmla="*/ 41 h 452"/>
                <a:gd name="T2" fmla="*/ 0 w 126"/>
                <a:gd name="T3" fmla="*/ 417 h 452"/>
                <a:gd name="T4" fmla="*/ 33 w 126"/>
                <a:gd name="T5" fmla="*/ 451 h 452"/>
                <a:gd name="T6" fmla="*/ 92 w 126"/>
                <a:gd name="T7" fmla="*/ 451 h 452"/>
                <a:gd name="T8" fmla="*/ 125 w 126"/>
                <a:gd name="T9" fmla="*/ 417 h 452"/>
                <a:gd name="T10" fmla="*/ 125 w 126"/>
                <a:gd name="T11" fmla="*/ 66 h 452"/>
                <a:gd name="T12" fmla="*/ 50 w 126"/>
                <a:gd name="T13" fmla="*/ 0 h 452"/>
                <a:gd name="T14" fmla="*/ 0 w 126"/>
                <a:gd name="T15" fmla="*/ 41 h 452"/>
                <a:gd name="T16" fmla="*/ 0 w 126"/>
                <a:gd name="T17" fmla="*/ 41 h 452"/>
                <a:gd name="T18" fmla="*/ 0 w 126"/>
                <a:gd name="T19" fmla="*/ 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w="9525">
              <a:solidFill>
                <a:schemeClr val="bg1"/>
              </a:solidFill>
              <a:beve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82">
                <a:defRPr/>
              </a:pPr>
              <a:endParaRPr lang="en-US" noProof="1">
                <a:solidFill>
                  <a:prstClr val="black"/>
                </a:solidFill>
                <a:latin typeface="微软雅黑" panose="020B0503020204020204" pitchFamily="34" charset="-122"/>
                <a:ea typeface="微软雅黑" panose="020B0503020204020204" pitchFamily="34" charset="-122"/>
              </a:endParaRPr>
            </a:p>
          </p:txBody>
        </p:sp>
        <p:sp>
          <p:nvSpPr>
            <p:cNvPr id="38" name="Freeform 15">
              <a:extLst>
                <a:ext uri="{FF2B5EF4-FFF2-40B4-BE49-F238E27FC236}">
                  <a16:creationId xmlns:a16="http://schemas.microsoft.com/office/drawing/2014/main" id="{1FC42FBB-4A80-4F05-B98B-32734A3D1502}"/>
                </a:ext>
              </a:extLst>
            </p:cNvPr>
            <p:cNvSpPr>
              <a:spLocks noChangeArrowheads="1"/>
            </p:cNvSpPr>
            <p:nvPr/>
          </p:nvSpPr>
          <p:spPr bwMode="auto">
            <a:xfrm>
              <a:off x="1576388" y="744537"/>
              <a:ext cx="261937" cy="163512"/>
            </a:xfrm>
            <a:custGeom>
              <a:avLst/>
              <a:gdLst>
                <a:gd name="T0" fmla="*/ 234 w 728"/>
                <a:gd name="T1" fmla="*/ 284 h 452"/>
                <a:gd name="T2" fmla="*/ 292 w 728"/>
                <a:gd name="T3" fmla="*/ 284 h 452"/>
                <a:gd name="T4" fmla="*/ 359 w 728"/>
                <a:gd name="T5" fmla="*/ 351 h 452"/>
                <a:gd name="T6" fmla="*/ 401 w 728"/>
                <a:gd name="T7" fmla="*/ 368 h 452"/>
                <a:gd name="T8" fmla="*/ 434 w 728"/>
                <a:gd name="T9" fmla="*/ 351 h 452"/>
                <a:gd name="T10" fmla="*/ 660 w 728"/>
                <a:gd name="T11" fmla="*/ 134 h 452"/>
                <a:gd name="T12" fmla="*/ 694 w 728"/>
                <a:gd name="T13" fmla="*/ 167 h 452"/>
                <a:gd name="T14" fmla="*/ 710 w 728"/>
                <a:gd name="T15" fmla="*/ 175 h 452"/>
                <a:gd name="T16" fmla="*/ 727 w 728"/>
                <a:gd name="T17" fmla="*/ 159 h 452"/>
                <a:gd name="T18" fmla="*/ 727 w 728"/>
                <a:gd name="T19" fmla="*/ 33 h 452"/>
                <a:gd name="T20" fmla="*/ 719 w 728"/>
                <a:gd name="T21" fmla="*/ 8 h 452"/>
                <a:gd name="T22" fmla="*/ 694 w 728"/>
                <a:gd name="T23" fmla="*/ 0 h 452"/>
                <a:gd name="T24" fmla="*/ 568 w 728"/>
                <a:gd name="T25" fmla="*/ 0 h 452"/>
                <a:gd name="T26" fmla="*/ 551 w 728"/>
                <a:gd name="T27" fmla="*/ 8 h 452"/>
                <a:gd name="T28" fmla="*/ 551 w 728"/>
                <a:gd name="T29" fmla="*/ 33 h 452"/>
                <a:gd name="T30" fmla="*/ 585 w 728"/>
                <a:gd name="T31" fmla="*/ 58 h 452"/>
                <a:gd name="T32" fmla="*/ 426 w 728"/>
                <a:gd name="T33" fmla="*/ 217 h 452"/>
                <a:gd name="T34" fmla="*/ 401 w 728"/>
                <a:gd name="T35" fmla="*/ 225 h 452"/>
                <a:gd name="T36" fmla="*/ 368 w 728"/>
                <a:gd name="T37" fmla="*/ 217 h 452"/>
                <a:gd name="T38" fmla="*/ 292 w 728"/>
                <a:gd name="T39" fmla="*/ 142 h 452"/>
                <a:gd name="T40" fmla="*/ 234 w 728"/>
                <a:gd name="T41" fmla="*/ 142 h 452"/>
                <a:gd name="T42" fmla="*/ 8 w 728"/>
                <a:gd name="T43" fmla="*/ 359 h 452"/>
                <a:gd name="T44" fmla="*/ 0 w 728"/>
                <a:gd name="T45" fmla="*/ 393 h 452"/>
                <a:gd name="T46" fmla="*/ 8 w 728"/>
                <a:gd name="T47" fmla="*/ 426 h 452"/>
                <a:gd name="T48" fmla="*/ 25 w 728"/>
                <a:gd name="T49" fmla="*/ 435 h 452"/>
                <a:gd name="T50" fmla="*/ 83 w 728"/>
                <a:gd name="T51" fmla="*/ 435 h 452"/>
                <a:gd name="T52" fmla="*/ 234 w 728"/>
                <a:gd name="T53" fmla="*/ 284 h 452"/>
                <a:gd name="T54" fmla="*/ 234 w 728"/>
                <a:gd name="T55" fmla="*/ 284 h 452"/>
                <a:gd name="T56" fmla="*/ 234 w 728"/>
                <a:gd name="T57" fmla="*/ 28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w="9525">
              <a:solidFill>
                <a:schemeClr val="bg1"/>
              </a:solidFill>
              <a:beve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82">
                <a:defRPr/>
              </a:pPr>
              <a:endParaRPr lang="en-US" noProof="1">
                <a:solidFill>
                  <a:prstClr val="black"/>
                </a:solidFill>
                <a:latin typeface="微软雅黑" panose="020B0503020204020204" pitchFamily="34" charset="-122"/>
                <a:ea typeface="微软雅黑" panose="020B0503020204020204" pitchFamily="34" charset="-122"/>
              </a:endParaRPr>
            </a:p>
          </p:txBody>
        </p:sp>
        <p:sp>
          <p:nvSpPr>
            <p:cNvPr id="39" name="Freeform 16">
              <a:extLst>
                <a:ext uri="{FF2B5EF4-FFF2-40B4-BE49-F238E27FC236}">
                  <a16:creationId xmlns:a16="http://schemas.microsoft.com/office/drawing/2014/main" id="{5F4A6A7D-BB5D-4E31-A7EE-F54626BE8ED6}"/>
                </a:ext>
              </a:extLst>
            </p:cNvPr>
            <p:cNvSpPr>
              <a:spLocks noChangeArrowheads="1"/>
            </p:cNvSpPr>
            <p:nvPr/>
          </p:nvSpPr>
          <p:spPr bwMode="auto">
            <a:xfrm>
              <a:off x="1569458" y="688424"/>
              <a:ext cx="334962" cy="331788"/>
            </a:xfrm>
            <a:custGeom>
              <a:avLst/>
              <a:gdLst>
                <a:gd name="T0" fmla="*/ 887 w 929"/>
                <a:gd name="T1" fmla="*/ 0 h 921"/>
                <a:gd name="T2" fmla="*/ 836 w 929"/>
                <a:gd name="T3" fmla="*/ 50 h 921"/>
                <a:gd name="T4" fmla="*/ 836 w 929"/>
                <a:gd name="T5" fmla="*/ 837 h 921"/>
                <a:gd name="T6" fmla="*/ 51 w 929"/>
                <a:gd name="T7" fmla="*/ 837 h 921"/>
                <a:gd name="T8" fmla="*/ 0 w 929"/>
                <a:gd name="T9" fmla="*/ 878 h 921"/>
                <a:gd name="T10" fmla="*/ 51 w 929"/>
                <a:gd name="T11" fmla="*/ 920 h 921"/>
                <a:gd name="T12" fmla="*/ 887 w 929"/>
                <a:gd name="T13" fmla="*/ 920 h 921"/>
                <a:gd name="T14" fmla="*/ 928 w 929"/>
                <a:gd name="T15" fmla="*/ 878 h 921"/>
                <a:gd name="T16" fmla="*/ 928 w 929"/>
                <a:gd name="T17" fmla="*/ 50 h 921"/>
                <a:gd name="T18" fmla="*/ 887 w 929"/>
                <a:gd name="T19" fmla="*/ 0 h 921"/>
                <a:gd name="T20" fmla="*/ 887 w 929"/>
                <a:gd name="T21" fmla="*/ 0 h 921"/>
                <a:gd name="T22" fmla="*/ 887 w 929"/>
                <a:gd name="T23"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w="9525">
              <a:solidFill>
                <a:schemeClr val="bg1"/>
              </a:solidFill>
              <a:beve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82">
                <a:defRPr/>
              </a:pPr>
              <a:endParaRPr lang="en-US" noProof="1">
                <a:solidFill>
                  <a:prstClr val="black"/>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90720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500"/>
                                        <p:tgtEl>
                                          <p:spTgt spid="3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left)">
                                      <p:cBhvr>
                                        <p:cTn id="13" dur="500"/>
                                        <p:tgtEl>
                                          <p:spTgt spid="3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left)">
                                      <p:cBhvr>
                                        <p:cTn id="16" dur="500"/>
                                        <p:tgtEl>
                                          <p:spTgt spid="32"/>
                                        </p:tgtEl>
                                      </p:cBhvr>
                                    </p:animEffect>
                                  </p:childTnLst>
                                </p:cTn>
                              </p:par>
                              <p:par>
                                <p:cTn id="17" presetID="22" presetClass="entr" presetSubtype="8"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strVal val="#ppt_x"/>
                                          </p:val>
                                        </p:tav>
                                        <p:tav tm="100000">
                                          <p:val>
                                            <p:strVal val="#ppt_x"/>
                                          </p:val>
                                        </p:tav>
                                      </p:tavLst>
                                    </p:anim>
                                    <p:anim calcmode="lin" valueType="num">
                                      <p:cBhvr>
                                        <p:cTn id="26"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22" grpId="0"/>
      <p:bldP spid="30" grpId="0" animBg="1"/>
      <p:bldP spid="31" grpId="0" animBg="1"/>
      <p:bldP spid="3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a:spLocks noChangeArrowheads="1"/>
          </p:cNvSpPr>
          <p:nvPr/>
        </p:nvSpPr>
        <p:spPr bwMode="auto">
          <a:xfrm>
            <a:off x="2843002" y="2027038"/>
            <a:ext cx="4249513" cy="421595"/>
          </a:xfrm>
          <a:prstGeom prst="rect">
            <a:avLst/>
          </a:prstGeom>
          <a:noFill/>
          <a:ln w="9525">
            <a:noFill/>
            <a:miter lim="800000"/>
            <a:headEnd/>
            <a:tailEnd/>
          </a:ln>
        </p:spPr>
        <p:txBody>
          <a:bodyPr wrap="square" lIns="51758" tIns="25879" rIns="51758" bIns="25879">
            <a:spAutoFit/>
          </a:bodyPr>
          <a:lstStyle/>
          <a:p>
            <a:endParaRPr lang="zh-CN" altLang="en-US" sz="1200" b="1" dirty="0">
              <a:latin typeface="微软雅黑" pitchFamily="34" charset="-122"/>
              <a:ea typeface="微软雅黑" pitchFamily="34" charset="-122"/>
            </a:endParaRPr>
          </a:p>
          <a:p>
            <a:endParaRPr lang="zh-CN" altLang="en-US" sz="1200" b="1" dirty="0">
              <a:latin typeface="微软雅黑" pitchFamily="34" charset="-122"/>
              <a:ea typeface="微软雅黑" pitchFamily="34" charset="-122"/>
            </a:endParaRPr>
          </a:p>
        </p:txBody>
      </p:sp>
      <p:sp>
        <p:nvSpPr>
          <p:cNvPr id="25" name="文本框 24">
            <a:extLst>
              <a:ext uri="{FF2B5EF4-FFF2-40B4-BE49-F238E27FC236}">
                <a16:creationId xmlns:a16="http://schemas.microsoft.com/office/drawing/2014/main" id="{FC1773A1-2CFB-432B-9C1F-FADD828BE50B}"/>
              </a:ext>
            </a:extLst>
          </p:cNvPr>
          <p:cNvSpPr txBox="1"/>
          <p:nvPr/>
        </p:nvSpPr>
        <p:spPr>
          <a:xfrm>
            <a:off x="179512" y="217455"/>
            <a:ext cx="656416" cy="374375"/>
          </a:xfrm>
          <a:prstGeom prst="rect">
            <a:avLst/>
          </a:prstGeom>
          <a:noFill/>
        </p:spPr>
        <p:txBody>
          <a:bodyPr wrap="none" lIns="96434" tIns="48217" rIns="96434" bIns="48217" rtlCol="0">
            <a:spAutoFit/>
          </a:bodyPr>
          <a:lstStyle/>
          <a:p>
            <a:pPr defTabSz="964278"/>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启示</a:t>
            </a:r>
          </a:p>
        </p:txBody>
      </p:sp>
      <p:sp>
        <p:nvSpPr>
          <p:cNvPr id="22" name="TextBox 44">
            <a:extLst>
              <a:ext uri="{FF2B5EF4-FFF2-40B4-BE49-F238E27FC236}">
                <a16:creationId xmlns:a16="http://schemas.microsoft.com/office/drawing/2014/main" id="{F245F759-7D5A-4EAB-A3DA-1806AE189C67}"/>
              </a:ext>
            </a:extLst>
          </p:cNvPr>
          <p:cNvSpPr txBox="1">
            <a:spLocks noChangeArrowheads="1"/>
          </p:cNvSpPr>
          <p:nvPr/>
        </p:nvSpPr>
        <p:spPr bwMode="auto">
          <a:xfrm>
            <a:off x="431540" y="1273198"/>
            <a:ext cx="8280920" cy="3728831"/>
          </a:xfrm>
          <a:prstGeom prst="rect">
            <a:avLst/>
          </a:prstGeom>
          <a:noFill/>
          <a:ln w="9525">
            <a:noFill/>
            <a:miter lim="800000"/>
            <a:headEnd/>
            <a:tailEnd/>
          </a:ln>
        </p:spPr>
        <p:txBody>
          <a:bodyPr wrap="square" lIns="78223" tIns="39111" rIns="78223" bIns="39111">
            <a:spAutoFit/>
          </a:bodyPr>
          <a:lstStyle/>
          <a:p>
            <a:pPr indent="457200">
              <a:lnSpc>
                <a:spcPct val="150000"/>
              </a:lnSpc>
            </a:pPr>
            <a:r>
              <a:rPr lang="zh-CN" altLang="en-US" sz="1600" dirty="0">
                <a:latin typeface="微软雅黑" pitchFamily="34" charset="-122"/>
                <a:ea typeface="微软雅黑" pitchFamily="34" charset="-122"/>
              </a:rPr>
              <a:t>学科的交叉渗透和交流是沃森和克里克最终发现</a:t>
            </a:r>
            <a:r>
              <a:rPr lang="en-US" altLang="zh-CN" sz="1600" dirty="0">
                <a:latin typeface="微软雅黑" pitchFamily="34" charset="-122"/>
                <a:ea typeface="微软雅黑" pitchFamily="34" charset="-122"/>
              </a:rPr>
              <a:t>DNA </a:t>
            </a:r>
            <a:r>
              <a:rPr lang="zh-CN" altLang="en-US" sz="1600" dirty="0">
                <a:latin typeface="微软雅黑" pitchFamily="34" charset="-122"/>
                <a:ea typeface="微软雅黑" pitchFamily="34" charset="-122"/>
              </a:rPr>
              <a:t>双螺旋结构的基础。从</a:t>
            </a:r>
            <a:r>
              <a:rPr lang="en-US" altLang="zh-CN" sz="1600" dirty="0">
                <a:latin typeface="微软雅黑" pitchFamily="34" charset="-122"/>
                <a:ea typeface="微软雅黑" pitchFamily="34" charset="-122"/>
              </a:rPr>
              <a:t>DNA</a:t>
            </a:r>
            <a:r>
              <a:rPr lang="zh-CN" altLang="en-US" sz="1600" dirty="0">
                <a:latin typeface="微软雅黑" pitchFamily="34" charset="-122"/>
                <a:ea typeface="微软雅黑" pitchFamily="34" charset="-122"/>
              </a:rPr>
              <a:t>双螺旋结构的发现史我们可以发现，涉及的学科除了遗传学和生物化学之外，还涉及到细胞学、微生物学、化学、物理学和数学。比如结晶</a:t>
            </a:r>
            <a:r>
              <a:rPr lang="en-US" altLang="zh-CN" sz="1600" dirty="0">
                <a:latin typeface="微软雅黑" pitchFamily="34" charset="-122"/>
                <a:ea typeface="微软雅黑" pitchFamily="34" charset="-122"/>
              </a:rPr>
              <a:t>DNA</a:t>
            </a:r>
            <a:r>
              <a:rPr lang="zh-CN" altLang="en-US" sz="1600" dirty="0">
                <a:latin typeface="微软雅黑" pitchFamily="34" charset="-122"/>
                <a:ea typeface="微软雅黑" pitchFamily="34" charset="-122"/>
              </a:rPr>
              <a:t>的获得必须应用化学的原理与方法，</a:t>
            </a:r>
            <a:r>
              <a:rPr lang="en-US" altLang="zh-CN" sz="1600" dirty="0">
                <a:latin typeface="微软雅黑" pitchFamily="34" charset="-122"/>
                <a:ea typeface="微软雅黑" pitchFamily="34" charset="-122"/>
              </a:rPr>
              <a:t>X</a:t>
            </a:r>
            <a:r>
              <a:rPr lang="zh-CN" altLang="en-US" sz="1600" dirty="0">
                <a:latin typeface="微软雅黑" pitchFamily="34" charset="-122"/>
                <a:ea typeface="微软雅黑" pitchFamily="34" charset="-122"/>
              </a:rPr>
              <a:t>射线的衍射技术主要应用物理学的原理与方法，对</a:t>
            </a:r>
            <a:r>
              <a:rPr lang="en-US" altLang="zh-CN" sz="1600" dirty="0">
                <a:latin typeface="微软雅黑" pitchFamily="34" charset="-122"/>
                <a:ea typeface="微软雅黑" pitchFamily="34" charset="-122"/>
              </a:rPr>
              <a:t>DNA</a:t>
            </a:r>
            <a:r>
              <a:rPr lang="zh-CN" altLang="en-US" sz="1600" dirty="0">
                <a:latin typeface="微软雅黑" pitchFamily="34" charset="-122"/>
                <a:ea typeface="微软雅黑" pitchFamily="34" charset="-122"/>
              </a:rPr>
              <a:t>的</a:t>
            </a:r>
            <a:r>
              <a:rPr lang="en-US" altLang="zh-CN" sz="1600" dirty="0">
                <a:latin typeface="微软雅黑" pitchFamily="34" charset="-122"/>
                <a:ea typeface="微软雅黑" pitchFamily="34" charset="-122"/>
              </a:rPr>
              <a:t>X</a:t>
            </a:r>
            <a:r>
              <a:rPr lang="zh-CN" altLang="en-US" sz="1600" dirty="0">
                <a:latin typeface="微软雅黑" pitchFamily="34" charset="-122"/>
                <a:ea typeface="微软雅黑" pitchFamily="34" charset="-122"/>
              </a:rPr>
              <a:t>射线衍射图谱的描述和分析则又必须借助于数学，化学上关于分子结合键的知识对建立正确的</a:t>
            </a:r>
            <a:r>
              <a:rPr lang="en-US" altLang="zh-CN" sz="1600" dirty="0">
                <a:latin typeface="微软雅黑" pitchFamily="34" charset="-122"/>
                <a:ea typeface="微软雅黑" pitchFamily="34" charset="-122"/>
              </a:rPr>
              <a:t>DNA</a:t>
            </a:r>
            <a:r>
              <a:rPr lang="zh-CN" altLang="en-US" sz="1600" dirty="0">
                <a:latin typeface="微软雅黑" pitchFamily="34" charset="-122"/>
                <a:ea typeface="微软雅黑" pitchFamily="34" charset="-122"/>
              </a:rPr>
              <a:t>双螺旋结构模型也起到了决定性的作用。</a:t>
            </a:r>
            <a:endParaRPr lang="en-US" altLang="zh-CN" sz="1600" dirty="0">
              <a:latin typeface="微软雅黑" pitchFamily="34" charset="-122"/>
              <a:ea typeface="微软雅黑" pitchFamily="34" charset="-122"/>
            </a:endParaRPr>
          </a:p>
          <a:p>
            <a:pPr indent="457200">
              <a:lnSpc>
                <a:spcPct val="150000"/>
              </a:lnSpc>
            </a:pPr>
            <a:r>
              <a:rPr lang="zh-CN" altLang="en-US" sz="1600" dirty="0">
                <a:latin typeface="微软雅黑" pitchFamily="34" charset="-122"/>
                <a:ea typeface="微软雅黑" pitchFamily="34" charset="-122"/>
              </a:rPr>
              <a:t>而沃森毕业于生物专业，克里克和威尔金斯毕业于物理专业，而富兰克林则毕业于物理化学专业，他们具有不同的知识背景，在同一时间致力于研究</a:t>
            </a:r>
            <a:r>
              <a:rPr lang="en-US" altLang="zh-CN" sz="1600" dirty="0">
                <a:latin typeface="微软雅黑" pitchFamily="34" charset="-122"/>
                <a:ea typeface="微软雅黑" pitchFamily="34" charset="-122"/>
              </a:rPr>
              <a:t>DNA</a:t>
            </a:r>
            <a:r>
              <a:rPr lang="zh-CN" altLang="en-US" sz="1600" dirty="0">
                <a:latin typeface="微软雅黑" pitchFamily="34" charset="-122"/>
                <a:ea typeface="微软雅黑" pitchFamily="34" charset="-122"/>
              </a:rPr>
              <a:t>的分子结构，既合作又竞争，在充满学术交流和争论的环境中发挥各自专业的特长，形成了学科的交叉与智力的互补，有利于知识创新的产生。</a:t>
            </a:r>
          </a:p>
        </p:txBody>
      </p:sp>
      <p:sp>
        <p:nvSpPr>
          <p:cNvPr id="30" name="Freeform 14">
            <a:extLst>
              <a:ext uri="{FF2B5EF4-FFF2-40B4-BE49-F238E27FC236}">
                <a16:creationId xmlns:a16="http://schemas.microsoft.com/office/drawing/2014/main" id="{78721CEA-F2DC-4477-A4E2-2CED11BF45D6}"/>
              </a:ext>
            </a:extLst>
          </p:cNvPr>
          <p:cNvSpPr>
            <a:spLocks/>
          </p:cNvSpPr>
          <p:nvPr/>
        </p:nvSpPr>
        <p:spPr bwMode="auto">
          <a:xfrm>
            <a:off x="694923" y="627972"/>
            <a:ext cx="584109" cy="596626"/>
          </a:xfrm>
          <a:custGeom>
            <a:avLst/>
            <a:gdLst>
              <a:gd name="T0" fmla="*/ 40 w 142"/>
              <a:gd name="T1" fmla="*/ 0 h 141"/>
              <a:gd name="T2" fmla="*/ 102 w 142"/>
              <a:gd name="T3" fmla="*/ 0 h 141"/>
              <a:gd name="T4" fmla="*/ 142 w 142"/>
              <a:gd name="T5" fmla="*/ 40 h 141"/>
              <a:gd name="T6" fmla="*/ 142 w 142"/>
              <a:gd name="T7" fmla="*/ 101 h 141"/>
              <a:gd name="T8" fmla="*/ 102 w 142"/>
              <a:gd name="T9" fmla="*/ 141 h 141"/>
              <a:gd name="T10" fmla="*/ 40 w 142"/>
              <a:gd name="T11" fmla="*/ 141 h 141"/>
              <a:gd name="T12" fmla="*/ 0 w 142"/>
              <a:gd name="T13" fmla="*/ 101 h 141"/>
              <a:gd name="T14" fmla="*/ 0 w 142"/>
              <a:gd name="T15" fmla="*/ 40 h 141"/>
              <a:gd name="T16" fmla="*/ 40 w 142"/>
              <a:gd name="T1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1">
                <a:moveTo>
                  <a:pt x="40" y="0"/>
                </a:moveTo>
                <a:cubicBezTo>
                  <a:pt x="102" y="0"/>
                  <a:pt x="102" y="0"/>
                  <a:pt x="102" y="0"/>
                </a:cubicBezTo>
                <a:cubicBezTo>
                  <a:pt x="124" y="0"/>
                  <a:pt x="142" y="18"/>
                  <a:pt x="142" y="40"/>
                </a:cubicBezTo>
                <a:cubicBezTo>
                  <a:pt x="142" y="101"/>
                  <a:pt x="142" y="101"/>
                  <a:pt x="142" y="101"/>
                </a:cubicBezTo>
                <a:cubicBezTo>
                  <a:pt x="142" y="123"/>
                  <a:pt x="124" y="141"/>
                  <a:pt x="102" y="141"/>
                </a:cubicBezTo>
                <a:cubicBezTo>
                  <a:pt x="40" y="141"/>
                  <a:pt x="40" y="141"/>
                  <a:pt x="40" y="141"/>
                </a:cubicBezTo>
                <a:cubicBezTo>
                  <a:pt x="18" y="141"/>
                  <a:pt x="0" y="123"/>
                  <a:pt x="0" y="101"/>
                </a:cubicBezTo>
                <a:cubicBezTo>
                  <a:pt x="0" y="40"/>
                  <a:pt x="0" y="40"/>
                  <a:pt x="0" y="40"/>
                </a:cubicBezTo>
                <a:cubicBezTo>
                  <a:pt x="0" y="18"/>
                  <a:pt x="18" y="0"/>
                  <a:pt x="40" y="0"/>
                </a:cubicBezTo>
                <a:close/>
              </a:path>
            </a:pathLst>
          </a:custGeom>
          <a:solidFill>
            <a:schemeClr val="accent1"/>
          </a:solidFill>
          <a:ln>
            <a:noFill/>
          </a:ln>
        </p:spPr>
        <p:txBody>
          <a:bodyPr vert="horz" wrap="square" lIns="91431" tIns="45716" rIns="91431" bIns="45716" numCol="1" anchor="t" anchorCtr="0" compatLnSpc="1">
            <a:prstTxWarp prst="textNoShape">
              <a:avLst/>
            </a:prstTxWarp>
          </a:bodyPr>
          <a:lstStyle/>
          <a:p>
            <a:endParaRPr lang="zh-CN" altLang="en-US" sz="1333" dirty="0"/>
          </a:p>
        </p:txBody>
      </p:sp>
      <p:sp>
        <p:nvSpPr>
          <p:cNvPr id="31" name="圆角矩形 17">
            <a:extLst>
              <a:ext uri="{FF2B5EF4-FFF2-40B4-BE49-F238E27FC236}">
                <a16:creationId xmlns:a16="http://schemas.microsoft.com/office/drawing/2014/main" id="{131617B5-F0BC-4CD0-BE43-7B311D2FD4A3}"/>
              </a:ext>
            </a:extLst>
          </p:cNvPr>
          <p:cNvSpPr/>
          <p:nvPr/>
        </p:nvSpPr>
        <p:spPr>
          <a:xfrm>
            <a:off x="1339732" y="738150"/>
            <a:ext cx="7120700" cy="486447"/>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1333" dirty="0"/>
          </a:p>
        </p:txBody>
      </p:sp>
      <p:sp>
        <p:nvSpPr>
          <p:cNvPr id="32" name="圆角矩形 18">
            <a:extLst>
              <a:ext uri="{FF2B5EF4-FFF2-40B4-BE49-F238E27FC236}">
                <a16:creationId xmlns:a16="http://schemas.microsoft.com/office/drawing/2014/main" id="{BCC05E01-DD9B-4138-895A-0370A8D5CA18}"/>
              </a:ext>
            </a:extLst>
          </p:cNvPr>
          <p:cNvSpPr/>
          <p:nvPr/>
        </p:nvSpPr>
        <p:spPr>
          <a:xfrm>
            <a:off x="1403648" y="786751"/>
            <a:ext cx="6984776" cy="38512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r>
              <a:rPr lang="zh-CN" altLang="en-US" sz="2000" dirty="0">
                <a:latin typeface="微软雅黑" pitchFamily="34" charset="-122"/>
                <a:ea typeface="微软雅黑" pitchFamily="34" charset="-122"/>
              </a:rPr>
              <a:t>学科交叉与渗透对知识创新有重大意义 </a:t>
            </a:r>
          </a:p>
        </p:txBody>
      </p:sp>
      <p:pic>
        <p:nvPicPr>
          <p:cNvPr id="15" name="Picture 2">
            <a:extLst>
              <a:ext uri="{FF2B5EF4-FFF2-40B4-BE49-F238E27FC236}">
                <a16:creationId xmlns:a16="http://schemas.microsoft.com/office/drawing/2014/main" id="{0D4084BD-BF6A-4280-9C3D-FB0F2493F24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5928" y="761688"/>
            <a:ext cx="313915" cy="329194"/>
          </a:xfrm>
          <a:prstGeom prst="rect">
            <a:avLst/>
          </a:prstGeom>
          <a:noFill/>
          <a:ln w="9525">
            <a:noFill/>
            <a:miter lim="800000"/>
            <a:headEnd/>
            <a:tailEnd/>
          </a:ln>
        </p:spPr>
      </p:pic>
    </p:spTree>
    <p:extLst>
      <p:ext uri="{BB962C8B-B14F-4D97-AF65-F5344CB8AC3E}">
        <p14:creationId xmlns:p14="http://schemas.microsoft.com/office/powerpoint/2010/main" val="205319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500"/>
                                        <p:tgtEl>
                                          <p:spTgt spid="3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left)">
                                      <p:cBhvr>
                                        <p:cTn id="13" dur="500"/>
                                        <p:tgtEl>
                                          <p:spTgt spid="3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left)">
                                      <p:cBhvr>
                                        <p:cTn id="16" dur="500"/>
                                        <p:tgtEl>
                                          <p:spTgt spid="32"/>
                                        </p:tgtEl>
                                      </p:cBhvr>
                                    </p:animEffect>
                                  </p:childTnLst>
                                </p:cTn>
                              </p:par>
                              <p:par>
                                <p:cTn id="17" presetID="22" presetClass="entr" presetSubtype="8"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strVal val="#ppt_x"/>
                                          </p:val>
                                        </p:tav>
                                        <p:tav tm="100000">
                                          <p:val>
                                            <p:strVal val="#ppt_x"/>
                                          </p:val>
                                        </p:tav>
                                      </p:tavLst>
                                    </p:anim>
                                    <p:anim calcmode="lin" valueType="num">
                                      <p:cBhvr>
                                        <p:cTn id="26"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22" grpId="0"/>
      <p:bldP spid="30" grpId="0" animBg="1"/>
      <p:bldP spid="31" grpId="0" animBg="1"/>
      <p:bldP spid="3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a:extLst>
              <a:ext uri="{FF2B5EF4-FFF2-40B4-BE49-F238E27FC236}">
                <a16:creationId xmlns:a16="http://schemas.microsoft.com/office/drawing/2014/main" id="{FC1773A1-2CFB-432B-9C1F-FADD828BE50B}"/>
              </a:ext>
            </a:extLst>
          </p:cNvPr>
          <p:cNvSpPr txBox="1"/>
          <p:nvPr/>
        </p:nvSpPr>
        <p:spPr>
          <a:xfrm>
            <a:off x="179512" y="217455"/>
            <a:ext cx="656416" cy="374375"/>
          </a:xfrm>
          <a:prstGeom prst="rect">
            <a:avLst/>
          </a:prstGeom>
          <a:noFill/>
        </p:spPr>
        <p:txBody>
          <a:bodyPr wrap="none" lIns="96434" tIns="48217" rIns="96434" bIns="48217" rtlCol="0">
            <a:spAutoFit/>
          </a:bodyPr>
          <a:lstStyle/>
          <a:p>
            <a:pPr defTabSz="964278"/>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启示</a:t>
            </a:r>
          </a:p>
        </p:txBody>
      </p:sp>
      <p:sp>
        <p:nvSpPr>
          <p:cNvPr id="22" name="TextBox 44">
            <a:extLst>
              <a:ext uri="{FF2B5EF4-FFF2-40B4-BE49-F238E27FC236}">
                <a16:creationId xmlns:a16="http://schemas.microsoft.com/office/drawing/2014/main" id="{F245F759-7D5A-4EAB-A3DA-1806AE189C67}"/>
              </a:ext>
            </a:extLst>
          </p:cNvPr>
          <p:cNvSpPr txBox="1">
            <a:spLocks noChangeArrowheads="1"/>
          </p:cNvSpPr>
          <p:nvPr/>
        </p:nvSpPr>
        <p:spPr bwMode="auto">
          <a:xfrm>
            <a:off x="305526" y="1287776"/>
            <a:ext cx="8532948" cy="3728831"/>
          </a:xfrm>
          <a:prstGeom prst="rect">
            <a:avLst/>
          </a:prstGeom>
          <a:noFill/>
          <a:ln w="9525">
            <a:noFill/>
            <a:miter lim="800000"/>
            <a:headEnd/>
            <a:tailEnd/>
          </a:ln>
        </p:spPr>
        <p:txBody>
          <a:bodyPr wrap="square" lIns="78223" tIns="39111" rIns="78223" bIns="39111">
            <a:spAutoFit/>
          </a:bodyPr>
          <a:lstStyle/>
          <a:p>
            <a:pPr indent="457200">
              <a:lnSpc>
                <a:spcPct val="150000"/>
              </a:lnSpc>
            </a:pPr>
            <a:r>
              <a:rPr lang="en-US" altLang="zh-CN" sz="1600" dirty="0">
                <a:latin typeface="微软雅黑" pitchFamily="34" charset="-122"/>
                <a:ea typeface="微软雅黑" pitchFamily="34" charset="-122"/>
              </a:rPr>
              <a:t>DNA</a:t>
            </a:r>
            <a:r>
              <a:rPr lang="zh-CN" altLang="en-US" sz="1600" dirty="0">
                <a:latin typeface="微软雅黑" pitchFamily="34" charset="-122"/>
                <a:ea typeface="微软雅黑" pitchFamily="34" charset="-122"/>
              </a:rPr>
              <a:t>分子结构的研究在当时进行的如火如荼，世界上各大著名的实验室如英国剑桥大学的伦敦国王学院的威尔金斯、富兰克林实验室、加州理工学院的著名化学家莱纳斯</a:t>
            </a:r>
            <a:r>
              <a:rPr lang="en-US" altLang="zh-CN" sz="1600" dirty="0">
                <a:latin typeface="微软雅黑" pitchFamily="34" charset="-122"/>
                <a:ea typeface="微软雅黑" pitchFamily="34" charset="-122"/>
              </a:rPr>
              <a:t>·</a:t>
            </a:r>
            <a:r>
              <a:rPr lang="zh-CN" altLang="en-US" sz="1600" dirty="0">
                <a:latin typeface="微软雅黑" pitchFamily="34" charset="-122"/>
                <a:ea typeface="微软雅黑" pitchFamily="34" charset="-122"/>
              </a:rPr>
              <a:t>鲍林实验室、沃森与克里克所在的剑桥大学卡文迪什实验室，都在进行着这场科学较量，都希望能够赢得这场科学赛跑的胜利，但是最终的赢家却是年轻的、经验较为不足的沃森和克里克。</a:t>
            </a:r>
            <a:endParaRPr lang="en-US" altLang="zh-CN" sz="1600" dirty="0">
              <a:latin typeface="微软雅黑" pitchFamily="34" charset="-122"/>
              <a:ea typeface="微软雅黑" pitchFamily="34" charset="-122"/>
            </a:endParaRPr>
          </a:p>
          <a:p>
            <a:pPr indent="457200">
              <a:lnSpc>
                <a:spcPct val="150000"/>
              </a:lnSpc>
            </a:pPr>
            <a:r>
              <a:rPr lang="zh-CN" altLang="en-US" sz="1600" dirty="0">
                <a:latin typeface="微软雅黑" pitchFamily="34" charset="-122"/>
                <a:ea typeface="微软雅黑" pitchFamily="34" charset="-122"/>
              </a:rPr>
              <a:t>沃森和克里克之所以能够超越其他看似更具实力的竞争者，是因为他们所在的剑桥大学卡文迪什实验室充分尊重科学家的自主权和学术自由，积极开展学术交流和争论，团结合作、富有活力、且消息灵通。这个自由开放的环境为沃森与克里克的成功创造了不可多得的学术空间。相反，在英国剑桥大学国王学院的实验室中，虽然富兰克林与威尔金斯的研究工作比沃森、克里克更接近成功，但他们恶劣的关系影响了知识的交流和共享，影响了研究的进展，从而与成功失之交臂。</a:t>
            </a:r>
            <a:endParaRPr lang="en-US" altLang="zh-CN" sz="1600" dirty="0">
              <a:latin typeface="微软雅黑" pitchFamily="34" charset="-122"/>
              <a:ea typeface="微软雅黑" pitchFamily="34" charset="-122"/>
            </a:endParaRPr>
          </a:p>
        </p:txBody>
      </p:sp>
      <p:sp>
        <p:nvSpPr>
          <p:cNvPr id="30" name="Freeform 14">
            <a:extLst>
              <a:ext uri="{FF2B5EF4-FFF2-40B4-BE49-F238E27FC236}">
                <a16:creationId xmlns:a16="http://schemas.microsoft.com/office/drawing/2014/main" id="{78721CEA-F2DC-4477-A4E2-2CED11BF45D6}"/>
              </a:ext>
            </a:extLst>
          </p:cNvPr>
          <p:cNvSpPr>
            <a:spLocks/>
          </p:cNvSpPr>
          <p:nvPr/>
        </p:nvSpPr>
        <p:spPr bwMode="auto">
          <a:xfrm>
            <a:off x="694923" y="627972"/>
            <a:ext cx="584109" cy="596626"/>
          </a:xfrm>
          <a:custGeom>
            <a:avLst/>
            <a:gdLst>
              <a:gd name="T0" fmla="*/ 40 w 142"/>
              <a:gd name="T1" fmla="*/ 0 h 141"/>
              <a:gd name="T2" fmla="*/ 102 w 142"/>
              <a:gd name="T3" fmla="*/ 0 h 141"/>
              <a:gd name="T4" fmla="*/ 142 w 142"/>
              <a:gd name="T5" fmla="*/ 40 h 141"/>
              <a:gd name="T6" fmla="*/ 142 w 142"/>
              <a:gd name="T7" fmla="*/ 101 h 141"/>
              <a:gd name="T8" fmla="*/ 102 w 142"/>
              <a:gd name="T9" fmla="*/ 141 h 141"/>
              <a:gd name="T10" fmla="*/ 40 w 142"/>
              <a:gd name="T11" fmla="*/ 141 h 141"/>
              <a:gd name="T12" fmla="*/ 0 w 142"/>
              <a:gd name="T13" fmla="*/ 101 h 141"/>
              <a:gd name="T14" fmla="*/ 0 w 142"/>
              <a:gd name="T15" fmla="*/ 40 h 141"/>
              <a:gd name="T16" fmla="*/ 40 w 142"/>
              <a:gd name="T1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1">
                <a:moveTo>
                  <a:pt x="40" y="0"/>
                </a:moveTo>
                <a:cubicBezTo>
                  <a:pt x="102" y="0"/>
                  <a:pt x="102" y="0"/>
                  <a:pt x="102" y="0"/>
                </a:cubicBezTo>
                <a:cubicBezTo>
                  <a:pt x="124" y="0"/>
                  <a:pt x="142" y="18"/>
                  <a:pt x="142" y="40"/>
                </a:cubicBezTo>
                <a:cubicBezTo>
                  <a:pt x="142" y="101"/>
                  <a:pt x="142" y="101"/>
                  <a:pt x="142" y="101"/>
                </a:cubicBezTo>
                <a:cubicBezTo>
                  <a:pt x="142" y="123"/>
                  <a:pt x="124" y="141"/>
                  <a:pt x="102" y="141"/>
                </a:cubicBezTo>
                <a:cubicBezTo>
                  <a:pt x="40" y="141"/>
                  <a:pt x="40" y="141"/>
                  <a:pt x="40" y="141"/>
                </a:cubicBezTo>
                <a:cubicBezTo>
                  <a:pt x="18" y="141"/>
                  <a:pt x="0" y="123"/>
                  <a:pt x="0" y="101"/>
                </a:cubicBezTo>
                <a:cubicBezTo>
                  <a:pt x="0" y="40"/>
                  <a:pt x="0" y="40"/>
                  <a:pt x="0" y="40"/>
                </a:cubicBezTo>
                <a:cubicBezTo>
                  <a:pt x="0" y="18"/>
                  <a:pt x="18" y="0"/>
                  <a:pt x="40" y="0"/>
                </a:cubicBezTo>
                <a:close/>
              </a:path>
            </a:pathLst>
          </a:custGeom>
          <a:solidFill>
            <a:schemeClr val="accent1"/>
          </a:solidFill>
          <a:ln>
            <a:noFill/>
          </a:ln>
        </p:spPr>
        <p:txBody>
          <a:bodyPr vert="horz" wrap="square" lIns="91431" tIns="45716" rIns="91431" bIns="45716" numCol="1" anchor="t" anchorCtr="0" compatLnSpc="1">
            <a:prstTxWarp prst="textNoShape">
              <a:avLst/>
            </a:prstTxWarp>
          </a:bodyPr>
          <a:lstStyle/>
          <a:p>
            <a:endParaRPr lang="zh-CN" altLang="en-US" sz="1333" dirty="0"/>
          </a:p>
        </p:txBody>
      </p:sp>
      <p:sp>
        <p:nvSpPr>
          <p:cNvPr id="31" name="圆角矩形 17">
            <a:extLst>
              <a:ext uri="{FF2B5EF4-FFF2-40B4-BE49-F238E27FC236}">
                <a16:creationId xmlns:a16="http://schemas.microsoft.com/office/drawing/2014/main" id="{131617B5-F0BC-4CD0-BE43-7B311D2FD4A3}"/>
              </a:ext>
            </a:extLst>
          </p:cNvPr>
          <p:cNvSpPr/>
          <p:nvPr/>
        </p:nvSpPr>
        <p:spPr>
          <a:xfrm>
            <a:off x="1339732" y="738150"/>
            <a:ext cx="7120700" cy="486447"/>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1333" dirty="0"/>
          </a:p>
        </p:txBody>
      </p:sp>
      <p:sp>
        <p:nvSpPr>
          <p:cNvPr id="32" name="圆角矩形 18">
            <a:extLst>
              <a:ext uri="{FF2B5EF4-FFF2-40B4-BE49-F238E27FC236}">
                <a16:creationId xmlns:a16="http://schemas.microsoft.com/office/drawing/2014/main" id="{BCC05E01-DD9B-4138-895A-0370A8D5CA18}"/>
              </a:ext>
            </a:extLst>
          </p:cNvPr>
          <p:cNvSpPr/>
          <p:nvPr/>
        </p:nvSpPr>
        <p:spPr>
          <a:xfrm>
            <a:off x="1403648" y="786751"/>
            <a:ext cx="6984776" cy="38512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r>
              <a:rPr lang="zh-CN" altLang="en-US" sz="2000" dirty="0">
                <a:latin typeface="微软雅黑" pitchFamily="34" charset="-122"/>
                <a:ea typeface="微软雅黑" pitchFamily="34" charset="-122"/>
              </a:rPr>
              <a:t>良好的合作关系和团队精神是实现创新的重要条件</a:t>
            </a:r>
          </a:p>
        </p:txBody>
      </p:sp>
      <p:pic>
        <p:nvPicPr>
          <p:cNvPr id="9" name="图片 8">
            <a:extLst>
              <a:ext uri="{FF2B5EF4-FFF2-40B4-BE49-F238E27FC236}">
                <a16:creationId xmlns:a16="http://schemas.microsoft.com/office/drawing/2014/main" id="{1DBE38E9-4F8D-4310-A1CF-B13E38B3D0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753" y="691150"/>
            <a:ext cx="486447" cy="486447"/>
          </a:xfrm>
          <a:prstGeom prst="rect">
            <a:avLst/>
          </a:prstGeom>
        </p:spPr>
      </p:pic>
    </p:spTree>
    <p:extLst>
      <p:ext uri="{BB962C8B-B14F-4D97-AF65-F5344CB8AC3E}">
        <p14:creationId xmlns:p14="http://schemas.microsoft.com/office/powerpoint/2010/main" val="94585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left)">
                                      <p:cBhvr>
                                        <p:cTn id="10" dur="500"/>
                                        <p:tgtEl>
                                          <p:spTgt spid="3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left)">
                                      <p:cBhvr>
                                        <p:cTn id="13" dur="500"/>
                                        <p:tgtEl>
                                          <p:spTgt spid="32"/>
                                        </p:tgtEl>
                                      </p:cBhvr>
                                    </p:animEffect>
                                  </p:childTnLst>
                                </p:cTn>
                              </p:par>
                              <p:par>
                                <p:cTn id="14" presetID="22" presetClass="entr" presetSubtype="8"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anim calcmode="lin" valueType="num">
                                      <p:cBhvr>
                                        <p:cTn id="22" dur="500" fill="hold"/>
                                        <p:tgtEl>
                                          <p:spTgt spid="22"/>
                                        </p:tgtEl>
                                        <p:attrNameLst>
                                          <p:attrName>ppt_x</p:attrName>
                                        </p:attrNameLst>
                                      </p:cBhvr>
                                      <p:tavLst>
                                        <p:tav tm="0">
                                          <p:val>
                                            <p:strVal val="#ppt_x"/>
                                          </p:val>
                                        </p:tav>
                                        <p:tav tm="100000">
                                          <p:val>
                                            <p:strVal val="#ppt_x"/>
                                          </p:val>
                                        </p:tav>
                                      </p:tavLst>
                                    </p:anim>
                                    <p:anim calcmode="lin" valueType="num">
                                      <p:cBhvr>
                                        <p:cTn id="23"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0" grpId="0" animBg="1"/>
      <p:bldP spid="31" grpId="0" animBg="1"/>
      <p:bldP spid="3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1240"/>
          <p:cNvSpPr/>
          <p:nvPr/>
        </p:nvSpPr>
        <p:spPr>
          <a:xfrm>
            <a:off x="0" y="1865608"/>
            <a:ext cx="9144000" cy="1944216"/>
          </a:xfrm>
          <a:prstGeom prst="rect">
            <a:avLst/>
          </a:prstGeom>
          <a:solidFill>
            <a:srgbClr val="3A5283"/>
          </a:solidFill>
          <a:ln w="12700" cap="flat">
            <a:solidFill>
              <a:srgbClr val="3A5283"/>
            </a:solidFill>
            <a:miter lim="400000"/>
          </a:ln>
          <a:effectLst/>
        </p:spPr>
        <p:txBody>
          <a:bodyPr wrap="square" lIns="52291" tIns="52291" rIns="52291" bIns="52291" numCol="1" anchor="ctr">
            <a:noAutofit/>
          </a:bodyPr>
          <a:lstStyle/>
          <a:p>
            <a:pPr lvl="0">
              <a:defRPr sz="3200">
                <a:solidFill>
                  <a:srgbClr val="FFFFFF"/>
                </a:solidFill>
                <a:latin typeface="Helvetica Light"/>
                <a:ea typeface="Helvetica Light"/>
                <a:cs typeface="Helvetica Light"/>
                <a:sym typeface="Helvetica Light"/>
              </a:defRPr>
            </a:pPr>
            <a:endParaRPr sz="2100" dirty="0">
              <a:latin typeface="+mj-ea"/>
              <a:ea typeface="+mj-ea"/>
            </a:endParaRPr>
          </a:p>
        </p:txBody>
      </p:sp>
      <p:sp>
        <p:nvSpPr>
          <p:cNvPr id="8" name="矩形 259"/>
          <p:cNvSpPr>
            <a:spLocks noChangeArrowheads="1"/>
          </p:cNvSpPr>
          <p:nvPr/>
        </p:nvSpPr>
        <p:spPr bwMode="auto">
          <a:xfrm>
            <a:off x="1907704" y="2422217"/>
            <a:ext cx="56878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5400" b="1" dirty="0">
                <a:solidFill>
                  <a:schemeClr val="bg1"/>
                </a:solidFill>
                <a:cs typeface="Arial" panose="020B0604020202020204" pitchFamily="34" charset="0"/>
              </a:rPr>
              <a:t>谢谢您的观看！</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8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8"/>
                                        </p:tgtEl>
                                      </p:cBhvr>
                                    </p:animEffect>
                                    <p:animScale>
                                      <p:cBhvr>
                                        <p:cTn id="15"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Line 11"/>
          <p:cNvSpPr>
            <a:spLocks noChangeShapeType="1"/>
          </p:cNvSpPr>
          <p:nvPr/>
        </p:nvSpPr>
        <p:spPr bwMode="auto">
          <a:xfrm flipV="1">
            <a:off x="2333416" y="1315836"/>
            <a:ext cx="821494" cy="665743"/>
          </a:xfrm>
          <a:prstGeom prst="line">
            <a:avLst/>
          </a:prstGeom>
          <a:noFill/>
          <a:ln w="12700" cap="flat">
            <a:solidFill>
              <a:schemeClr val="bg1">
                <a:lumMod val="65000"/>
              </a:schemeClr>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31" tIns="45715" rIns="91431" bIns="45715" numCol="1" anchor="t" anchorCtr="0" compatLnSpc="1">
            <a:prstTxWarp prst="textNoShape">
              <a:avLst/>
            </a:prstTxWarp>
          </a:bodyPr>
          <a:lstStyle/>
          <a:p>
            <a:endParaRPr lang="zh-CN" altLang="en-US">
              <a:solidFill>
                <a:srgbClr val="080808"/>
              </a:solidFill>
            </a:endParaRPr>
          </a:p>
        </p:txBody>
      </p:sp>
      <p:sp>
        <p:nvSpPr>
          <p:cNvPr id="22" name="Line 12"/>
          <p:cNvSpPr>
            <a:spLocks noChangeShapeType="1"/>
          </p:cNvSpPr>
          <p:nvPr/>
        </p:nvSpPr>
        <p:spPr bwMode="auto">
          <a:xfrm>
            <a:off x="2293408" y="3049070"/>
            <a:ext cx="861501" cy="822220"/>
          </a:xfrm>
          <a:prstGeom prst="line">
            <a:avLst/>
          </a:prstGeom>
          <a:noFill/>
          <a:ln w="12700" cap="flat">
            <a:solidFill>
              <a:schemeClr val="bg1">
                <a:lumMod val="65000"/>
              </a:schemeClr>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31" tIns="45715" rIns="91431" bIns="45715" numCol="1" anchor="t" anchorCtr="0" compatLnSpc="1">
            <a:prstTxWarp prst="textNoShape">
              <a:avLst/>
            </a:prstTxWarp>
          </a:bodyPr>
          <a:lstStyle/>
          <a:p>
            <a:endParaRPr lang="zh-CN" altLang="en-US">
              <a:solidFill>
                <a:srgbClr val="080808"/>
              </a:solidFill>
            </a:endParaRPr>
          </a:p>
        </p:txBody>
      </p:sp>
      <p:sp>
        <p:nvSpPr>
          <p:cNvPr id="23" name="Line 13"/>
          <p:cNvSpPr>
            <a:spLocks noChangeShapeType="1"/>
          </p:cNvSpPr>
          <p:nvPr/>
        </p:nvSpPr>
        <p:spPr bwMode="auto">
          <a:xfrm flipV="1">
            <a:off x="2298488" y="2118980"/>
            <a:ext cx="880053" cy="207787"/>
          </a:xfrm>
          <a:prstGeom prst="line">
            <a:avLst/>
          </a:prstGeom>
          <a:noFill/>
          <a:ln w="12700" cap="flat">
            <a:solidFill>
              <a:schemeClr val="bg1">
                <a:lumMod val="65000"/>
              </a:schemeClr>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31" tIns="45715" rIns="91431" bIns="45715" numCol="1" anchor="t" anchorCtr="0" compatLnSpc="1">
            <a:prstTxWarp prst="textNoShape">
              <a:avLst/>
            </a:prstTxWarp>
          </a:bodyPr>
          <a:lstStyle/>
          <a:p>
            <a:endParaRPr lang="zh-CN" altLang="en-US">
              <a:solidFill>
                <a:srgbClr val="080808"/>
              </a:solidFill>
            </a:endParaRPr>
          </a:p>
        </p:txBody>
      </p:sp>
      <p:sp>
        <p:nvSpPr>
          <p:cNvPr id="25" name="TextBox 24"/>
          <p:cNvSpPr txBox="1"/>
          <p:nvPr/>
        </p:nvSpPr>
        <p:spPr>
          <a:xfrm>
            <a:off x="3707904" y="875508"/>
            <a:ext cx="3280332" cy="307777"/>
          </a:xfrm>
          <a:prstGeom prst="rect">
            <a:avLst/>
          </a:prstGeom>
          <a:noFill/>
        </p:spPr>
        <p:txBody>
          <a:bodyPr wrap="square" lIns="0" tIns="0" rIns="0" bIns="0" rtlCol="0">
            <a:spAutoFit/>
          </a:bodyPr>
          <a:lstStyle>
            <a:defPPr>
              <a:defRPr lang="zh-CN"/>
            </a:defPPr>
            <a:lvl1pPr algn="ctr">
              <a:defRPr sz="2000" b="1">
                <a:solidFill>
                  <a:schemeClr val="tx1">
                    <a:lumMod val="85000"/>
                    <a:lumOff val="15000"/>
                  </a:schemeClr>
                </a:solidFill>
                <a:latin typeface="微软雅黑" pitchFamily="34" charset="-122"/>
                <a:ea typeface="微软雅黑" pitchFamily="34" charset="-122"/>
              </a:defRPr>
            </a:lvl1pPr>
          </a:lstStyle>
          <a:p>
            <a:r>
              <a:rPr lang="en-US" altLang="zh-CN" dirty="0"/>
              <a:t>DNA</a:t>
            </a:r>
            <a:r>
              <a:rPr lang="zh-CN" altLang="en-US" dirty="0"/>
              <a:t>双螺旋结构的简介</a:t>
            </a:r>
          </a:p>
        </p:txBody>
      </p:sp>
      <p:sp>
        <p:nvSpPr>
          <p:cNvPr id="32" name="椭圆 80"/>
          <p:cNvSpPr/>
          <p:nvPr/>
        </p:nvSpPr>
        <p:spPr bwMode="auto">
          <a:xfrm>
            <a:off x="3241750" y="684868"/>
            <a:ext cx="664395" cy="665742"/>
          </a:xfrm>
          <a:prstGeom prst="ellipse">
            <a:avLst/>
          </a:prstGeom>
          <a:solidFill>
            <a:srgbClr val="3A5283"/>
          </a:solidFill>
          <a:ln w="25400" cap="flat" cmpd="sng" algn="ctr">
            <a:solidFill>
              <a:srgbClr val="3A5283"/>
            </a:solid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200" kern="0" dirty="0">
              <a:solidFill>
                <a:srgbClr val="080808"/>
              </a:solidFill>
              <a:latin typeface="宋体"/>
              <a:ea typeface="宋体"/>
            </a:endParaRPr>
          </a:p>
        </p:txBody>
      </p:sp>
      <p:sp>
        <p:nvSpPr>
          <p:cNvPr id="39" name="椭圆 80"/>
          <p:cNvSpPr/>
          <p:nvPr/>
        </p:nvSpPr>
        <p:spPr bwMode="auto">
          <a:xfrm>
            <a:off x="3241750" y="1732591"/>
            <a:ext cx="690358" cy="691758"/>
          </a:xfrm>
          <a:prstGeom prst="ellipse">
            <a:avLst/>
          </a:prstGeom>
          <a:solidFill>
            <a:srgbClr val="3A5283"/>
          </a:solidFill>
          <a:ln w="25400" cap="flat" cmpd="sng" algn="ctr">
            <a:solidFill>
              <a:srgbClr val="3A5283"/>
            </a:solid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200" kern="0" dirty="0">
              <a:solidFill>
                <a:srgbClr val="080808"/>
              </a:solidFill>
              <a:latin typeface="宋体"/>
              <a:ea typeface="宋体"/>
            </a:endParaRPr>
          </a:p>
        </p:txBody>
      </p:sp>
      <p:sp>
        <p:nvSpPr>
          <p:cNvPr id="57" name="椭圆 80"/>
          <p:cNvSpPr/>
          <p:nvPr/>
        </p:nvSpPr>
        <p:spPr bwMode="auto">
          <a:xfrm>
            <a:off x="3241750" y="3657622"/>
            <a:ext cx="664395" cy="665742"/>
          </a:xfrm>
          <a:prstGeom prst="ellipse">
            <a:avLst/>
          </a:prstGeom>
          <a:solidFill>
            <a:srgbClr val="3A5283"/>
          </a:solidFill>
          <a:ln w="25400" cap="flat" cmpd="sng" algn="ctr">
            <a:solidFill>
              <a:srgbClr val="3A5283"/>
            </a:solid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200" kern="0" dirty="0">
              <a:solidFill>
                <a:srgbClr val="080808"/>
              </a:solidFill>
              <a:latin typeface="宋体"/>
              <a:ea typeface="宋体"/>
            </a:endParaRPr>
          </a:p>
        </p:txBody>
      </p:sp>
      <p:sp>
        <p:nvSpPr>
          <p:cNvPr id="59" name="TextBox 58"/>
          <p:cNvSpPr txBox="1"/>
          <p:nvPr/>
        </p:nvSpPr>
        <p:spPr>
          <a:xfrm>
            <a:off x="3942170" y="1907010"/>
            <a:ext cx="3444366" cy="307777"/>
          </a:xfrm>
          <a:prstGeom prst="rect">
            <a:avLst/>
          </a:prstGeom>
          <a:noFill/>
        </p:spPr>
        <p:txBody>
          <a:bodyPr wrap="square" lIns="0" tIns="0" rIns="0" bIns="0" rtlCol="0">
            <a:spAutoFit/>
          </a:bodyPr>
          <a:lstStyle/>
          <a:p>
            <a:pPr algn="ctr"/>
            <a:r>
              <a:rPr lang="en-US" altLang="zh-CN" sz="2000" b="1" dirty="0">
                <a:solidFill>
                  <a:schemeClr val="tx1">
                    <a:lumMod val="85000"/>
                    <a:lumOff val="15000"/>
                  </a:schemeClr>
                </a:solidFill>
                <a:latin typeface="微软雅黑" pitchFamily="34" charset="-122"/>
                <a:ea typeface="微软雅黑" pitchFamily="34" charset="-122"/>
              </a:rPr>
              <a:t>DNA</a:t>
            </a:r>
            <a:r>
              <a:rPr lang="zh-CN" altLang="en-US" sz="2000" b="1" dirty="0">
                <a:solidFill>
                  <a:schemeClr val="tx1">
                    <a:lumMod val="85000"/>
                    <a:lumOff val="15000"/>
                  </a:schemeClr>
                </a:solidFill>
                <a:latin typeface="微软雅黑" pitchFamily="34" charset="-122"/>
                <a:ea typeface="微软雅黑" pitchFamily="34" charset="-122"/>
              </a:rPr>
              <a:t>双螺旋结构模型的意义</a:t>
            </a:r>
          </a:p>
        </p:txBody>
      </p:sp>
      <p:sp>
        <p:nvSpPr>
          <p:cNvPr id="61" name="TextBox 60"/>
          <p:cNvSpPr txBox="1"/>
          <p:nvPr/>
        </p:nvSpPr>
        <p:spPr>
          <a:xfrm>
            <a:off x="3823453" y="3852786"/>
            <a:ext cx="4946229" cy="307777"/>
          </a:xfrm>
          <a:prstGeom prst="rect">
            <a:avLst/>
          </a:prstGeom>
          <a:noFill/>
        </p:spPr>
        <p:txBody>
          <a:bodyPr wrap="square" lIns="0" tIns="0" rIns="0" bIns="0" rtlCol="0">
            <a:spAutoFit/>
          </a:bodyPr>
          <a:lstStyle/>
          <a:p>
            <a:pPr algn="ctr"/>
            <a:r>
              <a:rPr lang="zh-CN" altLang="en-US" sz="2000" b="1" dirty="0">
                <a:solidFill>
                  <a:schemeClr val="tx1">
                    <a:lumMod val="85000"/>
                    <a:lumOff val="15000"/>
                  </a:schemeClr>
                </a:solidFill>
                <a:latin typeface="微软雅黑" pitchFamily="34" charset="-122"/>
                <a:ea typeface="微软雅黑" pitchFamily="34" charset="-122"/>
              </a:rPr>
              <a:t>从</a:t>
            </a:r>
            <a:r>
              <a:rPr lang="en-US" altLang="zh-CN" sz="2000" b="1" dirty="0">
                <a:solidFill>
                  <a:schemeClr val="tx1">
                    <a:lumMod val="85000"/>
                    <a:lumOff val="15000"/>
                  </a:schemeClr>
                </a:solidFill>
                <a:latin typeface="微软雅黑" pitchFamily="34" charset="-122"/>
                <a:ea typeface="微软雅黑" pitchFamily="34" charset="-122"/>
              </a:rPr>
              <a:t>DNA</a:t>
            </a:r>
            <a:r>
              <a:rPr lang="zh-CN" altLang="en-US" sz="2000" b="1" dirty="0">
                <a:solidFill>
                  <a:schemeClr val="tx1">
                    <a:lumMod val="85000"/>
                    <a:lumOff val="15000"/>
                  </a:schemeClr>
                </a:solidFill>
                <a:latin typeface="微软雅黑" pitchFamily="34" charset="-122"/>
                <a:ea typeface="微软雅黑" pitchFamily="34" charset="-122"/>
              </a:rPr>
              <a:t>双螺旋结构的发现中得到的启示</a:t>
            </a:r>
          </a:p>
        </p:txBody>
      </p:sp>
      <p:sp>
        <p:nvSpPr>
          <p:cNvPr id="28" name="Line 13"/>
          <p:cNvSpPr>
            <a:spLocks noChangeShapeType="1"/>
          </p:cNvSpPr>
          <p:nvPr/>
        </p:nvSpPr>
        <p:spPr bwMode="auto">
          <a:xfrm>
            <a:off x="2274856" y="2708749"/>
            <a:ext cx="880053" cy="209461"/>
          </a:xfrm>
          <a:prstGeom prst="line">
            <a:avLst/>
          </a:prstGeom>
          <a:noFill/>
          <a:ln w="12700" cap="flat">
            <a:solidFill>
              <a:schemeClr val="bg1">
                <a:lumMod val="65000"/>
              </a:schemeClr>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31" tIns="45715" rIns="91431" bIns="45715" numCol="1" anchor="t" anchorCtr="0" compatLnSpc="1">
            <a:prstTxWarp prst="textNoShape">
              <a:avLst/>
            </a:prstTxWarp>
          </a:bodyPr>
          <a:lstStyle/>
          <a:p>
            <a:endParaRPr lang="zh-CN" altLang="en-US">
              <a:solidFill>
                <a:srgbClr val="080808"/>
              </a:solidFill>
            </a:endParaRPr>
          </a:p>
        </p:txBody>
      </p:sp>
      <p:sp>
        <p:nvSpPr>
          <p:cNvPr id="34" name="椭圆 80"/>
          <p:cNvSpPr/>
          <p:nvPr/>
        </p:nvSpPr>
        <p:spPr bwMode="auto">
          <a:xfrm>
            <a:off x="3241750" y="2712087"/>
            <a:ext cx="690358" cy="691758"/>
          </a:xfrm>
          <a:prstGeom prst="ellipse">
            <a:avLst/>
          </a:prstGeom>
          <a:solidFill>
            <a:srgbClr val="3A5283"/>
          </a:solidFill>
          <a:ln w="25400" cap="flat" cmpd="sng" algn="ctr">
            <a:solidFill>
              <a:srgbClr val="3A5283"/>
            </a:solid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200" kern="0" dirty="0">
              <a:solidFill>
                <a:srgbClr val="080808"/>
              </a:solidFill>
              <a:latin typeface="宋体"/>
              <a:ea typeface="宋体"/>
            </a:endParaRPr>
          </a:p>
        </p:txBody>
      </p:sp>
      <p:sp>
        <p:nvSpPr>
          <p:cNvPr id="36" name="TextBox 35"/>
          <p:cNvSpPr txBox="1"/>
          <p:nvPr/>
        </p:nvSpPr>
        <p:spPr>
          <a:xfrm>
            <a:off x="4072358" y="2951420"/>
            <a:ext cx="4946229" cy="307777"/>
          </a:xfrm>
          <a:prstGeom prst="rect">
            <a:avLst/>
          </a:prstGeom>
          <a:noFill/>
        </p:spPr>
        <p:txBody>
          <a:bodyPr wrap="square" lIns="0" tIns="0" rIns="0" bIns="0" rtlCol="0">
            <a:spAutoFit/>
          </a:bodyPr>
          <a:lstStyle/>
          <a:p>
            <a:pPr algn="ctr"/>
            <a:r>
              <a:rPr lang="en-US" altLang="zh-CN" sz="2000" b="1" dirty="0">
                <a:solidFill>
                  <a:schemeClr val="tx1">
                    <a:lumMod val="85000"/>
                    <a:lumOff val="15000"/>
                  </a:schemeClr>
                </a:solidFill>
                <a:latin typeface="微软雅黑" pitchFamily="34" charset="-122"/>
                <a:ea typeface="微软雅黑" pitchFamily="34" charset="-122"/>
              </a:rPr>
              <a:t>DNA</a:t>
            </a:r>
            <a:r>
              <a:rPr lang="zh-CN" altLang="en-US" sz="2000" b="1" dirty="0">
                <a:solidFill>
                  <a:schemeClr val="tx1">
                    <a:lumMod val="85000"/>
                    <a:lumOff val="15000"/>
                  </a:schemeClr>
                </a:solidFill>
                <a:latin typeface="微软雅黑" pitchFamily="34" charset="-122"/>
                <a:ea typeface="微软雅黑" pitchFamily="34" charset="-122"/>
              </a:rPr>
              <a:t>双螺旋结构的发现旅程及创新性的表现</a:t>
            </a:r>
          </a:p>
        </p:txBody>
      </p:sp>
      <p:sp>
        <p:nvSpPr>
          <p:cNvPr id="26" name="TextBox 39">
            <a:extLst>
              <a:ext uri="{FF2B5EF4-FFF2-40B4-BE49-F238E27FC236}">
                <a16:creationId xmlns:a16="http://schemas.microsoft.com/office/drawing/2014/main" id="{21A8202C-DFB5-409C-A548-6953784E0946}"/>
              </a:ext>
            </a:extLst>
          </p:cNvPr>
          <p:cNvSpPr txBox="1"/>
          <p:nvPr/>
        </p:nvSpPr>
        <p:spPr>
          <a:xfrm>
            <a:off x="3064124" y="1914151"/>
            <a:ext cx="1036867" cy="307777"/>
          </a:xfrm>
          <a:prstGeom prst="rect">
            <a:avLst/>
          </a:prstGeom>
          <a:noFill/>
        </p:spPr>
        <p:txBody>
          <a:bodyPr wrap="square" lIns="0" tIns="0" rIns="0" bIns="0" rtlCol="0">
            <a:spAutoFit/>
          </a:bodyPr>
          <a:lstStyle/>
          <a:p>
            <a:pPr algn="ctr"/>
            <a:r>
              <a:rPr lang="en-US" altLang="zh-CN" sz="2000" b="1" dirty="0">
                <a:solidFill>
                  <a:schemeClr val="bg1"/>
                </a:solidFill>
                <a:latin typeface="微软雅黑" pitchFamily="34" charset="-122"/>
                <a:ea typeface="微软雅黑" pitchFamily="34" charset="-122"/>
              </a:rPr>
              <a:t>02</a:t>
            </a:r>
            <a:endParaRPr lang="zh-CN" altLang="en-US" sz="2000" b="1" dirty="0">
              <a:solidFill>
                <a:schemeClr val="bg1"/>
              </a:solidFill>
              <a:latin typeface="微软雅黑" pitchFamily="34" charset="-122"/>
              <a:ea typeface="微软雅黑" pitchFamily="34" charset="-122"/>
            </a:endParaRPr>
          </a:p>
        </p:txBody>
      </p:sp>
      <p:sp>
        <p:nvSpPr>
          <p:cNvPr id="27" name="TextBox 57">
            <a:extLst>
              <a:ext uri="{FF2B5EF4-FFF2-40B4-BE49-F238E27FC236}">
                <a16:creationId xmlns:a16="http://schemas.microsoft.com/office/drawing/2014/main" id="{11364E97-C3A1-4CC5-B2F3-D7A99EFBACAC}"/>
              </a:ext>
            </a:extLst>
          </p:cNvPr>
          <p:cNvSpPr txBox="1"/>
          <p:nvPr/>
        </p:nvSpPr>
        <p:spPr>
          <a:xfrm>
            <a:off x="3064124" y="3835059"/>
            <a:ext cx="1036867" cy="307777"/>
          </a:xfrm>
          <a:prstGeom prst="rect">
            <a:avLst/>
          </a:prstGeom>
          <a:noFill/>
        </p:spPr>
        <p:txBody>
          <a:bodyPr wrap="square" lIns="0" tIns="0" rIns="0" bIns="0" rtlCol="0">
            <a:spAutoFit/>
          </a:bodyPr>
          <a:lstStyle/>
          <a:p>
            <a:pPr algn="ctr"/>
            <a:r>
              <a:rPr lang="en-US" altLang="zh-CN" sz="2000" b="1" dirty="0">
                <a:solidFill>
                  <a:schemeClr val="bg1"/>
                </a:solidFill>
                <a:latin typeface="微软雅黑" pitchFamily="34" charset="-122"/>
                <a:ea typeface="微软雅黑" pitchFamily="34" charset="-122"/>
              </a:rPr>
              <a:t>04</a:t>
            </a:r>
            <a:endParaRPr lang="zh-CN" altLang="en-US" sz="2000" b="1" dirty="0">
              <a:solidFill>
                <a:schemeClr val="bg1"/>
              </a:solidFill>
              <a:latin typeface="微软雅黑" pitchFamily="34" charset="-122"/>
              <a:ea typeface="微软雅黑" pitchFamily="34" charset="-122"/>
            </a:endParaRPr>
          </a:p>
        </p:txBody>
      </p:sp>
      <p:sp>
        <p:nvSpPr>
          <p:cNvPr id="42" name="TextBox 34">
            <a:extLst>
              <a:ext uri="{FF2B5EF4-FFF2-40B4-BE49-F238E27FC236}">
                <a16:creationId xmlns:a16="http://schemas.microsoft.com/office/drawing/2014/main" id="{89D0DDD7-C540-43EA-8B43-624662EA2BC6}"/>
              </a:ext>
            </a:extLst>
          </p:cNvPr>
          <p:cNvSpPr txBox="1"/>
          <p:nvPr/>
        </p:nvSpPr>
        <p:spPr>
          <a:xfrm>
            <a:off x="3064124" y="2893647"/>
            <a:ext cx="1036867" cy="307777"/>
          </a:xfrm>
          <a:prstGeom prst="rect">
            <a:avLst/>
          </a:prstGeom>
          <a:noFill/>
        </p:spPr>
        <p:txBody>
          <a:bodyPr wrap="square" lIns="0" tIns="0" rIns="0" bIns="0" rtlCol="0">
            <a:spAutoFit/>
          </a:bodyPr>
          <a:lstStyle/>
          <a:p>
            <a:pPr algn="ctr"/>
            <a:r>
              <a:rPr lang="en-US" altLang="zh-CN" sz="2000" b="1" dirty="0">
                <a:solidFill>
                  <a:schemeClr val="bg1"/>
                </a:solidFill>
                <a:latin typeface="微软雅黑" pitchFamily="34" charset="-122"/>
                <a:ea typeface="微软雅黑" pitchFamily="34" charset="-122"/>
              </a:rPr>
              <a:t>03</a:t>
            </a:r>
            <a:endParaRPr lang="zh-CN" altLang="en-US" sz="2000" b="1" dirty="0">
              <a:solidFill>
                <a:schemeClr val="bg1"/>
              </a:solidFill>
              <a:latin typeface="微软雅黑" pitchFamily="34" charset="-122"/>
              <a:ea typeface="微软雅黑" pitchFamily="34" charset="-122"/>
            </a:endParaRPr>
          </a:p>
        </p:txBody>
      </p:sp>
      <p:sp>
        <p:nvSpPr>
          <p:cNvPr id="43" name="TextBox 32">
            <a:extLst>
              <a:ext uri="{FF2B5EF4-FFF2-40B4-BE49-F238E27FC236}">
                <a16:creationId xmlns:a16="http://schemas.microsoft.com/office/drawing/2014/main" id="{1804AC8B-248F-4A1D-A8BB-6C27E830EBE9}"/>
              </a:ext>
            </a:extLst>
          </p:cNvPr>
          <p:cNvSpPr txBox="1"/>
          <p:nvPr/>
        </p:nvSpPr>
        <p:spPr>
          <a:xfrm>
            <a:off x="3064124" y="838461"/>
            <a:ext cx="1036867" cy="307777"/>
          </a:xfrm>
          <a:prstGeom prst="rect">
            <a:avLst/>
          </a:prstGeom>
          <a:noFill/>
        </p:spPr>
        <p:txBody>
          <a:bodyPr wrap="square" lIns="0" tIns="0" rIns="0" bIns="0" rtlCol="0">
            <a:spAutoFit/>
          </a:bodyPr>
          <a:lstStyle/>
          <a:p>
            <a:pPr algn="ctr"/>
            <a:r>
              <a:rPr lang="en-US" altLang="zh-CN" sz="2000" b="1" dirty="0">
                <a:solidFill>
                  <a:schemeClr val="bg1"/>
                </a:solidFill>
                <a:latin typeface="微软雅黑" pitchFamily="34" charset="-122"/>
                <a:ea typeface="微软雅黑" pitchFamily="34" charset="-122"/>
              </a:rPr>
              <a:t>01</a:t>
            </a:r>
            <a:endParaRPr lang="zh-CN" altLang="en-US" sz="2000" b="1" dirty="0">
              <a:solidFill>
                <a:schemeClr val="bg1"/>
              </a:solidFill>
              <a:latin typeface="微软雅黑" pitchFamily="34" charset="-122"/>
              <a:ea typeface="微软雅黑" pitchFamily="34" charset="-122"/>
            </a:endParaRPr>
          </a:p>
        </p:txBody>
      </p:sp>
      <p:sp>
        <p:nvSpPr>
          <p:cNvPr id="44" name="任意多边形 83">
            <a:extLst>
              <a:ext uri="{FF2B5EF4-FFF2-40B4-BE49-F238E27FC236}">
                <a16:creationId xmlns:a16="http://schemas.microsoft.com/office/drawing/2014/main" id="{9B998766-AEAB-4A25-AA6D-C3C14BC3B69B}"/>
              </a:ext>
            </a:extLst>
          </p:cNvPr>
          <p:cNvSpPr/>
          <p:nvPr/>
        </p:nvSpPr>
        <p:spPr bwMode="auto">
          <a:xfrm rot="5222763" flipH="1">
            <a:off x="171418" y="1657715"/>
            <a:ext cx="1815469" cy="1811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3A5283"/>
          </a:solidFill>
          <a:ln w="25400" cap="flat" cmpd="sng" algn="ctr">
            <a:solidFill>
              <a:srgbClr val="3A5283"/>
            </a:solid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080808"/>
              </a:solidFill>
              <a:latin typeface="宋体"/>
              <a:ea typeface="宋体"/>
            </a:endParaRPr>
          </a:p>
        </p:txBody>
      </p:sp>
      <p:sp>
        <p:nvSpPr>
          <p:cNvPr id="45" name="矩形 44">
            <a:extLst>
              <a:ext uri="{FF2B5EF4-FFF2-40B4-BE49-F238E27FC236}">
                <a16:creationId xmlns:a16="http://schemas.microsoft.com/office/drawing/2014/main" id="{E2A68D7C-E90A-4AA0-8AD1-C8E3F66DBECF}"/>
              </a:ext>
            </a:extLst>
          </p:cNvPr>
          <p:cNvSpPr/>
          <p:nvPr/>
        </p:nvSpPr>
        <p:spPr>
          <a:xfrm>
            <a:off x="395536" y="2261922"/>
            <a:ext cx="1367232" cy="619655"/>
          </a:xfrm>
          <a:prstGeom prst="rect">
            <a:avLst/>
          </a:prstGeom>
          <a:effectLst/>
        </p:spPr>
        <p:txBody>
          <a:bodyPr vert="horz" wrap="none" lIns="65023" tIns="32511" rIns="65023" bIns="32511">
            <a:spAutoFit/>
          </a:bodyPr>
          <a:lstStyle/>
          <a:p>
            <a:r>
              <a:rPr lang="zh-CN" altLang="en-US" sz="3600" b="1" dirty="0">
                <a:solidFill>
                  <a:schemeClr val="bg1"/>
                </a:solidFill>
                <a:ea typeface="微软雅黑" panose="020B0503020204020204" pitchFamily="34" charset="-122"/>
              </a:rPr>
              <a:t>目   录</a:t>
            </a:r>
          </a:p>
        </p:txBody>
      </p:sp>
    </p:spTree>
    <p:extLst>
      <p:ext uri="{BB962C8B-B14F-4D97-AF65-F5344CB8AC3E}">
        <p14:creationId xmlns:p14="http://schemas.microsoft.com/office/powerpoint/2010/main" val="23820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par>
                                <p:cTn id="23" presetID="2" presetClass="entr" presetSubtype="8"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500" fill="hold"/>
                                        <p:tgtEl>
                                          <p:spTgt spid="43"/>
                                        </p:tgtEl>
                                        <p:attrNameLst>
                                          <p:attrName>ppt_x</p:attrName>
                                        </p:attrNameLst>
                                      </p:cBhvr>
                                      <p:tavLst>
                                        <p:tav tm="0">
                                          <p:val>
                                            <p:strVal val="0-#ppt_w/2"/>
                                          </p:val>
                                        </p:tav>
                                        <p:tav tm="100000">
                                          <p:val>
                                            <p:strVal val="#ppt_x"/>
                                          </p:val>
                                        </p:tav>
                                      </p:tavLst>
                                    </p:anim>
                                    <p:anim calcmode="lin" valueType="num">
                                      <p:cBhvr additive="base">
                                        <p:cTn id="26" dur="500" fill="hold"/>
                                        <p:tgtEl>
                                          <p:spTgt spid="43"/>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fill="hold"/>
                                        <p:tgtEl>
                                          <p:spTgt spid="32"/>
                                        </p:tgtEl>
                                        <p:attrNameLst>
                                          <p:attrName>ppt_x</p:attrName>
                                        </p:attrNameLst>
                                      </p:cBhvr>
                                      <p:tavLst>
                                        <p:tav tm="0">
                                          <p:val>
                                            <p:strVal val="0-#ppt_w/2"/>
                                          </p:val>
                                        </p:tav>
                                        <p:tav tm="100000">
                                          <p:val>
                                            <p:strVal val="#ppt_x"/>
                                          </p:val>
                                        </p:tav>
                                      </p:tavLst>
                                    </p:anim>
                                    <p:anim calcmode="lin" valueType="num">
                                      <p:cBhvr additive="base">
                                        <p:cTn id="30" dur="500" fill="hold"/>
                                        <p:tgtEl>
                                          <p:spTgt spid="32"/>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0-#ppt_w/2"/>
                                          </p:val>
                                        </p:tav>
                                        <p:tav tm="100000">
                                          <p:val>
                                            <p:strVal val="#ppt_x"/>
                                          </p:val>
                                        </p:tav>
                                      </p:tavLst>
                                    </p:anim>
                                    <p:anim calcmode="lin" valueType="num">
                                      <p:cBhvr additive="base">
                                        <p:cTn id="34" dur="500" fill="hold"/>
                                        <p:tgtEl>
                                          <p:spTgt spid="26"/>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additive="base">
                                        <p:cTn id="37" dur="500" fill="hold"/>
                                        <p:tgtEl>
                                          <p:spTgt spid="39"/>
                                        </p:tgtEl>
                                        <p:attrNameLst>
                                          <p:attrName>ppt_x</p:attrName>
                                        </p:attrNameLst>
                                      </p:cBhvr>
                                      <p:tavLst>
                                        <p:tav tm="0">
                                          <p:val>
                                            <p:strVal val="0-#ppt_w/2"/>
                                          </p:val>
                                        </p:tav>
                                        <p:tav tm="100000">
                                          <p:val>
                                            <p:strVal val="#ppt_x"/>
                                          </p:val>
                                        </p:tav>
                                      </p:tavLst>
                                    </p:anim>
                                    <p:anim calcmode="lin" valueType="num">
                                      <p:cBhvr additive="base">
                                        <p:cTn id="38" dur="500" fill="hold"/>
                                        <p:tgtEl>
                                          <p:spTgt spid="39"/>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additive="base">
                                        <p:cTn id="41" dur="500" fill="hold"/>
                                        <p:tgtEl>
                                          <p:spTgt spid="42"/>
                                        </p:tgtEl>
                                        <p:attrNameLst>
                                          <p:attrName>ppt_x</p:attrName>
                                        </p:attrNameLst>
                                      </p:cBhvr>
                                      <p:tavLst>
                                        <p:tav tm="0">
                                          <p:val>
                                            <p:strVal val="0-#ppt_w/2"/>
                                          </p:val>
                                        </p:tav>
                                        <p:tav tm="100000">
                                          <p:val>
                                            <p:strVal val="#ppt_x"/>
                                          </p:val>
                                        </p:tav>
                                      </p:tavLst>
                                    </p:anim>
                                    <p:anim calcmode="lin" valueType="num">
                                      <p:cBhvr additive="base">
                                        <p:cTn id="42" dur="500" fill="hold"/>
                                        <p:tgtEl>
                                          <p:spTgt spid="4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fill="hold"/>
                                        <p:tgtEl>
                                          <p:spTgt spid="34"/>
                                        </p:tgtEl>
                                        <p:attrNameLst>
                                          <p:attrName>ppt_x</p:attrName>
                                        </p:attrNameLst>
                                      </p:cBhvr>
                                      <p:tavLst>
                                        <p:tav tm="0">
                                          <p:val>
                                            <p:strVal val="0-#ppt_w/2"/>
                                          </p:val>
                                        </p:tav>
                                        <p:tav tm="100000">
                                          <p:val>
                                            <p:strVal val="#ppt_x"/>
                                          </p:val>
                                        </p:tav>
                                      </p:tavLst>
                                    </p:anim>
                                    <p:anim calcmode="lin" valueType="num">
                                      <p:cBhvr additive="base">
                                        <p:cTn id="46" dur="500" fill="hold"/>
                                        <p:tgtEl>
                                          <p:spTgt spid="34"/>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0-#ppt_w/2"/>
                                          </p:val>
                                        </p:tav>
                                        <p:tav tm="100000">
                                          <p:val>
                                            <p:strVal val="#ppt_x"/>
                                          </p:val>
                                        </p:tav>
                                      </p:tavLst>
                                    </p:anim>
                                    <p:anim calcmode="lin" valueType="num">
                                      <p:cBhvr additive="base">
                                        <p:cTn id="50" dur="500" fill="hold"/>
                                        <p:tgtEl>
                                          <p:spTgt spid="27"/>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par>
                                <p:cTn id="55" presetID="10" presetClass="entr" presetSubtype="0" fill="hold" grpId="0" nodeType="withEffect">
                                  <p:stCondLst>
                                    <p:cond delay="50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par>
                                <p:cTn id="58" presetID="10" presetClass="entr" presetSubtype="0" fill="hold" grpId="0" nodeType="withEffect">
                                  <p:stCondLst>
                                    <p:cond delay="500"/>
                                  </p:stCondLst>
                                  <p:childTnLst>
                                    <p:set>
                                      <p:cBhvr>
                                        <p:cTn id="59" dur="1" fill="hold">
                                          <p:stCondLst>
                                            <p:cond delay="0"/>
                                          </p:stCondLst>
                                        </p:cTn>
                                        <p:tgtEl>
                                          <p:spTgt spid="59"/>
                                        </p:tgtEl>
                                        <p:attrNameLst>
                                          <p:attrName>style.visibility</p:attrName>
                                        </p:attrNameLst>
                                      </p:cBhvr>
                                      <p:to>
                                        <p:strVal val="visible"/>
                                      </p:to>
                                    </p:set>
                                    <p:animEffect transition="in" filter="fade">
                                      <p:cBhvr>
                                        <p:cTn id="60" dur="500"/>
                                        <p:tgtEl>
                                          <p:spTgt spid="59"/>
                                        </p:tgtEl>
                                      </p:cBhvr>
                                    </p:animEffect>
                                  </p:childTnLst>
                                </p:cTn>
                              </p:par>
                              <p:par>
                                <p:cTn id="61" presetID="10" presetClass="entr" presetSubtype="0" fill="hold" grpId="0" nodeType="withEffect">
                                  <p:stCondLst>
                                    <p:cond delay="500"/>
                                  </p:stCondLst>
                                  <p:childTnLst>
                                    <p:set>
                                      <p:cBhvr>
                                        <p:cTn id="62" dur="1" fill="hold">
                                          <p:stCondLst>
                                            <p:cond delay="0"/>
                                          </p:stCondLst>
                                        </p:cTn>
                                        <p:tgtEl>
                                          <p:spTgt spid="61"/>
                                        </p:tgtEl>
                                        <p:attrNameLst>
                                          <p:attrName>style.visibility</p:attrName>
                                        </p:attrNameLst>
                                      </p:cBhvr>
                                      <p:to>
                                        <p:strVal val="visible"/>
                                      </p:to>
                                    </p:set>
                                    <p:animEffect transition="in" filter="fade">
                                      <p:cBhvr>
                                        <p:cTn id="63" dur="500"/>
                                        <p:tgtEl>
                                          <p:spTgt spid="61"/>
                                        </p:tgtEl>
                                      </p:cBhvr>
                                    </p:animEffect>
                                  </p:childTnLst>
                                </p:cTn>
                              </p:par>
                              <p:par>
                                <p:cTn id="64" presetID="10" presetClass="entr" presetSubtype="0" fill="hold" grpId="0" nodeType="withEffect">
                                  <p:stCondLst>
                                    <p:cond delay="50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5" grpId="0"/>
      <p:bldP spid="32" grpId="0" animBg="1"/>
      <p:bldP spid="39" grpId="0" animBg="1"/>
      <p:bldP spid="57" grpId="0" animBg="1"/>
      <p:bldP spid="59" grpId="0"/>
      <p:bldP spid="61" grpId="0"/>
      <p:bldP spid="28" grpId="0" animBg="1"/>
      <p:bldP spid="34" grpId="0" animBg="1"/>
      <p:bldP spid="36" grpId="0"/>
      <p:bldP spid="26" grpId="0"/>
      <p:bldP spid="27" grpId="0"/>
      <p:bldP spid="42" grpId="0"/>
      <p:bldP spid="43" grpId="0"/>
      <p:bldP spid="44" grpId="0" animBg="1"/>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任意多边形 83"/>
          <p:cNvSpPr/>
          <p:nvPr/>
        </p:nvSpPr>
        <p:spPr bwMode="auto">
          <a:xfrm rot="16377237">
            <a:off x="1722479" y="1884984"/>
            <a:ext cx="1278338" cy="127575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3A5283"/>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080808"/>
              </a:solidFill>
              <a:latin typeface="宋体"/>
              <a:ea typeface="宋体"/>
            </a:endParaRPr>
          </a:p>
        </p:txBody>
      </p:sp>
      <p:sp>
        <p:nvSpPr>
          <p:cNvPr id="62" name="TextBox 61"/>
          <p:cNvSpPr txBox="1"/>
          <p:nvPr/>
        </p:nvSpPr>
        <p:spPr>
          <a:xfrm>
            <a:off x="3419872" y="2243141"/>
            <a:ext cx="3382657" cy="461665"/>
          </a:xfrm>
          <a:prstGeom prst="rect">
            <a:avLst/>
          </a:prstGeom>
          <a:noFill/>
        </p:spPr>
        <p:txBody>
          <a:bodyPr wrap="none">
            <a:spAutoFit/>
          </a:bodyPr>
          <a:lstStyle/>
          <a:p>
            <a:pPr fontAlgn="auto">
              <a:spcBef>
                <a:spcPts val="0"/>
              </a:spcBef>
              <a:spcAft>
                <a:spcPts val="0"/>
              </a:spcAft>
              <a:defRPr/>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方正豪体简体" panose="03000509000000000000" pitchFamily="65" charset="-122"/>
              </a:rPr>
              <a:t>DNA</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方正豪体简体" panose="03000509000000000000" pitchFamily="65" charset="-122"/>
              </a:rPr>
              <a:t>双螺旋结构的简介</a:t>
            </a:r>
          </a:p>
        </p:txBody>
      </p:sp>
      <p:cxnSp>
        <p:nvCxnSpPr>
          <p:cNvPr id="63" name="直接连接符 62"/>
          <p:cNvCxnSpPr>
            <a:cxnSpLocks/>
          </p:cNvCxnSpPr>
          <p:nvPr/>
        </p:nvCxnSpPr>
        <p:spPr>
          <a:xfrm>
            <a:off x="3362049" y="2770856"/>
            <a:ext cx="405603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2" name="Rectangle 24"/>
          <p:cNvSpPr>
            <a:spLocks noChangeArrowheads="1"/>
          </p:cNvSpPr>
          <p:nvPr/>
        </p:nvSpPr>
        <p:spPr bwMode="auto">
          <a:xfrm>
            <a:off x="1619672" y="2067694"/>
            <a:ext cx="1451808" cy="8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4800" b="1" dirty="0">
                <a:solidFill>
                  <a:schemeClr val="bg1"/>
                </a:solidFill>
                <a:latin typeface="微软雅黑" pitchFamily="34" charset="-122"/>
                <a:ea typeface="微软雅黑" pitchFamily="34" charset="-122"/>
              </a:rPr>
              <a:t>01</a:t>
            </a:r>
          </a:p>
        </p:txBody>
      </p:sp>
    </p:spTree>
    <p:extLst>
      <p:ext uri="{BB962C8B-B14F-4D97-AF65-F5344CB8AC3E}">
        <p14:creationId xmlns:p14="http://schemas.microsoft.com/office/powerpoint/2010/main" val="36503566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1+#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wipe(left)">
                                      <p:cBhvr>
                                        <p:cTn id="18" dur="500"/>
                                        <p:tgtEl>
                                          <p:spTgt spid="63"/>
                                        </p:tgtEl>
                                      </p:cBhvr>
                                    </p:animEffect>
                                  </p:childTnLst>
                                </p:cTn>
                              </p:par>
                            </p:childTnLst>
                          </p:cTn>
                        </p:par>
                        <p:par>
                          <p:cTn id="19" fill="hold">
                            <p:stCondLst>
                              <p:cond delay="1500"/>
                            </p:stCondLst>
                            <p:childTnLst>
                              <p:par>
                                <p:cTn id="20" presetID="12" presetClass="entr" presetSubtype="1" fill="hold" nodeType="after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additive="base">
                                        <p:cTn id="22" dur="500"/>
                                        <p:tgtEl>
                                          <p:spTgt spid="62"/>
                                        </p:tgtEl>
                                        <p:attrNameLst>
                                          <p:attrName>ppt_y</p:attrName>
                                        </p:attrNameLst>
                                      </p:cBhvr>
                                      <p:tavLst>
                                        <p:tav tm="0">
                                          <p:val>
                                            <p:strVal val="#ppt_y-#ppt_h*1.125000"/>
                                          </p:val>
                                        </p:tav>
                                        <p:tav tm="100000">
                                          <p:val>
                                            <p:strVal val="#ppt_y"/>
                                          </p:val>
                                        </p:tav>
                                      </p:tavLst>
                                    </p:anim>
                                    <p:animEffect transition="in" filter="wipe(down)">
                                      <p:cBhvr>
                                        <p:cTn id="2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37"/>
          <p:cNvSpPr txBox="1"/>
          <p:nvPr/>
        </p:nvSpPr>
        <p:spPr>
          <a:xfrm>
            <a:off x="179512" y="267494"/>
            <a:ext cx="2567196" cy="374375"/>
          </a:xfrm>
          <a:prstGeom prst="rect">
            <a:avLst/>
          </a:prstGeom>
          <a:noFill/>
        </p:spPr>
        <p:txBody>
          <a:bodyPr wrap="none" lIns="96434" tIns="48217" rIns="96434" bIns="48217" rtlCol="0">
            <a:spAutoFit/>
          </a:bodyPr>
          <a:lstStyle/>
          <a:p>
            <a:pPr defTabSz="964278"/>
            <a:r>
              <a:rPr lang="en-US" altLang="zh-CN"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DNA</a:t>
            </a: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双螺旋结构的发现</a:t>
            </a:r>
          </a:p>
        </p:txBody>
      </p:sp>
      <p:pic>
        <p:nvPicPr>
          <p:cNvPr id="24" name="图片 23">
            <a:extLst>
              <a:ext uri="{FF2B5EF4-FFF2-40B4-BE49-F238E27FC236}">
                <a16:creationId xmlns:a16="http://schemas.microsoft.com/office/drawing/2014/main" id="{0B1E2F96-4992-4D16-AA82-C7CC36E62D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996" y="1095586"/>
            <a:ext cx="2952328" cy="2952328"/>
          </a:xfrm>
          <a:prstGeom prst="ellipse">
            <a:avLst/>
          </a:prstGeom>
          <a:ln>
            <a:noFill/>
          </a:ln>
          <a:effectLst>
            <a:softEdge rad="112500"/>
          </a:effectLst>
        </p:spPr>
      </p:pic>
      <p:pic>
        <p:nvPicPr>
          <p:cNvPr id="7" name="图片 6">
            <a:extLst>
              <a:ext uri="{FF2B5EF4-FFF2-40B4-BE49-F238E27FC236}">
                <a16:creationId xmlns:a16="http://schemas.microsoft.com/office/drawing/2014/main" id="{5E17AA18-5FFF-42F7-A386-0AC9F2354D5F}"/>
              </a:ext>
            </a:extLst>
          </p:cNvPr>
          <p:cNvPicPr>
            <a:picLocks noChangeAspect="1"/>
          </p:cNvPicPr>
          <p:nvPr/>
        </p:nvPicPr>
        <p:blipFill>
          <a:blip r:embed="rId4"/>
          <a:stretch>
            <a:fillRect/>
          </a:stretch>
        </p:blipFill>
        <p:spPr>
          <a:xfrm>
            <a:off x="3696813" y="2153160"/>
            <a:ext cx="2716422" cy="679105"/>
          </a:xfrm>
          <a:prstGeom prst="rect">
            <a:avLst/>
          </a:prstGeom>
        </p:spPr>
      </p:pic>
      <p:pic>
        <p:nvPicPr>
          <p:cNvPr id="10" name="图片 9">
            <a:extLst>
              <a:ext uri="{FF2B5EF4-FFF2-40B4-BE49-F238E27FC236}">
                <a16:creationId xmlns:a16="http://schemas.microsoft.com/office/drawing/2014/main" id="{9AF659E2-37B1-4F5B-AE56-647F890B1493}"/>
              </a:ext>
            </a:extLst>
          </p:cNvPr>
          <p:cNvPicPr>
            <a:picLocks noChangeAspect="1"/>
          </p:cNvPicPr>
          <p:nvPr/>
        </p:nvPicPr>
        <p:blipFill>
          <a:blip r:embed="rId5"/>
          <a:stretch>
            <a:fillRect/>
          </a:stretch>
        </p:blipFill>
        <p:spPr>
          <a:xfrm>
            <a:off x="3779912" y="2931790"/>
            <a:ext cx="5266646" cy="642008"/>
          </a:xfrm>
          <a:prstGeom prst="rect">
            <a:avLst/>
          </a:prstGeom>
        </p:spPr>
      </p:pic>
      <p:pic>
        <p:nvPicPr>
          <p:cNvPr id="13" name="图片 12">
            <a:extLst>
              <a:ext uri="{FF2B5EF4-FFF2-40B4-BE49-F238E27FC236}">
                <a16:creationId xmlns:a16="http://schemas.microsoft.com/office/drawing/2014/main" id="{B7A7D0D5-3B2F-4190-AAE4-FDE563E7D237}"/>
              </a:ext>
            </a:extLst>
          </p:cNvPr>
          <p:cNvPicPr>
            <a:picLocks noChangeAspect="1"/>
          </p:cNvPicPr>
          <p:nvPr/>
        </p:nvPicPr>
        <p:blipFill>
          <a:blip r:embed="rId6"/>
          <a:stretch>
            <a:fillRect/>
          </a:stretch>
        </p:blipFill>
        <p:spPr>
          <a:xfrm>
            <a:off x="3655977" y="1442055"/>
            <a:ext cx="3829024" cy="683547"/>
          </a:xfrm>
          <a:prstGeom prst="rect">
            <a:avLst/>
          </a:prstGeom>
        </p:spPr>
      </p:pic>
    </p:spTree>
    <p:extLst>
      <p:ext uri="{BB962C8B-B14F-4D97-AF65-F5344CB8AC3E}">
        <p14:creationId xmlns:p14="http://schemas.microsoft.com/office/powerpoint/2010/main" val="249028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37"/>
          <p:cNvSpPr txBox="1"/>
          <p:nvPr/>
        </p:nvSpPr>
        <p:spPr>
          <a:xfrm>
            <a:off x="179512" y="267494"/>
            <a:ext cx="2567196" cy="374375"/>
          </a:xfrm>
          <a:prstGeom prst="rect">
            <a:avLst/>
          </a:prstGeom>
          <a:noFill/>
        </p:spPr>
        <p:txBody>
          <a:bodyPr wrap="none" lIns="96434" tIns="48217" rIns="96434" bIns="48217" rtlCol="0">
            <a:spAutoFit/>
          </a:bodyPr>
          <a:lstStyle/>
          <a:p>
            <a:pPr defTabSz="964278"/>
            <a:r>
              <a:rPr lang="en-US" altLang="zh-CN"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DNA</a:t>
            </a: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双螺旋结构的特点</a:t>
            </a:r>
          </a:p>
        </p:txBody>
      </p:sp>
      <p:pic>
        <p:nvPicPr>
          <p:cNvPr id="2" name="图片 1">
            <a:extLst>
              <a:ext uri="{FF2B5EF4-FFF2-40B4-BE49-F238E27FC236}">
                <a16:creationId xmlns:a16="http://schemas.microsoft.com/office/drawing/2014/main" id="{DCBBA521-0FA0-43B7-969F-7C11DF547F1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7229" b="97074" l="8800" r="94600">
                        <a14:foregroundMark x1="20200" y1="90017" x2="17000" y2="97590"/>
                        <a14:foregroundMark x1="26400" y1="89329" x2="37000" y2="97590"/>
                        <a14:foregroundMark x1="34800" y1="11360" x2="51200" y2="7229"/>
                        <a14:foregroundMark x1="29400" y1="76592" x2="25400" y2="86403"/>
                        <a14:foregroundMark x1="32000" y1="18417" x2="29800" y2="31325"/>
                        <a14:foregroundMark x1="82078" y1="41652" x2="85800" y2="41652"/>
                        <a14:foregroundMark x1="93502" y1="47196" x2="94600" y2="47160"/>
                        <a14:foregroundMark x1="68148" y1="48016" x2="83298" y2="47526"/>
                        <a14:foregroundMark x1="65555" y1="63359" x2="66800" y2="72289"/>
                        <a14:foregroundMark x1="62791" y1="43535" x2="62862" y2="44041"/>
                        <a14:foregroundMark x1="66800" y1="72289" x2="68350" y2="72914"/>
                        <a14:foregroundMark x1="89441" y1="74235" x2="89501" y2="63725"/>
                        <a14:foregroundMark x1="84734" y1="42857" x2="82372" y2="41270"/>
                        <a14:foregroundMark x1="78880" y1="42422" x2="83053" y2="47952"/>
                        <a14:foregroundMark x1="84336" y1="65666" x2="83400" y2="70052"/>
                        <a14:foregroundMark x1="83400" y1="70052" x2="76051" y2="72983"/>
                        <a14:foregroundMark x1="85400" y1="45439" x2="86812" y2="48312"/>
                        <a14:foregroundMark x1="85200" y1="47504" x2="85200" y2="48157"/>
                        <a14:foregroundMark x1="83400" y1="41480" x2="82707" y2="47919"/>
                        <a14:foregroundMark x1="83140" y1="47960" x2="83070" y2="39418"/>
                        <a14:foregroundMark x1="85800" y1="48365" x2="86200" y2="49914"/>
                        <a14:foregroundMark x1="87400" y1="64372" x2="84400" y2="65749"/>
                        <a14:backgroundMark x1="57600" y1="34251" x2="58200" y2="97418"/>
                        <a14:backgroundMark x1="84738" y1="57905" x2="96600" y2="57143"/>
                        <a14:backgroundMark x1="69800" y1="58864" x2="84197" y2="57939"/>
                        <a14:backgroundMark x1="84736" y1="57592" x2="99400" y2="57315"/>
                        <a14:backgroundMark x1="63000" y1="58003" x2="84073" y2="57605"/>
                        <a14:backgroundMark x1="82200" y1="79002" x2="94200" y2="76936"/>
                        <a14:backgroundMark x1="62000" y1="37694" x2="84200" y2="38898"/>
                        <a14:backgroundMark x1="62600" y1="44062" x2="63800" y2="55250"/>
                        <a14:backgroundMark x1="65200" y1="55250" x2="63600" y2="55938"/>
                        <a14:backgroundMark x1="88400" y1="52324" x2="88400" y2="54389"/>
                        <a14:backgroundMark x1="88400" y1="42857" x2="88400" y2="44405"/>
                        <a14:backgroundMark x1="82000" y1="34940" x2="98600" y2="38898"/>
                        <a14:backgroundMark x1="98600" y1="38898" x2="98600" y2="38898"/>
                        <a14:backgroundMark x1="81400" y1="30981" x2="87000" y2="37177"/>
                        <a14:backgroundMark x1="77600" y1="78485" x2="87000" y2="77969"/>
                        <a14:backgroundMark x1="63400" y1="76592" x2="82800" y2="76764"/>
                        <a14:backgroundMark x1="60800" y1="75731" x2="89200" y2="81583"/>
                        <a14:backgroundMark x1="63200" y1="63339" x2="66000" y2="62651"/>
                        <a14:backgroundMark x1="79000" y1="51463" x2="86200" y2="52151"/>
                        <a14:backgroundMark x1="86000" y1="61962" x2="87400" y2="61962"/>
                        <a14:backgroundMark x1="84809" y1="61962" x2="86600" y2="61962"/>
                        <a14:backgroundMark x1="88200" y1="61618" x2="91000" y2="61790"/>
                      </a14:backgroundRemoval>
                    </a14:imgEffect>
                  </a14:imgLayer>
                </a14:imgProps>
              </a:ext>
            </a:extLst>
          </a:blip>
          <a:srcRect l="12104" r="41900"/>
          <a:stretch/>
        </p:blipFill>
        <p:spPr>
          <a:xfrm>
            <a:off x="827584" y="915566"/>
            <a:ext cx="1368152" cy="3456384"/>
          </a:xfrm>
          <a:prstGeom prst="rect">
            <a:avLst/>
          </a:prstGeom>
        </p:spPr>
      </p:pic>
      <p:sp>
        <p:nvSpPr>
          <p:cNvPr id="3" name="矩形 2">
            <a:extLst>
              <a:ext uri="{FF2B5EF4-FFF2-40B4-BE49-F238E27FC236}">
                <a16:creationId xmlns:a16="http://schemas.microsoft.com/office/drawing/2014/main" id="{880FEC49-7C5E-4978-84AB-CB1FEA9BF5BF}"/>
              </a:ext>
            </a:extLst>
          </p:cNvPr>
          <p:cNvSpPr/>
          <p:nvPr/>
        </p:nvSpPr>
        <p:spPr>
          <a:xfrm>
            <a:off x="2483768" y="641869"/>
            <a:ext cx="6264696" cy="3926331"/>
          </a:xfrm>
          <a:prstGeom prst="rect">
            <a:avLst/>
          </a:prstGeom>
        </p:spPr>
        <p:txBody>
          <a:bodyPr wrap="square">
            <a:spAutoFit/>
          </a:bodyPr>
          <a:lstStyle/>
          <a:p>
            <a:pPr indent="457200" algn="ctr">
              <a:lnSpc>
                <a:spcPct val="150000"/>
              </a:lnSpc>
            </a:pPr>
            <a:r>
              <a:rPr lang="zh-CN" altLang="en-US" sz="2800" b="1" dirty="0">
                <a:latin typeface="黑体" panose="02010609060101010101" pitchFamily="49" charset="-122"/>
                <a:ea typeface="黑体" panose="02010609060101010101" pitchFamily="49" charset="-122"/>
              </a:rPr>
              <a:t>结构特点</a:t>
            </a:r>
            <a:endParaRPr lang="en-US" altLang="zh-CN" sz="2800" b="1" dirty="0">
              <a:latin typeface="黑体" panose="02010609060101010101" pitchFamily="49" charset="-122"/>
              <a:ea typeface="黑体" panose="02010609060101010101" pitchFamily="49" charset="-122"/>
            </a:endParaRPr>
          </a:p>
          <a:p>
            <a:pPr indent="457200">
              <a:lnSpc>
                <a:spcPct val="150000"/>
              </a:lnSpc>
            </a:pPr>
            <a:r>
              <a:rPr lang="en-US" altLang="zh-CN" sz="2000" dirty="0">
                <a:latin typeface="黑体" panose="02010609060101010101" pitchFamily="49" charset="-122"/>
                <a:ea typeface="黑体" panose="02010609060101010101" pitchFamily="49" charset="-122"/>
              </a:rPr>
              <a:t>1</a:t>
            </a:r>
            <a:r>
              <a:rPr lang="zh-CN" altLang="en-US" sz="2000" dirty="0">
                <a:latin typeface="黑体" panose="02010609060101010101" pitchFamily="49" charset="-122"/>
                <a:ea typeface="黑体" panose="02010609060101010101" pitchFamily="49" charset="-122"/>
              </a:rPr>
              <a:t>、两条</a:t>
            </a:r>
            <a:r>
              <a:rPr lang="en-US" altLang="zh-CN" sz="2000" dirty="0">
                <a:latin typeface="黑体" panose="02010609060101010101" pitchFamily="49" charset="-122"/>
                <a:ea typeface="黑体" panose="02010609060101010101" pitchFamily="49" charset="-122"/>
              </a:rPr>
              <a:t>DNA</a:t>
            </a:r>
            <a:r>
              <a:rPr lang="zh-CN" altLang="en-US" sz="2000" dirty="0">
                <a:latin typeface="黑体" panose="02010609060101010101" pitchFamily="49" charset="-122"/>
                <a:ea typeface="黑体" panose="02010609060101010101" pitchFamily="49" charset="-122"/>
              </a:rPr>
              <a:t>互补链反向平行。</a:t>
            </a:r>
            <a:endParaRPr lang="en-US" altLang="zh-CN" sz="2000" dirty="0">
              <a:latin typeface="黑体" panose="02010609060101010101" pitchFamily="49" charset="-122"/>
              <a:ea typeface="黑体" panose="02010609060101010101" pitchFamily="49" charset="-122"/>
            </a:endParaRPr>
          </a:p>
          <a:p>
            <a:pPr indent="457200">
              <a:lnSpc>
                <a:spcPct val="150000"/>
              </a:lnSpc>
            </a:pPr>
            <a:r>
              <a:rPr lang="en-US" altLang="zh-CN" sz="2000" dirty="0">
                <a:latin typeface="黑体" panose="02010609060101010101" pitchFamily="49" charset="-122"/>
                <a:ea typeface="黑体" panose="02010609060101010101" pitchFamily="49" charset="-122"/>
              </a:rPr>
              <a:t>2</a:t>
            </a:r>
            <a:r>
              <a:rPr lang="zh-CN" altLang="en-US" sz="2000" dirty="0">
                <a:latin typeface="黑体" panose="02010609060101010101" pitchFamily="49" charset="-122"/>
                <a:ea typeface="黑体" panose="02010609060101010101" pitchFamily="49" charset="-122"/>
              </a:rPr>
              <a:t>、由脱氧核糖和磷酸间隔相连而成的亲水骨架在螺旋分子的外侧，而疏水的碱基对则在螺旋分子内部。</a:t>
            </a:r>
            <a:endParaRPr lang="en-US" altLang="zh-CN" sz="2000" dirty="0">
              <a:latin typeface="黑体" panose="02010609060101010101" pitchFamily="49" charset="-122"/>
              <a:ea typeface="黑体" panose="02010609060101010101" pitchFamily="49" charset="-122"/>
            </a:endParaRPr>
          </a:p>
          <a:p>
            <a:pPr indent="457200">
              <a:lnSpc>
                <a:spcPct val="150000"/>
              </a:lnSpc>
            </a:pPr>
            <a:r>
              <a:rPr lang="en-US" altLang="zh-CN" sz="2000" dirty="0">
                <a:latin typeface="黑体" panose="02010609060101010101" pitchFamily="49" charset="-122"/>
                <a:ea typeface="黑体" panose="02010609060101010101" pitchFamily="49" charset="-122"/>
              </a:rPr>
              <a:t>3</a:t>
            </a:r>
            <a:r>
              <a:rPr lang="zh-CN" altLang="en-US" sz="2000" dirty="0">
                <a:latin typeface="黑体" panose="02010609060101010101" pitchFamily="49" charset="-122"/>
                <a:ea typeface="黑体" panose="02010609060101010101" pitchFamily="49" charset="-122"/>
              </a:rPr>
              <a:t>、两条</a:t>
            </a:r>
            <a:r>
              <a:rPr lang="en-US" altLang="zh-CN" sz="2000" dirty="0">
                <a:latin typeface="黑体" panose="02010609060101010101" pitchFamily="49" charset="-122"/>
                <a:ea typeface="黑体" panose="02010609060101010101" pitchFamily="49" charset="-122"/>
              </a:rPr>
              <a:t>DNA</a:t>
            </a:r>
            <a:r>
              <a:rPr lang="zh-CN" altLang="en-US" sz="2000" dirty="0">
                <a:latin typeface="黑体" panose="02010609060101010101" pitchFamily="49" charset="-122"/>
                <a:ea typeface="黑体" panose="02010609060101010101" pitchFamily="49" charset="-122"/>
              </a:rPr>
              <a:t>链依靠彼此碱基之间形成的氢键而结合在一起。</a:t>
            </a:r>
            <a:endParaRPr lang="en-US" altLang="zh-CN" sz="2000" dirty="0">
              <a:latin typeface="黑体" panose="02010609060101010101" pitchFamily="49" charset="-122"/>
              <a:ea typeface="黑体" panose="02010609060101010101" pitchFamily="49" charset="-122"/>
            </a:endParaRPr>
          </a:p>
          <a:p>
            <a:pPr indent="457200">
              <a:lnSpc>
                <a:spcPct val="150000"/>
              </a:lnSpc>
            </a:pPr>
            <a:r>
              <a:rPr lang="en-US" altLang="zh-CN" sz="2000" dirty="0">
                <a:latin typeface="黑体" panose="02010609060101010101" pitchFamily="49" charset="-122"/>
                <a:ea typeface="黑体" panose="02010609060101010101" pitchFamily="49" charset="-122"/>
              </a:rPr>
              <a:t>4</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DNA</a:t>
            </a:r>
            <a:r>
              <a:rPr lang="zh-CN" altLang="en-US" sz="2000" dirty="0">
                <a:latin typeface="黑体" panose="02010609060101010101" pitchFamily="49" charset="-122"/>
                <a:ea typeface="黑体" panose="02010609060101010101" pitchFamily="49" charset="-122"/>
              </a:rPr>
              <a:t>双螺旋结构比较稳定。维持这种稳定性主要靠碱基对之间的氢键以及碱基的堆积力。 </a:t>
            </a:r>
          </a:p>
        </p:txBody>
      </p:sp>
    </p:spTree>
    <p:extLst>
      <p:ext uri="{BB962C8B-B14F-4D97-AF65-F5344CB8AC3E}">
        <p14:creationId xmlns:p14="http://schemas.microsoft.com/office/powerpoint/2010/main" val="2893132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7444AE20-1925-4368-8EE5-AEE4203BC09A}"/>
              </a:ext>
            </a:extLst>
          </p:cNvPr>
          <p:cNvPicPr>
            <a:picLocks noChangeAspect="1"/>
          </p:cNvPicPr>
          <p:nvPr/>
        </p:nvPicPr>
        <p:blipFill rotWithShape="1">
          <a:blip r:embed="rId2"/>
          <a:srcRect l="2872" t="6926" r="74635" b="9945"/>
          <a:stretch/>
        </p:blipFill>
        <p:spPr>
          <a:xfrm>
            <a:off x="395536" y="483518"/>
            <a:ext cx="1512168" cy="172819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文本框 10">
            <a:extLst>
              <a:ext uri="{FF2B5EF4-FFF2-40B4-BE49-F238E27FC236}">
                <a16:creationId xmlns:a16="http://schemas.microsoft.com/office/drawing/2014/main" id="{B2978C0E-67E0-41D4-BF1A-8EB0FB2817D4}"/>
              </a:ext>
            </a:extLst>
          </p:cNvPr>
          <p:cNvSpPr txBox="1"/>
          <p:nvPr/>
        </p:nvSpPr>
        <p:spPr>
          <a:xfrm>
            <a:off x="4156949" y="123478"/>
            <a:ext cx="4671725" cy="1223348"/>
          </a:xfrm>
          <a:prstGeom prst="rect">
            <a:avLst/>
          </a:prstGeom>
          <a:noFill/>
        </p:spPr>
        <p:txBody>
          <a:bodyPr wrap="square" rtlCol="0">
            <a:spAutoFit/>
          </a:bodyPr>
          <a:lstStyle/>
          <a:p>
            <a:pPr indent="457200">
              <a:lnSpc>
                <a:spcPct val="150000"/>
              </a:lnSpc>
            </a:pPr>
            <a:r>
              <a:rPr lang="zh-CN" altLang="en-US" sz="1700" dirty="0">
                <a:latin typeface="微软雅黑" panose="020B0503020204020204" pitchFamily="34" charset="-122"/>
                <a:ea typeface="微软雅黑" panose="020B0503020204020204" pitchFamily="34" charset="-122"/>
              </a:rPr>
              <a:t>在</a:t>
            </a:r>
            <a:r>
              <a:rPr lang="en-US" altLang="zh-CN" sz="1700" dirty="0">
                <a:latin typeface="微软雅黑" panose="020B0503020204020204" pitchFamily="34" charset="-122"/>
                <a:ea typeface="微软雅黑" panose="020B0503020204020204" pitchFamily="34" charset="-122"/>
              </a:rPr>
              <a:t>DNA</a:t>
            </a:r>
            <a:r>
              <a:rPr lang="zh-CN" altLang="en-US" sz="1700" dirty="0">
                <a:latin typeface="微软雅黑" panose="020B0503020204020204" pitchFamily="34" charset="-122"/>
                <a:ea typeface="微软雅黑" panose="020B0503020204020204" pitchFamily="34" charset="-122"/>
              </a:rPr>
              <a:t>双螺旋结构的发现过程中，除了沃森和克里克，</a:t>
            </a:r>
            <a:r>
              <a:rPr lang="zh-CN" altLang="en-US" sz="1700" b="1" dirty="0">
                <a:solidFill>
                  <a:srgbClr val="3A5283"/>
                </a:solidFill>
                <a:latin typeface="微软雅黑" panose="020B0503020204020204" pitchFamily="34" charset="-122"/>
                <a:ea typeface="微软雅黑" panose="020B0503020204020204" pitchFamily="34" charset="-122"/>
              </a:rPr>
              <a:t>威尔金斯和富兰克林</a:t>
            </a:r>
            <a:r>
              <a:rPr lang="zh-CN" altLang="en-US" sz="1700" dirty="0">
                <a:latin typeface="微软雅黑" panose="020B0503020204020204" pitchFamily="34" charset="-122"/>
                <a:ea typeface="微软雅黑" panose="020B0503020204020204" pitchFamily="34" charset="-122"/>
              </a:rPr>
              <a:t>也在其中发挥了重要的作用。</a:t>
            </a:r>
            <a:endParaRPr lang="en-US" altLang="zh-CN" sz="1700" dirty="0">
              <a:latin typeface="微软雅黑" panose="020B0503020204020204" pitchFamily="34" charset="-122"/>
              <a:ea typeface="微软雅黑" panose="020B0503020204020204" pitchFamily="34" charset="-122"/>
            </a:endParaRPr>
          </a:p>
        </p:txBody>
      </p:sp>
      <p:sp>
        <p:nvSpPr>
          <p:cNvPr id="13" name="矩形: 圆角 12">
            <a:extLst>
              <a:ext uri="{FF2B5EF4-FFF2-40B4-BE49-F238E27FC236}">
                <a16:creationId xmlns:a16="http://schemas.microsoft.com/office/drawing/2014/main" id="{7036F2CF-9369-4459-B4DB-A0C4A3349CDC}"/>
              </a:ext>
            </a:extLst>
          </p:cNvPr>
          <p:cNvSpPr/>
          <p:nvPr/>
        </p:nvSpPr>
        <p:spPr>
          <a:xfrm>
            <a:off x="575556" y="2228978"/>
            <a:ext cx="1008112" cy="3693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沃森</a:t>
            </a:r>
          </a:p>
        </p:txBody>
      </p:sp>
      <p:pic>
        <p:nvPicPr>
          <p:cNvPr id="14" name="图片 13">
            <a:extLst>
              <a:ext uri="{FF2B5EF4-FFF2-40B4-BE49-F238E27FC236}">
                <a16:creationId xmlns:a16="http://schemas.microsoft.com/office/drawing/2014/main" id="{D516AFBE-4BA8-4DDD-AEEB-C16D3C9A91A1}"/>
              </a:ext>
            </a:extLst>
          </p:cNvPr>
          <p:cNvPicPr>
            <a:picLocks noChangeAspect="1"/>
          </p:cNvPicPr>
          <p:nvPr/>
        </p:nvPicPr>
        <p:blipFill rotWithShape="1">
          <a:blip r:embed="rId2"/>
          <a:srcRect l="75629" t="6928" r="2949" b="9943"/>
          <a:stretch/>
        </p:blipFill>
        <p:spPr>
          <a:xfrm>
            <a:off x="2324930" y="2792460"/>
            <a:ext cx="1440160" cy="1785347"/>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矩形: 圆角 15">
            <a:extLst>
              <a:ext uri="{FF2B5EF4-FFF2-40B4-BE49-F238E27FC236}">
                <a16:creationId xmlns:a16="http://schemas.microsoft.com/office/drawing/2014/main" id="{655142FB-8A98-4A1A-9B9E-840FE2734264}"/>
              </a:ext>
            </a:extLst>
          </p:cNvPr>
          <p:cNvSpPr/>
          <p:nvPr/>
        </p:nvSpPr>
        <p:spPr>
          <a:xfrm>
            <a:off x="2467356" y="2228978"/>
            <a:ext cx="1008112" cy="3693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克里克</a:t>
            </a:r>
          </a:p>
        </p:txBody>
      </p:sp>
      <p:sp>
        <p:nvSpPr>
          <p:cNvPr id="18" name="矩形: 圆角 17">
            <a:extLst>
              <a:ext uri="{FF2B5EF4-FFF2-40B4-BE49-F238E27FC236}">
                <a16:creationId xmlns:a16="http://schemas.microsoft.com/office/drawing/2014/main" id="{61B44F37-B3DF-499B-8202-51CBA01511A6}"/>
              </a:ext>
            </a:extLst>
          </p:cNvPr>
          <p:cNvSpPr/>
          <p:nvPr/>
        </p:nvSpPr>
        <p:spPr>
          <a:xfrm>
            <a:off x="494580" y="4612341"/>
            <a:ext cx="1170064" cy="3693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威尔金斯</a:t>
            </a:r>
          </a:p>
        </p:txBody>
      </p:sp>
      <p:sp>
        <p:nvSpPr>
          <p:cNvPr id="20" name="矩形: 圆角 19">
            <a:extLst>
              <a:ext uri="{FF2B5EF4-FFF2-40B4-BE49-F238E27FC236}">
                <a16:creationId xmlns:a16="http://schemas.microsoft.com/office/drawing/2014/main" id="{7768C0E0-50B7-4B1F-8B87-AF920DAB86E5}"/>
              </a:ext>
            </a:extLst>
          </p:cNvPr>
          <p:cNvSpPr/>
          <p:nvPr/>
        </p:nvSpPr>
        <p:spPr>
          <a:xfrm>
            <a:off x="2447295" y="4577808"/>
            <a:ext cx="1170063" cy="40386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富兰克林</a:t>
            </a:r>
          </a:p>
        </p:txBody>
      </p:sp>
      <p:pic>
        <p:nvPicPr>
          <p:cNvPr id="21" name="图片 20">
            <a:extLst>
              <a:ext uri="{FF2B5EF4-FFF2-40B4-BE49-F238E27FC236}">
                <a16:creationId xmlns:a16="http://schemas.microsoft.com/office/drawing/2014/main" id="{A9BEA6BE-C8E2-40CE-9219-01874EF6ACC6}"/>
              </a:ext>
            </a:extLst>
          </p:cNvPr>
          <p:cNvPicPr>
            <a:picLocks noChangeAspect="1"/>
          </p:cNvPicPr>
          <p:nvPr/>
        </p:nvPicPr>
        <p:blipFill rotWithShape="1">
          <a:blip r:embed="rId2"/>
          <a:srcRect l="28548" t="6928" r="50077" b="9943"/>
          <a:stretch/>
        </p:blipFill>
        <p:spPr>
          <a:xfrm>
            <a:off x="2324930" y="483518"/>
            <a:ext cx="1436980" cy="172819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图片 21">
            <a:extLst>
              <a:ext uri="{FF2B5EF4-FFF2-40B4-BE49-F238E27FC236}">
                <a16:creationId xmlns:a16="http://schemas.microsoft.com/office/drawing/2014/main" id="{86806066-8688-4CF7-9009-C5FA8AA48B38}"/>
              </a:ext>
            </a:extLst>
          </p:cNvPr>
          <p:cNvPicPr>
            <a:picLocks noChangeAspect="1"/>
          </p:cNvPicPr>
          <p:nvPr/>
        </p:nvPicPr>
        <p:blipFill rotWithShape="1">
          <a:blip r:embed="rId2"/>
          <a:srcRect l="51581" t="6928" r="27046" b="9943"/>
          <a:stretch/>
        </p:blipFill>
        <p:spPr>
          <a:xfrm>
            <a:off x="395536" y="2760683"/>
            <a:ext cx="1512168" cy="1818617"/>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7" name="矩形 26">
            <a:extLst>
              <a:ext uri="{FF2B5EF4-FFF2-40B4-BE49-F238E27FC236}">
                <a16:creationId xmlns:a16="http://schemas.microsoft.com/office/drawing/2014/main" id="{1516A003-6D88-4740-A770-7E95FF651237}"/>
              </a:ext>
            </a:extLst>
          </p:cNvPr>
          <p:cNvSpPr/>
          <p:nvPr/>
        </p:nvSpPr>
        <p:spPr>
          <a:xfrm>
            <a:off x="4156949" y="3758325"/>
            <a:ext cx="4572000" cy="1223348"/>
          </a:xfrm>
          <a:prstGeom prst="rect">
            <a:avLst/>
          </a:prstGeom>
        </p:spPr>
        <p:txBody>
          <a:bodyPr>
            <a:spAutoFit/>
          </a:bodyPr>
          <a:lstStyle/>
          <a:p>
            <a:pPr lvl="0" indent="457200">
              <a:lnSpc>
                <a:spcPct val="150000"/>
              </a:lnSpc>
            </a:pPr>
            <a:r>
              <a:rPr lang="en-US" altLang="zh-CN" sz="1700" dirty="0">
                <a:solidFill>
                  <a:prstClr val="black"/>
                </a:solidFill>
                <a:latin typeface="微软雅黑" panose="020B0503020204020204" pitchFamily="34" charset="-122"/>
                <a:ea typeface="微软雅黑" panose="020B0503020204020204" pitchFamily="34" charset="-122"/>
              </a:rPr>
              <a:t>1962 </a:t>
            </a:r>
            <a:r>
              <a:rPr lang="zh-CN" altLang="en-US" sz="1700" dirty="0">
                <a:solidFill>
                  <a:prstClr val="black"/>
                </a:solidFill>
                <a:latin typeface="微软雅黑" panose="020B0503020204020204" pitchFamily="34" charset="-122"/>
                <a:ea typeface="微软雅黑" panose="020B0503020204020204" pitchFamily="34" charset="-122"/>
              </a:rPr>
              <a:t>年，沃森、克里克与威尔金斯因研究</a:t>
            </a:r>
            <a:r>
              <a:rPr lang="en-US" altLang="zh-CN" sz="1700" dirty="0">
                <a:solidFill>
                  <a:prstClr val="black"/>
                </a:solidFill>
                <a:latin typeface="微软雅黑" panose="020B0503020204020204" pitchFamily="34" charset="-122"/>
                <a:ea typeface="微软雅黑" panose="020B0503020204020204" pitchFamily="34" charset="-122"/>
              </a:rPr>
              <a:t>DNA</a:t>
            </a:r>
            <a:r>
              <a:rPr lang="zh-CN" altLang="en-US" sz="1700" dirty="0">
                <a:solidFill>
                  <a:prstClr val="black"/>
                </a:solidFill>
                <a:latin typeface="微软雅黑" panose="020B0503020204020204" pitchFamily="34" charset="-122"/>
                <a:ea typeface="微软雅黑" panose="020B0503020204020204" pitchFamily="34" charset="-122"/>
              </a:rPr>
              <a:t>双螺旋结构模型的成果，共同荣获了诺贝尔生理学或医学奖。 </a:t>
            </a:r>
          </a:p>
        </p:txBody>
      </p:sp>
      <p:sp>
        <p:nvSpPr>
          <p:cNvPr id="2" name="矩形 1">
            <a:extLst>
              <a:ext uri="{FF2B5EF4-FFF2-40B4-BE49-F238E27FC236}">
                <a16:creationId xmlns:a16="http://schemas.microsoft.com/office/drawing/2014/main" id="{308F4F73-E753-4EF7-9BD4-09674E6FE9A5}"/>
              </a:ext>
            </a:extLst>
          </p:cNvPr>
          <p:cNvSpPr/>
          <p:nvPr/>
        </p:nvSpPr>
        <p:spPr>
          <a:xfrm>
            <a:off x="4152593" y="1398013"/>
            <a:ext cx="4572000" cy="2400594"/>
          </a:xfrm>
          <a:prstGeom prst="rect">
            <a:avLst/>
          </a:prstGeom>
        </p:spPr>
        <p:txBody>
          <a:bodyPr>
            <a:spAutoFit/>
          </a:bodyPr>
          <a:lstStyle/>
          <a:p>
            <a:pPr lvl="0" indent="457200">
              <a:lnSpc>
                <a:spcPct val="150000"/>
              </a:lnSpc>
            </a:pPr>
            <a:r>
              <a:rPr lang="zh-CN" altLang="en-US" sz="1700" dirty="0">
                <a:solidFill>
                  <a:prstClr val="black"/>
                </a:solidFill>
                <a:latin typeface="微软雅黑" panose="020B0503020204020204" pitchFamily="34" charset="-122"/>
                <a:ea typeface="微软雅黑" panose="020B0503020204020204" pitchFamily="34" charset="-122"/>
              </a:rPr>
              <a:t>威尔金斯在方法上采取了“</a:t>
            </a:r>
            <a:r>
              <a:rPr lang="en-US" altLang="zh-CN" sz="1700" dirty="0">
                <a:solidFill>
                  <a:prstClr val="black"/>
                </a:solidFill>
                <a:latin typeface="微软雅黑" panose="020B0503020204020204" pitchFamily="34" charset="-122"/>
                <a:ea typeface="微软雅黑" panose="020B0503020204020204" pitchFamily="34" charset="-122"/>
              </a:rPr>
              <a:t>X</a:t>
            </a:r>
            <a:r>
              <a:rPr lang="zh-CN" altLang="en-US" sz="1700" dirty="0">
                <a:solidFill>
                  <a:prstClr val="black"/>
                </a:solidFill>
                <a:latin typeface="微软雅黑" panose="020B0503020204020204" pitchFamily="34" charset="-122"/>
                <a:ea typeface="微软雅黑" panose="020B0503020204020204" pitchFamily="34" charset="-122"/>
              </a:rPr>
              <a:t>射线衍射法”，他通过实验证明了沃森</a:t>
            </a:r>
            <a:r>
              <a:rPr lang="en-US" altLang="zh-CN" sz="1700" dirty="0">
                <a:solidFill>
                  <a:prstClr val="black"/>
                </a:solidFill>
                <a:latin typeface="微软雅黑" panose="020B0503020204020204" pitchFamily="34" charset="-122"/>
                <a:ea typeface="微软雅黑" panose="020B0503020204020204" pitchFamily="34" charset="-122"/>
              </a:rPr>
              <a:t>-</a:t>
            </a:r>
            <a:r>
              <a:rPr lang="zh-CN" altLang="en-US" sz="1700" dirty="0">
                <a:solidFill>
                  <a:prstClr val="black"/>
                </a:solidFill>
                <a:latin typeface="微软雅黑" panose="020B0503020204020204" pitchFamily="34" charset="-122"/>
                <a:ea typeface="微软雅黑" panose="020B0503020204020204" pitchFamily="34" charset="-122"/>
              </a:rPr>
              <a:t>克里克模型是</a:t>
            </a:r>
            <a:r>
              <a:rPr lang="en-US" altLang="zh-CN" sz="1700" dirty="0">
                <a:solidFill>
                  <a:prstClr val="black"/>
                </a:solidFill>
                <a:latin typeface="微软雅黑" panose="020B0503020204020204" pitchFamily="34" charset="-122"/>
                <a:ea typeface="微软雅黑" panose="020B0503020204020204" pitchFamily="34" charset="-122"/>
              </a:rPr>
              <a:t>B-</a:t>
            </a:r>
            <a:r>
              <a:rPr lang="zh-CN" altLang="en-US" sz="1700" dirty="0">
                <a:solidFill>
                  <a:prstClr val="black"/>
                </a:solidFill>
                <a:latin typeface="微软雅黑" panose="020B0503020204020204" pitchFamily="34" charset="-122"/>
                <a:ea typeface="微软雅黑" panose="020B0503020204020204" pitchFamily="34" charset="-122"/>
              </a:rPr>
              <a:t>螺旋结构。</a:t>
            </a:r>
            <a:endParaRPr lang="en-US" altLang="zh-CN" sz="1700" dirty="0">
              <a:solidFill>
                <a:prstClr val="black"/>
              </a:solidFill>
              <a:latin typeface="微软雅黑" panose="020B0503020204020204" pitchFamily="34" charset="-122"/>
              <a:ea typeface="微软雅黑" panose="020B0503020204020204" pitchFamily="34" charset="-122"/>
            </a:endParaRPr>
          </a:p>
          <a:p>
            <a:pPr lvl="0" indent="457200">
              <a:lnSpc>
                <a:spcPct val="150000"/>
              </a:lnSpc>
            </a:pPr>
            <a:r>
              <a:rPr lang="zh-CN" altLang="en-US" sz="1700" dirty="0">
                <a:solidFill>
                  <a:prstClr val="black"/>
                </a:solidFill>
                <a:latin typeface="微软雅黑" panose="020B0503020204020204" pitchFamily="34" charset="-122"/>
                <a:ea typeface="微软雅黑" panose="020B0503020204020204" pitchFamily="34" charset="-122"/>
              </a:rPr>
              <a:t>而富兰克林所拍摄的</a:t>
            </a:r>
            <a:r>
              <a:rPr lang="en-US" altLang="zh-CN" sz="1700" dirty="0">
                <a:solidFill>
                  <a:prstClr val="black"/>
                </a:solidFill>
                <a:latin typeface="微软雅黑" panose="020B0503020204020204" pitchFamily="34" charset="-122"/>
                <a:ea typeface="微软雅黑" panose="020B0503020204020204" pitchFamily="34" charset="-122"/>
              </a:rPr>
              <a:t>DNA</a:t>
            </a:r>
            <a:r>
              <a:rPr lang="zh-CN" altLang="en-US" sz="1700" dirty="0">
                <a:solidFill>
                  <a:prstClr val="black"/>
                </a:solidFill>
                <a:latin typeface="微软雅黑" panose="020B0503020204020204" pitchFamily="34" charset="-122"/>
                <a:ea typeface="微软雅黑" panose="020B0503020204020204" pitchFamily="34" charset="-122"/>
              </a:rPr>
              <a:t>晶体衍射图片以及关于此物质的相关数据，是沃森与克里克解出</a:t>
            </a:r>
            <a:r>
              <a:rPr lang="en-US" altLang="zh-CN" sz="1700" dirty="0">
                <a:solidFill>
                  <a:prstClr val="black"/>
                </a:solidFill>
                <a:latin typeface="微软雅黑" panose="020B0503020204020204" pitchFamily="34" charset="-122"/>
                <a:ea typeface="微软雅黑" panose="020B0503020204020204" pitchFamily="34" charset="-122"/>
              </a:rPr>
              <a:t>DNA</a:t>
            </a:r>
            <a:r>
              <a:rPr lang="zh-CN" altLang="en-US" sz="1700" dirty="0">
                <a:solidFill>
                  <a:prstClr val="black"/>
                </a:solidFill>
                <a:latin typeface="微软雅黑" panose="020B0503020204020204" pitchFamily="34" charset="-122"/>
                <a:ea typeface="微软雅黑" panose="020B0503020204020204" pitchFamily="34" charset="-122"/>
              </a:rPr>
              <a:t>结构的关键线索。</a:t>
            </a:r>
            <a:endParaRPr lang="en-US" altLang="zh-CN" sz="1700"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0661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6" grpId="0"/>
      <p:bldP spid="18" grpId="0"/>
      <p:bldP spid="20" grpId="0"/>
      <p:bldP spid="27"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37"/>
          <p:cNvSpPr txBox="1"/>
          <p:nvPr/>
        </p:nvSpPr>
        <p:spPr>
          <a:xfrm>
            <a:off x="179512" y="267494"/>
            <a:ext cx="1118081" cy="374375"/>
          </a:xfrm>
          <a:prstGeom prst="rect">
            <a:avLst/>
          </a:prstGeom>
          <a:noFill/>
        </p:spPr>
        <p:txBody>
          <a:bodyPr wrap="none" lIns="96434" tIns="48217" rIns="96434" bIns="48217" rtlCol="0">
            <a:spAutoFit/>
          </a:bodyPr>
          <a:lstStyle/>
          <a:p>
            <a:pPr defTabSz="964278"/>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人物介绍</a:t>
            </a:r>
          </a:p>
        </p:txBody>
      </p:sp>
      <p:pic>
        <p:nvPicPr>
          <p:cNvPr id="5" name="图片 4">
            <a:extLst>
              <a:ext uri="{FF2B5EF4-FFF2-40B4-BE49-F238E27FC236}">
                <a16:creationId xmlns:a16="http://schemas.microsoft.com/office/drawing/2014/main" id="{9824C9DF-FE33-45E2-B2B3-CD85243999AD}"/>
              </a:ext>
            </a:extLst>
          </p:cNvPr>
          <p:cNvPicPr>
            <a:picLocks noChangeAspect="1"/>
          </p:cNvPicPr>
          <p:nvPr/>
        </p:nvPicPr>
        <p:blipFill rotWithShape="1">
          <a:blip r:embed="rId3"/>
          <a:srcRect l="2872" t="6926" r="74635" b="9945"/>
          <a:stretch/>
        </p:blipFill>
        <p:spPr>
          <a:xfrm>
            <a:off x="287016" y="1252304"/>
            <a:ext cx="2304256" cy="263343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文本框 3">
            <a:extLst>
              <a:ext uri="{FF2B5EF4-FFF2-40B4-BE49-F238E27FC236}">
                <a16:creationId xmlns:a16="http://schemas.microsoft.com/office/drawing/2014/main" id="{F6B3A82C-2172-4EFA-81A4-D20313DF8BBE}"/>
              </a:ext>
            </a:extLst>
          </p:cNvPr>
          <p:cNvSpPr txBox="1"/>
          <p:nvPr/>
        </p:nvSpPr>
        <p:spPr>
          <a:xfrm>
            <a:off x="2483768" y="941909"/>
            <a:ext cx="6477105" cy="3254224"/>
          </a:xfrm>
          <a:prstGeom prst="rect">
            <a:avLst/>
          </a:prstGeom>
          <a:noFill/>
        </p:spPr>
        <p:txBody>
          <a:bodyPr wrap="square" rtlCol="0">
            <a:spAutoFit/>
          </a:bodyPr>
          <a:lstStyle/>
          <a:p>
            <a:pPr marL="342900" indent="342900" defTabSz="914400">
              <a:lnSpc>
                <a:spcPct val="130000"/>
              </a:lnSpc>
              <a:buFont typeface="Arial" panose="020B0604020202020204" pitchFamily="34" charset="0"/>
              <a:buChar char="•"/>
              <a:defRPr/>
            </a:pPr>
            <a:r>
              <a:rPr lang="zh-CN" altLang="en-US" sz="2000" dirty="0">
                <a:latin typeface="微软雅黑" panose="020B0503020204020204" pitchFamily="34" charset="-122"/>
                <a:ea typeface="微软雅黑" panose="020B0503020204020204" pitchFamily="34" charset="-122"/>
              </a:rPr>
              <a:t>姓名：詹姆斯</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杜威</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沃森</a:t>
            </a:r>
            <a:endParaRPr lang="en-US" altLang="zh-CN" sz="2000" dirty="0">
              <a:latin typeface="微软雅黑" panose="020B0503020204020204" pitchFamily="34" charset="-122"/>
              <a:ea typeface="微软雅黑" panose="020B0503020204020204" pitchFamily="34" charset="-122"/>
            </a:endParaRPr>
          </a:p>
          <a:p>
            <a:pPr marL="342900" indent="342900" defTabSz="914400">
              <a:lnSpc>
                <a:spcPct val="130000"/>
              </a:lnSpc>
              <a:buFont typeface="Arial" panose="020B0604020202020204" pitchFamily="34" charset="0"/>
              <a:buChar char="•"/>
              <a:defRPr/>
            </a:pPr>
            <a:r>
              <a:rPr lang="zh-CN" altLang="en-US" sz="2000" dirty="0">
                <a:latin typeface="微软雅黑" panose="020B0503020204020204" pitchFamily="34" charset="-122"/>
                <a:ea typeface="微软雅黑" panose="020B0503020204020204" pitchFamily="34" charset="-122"/>
              </a:rPr>
              <a:t>国籍：美国</a:t>
            </a:r>
            <a:endParaRPr lang="en-US" altLang="zh-CN" sz="2000" dirty="0">
              <a:latin typeface="微软雅黑" panose="020B0503020204020204" pitchFamily="34" charset="-122"/>
              <a:ea typeface="微软雅黑" panose="020B0503020204020204" pitchFamily="34" charset="-122"/>
            </a:endParaRPr>
          </a:p>
          <a:p>
            <a:pPr marL="342900" indent="342900" defTabSz="914400">
              <a:lnSpc>
                <a:spcPct val="130000"/>
              </a:lnSpc>
              <a:buFont typeface="Arial" panose="020B0604020202020204" pitchFamily="34" charset="0"/>
              <a:buChar char="•"/>
              <a:defRPr/>
            </a:pPr>
            <a:r>
              <a:rPr lang="zh-CN" altLang="en-US" sz="2000" dirty="0">
                <a:latin typeface="微软雅黑" panose="020B0503020204020204" pitchFamily="34" charset="-122"/>
                <a:ea typeface="微软雅黑" panose="020B0503020204020204" pitchFamily="34" charset="-122"/>
              </a:rPr>
              <a:t>职业：</a:t>
            </a:r>
            <a:r>
              <a:rPr lang="zh-CN" altLang="en-US" sz="2000" b="1" dirty="0">
                <a:latin typeface="微软雅黑" panose="020B0503020204020204" pitchFamily="34" charset="-122"/>
                <a:ea typeface="微软雅黑" panose="020B0503020204020204" pitchFamily="34" charset="-122"/>
              </a:rPr>
              <a:t>生物学家</a:t>
            </a:r>
            <a:endParaRPr lang="en-US" altLang="zh-CN" sz="2000" b="1" dirty="0">
              <a:latin typeface="微软雅黑" panose="020B0503020204020204" pitchFamily="34" charset="-122"/>
              <a:ea typeface="微软雅黑" panose="020B0503020204020204" pitchFamily="34" charset="-122"/>
            </a:endParaRPr>
          </a:p>
          <a:p>
            <a:pPr marL="342900" indent="342900" defTabSz="914400">
              <a:lnSpc>
                <a:spcPct val="130000"/>
              </a:lnSpc>
              <a:buFont typeface="Arial" panose="020B0604020202020204" pitchFamily="34" charset="0"/>
              <a:buChar char="•"/>
              <a:defRPr/>
            </a:pPr>
            <a:r>
              <a:rPr lang="zh-CN" altLang="en-US" sz="2000" dirty="0">
                <a:latin typeface="微软雅黑" panose="020B0503020204020204" pitchFamily="34" charset="-122"/>
                <a:ea typeface="微软雅黑" panose="020B0503020204020204" pitchFamily="34" charset="-122"/>
              </a:rPr>
              <a:t>人物经历：沃森</a:t>
            </a:r>
            <a:r>
              <a:rPr lang="en-US" altLang="zh-CN" sz="2000" dirty="0">
                <a:latin typeface="微软雅黑" panose="020B0503020204020204" pitchFamily="34" charset="-122"/>
                <a:ea typeface="微软雅黑" panose="020B0503020204020204" pitchFamily="34" charset="-122"/>
              </a:rPr>
              <a:t>1947</a:t>
            </a:r>
            <a:r>
              <a:rPr lang="zh-CN" altLang="en-US" sz="2000" dirty="0">
                <a:latin typeface="微软雅黑" panose="020B0503020204020204" pitchFamily="34" charset="-122"/>
                <a:ea typeface="微软雅黑" panose="020B0503020204020204" pitchFamily="34" charset="-122"/>
              </a:rPr>
              <a:t>年毕业于美国芝加哥大学动物系 </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后来到以研究微生物遗传闻名的“噬菌体小组”的重要成员劳瑞亚的实验室里研究“</a:t>
            </a:r>
            <a:r>
              <a:rPr lang="en-US" altLang="zh-CN" sz="2000" dirty="0">
                <a:latin typeface="微软雅黑" panose="020B0503020204020204" pitchFamily="34" charset="-122"/>
                <a:ea typeface="微软雅黑" panose="020B0503020204020204" pitchFamily="34" charset="-122"/>
              </a:rPr>
              <a:t>X </a:t>
            </a:r>
            <a:r>
              <a:rPr lang="zh-CN" altLang="en-US" sz="2000" dirty="0">
                <a:latin typeface="微软雅黑" panose="020B0503020204020204" pitchFamily="34" charset="-122"/>
                <a:ea typeface="微软雅黑" panose="020B0503020204020204" pitchFamily="34" charset="-122"/>
              </a:rPr>
              <a:t>射线对噬菌体增殖的影响”，</a:t>
            </a:r>
            <a:r>
              <a:rPr lang="en-US" altLang="zh-CN" sz="2000" dirty="0">
                <a:latin typeface="微软雅黑" panose="020B0503020204020204" pitchFamily="34" charset="-122"/>
                <a:ea typeface="微软雅黑" panose="020B0503020204020204" pitchFamily="34" charset="-122"/>
              </a:rPr>
              <a:t>1950</a:t>
            </a:r>
            <a:r>
              <a:rPr lang="zh-CN" altLang="en-US" sz="2000" dirty="0">
                <a:latin typeface="微软雅黑" panose="020B0503020204020204" pitchFamily="34" charset="-122"/>
                <a:ea typeface="微软雅黑" panose="020B0503020204020204" pitchFamily="34" charset="-122"/>
              </a:rPr>
              <a:t>年得博士学位，</a:t>
            </a:r>
            <a:r>
              <a:rPr lang="en-US" altLang="zh-CN" sz="2000" dirty="0">
                <a:latin typeface="微软雅黑" panose="020B0503020204020204" pitchFamily="34" charset="-122"/>
                <a:ea typeface="微软雅黑" panose="020B0503020204020204" pitchFamily="34" charset="-122"/>
              </a:rPr>
              <a:t>1951</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1953</a:t>
            </a:r>
            <a:r>
              <a:rPr lang="zh-CN" altLang="en-US" sz="2000" dirty="0">
                <a:latin typeface="微软雅黑" panose="020B0503020204020204" pitchFamily="34" charset="-122"/>
                <a:ea typeface="微软雅黑" panose="020B0503020204020204" pitchFamily="34" charset="-122"/>
              </a:rPr>
              <a:t>年在英国剑桥大学卡文迪什实验室进修。</a:t>
            </a:r>
          </a:p>
        </p:txBody>
      </p:sp>
    </p:spTree>
    <p:extLst>
      <p:ext uri="{BB962C8B-B14F-4D97-AF65-F5344CB8AC3E}">
        <p14:creationId xmlns:p14="http://schemas.microsoft.com/office/powerpoint/2010/main" val="2023188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7">
            <a:extLst>
              <a:ext uri="{FF2B5EF4-FFF2-40B4-BE49-F238E27FC236}">
                <a16:creationId xmlns:a16="http://schemas.microsoft.com/office/drawing/2014/main" id="{9D4D5E09-FB45-40A7-B2A1-7003D8B4ACDF}"/>
              </a:ext>
            </a:extLst>
          </p:cNvPr>
          <p:cNvSpPr txBox="1"/>
          <p:nvPr/>
        </p:nvSpPr>
        <p:spPr>
          <a:xfrm>
            <a:off x="179512" y="267494"/>
            <a:ext cx="1118081" cy="374375"/>
          </a:xfrm>
          <a:prstGeom prst="rect">
            <a:avLst/>
          </a:prstGeom>
          <a:noFill/>
        </p:spPr>
        <p:txBody>
          <a:bodyPr wrap="none" lIns="96434" tIns="48217" rIns="96434" bIns="48217" rtlCol="0">
            <a:spAutoFit/>
          </a:bodyPr>
          <a:lstStyle/>
          <a:p>
            <a:pPr defTabSz="964278"/>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人物介绍</a:t>
            </a:r>
          </a:p>
        </p:txBody>
      </p:sp>
      <p:pic>
        <p:nvPicPr>
          <p:cNvPr id="6" name="图片 5">
            <a:extLst>
              <a:ext uri="{FF2B5EF4-FFF2-40B4-BE49-F238E27FC236}">
                <a16:creationId xmlns:a16="http://schemas.microsoft.com/office/drawing/2014/main" id="{318C9FE8-D334-4E18-833F-49CCD7076E9C}"/>
              </a:ext>
            </a:extLst>
          </p:cNvPr>
          <p:cNvPicPr>
            <a:picLocks noChangeAspect="1"/>
          </p:cNvPicPr>
          <p:nvPr/>
        </p:nvPicPr>
        <p:blipFill rotWithShape="1">
          <a:blip r:embed="rId3"/>
          <a:srcRect l="28548" t="6928" r="50077" b="9943"/>
          <a:stretch/>
        </p:blipFill>
        <p:spPr>
          <a:xfrm>
            <a:off x="281585" y="1252303"/>
            <a:ext cx="2277805" cy="273941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文本框 6">
            <a:extLst>
              <a:ext uri="{FF2B5EF4-FFF2-40B4-BE49-F238E27FC236}">
                <a16:creationId xmlns:a16="http://schemas.microsoft.com/office/drawing/2014/main" id="{AC8B724A-537F-4E7B-909E-9DFFEBBB628C}"/>
              </a:ext>
            </a:extLst>
          </p:cNvPr>
          <p:cNvSpPr txBox="1"/>
          <p:nvPr/>
        </p:nvSpPr>
        <p:spPr>
          <a:xfrm>
            <a:off x="2578916" y="1059582"/>
            <a:ext cx="6477106" cy="3254224"/>
          </a:xfrm>
          <a:prstGeom prst="rect">
            <a:avLst/>
          </a:prstGeom>
          <a:noFill/>
        </p:spPr>
        <p:txBody>
          <a:bodyPr wrap="square" rtlCol="0">
            <a:spAutoFit/>
          </a:bodyPr>
          <a:lstStyle/>
          <a:p>
            <a:pPr marL="342900" indent="342900" defTabSz="914400">
              <a:lnSpc>
                <a:spcPct val="130000"/>
              </a:lnSpc>
              <a:buFont typeface="Arial" panose="020B0604020202020204" pitchFamily="34" charset="0"/>
              <a:buChar char="•"/>
              <a:defRPr/>
            </a:pPr>
            <a:r>
              <a:rPr lang="zh-CN" altLang="en-US" sz="2000" dirty="0">
                <a:latin typeface="微软雅黑" panose="020B0503020204020204" pitchFamily="34" charset="-122"/>
                <a:ea typeface="微软雅黑" panose="020B0503020204020204" pitchFamily="34" charset="-122"/>
              </a:rPr>
              <a:t>姓名：弗朗西斯</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哈利</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康普顿</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克里克</a:t>
            </a:r>
            <a:endParaRPr lang="en-US" altLang="zh-CN" sz="2000" dirty="0">
              <a:latin typeface="微软雅黑" panose="020B0503020204020204" pitchFamily="34" charset="-122"/>
              <a:ea typeface="微软雅黑" panose="020B0503020204020204" pitchFamily="34" charset="-122"/>
            </a:endParaRPr>
          </a:p>
          <a:p>
            <a:pPr marL="342900" indent="342900" defTabSz="914400">
              <a:lnSpc>
                <a:spcPct val="130000"/>
              </a:lnSpc>
              <a:buFont typeface="Arial" panose="020B0604020202020204" pitchFamily="34" charset="0"/>
              <a:buChar char="•"/>
              <a:defRPr/>
            </a:pPr>
            <a:r>
              <a:rPr lang="zh-CN" altLang="en-US" sz="2000" dirty="0">
                <a:latin typeface="微软雅黑" panose="020B0503020204020204" pitchFamily="34" charset="-122"/>
                <a:ea typeface="微软雅黑" panose="020B0503020204020204" pitchFamily="34" charset="-122"/>
              </a:rPr>
              <a:t>国籍：英国</a:t>
            </a:r>
            <a:endParaRPr lang="en-US" altLang="zh-CN" sz="2000" dirty="0">
              <a:latin typeface="微软雅黑" panose="020B0503020204020204" pitchFamily="34" charset="-122"/>
              <a:ea typeface="微软雅黑" panose="020B0503020204020204" pitchFamily="34" charset="-122"/>
            </a:endParaRPr>
          </a:p>
          <a:p>
            <a:pPr marL="342900" indent="342900" defTabSz="914400">
              <a:lnSpc>
                <a:spcPct val="130000"/>
              </a:lnSpc>
              <a:buFont typeface="Arial" panose="020B0604020202020204" pitchFamily="34" charset="0"/>
              <a:buChar char="•"/>
              <a:defRPr/>
            </a:pPr>
            <a:r>
              <a:rPr lang="zh-CN" altLang="en-US" sz="2000" dirty="0">
                <a:latin typeface="微软雅黑" panose="020B0503020204020204" pitchFamily="34" charset="-122"/>
                <a:ea typeface="微软雅黑" panose="020B0503020204020204" pitchFamily="34" charset="-122"/>
              </a:rPr>
              <a:t>职业：</a:t>
            </a:r>
            <a:r>
              <a:rPr lang="zh-CN" altLang="en-US" sz="2000" b="1" dirty="0">
                <a:latin typeface="微软雅黑" panose="020B0503020204020204" pitchFamily="34" charset="-122"/>
                <a:ea typeface="微软雅黑" panose="020B0503020204020204" pitchFamily="34" charset="-122"/>
              </a:rPr>
              <a:t>物理学家、生物学家</a:t>
            </a:r>
            <a:endParaRPr lang="en-US" altLang="zh-CN" sz="2000" b="1" dirty="0">
              <a:latin typeface="微软雅黑" panose="020B0503020204020204" pitchFamily="34" charset="-122"/>
              <a:ea typeface="微软雅黑" panose="020B0503020204020204" pitchFamily="34" charset="-122"/>
            </a:endParaRPr>
          </a:p>
          <a:p>
            <a:pPr marL="342900" indent="342900" defTabSz="914400">
              <a:lnSpc>
                <a:spcPct val="130000"/>
              </a:lnSpc>
              <a:buFont typeface="Arial" panose="020B0604020202020204" pitchFamily="34" charset="0"/>
              <a:buChar char="•"/>
              <a:defRPr/>
            </a:pPr>
            <a:r>
              <a:rPr lang="zh-CN" altLang="en-US" sz="2000" dirty="0">
                <a:latin typeface="微软雅黑" panose="020B0503020204020204" pitchFamily="34" charset="-122"/>
                <a:ea typeface="微软雅黑" panose="020B0503020204020204" pitchFamily="34" charset="-122"/>
              </a:rPr>
              <a:t>人物经历：克里克毕业于英国伦敦大学，获得了物理学士学位。二战后，他对生物学产生了浓厚兴趣，想把物理学的原理应用到生物学方面 。</a:t>
            </a:r>
            <a:r>
              <a:rPr lang="en-US" altLang="zh-CN" sz="2000" dirty="0">
                <a:latin typeface="微软雅黑" panose="020B0503020204020204" pitchFamily="34" charset="-122"/>
                <a:ea typeface="微软雅黑" panose="020B0503020204020204" pitchFamily="34" charset="-122"/>
              </a:rPr>
              <a:t>1949</a:t>
            </a:r>
            <a:r>
              <a:rPr lang="zh-CN" altLang="en-US" sz="2000" dirty="0">
                <a:latin typeface="微软雅黑" panose="020B0503020204020204" pitchFamily="34" charset="-122"/>
                <a:ea typeface="微软雅黑" panose="020B0503020204020204" pitchFamily="34" charset="-122"/>
              </a:rPr>
              <a:t>年克里克加入剑桥大学卡文迪许实验室，对“多肽和蛋白质的</a:t>
            </a:r>
            <a:r>
              <a:rPr lang="en-US" altLang="zh-CN" sz="2000" dirty="0">
                <a:latin typeface="微软雅黑" panose="020B0503020204020204" pitchFamily="34" charset="-122"/>
                <a:ea typeface="微软雅黑" panose="020B0503020204020204" pitchFamily="34" charset="-122"/>
              </a:rPr>
              <a:t>X</a:t>
            </a:r>
            <a:r>
              <a:rPr lang="zh-CN" altLang="en-US" sz="2000" dirty="0">
                <a:latin typeface="微软雅黑" panose="020B0503020204020204" pitchFamily="34" charset="-122"/>
                <a:ea typeface="微软雅黑" panose="020B0503020204020204" pitchFamily="34" charset="-122"/>
              </a:rPr>
              <a:t>射线”进行研究。</a:t>
            </a:r>
            <a:endParaRPr lang="en-US" altLang="zh-CN"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7662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多彩年度工作总结"/>
</p:tagLst>
</file>

<file path=ppt/theme/theme1.xml><?xml version="1.0" encoding="utf-8"?>
<a:theme xmlns:a="http://schemas.openxmlformats.org/drawingml/2006/main" name="第一PPT，www.1ppt.com">
  <a:themeElements>
    <a:clrScheme name="自定义 128">
      <a:dk1>
        <a:sysClr val="windowText" lastClr="000000"/>
      </a:dk1>
      <a:lt1>
        <a:sysClr val="window" lastClr="FFFFFF"/>
      </a:lt1>
      <a:dk2>
        <a:srgbClr val="1F497D"/>
      </a:dk2>
      <a:lt2>
        <a:srgbClr val="EEECE1"/>
      </a:lt2>
      <a:accent1>
        <a:srgbClr val="0070C0"/>
      </a:accent1>
      <a:accent2>
        <a:srgbClr val="7F7F7F"/>
      </a:accent2>
      <a:accent3>
        <a:srgbClr val="0070C0"/>
      </a:accent3>
      <a:accent4>
        <a:srgbClr val="7F7F7F"/>
      </a:accent4>
      <a:accent5>
        <a:srgbClr val="0070C0"/>
      </a:accent5>
      <a:accent6>
        <a:srgbClr val="7F7F7F"/>
      </a:accent6>
      <a:hlink>
        <a:srgbClr val="007FA2"/>
      </a:hlink>
      <a:folHlink>
        <a:srgbClr val="FF495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7227</TotalTime>
  <Words>2830</Words>
  <Application>Microsoft Office PowerPoint</Application>
  <PresentationFormat>全屏显示(16:9)</PresentationFormat>
  <Paragraphs>153</Paragraphs>
  <Slides>29</Slides>
  <Notes>27</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29</vt:i4>
      </vt:variant>
    </vt:vector>
  </HeadingPairs>
  <TitlesOfParts>
    <vt:vector size="37" baseType="lpstr">
      <vt:lpstr>汉仪夏日体W</vt:lpstr>
      <vt:lpstr>黑体</vt:lpstr>
      <vt:lpstr>华文彩云</vt:lpstr>
      <vt:lpstr>宋体</vt:lpstr>
      <vt:lpstr>微软雅黑</vt:lpstr>
      <vt:lpstr>Arial</vt:lpstr>
      <vt:lpstr>Calibri</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生物科学</dc:title>
  <dc:creator>第一PPT</dc:creator>
  <cp:keywords>www.1ppt.com</cp:keywords>
  <cp:lastModifiedBy>李 晓容</cp:lastModifiedBy>
  <cp:revision>649</cp:revision>
  <dcterms:created xsi:type="dcterms:W3CDTF">2014-11-09T01:07:25Z</dcterms:created>
  <dcterms:modified xsi:type="dcterms:W3CDTF">2020-06-28T01:55:59Z</dcterms:modified>
</cp:coreProperties>
</file>