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1" r:id="rId5"/>
    <p:sldId id="322" r:id="rId6"/>
    <p:sldId id="259" r:id="rId7"/>
    <p:sldId id="295" r:id="rId8"/>
    <p:sldId id="297" r:id="rId9"/>
    <p:sldId id="300" r:id="rId10"/>
    <p:sldId id="416" r:id="rId11"/>
    <p:sldId id="301" r:id="rId12"/>
    <p:sldId id="262" r:id="rId13"/>
    <p:sldId id="264" r:id="rId14"/>
    <p:sldId id="418" r:id="rId15"/>
    <p:sldId id="278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602"/>
    <a:srgbClr val="50F42A"/>
    <a:srgbClr val="E836E6"/>
    <a:srgbClr val="93D2BD"/>
    <a:srgbClr val="B2D7E9"/>
    <a:srgbClr val="EB6136"/>
    <a:srgbClr val="FFF2CC"/>
    <a:srgbClr val="FFEBA8"/>
    <a:srgbClr val="28AFB2"/>
    <a:srgbClr val="C2A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8" autoAdjust="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5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6C1AE-34D4-43BC-91FA-BE3E95B54D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56FA6-53ED-4E0A-8FD9-D0854F61C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74CB32-505E-4FA7-AAF1-1AA37C96F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6.m4a"/><Relationship Id="rId8" Type="http://schemas.openxmlformats.org/officeDocument/2006/relationships/audio" Target="../media/media6.m4a"/><Relationship Id="rId7" Type="http://schemas.openxmlformats.org/officeDocument/2006/relationships/image" Target="../media/image7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7.mp4"/><Relationship Id="rId8" Type="http://schemas.openxmlformats.org/officeDocument/2006/relationships/video" Target="NULL" TargetMode="External"/><Relationship Id="rId7" Type="http://schemas.openxmlformats.org/officeDocument/2006/relationships/image" Target="../media/image27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10" Type="http://schemas.openxmlformats.org/officeDocument/2006/relationships/tags" Target="../tags/tag4.xml"/><Relationship Id="rId1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6.emf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6.emf"/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tags" Target="../tags/tag2.xml"/><Relationship Id="rId2" Type="http://schemas.openxmlformats.org/officeDocument/2006/relationships/image" Target="../media/image9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7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14.png"/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tags" Target="../tags/tag3.xml"/><Relationship Id="rId1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7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media" Target="../media/media5.m4a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media" Target="../media/media5.m4a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media" Target="../media/media5.m4a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rgbClr val="B2D7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0740" y="1988185"/>
            <a:ext cx="3332480" cy="49288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30" y="1242695"/>
            <a:ext cx="7698105" cy="488442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25507" y="2608748"/>
            <a:ext cx="580832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600" dirty="0">
                <a:solidFill>
                  <a:schemeClr val="accent2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  <a:sym typeface="+mn-ea"/>
              </a:rPr>
              <a:t>《感知音乐中的速度（二）》</a:t>
            </a:r>
            <a:endParaRPr lang="zh-CN" altLang="en-US" sz="3600" dirty="0">
              <a:solidFill>
                <a:schemeClr val="accent2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  <a:p>
            <a:pPr algn="ctr">
              <a:lnSpc>
                <a:spcPct val="140000"/>
              </a:lnSpc>
            </a:pPr>
            <a:r>
              <a:rPr lang="en-US" altLang="zh-CN" sz="3600" dirty="0">
                <a:solidFill>
                  <a:schemeClr val="accent2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  <a:sym typeface="+mn-ea"/>
              </a:rPr>
              <a:t>——</a:t>
            </a:r>
            <a:r>
              <a:rPr lang="zh-CN" altLang="en-US" sz="3600" dirty="0">
                <a:solidFill>
                  <a:schemeClr val="accent2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  <a:sym typeface="+mn-ea"/>
              </a:rPr>
              <a:t>管弦乐曲《乌龟》</a:t>
            </a:r>
            <a:endParaRPr lang="zh-CN" altLang="en-US" sz="3600" dirty="0">
              <a:solidFill>
                <a:schemeClr val="accent2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08" y="838575"/>
            <a:ext cx="1587399" cy="20397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69310">
            <a:off x="7626373" y="955323"/>
            <a:ext cx="1012500" cy="1428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09440" y="4250055"/>
            <a:ext cx="3033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+mn-ea"/>
              </a:rPr>
              <a:t>选自花城版小学三年级上册</a:t>
            </a:r>
            <a:endParaRPr lang="zh-CN" altLang="en-US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3455" y="4587240"/>
            <a:ext cx="22853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>
                <a:solidFill>
                  <a:schemeClr val="accent2">
                    <a:lumMod val="50000"/>
                  </a:schemeClr>
                </a:solidFill>
                <a:latin typeface="+mn-ea"/>
              </a:rPr>
              <a:t>17</a:t>
            </a:r>
            <a:r>
              <a:rPr lang="zh-CN" altLang="zh-CN" sz="1600">
                <a:solidFill>
                  <a:schemeClr val="accent2">
                    <a:lumMod val="50000"/>
                  </a:schemeClr>
                </a:solidFill>
                <a:latin typeface="+mn-ea"/>
              </a:rPr>
              <a:t>级音教</a:t>
            </a:r>
            <a:r>
              <a:rPr lang="en-US" altLang="zh-CN" sz="1600">
                <a:solidFill>
                  <a:schemeClr val="accent2">
                    <a:lumMod val="50000"/>
                  </a:schemeClr>
                </a:solidFill>
                <a:latin typeface="+mn-ea"/>
              </a:rPr>
              <a:t>2</a:t>
            </a:r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+mn-ea"/>
              </a:rPr>
              <a:t>班 陈雪妍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228338" y="936244"/>
            <a:ext cx="7937500" cy="4082795"/>
          </a:xfrm>
          <a:prstGeom prst="roundRect">
            <a:avLst>
              <a:gd name="adj" fmla="val 126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8058" y="3673054"/>
            <a:ext cx="915680" cy="13460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658109" y="1231900"/>
            <a:ext cx="5247006" cy="675640"/>
            <a:chOff x="2579002" y="1975686"/>
            <a:chExt cx="3290493" cy="528201"/>
          </a:xfrm>
        </p:grpSpPr>
        <p:sp>
          <p:nvSpPr>
            <p:cNvPr id="11" name="文本框 10"/>
            <p:cNvSpPr txBox="1"/>
            <p:nvPr/>
          </p:nvSpPr>
          <p:spPr>
            <a:xfrm>
              <a:off x="3270968" y="1975686"/>
              <a:ext cx="2598527" cy="504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管弦乐曲《乌龟》</a:t>
              </a:r>
              <a:endPara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  <p:sp>
          <p:nvSpPr>
            <p:cNvPr id="16" name="Freeform 75"/>
            <p:cNvSpPr>
              <a:spLocks noEditPoints="1"/>
            </p:cNvSpPr>
            <p:nvPr/>
          </p:nvSpPr>
          <p:spPr bwMode="auto">
            <a:xfrm>
              <a:off x="2579002" y="1975754"/>
              <a:ext cx="528133" cy="528133"/>
            </a:xfrm>
            <a:custGeom>
              <a:avLst/>
              <a:gdLst>
                <a:gd name="T0" fmla="*/ 130 w 216"/>
                <a:gd name="T1" fmla="*/ 0 h 216"/>
                <a:gd name="T2" fmla="*/ 43 w 216"/>
                <a:gd name="T3" fmla="*/ 86 h 216"/>
                <a:gd name="T4" fmla="*/ 68 w 216"/>
                <a:gd name="T5" fmla="*/ 147 h 216"/>
                <a:gd name="T6" fmla="*/ 0 w 216"/>
                <a:gd name="T7" fmla="*/ 210 h 216"/>
                <a:gd name="T8" fmla="*/ 6 w 216"/>
                <a:gd name="T9" fmla="*/ 216 h 216"/>
                <a:gd name="T10" fmla="*/ 74 w 216"/>
                <a:gd name="T11" fmla="*/ 153 h 216"/>
                <a:gd name="T12" fmla="*/ 130 w 216"/>
                <a:gd name="T13" fmla="*/ 173 h 216"/>
                <a:gd name="T14" fmla="*/ 216 w 216"/>
                <a:gd name="T15" fmla="*/ 86 h 216"/>
                <a:gd name="T16" fmla="*/ 130 w 216"/>
                <a:gd name="T17" fmla="*/ 0 h 216"/>
                <a:gd name="T18" fmla="*/ 51 w 216"/>
                <a:gd name="T19" fmla="*/ 86 h 216"/>
                <a:gd name="T20" fmla="*/ 130 w 216"/>
                <a:gd name="T21" fmla="*/ 8 h 216"/>
                <a:gd name="T22" fmla="*/ 207 w 216"/>
                <a:gd name="T23" fmla="*/ 71 h 216"/>
                <a:gd name="T24" fmla="*/ 139 w 216"/>
                <a:gd name="T25" fmla="*/ 24 h 216"/>
                <a:gd name="T26" fmla="*/ 67 w 216"/>
                <a:gd name="T27" fmla="*/ 96 h 216"/>
                <a:gd name="T28" fmla="*/ 115 w 216"/>
                <a:gd name="T29" fmla="*/ 164 h 216"/>
                <a:gd name="T30" fmla="*/ 51 w 216"/>
                <a:gd name="T31" fmla="*/ 86 h 216"/>
                <a:gd name="T32" fmla="*/ 133 w 216"/>
                <a:gd name="T33" fmla="*/ 107 h 216"/>
                <a:gd name="T34" fmla="*/ 155 w 216"/>
                <a:gd name="T35" fmla="*/ 84 h 216"/>
                <a:gd name="T36" fmla="*/ 138 w 216"/>
                <a:gd name="T37" fmla="*/ 63 h 216"/>
                <a:gd name="T38" fmla="*/ 138 w 216"/>
                <a:gd name="T39" fmla="*/ 63 h 216"/>
                <a:gd name="T40" fmla="*/ 167 w 216"/>
                <a:gd name="T41" fmla="*/ 91 h 216"/>
                <a:gd name="T42" fmla="*/ 138 w 216"/>
                <a:gd name="T43" fmla="*/ 120 h 216"/>
                <a:gd name="T44" fmla="*/ 110 w 216"/>
                <a:gd name="T45" fmla="*/ 91 h 216"/>
                <a:gd name="T46" fmla="*/ 110 w 216"/>
                <a:gd name="T47" fmla="*/ 86 h 216"/>
                <a:gd name="T48" fmla="*/ 133 w 216"/>
                <a:gd name="T49" fmla="*/ 107 h 216"/>
                <a:gd name="T50" fmla="*/ 118 w 216"/>
                <a:gd name="T51" fmla="*/ 84 h 216"/>
                <a:gd name="T52" fmla="*/ 133 w 216"/>
                <a:gd name="T53" fmla="*/ 70 h 216"/>
                <a:gd name="T54" fmla="*/ 147 w 216"/>
                <a:gd name="T55" fmla="*/ 84 h 216"/>
                <a:gd name="T56" fmla="*/ 133 w 216"/>
                <a:gd name="T57" fmla="*/ 99 h 216"/>
                <a:gd name="T58" fmla="*/ 118 w 216"/>
                <a:gd name="T59" fmla="*/ 84 h 216"/>
                <a:gd name="T60" fmla="*/ 138 w 216"/>
                <a:gd name="T61" fmla="*/ 55 h 216"/>
                <a:gd name="T62" fmla="*/ 102 w 216"/>
                <a:gd name="T63" fmla="*/ 91 h 216"/>
                <a:gd name="T64" fmla="*/ 138 w 216"/>
                <a:gd name="T65" fmla="*/ 128 h 216"/>
                <a:gd name="T66" fmla="*/ 157 w 216"/>
                <a:gd name="T67" fmla="*/ 122 h 216"/>
                <a:gd name="T68" fmla="*/ 130 w 216"/>
                <a:gd name="T69" fmla="*/ 132 h 216"/>
                <a:gd name="T70" fmla="*/ 84 w 216"/>
                <a:gd name="T71" fmla="*/ 86 h 216"/>
                <a:gd name="T72" fmla="*/ 130 w 216"/>
                <a:gd name="T73" fmla="*/ 41 h 216"/>
                <a:gd name="T74" fmla="*/ 175 w 216"/>
                <a:gd name="T75" fmla="*/ 86 h 216"/>
                <a:gd name="T76" fmla="*/ 175 w 216"/>
                <a:gd name="T77" fmla="*/ 91 h 216"/>
                <a:gd name="T78" fmla="*/ 138 w 216"/>
                <a:gd name="T79" fmla="*/ 55 h 216"/>
                <a:gd name="T80" fmla="*/ 139 w 216"/>
                <a:gd name="T81" fmla="*/ 160 h 216"/>
                <a:gd name="T82" fmla="*/ 75 w 216"/>
                <a:gd name="T83" fmla="*/ 96 h 216"/>
                <a:gd name="T84" fmla="*/ 76 w 216"/>
                <a:gd name="T85" fmla="*/ 87 h 216"/>
                <a:gd name="T86" fmla="*/ 130 w 216"/>
                <a:gd name="T87" fmla="*/ 140 h 216"/>
                <a:gd name="T88" fmla="*/ 183 w 216"/>
                <a:gd name="T89" fmla="*/ 86 h 216"/>
                <a:gd name="T90" fmla="*/ 130 w 216"/>
                <a:gd name="T91" fmla="*/ 33 h 216"/>
                <a:gd name="T92" fmla="*/ 139 w 216"/>
                <a:gd name="T93" fmla="*/ 32 h 216"/>
                <a:gd name="T94" fmla="*/ 203 w 216"/>
                <a:gd name="T95" fmla="*/ 96 h 216"/>
                <a:gd name="T96" fmla="*/ 139 w 216"/>
                <a:gd name="T97" fmla="*/ 16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6" h="216">
                  <a:moveTo>
                    <a:pt x="130" y="0"/>
                  </a:moveTo>
                  <a:cubicBezTo>
                    <a:pt x="82" y="0"/>
                    <a:pt x="43" y="38"/>
                    <a:pt x="43" y="86"/>
                  </a:cubicBezTo>
                  <a:cubicBezTo>
                    <a:pt x="43" y="110"/>
                    <a:pt x="52" y="132"/>
                    <a:pt x="68" y="147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89" y="165"/>
                    <a:pt x="108" y="173"/>
                    <a:pt x="130" y="173"/>
                  </a:cubicBezTo>
                  <a:cubicBezTo>
                    <a:pt x="178" y="173"/>
                    <a:pt x="216" y="134"/>
                    <a:pt x="216" y="86"/>
                  </a:cubicBezTo>
                  <a:cubicBezTo>
                    <a:pt x="216" y="38"/>
                    <a:pt x="178" y="0"/>
                    <a:pt x="130" y="0"/>
                  </a:cubicBezTo>
                  <a:close/>
                  <a:moveTo>
                    <a:pt x="51" y="86"/>
                  </a:moveTo>
                  <a:cubicBezTo>
                    <a:pt x="51" y="43"/>
                    <a:pt x="86" y="8"/>
                    <a:pt x="130" y="8"/>
                  </a:cubicBezTo>
                  <a:cubicBezTo>
                    <a:pt x="168" y="8"/>
                    <a:pt x="200" y="35"/>
                    <a:pt x="207" y="71"/>
                  </a:cubicBezTo>
                  <a:cubicBezTo>
                    <a:pt x="197" y="44"/>
                    <a:pt x="170" y="24"/>
                    <a:pt x="139" y="24"/>
                  </a:cubicBezTo>
                  <a:cubicBezTo>
                    <a:pt x="100" y="24"/>
                    <a:pt x="67" y="56"/>
                    <a:pt x="67" y="96"/>
                  </a:cubicBezTo>
                  <a:cubicBezTo>
                    <a:pt x="67" y="127"/>
                    <a:pt x="87" y="153"/>
                    <a:pt x="115" y="164"/>
                  </a:cubicBezTo>
                  <a:cubicBezTo>
                    <a:pt x="78" y="156"/>
                    <a:pt x="51" y="125"/>
                    <a:pt x="51" y="86"/>
                  </a:cubicBezTo>
                  <a:close/>
                  <a:moveTo>
                    <a:pt x="133" y="107"/>
                  </a:moveTo>
                  <a:cubicBezTo>
                    <a:pt x="145" y="107"/>
                    <a:pt x="155" y="97"/>
                    <a:pt x="155" y="84"/>
                  </a:cubicBezTo>
                  <a:cubicBezTo>
                    <a:pt x="155" y="74"/>
                    <a:pt x="148" y="65"/>
                    <a:pt x="138" y="63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54" y="63"/>
                    <a:pt x="167" y="75"/>
                    <a:pt x="167" y="91"/>
                  </a:cubicBezTo>
                  <a:cubicBezTo>
                    <a:pt x="167" y="107"/>
                    <a:pt x="154" y="120"/>
                    <a:pt x="138" y="120"/>
                  </a:cubicBezTo>
                  <a:cubicBezTo>
                    <a:pt x="123" y="120"/>
                    <a:pt x="110" y="107"/>
                    <a:pt x="110" y="91"/>
                  </a:cubicBezTo>
                  <a:cubicBezTo>
                    <a:pt x="110" y="89"/>
                    <a:pt x="110" y="87"/>
                    <a:pt x="110" y="86"/>
                  </a:cubicBezTo>
                  <a:cubicBezTo>
                    <a:pt x="111" y="97"/>
                    <a:pt x="121" y="107"/>
                    <a:pt x="133" y="107"/>
                  </a:cubicBezTo>
                  <a:close/>
                  <a:moveTo>
                    <a:pt x="118" y="84"/>
                  </a:moveTo>
                  <a:cubicBezTo>
                    <a:pt x="118" y="76"/>
                    <a:pt x="125" y="70"/>
                    <a:pt x="133" y="70"/>
                  </a:cubicBezTo>
                  <a:cubicBezTo>
                    <a:pt x="141" y="70"/>
                    <a:pt x="147" y="76"/>
                    <a:pt x="147" y="84"/>
                  </a:cubicBezTo>
                  <a:cubicBezTo>
                    <a:pt x="147" y="92"/>
                    <a:pt x="141" y="99"/>
                    <a:pt x="133" y="99"/>
                  </a:cubicBezTo>
                  <a:cubicBezTo>
                    <a:pt x="125" y="99"/>
                    <a:pt x="118" y="92"/>
                    <a:pt x="118" y="84"/>
                  </a:cubicBezTo>
                  <a:close/>
                  <a:moveTo>
                    <a:pt x="138" y="55"/>
                  </a:moveTo>
                  <a:cubicBezTo>
                    <a:pt x="118" y="55"/>
                    <a:pt x="102" y="71"/>
                    <a:pt x="102" y="91"/>
                  </a:cubicBezTo>
                  <a:cubicBezTo>
                    <a:pt x="102" y="111"/>
                    <a:pt x="118" y="128"/>
                    <a:pt x="138" y="128"/>
                  </a:cubicBezTo>
                  <a:cubicBezTo>
                    <a:pt x="145" y="128"/>
                    <a:pt x="152" y="126"/>
                    <a:pt x="157" y="122"/>
                  </a:cubicBezTo>
                  <a:cubicBezTo>
                    <a:pt x="150" y="128"/>
                    <a:pt x="140" y="132"/>
                    <a:pt x="130" y="132"/>
                  </a:cubicBezTo>
                  <a:cubicBezTo>
                    <a:pt x="105" y="132"/>
                    <a:pt x="84" y="111"/>
                    <a:pt x="84" y="86"/>
                  </a:cubicBezTo>
                  <a:cubicBezTo>
                    <a:pt x="84" y="61"/>
                    <a:pt x="105" y="41"/>
                    <a:pt x="130" y="41"/>
                  </a:cubicBezTo>
                  <a:cubicBezTo>
                    <a:pt x="155" y="41"/>
                    <a:pt x="175" y="61"/>
                    <a:pt x="175" y="86"/>
                  </a:cubicBezTo>
                  <a:cubicBezTo>
                    <a:pt x="175" y="88"/>
                    <a:pt x="175" y="90"/>
                    <a:pt x="175" y="91"/>
                  </a:cubicBezTo>
                  <a:cubicBezTo>
                    <a:pt x="175" y="71"/>
                    <a:pt x="159" y="55"/>
                    <a:pt x="138" y="55"/>
                  </a:cubicBezTo>
                  <a:close/>
                  <a:moveTo>
                    <a:pt x="139" y="160"/>
                  </a:moveTo>
                  <a:cubicBezTo>
                    <a:pt x="104" y="160"/>
                    <a:pt x="75" y="131"/>
                    <a:pt x="75" y="96"/>
                  </a:cubicBezTo>
                  <a:cubicBezTo>
                    <a:pt x="75" y="93"/>
                    <a:pt x="76" y="90"/>
                    <a:pt x="76" y="87"/>
                  </a:cubicBezTo>
                  <a:cubicBezTo>
                    <a:pt x="76" y="116"/>
                    <a:pt x="100" y="140"/>
                    <a:pt x="130" y="140"/>
                  </a:cubicBezTo>
                  <a:cubicBezTo>
                    <a:pt x="159" y="140"/>
                    <a:pt x="183" y="116"/>
                    <a:pt x="183" y="86"/>
                  </a:cubicBezTo>
                  <a:cubicBezTo>
                    <a:pt x="183" y="57"/>
                    <a:pt x="159" y="33"/>
                    <a:pt x="130" y="33"/>
                  </a:cubicBezTo>
                  <a:cubicBezTo>
                    <a:pt x="133" y="32"/>
                    <a:pt x="136" y="32"/>
                    <a:pt x="139" y="32"/>
                  </a:cubicBezTo>
                  <a:cubicBezTo>
                    <a:pt x="175" y="32"/>
                    <a:pt x="203" y="61"/>
                    <a:pt x="203" y="96"/>
                  </a:cubicBezTo>
                  <a:cubicBezTo>
                    <a:pt x="203" y="131"/>
                    <a:pt x="175" y="160"/>
                    <a:pt x="139" y="16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900679" y="2211705"/>
            <a:ext cx="6227445" cy="2158365"/>
            <a:chOff x="2451274" y="3167142"/>
            <a:chExt cx="6341843" cy="1791446"/>
          </a:xfrm>
        </p:grpSpPr>
        <p:sp>
          <p:nvSpPr>
            <p:cNvPr id="15" name="文本框 14"/>
            <p:cNvSpPr txBox="1"/>
            <p:nvPr/>
          </p:nvSpPr>
          <p:spPr>
            <a:xfrm>
              <a:off x="3271892" y="3167142"/>
              <a:ext cx="5521225" cy="179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选自</a:t>
              </a:r>
              <a:r>
                <a:rPr lang="zh-CN" altLang="zh-CN" sz="2400" dirty="0">
                  <a:solidFill>
                    <a:schemeClr val="accent2">
                      <a:lumMod val="7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《动物狂欢节》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——[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法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]圣-桑 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曲</a:t>
              </a:r>
              <a:endPara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这首《乌龟》是取用歌剧</a:t>
              </a:r>
              <a:r>
                <a:rPr lang="zh-CN" altLang="zh-CN" sz="2400" dirty="0">
                  <a:solidFill>
                    <a:schemeClr val="accent2">
                      <a:lumMod val="7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《地狱中的奥菲欧》序曲</a:t>
              </a:r>
              <a:r>
                <a:rPr lang="zh-CN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中的一段活泼快速的康康舞旋律进行改编而成的。</a:t>
              </a:r>
              <a:endParaRPr lang="zh-CN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451274" y="3167142"/>
              <a:ext cx="610452" cy="493320"/>
              <a:chOff x="2387774" y="3319542"/>
              <a:chExt cx="610452" cy="493320"/>
            </a:xfrm>
          </p:grpSpPr>
          <p:sp>
            <p:nvSpPr>
              <p:cNvPr id="21" name="Freeform 54"/>
              <p:cNvSpPr>
                <a:spLocks noEditPoints="1"/>
              </p:cNvSpPr>
              <p:nvPr/>
            </p:nvSpPr>
            <p:spPr bwMode="auto">
              <a:xfrm>
                <a:off x="2387774" y="3319542"/>
                <a:ext cx="610452" cy="493320"/>
              </a:xfrm>
              <a:custGeom>
                <a:avLst/>
                <a:gdLst>
                  <a:gd name="T0" fmla="*/ 230 w 231"/>
                  <a:gd name="T1" fmla="*/ 121 h 218"/>
                  <a:gd name="T2" fmla="*/ 205 w 231"/>
                  <a:gd name="T3" fmla="*/ 85 h 218"/>
                  <a:gd name="T4" fmla="*/ 168 w 231"/>
                  <a:gd name="T5" fmla="*/ 74 h 218"/>
                  <a:gd name="T6" fmla="*/ 162 w 231"/>
                  <a:gd name="T7" fmla="*/ 74 h 218"/>
                  <a:gd name="T8" fmla="*/ 161 w 231"/>
                  <a:gd name="T9" fmla="*/ 75 h 218"/>
                  <a:gd name="T10" fmla="*/ 159 w 231"/>
                  <a:gd name="T11" fmla="*/ 35 h 218"/>
                  <a:gd name="T12" fmla="*/ 129 w 231"/>
                  <a:gd name="T13" fmla="*/ 2 h 218"/>
                  <a:gd name="T14" fmla="*/ 125 w 231"/>
                  <a:gd name="T15" fmla="*/ 0 h 218"/>
                  <a:gd name="T16" fmla="*/ 124 w 231"/>
                  <a:gd name="T17" fmla="*/ 5 h 218"/>
                  <a:gd name="T18" fmla="*/ 124 w 231"/>
                  <a:gd name="T19" fmla="*/ 49 h 218"/>
                  <a:gd name="T20" fmla="*/ 125 w 231"/>
                  <a:gd name="T21" fmla="*/ 53 h 218"/>
                  <a:gd name="T22" fmla="*/ 86 w 231"/>
                  <a:gd name="T23" fmla="*/ 41 h 218"/>
                  <a:gd name="T24" fmla="*/ 86 w 231"/>
                  <a:gd name="T25" fmla="*/ 49 h 218"/>
                  <a:gd name="T26" fmla="*/ 148 w 231"/>
                  <a:gd name="T27" fmla="*/ 80 h 218"/>
                  <a:gd name="T28" fmla="*/ 177 w 231"/>
                  <a:gd name="T29" fmla="*/ 125 h 218"/>
                  <a:gd name="T30" fmla="*/ 164 w 231"/>
                  <a:gd name="T31" fmla="*/ 182 h 218"/>
                  <a:gd name="T32" fmla="*/ 90 w 231"/>
                  <a:gd name="T33" fmla="*/ 210 h 218"/>
                  <a:gd name="T34" fmla="*/ 34 w 231"/>
                  <a:gd name="T35" fmla="*/ 193 h 218"/>
                  <a:gd name="T36" fmla="*/ 19 w 231"/>
                  <a:gd name="T37" fmla="*/ 137 h 218"/>
                  <a:gd name="T38" fmla="*/ 48 w 231"/>
                  <a:gd name="T39" fmla="*/ 66 h 218"/>
                  <a:gd name="T40" fmla="*/ 86 w 231"/>
                  <a:gd name="T41" fmla="*/ 49 h 218"/>
                  <a:gd name="T42" fmla="*/ 86 w 231"/>
                  <a:gd name="T43" fmla="*/ 41 h 218"/>
                  <a:gd name="T44" fmla="*/ 86 w 231"/>
                  <a:gd name="T45" fmla="*/ 41 h 218"/>
                  <a:gd name="T46" fmla="*/ 42 w 231"/>
                  <a:gd name="T47" fmla="*/ 60 h 218"/>
                  <a:gd name="T48" fmla="*/ 29 w 231"/>
                  <a:gd name="T49" fmla="*/ 199 h 218"/>
                  <a:gd name="T50" fmla="*/ 90 w 231"/>
                  <a:gd name="T51" fmla="*/ 218 h 218"/>
                  <a:gd name="T52" fmla="*/ 170 w 231"/>
                  <a:gd name="T53" fmla="*/ 188 h 218"/>
                  <a:gd name="T54" fmla="*/ 181 w 231"/>
                  <a:gd name="T55" fmla="*/ 114 h 218"/>
                  <a:gd name="T56" fmla="*/ 183 w 231"/>
                  <a:gd name="T57" fmla="*/ 116 h 218"/>
                  <a:gd name="T58" fmla="*/ 221 w 231"/>
                  <a:gd name="T59" fmla="*/ 126 h 218"/>
                  <a:gd name="T60" fmla="*/ 227 w 231"/>
                  <a:gd name="T61" fmla="*/ 126 h 218"/>
                  <a:gd name="T62" fmla="*/ 231 w 231"/>
                  <a:gd name="T63" fmla="*/ 126 h 218"/>
                  <a:gd name="T64" fmla="*/ 230 w 231"/>
                  <a:gd name="T65" fmla="*/ 121 h 218"/>
                  <a:gd name="T66" fmla="*/ 153 w 231"/>
                  <a:gd name="T67" fmla="*/ 72 h 218"/>
                  <a:gd name="T68" fmla="*/ 131 w 231"/>
                  <a:gd name="T69" fmla="*/ 46 h 218"/>
                  <a:gd name="T70" fmla="*/ 130 w 231"/>
                  <a:gd name="T71" fmla="*/ 12 h 218"/>
                  <a:gd name="T72" fmla="*/ 152 w 231"/>
                  <a:gd name="T73" fmla="*/ 38 h 218"/>
                  <a:gd name="T74" fmla="*/ 153 w 231"/>
                  <a:gd name="T75" fmla="*/ 72 h 218"/>
                  <a:gd name="T76" fmla="*/ 188 w 231"/>
                  <a:gd name="T77" fmla="*/ 110 h 218"/>
                  <a:gd name="T78" fmla="*/ 167 w 231"/>
                  <a:gd name="T79" fmla="*/ 82 h 218"/>
                  <a:gd name="T80" fmla="*/ 200 w 231"/>
                  <a:gd name="T81" fmla="*/ 91 h 218"/>
                  <a:gd name="T82" fmla="*/ 221 w 231"/>
                  <a:gd name="T83" fmla="*/ 119 h 218"/>
                  <a:gd name="T84" fmla="*/ 188 w 231"/>
                  <a:gd name="T85" fmla="*/ 11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1" h="218">
                    <a:moveTo>
                      <a:pt x="230" y="121"/>
                    </a:moveTo>
                    <a:cubicBezTo>
                      <a:pt x="230" y="120"/>
                      <a:pt x="224" y="97"/>
                      <a:pt x="205" y="85"/>
                    </a:cubicBezTo>
                    <a:cubicBezTo>
                      <a:pt x="192" y="76"/>
                      <a:pt x="176" y="74"/>
                      <a:pt x="168" y="74"/>
                    </a:cubicBezTo>
                    <a:cubicBezTo>
                      <a:pt x="164" y="74"/>
                      <a:pt x="162" y="74"/>
                      <a:pt x="162" y="74"/>
                    </a:cubicBezTo>
                    <a:cubicBezTo>
                      <a:pt x="161" y="75"/>
                      <a:pt x="161" y="75"/>
                      <a:pt x="161" y="75"/>
                    </a:cubicBezTo>
                    <a:cubicBezTo>
                      <a:pt x="163" y="67"/>
                      <a:pt x="165" y="51"/>
                      <a:pt x="159" y="35"/>
                    </a:cubicBezTo>
                    <a:cubicBezTo>
                      <a:pt x="151" y="14"/>
                      <a:pt x="130" y="3"/>
                      <a:pt x="129" y="2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3" y="6"/>
                      <a:pt x="116" y="28"/>
                      <a:pt x="124" y="49"/>
                    </a:cubicBezTo>
                    <a:cubicBezTo>
                      <a:pt x="124" y="50"/>
                      <a:pt x="125" y="52"/>
                      <a:pt x="125" y="53"/>
                    </a:cubicBezTo>
                    <a:cubicBezTo>
                      <a:pt x="114" y="46"/>
                      <a:pt x="100" y="41"/>
                      <a:pt x="86" y="41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115" y="49"/>
                      <a:pt x="140" y="72"/>
                      <a:pt x="148" y="80"/>
                    </a:cubicBezTo>
                    <a:cubicBezTo>
                      <a:pt x="153" y="85"/>
                      <a:pt x="170" y="103"/>
                      <a:pt x="177" y="125"/>
                    </a:cubicBezTo>
                    <a:cubicBezTo>
                      <a:pt x="184" y="147"/>
                      <a:pt x="180" y="166"/>
                      <a:pt x="164" y="182"/>
                    </a:cubicBezTo>
                    <a:cubicBezTo>
                      <a:pt x="147" y="200"/>
                      <a:pt x="119" y="210"/>
                      <a:pt x="90" y="210"/>
                    </a:cubicBezTo>
                    <a:cubicBezTo>
                      <a:pt x="67" y="210"/>
                      <a:pt x="44" y="203"/>
                      <a:pt x="34" y="193"/>
                    </a:cubicBezTo>
                    <a:cubicBezTo>
                      <a:pt x="24" y="183"/>
                      <a:pt x="18" y="161"/>
                      <a:pt x="19" y="137"/>
                    </a:cubicBezTo>
                    <a:cubicBezTo>
                      <a:pt x="19" y="120"/>
                      <a:pt x="24" y="90"/>
                      <a:pt x="48" y="66"/>
                    </a:cubicBezTo>
                    <a:cubicBezTo>
                      <a:pt x="59" y="54"/>
                      <a:pt x="72" y="49"/>
                      <a:pt x="86" y="49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72" y="41"/>
                      <a:pt x="57" y="46"/>
                      <a:pt x="42" y="60"/>
                    </a:cubicBezTo>
                    <a:cubicBezTo>
                      <a:pt x="0" y="102"/>
                      <a:pt x="5" y="175"/>
                      <a:pt x="29" y="199"/>
                    </a:cubicBezTo>
                    <a:cubicBezTo>
                      <a:pt x="40" y="210"/>
                      <a:pt x="64" y="218"/>
                      <a:pt x="90" y="218"/>
                    </a:cubicBezTo>
                    <a:cubicBezTo>
                      <a:pt x="118" y="218"/>
                      <a:pt x="148" y="209"/>
                      <a:pt x="170" y="188"/>
                    </a:cubicBezTo>
                    <a:cubicBezTo>
                      <a:pt x="193" y="164"/>
                      <a:pt x="191" y="137"/>
                      <a:pt x="181" y="114"/>
                    </a:cubicBezTo>
                    <a:cubicBezTo>
                      <a:pt x="182" y="115"/>
                      <a:pt x="183" y="115"/>
                      <a:pt x="183" y="116"/>
                    </a:cubicBezTo>
                    <a:cubicBezTo>
                      <a:pt x="197" y="125"/>
                      <a:pt x="212" y="126"/>
                      <a:pt x="221" y="126"/>
                    </a:cubicBezTo>
                    <a:cubicBezTo>
                      <a:pt x="224" y="126"/>
                      <a:pt x="227" y="126"/>
                      <a:pt x="227" y="126"/>
                    </a:cubicBezTo>
                    <a:cubicBezTo>
                      <a:pt x="231" y="126"/>
                      <a:pt x="231" y="126"/>
                      <a:pt x="231" y="126"/>
                    </a:cubicBezTo>
                    <a:lnTo>
                      <a:pt x="230" y="121"/>
                    </a:lnTo>
                    <a:close/>
                    <a:moveTo>
                      <a:pt x="153" y="72"/>
                    </a:moveTo>
                    <a:cubicBezTo>
                      <a:pt x="147" y="68"/>
                      <a:pt x="136" y="59"/>
                      <a:pt x="131" y="46"/>
                    </a:cubicBezTo>
                    <a:cubicBezTo>
                      <a:pt x="126" y="33"/>
                      <a:pt x="128" y="19"/>
                      <a:pt x="130" y="12"/>
                    </a:cubicBezTo>
                    <a:cubicBezTo>
                      <a:pt x="136" y="16"/>
                      <a:pt x="147" y="25"/>
                      <a:pt x="152" y="38"/>
                    </a:cubicBezTo>
                    <a:cubicBezTo>
                      <a:pt x="157" y="51"/>
                      <a:pt x="155" y="65"/>
                      <a:pt x="153" y="72"/>
                    </a:cubicBezTo>
                    <a:close/>
                    <a:moveTo>
                      <a:pt x="188" y="110"/>
                    </a:moveTo>
                    <a:cubicBezTo>
                      <a:pt x="176" y="102"/>
                      <a:pt x="170" y="89"/>
                      <a:pt x="167" y="82"/>
                    </a:cubicBezTo>
                    <a:cubicBezTo>
                      <a:pt x="174" y="82"/>
                      <a:pt x="189" y="83"/>
                      <a:pt x="200" y="91"/>
                    </a:cubicBezTo>
                    <a:cubicBezTo>
                      <a:pt x="212" y="99"/>
                      <a:pt x="218" y="112"/>
                      <a:pt x="221" y="119"/>
                    </a:cubicBezTo>
                    <a:cubicBezTo>
                      <a:pt x="214" y="119"/>
                      <a:pt x="199" y="117"/>
                      <a:pt x="188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EB6136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55"/>
              <p:cNvSpPr>
                <a:spLocks noChangeArrowheads="1"/>
              </p:cNvSpPr>
              <p:nvPr/>
            </p:nvSpPr>
            <p:spPr bwMode="auto">
              <a:xfrm>
                <a:off x="2572873" y="3747423"/>
                <a:ext cx="39274" cy="3927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Oval 56"/>
              <p:cNvSpPr>
                <a:spLocks noChangeArrowheads="1"/>
              </p:cNvSpPr>
              <p:nvPr/>
            </p:nvSpPr>
            <p:spPr bwMode="auto">
              <a:xfrm>
                <a:off x="2612147" y="3607897"/>
                <a:ext cx="39274" cy="3927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Oval 57"/>
              <p:cNvSpPr>
                <a:spLocks noChangeArrowheads="1"/>
              </p:cNvSpPr>
              <p:nvPr/>
            </p:nvSpPr>
            <p:spPr bwMode="auto">
              <a:xfrm>
                <a:off x="2548068" y="3652338"/>
                <a:ext cx="39274" cy="3824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Oval 58"/>
              <p:cNvSpPr>
                <a:spLocks noChangeArrowheads="1"/>
              </p:cNvSpPr>
              <p:nvPr/>
            </p:nvSpPr>
            <p:spPr bwMode="auto">
              <a:xfrm>
                <a:off x="2578040" y="3541751"/>
                <a:ext cx="39274" cy="392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Oval 59"/>
              <p:cNvSpPr>
                <a:spLocks noChangeArrowheads="1"/>
              </p:cNvSpPr>
              <p:nvPr/>
            </p:nvSpPr>
            <p:spPr bwMode="auto">
              <a:xfrm>
                <a:off x="2641086" y="3464236"/>
                <a:ext cx="39274" cy="382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60"/>
              <p:cNvSpPr>
                <a:spLocks noChangeArrowheads="1"/>
              </p:cNvSpPr>
              <p:nvPr/>
            </p:nvSpPr>
            <p:spPr bwMode="auto">
              <a:xfrm>
                <a:off x="2651421" y="3532449"/>
                <a:ext cx="39274" cy="392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Oval 61"/>
              <p:cNvSpPr>
                <a:spLocks noChangeArrowheads="1"/>
              </p:cNvSpPr>
              <p:nvPr/>
            </p:nvSpPr>
            <p:spPr bwMode="auto">
              <a:xfrm>
                <a:off x="2719634" y="3493175"/>
                <a:ext cx="39274" cy="392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Oval 62"/>
              <p:cNvSpPr>
                <a:spLocks noChangeArrowheads="1"/>
              </p:cNvSpPr>
              <p:nvPr/>
            </p:nvSpPr>
            <p:spPr bwMode="auto">
              <a:xfrm>
                <a:off x="2621449" y="3688512"/>
                <a:ext cx="39274" cy="392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 descr="下载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575" y="4000500"/>
            <a:ext cx="3324225" cy="2857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8105" y="2726690"/>
            <a:ext cx="2089150" cy="2326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4385" y="2726690"/>
            <a:ext cx="2089150" cy="23266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56" y="2696595"/>
            <a:ext cx="3012703" cy="34581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40" y="820635"/>
            <a:ext cx="2242426" cy="29302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40" y="468017"/>
            <a:ext cx="940428" cy="1697763"/>
          </a:xfrm>
          <a:prstGeom prst="rect">
            <a:avLst/>
          </a:prstGeom>
        </p:spPr>
      </p:pic>
      <p:pic>
        <p:nvPicPr>
          <p:cNvPr id="81" name="乌龟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311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378835"/>
            <a:ext cx="619125" cy="619125"/>
          </a:xfrm>
          <a:prstGeom prst="rect">
            <a:avLst/>
          </a:prstGeom>
        </p:spPr>
      </p:pic>
      <p:pic>
        <p:nvPicPr>
          <p:cNvPr id="5" name="加速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fade out="500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1635" y="33788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991086" y="1435282"/>
            <a:ext cx="3020095" cy="2133600"/>
            <a:chOff x="1467430" y="2583543"/>
            <a:chExt cx="3020095" cy="21336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230952">
              <a:off x="1678133" y="3290361"/>
              <a:ext cx="2598527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速度</a:t>
              </a:r>
              <a:endPara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391426">
            <a:off x="7200781" y="2074092"/>
            <a:ext cx="3020095" cy="2133600"/>
            <a:chOff x="4404021" y="2055985"/>
            <a:chExt cx="3020095" cy="21336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04021" y="2055985"/>
              <a:ext cx="3020095" cy="213360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rot="21230952">
              <a:off x="4607147" y="2763515"/>
              <a:ext cx="259852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音乐形象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7274">
            <a:off x="2611802" y="418457"/>
            <a:ext cx="1518900" cy="10702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707" y="778459"/>
            <a:ext cx="1016204" cy="138917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095615" y="5029200"/>
            <a:ext cx="3870325" cy="1828800"/>
            <a:chOff x="7361868" y="4839252"/>
            <a:chExt cx="4426359" cy="216073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2" name="右箭头 1"/>
          <p:cNvSpPr/>
          <p:nvPr/>
        </p:nvSpPr>
        <p:spPr>
          <a:xfrm rot="1500000">
            <a:off x="5220335" y="2355850"/>
            <a:ext cx="1751965" cy="40957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9620000">
            <a:off x="5642610" y="4363085"/>
            <a:ext cx="1751965" cy="40957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3640" y="4372610"/>
            <a:ext cx="2938145" cy="21202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 rot="21230952">
            <a:off x="2983230" y="4966335"/>
            <a:ext cx="21977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？</a:t>
            </a:r>
            <a:endParaRPr lang="zh-CN" altLang="en-US" sz="4400" b="1" dirty="0">
              <a:solidFill>
                <a:schemeClr val="accent2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21230952">
            <a:off x="2823845" y="5027930"/>
            <a:ext cx="2197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节奏型</a:t>
            </a:r>
            <a:endParaRPr lang="zh-CN" altLang="en-US" sz="3600" b="1" dirty="0">
              <a:solidFill>
                <a:schemeClr val="tx1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pic>
        <p:nvPicPr>
          <p:cNvPr id="15" name="节奏变化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1053.000000"/>
                </p14:media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90650" y="506095"/>
            <a:ext cx="9410700" cy="58458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661" y="0"/>
            <a:ext cx="12192000" cy="6858000"/>
            <a:chOff x="0" y="0"/>
            <a:chExt cx="12192000" cy="6489292"/>
          </a:xfrm>
          <a:solidFill>
            <a:srgbClr val="B2D7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8768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975360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24384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7315200" y="1622323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48768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975360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24384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7315200" y="486696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7184" y="1776383"/>
            <a:ext cx="3476250" cy="51412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737" y="1467539"/>
            <a:ext cx="6875447" cy="436184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365461" y="2553075"/>
            <a:ext cx="3371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solidFill>
                  <a:srgbClr val="28AFB2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THANKS!</a:t>
            </a:r>
            <a:endParaRPr lang="zh-CN" altLang="en-US" sz="6600" dirty="0">
              <a:solidFill>
                <a:srgbClr val="28AFB2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69627" y="3620938"/>
            <a:ext cx="580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同学们，</a:t>
            </a:r>
            <a:r>
              <a: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再见啦</a:t>
            </a:r>
            <a:r>
              <a:rPr lang="zh-CN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！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08" y="838575"/>
            <a:ext cx="1587399" cy="2039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679">
            <a:off x="2945760" y="772292"/>
            <a:ext cx="894954" cy="15661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69310">
            <a:off x="7626373" y="955323"/>
            <a:ext cx="1012500" cy="14287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 tmFilter="0,0; .5, 1; 1, 1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 tmFilter="0,0; .5, 1; 1, 1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35" y="240665"/>
            <a:ext cx="5805805" cy="3054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73265" y="982300"/>
            <a:ext cx="461962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B6136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请听乐曲一</a:t>
            </a:r>
            <a:endParaRPr lang="zh-CN" altLang="en-US" sz="4000" dirty="0">
              <a:solidFill>
                <a:srgbClr val="EB6136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990" y="240665"/>
            <a:ext cx="2649220" cy="2732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6" y="1008217"/>
            <a:ext cx="374611" cy="655569"/>
          </a:xfrm>
          <a:prstGeom prst="rect">
            <a:avLst/>
          </a:prstGeom>
        </p:spPr>
      </p:pic>
      <p:pic>
        <p:nvPicPr>
          <p:cNvPr id="5" name="康康舞曲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81857.000000"/>
                  <p14:fade out="10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8585" y="1786890"/>
            <a:ext cx="619125" cy="6191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11225" y="4392295"/>
            <a:ext cx="3429635" cy="2171065"/>
            <a:chOff x="1467430" y="2583543"/>
            <a:chExt cx="3020095" cy="21336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 rot="21230952">
              <a:off x="1678768" y="3290361"/>
              <a:ext cx="2598527" cy="573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热情奔放</a:t>
              </a:r>
              <a:endParaRPr lang="en-US" altLang="zh-CN" sz="3200" b="1" dirty="0">
                <a:solidFill>
                  <a:srgbClr val="C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rot="600000">
            <a:off x="6286226" y="4478202"/>
            <a:ext cx="3020095" cy="2133600"/>
            <a:chOff x="1467430" y="2583543"/>
            <a:chExt cx="3020095" cy="21336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 rot="21230952">
              <a:off x="1678768" y="3290361"/>
              <a:ext cx="259852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少女文字W5" panose="040F0509000000000000" pitchFamily="81" charset="-122"/>
                  <a:ea typeface="华康少女文字W5" panose="040F0509000000000000" pitchFamily="81" charset="-122"/>
                </a:rPr>
                <a:t>缓慢坚定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endParaRPr>
            </a:p>
          </p:txBody>
        </p:sp>
      </p:grpSp>
      <p:cxnSp>
        <p:nvCxnSpPr>
          <p:cNvPr id="15" name="曲线连接符 14"/>
          <p:cNvCxnSpPr/>
          <p:nvPr/>
        </p:nvCxnSpPr>
        <p:spPr>
          <a:xfrm rot="5400000">
            <a:off x="3109595" y="2618105"/>
            <a:ext cx="2499995" cy="2172970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0000">
                    <p:cTn id="37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0000">
                    <p:cTn id="37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5" y="1271905"/>
            <a:ext cx="6291580" cy="33102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01180" y="2547575"/>
            <a:ext cx="461962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B6136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请听乐曲二</a:t>
            </a:r>
            <a:endParaRPr lang="zh-CN" altLang="en-US" sz="4000" dirty="0">
              <a:solidFill>
                <a:srgbClr val="EB6136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811" y="1457325"/>
            <a:ext cx="3128317" cy="322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00000">
            <a:off x="1320802" y="4777859"/>
            <a:ext cx="644829" cy="9099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096" y="2598892"/>
            <a:ext cx="374611" cy="655569"/>
          </a:xfrm>
          <a:prstGeom prst="rect">
            <a:avLst/>
          </a:prstGeom>
        </p:spPr>
      </p:pic>
      <p:pic>
        <p:nvPicPr>
          <p:cNvPr id="13" name="乌龟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8311.000000"/>
                  <p14:fade out="1000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1460" y="2616835"/>
            <a:ext cx="6191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92655" y="5137150"/>
            <a:ext cx="8173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请用</a:t>
            </a:r>
            <a:r>
              <a:rPr lang="zh-CN" altLang="en-US" sz="3600">
                <a:solidFill>
                  <a:srgbClr val="C00000"/>
                </a:solidFill>
              </a:rPr>
              <a:t>一种动物</a:t>
            </a:r>
            <a:r>
              <a:rPr lang="zh-CN" altLang="en-US" sz="3600"/>
              <a:t>来形容这首乐曲的速度</a:t>
            </a:r>
            <a:endParaRPr lang="zh-CN" altLang="en-US" sz="360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9" fill="hold" display="1">
                      <p:stCondLst>
                        <p:cond delay="indefinite"/>
                      </p:stCondLst>
                      <p:endCondLst>
                        <p:cond evt="onNext">
                          <p:tgtEl>
                            <p:sldTgt/>
                          </p:tgtEl>
                        </p:cond>
                        <p:cond evt="onPrev">
                          <p:tgtEl>
                            <p:sldTgt/>
                          </p:tgtEl>
                        </p:cond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d3775604ccf3753e86f28cfcfefdbe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2215" y="615950"/>
            <a:ext cx="4907915" cy="3950335"/>
          </a:xfrm>
          <a:prstGeom prst="rect">
            <a:avLst/>
          </a:prstGeom>
        </p:spPr>
      </p:pic>
      <p:pic>
        <p:nvPicPr>
          <p:cNvPr id="6" name="图片 5" descr="下载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890" y="3093085"/>
            <a:ext cx="4331970" cy="3317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605915" y="730250"/>
            <a:ext cx="9608185" cy="559308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1461" y="427049"/>
            <a:ext cx="664808" cy="98059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143125" y="885825"/>
            <a:ext cx="526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管弦乐曲《乌龟》的主题旋律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70" y="1642745"/>
            <a:ext cx="9185910" cy="3899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85" y="5679440"/>
            <a:ext cx="1919605" cy="8305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73715" y="2760980"/>
            <a:ext cx="160020" cy="265430"/>
          </a:xfrm>
          <a:prstGeom prst="rect">
            <a:avLst/>
          </a:prstGeom>
        </p:spPr>
      </p:pic>
      <p:pic>
        <p:nvPicPr>
          <p:cNvPr id="11" name="乌龟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764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3575" y="885825"/>
            <a:ext cx="619125" cy="619125"/>
          </a:xfrm>
          <a:prstGeom prst="rect">
            <a:avLst/>
          </a:prstGeom>
        </p:spPr>
      </p:pic>
      <p:pic>
        <p:nvPicPr>
          <p:cNvPr id="5" name="乌龟学唱1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06005" y="427355"/>
            <a:ext cx="3680460" cy="2094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1"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0">
              <p:cMediaNode vol="100000" showWhenStopped="0">
                <p:cTn id="2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388110" y="582930"/>
            <a:ext cx="10043795" cy="5946775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43125" y="885825"/>
            <a:ext cx="526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管弦乐曲《乌龟》的主题旋律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81810" y="1967865"/>
            <a:ext cx="9384030" cy="927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sz="3200">
                <a:sym typeface="+mn-ea"/>
              </a:rPr>
              <a:t>1 -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 | </a:t>
            </a:r>
            <a:r>
              <a:rPr lang="en-US" altLang="zh-CN" sz="3200">
                <a:sym typeface="+mn-ea"/>
              </a:rPr>
              <a:t>5   5 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 u="sng">
                <a:sym typeface="+mn-ea"/>
              </a:rPr>
              <a:t>56</a:t>
            </a:r>
            <a:r>
              <a:rPr lang="en-US" altLang="zh-CN" sz="3200"/>
              <a:t>   </a:t>
            </a:r>
            <a:r>
              <a:rPr lang="en-US" altLang="zh-CN" sz="3200" u="sng">
                <a:sym typeface="+mn-ea"/>
              </a:rPr>
              <a:t>34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</a:t>
            </a:r>
            <a:r>
              <a:rPr lang="en-US" altLang="zh-CN" sz="3200">
                <a:sym typeface="+mn-ea"/>
              </a:rPr>
              <a:t> 2  2</a:t>
            </a:r>
            <a:r>
              <a:rPr lang="en-US" altLang="zh-CN" sz="3200"/>
              <a:t>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 </a:t>
            </a:r>
            <a:r>
              <a:rPr lang="en-US" altLang="zh-CN" sz="3200" u="sng">
                <a:sym typeface="+mn-ea"/>
              </a:rPr>
              <a:t>11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76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54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1722755" y="4309745"/>
            <a:ext cx="937450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1 -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 | 5   5  </a:t>
            </a:r>
            <a:r>
              <a:rPr lang="en-US" altLang="zh-CN" sz="3200" u="sng">
                <a:sym typeface="+mn-ea"/>
              </a:rPr>
              <a:t>56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34</a:t>
            </a:r>
            <a:r>
              <a:rPr lang="en-US" altLang="zh-CN" sz="3200">
                <a:sym typeface="+mn-ea"/>
              </a:rPr>
              <a:t> | 2  2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| </a:t>
            </a:r>
            <a:r>
              <a:rPr lang="en-US" altLang="zh-CN" sz="3200" u="sng">
                <a:sym typeface="+mn-ea"/>
              </a:rPr>
              <a:t>15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23</a:t>
            </a:r>
            <a:r>
              <a:rPr lang="en-US" altLang="zh-CN" sz="3200">
                <a:sym typeface="+mn-ea"/>
              </a:rPr>
              <a:t>  1    -    |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25955" y="1493520"/>
            <a:ext cx="1877060" cy="801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/>
              <a:t>1=</a:t>
            </a:r>
            <a:r>
              <a:rPr lang="en-US" altLang="zh-CN" sz="2400" baseline="30000">
                <a:solidFill>
                  <a:schemeClr val="tx1"/>
                </a:solidFill>
                <a:uFillTx/>
              </a:rPr>
              <a:t>b</a:t>
            </a:r>
            <a:r>
              <a:rPr lang="en-US" altLang="zh-CN" sz="2400"/>
              <a:t>B  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/>
              <a:t>庄严的行板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76830" y="1493520"/>
            <a:ext cx="36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40000"/>
              </a:lnSpc>
            </a:pPr>
            <a:r>
              <a:rPr lang="en-US" altLang="zh-CN" sz="2000"/>
              <a:t>4—4</a:t>
            </a:r>
            <a:endParaRPr lang="en-US" altLang="zh-CN" sz="2000"/>
          </a:p>
        </p:txBody>
      </p:sp>
      <p:sp>
        <p:nvSpPr>
          <p:cNvPr id="25" name="椭圆 24"/>
          <p:cNvSpPr/>
          <p:nvPr/>
        </p:nvSpPr>
        <p:spPr>
          <a:xfrm flipH="1" flipV="1">
            <a:off x="8830310" y="2298700"/>
            <a:ext cx="9271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180000">
            <a:off x="10502900" y="312420"/>
            <a:ext cx="715645" cy="1055370"/>
          </a:xfrm>
          <a:prstGeom prst="rect">
            <a:avLst/>
          </a:prstGeom>
        </p:spPr>
      </p:pic>
      <p:pic>
        <p:nvPicPr>
          <p:cNvPr id="69" name="乌龟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7642.000000"/>
                  <p14:fade out="12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955" y="874395"/>
            <a:ext cx="619125" cy="61912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25" y="6297930"/>
            <a:ext cx="1294130" cy="560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80395" y="2298700"/>
            <a:ext cx="160020" cy="26543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1654810" y="348512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任意多边形 53"/>
          <p:cNvSpPr/>
          <p:nvPr/>
        </p:nvSpPr>
        <p:spPr>
          <a:xfrm>
            <a:off x="4674870" y="3264523"/>
            <a:ext cx="3845560" cy="891288"/>
          </a:xfrm>
          <a:custGeom>
            <a:avLst/>
            <a:gdLst>
              <a:gd name="connsiteX0" fmla="*/ 0 w 6056"/>
              <a:gd name="connsiteY0" fmla="*/ 374 h 1403"/>
              <a:gd name="connsiteX1" fmla="*/ 525 w 6056"/>
              <a:gd name="connsiteY1" fmla="*/ 354 h 1403"/>
              <a:gd name="connsiteX2" fmla="*/ 913 w 6056"/>
              <a:gd name="connsiteY2" fmla="*/ 22 h 1403"/>
              <a:gd name="connsiteX3" fmla="*/ 1562 w 6056"/>
              <a:gd name="connsiteY3" fmla="*/ 931 h 1403"/>
              <a:gd name="connsiteX4" fmla="*/ 2058 w 6056"/>
              <a:gd name="connsiteY4" fmla="*/ 575 h 1403"/>
              <a:gd name="connsiteX5" fmla="*/ 2830 w 6056"/>
              <a:gd name="connsiteY5" fmla="*/ 1198 h 1403"/>
              <a:gd name="connsiteX6" fmla="*/ 4259 w 6056"/>
              <a:gd name="connsiteY6" fmla="*/ 1243 h 1403"/>
              <a:gd name="connsiteX7" fmla="*/ 4974 w 6056"/>
              <a:gd name="connsiteY7" fmla="*/ 619 h 1403"/>
              <a:gd name="connsiteX8" fmla="*/ 6056 w 6056"/>
              <a:gd name="connsiteY8" fmla="*/ 1404 h 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6" h="1404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848" y="1299"/>
                  <a:pt x="6056" y="140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任意多边形 62"/>
          <p:cNvSpPr/>
          <p:nvPr/>
        </p:nvSpPr>
        <p:spPr>
          <a:xfrm>
            <a:off x="8416290" y="2881329"/>
            <a:ext cx="2447290" cy="1348789"/>
          </a:xfrm>
          <a:custGeom>
            <a:avLst/>
            <a:gdLst>
              <a:gd name="connsiteX0" fmla="*/ 0 w 3854"/>
              <a:gd name="connsiteY0" fmla="*/ 1871 h 2124"/>
              <a:gd name="connsiteX1" fmla="*/ 572 w 3854"/>
              <a:gd name="connsiteY1" fmla="*/ 1985 h 2124"/>
              <a:gd name="connsiteX2" fmla="*/ 1003 w 3854"/>
              <a:gd name="connsiteY2" fmla="*/ 93 h 2124"/>
              <a:gd name="connsiteX3" fmla="*/ 1977 w 3854"/>
              <a:gd name="connsiteY3" fmla="*/ 568 h 2124"/>
              <a:gd name="connsiteX4" fmla="*/ 2809 w 3854"/>
              <a:gd name="connsiteY4" fmla="*/ 1305 h 2124"/>
              <a:gd name="connsiteX5" fmla="*/ 3854 w 3854"/>
              <a:gd name="connsiteY5" fmla="*/ 1899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" h="2124">
                <a:moveTo>
                  <a:pt x="0" y="1871"/>
                </a:moveTo>
                <a:cubicBezTo>
                  <a:pt x="92" y="1982"/>
                  <a:pt x="396" y="2308"/>
                  <a:pt x="572" y="1985"/>
                </a:cubicBezTo>
                <a:cubicBezTo>
                  <a:pt x="748" y="1662"/>
                  <a:pt x="718" y="383"/>
                  <a:pt x="1003" y="93"/>
                </a:cubicBezTo>
                <a:cubicBezTo>
                  <a:pt x="1288" y="-198"/>
                  <a:pt x="1668" y="259"/>
                  <a:pt x="1977" y="568"/>
                </a:cubicBezTo>
                <a:cubicBezTo>
                  <a:pt x="2286" y="877"/>
                  <a:pt x="2424" y="1058"/>
                  <a:pt x="2809" y="1305"/>
                </a:cubicBezTo>
                <a:cubicBezTo>
                  <a:pt x="3194" y="1552"/>
                  <a:pt x="3663" y="1793"/>
                  <a:pt x="3854" y="1899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1781810" y="542822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4785995" y="5206617"/>
            <a:ext cx="3878580" cy="832868"/>
          </a:xfrm>
          <a:custGeom>
            <a:avLst/>
            <a:gdLst>
              <a:gd name="connsiteX0" fmla="*/ 0 w 6108"/>
              <a:gd name="connsiteY0" fmla="*/ 374 h 1311"/>
              <a:gd name="connsiteX1" fmla="*/ 525 w 6108"/>
              <a:gd name="connsiteY1" fmla="*/ 354 h 1311"/>
              <a:gd name="connsiteX2" fmla="*/ 913 w 6108"/>
              <a:gd name="connsiteY2" fmla="*/ 22 h 1311"/>
              <a:gd name="connsiteX3" fmla="*/ 1562 w 6108"/>
              <a:gd name="connsiteY3" fmla="*/ 931 h 1311"/>
              <a:gd name="connsiteX4" fmla="*/ 2058 w 6108"/>
              <a:gd name="connsiteY4" fmla="*/ 575 h 1311"/>
              <a:gd name="connsiteX5" fmla="*/ 2830 w 6108"/>
              <a:gd name="connsiteY5" fmla="*/ 1198 h 1311"/>
              <a:gd name="connsiteX6" fmla="*/ 4259 w 6108"/>
              <a:gd name="connsiteY6" fmla="*/ 1243 h 1311"/>
              <a:gd name="connsiteX7" fmla="*/ 4974 w 6108"/>
              <a:gd name="connsiteY7" fmla="*/ 619 h 1311"/>
              <a:gd name="connsiteX8" fmla="*/ 6108 w 6108"/>
              <a:gd name="connsiteY8" fmla="*/ 1312 h 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" h="1312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900" y="1207"/>
                  <a:pt x="6108" y="1312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8533765" y="5305130"/>
            <a:ext cx="2251075" cy="896506"/>
          </a:xfrm>
          <a:custGeom>
            <a:avLst/>
            <a:gdLst>
              <a:gd name="connsiteX0" fmla="*/ 0 w 3545"/>
              <a:gd name="connsiteY0" fmla="*/ 1009 h 1411"/>
              <a:gd name="connsiteX1" fmla="*/ 531 w 3545"/>
              <a:gd name="connsiteY1" fmla="*/ 1138 h 1411"/>
              <a:gd name="connsiteX2" fmla="*/ 923 w 3545"/>
              <a:gd name="connsiteY2" fmla="*/ 2 h 1411"/>
              <a:gd name="connsiteX3" fmla="*/ 1501 w 3545"/>
              <a:gd name="connsiteY3" fmla="*/ 1024 h 1411"/>
              <a:gd name="connsiteX4" fmla="*/ 1856 w 3545"/>
              <a:gd name="connsiteY4" fmla="*/ 669 h 1411"/>
              <a:gd name="connsiteX5" fmla="*/ 2434 w 3545"/>
              <a:gd name="connsiteY5" fmla="*/ 1312 h 1411"/>
              <a:gd name="connsiteX6" fmla="*/ 3545 w 3545"/>
              <a:gd name="connsiteY6" fmla="*/ 1401 h 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" h="1412">
                <a:moveTo>
                  <a:pt x="0" y="1009"/>
                </a:moveTo>
                <a:cubicBezTo>
                  <a:pt x="64" y="1082"/>
                  <a:pt x="389" y="1334"/>
                  <a:pt x="531" y="1138"/>
                </a:cubicBezTo>
                <a:cubicBezTo>
                  <a:pt x="673" y="942"/>
                  <a:pt x="710" y="51"/>
                  <a:pt x="923" y="2"/>
                </a:cubicBezTo>
                <a:cubicBezTo>
                  <a:pt x="1136" y="-47"/>
                  <a:pt x="1288" y="899"/>
                  <a:pt x="1501" y="1024"/>
                </a:cubicBezTo>
                <a:cubicBezTo>
                  <a:pt x="1714" y="1149"/>
                  <a:pt x="1678" y="607"/>
                  <a:pt x="1856" y="669"/>
                </a:cubicBezTo>
                <a:cubicBezTo>
                  <a:pt x="2034" y="731"/>
                  <a:pt x="2109" y="1161"/>
                  <a:pt x="2434" y="1312"/>
                </a:cubicBezTo>
                <a:cubicBezTo>
                  <a:pt x="2759" y="1463"/>
                  <a:pt x="3338" y="1397"/>
                  <a:pt x="3545" y="1401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伴奏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st="1625.000000"/>
                  <p14:fade out="2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6285" y="8369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" showWhenStopped="0">
                <p:cTn id="3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46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bldLvl="0" animBg="1"/>
      <p:bldP spid="63" grpId="0" bldLvl="0" animBg="1"/>
      <p:bldP spid="54" grpId="0" bldLvl="0" animBg="1"/>
      <p:bldP spid="2" grpId="0" bldLvl="0" animBg="1"/>
      <p:bldP spid="12" grpId="0" bldLvl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38250" y="511810"/>
            <a:ext cx="10206355" cy="5993765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43125" y="885825"/>
            <a:ext cx="526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管弦乐曲《乌龟》的主题旋律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0070" y="1953895"/>
            <a:ext cx="9384030" cy="927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1 -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| 5   5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56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2  2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/>
              <a:t>|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11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76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54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32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</a:t>
            </a:r>
            <a:r>
              <a:rPr lang="en-US" altLang="zh-CN" sz="3200"/>
              <a:t>|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1962150" y="4250055"/>
            <a:ext cx="9374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1 -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| 5   5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56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| 2  2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3200">
                <a:sym typeface="+mn-ea"/>
              </a:rPr>
              <a:t>|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15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23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1    -   </a:t>
            </a:r>
            <a:r>
              <a:rPr lang="en-US" altLang="zh-CN" sz="3200">
                <a:sym typeface="+mn-ea"/>
              </a:rPr>
              <a:t> |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41500" y="1493520"/>
            <a:ext cx="1877060" cy="801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/>
              <a:t>1=</a:t>
            </a:r>
            <a:r>
              <a:rPr lang="en-US" altLang="zh-CN" sz="2400" baseline="30000">
                <a:solidFill>
                  <a:schemeClr val="tx1"/>
                </a:solidFill>
                <a:uFillTx/>
              </a:rPr>
              <a:t>b</a:t>
            </a:r>
            <a:r>
              <a:rPr lang="en-US" altLang="zh-CN" sz="2400"/>
              <a:t>B  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/>
              <a:t>庄严的行板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96515" y="1493520"/>
            <a:ext cx="36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40000"/>
              </a:lnSpc>
            </a:pPr>
            <a:r>
              <a:rPr lang="en-US" altLang="zh-CN" sz="2000"/>
              <a:t>4—4</a:t>
            </a:r>
            <a:endParaRPr lang="en-US" altLang="zh-CN" sz="2000"/>
          </a:p>
        </p:txBody>
      </p:sp>
      <p:sp>
        <p:nvSpPr>
          <p:cNvPr id="25" name="椭圆 24"/>
          <p:cNvSpPr/>
          <p:nvPr/>
        </p:nvSpPr>
        <p:spPr>
          <a:xfrm flipH="1" flipV="1">
            <a:off x="8866505" y="2294890"/>
            <a:ext cx="9271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6770" y="511810"/>
            <a:ext cx="2406650" cy="160020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808720" y="1176020"/>
            <a:ext cx="161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C00000"/>
                </a:solidFill>
              </a:rPr>
              <a:t>“</a:t>
            </a:r>
            <a:r>
              <a:rPr lang="zh-CN" altLang="en-US" sz="2400">
                <a:solidFill>
                  <a:srgbClr val="C00000"/>
                </a:solidFill>
              </a:rPr>
              <a:t>同头异尾</a:t>
            </a:r>
            <a:r>
              <a:rPr lang="en-US" altLang="zh-CN" sz="2400">
                <a:solidFill>
                  <a:srgbClr val="C00000"/>
                </a:solidFill>
              </a:rPr>
              <a:t>”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" y="6099810"/>
            <a:ext cx="1511300" cy="654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90555" y="2200275"/>
            <a:ext cx="160020" cy="265430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1781810" y="538250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4785995" y="5160897"/>
            <a:ext cx="3878580" cy="832868"/>
          </a:xfrm>
          <a:custGeom>
            <a:avLst/>
            <a:gdLst>
              <a:gd name="connsiteX0" fmla="*/ 0 w 6108"/>
              <a:gd name="connsiteY0" fmla="*/ 374 h 1311"/>
              <a:gd name="connsiteX1" fmla="*/ 525 w 6108"/>
              <a:gd name="connsiteY1" fmla="*/ 354 h 1311"/>
              <a:gd name="connsiteX2" fmla="*/ 913 w 6108"/>
              <a:gd name="connsiteY2" fmla="*/ 22 h 1311"/>
              <a:gd name="connsiteX3" fmla="*/ 1562 w 6108"/>
              <a:gd name="connsiteY3" fmla="*/ 931 h 1311"/>
              <a:gd name="connsiteX4" fmla="*/ 2058 w 6108"/>
              <a:gd name="connsiteY4" fmla="*/ 575 h 1311"/>
              <a:gd name="connsiteX5" fmla="*/ 2830 w 6108"/>
              <a:gd name="connsiteY5" fmla="*/ 1198 h 1311"/>
              <a:gd name="connsiteX6" fmla="*/ 4259 w 6108"/>
              <a:gd name="connsiteY6" fmla="*/ 1243 h 1311"/>
              <a:gd name="connsiteX7" fmla="*/ 4974 w 6108"/>
              <a:gd name="connsiteY7" fmla="*/ 619 h 1311"/>
              <a:gd name="connsiteX8" fmla="*/ 6108 w 6108"/>
              <a:gd name="connsiteY8" fmla="*/ 1312 h 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" h="1312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900" y="1207"/>
                  <a:pt x="6108" y="1312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8533765" y="5259410"/>
            <a:ext cx="2251075" cy="896506"/>
          </a:xfrm>
          <a:custGeom>
            <a:avLst/>
            <a:gdLst>
              <a:gd name="connsiteX0" fmla="*/ 0 w 3545"/>
              <a:gd name="connsiteY0" fmla="*/ 1009 h 1411"/>
              <a:gd name="connsiteX1" fmla="*/ 531 w 3545"/>
              <a:gd name="connsiteY1" fmla="*/ 1138 h 1411"/>
              <a:gd name="connsiteX2" fmla="*/ 923 w 3545"/>
              <a:gd name="connsiteY2" fmla="*/ 2 h 1411"/>
              <a:gd name="connsiteX3" fmla="*/ 1501 w 3545"/>
              <a:gd name="connsiteY3" fmla="*/ 1024 h 1411"/>
              <a:gd name="connsiteX4" fmla="*/ 1856 w 3545"/>
              <a:gd name="connsiteY4" fmla="*/ 669 h 1411"/>
              <a:gd name="connsiteX5" fmla="*/ 2434 w 3545"/>
              <a:gd name="connsiteY5" fmla="*/ 1312 h 1411"/>
              <a:gd name="connsiteX6" fmla="*/ 3545 w 3545"/>
              <a:gd name="connsiteY6" fmla="*/ 1401 h 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" h="1412">
                <a:moveTo>
                  <a:pt x="0" y="1009"/>
                </a:moveTo>
                <a:cubicBezTo>
                  <a:pt x="64" y="1082"/>
                  <a:pt x="389" y="1334"/>
                  <a:pt x="531" y="1138"/>
                </a:cubicBezTo>
                <a:cubicBezTo>
                  <a:pt x="673" y="942"/>
                  <a:pt x="710" y="51"/>
                  <a:pt x="923" y="2"/>
                </a:cubicBezTo>
                <a:cubicBezTo>
                  <a:pt x="1136" y="-47"/>
                  <a:pt x="1288" y="899"/>
                  <a:pt x="1501" y="1024"/>
                </a:cubicBezTo>
                <a:cubicBezTo>
                  <a:pt x="1714" y="1149"/>
                  <a:pt x="1678" y="607"/>
                  <a:pt x="1856" y="669"/>
                </a:cubicBezTo>
                <a:cubicBezTo>
                  <a:pt x="2034" y="731"/>
                  <a:pt x="2109" y="1161"/>
                  <a:pt x="2434" y="1312"/>
                </a:cubicBezTo>
                <a:cubicBezTo>
                  <a:pt x="2759" y="1463"/>
                  <a:pt x="3338" y="1397"/>
                  <a:pt x="3545" y="1401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1654810" y="348512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4674870" y="3264523"/>
            <a:ext cx="3845560" cy="891288"/>
          </a:xfrm>
          <a:custGeom>
            <a:avLst/>
            <a:gdLst>
              <a:gd name="connsiteX0" fmla="*/ 0 w 6056"/>
              <a:gd name="connsiteY0" fmla="*/ 374 h 1403"/>
              <a:gd name="connsiteX1" fmla="*/ 525 w 6056"/>
              <a:gd name="connsiteY1" fmla="*/ 354 h 1403"/>
              <a:gd name="connsiteX2" fmla="*/ 913 w 6056"/>
              <a:gd name="connsiteY2" fmla="*/ 22 h 1403"/>
              <a:gd name="connsiteX3" fmla="*/ 1562 w 6056"/>
              <a:gd name="connsiteY3" fmla="*/ 931 h 1403"/>
              <a:gd name="connsiteX4" fmla="*/ 2058 w 6056"/>
              <a:gd name="connsiteY4" fmla="*/ 575 h 1403"/>
              <a:gd name="connsiteX5" fmla="*/ 2830 w 6056"/>
              <a:gd name="connsiteY5" fmla="*/ 1198 h 1403"/>
              <a:gd name="connsiteX6" fmla="*/ 4259 w 6056"/>
              <a:gd name="connsiteY6" fmla="*/ 1243 h 1403"/>
              <a:gd name="connsiteX7" fmla="*/ 4974 w 6056"/>
              <a:gd name="connsiteY7" fmla="*/ 619 h 1403"/>
              <a:gd name="connsiteX8" fmla="*/ 6056 w 6056"/>
              <a:gd name="connsiteY8" fmla="*/ 1404 h 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6" h="1404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848" y="1299"/>
                  <a:pt x="6056" y="140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8416290" y="2881329"/>
            <a:ext cx="2447290" cy="1348789"/>
          </a:xfrm>
          <a:custGeom>
            <a:avLst/>
            <a:gdLst>
              <a:gd name="connsiteX0" fmla="*/ 0 w 3854"/>
              <a:gd name="connsiteY0" fmla="*/ 1871 h 2124"/>
              <a:gd name="connsiteX1" fmla="*/ 572 w 3854"/>
              <a:gd name="connsiteY1" fmla="*/ 1985 h 2124"/>
              <a:gd name="connsiteX2" fmla="*/ 1003 w 3854"/>
              <a:gd name="connsiteY2" fmla="*/ 93 h 2124"/>
              <a:gd name="connsiteX3" fmla="*/ 1977 w 3854"/>
              <a:gd name="connsiteY3" fmla="*/ 568 h 2124"/>
              <a:gd name="connsiteX4" fmla="*/ 2809 w 3854"/>
              <a:gd name="connsiteY4" fmla="*/ 1305 h 2124"/>
              <a:gd name="connsiteX5" fmla="*/ 3854 w 3854"/>
              <a:gd name="connsiteY5" fmla="*/ 1899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" h="2124">
                <a:moveTo>
                  <a:pt x="0" y="1871"/>
                </a:moveTo>
                <a:cubicBezTo>
                  <a:pt x="92" y="1982"/>
                  <a:pt x="396" y="2308"/>
                  <a:pt x="572" y="1985"/>
                </a:cubicBezTo>
                <a:cubicBezTo>
                  <a:pt x="748" y="1662"/>
                  <a:pt x="718" y="383"/>
                  <a:pt x="1003" y="93"/>
                </a:cubicBezTo>
                <a:cubicBezTo>
                  <a:pt x="1288" y="-198"/>
                  <a:pt x="1668" y="259"/>
                  <a:pt x="1977" y="568"/>
                </a:cubicBezTo>
                <a:cubicBezTo>
                  <a:pt x="2286" y="877"/>
                  <a:pt x="2424" y="1058"/>
                  <a:pt x="2809" y="1305"/>
                </a:cubicBezTo>
                <a:cubicBezTo>
                  <a:pt x="3194" y="1552"/>
                  <a:pt x="3663" y="1793"/>
                  <a:pt x="3854" y="1899"/>
                </a:cubicBezTo>
              </a:path>
            </a:pathLst>
          </a:cu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同头异尾音频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700.000000"/>
                  <p14:fade in="500.000000" out="25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1500" y="87439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49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38250" y="511810"/>
            <a:ext cx="10206355" cy="5993765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43125" y="885825"/>
            <a:ext cx="526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管弦乐曲《乌龟》的主题旋律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0070" y="1953895"/>
            <a:ext cx="9384030" cy="927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1 -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| 5   5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56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2  2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/>
              <a:t>|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11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76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54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32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</a:t>
            </a:r>
            <a:r>
              <a:rPr lang="en-US" altLang="zh-CN" sz="3200"/>
              <a:t>|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1962150" y="4280535"/>
            <a:ext cx="9374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1 -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| 5   5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56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| 2  2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24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sym typeface="+mn-ea"/>
              </a:rPr>
              <a:t>   </a:t>
            </a:r>
            <a:r>
              <a:rPr lang="en-US" altLang="zh-CN" sz="3200" u="sng">
                <a:solidFill>
                  <a:schemeClr val="accent1">
                    <a:lumMod val="75000"/>
                  </a:schemeClr>
                </a:solidFill>
                <a:sym typeface="+mn-ea"/>
              </a:rPr>
              <a:t>32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r>
              <a:rPr lang="en-US" altLang="zh-CN" sz="3200">
                <a:sym typeface="+mn-ea"/>
              </a:rPr>
              <a:t>|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15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23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1    -   </a:t>
            </a:r>
            <a:r>
              <a:rPr lang="en-US" altLang="zh-CN" sz="3200">
                <a:sym typeface="+mn-ea"/>
              </a:rPr>
              <a:t> |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41500" y="1493520"/>
            <a:ext cx="1877060" cy="801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/>
              <a:t>1=</a:t>
            </a:r>
            <a:r>
              <a:rPr lang="en-US" altLang="zh-CN" sz="2400" baseline="30000">
                <a:solidFill>
                  <a:schemeClr val="tx1"/>
                </a:solidFill>
                <a:uFillTx/>
              </a:rPr>
              <a:t>b</a:t>
            </a:r>
            <a:r>
              <a:rPr lang="en-US" altLang="zh-CN" sz="2400"/>
              <a:t>B  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/>
              <a:t>庄严的行板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96515" y="1493520"/>
            <a:ext cx="36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40000"/>
              </a:lnSpc>
            </a:pPr>
            <a:r>
              <a:rPr lang="en-US" altLang="zh-CN" sz="2000"/>
              <a:t>4—4</a:t>
            </a:r>
            <a:endParaRPr lang="en-US" altLang="zh-CN" sz="2000"/>
          </a:p>
        </p:txBody>
      </p:sp>
      <p:sp>
        <p:nvSpPr>
          <p:cNvPr id="25" name="椭圆 24"/>
          <p:cNvSpPr/>
          <p:nvPr/>
        </p:nvSpPr>
        <p:spPr>
          <a:xfrm flipH="1" flipV="1">
            <a:off x="8866505" y="2294890"/>
            <a:ext cx="9271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6770" y="511810"/>
            <a:ext cx="2406650" cy="160020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808720" y="1176020"/>
            <a:ext cx="161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C00000"/>
                </a:solidFill>
              </a:rPr>
              <a:t>“</a:t>
            </a:r>
            <a:r>
              <a:rPr lang="zh-CN" altLang="en-US" sz="2400">
                <a:solidFill>
                  <a:srgbClr val="C00000"/>
                </a:solidFill>
              </a:rPr>
              <a:t>同头异尾</a:t>
            </a:r>
            <a:r>
              <a:rPr lang="en-US" altLang="zh-CN" sz="2400">
                <a:solidFill>
                  <a:srgbClr val="C00000"/>
                </a:solidFill>
              </a:rPr>
              <a:t>”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" y="6108700"/>
            <a:ext cx="1490345" cy="645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90555" y="2200275"/>
            <a:ext cx="160020" cy="265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876425" y="2294890"/>
            <a:ext cx="1842135" cy="636270"/>
          </a:xfrm>
          <a:prstGeom prst="roundRect">
            <a:avLst/>
          </a:prstGeom>
          <a:solidFill>
            <a:srgbClr val="B2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859280" y="4360545"/>
            <a:ext cx="1903730" cy="647065"/>
          </a:xfrm>
          <a:prstGeom prst="roundRect">
            <a:avLst/>
          </a:prstGeom>
          <a:solidFill>
            <a:srgbClr val="B2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1781810" y="533678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4785995" y="5115177"/>
            <a:ext cx="3878580" cy="832868"/>
          </a:xfrm>
          <a:custGeom>
            <a:avLst/>
            <a:gdLst>
              <a:gd name="connsiteX0" fmla="*/ 0 w 6108"/>
              <a:gd name="connsiteY0" fmla="*/ 374 h 1311"/>
              <a:gd name="connsiteX1" fmla="*/ 525 w 6108"/>
              <a:gd name="connsiteY1" fmla="*/ 354 h 1311"/>
              <a:gd name="connsiteX2" fmla="*/ 913 w 6108"/>
              <a:gd name="connsiteY2" fmla="*/ 22 h 1311"/>
              <a:gd name="connsiteX3" fmla="*/ 1562 w 6108"/>
              <a:gd name="connsiteY3" fmla="*/ 931 h 1311"/>
              <a:gd name="connsiteX4" fmla="*/ 2058 w 6108"/>
              <a:gd name="connsiteY4" fmla="*/ 575 h 1311"/>
              <a:gd name="connsiteX5" fmla="*/ 2830 w 6108"/>
              <a:gd name="connsiteY5" fmla="*/ 1198 h 1311"/>
              <a:gd name="connsiteX6" fmla="*/ 4259 w 6108"/>
              <a:gd name="connsiteY6" fmla="*/ 1243 h 1311"/>
              <a:gd name="connsiteX7" fmla="*/ 4974 w 6108"/>
              <a:gd name="connsiteY7" fmla="*/ 619 h 1311"/>
              <a:gd name="connsiteX8" fmla="*/ 6108 w 6108"/>
              <a:gd name="connsiteY8" fmla="*/ 1312 h 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" h="1312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900" y="1207"/>
                  <a:pt x="6108" y="1312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8533765" y="5213690"/>
            <a:ext cx="2251075" cy="896506"/>
          </a:xfrm>
          <a:custGeom>
            <a:avLst/>
            <a:gdLst>
              <a:gd name="connsiteX0" fmla="*/ 0 w 3545"/>
              <a:gd name="connsiteY0" fmla="*/ 1009 h 1411"/>
              <a:gd name="connsiteX1" fmla="*/ 531 w 3545"/>
              <a:gd name="connsiteY1" fmla="*/ 1138 h 1411"/>
              <a:gd name="connsiteX2" fmla="*/ 923 w 3545"/>
              <a:gd name="connsiteY2" fmla="*/ 2 h 1411"/>
              <a:gd name="connsiteX3" fmla="*/ 1501 w 3545"/>
              <a:gd name="connsiteY3" fmla="*/ 1024 h 1411"/>
              <a:gd name="connsiteX4" fmla="*/ 1856 w 3545"/>
              <a:gd name="connsiteY4" fmla="*/ 669 h 1411"/>
              <a:gd name="connsiteX5" fmla="*/ 2434 w 3545"/>
              <a:gd name="connsiteY5" fmla="*/ 1312 h 1411"/>
              <a:gd name="connsiteX6" fmla="*/ 3545 w 3545"/>
              <a:gd name="connsiteY6" fmla="*/ 1401 h 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" h="1412">
                <a:moveTo>
                  <a:pt x="0" y="1009"/>
                </a:moveTo>
                <a:cubicBezTo>
                  <a:pt x="64" y="1082"/>
                  <a:pt x="389" y="1334"/>
                  <a:pt x="531" y="1138"/>
                </a:cubicBezTo>
                <a:cubicBezTo>
                  <a:pt x="673" y="942"/>
                  <a:pt x="710" y="51"/>
                  <a:pt x="923" y="2"/>
                </a:cubicBezTo>
                <a:cubicBezTo>
                  <a:pt x="1136" y="-47"/>
                  <a:pt x="1288" y="899"/>
                  <a:pt x="1501" y="1024"/>
                </a:cubicBezTo>
                <a:cubicBezTo>
                  <a:pt x="1714" y="1149"/>
                  <a:pt x="1678" y="607"/>
                  <a:pt x="1856" y="669"/>
                </a:cubicBezTo>
                <a:cubicBezTo>
                  <a:pt x="2034" y="731"/>
                  <a:pt x="2109" y="1161"/>
                  <a:pt x="2434" y="1312"/>
                </a:cubicBezTo>
                <a:cubicBezTo>
                  <a:pt x="2759" y="1463"/>
                  <a:pt x="3338" y="1397"/>
                  <a:pt x="3545" y="1401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654810" y="348512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4674870" y="3264523"/>
            <a:ext cx="3845560" cy="891288"/>
          </a:xfrm>
          <a:custGeom>
            <a:avLst/>
            <a:gdLst>
              <a:gd name="connsiteX0" fmla="*/ 0 w 6056"/>
              <a:gd name="connsiteY0" fmla="*/ 374 h 1403"/>
              <a:gd name="connsiteX1" fmla="*/ 525 w 6056"/>
              <a:gd name="connsiteY1" fmla="*/ 354 h 1403"/>
              <a:gd name="connsiteX2" fmla="*/ 913 w 6056"/>
              <a:gd name="connsiteY2" fmla="*/ 22 h 1403"/>
              <a:gd name="connsiteX3" fmla="*/ 1562 w 6056"/>
              <a:gd name="connsiteY3" fmla="*/ 931 h 1403"/>
              <a:gd name="connsiteX4" fmla="*/ 2058 w 6056"/>
              <a:gd name="connsiteY4" fmla="*/ 575 h 1403"/>
              <a:gd name="connsiteX5" fmla="*/ 2830 w 6056"/>
              <a:gd name="connsiteY5" fmla="*/ 1198 h 1403"/>
              <a:gd name="connsiteX6" fmla="*/ 4259 w 6056"/>
              <a:gd name="connsiteY6" fmla="*/ 1243 h 1403"/>
              <a:gd name="connsiteX7" fmla="*/ 4974 w 6056"/>
              <a:gd name="connsiteY7" fmla="*/ 619 h 1403"/>
              <a:gd name="connsiteX8" fmla="*/ 6056 w 6056"/>
              <a:gd name="connsiteY8" fmla="*/ 1404 h 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6" h="1404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848" y="1299"/>
                  <a:pt x="6056" y="140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8416290" y="2881329"/>
            <a:ext cx="2447290" cy="1348789"/>
          </a:xfrm>
          <a:custGeom>
            <a:avLst/>
            <a:gdLst>
              <a:gd name="connsiteX0" fmla="*/ 0 w 3854"/>
              <a:gd name="connsiteY0" fmla="*/ 1871 h 2124"/>
              <a:gd name="connsiteX1" fmla="*/ 572 w 3854"/>
              <a:gd name="connsiteY1" fmla="*/ 1985 h 2124"/>
              <a:gd name="connsiteX2" fmla="*/ 1003 w 3854"/>
              <a:gd name="connsiteY2" fmla="*/ 93 h 2124"/>
              <a:gd name="connsiteX3" fmla="*/ 1977 w 3854"/>
              <a:gd name="connsiteY3" fmla="*/ 568 h 2124"/>
              <a:gd name="connsiteX4" fmla="*/ 2809 w 3854"/>
              <a:gd name="connsiteY4" fmla="*/ 1305 h 2124"/>
              <a:gd name="connsiteX5" fmla="*/ 3854 w 3854"/>
              <a:gd name="connsiteY5" fmla="*/ 1899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" h="2124">
                <a:moveTo>
                  <a:pt x="0" y="1871"/>
                </a:moveTo>
                <a:cubicBezTo>
                  <a:pt x="92" y="1982"/>
                  <a:pt x="396" y="2308"/>
                  <a:pt x="572" y="1985"/>
                </a:cubicBezTo>
                <a:cubicBezTo>
                  <a:pt x="748" y="1662"/>
                  <a:pt x="718" y="383"/>
                  <a:pt x="1003" y="93"/>
                </a:cubicBezTo>
                <a:cubicBezTo>
                  <a:pt x="1288" y="-198"/>
                  <a:pt x="1668" y="259"/>
                  <a:pt x="1977" y="568"/>
                </a:cubicBezTo>
                <a:cubicBezTo>
                  <a:pt x="2286" y="877"/>
                  <a:pt x="2424" y="1058"/>
                  <a:pt x="2809" y="1305"/>
                </a:cubicBezTo>
                <a:cubicBezTo>
                  <a:pt x="3194" y="1552"/>
                  <a:pt x="3663" y="1793"/>
                  <a:pt x="3854" y="1899"/>
                </a:cubicBezTo>
              </a:path>
            </a:pathLst>
          </a:cu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同头异尾音频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700.000000"/>
                  <p14:fade in="250.000000" out="25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1500" y="8369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49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52220" y="511810"/>
            <a:ext cx="10206355" cy="5993765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sym typeface="+mn-ea"/>
              </a:rPr>
              <a:t> 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ctr"/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43125" y="885825"/>
            <a:ext cx="526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管弦乐曲《乌龟》的主题旋律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0070" y="1953895"/>
            <a:ext cx="9384030" cy="927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sz="3200">
                <a:sym typeface="+mn-ea"/>
              </a:rPr>
              <a:t>1 -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 | 5   5  </a:t>
            </a:r>
            <a:r>
              <a:rPr lang="en-US" altLang="zh-CN" sz="3200" u="sng">
                <a:sym typeface="+mn-ea"/>
              </a:rPr>
              <a:t>56</a:t>
            </a:r>
            <a:r>
              <a:rPr lang="en-US" altLang="zh-CN" sz="3200"/>
              <a:t>   </a:t>
            </a:r>
            <a:r>
              <a:rPr lang="en-US" altLang="zh-CN" sz="3200" u="sng">
                <a:sym typeface="+mn-ea"/>
              </a:rPr>
              <a:t>34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</a:t>
            </a:r>
            <a:r>
              <a:rPr lang="en-US" altLang="zh-CN" sz="3200">
                <a:sym typeface="+mn-ea"/>
              </a:rPr>
              <a:t> 2  2</a:t>
            </a:r>
            <a:r>
              <a:rPr lang="en-US" altLang="zh-CN" sz="3200"/>
              <a:t>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11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76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54</a:t>
            </a:r>
            <a:r>
              <a:rPr lang="en-US" altLang="zh-CN" sz="3200">
                <a:solidFill>
                  <a:srgbClr val="FFC000"/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rgbClr val="FFC000"/>
                </a:solidFill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</a:t>
            </a:r>
            <a:r>
              <a:rPr lang="en-US" altLang="zh-CN" sz="3200"/>
              <a:t>|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1962150" y="4250055"/>
            <a:ext cx="9374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1 -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 | 5   5  </a:t>
            </a:r>
            <a:r>
              <a:rPr lang="en-US" altLang="zh-CN" sz="3200" u="sng">
                <a:sym typeface="+mn-ea"/>
              </a:rPr>
              <a:t>56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34</a:t>
            </a:r>
            <a:r>
              <a:rPr lang="en-US" altLang="zh-CN" sz="3200">
                <a:sym typeface="+mn-ea"/>
              </a:rPr>
              <a:t> | 2  2  </a:t>
            </a:r>
            <a:r>
              <a:rPr lang="en-US" altLang="zh-CN" sz="3200" u="sng">
                <a:sym typeface="+mn-ea"/>
              </a:rPr>
              <a:t>24</a:t>
            </a:r>
            <a:r>
              <a:rPr lang="en-US" altLang="zh-CN" sz="3200">
                <a:sym typeface="+mn-ea"/>
              </a:rPr>
              <a:t>   </a:t>
            </a:r>
            <a:r>
              <a:rPr lang="en-US" altLang="zh-CN" sz="3200" u="sng">
                <a:sym typeface="+mn-ea"/>
              </a:rPr>
              <a:t>32</a:t>
            </a:r>
            <a:r>
              <a:rPr lang="en-US" altLang="zh-CN" sz="3200">
                <a:sym typeface="+mn-ea"/>
              </a:rPr>
              <a:t> |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15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</a:t>
            </a:r>
            <a:r>
              <a:rPr lang="en-US" altLang="zh-CN" sz="3200" u="sng">
                <a:solidFill>
                  <a:schemeClr val="accent6">
                    <a:lumMod val="75000"/>
                  </a:schemeClr>
                </a:solidFill>
                <a:sym typeface="+mn-ea"/>
              </a:rPr>
              <a:t>23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sym typeface="+mn-ea"/>
              </a:rPr>
              <a:t>  1    -    </a:t>
            </a:r>
            <a:r>
              <a:rPr lang="en-US" altLang="zh-CN" sz="3200">
                <a:sym typeface="+mn-ea"/>
              </a:rPr>
              <a:t>|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41500" y="1493520"/>
            <a:ext cx="1877060" cy="801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/>
              <a:t>1=</a:t>
            </a:r>
            <a:r>
              <a:rPr lang="en-US" altLang="zh-CN" sz="2400" baseline="30000">
                <a:solidFill>
                  <a:schemeClr val="tx1"/>
                </a:solidFill>
                <a:uFillTx/>
              </a:rPr>
              <a:t>b</a:t>
            </a:r>
            <a:r>
              <a:rPr lang="en-US" altLang="zh-CN" sz="2400"/>
              <a:t>B  </a:t>
            </a:r>
            <a:endParaRPr lang="en-US" altLang="zh-CN" sz="2400"/>
          </a:p>
          <a:p>
            <a:pPr>
              <a:lnSpc>
                <a:spcPct val="110000"/>
              </a:lnSpc>
            </a:pPr>
            <a:r>
              <a:rPr lang="zh-CN" altLang="en-US"/>
              <a:t>庄严的行板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96515" y="1493520"/>
            <a:ext cx="36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40000"/>
              </a:lnSpc>
            </a:pPr>
            <a:r>
              <a:rPr lang="en-US" altLang="zh-CN" sz="2000"/>
              <a:t>4—4</a:t>
            </a:r>
            <a:endParaRPr lang="en-US" altLang="zh-CN" sz="2000"/>
          </a:p>
        </p:txBody>
      </p:sp>
      <p:sp>
        <p:nvSpPr>
          <p:cNvPr id="25" name="椭圆 24"/>
          <p:cNvSpPr/>
          <p:nvPr/>
        </p:nvSpPr>
        <p:spPr>
          <a:xfrm flipH="1" flipV="1">
            <a:off x="8866505" y="2294890"/>
            <a:ext cx="9271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6770" y="511810"/>
            <a:ext cx="2406650" cy="160020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808720" y="1176020"/>
            <a:ext cx="161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C00000"/>
                </a:solidFill>
              </a:rPr>
              <a:t>“</a:t>
            </a:r>
            <a:r>
              <a:rPr lang="zh-CN" altLang="en-US" sz="2400">
                <a:solidFill>
                  <a:srgbClr val="C00000"/>
                </a:solidFill>
              </a:rPr>
              <a:t>同头异尾</a:t>
            </a:r>
            <a:r>
              <a:rPr lang="en-US" altLang="zh-CN" sz="2400">
                <a:solidFill>
                  <a:srgbClr val="C00000"/>
                </a:solidFill>
              </a:rPr>
              <a:t>”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80540" y="2232025"/>
            <a:ext cx="6544945" cy="734695"/>
          </a:xfrm>
          <a:prstGeom prst="roundRect">
            <a:avLst/>
          </a:prstGeom>
          <a:solidFill>
            <a:srgbClr val="B2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841500" y="4347845"/>
            <a:ext cx="6572885" cy="682625"/>
          </a:xfrm>
          <a:prstGeom prst="roundRect">
            <a:avLst/>
          </a:prstGeom>
          <a:solidFill>
            <a:srgbClr val="B2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5948045"/>
            <a:ext cx="1552575" cy="671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90555" y="2200275"/>
            <a:ext cx="160020" cy="265430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654810" y="348512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4674870" y="3264523"/>
            <a:ext cx="3845560" cy="891288"/>
          </a:xfrm>
          <a:custGeom>
            <a:avLst/>
            <a:gdLst>
              <a:gd name="connsiteX0" fmla="*/ 0 w 6056"/>
              <a:gd name="connsiteY0" fmla="*/ 374 h 1403"/>
              <a:gd name="connsiteX1" fmla="*/ 525 w 6056"/>
              <a:gd name="connsiteY1" fmla="*/ 354 h 1403"/>
              <a:gd name="connsiteX2" fmla="*/ 913 w 6056"/>
              <a:gd name="connsiteY2" fmla="*/ 22 h 1403"/>
              <a:gd name="connsiteX3" fmla="*/ 1562 w 6056"/>
              <a:gd name="connsiteY3" fmla="*/ 931 h 1403"/>
              <a:gd name="connsiteX4" fmla="*/ 2058 w 6056"/>
              <a:gd name="connsiteY4" fmla="*/ 575 h 1403"/>
              <a:gd name="connsiteX5" fmla="*/ 2830 w 6056"/>
              <a:gd name="connsiteY5" fmla="*/ 1198 h 1403"/>
              <a:gd name="connsiteX6" fmla="*/ 4259 w 6056"/>
              <a:gd name="connsiteY6" fmla="*/ 1243 h 1403"/>
              <a:gd name="connsiteX7" fmla="*/ 4974 w 6056"/>
              <a:gd name="connsiteY7" fmla="*/ 619 h 1403"/>
              <a:gd name="connsiteX8" fmla="*/ 6056 w 6056"/>
              <a:gd name="connsiteY8" fmla="*/ 1404 h 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6" h="1404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848" y="1299"/>
                  <a:pt x="6056" y="140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8416290" y="2881329"/>
            <a:ext cx="2447290" cy="1348789"/>
          </a:xfrm>
          <a:custGeom>
            <a:avLst/>
            <a:gdLst>
              <a:gd name="connsiteX0" fmla="*/ 0 w 3854"/>
              <a:gd name="connsiteY0" fmla="*/ 1871 h 2124"/>
              <a:gd name="connsiteX1" fmla="*/ 572 w 3854"/>
              <a:gd name="connsiteY1" fmla="*/ 1985 h 2124"/>
              <a:gd name="connsiteX2" fmla="*/ 1003 w 3854"/>
              <a:gd name="connsiteY2" fmla="*/ 93 h 2124"/>
              <a:gd name="connsiteX3" fmla="*/ 1977 w 3854"/>
              <a:gd name="connsiteY3" fmla="*/ 568 h 2124"/>
              <a:gd name="connsiteX4" fmla="*/ 2809 w 3854"/>
              <a:gd name="connsiteY4" fmla="*/ 1305 h 2124"/>
              <a:gd name="connsiteX5" fmla="*/ 3854 w 3854"/>
              <a:gd name="connsiteY5" fmla="*/ 1899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" h="2124">
                <a:moveTo>
                  <a:pt x="0" y="1871"/>
                </a:moveTo>
                <a:cubicBezTo>
                  <a:pt x="92" y="1982"/>
                  <a:pt x="396" y="2308"/>
                  <a:pt x="572" y="1985"/>
                </a:cubicBezTo>
                <a:cubicBezTo>
                  <a:pt x="748" y="1662"/>
                  <a:pt x="718" y="383"/>
                  <a:pt x="1003" y="93"/>
                </a:cubicBezTo>
                <a:cubicBezTo>
                  <a:pt x="1288" y="-198"/>
                  <a:pt x="1668" y="259"/>
                  <a:pt x="1977" y="568"/>
                </a:cubicBezTo>
                <a:cubicBezTo>
                  <a:pt x="2286" y="877"/>
                  <a:pt x="2424" y="1058"/>
                  <a:pt x="2809" y="1305"/>
                </a:cubicBezTo>
                <a:cubicBezTo>
                  <a:pt x="3194" y="1552"/>
                  <a:pt x="3663" y="1793"/>
                  <a:pt x="3854" y="1899"/>
                </a:cubicBezTo>
              </a:path>
            </a:pathLst>
          </a:cu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1781810" y="5336784"/>
            <a:ext cx="3020060" cy="771516"/>
          </a:xfrm>
          <a:custGeom>
            <a:avLst/>
            <a:gdLst>
              <a:gd name="connsiteX0" fmla="*/ 0 w 4756"/>
              <a:gd name="connsiteY0" fmla="*/ 1157 h 1214"/>
              <a:gd name="connsiteX1" fmla="*/ 1178 w 4756"/>
              <a:gd name="connsiteY1" fmla="*/ 1158 h 1214"/>
              <a:gd name="connsiteX2" fmla="*/ 2067 w 4756"/>
              <a:gd name="connsiteY2" fmla="*/ 424 h 1214"/>
              <a:gd name="connsiteX3" fmla="*/ 2934 w 4756"/>
              <a:gd name="connsiteY3" fmla="*/ 913 h 1214"/>
              <a:gd name="connsiteX4" fmla="*/ 3667 w 4756"/>
              <a:gd name="connsiteY4" fmla="*/ 90 h 1214"/>
              <a:gd name="connsiteX5" fmla="*/ 4756 w 4756"/>
              <a:gd name="connsiteY5" fmla="*/ 24 h 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6" h="1215">
                <a:moveTo>
                  <a:pt x="0" y="1157"/>
                </a:moveTo>
                <a:cubicBezTo>
                  <a:pt x="224" y="1174"/>
                  <a:pt x="778" y="1277"/>
                  <a:pt x="1178" y="1158"/>
                </a:cubicBezTo>
                <a:cubicBezTo>
                  <a:pt x="1578" y="1038"/>
                  <a:pt x="1711" y="460"/>
                  <a:pt x="2067" y="424"/>
                </a:cubicBezTo>
                <a:cubicBezTo>
                  <a:pt x="2423" y="388"/>
                  <a:pt x="2596" y="962"/>
                  <a:pt x="2934" y="913"/>
                </a:cubicBezTo>
                <a:cubicBezTo>
                  <a:pt x="3272" y="864"/>
                  <a:pt x="3312" y="250"/>
                  <a:pt x="3667" y="90"/>
                </a:cubicBezTo>
                <a:cubicBezTo>
                  <a:pt x="4022" y="-70"/>
                  <a:pt x="4557" y="33"/>
                  <a:pt x="4756" y="2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4785995" y="5115177"/>
            <a:ext cx="3878580" cy="832868"/>
          </a:xfrm>
          <a:custGeom>
            <a:avLst/>
            <a:gdLst>
              <a:gd name="connsiteX0" fmla="*/ 0 w 6108"/>
              <a:gd name="connsiteY0" fmla="*/ 374 h 1311"/>
              <a:gd name="connsiteX1" fmla="*/ 525 w 6108"/>
              <a:gd name="connsiteY1" fmla="*/ 354 h 1311"/>
              <a:gd name="connsiteX2" fmla="*/ 913 w 6108"/>
              <a:gd name="connsiteY2" fmla="*/ 22 h 1311"/>
              <a:gd name="connsiteX3" fmla="*/ 1562 w 6108"/>
              <a:gd name="connsiteY3" fmla="*/ 931 h 1311"/>
              <a:gd name="connsiteX4" fmla="*/ 2058 w 6108"/>
              <a:gd name="connsiteY4" fmla="*/ 575 h 1311"/>
              <a:gd name="connsiteX5" fmla="*/ 2830 w 6108"/>
              <a:gd name="connsiteY5" fmla="*/ 1198 h 1311"/>
              <a:gd name="connsiteX6" fmla="*/ 4259 w 6108"/>
              <a:gd name="connsiteY6" fmla="*/ 1243 h 1311"/>
              <a:gd name="connsiteX7" fmla="*/ 4974 w 6108"/>
              <a:gd name="connsiteY7" fmla="*/ 619 h 1311"/>
              <a:gd name="connsiteX8" fmla="*/ 6108 w 6108"/>
              <a:gd name="connsiteY8" fmla="*/ 1312 h 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" h="1312">
                <a:moveTo>
                  <a:pt x="0" y="374"/>
                </a:moveTo>
                <a:cubicBezTo>
                  <a:pt x="83" y="380"/>
                  <a:pt x="368" y="415"/>
                  <a:pt x="525" y="354"/>
                </a:cubicBezTo>
                <a:cubicBezTo>
                  <a:pt x="680" y="292"/>
                  <a:pt x="687" y="-94"/>
                  <a:pt x="913" y="22"/>
                </a:cubicBezTo>
                <a:cubicBezTo>
                  <a:pt x="1140" y="138"/>
                  <a:pt x="1303" y="824"/>
                  <a:pt x="1562" y="931"/>
                </a:cubicBezTo>
                <a:cubicBezTo>
                  <a:pt x="1821" y="1038"/>
                  <a:pt x="1812" y="544"/>
                  <a:pt x="2058" y="575"/>
                </a:cubicBezTo>
                <a:cubicBezTo>
                  <a:pt x="2303" y="606"/>
                  <a:pt x="2372" y="1091"/>
                  <a:pt x="2830" y="1198"/>
                </a:cubicBezTo>
                <a:cubicBezTo>
                  <a:pt x="3290" y="1305"/>
                  <a:pt x="3814" y="1220"/>
                  <a:pt x="4259" y="1243"/>
                </a:cubicBezTo>
                <a:cubicBezTo>
                  <a:pt x="4705" y="1266"/>
                  <a:pt x="4657" y="641"/>
                  <a:pt x="4974" y="619"/>
                </a:cubicBezTo>
                <a:cubicBezTo>
                  <a:pt x="5290" y="597"/>
                  <a:pt x="5900" y="1207"/>
                  <a:pt x="6108" y="1312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8533765" y="5213690"/>
            <a:ext cx="2251075" cy="896506"/>
          </a:xfrm>
          <a:custGeom>
            <a:avLst/>
            <a:gdLst>
              <a:gd name="connsiteX0" fmla="*/ 0 w 3545"/>
              <a:gd name="connsiteY0" fmla="*/ 1009 h 1411"/>
              <a:gd name="connsiteX1" fmla="*/ 531 w 3545"/>
              <a:gd name="connsiteY1" fmla="*/ 1138 h 1411"/>
              <a:gd name="connsiteX2" fmla="*/ 923 w 3545"/>
              <a:gd name="connsiteY2" fmla="*/ 2 h 1411"/>
              <a:gd name="connsiteX3" fmla="*/ 1501 w 3545"/>
              <a:gd name="connsiteY3" fmla="*/ 1024 h 1411"/>
              <a:gd name="connsiteX4" fmla="*/ 1856 w 3545"/>
              <a:gd name="connsiteY4" fmla="*/ 669 h 1411"/>
              <a:gd name="connsiteX5" fmla="*/ 2434 w 3545"/>
              <a:gd name="connsiteY5" fmla="*/ 1312 h 1411"/>
              <a:gd name="connsiteX6" fmla="*/ 3545 w 3545"/>
              <a:gd name="connsiteY6" fmla="*/ 1401 h 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" h="1412">
                <a:moveTo>
                  <a:pt x="0" y="1009"/>
                </a:moveTo>
                <a:cubicBezTo>
                  <a:pt x="64" y="1082"/>
                  <a:pt x="389" y="1334"/>
                  <a:pt x="531" y="1138"/>
                </a:cubicBezTo>
                <a:cubicBezTo>
                  <a:pt x="673" y="942"/>
                  <a:pt x="710" y="51"/>
                  <a:pt x="923" y="2"/>
                </a:cubicBezTo>
                <a:cubicBezTo>
                  <a:pt x="1136" y="-47"/>
                  <a:pt x="1288" y="899"/>
                  <a:pt x="1501" y="1024"/>
                </a:cubicBezTo>
                <a:cubicBezTo>
                  <a:pt x="1714" y="1149"/>
                  <a:pt x="1678" y="607"/>
                  <a:pt x="1856" y="669"/>
                </a:cubicBezTo>
                <a:cubicBezTo>
                  <a:pt x="2034" y="731"/>
                  <a:pt x="2109" y="1161"/>
                  <a:pt x="2434" y="1312"/>
                </a:cubicBezTo>
                <a:cubicBezTo>
                  <a:pt x="2759" y="1463"/>
                  <a:pt x="3338" y="1397"/>
                  <a:pt x="3545" y="1401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同头异尾音频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700.000000"/>
                  <p14:fade in="250.000000" out="25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1500" y="87439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9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221,&quot;width&quot;:7729}"/>
</p:tagLst>
</file>

<file path=ppt/tags/tag2.xml><?xml version="1.0" encoding="utf-8"?>
<p:tagLst xmlns:p="http://schemas.openxmlformats.org/presentationml/2006/main">
  <p:tag name="REFSHAPE" val="615024796"/>
  <p:tag name="KSO_WM_UNIT_PLACING_PICTURE_USER_VIEWPORT" val="{&quot;height&quot;:4500,&quot;width&quot;:5235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22*2075*999*999"/>
  <p:tag name="KSO_WM_UNIT_MEDIACOVER_STYLEID" val="10"/>
  <p:tag name="KSO_WM_UNIT_MEDIACOVER_TEXTSTATE" val="0"/>
  <p:tag name="KSO_WM_UNIT_MEDIACOVER_BTN_POS" val="lb"/>
  <p:tag name="KSO_WM_UNIT_MEDIACOVER_BTN_STYLE" val="6b0911426834938f6218fdb18bb62efa"/>
  <p:tag name="KSO_WM_UNIT_MEDIACOVER_TEXTPOS_REL" val="video"/>
  <p:tag name="KSO_WM_UNIT_MEDIACOVER_TEXT_REL_VIDEOPOS" val="lt"/>
  <p:tag name="KSO_WM_UNIT_MEDIACOVER_FONTSIZE" val="24"/>
  <p:tag name="KSO_WM_UNIT_MEDIACOVER_TEXTRECT" val="214*214*4780*904"/>
  <p:tag name="KSO_WM_UNIT_MEDIACOVER_TEXT_REL_BTNPOS" val="b"/>
  <p:tag name="KSO_WM_UNIT_MEDIACOVER_TEXTPOS_DIST" val="10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98*4091*1022*1022"/>
  <p:tag name="KSO_WM_UNIT_MEDIACOVER_STYLEID" val="1"/>
  <p:tag name="KSO_WM_UNIT_MEDIACOVER_TEXTSTATE" val="0"/>
  <p:tag name="KSO_WM_UNIT_MEDIACOVER_BTN_POS" val="c"/>
  <p:tag name="KSO_WM_UNIT_MEDIACOVER_BTN_STYLE" val="ee0bc779c1f3d7f3e90c96344320e69a"/>
</p:tagLst>
</file>

<file path=ppt/tags/tag5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WPS 演示</Application>
  <PresentationFormat>宽屏</PresentationFormat>
  <Paragraphs>101</Paragraphs>
  <Slides>13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华康少女文字W5</vt:lpstr>
      <vt:lpstr>微软雅黑</vt:lpstr>
      <vt:lpstr>Calibri</vt:lpstr>
      <vt:lpstr>Arial Unicode MS</vt:lpstr>
      <vt:lpstr>Calibri Light</vt:lpstr>
      <vt:lpstr>Meiryo</vt:lpstr>
      <vt:lpstr>Arial Narrow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dc:description>http://www.ypppt.com/</dc:description>
  <cp:lastModifiedBy>salt</cp:lastModifiedBy>
  <cp:revision>226</cp:revision>
  <dcterms:created xsi:type="dcterms:W3CDTF">2018-12-17T09:01:00Z</dcterms:created>
  <dcterms:modified xsi:type="dcterms:W3CDTF">2020-05-21T14:26:08Z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