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62" r:id="rId3"/>
    <p:sldId id="265" r:id="rId4"/>
    <p:sldId id="273" r:id="rId5"/>
    <p:sldId id="349" r:id="rId6"/>
    <p:sldId id="351" r:id="rId7"/>
    <p:sldId id="302" r:id="rId8"/>
    <p:sldId id="338" r:id="rId9"/>
    <p:sldId id="283" r:id="rId10"/>
    <p:sldId id="303" r:id="rId11"/>
    <p:sldId id="285" r:id="rId12"/>
    <p:sldId id="274" r:id="rId13"/>
    <p:sldId id="352" r:id="rId14"/>
    <p:sldId id="275" r:id="rId15"/>
    <p:sldId id="276" r:id="rId1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70AD47"/>
    <a:srgbClr val="72B048"/>
    <a:srgbClr val="767171"/>
    <a:srgbClr val="62A2D8"/>
    <a:srgbClr val="ACACAC"/>
    <a:srgbClr val="FB0F2B"/>
    <a:srgbClr val="E2F2EC"/>
    <a:srgbClr val="E5F4EF"/>
    <a:srgbClr val="EBF6F2"/>
    <a:srgbClr val="C5E4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6.jpeg"/><Relationship Id="rId2" Type="http://schemas.openxmlformats.org/officeDocument/2006/relationships/tags" Target="../tags/tag4.xml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9.jpeg"/><Relationship Id="rId2" Type="http://schemas.openxmlformats.org/officeDocument/2006/relationships/tags" Target="../tags/tag5.xml"/><Relationship Id="rId1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jpeg"/><Relationship Id="rId3" Type="http://schemas.openxmlformats.org/officeDocument/2006/relationships/tags" Target="../tags/tag2.xml"/><Relationship Id="rId2" Type="http://schemas.openxmlformats.org/officeDocument/2006/relationships/image" Target="../media/image3.jpe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Relationship Id="rId3" Type="http://schemas.openxmlformats.org/officeDocument/2006/relationships/image" Target="../media/image3.jpeg"/><Relationship Id="rId2" Type="http://schemas.openxmlformats.org/officeDocument/2006/relationships/tags" Target="../tags/tag3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1.png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87500" y="1630998"/>
            <a:ext cx="9144000" cy="2387600"/>
          </a:xfrm>
        </p:spPr>
        <p:txBody>
          <a:bodyPr/>
          <a:p>
            <a:r>
              <a:rPr lang="zh-CN" altLang="en-US" sz="8800" b="1">
                <a:latin typeface="Arial" panose="020B0604020202020204" pitchFamily="34" charset="0"/>
                <a:ea typeface="华文中宋" panose="02010600040101010101" charset="-122"/>
              </a:rPr>
              <a:t>§</a:t>
            </a:r>
            <a:r>
              <a:rPr lang="en-US" altLang="zh-CN" sz="8800" b="1">
                <a:latin typeface="Arial" panose="020B0604020202020204" pitchFamily="34" charset="0"/>
                <a:ea typeface="华文中宋" panose="02010600040101010101" charset="-122"/>
              </a:rPr>
              <a:t>1.8 </a:t>
            </a:r>
            <a:r>
              <a:rPr lang="zh-CN" altLang="en-US" sz="8800" b="1">
                <a:latin typeface="华文中宋" panose="02010600040101010101" charset="-122"/>
                <a:ea typeface="华文中宋" panose="02010600040101010101" charset="-122"/>
              </a:rPr>
              <a:t>电容器</a:t>
            </a:r>
            <a:endParaRPr lang="zh-CN" altLang="en-US" sz="8800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pic>
        <p:nvPicPr>
          <p:cNvPr id="4" name="图片 3" descr="C:/Users/猪唛/AppData/Local/Temp/kaimatting/20200413161829/output_aiMatting_20200413161835.pngoutput_aiMatting_2020041316183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4253" y="3714750"/>
            <a:ext cx="3067685" cy="2895843"/>
          </a:xfrm>
          <a:prstGeom prst="rect">
            <a:avLst/>
          </a:prstGeom>
        </p:spPr>
      </p:pic>
      <p:pic>
        <p:nvPicPr>
          <p:cNvPr id="6" name="图片 5" descr="C:/Users/猪唛/AppData/Local/Temp/kaimatting/20200413162437/output_aiMatting_20200413162446.pngoutput_aiMatting_202004131624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760000" flipV="1">
            <a:off x="10764520" y="346710"/>
            <a:ext cx="843915" cy="187833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流程图: 可选过程 1"/>
          <p:cNvSpPr/>
          <p:nvPr/>
        </p:nvSpPr>
        <p:spPr>
          <a:xfrm>
            <a:off x="2026285" y="2964180"/>
            <a:ext cx="3577590" cy="972185"/>
          </a:xfrm>
          <a:prstGeom prst="flowChartAlternateProcess">
            <a:avLst/>
          </a:prstGeom>
          <a:noFill/>
          <a:effectLst>
            <a:glow rad="127000">
              <a:schemeClr val="accent6">
                <a:lumMod val="20000"/>
                <a:lumOff val="80000"/>
                <a:alpha val="91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7200" b="1">
                <a:solidFill>
                  <a:srgbClr val="FF0000"/>
                </a:solidFill>
              </a:rPr>
              <a:t>Q= 0</a:t>
            </a:r>
            <a:endParaRPr lang="en-US" sz="7200" b="1">
              <a:solidFill>
                <a:srgbClr val="FF0000"/>
              </a:solidFill>
            </a:endParaRPr>
          </a:p>
        </p:txBody>
      </p:sp>
      <p:sp>
        <p:nvSpPr>
          <p:cNvPr id="28" name="标题 27"/>
          <p:cNvSpPr>
            <a:spLocks noGrp="1"/>
          </p:cNvSpPr>
          <p:nvPr>
            <p:ph type="title"/>
          </p:nvPr>
        </p:nvSpPr>
        <p:spPr>
          <a:xfrm>
            <a:off x="553085" y="214630"/>
            <a:ext cx="3932555" cy="922655"/>
          </a:xfrm>
        </p:spPr>
        <p:txBody>
          <a:bodyPr>
            <a:noAutofit/>
          </a:bodyPr>
          <a:p>
            <a:r>
              <a:rPr lang="zh-CN" altLang="en-US" sz="5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放电完成</a:t>
            </a:r>
            <a:endParaRPr lang="zh-CN" altLang="en-US" sz="5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9110" y="539115"/>
            <a:ext cx="3579495" cy="5464810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2026285" y="3053080"/>
            <a:ext cx="3626485" cy="929640"/>
          </a:xfrm>
          <a:prstGeom prst="rect">
            <a:avLst/>
          </a:prstGeom>
          <a:noFill/>
          <a:ln w="920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458470" y="229870"/>
            <a:ext cx="3324860" cy="907415"/>
          </a:xfrm>
          <a:prstGeom prst="roundRect">
            <a:avLst/>
          </a:prstGeom>
          <a:noFill/>
          <a:ln w="92075" cmpd="sng">
            <a:solidFill>
              <a:srgbClr val="767171"/>
            </a:solidFill>
            <a:prstDash val="solid"/>
          </a:ln>
          <a:effectLst>
            <a:glow rad="228600">
              <a:schemeClr val="bg2">
                <a:lumMod val="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3770" y="2660015"/>
            <a:ext cx="3634105" cy="922020"/>
          </a:xfrm>
          <a:effectLst>
            <a:glow rad="63500">
              <a:schemeClr val="accent4">
                <a:alpha val="40000"/>
              </a:schemeClr>
            </a:glow>
            <a:softEdge rad="101600"/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p>
            <a:pPr marL="0" indent="0" algn="ctr">
              <a:buBlip>
                <a:blip r:embed="rId1"/>
              </a:buBlip>
            </a:pPr>
            <a:r>
              <a:rPr lang="en-US" altLang="zh-CN" sz="6000"/>
              <a:t> </a:t>
            </a:r>
            <a:r>
              <a:rPr lang="zh-CN" altLang="en-US" sz="6000" b="1"/>
              <a:t>闪光灯</a:t>
            </a:r>
            <a:endParaRPr lang="zh-CN" altLang="en-US" sz="6000"/>
          </a:p>
          <a:p>
            <a:pPr marL="0" indent="0" algn="ctr">
              <a:buNone/>
            </a:pPr>
            <a:endParaRPr lang="zh-CN" altLang="en-US" sz="6000"/>
          </a:p>
        </p:txBody>
      </p:sp>
      <p:pic>
        <p:nvPicPr>
          <p:cNvPr id="4" name="图片 3" descr="闪光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5511800" y="1892935"/>
            <a:ext cx="6049645" cy="4537710"/>
          </a:xfrm>
          <a:prstGeom prst="rect">
            <a:avLst/>
          </a:prstGeom>
        </p:spPr>
      </p:pic>
      <p:sp>
        <p:nvSpPr>
          <p:cNvPr id="28" name="标题 27"/>
          <p:cNvSpPr>
            <a:spLocks noGrp="1"/>
          </p:cNvSpPr>
          <p:nvPr/>
        </p:nvSpPr>
        <p:spPr>
          <a:xfrm>
            <a:off x="482600" y="0"/>
            <a:ext cx="4105910" cy="1325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电容器的应用</a:t>
            </a:r>
            <a:endParaRPr lang="zh-CN" altLang="en-US" sz="4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445770" y="227330"/>
            <a:ext cx="4142105" cy="907415"/>
          </a:xfrm>
          <a:prstGeom prst="roundRect">
            <a:avLst/>
          </a:prstGeom>
          <a:noFill/>
          <a:ln w="92075" cmpd="sng">
            <a:solidFill>
              <a:srgbClr val="767171"/>
            </a:solidFill>
            <a:prstDash val="solid"/>
          </a:ln>
          <a:effectLst>
            <a:glow rad="228600">
              <a:schemeClr val="bg2">
                <a:lumMod val="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6929755" y="2750820"/>
            <a:ext cx="1612900" cy="3454400"/>
          </a:xfrm>
          <a:prstGeom prst="ellipse">
            <a:avLst/>
          </a:prstGeom>
          <a:noFill/>
          <a:ln w="76200">
            <a:solidFill>
              <a:srgbClr val="FB0F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uiExpand="1" build="p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1"/>
          <p:cNvSpPr>
            <a:spLocks noGrp="1"/>
          </p:cNvSpPr>
          <p:nvPr/>
        </p:nvSpPr>
        <p:spPr>
          <a:xfrm>
            <a:off x="383540" y="79375"/>
            <a:ext cx="6296025" cy="1390650"/>
          </a:xfrm>
          <a:prstGeom prst="rect">
            <a:avLst/>
          </a:prstGeom>
          <a:effectLst>
            <a:glow rad="63500">
              <a:schemeClr val="accent4">
                <a:alpha val="40000"/>
              </a:schemeClr>
            </a:glow>
            <a:softEdge rad="63500"/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Font typeface="Wingdings" panose="05000000000000000000" charset="0"/>
              <a:buBlip>
                <a:blip r:embed="rId1"/>
              </a:buBlip>
            </a:pPr>
            <a:r>
              <a:rPr lang="en-US" altLang="zh-CN" sz="3600" b="1"/>
              <a:t>  </a:t>
            </a:r>
            <a:r>
              <a:rPr lang="zh-CN" altLang="en-US" sz="7200" b="1"/>
              <a:t>太阳能电容路灯</a:t>
            </a:r>
            <a:endParaRPr lang="zh-CN" altLang="en-US" sz="7200" b="1"/>
          </a:p>
        </p:txBody>
      </p:sp>
      <p:pic>
        <p:nvPicPr>
          <p:cNvPr id="8" name="内容占位符 7" descr="太能灯2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540" y="1995170"/>
            <a:ext cx="5429885" cy="3616325"/>
          </a:xfrm>
          <a:prstGeom prst="rect">
            <a:avLst/>
          </a:prstGeom>
        </p:spPr>
      </p:pic>
      <p:pic>
        <p:nvPicPr>
          <p:cNvPr id="9" name="图片 8" descr="太阳能路灯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190" y="1995170"/>
            <a:ext cx="5692775" cy="36156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7865" y="180975"/>
            <a:ext cx="5064125" cy="831850"/>
          </a:xfrm>
          <a:effectLst>
            <a:glow rad="63500">
              <a:schemeClr val="accent4">
                <a:alpha val="40000"/>
              </a:schemeClr>
            </a:glow>
            <a:softEdge rad="63500"/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p>
            <a:pPr marL="0" indent="0" algn="ctr">
              <a:buFont typeface="Wingdings" panose="05000000000000000000" charset="0"/>
              <a:buBlip>
                <a:blip r:embed="rId1"/>
              </a:buBlip>
            </a:pPr>
            <a:r>
              <a:rPr lang="en-US" altLang="zh-CN" sz="3600"/>
              <a:t>  </a:t>
            </a:r>
            <a:r>
              <a:rPr lang="zh-CN" altLang="en-US" sz="5300" b="1"/>
              <a:t>超级电容汽车</a:t>
            </a:r>
            <a:endParaRPr lang="zh-CN" altLang="en-US" sz="53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2745" y="1248410"/>
            <a:ext cx="11595735" cy="1344295"/>
          </a:xfrm>
        </p:spPr>
        <p:txBody>
          <a:bodyPr>
            <a:noAutofit/>
          </a:bodyPr>
          <a:p>
            <a:r>
              <a:rPr lang="en-US" altLang="zh-CN" sz="3600" b="1">
                <a:latin typeface="+mn-ea"/>
                <a:cs typeface="+mn-ea"/>
              </a:rPr>
              <a:t>2019</a:t>
            </a:r>
            <a:r>
              <a:rPr lang="zh-CN" altLang="en-US" sz="3600" b="1">
                <a:latin typeface="+mn-ea"/>
                <a:cs typeface="+mn-ea"/>
              </a:rPr>
              <a:t>年</a:t>
            </a:r>
            <a:r>
              <a:rPr lang="en-US" altLang="zh-CN" sz="3600" b="1">
                <a:latin typeface="+mn-ea"/>
                <a:cs typeface="+mn-ea"/>
              </a:rPr>
              <a:t>7</a:t>
            </a:r>
            <a:r>
              <a:rPr lang="zh-CN" altLang="en-US" sz="3600" b="1">
                <a:latin typeface="+mn-ea"/>
                <a:cs typeface="+mn-ea"/>
              </a:rPr>
              <a:t>月，首批10辆快充高能量智能超级电容车在上海投入运营。经过</a:t>
            </a:r>
            <a:r>
              <a:rPr lang="zh-CN" altLang="en-US" sz="3600" b="1">
                <a:solidFill>
                  <a:srgbClr val="FF0000"/>
                </a:solidFill>
                <a:latin typeface="+mn-ea"/>
                <a:cs typeface="+mn-ea"/>
              </a:rPr>
              <a:t>改良</a:t>
            </a:r>
            <a:r>
              <a:rPr lang="zh-CN" altLang="en-US" sz="3600" b="1">
                <a:latin typeface="+mn-ea"/>
                <a:cs typeface="+mn-ea"/>
              </a:rPr>
              <a:t>的超级电容汽车，仅在公交站起始站充电</a:t>
            </a:r>
            <a:r>
              <a:rPr lang="zh-CN" altLang="en-US" sz="3600" b="1">
                <a:solidFill>
                  <a:srgbClr val="FF0000"/>
                </a:solidFill>
                <a:latin typeface="+mn-ea"/>
                <a:cs typeface="+mn-ea"/>
              </a:rPr>
              <a:t>数分钟</a:t>
            </a:r>
            <a:r>
              <a:rPr lang="zh-CN" altLang="en-US" sz="3600" b="1">
                <a:latin typeface="+mn-ea"/>
                <a:cs typeface="+mn-ea"/>
              </a:rPr>
              <a:t>，就可以完成</a:t>
            </a:r>
            <a:r>
              <a:rPr lang="zh-CN" altLang="en-US" sz="3600" b="1">
                <a:solidFill>
                  <a:srgbClr val="FF0000"/>
                </a:solidFill>
                <a:latin typeface="+mn-ea"/>
                <a:cs typeface="+mn-ea"/>
              </a:rPr>
              <a:t>20～30公里</a:t>
            </a:r>
            <a:r>
              <a:rPr lang="zh-CN" altLang="en-US" sz="3600" b="1">
                <a:latin typeface="+mn-ea"/>
                <a:cs typeface="+mn-ea"/>
              </a:rPr>
              <a:t>的线路运营。</a:t>
            </a:r>
            <a:endParaRPr lang="zh-CN" altLang="en-US" sz="3600" b="1">
              <a:latin typeface="+mn-ea"/>
              <a:cs typeface="+mn-ea"/>
            </a:endParaRPr>
          </a:p>
        </p:txBody>
      </p:sp>
      <p:pic>
        <p:nvPicPr>
          <p:cNvPr id="4" name="图片 3" descr="超级电容车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2948305" y="3041015"/>
            <a:ext cx="6295390" cy="354139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圆角矩形 8"/>
          <p:cNvSpPr/>
          <p:nvPr/>
        </p:nvSpPr>
        <p:spPr>
          <a:xfrm>
            <a:off x="151765" y="2201545"/>
            <a:ext cx="11844020" cy="821055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151765" y="3773170"/>
            <a:ext cx="11844655" cy="2068830"/>
          </a:xfrm>
          <a:prstGeom prst="roundRect">
            <a:avLst/>
          </a:prstGeom>
          <a:solidFill>
            <a:schemeClr val="bg1"/>
          </a:solidFill>
          <a:ln w="698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内容占位符 3"/>
          <p:cNvSpPr/>
          <p:nvPr/>
        </p:nvSpPr>
        <p:spPr>
          <a:xfrm>
            <a:off x="151765" y="4213225"/>
            <a:ext cx="11061700" cy="11880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4600" b="1"/>
              <a:t>请同学们用桌上的</a:t>
            </a:r>
            <a:r>
              <a:rPr lang="zh-CN" altLang="en-US" sz="4600" b="1">
                <a:solidFill>
                  <a:srgbClr val="FF0000"/>
                </a:solidFill>
              </a:rPr>
              <a:t>电容器</a:t>
            </a:r>
            <a:r>
              <a:rPr lang="zh-CN" altLang="en-US" sz="4600" b="1"/>
              <a:t>，</a:t>
            </a:r>
            <a:r>
              <a:rPr lang="zh-CN" altLang="en-US" sz="4600" b="1">
                <a:solidFill>
                  <a:srgbClr val="FF0000"/>
                </a:solidFill>
              </a:rPr>
              <a:t>电源</a:t>
            </a:r>
            <a:r>
              <a:rPr lang="zh-CN" altLang="en-US" sz="4600" b="1"/>
              <a:t>和小车，试试怎么样才能让小车尽量</a:t>
            </a:r>
            <a:r>
              <a:rPr lang="zh-CN" altLang="en-US" sz="4600" b="1">
                <a:solidFill>
                  <a:srgbClr val="FF0000"/>
                </a:solidFill>
              </a:rPr>
              <a:t>跑的更远</a:t>
            </a:r>
            <a:endParaRPr lang="zh-CN" altLang="en-US" sz="4600" b="1"/>
          </a:p>
          <a:p>
            <a:pPr marL="0" indent="0">
              <a:buNone/>
            </a:pPr>
            <a:endParaRPr lang="zh-CN" altLang="en-US" sz="4600" b="1"/>
          </a:p>
        </p:txBody>
      </p:sp>
      <p:sp>
        <p:nvSpPr>
          <p:cNvPr id="8" name="文本框 7"/>
          <p:cNvSpPr txBox="1"/>
          <p:nvPr/>
        </p:nvSpPr>
        <p:spPr>
          <a:xfrm>
            <a:off x="-219075" y="2192655"/>
            <a:ext cx="1210310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 </a:t>
            </a:r>
            <a:r>
              <a:rPr lang="en-US" altLang="zh-CN" sz="4800" b="1">
                <a:latin typeface="+mj-ea"/>
                <a:ea typeface="+mj-ea"/>
                <a:cs typeface="+mj-ea"/>
              </a:rPr>
              <a:t> </a:t>
            </a:r>
            <a:r>
              <a:rPr lang="zh-CN" altLang="en-US" sz="4600" b="1">
                <a:latin typeface="+mj-ea"/>
                <a:ea typeface="+mj-ea"/>
                <a:cs typeface="+mj-ea"/>
              </a:rPr>
              <a:t>两辆小车行驶的距离可能与什么因素有关呢？</a:t>
            </a:r>
            <a:endParaRPr lang="zh-CN" altLang="en-US" sz="4600" b="1">
              <a:latin typeface="+mj-ea"/>
              <a:ea typeface="+mj-ea"/>
              <a:cs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4335" y="438150"/>
            <a:ext cx="675576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课后思考&amp;探究小实验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394970" y="290830"/>
            <a:ext cx="5410835" cy="918210"/>
          </a:xfrm>
          <a:prstGeom prst="roundRect">
            <a:avLst/>
          </a:prstGeom>
          <a:noFill/>
          <a:ln w="92075" cmpd="sng">
            <a:solidFill>
              <a:srgbClr val="767171"/>
            </a:solidFill>
            <a:prstDash val="solid"/>
          </a:ln>
          <a:effectLst>
            <a:glow rad="228600">
              <a:schemeClr val="bg2">
                <a:lumMod val="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bldLvl="0" animBg="1"/>
      <p:bldP spid="5" grpId="0"/>
      <p:bldP spid="9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圆角矩形 2"/>
          <p:cNvSpPr/>
          <p:nvPr/>
        </p:nvSpPr>
        <p:spPr>
          <a:xfrm>
            <a:off x="196850" y="139700"/>
            <a:ext cx="11727180" cy="1278255"/>
          </a:xfrm>
          <a:prstGeom prst="roundRect">
            <a:avLst/>
          </a:prstGeom>
          <a:solidFill>
            <a:schemeClr val="bg1"/>
          </a:solidFill>
          <a:ln w="730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4" name="内容占位符 3" descr="莱顿瓶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687060" y="2178050"/>
            <a:ext cx="4844415" cy="3585210"/>
          </a:xfrm>
          <a:prstGeom prst="rect">
            <a:avLst/>
          </a:prstGeom>
        </p:spPr>
      </p:pic>
      <p:pic>
        <p:nvPicPr>
          <p:cNvPr id="5" name="图片 4" descr="穆森布罗克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151890" y="1882140"/>
            <a:ext cx="3222625" cy="417703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982335" y="5892165"/>
            <a:ext cx="425450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latin typeface="宋体" panose="02010600030101010101" pitchFamily="2" charset="-122"/>
                <a:ea typeface="宋体" panose="02010600030101010101" pitchFamily="2" charset="-122"/>
              </a:rPr>
              <a:t>改良后的</a:t>
            </a:r>
            <a:r>
              <a:rPr lang="zh-CN" altLang="en-US" sz="4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莱顿瓶</a:t>
            </a:r>
            <a:endParaRPr lang="zh-CN" altLang="en-US" sz="4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6850" y="394335"/>
            <a:ext cx="1275778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/>
              <a:t>荷兰科学家马森布罗克在1746年有了惊喜发现</a:t>
            </a:r>
            <a:endParaRPr lang="zh-CN" altLang="en-US" sz="4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460" y="1410335"/>
            <a:ext cx="1901190" cy="656590"/>
          </a:xfrm>
        </p:spPr>
        <p:txBody>
          <a:bodyPr>
            <a:noAutofit/>
          </a:bodyPr>
          <a:p>
            <a:pPr marL="0" indent="0">
              <a:buBlip>
                <a:blip r:embed="rId1"/>
              </a:buBlip>
            </a:pPr>
            <a:r>
              <a:rPr lang="en-US" altLang="zh-CN" sz="4000"/>
              <a:t> </a:t>
            </a:r>
            <a:r>
              <a:rPr lang="zh-CN" altLang="en-US" sz="4400" b="1"/>
              <a:t>结构</a:t>
            </a:r>
            <a:r>
              <a:rPr lang="zh-CN" altLang="en-US" sz="4000"/>
              <a:t>：</a:t>
            </a:r>
            <a:endParaRPr lang="zh-CN" altLang="en-US" sz="4000"/>
          </a:p>
        </p:txBody>
      </p:sp>
      <p:sp>
        <p:nvSpPr>
          <p:cNvPr id="4" name="文本框 3"/>
          <p:cNvSpPr txBox="1"/>
          <p:nvPr/>
        </p:nvSpPr>
        <p:spPr>
          <a:xfrm>
            <a:off x="3312160" y="1310005"/>
            <a:ext cx="390080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solidFill>
                  <a:srgbClr val="FF0000"/>
                </a:solidFill>
              </a:rPr>
              <a:t>彼此相互绝缘</a:t>
            </a:r>
            <a:endParaRPr lang="zh-CN" altLang="en-US" sz="4400" b="1">
              <a:solidFill>
                <a:srgbClr val="FF0000"/>
              </a:solidFill>
            </a:endParaRPr>
          </a:p>
        </p:txBody>
      </p:sp>
      <p:pic>
        <p:nvPicPr>
          <p:cNvPr id="5" name="内容占位符 3" descr="莱顿瓶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923155" y="2630170"/>
            <a:ext cx="4844415" cy="358521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7874635" y="4630420"/>
            <a:ext cx="431165" cy="420370"/>
          </a:xfrm>
          <a:prstGeom prst="straightConnector1">
            <a:avLst/>
          </a:prstGeom>
          <a:ln w="444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H="1">
            <a:off x="8425180" y="4630420"/>
            <a:ext cx="431165" cy="420370"/>
          </a:xfrm>
          <a:prstGeom prst="straightConnector1">
            <a:avLst/>
          </a:prstGeom>
          <a:ln w="444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2024380" y="1377950"/>
            <a:ext cx="9966325" cy="70040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sz="4400" b="1">
                <a:sym typeface="+mn-ea"/>
              </a:rPr>
              <a:t>两块 </a:t>
            </a:r>
            <a:r>
              <a:rPr lang="zh-CN" altLang="en-US" sz="4000" b="1">
                <a:sym typeface="+mn-ea"/>
              </a:rPr>
              <a:t>                           </a:t>
            </a:r>
            <a:r>
              <a:rPr lang="zh-CN" altLang="en-US" sz="4400" b="1">
                <a:sym typeface="+mn-ea"/>
              </a:rPr>
              <a:t>   而又</a:t>
            </a:r>
            <a:r>
              <a:rPr lang="zh-CN" altLang="en-US" sz="4400" b="1">
                <a:solidFill>
                  <a:srgbClr val="FF0000"/>
                </a:solidFill>
                <a:sym typeface="+mn-ea"/>
              </a:rPr>
              <a:t>相距很近</a:t>
            </a:r>
            <a:r>
              <a:rPr lang="zh-CN" altLang="en-US" sz="4400" b="1">
                <a:sym typeface="+mn-ea"/>
              </a:rPr>
              <a:t>的</a:t>
            </a:r>
            <a:r>
              <a:rPr lang="zh-CN" altLang="en-US" sz="4400" b="1">
                <a:solidFill>
                  <a:srgbClr val="FF0000"/>
                </a:solidFill>
                <a:sym typeface="+mn-ea"/>
              </a:rPr>
              <a:t>导体</a:t>
            </a:r>
            <a:endParaRPr lang="zh-CN" altLang="en-US" sz="4400" b="1">
              <a:solidFill>
                <a:srgbClr val="FF0000"/>
              </a:solidFill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069205" y="4345305"/>
            <a:ext cx="2495550" cy="1308100"/>
          </a:xfrm>
          <a:prstGeom prst="rect">
            <a:avLst/>
          </a:prstGeom>
        </p:spPr>
      </p:pic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6971030" y="5403215"/>
            <a:ext cx="3612515" cy="717550"/>
          </a:xfrm>
          <a:prstGeom prst="wedgeRoundRectCallout">
            <a:avLst>
              <a:gd name="adj1" fmla="val -46959"/>
              <a:gd name="adj2" fmla="val -106106"/>
              <a:gd name="adj3" fmla="val 16667"/>
            </a:avLst>
          </a:prstGeom>
          <a:noFill/>
          <a:ln w="9525" algn="ctr">
            <a:solidFill>
              <a:sysClr val="windowText" lastClr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>
                    <a:alpha val="80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BF5F9"/>
                  </a:outerShdw>
                </a:effectLst>
              </a14:hiddenEffects>
            </a:ext>
          </a:extLst>
        </p:spPr>
        <p:txBody>
          <a:bodyPr/>
          <a:p>
            <a:pPr>
              <a:spcBef>
                <a:spcPct val="0"/>
              </a:spcBef>
            </a:pPr>
            <a:r>
              <a:rPr kumimoji="1" lang="zh-CN" altLang="en-US" sz="4000" b="1">
                <a:solidFill>
                  <a:srgbClr val="FF0000"/>
                </a:solidFill>
                <a:latin typeface="宋体" panose="02010600030101010101" pitchFamily="2" charset="-122"/>
              </a:rPr>
              <a:t>电容器的极板</a:t>
            </a:r>
            <a:endParaRPr kumimoji="1" lang="zh-CN" altLang="en-US" sz="40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 flipH="1">
            <a:off x="2024380" y="4109720"/>
            <a:ext cx="3368040" cy="853440"/>
          </a:xfrm>
          <a:prstGeom prst="wedgeRoundRectCallout">
            <a:avLst>
              <a:gd name="adj1" fmla="val -43250"/>
              <a:gd name="adj2" fmla="val 85846"/>
              <a:gd name="adj3" fmla="val 16667"/>
            </a:avLst>
          </a:prstGeom>
          <a:noFill/>
          <a:ln w="9525" algn="ctr">
            <a:solidFill>
              <a:sysClr val="windowText" lastClr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>
                    <a:alpha val="80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BF5F9"/>
                  </a:outerShdw>
                </a:effectLst>
              </a14:hiddenEffects>
            </a:ext>
          </a:extLst>
        </p:spPr>
        <p:txBody>
          <a:bodyPr/>
          <a:p>
            <a:pPr>
              <a:spcBef>
                <a:spcPct val="0"/>
              </a:spcBef>
            </a:pPr>
            <a:r>
              <a:rPr kumimoji="1" lang="zh-CN" altLang="en-US" sz="4000" b="1">
                <a:solidFill>
                  <a:srgbClr val="FF0000"/>
                </a:solidFill>
                <a:latin typeface="宋体" panose="02010600030101010101" pitchFamily="2" charset="-122"/>
              </a:rPr>
              <a:t>电容器的极板</a:t>
            </a:r>
            <a:endParaRPr kumimoji="1" lang="zh-CN" altLang="en-US" sz="40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5297805" y="2630170"/>
            <a:ext cx="3127375" cy="747395"/>
          </a:xfrm>
          <a:prstGeom prst="wedgeRoundRectCallou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绝缘电介质</a:t>
            </a:r>
            <a:endParaRPr lang="zh-CN" altLang="en-US" sz="4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91160" y="163830"/>
            <a:ext cx="3912870" cy="907415"/>
          </a:xfrm>
          <a:prstGeom prst="roundRect">
            <a:avLst/>
          </a:prstGeom>
          <a:noFill/>
          <a:ln>
            <a:noFill/>
          </a:ln>
          <a:effectLst>
            <a:glow rad="228600">
              <a:schemeClr val="bg2">
                <a:lumMod val="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标题 12"/>
          <p:cNvSpPr>
            <a:spLocks noGrp="1"/>
          </p:cNvSpPr>
          <p:nvPr>
            <p:ph type="title"/>
          </p:nvPr>
        </p:nvSpPr>
        <p:spPr>
          <a:xfrm>
            <a:off x="573405" y="163830"/>
            <a:ext cx="3730625" cy="1060450"/>
          </a:xfrm>
        </p:spPr>
        <p:txBody>
          <a:bodyPr>
            <a:normAutofit/>
          </a:bodyPr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电容器的结构</a:t>
            </a:r>
            <a:endParaRPr lang="zh-CN" altLang="en-US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391160" y="163830"/>
            <a:ext cx="3947160" cy="907415"/>
          </a:xfrm>
          <a:prstGeom prst="roundRect">
            <a:avLst/>
          </a:prstGeom>
          <a:noFill/>
          <a:ln w="92075" cmpd="sng">
            <a:solidFill>
              <a:srgbClr val="767171"/>
            </a:solidFill>
            <a:prstDash val="solid"/>
          </a:ln>
          <a:effectLst>
            <a:glow rad="228600">
              <a:schemeClr val="bg2">
                <a:lumMod val="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0" name="图片 9" descr="C:/Users/猪唛/AppData/Local/Temp/kaimatting/20200506004355/output_aiMatting_20200506004357.pngoutput_aiMatting_2020050600435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720000">
            <a:off x="251460" y="5593080"/>
            <a:ext cx="513080" cy="114173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  <p:bldP spid="4" grpId="0"/>
      <p:bldP spid="16398" grpId="0" bldLvl="0" animBg="1"/>
      <p:bldP spid="16397" grpId="0" bldLvl="0" animBg="1"/>
      <p:bldP spid="1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圆角矩形 11"/>
          <p:cNvSpPr/>
          <p:nvPr/>
        </p:nvSpPr>
        <p:spPr>
          <a:xfrm>
            <a:off x="391160" y="163830"/>
            <a:ext cx="3912870" cy="907415"/>
          </a:xfrm>
          <a:prstGeom prst="roundRect">
            <a:avLst/>
          </a:prstGeom>
          <a:noFill/>
          <a:ln>
            <a:noFill/>
          </a:ln>
          <a:effectLst>
            <a:glow rad="228600">
              <a:schemeClr val="bg2">
                <a:lumMod val="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标题 12"/>
          <p:cNvSpPr>
            <a:spLocks noGrp="1"/>
          </p:cNvSpPr>
          <p:nvPr>
            <p:ph type="title"/>
          </p:nvPr>
        </p:nvSpPr>
        <p:spPr>
          <a:xfrm>
            <a:off x="391160" y="163830"/>
            <a:ext cx="4238625" cy="1060450"/>
          </a:xfrm>
          <a:ln w="104775"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p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cs typeface="+mj-ea"/>
              </a:rPr>
              <a:t> 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cs typeface="+mj-ea"/>
              </a:rPr>
              <a:t>电容器的结构</a:t>
            </a:r>
            <a:endParaRPr lang="zh-CN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ea"/>
              <a:cs typeface="+mj-ea"/>
            </a:endParaRPr>
          </a:p>
        </p:txBody>
      </p:sp>
      <p:pic>
        <p:nvPicPr>
          <p:cNvPr id="14" name="图片 13" descr="电容器内部结构"/>
          <p:cNvPicPr>
            <a:picLocks noChangeAspect="1"/>
          </p:cNvPicPr>
          <p:nvPr/>
        </p:nvPicPr>
        <p:blipFill>
          <a:blip r:embed="rId1"/>
          <a:srcRect b="13278"/>
          <a:stretch>
            <a:fillRect/>
          </a:stretch>
        </p:blipFill>
        <p:spPr>
          <a:xfrm>
            <a:off x="5221605" y="1495425"/>
            <a:ext cx="6400800" cy="4545965"/>
          </a:xfrm>
          <a:prstGeom prst="rect">
            <a:avLst/>
          </a:prstGeom>
        </p:spPr>
      </p:pic>
      <p:pic>
        <p:nvPicPr>
          <p:cNvPr id="19" name="图片 18" descr="C:/Users/猪唛/AppData/Local/Temp/kaimatting/20200501184232/output_aiMatting_20200501184307.pngoutput_aiMatting_2020050118430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095" y="1946275"/>
            <a:ext cx="1257300" cy="3644900"/>
          </a:xfrm>
          <a:prstGeom prst="rect">
            <a:avLst/>
          </a:prstGeom>
        </p:spPr>
      </p:pic>
      <p:cxnSp>
        <p:nvCxnSpPr>
          <p:cNvPr id="20" name="直接箭头连接符 19"/>
          <p:cNvCxnSpPr/>
          <p:nvPr/>
        </p:nvCxnSpPr>
        <p:spPr>
          <a:xfrm flipV="1">
            <a:off x="6871335" y="1946275"/>
            <a:ext cx="6985" cy="8382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7005955" y="1337310"/>
            <a:ext cx="28321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chemeClr val="tx1"/>
                </a:solidFill>
              </a:rPr>
              <a:t>电流流出</a:t>
            </a:r>
            <a:endParaRPr lang="zh-CN" altLang="en-US" sz="4000" b="1">
              <a:solidFill>
                <a:schemeClr val="tx1"/>
              </a:solidFill>
            </a:endParaRPr>
          </a:p>
        </p:txBody>
      </p:sp>
      <p:cxnSp>
        <p:nvCxnSpPr>
          <p:cNvPr id="24" name="直接箭头连接符 23"/>
          <p:cNvCxnSpPr/>
          <p:nvPr/>
        </p:nvCxnSpPr>
        <p:spPr>
          <a:xfrm>
            <a:off x="6349365" y="1612265"/>
            <a:ext cx="1270" cy="112204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3594100" y="1495425"/>
            <a:ext cx="27552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</a:rPr>
              <a:t>电流流入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  <p:pic>
        <p:nvPicPr>
          <p:cNvPr id="2" name="图片 1" descr="C:/Users/猪唛/AppData/Local/Temp/kaimatting/20200506004422/output_aiMatting_20200506004426.pngoutput_aiMatting_202005060044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40000">
            <a:off x="163830" y="5718810"/>
            <a:ext cx="487680" cy="10890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椭圆形标注 5"/>
          <p:cNvSpPr/>
          <p:nvPr/>
        </p:nvSpPr>
        <p:spPr>
          <a:xfrm>
            <a:off x="4786630" y="2831465"/>
            <a:ext cx="7122795" cy="1862455"/>
          </a:xfrm>
          <a:prstGeom prst="wedgeEllipseCallout">
            <a:avLst>
              <a:gd name="adj1" fmla="val -51310"/>
              <a:gd name="adj2" fmla="val 45969"/>
            </a:avLst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3600">
              <a:solidFill>
                <a:schemeClr val="tx1"/>
              </a:solidFill>
            </a:endParaRPr>
          </a:p>
          <a:p>
            <a:pPr algn="ctr"/>
            <a:r>
              <a:rPr lang="zh-CN" altLang="en-US" sz="4800" b="1">
                <a:solidFill>
                  <a:schemeClr val="tx1"/>
                </a:solidFill>
              </a:rPr>
              <a:t>如何让电容器里</a:t>
            </a:r>
            <a:r>
              <a:rPr lang="zh-CN" altLang="en-US" sz="4800" b="1">
                <a:solidFill>
                  <a:srgbClr val="FF0000"/>
                </a:solidFill>
              </a:rPr>
              <a:t>有电</a:t>
            </a:r>
            <a:r>
              <a:rPr lang="zh-CN" altLang="en-US" sz="4800" b="1">
                <a:solidFill>
                  <a:schemeClr val="tx1"/>
                </a:solidFill>
              </a:rPr>
              <a:t>？</a:t>
            </a:r>
            <a:r>
              <a:rPr lang="zh-CN" altLang="en-US" sz="2800" b="1"/>
              <a:t>呢</a:t>
            </a:r>
            <a:endParaRPr lang="zh-CN" altLang="en-US" sz="2800" b="1"/>
          </a:p>
        </p:txBody>
      </p:sp>
      <p:sp>
        <p:nvSpPr>
          <p:cNvPr id="7" name="椭圆形标注 6"/>
          <p:cNvSpPr/>
          <p:nvPr/>
        </p:nvSpPr>
        <p:spPr>
          <a:xfrm>
            <a:off x="4415155" y="1224280"/>
            <a:ext cx="7687945" cy="2410460"/>
          </a:xfrm>
          <a:prstGeom prst="wedgeEllipseCallout">
            <a:avLst>
              <a:gd name="adj1" fmla="val -51310"/>
              <a:gd name="adj2" fmla="val 45969"/>
            </a:avLst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800" b="1">
                <a:solidFill>
                  <a:schemeClr val="tx1"/>
                </a:solidFill>
              </a:rPr>
              <a:t>用什么充电？</a:t>
            </a:r>
            <a:endParaRPr lang="zh-CN" altLang="en-US" sz="4800" b="1">
              <a:solidFill>
                <a:schemeClr val="tx1"/>
              </a:solidFill>
            </a:endParaRPr>
          </a:p>
          <a:p>
            <a:pPr algn="ctr"/>
            <a:r>
              <a:rPr lang="zh-CN" altLang="en-US" sz="4800" b="1">
                <a:solidFill>
                  <a:schemeClr val="tx1"/>
                </a:solidFill>
              </a:rPr>
              <a:t>电路中会</a:t>
            </a:r>
            <a:r>
              <a:rPr lang="zh-CN" altLang="en-US" sz="4800" b="1">
                <a:solidFill>
                  <a:srgbClr val="FF0000"/>
                </a:solidFill>
              </a:rPr>
              <a:t>有电流</a:t>
            </a:r>
            <a:r>
              <a:rPr lang="zh-CN" altLang="en-US" sz="4800" b="1">
                <a:solidFill>
                  <a:schemeClr val="tx1"/>
                </a:solidFill>
              </a:rPr>
              <a:t>吗？</a:t>
            </a:r>
            <a:endParaRPr lang="zh-CN" altLang="en-US" sz="4800" b="1">
              <a:solidFill>
                <a:schemeClr val="tx1"/>
              </a:solidFill>
            </a:endParaRPr>
          </a:p>
          <a:p>
            <a:pPr algn="ctr"/>
            <a:r>
              <a:rPr lang="zh-CN" altLang="en-US" sz="4800" b="1">
                <a:solidFill>
                  <a:schemeClr val="tx1"/>
                </a:solidFill>
              </a:rPr>
              <a:t>   如何证明？</a:t>
            </a:r>
            <a:r>
              <a:rPr lang="zh-CN" altLang="en-US" sz="2800"/>
              <a:t>呢</a:t>
            </a:r>
            <a:endParaRPr lang="zh-CN" altLang="en-US" sz="2800"/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1619250" y="4036695"/>
            <a:ext cx="1445260" cy="1079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4032250" y="4025900"/>
            <a:ext cx="1445260" cy="1079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2307590" y="3388360"/>
            <a:ext cx="2495550" cy="13081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269615" y="2831465"/>
            <a:ext cx="525780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绝缘介质</a:t>
            </a:r>
            <a:endParaRPr lang="zh-CN" altLang="en-US" sz="4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 descr="C:/Users/猪唛/AppData/Local/Temp/kaimatting/20200506004219/output_aiMatting_20200506004221.pngoutput_aiMatting_202005060042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760" y="5290185"/>
            <a:ext cx="1256665" cy="1303020"/>
          </a:xfrm>
          <a:prstGeom prst="rect">
            <a:avLst/>
          </a:prstGeom>
        </p:spPr>
      </p:pic>
      <p:sp>
        <p:nvSpPr>
          <p:cNvPr id="12" name="标题 1"/>
          <p:cNvSpPr>
            <a:spLocks noGrp="1"/>
          </p:cNvSpPr>
          <p:nvPr/>
        </p:nvSpPr>
        <p:spPr>
          <a:xfrm>
            <a:off x="573405" y="163830"/>
            <a:ext cx="5963920" cy="1060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电容器工作过程：充电</a:t>
            </a:r>
            <a:endParaRPr lang="zh-CN" altLang="en-US" sz="4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394970" y="163830"/>
            <a:ext cx="5508625" cy="907415"/>
          </a:xfrm>
          <a:prstGeom prst="roundRect">
            <a:avLst/>
          </a:prstGeom>
          <a:noFill/>
          <a:ln w="92075" cmpd="sng">
            <a:solidFill>
              <a:srgbClr val="767171"/>
            </a:solidFill>
            <a:prstDash val="solid"/>
          </a:ln>
          <a:effectLst>
            <a:glow rad="228600">
              <a:schemeClr val="bg2">
                <a:lumMod val="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6" grpId="1" bldLvl="0" animBg="1"/>
      <p:bldP spid="7" grpId="0" bldLvl="0" animBg="1"/>
      <p:bldP spid="11" grpId="0"/>
      <p:bldP spid="12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48985" y="900430"/>
            <a:ext cx="5143500" cy="5521325"/>
          </a:xfrm>
          <a:prstGeom prst="rect">
            <a:avLst/>
          </a:prstGeom>
        </p:spPr>
      </p:pic>
      <p:sp>
        <p:nvSpPr>
          <p:cNvPr id="5" name="圆角矩形 4"/>
          <p:cNvSpPr/>
          <p:nvPr/>
        </p:nvSpPr>
        <p:spPr>
          <a:xfrm>
            <a:off x="445770" y="240030"/>
            <a:ext cx="5508625" cy="907415"/>
          </a:xfrm>
          <a:prstGeom prst="roundRect">
            <a:avLst/>
          </a:prstGeom>
          <a:noFill/>
          <a:ln w="92075" cmpd="sng">
            <a:solidFill>
              <a:srgbClr val="767171"/>
            </a:solidFill>
            <a:prstDash val="solid"/>
          </a:ln>
          <a:effectLst>
            <a:glow rad="228600">
              <a:schemeClr val="bg2">
                <a:lumMod val="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3405" y="163830"/>
            <a:ext cx="5963920" cy="1060450"/>
          </a:xfrm>
        </p:spPr>
        <p:txBody>
          <a:bodyPr/>
          <a:p>
            <a:r>
              <a:rPr lang="zh-CN" altLang="en-US" sz="4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电容器工作过程：充电</a:t>
            </a:r>
            <a:endParaRPr lang="zh-CN" altLang="en-US" sz="4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4" name="图片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3405" y="3048635"/>
            <a:ext cx="441960" cy="441960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365" y="3059430"/>
            <a:ext cx="443230" cy="443230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9815" y="3051175"/>
            <a:ext cx="459740" cy="459740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8595" y="3054985"/>
            <a:ext cx="452120" cy="452120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125" y="3052128"/>
            <a:ext cx="457835" cy="457835"/>
          </a:xfrm>
          <a:prstGeom prst="rect">
            <a:avLst/>
          </a:prstGeom>
        </p:spPr>
      </p:pic>
      <p:sp>
        <p:nvSpPr>
          <p:cNvPr id="3" name="流程图: 可选过程 2"/>
          <p:cNvSpPr/>
          <p:nvPr/>
        </p:nvSpPr>
        <p:spPr>
          <a:xfrm>
            <a:off x="1368425" y="2216785"/>
            <a:ext cx="3501390" cy="774700"/>
          </a:xfrm>
          <a:prstGeom prst="flowChartAlternateProcess">
            <a:avLst/>
          </a:prstGeom>
          <a:noFill/>
          <a:ln w="0" cmpd="sng">
            <a:solidFill>
              <a:schemeClr val="accent1">
                <a:shade val="50000"/>
                <a:alpha val="91000"/>
              </a:schemeClr>
            </a:solidFill>
            <a:prstDash val="solid"/>
          </a:ln>
          <a:effectLst>
            <a:glow rad="127000">
              <a:schemeClr val="accent6">
                <a:lumMod val="20000"/>
                <a:lumOff val="80000"/>
                <a:alpha val="91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4800" b="1">
                <a:ln>
                  <a:noFill/>
                </a:ln>
                <a:solidFill>
                  <a:schemeClr val="tx1"/>
                </a:solidFill>
              </a:rPr>
              <a:t>I</a:t>
            </a:r>
            <a:r>
              <a:rPr lang="zh-CN" altLang="en-US" sz="4800" b="1">
                <a:ln>
                  <a:noFill/>
                </a:ln>
                <a:solidFill>
                  <a:srgbClr val="FF0000"/>
                </a:solidFill>
              </a:rPr>
              <a:t>流入</a:t>
            </a:r>
            <a:r>
              <a:rPr lang="zh-CN" altLang="en-US" sz="4800" b="1">
                <a:ln>
                  <a:noFill/>
                </a:ln>
                <a:solidFill>
                  <a:schemeClr val="tx1"/>
                </a:solidFill>
              </a:rPr>
              <a:t>上极板</a:t>
            </a:r>
            <a:endParaRPr lang="zh-CN" altLang="en-US" sz="4800" b="1">
              <a:ln>
                <a:noFill/>
              </a:ln>
              <a:solidFill>
                <a:schemeClr val="tx1"/>
              </a:solidFill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6425" y="3060065"/>
            <a:ext cx="441960" cy="441960"/>
          </a:xfrm>
          <a:prstGeom prst="rect">
            <a:avLst/>
          </a:prstGeom>
        </p:spPr>
      </p:pic>
      <p:cxnSp>
        <p:nvCxnSpPr>
          <p:cNvPr id="4" name="直接箭头连接符 3"/>
          <p:cNvCxnSpPr/>
          <p:nvPr/>
        </p:nvCxnSpPr>
        <p:spPr>
          <a:xfrm flipH="1">
            <a:off x="6670040" y="1748155"/>
            <a:ext cx="10795" cy="109474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1301115" y="2103755"/>
            <a:ext cx="3626485" cy="929640"/>
          </a:xfrm>
          <a:prstGeom prst="rect">
            <a:avLst/>
          </a:prstGeom>
          <a:noFill/>
          <a:ln w="920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9910" y="3066415"/>
            <a:ext cx="2686050" cy="444500"/>
          </a:xfrm>
          <a:prstGeom prst="rect">
            <a:avLst/>
          </a:prstGeom>
        </p:spPr>
      </p:pic>
      <p:pic>
        <p:nvPicPr>
          <p:cNvPr id="7" name="图片 6" descr="C:/Users/猪唛/AppData/Local/Temp/kaimatting/20200506004522/output_aiMatting_20200506004524.pngoutput_aiMatting_202005060045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03200" y="5628005"/>
            <a:ext cx="1097915" cy="113855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34085 -0.002882 L 0.014352 -0.006427 L 0.014352 -0.192229 L 0.039018 -0.289663 L 0.306197 -0.288621 L 0.308414 0.031819 " pathEditMode="relative" rAng="0" ptsTypes="aaaaaa">
                                      <p:cBhvr>
                                        <p:cTn id="1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" y="-12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32196 -0.004072 L -0.018334 -0.001185 L -0.015625 -0.193488 L -0.016547 -0.191671 L 0.000998 -0.287984 L 0.269813 -0.296643 L 0.271762 0.037617 " pathEditMode="relative" rAng="0" ptsTypes="aaaaaaa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-12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accel="50000" decel="50000" fill="hold" nodeType="withEffect">
                                  <p:stCondLst>
                                    <p:cond delay="2000"/>
                                  </p:stCondLst>
                                  <p:endCondLst>
                                    <p:cond evt="onNext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10504 -0.008216 L 0.052694 -0.008216 L 0.052694 -0.192167 L 0.066666 -0.280681 L 0.344566 -0.284595 L 0.344566 0.029016 " pathEditMode="relative" rAng="0" ptsTypes="aaaaaa">
                                      <p:cBhvr>
                                        <p:cTn id="2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-11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0.011105 -0.009206 L -0.056669 -0.009848 L -0.056074 -0.200191 L -0.040507 -0.292686 L 0.230171 -0.289046 L 0.231144 0.034259 " pathEditMode="relative" rAng="0" ptsTypes="aaaaaa">
                                      <p:cBhvr>
                                        <p:cTn id="2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-12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accel="50000" decel="50000" fill="hold" nodeType="withEffect">
                                  <p:stCondLst>
                                    <p:cond delay="4000"/>
                                  </p:stCondLst>
                                  <p:endCondLst>
                                    <p:cond evt="onNext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16742 -0.001796 L 0.094281 -0.000015 L 0.094227 -0.192229 L 0.107901 -0.280999 L 0.381430 -0.278169 L 0.381430 0.051130 " pathEditMode="relative" rAng="0" ptsTypes="aaaaaa">
                                      <p:cBhvr>
                                        <p:cTn id="3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-113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0.019455 -0.005284 L -0.093658 -0.007081 L -0.092730 -0.199188 L -0.075135 -0.292438 L 0.196654 -0.290641 L 0.194797 0.037747 " pathEditMode="relative" rAng="0" ptsTypes="">
                                      <p:cBhvr>
                                        <p:cTn id="3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-122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03595" y="822325"/>
            <a:ext cx="5215255" cy="55562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5485" y="4022725"/>
            <a:ext cx="445135" cy="445135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3060" y="4010025"/>
            <a:ext cx="450215" cy="450215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2105" y="4022725"/>
            <a:ext cx="444500" cy="44450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9830" y="4022725"/>
            <a:ext cx="444500" cy="444500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0620" y="4022725"/>
            <a:ext cx="454025" cy="4540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2635" y="4022725"/>
            <a:ext cx="443865" cy="443865"/>
          </a:xfrm>
          <a:prstGeom prst="rect">
            <a:avLst/>
          </a:prstGeom>
        </p:spPr>
      </p:pic>
      <p:sp>
        <p:nvSpPr>
          <p:cNvPr id="15" name="流程图: 可选过程 14"/>
          <p:cNvSpPr/>
          <p:nvPr/>
        </p:nvSpPr>
        <p:spPr>
          <a:xfrm>
            <a:off x="513715" y="3825240"/>
            <a:ext cx="3501390" cy="774700"/>
          </a:xfrm>
          <a:prstGeom prst="flowChartAlternateProcess">
            <a:avLst/>
          </a:prstGeom>
          <a:noFill/>
          <a:effectLst>
            <a:glow rad="127000">
              <a:schemeClr val="accent6">
                <a:lumMod val="20000"/>
                <a:lumOff val="80000"/>
                <a:alpha val="91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I</a:t>
            </a:r>
            <a:r>
              <a:rPr lang="zh-CN" altLang="en-US" sz="4800" b="1">
                <a:solidFill>
                  <a:schemeClr val="tx1"/>
                </a:solidFill>
              </a:rPr>
              <a:t>逐渐减小</a:t>
            </a:r>
            <a:endParaRPr lang="zh-CN" altLang="en-US" sz="4800" b="1">
              <a:solidFill>
                <a:schemeClr val="tx1"/>
              </a:solidFill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445770" y="227330"/>
            <a:ext cx="5508625" cy="907415"/>
          </a:xfrm>
          <a:prstGeom prst="roundRect">
            <a:avLst/>
          </a:prstGeom>
          <a:noFill/>
          <a:ln w="92075" cmpd="sng">
            <a:solidFill>
              <a:srgbClr val="767171"/>
            </a:solidFill>
            <a:prstDash val="solid"/>
          </a:ln>
          <a:effectLst>
            <a:glow rad="228600">
              <a:schemeClr val="bg2">
                <a:lumMod val="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573405" y="163830"/>
            <a:ext cx="5963920" cy="1060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电容器工作过程：充电</a:t>
            </a:r>
            <a:endParaRPr lang="zh-CN" altLang="en-US" sz="4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流程图: 可选过程 16"/>
          <p:cNvSpPr/>
          <p:nvPr/>
        </p:nvSpPr>
        <p:spPr>
          <a:xfrm>
            <a:off x="530225" y="2216785"/>
            <a:ext cx="3501390" cy="774700"/>
          </a:xfrm>
          <a:prstGeom prst="flowChartAlternateProcess">
            <a:avLst/>
          </a:prstGeom>
          <a:noFill/>
          <a:ln w="0" cmpd="sng">
            <a:solidFill>
              <a:schemeClr val="accent1">
                <a:shade val="50000"/>
                <a:alpha val="91000"/>
              </a:schemeClr>
            </a:solidFill>
            <a:prstDash val="solid"/>
          </a:ln>
          <a:effectLst>
            <a:glow rad="127000">
              <a:schemeClr val="accent6">
                <a:lumMod val="20000"/>
                <a:lumOff val="80000"/>
                <a:alpha val="91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4800" b="1">
                <a:ln>
                  <a:noFill/>
                </a:ln>
                <a:solidFill>
                  <a:schemeClr val="tx1"/>
                </a:solidFill>
              </a:rPr>
              <a:t>I</a:t>
            </a:r>
            <a:r>
              <a:rPr lang="zh-CN" altLang="en-US" sz="4800" b="1">
                <a:ln>
                  <a:noFill/>
                </a:ln>
                <a:solidFill>
                  <a:srgbClr val="FF0000"/>
                </a:solidFill>
              </a:rPr>
              <a:t>流出</a:t>
            </a:r>
            <a:r>
              <a:rPr lang="zh-CN" altLang="en-US" sz="4800" b="1">
                <a:ln>
                  <a:noFill/>
                </a:ln>
                <a:solidFill>
                  <a:schemeClr val="tx1"/>
                </a:solidFill>
              </a:rPr>
              <a:t>下</a:t>
            </a:r>
            <a:r>
              <a:rPr lang="zh-CN" altLang="en-US" sz="4800" b="1">
                <a:ln>
                  <a:noFill/>
                </a:ln>
                <a:solidFill>
                  <a:schemeClr val="tx1"/>
                </a:solidFill>
              </a:rPr>
              <a:t>极板</a:t>
            </a:r>
            <a:endParaRPr lang="zh-CN" altLang="en-US" sz="4800" b="1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62915" y="2103755"/>
            <a:ext cx="3626485" cy="929640"/>
          </a:xfrm>
          <a:prstGeom prst="rect">
            <a:avLst/>
          </a:prstGeom>
          <a:noFill/>
          <a:ln w="920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451485" y="3747770"/>
            <a:ext cx="3626485" cy="929640"/>
          </a:xfrm>
          <a:prstGeom prst="rect">
            <a:avLst/>
          </a:prstGeom>
          <a:noFill/>
          <a:ln w="920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0085" y="3033395"/>
            <a:ext cx="2686050" cy="444500"/>
          </a:xfrm>
          <a:prstGeom prst="rect">
            <a:avLst/>
          </a:prstGeom>
        </p:spPr>
      </p:pic>
      <p:cxnSp>
        <p:nvCxnSpPr>
          <p:cNvPr id="2" name="直接箭头连接符 1"/>
          <p:cNvCxnSpPr/>
          <p:nvPr/>
        </p:nvCxnSpPr>
        <p:spPr>
          <a:xfrm flipH="1">
            <a:off x="6659245" y="4711065"/>
            <a:ext cx="10795" cy="109474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0573 -0.077222 L 0.382917 0.240093 L 0.380573 0.247130 L 0.091354 0.245741 L 0.088646 -0.005370 L -0.001563 -0.003796 " pathEditMode="relative" rAng="0" ptsTypes="aaaaa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" y="16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99844 -0.072870 L 0.196875 0.246852 L -0.093333 0.243241 L -0.096302 -0.007500 L -0.095052 -0.003148 L 0.001094 -0.002407 " pathEditMode="relative" rAng="0" ptsTypes="aaaaaa">
                                      <p:cBhvr>
                                        <p:cTn id="1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" y="16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.231875 -0.079074 L 0.231875 0.257500 L -0.055937 0.252778 L -0.053958 -0.002500 L 0.001198 -0.002037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16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342969 -0.076296 L 0.341250 0.246667 L 0.054844 0.249352 L 0.053594 -0.002407 L -0.003958 -0.005648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16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0.305417 -0.074722 L 0.305469 0.255463 L 0.017500 0.249815 L 0.011198 -0.002407 L -0.004271 -0.003889 " pathEditMode="relative" rAng="0" ptsTypes="aaaaa">
                                      <p:cBhvr>
                                        <p:cTn id="2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16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0.268594 -0.070185 L 0.270677 0.258056 L -0.018073 0.253426 L -0.018698 -0.001574 L -0.002031 -0.001944 " pathEditMode="relative" rAng="0" ptsTypes="aaaaa">
                                      <p:cBhvr>
                                        <p:cTn id="2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1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内容占位符 5"/>
          <p:cNvPicPr>
            <a:picLocks noChangeAspect="1"/>
          </p:cNvPicPr>
          <p:nvPr>
            <p:ph idx="1"/>
          </p:nvPr>
        </p:nvPicPr>
        <p:blipFill>
          <a:blip r:embed="rId1"/>
          <a:srcRect t="19574" b="18755"/>
          <a:stretch>
            <a:fillRect/>
          </a:stretch>
        </p:blipFill>
        <p:spPr>
          <a:xfrm>
            <a:off x="6924040" y="1297940"/>
            <a:ext cx="3248660" cy="456057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0337165" y="2078355"/>
            <a:ext cx="136906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000">
                <a:solidFill>
                  <a:srgbClr val="FF0000"/>
                </a:solidFill>
              </a:rPr>
              <a:t>+Q</a:t>
            </a:r>
            <a:endParaRPr lang="en-US" altLang="zh-CN" sz="600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457180" y="3847465"/>
            <a:ext cx="136906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000">
                <a:solidFill>
                  <a:srgbClr val="FF0000"/>
                </a:solidFill>
              </a:rPr>
              <a:t>-Q</a:t>
            </a:r>
            <a:endParaRPr lang="en-US" altLang="zh-CN" sz="6000">
              <a:solidFill>
                <a:srgbClr val="FF0000"/>
              </a:solidFill>
            </a:endParaRPr>
          </a:p>
        </p:txBody>
      </p:sp>
      <p:sp>
        <p:nvSpPr>
          <p:cNvPr id="3" name="流程图: 可选过程 2"/>
          <p:cNvSpPr/>
          <p:nvPr/>
        </p:nvSpPr>
        <p:spPr>
          <a:xfrm>
            <a:off x="315595" y="4018915"/>
            <a:ext cx="5709920" cy="822960"/>
          </a:xfrm>
          <a:prstGeom prst="flowChartAlternateProcess">
            <a:avLst/>
          </a:prstGeom>
          <a:noFill/>
          <a:effectLst>
            <a:glow rad="127000">
              <a:schemeClr val="accent6">
                <a:lumMod val="20000"/>
                <a:lumOff val="80000"/>
                <a:alpha val="91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sz="4800" b="1">
                <a:solidFill>
                  <a:schemeClr val="tx1"/>
                </a:solidFill>
              </a:rPr>
              <a:t>电容器储存电量</a:t>
            </a:r>
            <a:r>
              <a:rPr lang="en-US" altLang="zh-CN" sz="7200" b="1">
                <a:solidFill>
                  <a:srgbClr val="FF0000"/>
                </a:solidFill>
              </a:rPr>
              <a:t>Q</a:t>
            </a:r>
            <a:endParaRPr lang="en-US" altLang="zh-CN" sz="7200" b="1">
              <a:solidFill>
                <a:srgbClr val="FF0000"/>
              </a:solidFill>
            </a:endParaRPr>
          </a:p>
        </p:txBody>
      </p:sp>
      <p:sp>
        <p:nvSpPr>
          <p:cNvPr id="2" name="流程图: 可选过程 1"/>
          <p:cNvSpPr/>
          <p:nvPr/>
        </p:nvSpPr>
        <p:spPr>
          <a:xfrm>
            <a:off x="988695" y="2442210"/>
            <a:ext cx="4364355" cy="650875"/>
          </a:xfrm>
          <a:prstGeom prst="flowChartAlternateProcess">
            <a:avLst/>
          </a:prstGeom>
          <a:noFill/>
          <a:effectLst>
            <a:glow rad="127000">
              <a:schemeClr val="accent6">
                <a:lumMod val="20000"/>
                <a:lumOff val="80000"/>
                <a:alpha val="91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7200" b="1">
                <a:solidFill>
                  <a:schemeClr val="tx1"/>
                </a:solidFill>
              </a:rPr>
              <a:t>I = 0</a:t>
            </a:r>
            <a:endParaRPr lang="en-US" sz="7200" b="1">
              <a:solidFill>
                <a:schemeClr val="tx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890000" y="4280535"/>
            <a:ext cx="411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latin typeface="Arial" panose="020B0604020202020204" pitchFamily="34" charset="0"/>
              </a:rPr>
              <a:t>●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750175" y="2820035"/>
            <a:ext cx="54737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600" b="1">
                <a:solidFill>
                  <a:srgbClr val="FF0000"/>
                </a:solidFill>
              </a:rPr>
              <a:t>F</a:t>
            </a:r>
            <a:endParaRPr lang="en-US" altLang="zh-CN" sz="6600" b="1"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813800" y="3265805"/>
            <a:ext cx="109347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600" b="1"/>
              <a:t>F'</a:t>
            </a:r>
            <a:endParaRPr lang="en-US" altLang="zh-CN" sz="6600" b="1"/>
          </a:p>
        </p:txBody>
      </p:sp>
      <p:sp>
        <p:nvSpPr>
          <p:cNvPr id="27" name="圆角矩形 26"/>
          <p:cNvSpPr/>
          <p:nvPr/>
        </p:nvSpPr>
        <p:spPr>
          <a:xfrm>
            <a:off x="391160" y="163830"/>
            <a:ext cx="2382520" cy="891540"/>
          </a:xfrm>
          <a:prstGeom prst="roundRect">
            <a:avLst/>
          </a:prstGeom>
          <a:noFill/>
          <a:ln>
            <a:noFill/>
          </a:ln>
          <a:effectLst>
            <a:glow rad="228600">
              <a:schemeClr val="bg2">
                <a:lumMod val="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rcRect r="16886" b="-4236"/>
          <a:stretch>
            <a:fillRect/>
          </a:stretch>
        </p:blipFill>
        <p:spPr>
          <a:xfrm>
            <a:off x="7005955" y="2336165"/>
            <a:ext cx="3084830" cy="640715"/>
          </a:xfrm>
          <a:prstGeom prst="rect">
            <a:avLst/>
          </a:prstGeom>
        </p:spPr>
      </p:pic>
      <p:sp>
        <p:nvSpPr>
          <p:cNvPr id="28" name="标题 27"/>
          <p:cNvSpPr>
            <a:spLocks noGrp="1"/>
          </p:cNvSpPr>
          <p:nvPr>
            <p:ph type="title"/>
          </p:nvPr>
        </p:nvSpPr>
        <p:spPr>
          <a:xfrm>
            <a:off x="501650" y="163830"/>
            <a:ext cx="3131820" cy="1045845"/>
          </a:xfrm>
        </p:spPr>
        <p:txBody>
          <a:bodyPr>
            <a:noAutofit/>
          </a:bodyPr>
          <a:p>
            <a:r>
              <a:rPr lang="zh-CN" altLang="en-US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充电完成</a:t>
            </a:r>
            <a:endParaRPr lang="zh-CN" altLang="en-US" sz="4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rcRect r="16595" b="-1848"/>
          <a:stretch>
            <a:fillRect/>
          </a:stretch>
        </p:blipFill>
        <p:spPr>
          <a:xfrm>
            <a:off x="7004050" y="4127500"/>
            <a:ext cx="3095625" cy="62992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8550910" y="2638425"/>
            <a:ext cx="0" cy="80454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2785" y="4242435"/>
            <a:ext cx="501015" cy="415925"/>
          </a:xfrm>
          <a:prstGeom prst="rect">
            <a:avLst/>
          </a:prstGeom>
        </p:spPr>
      </p:pic>
      <p:cxnSp>
        <p:nvCxnSpPr>
          <p:cNvPr id="14" name="直接箭头连接符 13"/>
          <p:cNvCxnSpPr/>
          <p:nvPr/>
        </p:nvCxnSpPr>
        <p:spPr>
          <a:xfrm flipV="1">
            <a:off x="8563610" y="3633470"/>
            <a:ext cx="0" cy="818515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1465580" y="2336165"/>
            <a:ext cx="3626485" cy="929640"/>
          </a:xfrm>
          <a:prstGeom prst="rect">
            <a:avLst/>
          </a:prstGeom>
          <a:noFill/>
          <a:ln w="920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502285" y="4018915"/>
            <a:ext cx="5371465" cy="929640"/>
          </a:xfrm>
          <a:prstGeom prst="rect">
            <a:avLst/>
          </a:prstGeom>
          <a:noFill/>
          <a:ln w="920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217170" y="163830"/>
            <a:ext cx="3222625" cy="907415"/>
          </a:xfrm>
          <a:prstGeom prst="roundRect">
            <a:avLst/>
          </a:prstGeom>
          <a:noFill/>
          <a:ln w="92075" cmpd="sng">
            <a:solidFill>
              <a:srgbClr val="767171"/>
            </a:solidFill>
            <a:prstDash val="solid"/>
          </a:ln>
          <a:effectLst>
            <a:glow rad="228600">
              <a:schemeClr val="bg2">
                <a:lumMod val="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7545" y="2442210"/>
            <a:ext cx="501015" cy="4159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7" grpId="0" bldLvl="0" animBg="1"/>
      <p:bldP spid="12" grpId="0"/>
      <p:bldP spid="13" grpId="0"/>
      <p:bldP spid="3" grpId="0" bldLvl="0" animBg="1"/>
      <p:bldP spid="22" grpId="0"/>
      <p:bldP spid="23" grpId="0"/>
      <p:bldP spid="24" grpId="0"/>
      <p:bldP spid="28" grpId="0"/>
      <p:bldP spid="18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0" name="图片 5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87465" y="1377950"/>
            <a:ext cx="5416550" cy="492633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6065" y="4689475"/>
            <a:ext cx="457200" cy="4572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6700" y="3523615"/>
            <a:ext cx="469265" cy="46926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0100" y="3523615"/>
            <a:ext cx="469265" cy="46926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9250" y="3523615"/>
            <a:ext cx="469265" cy="469265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0" y="3523615"/>
            <a:ext cx="469265" cy="469265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7550" y="3523615"/>
            <a:ext cx="469265" cy="469265"/>
          </a:xfrm>
          <a:prstGeom prst="rect">
            <a:avLst/>
          </a:prstGeom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8345" y="4689475"/>
            <a:ext cx="457200" cy="457200"/>
          </a:xfrm>
          <a:prstGeom prst="rect">
            <a:avLst/>
          </a:prstGeom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7925" y="4689475"/>
            <a:ext cx="457200" cy="457200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7505" y="4689475"/>
            <a:ext cx="457200" cy="457200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7085" y="4689475"/>
            <a:ext cx="457200" cy="457200"/>
          </a:xfrm>
          <a:prstGeom prst="rect">
            <a:avLst/>
          </a:prstGeom>
        </p:spPr>
      </p:pic>
      <p:sp>
        <p:nvSpPr>
          <p:cNvPr id="5" name="圆角矩形 4"/>
          <p:cNvSpPr/>
          <p:nvPr/>
        </p:nvSpPr>
        <p:spPr>
          <a:xfrm>
            <a:off x="445770" y="240030"/>
            <a:ext cx="5706110" cy="907415"/>
          </a:xfrm>
          <a:prstGeom prst="roundRect">
            <a:avLst/>
          </a:prstGeom>
          <a:noFill/>
          <a:ln>
            <a:noFill/>
          </a:ln>
          <a:effectLst>
            <a:glow rad="228600">
              <a:schemeClr val="bg2">
                <a:lumMod val="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电容器工作过程：放电</a:t>
            </a:r>
            <a:endParaRPr lang="zh-CN" altLang="en-US" sz="4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j-cs"/>
              <a:sym typeface="+mn-ea"/>
            </a:endParaRPr>
          </a:p>
        </p:txBody>
      </p:sp>
      <p:sp>
        <p:nvSpPr>
          <p:cNvPr id="3" name="椭圆形标注 2"/>
          <p:cNvSpPr/>
          <p:nvPr/>
        </p:nvSpPr>
        <p:spPr>
          <a:xfrm>
            <a:off x="217170" y="3751580"/>
            <a:ext cx="7030720" cy="2629535"/>
          </a:xfrm>
          <a:prstGeom prst="wedgeEllipseCallout">
            <a:avLst/>
          </a:prstGeom>
          <a:solidFill>
            <a:schemeClr val="bg1"/>
          </a:solidFill>
          <a:ln w="50800">
            <a:solidFill>
              <a:srgbClr val="62A2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6600" b="1" baseline="30000">
              <a:solidFill>
                <a:srgbClr val="FF0000"/>
              </a:solidFill>
            </a:endParaRPr>
          </a:p>
          <a:p>
            <a:pPr algn="ctr"/>
            <a:r>
              <a:rPr lang="zh-CN" altLang="en-US" sz="7200" b="1" baseline="30000">
                <a:solidFill>
                  <a:srgbClr val="FF0000"/>
                </a:solidFill>
              </a:rPr>
              <a:t>怎么证明电容器里真的储存了电荷呢</a:t>
            </a:r>
            <a:r>
              <a:rPr lang="en-US" altLang="zh-CN" sz="7200" b="1" baseline="30000">
                <a:solidFill>
                  <a:srgbClr val="FF0000"/>
                </a:solidFill>
              </a:rPr>
              <a:t>?</a:t>
            </a:r>
            <a:endParaRPr lang="en-US" altLang="zh-CN" sz="7200" b="1" baseline="30000">
              <a:solidFill>
                <a:srgbClr val="FF0000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0950" y="3523615"/>
            <a:ext cx="469265" cy="46926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6665" y="4689475"/>
            <a:ext cx="457200" cy="457200"/>
          </a:xfrm>
          <a:prstGeom prst="rect">
            <a:avLst/>
          </a:prstGeom>
        </p:spPr>
      </p:pic>
      <p:cxnSp>
        <p:nvCxnSpPr>
          <p:cNvPr id="10" name="直接箭头连接符 9"/>
          <p:cNvCxnSpPr/>
          <p:nvPr/>
        </p:nvCxnSpPr>
        <p:spPr>
          <a:xfrm flipV="1">
            <a:off x="10928985" y="1899285"/>
            <a:ext cx="0" cy="137985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10928985" y="5146675"/>
            <a:ext cx="0" cy="137985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流程图: 可选过程 1"/>
          <p:cNvSpPr/>
          <p:nvPr/>
        </p:nvSpPr>
        <p:spPr>
          <a:xfrm>
            <a:off x="315595" y="4018915"/>
            <a:ext cx="5709920" cy="822960"/>
          </a:xfrm>
          <a:prstGeom prst="flowChartAlternateProcess">
            <a:avLst/>
          </a:prstGeom>
          <a:noFill/>
          <a:effectLst>
            <a:glow rad="127000">
              <a:schemeClr val="accent6">
                <a:lumMod val="20000"/>
                <a:lumOff val="80000"/>
                <a:alpha val="91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sz="4800" b="1">
                <a:solidFill>
                  <a:schemeClr val="tx1"/>
                </a:solidFill>
              </a:rPr>
              <a:t>电荷中和</a:t>
            </a:r>
            <a:endParaRPr lang="zh-CN" sz="7200" b="1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10385" y="4018915"/>
            <a:ext cx="2818765" cy="929640"/>
          </a:xfrm>
          <a:prstGeom prst="rect">
            <a:avLst/>
          </a:prstGeom>
          <a:noFill/>
          <a:ln w="920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217170" y="163830"/>
            <a:ext cx="6257925" cy="983615"/>
          </a:xfrm>
          <a:prstGeom prst="roundRect">
            <a:avLst/>
          </a:prstGeom>
          <a:noFill/>
          <a:ln w="92075" cmpd="sng">
            <a:solidFill>
              <a:srgbClr val="767171"/>
            </a:solidFill>
            <a:prstDash val="solid"/>
          </a:ln>
          <a:effectLst>
            <a:glow rad="228600">
              <a:schemeClr val="bg2">
                <a:lumMod val="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流程图: 可选过程 23"/>
          <p:cNvSpPr/>
          <p:nvPr/>
        </p:nvSpPr>
        <p:spPr>
          <a:xfrm>
            <a:off x="1595755" y="2202180"/>
            <a:ext cx="3501390" cy="774700"/>
          </a:xfrm>
          <a:prstGeom prst="flowChartAlternateProcess">
            <a:avLst/>
          </a:prstGeom>
          <a:noFill/>
          <a:ln w="0" cmpd="sng">
            <a:solidFill>
              <a:schemeClr val="accent1">
                <a:shade val="50000"/>
                <a:alpha val="91000"/>
              </a:schemeClr>
            </a:solidFill>
            <a:prstDash val="solid"/>
          </a:ln>
          <a:effectLst>
            <a:glow rad="127000">
              <a:schemeClr val="accent6">
                <a:lumMod val="20000"/>
                <a:lumOff val="80000"/>
                <a:alpha val="91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4800" b="1">
                <a:ln>
                  <a:noFill/>
                </a:ln>
                <a:solidFill>
                  <a:schemeClr val="tx1"/>
                </a:solidFill>
              </a:rPr>
              <a:t>I</a:t>
            </a:r>
            <a:r>
              <a:rPr lang="zh-CN" altLang="en-US" sz="4800" b="1">
                <a:ln>
                  <a:noFill/>
                </a:ln>
                <a:solidFill>
                  <a:srgbClr val="FF0000"/>
                </a:solidFill>
              </a:rPr>
              <a:t>流入</a:t>
            </a:r>
            <a:r>
              <a:rPr lang="zh-CN" altLang="en-US" sz="4800" b="1">
                <a:ln>
                  <a:noFill/>
                </a:ln>
                <a:solidFill>
                  <a:schemeClr val="tx1"/>
                </a:solidFill>
              </a:rPr>
              <a:t>上极板</a:t>
            </a:r>
            <a:endParaRPr lang="zh-CN" altLang="en-US" sz="4800" b="1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595755" y="2124710"/>
            <a:ext cx="3626485" cy="929640"/>
          </a:xfrm>
          <a:prstGeom prst="rect">
            <a:avLst/>
          </a:prstGeom>
          <a:noFill/>
          <a:ln w="920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040 0.002315 L 0.023957 0.194815 L -0.188543 0.191204 L -0.188335 -0.182685 L -0.188387 -0.497407 L -0.014637 -0.499537 L 0.024790 -0.401481 L 0.023957 -0.184722 " pathEditMode="relative" rAng="0" ptsTypes="aaaaaaaa">
                                      <p:cBhvr>
                                        <p:cTn id="56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" y="-15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4946 0.001106 L 0.021148 -0.004450 " pathEditMode="relative" rAng="0" ptsTypes="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2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-0.002708 -0.001481 L 0.061823 0.002315 L 0.066042 0.194815 L -0.146458 0.187500 L -0.148750 -0.501481 L 0.018125 -0.503611 L 0.063750 -0.399537 L 0.065000 -0.188611 L 0.062917 -0.195833 " pathEditMode="relative" rAng="0" ptsTypes="aaaaaaaaa">
                                      <p:cBhvr>
                                        <p:cTn id="64" dur="3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-152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0.002349 -0.001600 L -0.028745 -0.001786 " pathEditMode="relative" rAng="0" ptsTypes="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0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05781 -0.003333 L -0.011927 -0.001481 L -0.012552 0.201852 L -0.227552 0.186389 L -0.223750 -0.499907 L -0.051458 -0.490370 L -0.011927 -0.405185 L -0.012917 -0.192130 " pathEditMode="relative" rAng="0" ptsTypes="aaaaaaaa">
                                      <p:cBhvr>
                                        <p:cTn id="72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" y="-145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-0.004167 0.002037 L 0.058125 0.002963 " pathEditMode="relative" rAng="0" ptsTypes="">
                                      <p:cBhvr>
                                        <p:cTn id="7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-0.003802 -0.002222 L 0.096094 -0.000370 L 0.098750 0.194815 L -0.109583 0.191204 L -0.111927 -0.495833 L 0.058125 -0.501481 L 0.103854 -0.382870 L 0.100833 -0.190278 L 0.100781 -0.206944 " pathEditMode="relative" rAng="0" ptsTypes="aaaaaaaaa">
                                      <p:cBhvr>
                                        <p:cTn id="8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1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0.000007 -0.001305 L -0.049941 -0.000657 " pathEditMode="relative" rAng="0" ptsTypes="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0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0.000208 0.000463 L -0.049010 -0.001481 L -0.052083 0.199630 L -0.259479 0.201204 L -0.260885 -0.496481 L -0.089844 -0.497685 L -0.052083 -0.408611 L -0.049792 -0.188426 " pathEditMode="relative" rAng="0" ptsTypes="aaaaaaaa">
                                      <p:cBhvr>
                                        <p:cTn id="88" dur="3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148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Motion origin="layout" path="M 0.002396 0.005278 L 0.093022 0.004815 " pathEditMode="relative" rAng="0" ptsTypes="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Motion origin="layout" path="M -0.001093 0.000000 L -0.066666 0.000092 " pathEditMode="relative" rAng="0" ptsTypes="">
                                      <p:cBhvr>
                                        <p:cTn id="9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Motion origin="layout" path="M -0.001304 -0.001481 L -0.090887 -0.003333 L -0.090939 0.192778 L -0.300939 0.189167 L -0.302085 -0.500833 L -0.131512 -0.501481 L -0.095158 -0.405185 L -0.090835 -0.188426 " pathEditMode="relative" rAng="0" ptsTypes="aaaaaaaa">
                                      <p:cBhvr>
                                        <p:cTn id="10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-152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bldLvl="0" animBg="1"/>
      <p:bldP spid="2" grpId="0" bldLvl="0" animBg="1"/>
      <p:bldP spid="12" grpId="0" animBg="1"/>
      <p:bldP spid="5" grpId="0" animBg="1"/>
      <p:bldP spid="25" grpId="0" animBg="1"/>
      <p:bldP spid="24" grpId="0" animBg="1"/>
      <p:bldP spid="6" grpId="0" animBg="1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5308,&quot;width&quot;:7173}"/>
</p:tagLst>
</file>

<file path=ppt/tags/tag2.xml><?xml version="1.0" encoding="utf-8"?>
<p:tagLst xmlns:p="http://schemas.openxmlformats.org/presentationml/2006/main">
  <p:tag name="REFSHAPE" val="520897204"/>
  <p:tag name="KSO_WM_UNIT_PLACING_PICTURE_USER_VIEWPORT" val="{&quot;height&quot;:5040,&quot;width&quot;:3888}"/>
</p:tagLst>
</file>

<file path=ppt/tags/tag3.xml><?xml version="1.0" encoding="utf-8"?>
<p:tagLst xmlns:p="http://schemas.openxmlformats.org/presentationml/2006/main">
  <p:tag name="KSO_WM_UNIT_PLACING_PICTURE_USER_VIEWPORT" val="{&quot;height&quot;:5308,&quot;width&quot;:7173}"/>
</p:tagLst>
</file>

<file path=ppt/tags/tag4.xml><?xml version="1.0" encoding="utf-8"?>
<p:tagLst xmlns:p="http://schemas.openxmlformats.org/presentationml/2006/main">
  <p:tag name="REFSHAPE" val="1079609308"/>
  <p:tag name="KSO_WM_UNIT_PLACING_PICTURE_USER_VIEWPORT" val="{&quot;height&quot;:3750,&quot;width&quot;:5000}"/>
</p:tagLst>
</file>

<file path=ppt/tags/tag5.xml><?xml version="1.0" encoding="utf-8"?>
<p:tagLst xmlns:p="http://schemas.openxmlformats.org/presentationml/2006/main">
  <p:tag name="REFSHAPE" val="946274676"/>
  <p:tag name="KSO_WM_UNIT_PLACING_PICTURE_USER_VIEWPORT" val="{&quot;height&quot;:3600,&quot;width&quot;:6400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455</Words>
  <Application>WPS 演示</Application>
  <PresentationFormat>宽屏</PresentationFormat>
  <Paragraphs>92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宋体</vt:lpstr>
      <vt:lpstr>Wingdings</vt:lpstr>
      <vt:lpstr>华文中宋</vt:lpstr>
      <vt:lpstr>微软雅黑</vt:lpstr>
      <vt:lpstr>Wingdings</vt:lpstr>
      <vt:lpstr>Arial Unicode MS</vt:lpstr>
      <vt:lpstr>Calibri</vt:lpstr>
      <vt:lpstr>Calibri Light</vt:lpstr>
      <vt:lpstr>华文琥珀</vt:lpstr>
      <vt:lpstr>华文细黑</vt:lpstr>
      <vt:lpstr>Office 主题</vt:lpstr>
      <vt:lpstr>§1.8 电容器</vt:lpstr>
      <vt:lpstr>PowerPoint 演示文稿</vt:lpstr>
      <vt:lpstr>电容器的结构</vt:lpstr>
      <vt:lpstr> 电容器的结构</vt:lpstr>
      <vt:lpstr>电容器工作过程：充电</vt:lpstr>
      <vt:lpstr>电容器工作过程：充电</vt:lpstr>
      <vt:lpstr>PowerPoint 演示文稿</vt:lpstr>
      <vt:lpstr>充电完成</vt:lpstr>
      <vt:lpstr>PowerPoint 演示文稿</vt:lpstr>
      <vt:lpstr>放电完成</vt:lpstr>
      <vt:lpstr>PowerPoint 演示文稿</vt:lpstr>
      <vt:lpstr>PowerPoint 演示文稿</vt:lpstr>
      <vt:lpstr>  超级电容汽车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猪唛</dc:creator>
  <cp:lastModifiedBy>殷</cp:lastModifiedBy>
  <cp:revision>42</cp:revision>
  <dcterms:created xsi:type="dcterms:W3CDTF">2020-04-11T07:52:00Z</dcterms:created>
  <dcterms:modified xsi:type="dcterms:W3CDTF">2020-05-06T11:32:17Z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