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4" r:id="rId4"/>
    <p:sldMasterId id="2147483668" r:id="rId5"/>
    <p:sldMasterId id="2147483672" r:id="rId6"/>
    <p:sldMasterId id="2147483676" r:id="rId7"/>
    <p:sldMasterId id="2147483680" r:id="rId8"/>
    <p:sldMasterId id="2147483684" r:id="rId9"/>
    <p:sldMasterId id="2147483688" r:id="rId10"/>
    <p:sldMasterId id="2147483692" r:id="rId11"/>
  </p:sldMasterIdLst>
  <p:notesMasterIdLst>
    <p:notesMasterId r:id="rId13"/>
  </p:notesMasterIdLst>
  <p:sldIdLst>
    <p:sldId id="537" r:id="rId12"/>
    <p:sldId id="353" r:id="rId14"/>
    <p:sldId id="520" r:id="rId15"/>
    <p:sldId id="539" r:id="rId16"/>
    <p:sldId id="540" r:id="rId17"/>
    <p:sldId id="542" r:id="rId18"/>
    <p:sldId id="541" r:id="rId19"/>
    <p:sldId id="538" r:id="rId20"/>
    <p:sldId id="543" r:id="rId21"/>
    <p:sldId id="518" r:id="rId22"/>
    <p:sldId id="544" r:id="rId23"/>
    <p:sldId id="545" r:id="rId24"/>
    <p:sldId id="546" r:id="rId25"/>
    <p:sldId id="547" r:id="rId26"/>
    <p:sldId id="548" r:id="rId27"/>
    <p:sldId id="549" r:id="rId28"/>
    <p:sldId id="550" r:id="rId29"/>
    <p:sldId id="551" r:id="rId30"/>
    <p:sldId id="552" r:id="rId31"/>
    <p:sldId id="553" r:id="rId32"/>
    <p:sldId id="554" r:id="rId33"/>
  </p:sldIdLst>
  <p:sldSz cx="12190095" cy="685927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C38"/>
    <a:srgbClr val="BE2732"/>
    <a:srgbClr val="A52D29"/>
    <a:srgbClr val="009490"/>
    <a:srgbClr val="6BD8B9"/>
    <a:srgbClr val="F04871"/>
    <a:srgbClr val="10BBAD"/>
    <a:srgbClr val="FF8A91"/>
    <a:srgbClr val="4AB0A2"/>
    <a:srgbClr val="4AA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0" autoAdjust="0"/>
    <p:restoredTop sz="97778" autoAdjust="0"/>
  </p:normalViewPr>
  <p:slideViewPr>
    <p:cSldViewPr snapToGrid="0" showGuides="1">
      <p:cViewPr varScale="1">
        <p:scale>
          <a:sx n="63" d="100"/>
          <a:sy n="63" d="100"/>
        </p:scale>
        <p:origin x="300" y="0"/>
      </p:cViewPr>
      <p:guideLst>
        <p:guide orient="horz" pos="2211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gs" Target="tags/tag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microsoft.com/office/2007/relationships/hdphoto" Target="../media/image2.wdp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10.xml"/><Relationship Id="rId15" Type="http://schemas.microsoft.com/office/2007/relationships/hdphoto" Target="../media/image2.wdp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3.png"/><Relationship Id="rId5" Type="http://schemas.microsoft.com/office/2007/relationships/hdphoto" Target="../media/image2.wdp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image" Target="../media/image3.png"/><Relationship Id="rId5" Type="http://schemas.microsoft.com/office/2007/relationships/hdphoto" Target="../media/image2.wdp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7" Type="http://schemas.openxmlformats.org/officeDocument/2006/relationships/theme" Target="../theme/theme4.xml"/><Relationship Id="rId6" Type="http://schemas.openxmlformats.org/officeDocument/2006/relationships/image" Target="../media/image3.png"/><Relationship Id="rId5" Type="http://schemas.microsoft.com/office/2007/relationships/hdphoto" Target="../media/image2.wdp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7" Type="http://schemas.openxmlformats.org/officeDocument/2006/relationships/theme" Target="../theme/theme5.xml"/><Relationship Id="rId6" Type="http://schemas.openxmlformats.org/officeDocument/2006/relationships/image" Target="../media/image3.png"/><Relationship Id="rId5" Type="http://schemas.microsoft.com/office/2007/relationships/hdphoto" Target="../media/image2.wdp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7" Type="http://schemas.openxmlformats.org/officeDocument/2006/relationships/theme" Target="../theme/theme6.xml"/><Relationship Id="rId6" Type="http://schemas.openxmlformats.org/officeDocument/2006/relationships/image" Target="../media/image3.png"/><Relationship Id="rId5" Type="http://schemas.microsoft.com/office/2007/relationships/hdphoto" Target="../media/image2.wdp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7" Type="http://schemas.openxmlformats.org/officeDocument/2006/relationships/theme" Target="../theme/theme7.xml"/><Relationship Id="rId6" Type="http://schemas.openxmlformats.org/officeDocument/2006/relationships/image" Target="../media/image3.png"/><Relationship Id="rId5" Type="http://schemas.microsoft.com/office/2007/relationships/hdphoto" Target="../media/image2.wdp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7" Type="http://schemas.openxmlformats.org/officeDocument/2006/relationships/theme" Target="../theme/theme8.xml"/><Relationship Id="rId6" Type="http://schemas.openxmlformats.org/officeDocument/2006/relationships/image" Target="../media/image3.png"/><Relationship Id="rId5" Type="http://schemas.microsoft.com/office/2007/relationships/hdphoto" Target="../media/image2.wdp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7" Type="http://schemas.openxmlformats.org/officeDocument/2006/relationships/theme" Target="../theme/theme9.xml"/><Relationship Id="rId6" Type="http://schemas.openxmlformats.org/officeDocument/2006/relationships/image" Target="../media/image3.png"/><Relationship Id="rId5" Type="http://schemas.microsoft.com/office/2007/relationships/hdphoto" Target="../media/image2.wdp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3.xml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image" Target="../media/image20.png"/><Relationship Id="rId7" Type="http://schemas.openxmlformats.org/officeDocument/2006/relationships/image" Target="../media/image19.jpeg"/><Relationship Id="rId6" Type="http://schemas.openxmlformats.org/officeDocument/2006/relationships/image" Target="../media/image18.png"/><Relationship Id="rId5" Type="http://schemas.microsoft.com/office/2007/relationships/media" Target="../media/media1.mp3"/><Relationship Id="rId4" Type="http://schemas.openxmlformats.org/officeDocument/2006/relationships/audio" Target="NULL" TargetMode="External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43.xml"/><Relationship Id="rId7" Type="http://schemas.microsoft.com/office/2007/relationships/hdphoto" Target="../media/image13.wdp"/><Relationship Id="rId6" Type="http://schemas.openxmlformats.org/officeDocument/2006/relationships/image" Target="../media/image17.png"/><Relationship Id="rId5" Type="http://schemas.microsoft.com/office/2007/relationships/hdphoto" Target="../media/image16.wdp"/><Relationship Id="rId4" Type="http://schemas.openxmlformats.org/officeDocument/2006/relationships/image" Target="../media/image15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image" Target="../media/image21.jpeg"/><Relationship Id="rId7" Type="http://schemas.microsoft.com/office/2007/relationships/hdphoto" Target="../media/image13.wdp"/><Relationship Id="rId6" Type="http://schemas.openxmlformats.org/officeDocument/2006/relationships/image" Target="../media/image17.png"/><Relationship Id="rId5" Type="http://schemas.microsoft.com/office/2007/relationships/hdphoto" Target="../media/image16.wdp"/><Relationship Id="rId4" Type="http://schemas.openxmlformats.org/officeDocument/2006/relationships/image" Target="../media/image15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43.xml"/><Relationship Id="rId7" Type="http://schemas.microsoft.com/office/2007/relationships/hdphoto" Target="../media/image11.wdp"/><Relationship Id="rId6" Type="http://schemas.openxmlformats.org/officeDocument/2006/relationships/image" Target="../media/image10.png"/><Relationship Id="rId5" Type="http://schemas.microsoft.com/office/2007/relationships/hdphoto" Target="../media/image13.wdp"/><Relationship Id="rId4" Type="http://schemas.openxmlformats.org/officeDocument/2006/relationships/image" Target="../media/image17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43.xml"/><Relationship Id="rId7" Type="http://schemas.microsoft.com/office/2007/relationships/hdphoto" Target="../media/image11.wdp"/><Relationship Id="rId6" Type="http://schemas.openxmlformats.org/officeDocument/2006/relationships/image" Target="../media/image10.png"/><Relationship Id="rId5" Type="http://schemas.microsoft.com/office/2007/relationships/hdphoto" Target="../media/image13.wdp"/><Relationship Id="rId4" Type="http://schemas.openxmlformats.org/officeDocument/2006/relationships/image" Target="../media/image17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43.xml"/><Relationship Id="rId7" Type="http://schemas.microsoft.com/office/2007/relationships/hdphoto" Target="../media/image13.wdp"/><Relationship Id="rId6" Type="http://schemas.openxmlformats.org/officeDocument/2006/relationships/image" Target="../media/image17.png"/><Relationship Id="rId5" Type="http://schemas.microsoft.com/office/2007/relationships/hdphoto" Target="../media/image16.wdp"/><Relationship Id="rId4" Type="http://schemas.openxmlformats.org/officeDocument/2006/relationships/image" Target="../media/image15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image" Target="../media/image22.jpeg"/><Relationship Id="rId7" Type="http://schemas.microsoft.com/office/2007/relationships/hdphoto" Target="../media/image13.wdp"/><Relationship Id="rId6" Type="http://schemas.openxmlformats.org/officeDocument/2006/relationships/image" Target="../media/image17.png"/><Relationship Id="rId5" Type="http://schemas.microsoft.com/office/2007/relationships/hdphoto" Target="../media/image16.wdp"/><Relationship Id="rId4" Type="http://schemas.openxmlformats.org/officeDocument/2006/relationships/image" Target="../media/image15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0" Type="http://schemas.openxmlformats.org/officeDocument/2006/relationships/notesSlide" Target="../notesSlides/notesSlide16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43.xml"/><Relationship Id="rId7" Type="http://schemas.microsoft.com/office/2007/relationships/hdphoto" Target="../media/image11.wdp"/><Relationship Id="rId6" Type="http://schemas.openxmlformats.org/officeDocument/2006/relationships/image" Target="../media/image10.png"/><Relationship Id="rId5" Type="http://schemas.microsoft.com/office/2007/relationships/hdphoto" Target="../media/image13.wdp"/><Relationship Id="rId4" Type="http://schemas.openxmlformats.org/officeDocument/2006/relationships/image" Target="../media/image17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43.xml"/><Relationship Id="rId7" Type="http://schemas.microsoft.com/office/2007/relationships/hdphoto" Target="../media/image11.wdp"/><Relationship Id="rId6" Type="http://schemas.openxmlformats.org/officeDocument/2006/relationships/image" Target="../media/image10.png"/><Relationship Id="rId5" Type="http://schemas.microsoft.com/office/2007/relationships/hdphoto" Target="../media/image13.wdp"/><Relationship Id="rId4" Type="http://schemas.openxmlformats.org/officeDocument/2006/relationships/image" Target="../media/image17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image" Target="../media/image23.png"/><Relationship Id="rId7" Type="http://schemas.microsoft.com/office/2007/relationships/hdphoto" Target="../media/image11.wdp"/><Relationship Id="rId6" Type="http://schemas.openxmlformats.org/officeDocument/2006/relationships/image" Target="../media/image10.png"/><Relationship Id="rId5" Type="http://schemas.microsoft.com/office/2007/relationships/hdphoto" Target="../media/image13.wdp"/><Relationship Id="rId4" Type="http://schemas.openxmlformats.org/officeDocument/2006/relationships/image" Target="../media/image17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0" Type="http://schemas.openxmlformats.org/officeDocument/2006/relationships/notesSlide" Target="../notesSlides/notesSlide19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microsoft.com/office/2007/relationships/hdphoto" Target="../media/image13.wdp"/><Relationship Id="rId3" Type="http://schemas.openxmlformats.org/officeDocument/2006/relationships/image" Target="../media/image12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tags" Target="../tags/tag1.xml"/><Relationship Id="rId7" Type="http://schemas.microsoft.com/office/2007/relationships/hdphoto" Target="../media/image11.wdp"/><Relationship Id="rId6" Type="http://schemas.openxmlformats.org/officeDocument/2006/relationships/image" Target="../media/image10.png"/><Relationship Id="rId5" Type="http://schemas.microsoft.com/office/2007/relationships/hdphoto" Target="../media/image13.wdp"/><Relationship Id="rId4" Type="http://schemas.openxmlformats.org/officeDocument/2006/relationships/image" Target="../media/image17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0" Type="http://schemas.openxmlformats.org/officeDocument/2006/relationships/notesSlide" Target="../notesSlides/notesSlide20.xml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microsoft.com/office/2007/relationships/hdphoto" Target="../media/image13.wdp"/><Relationship Id="rId3" Type="http://schemas.openxmlformats.org/officeDocument/2006/relationships/image" Target="../media/image17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3.xml"/><Relationship Id="rId7" Type="http://schemas.microsoft.com/office/2007/relationships/hdphoto" Target="../media/image13.wdp"/><Relationship Id="rId6" Type="http://schemas.openxmlformats.org/officeDocument/2006/relationships/image" Target="../media/image17.png"/><Relationship Id="rId5" Type="http://schemas.microsoft.com/office/2007/relationships/hdphoto" Target="../media/image16.wdp"/><Relationship Id="rId4" Type="http://schemas.openxmlformats.org/officeDocument/2006/relationships/image" Target="../media/image15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43.xml"/><Relationship Id="rId7" Type="http://schemas.microsoft.com/office/2007/relationships/hdphoto" Target="../media/image13.wdp"/><Relationship Id="rId6" Type="http://schemas.openxmlformats.org/officeDocument/2006/relationships/image" Target="../media/image17.png"/><Relationship Id="rId5" Type="http://schemas.microsoft.com/office/2007/relationships/hdphoto" Target="../media/image16.wdp"/><Relationship Id="rId4" Type="http://schemas.openxmlformats.org/officeDocument/2006/relationships/image" Target="../media/image15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3.xml"/><Relationship Id="rId7" Type="http://schemas.microsoft.com/office/2007/relationships/hdphoto" Target="../media/image13.wdp"/><Relationship Id="rId6" Type="http://schemas.openxmlformats.org/officeDocument/2006/relationships/image" Target="../media/image17.png"/><Relationship Id="rId5" Type="http://schemas.microsoft.com/office/2007/relationships/hdphoto" Target="../media/image16.wdp"/><Relationship Id="rId4" Type="http://schemas.openxmlformats.org/officeDocument/2006/relationships/image" Target="../media/image15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43.xml"/><Relationship Id="rId7" Type="http://schemas.microsoft.com/office/2007/relationships/hdphoto" Target="../media/image13.wdp"/><Relationship Id="rId6" Type="http://schemas.openxmlformats.org/officeDocument/2006/relationships/image" Target="../media/image17.png"/><Relationship Id="rId5" Type="http://schemas.microsoft.com/office/2007/relationships/hdphoto" Target="../media/image16.wdp"/><Relationship Id="rId4" Type="http://schemas.openxmlformats.org/officeDocument/2006/relationships/image" Target="../media/image15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43.xml"/><Relationship Id="rId7" Type="http://schemas.microsoft.com/office/2007/relationships/hdphoto" Target="../media/image13.wdp"/><Relationship Id="rId6" Type="http://schemas.openxmlformats.org/officeDocument/2006/relationships/image" Target="../media/image17.png"/><Relationship Id="rId5" Type="http://schemas.microsoft.com/office/2007/relationships/hdphoto" Target="../media/image16.wdp"/><Relationship Id="rId4" Type="http://schemas.openxmlformats.org/officeDocument/2006/relationships/image" Target="../media/image15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microsoft.com/office/2007/relationships/hdphoto" Target="../media/image13.wdp"/><Relationship Id="rId3" Type="http://schemas.openxmlformats.org/officeDocument/2006/relationships/image" Target="../media/image17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43.xml"/><Relationship Id="rId7" Type="http://schemas.microsoft.com/office/2007/relationships/hdphoto" Target="../media/image13.wdp"/><Relationship Id="rId6" Type="http://schemas.openxmlformats.org/officeDocument/2006/relationships/image" Target="../media/image17.png"/><Relationship Id="rId5" Type="http://schemas.microsoft.com/office/2007/relationships/hdphoto" Target="../media/image16.wdp"/><Relationship Id="rId4" Type="http://schemas.openxmlformats.org/officeDocument/2006/relationships/image" Target="../media/image15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 rot="16200000">
            <a:off x="6218811" y="-1768008"/>
            <a:ext cx="923330" cy="819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r>
              <a:rPr lang="zh-CN" altLang="en-US" sz="4800" spc="-400" dirty="0">
                <a:solidFill>
                  <a:schemeClr val="tx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见微知全貌，品读“苦”人生</a:t>
            </a:r>
            <a:endParaRPr lang="en-US" altLang="zh-CN" sz="4800" spc="-400" dirty="0">
              <a:solidFill>
                <a:schemeClr val="tx2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 rot="16200000">
            <a:off x="6135664" y="2604738"/>
            <a:ext cx="551815" cy="289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授课人：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10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号选手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4" y="4457046"/>
            <a:ext cx="2105734" cy="1070772"/>
          </a:xfrm>
          <a:prstGeom prst="rect">
            <a:avLst/>
          </a:prstGeom>
        </p:spPr>
      </p:pic>
      <p:pic>
        <p:nvPicPr>
          <p:cNvPr id="11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13" y="1813631"/>
            <a:ext cx="540028" cy="103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0"/>
          <p:cNvSpPr txBox="1">
            <a:spLocks noChangeArrowheads="1"/>
          </p:cNvSpPr>
          <p:nvPr/>
        </p:nvSpPr>
        <p:spPr bwMode="auto">
          <a:xfrm rot="16200000">
            <a:off x="9760002" y="545658"/>
            <a:ext cx="553998" cy="547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r>
              <a:rPr lang="zh-CN" altLang="en-US" sz="2400" b="1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鲁迅</a:t>
            </a: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·《</a:t>
            </a:r>
            <a:r>
              <a:rPr lang="zh-CN" altLang="en-US" sz="2400" b="1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孔乙己</a:t>
            </a: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en-US" altLang="zh-CN" sz="2400" b="1" dirty="0">
              <a:solidFill>
                <a:schemeClr val="tx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14320" y="3098165"/>
            <a:ext cx="4615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人教版九年级下册第</a:t>
            </a: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 b="1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课第</a:t>
            </a: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课时</a:t>
            </a:r>
            <a:endParaRPr lang="zh-CN" altLang="en-US" sz="2400" b="1" dirty="0">
              <a:solidFill>
                <a:schemeClr val="tx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 rot="16200000">
            <a:off x="7439988" y="113583"/>
            <a:ext cx="1292662" cy="593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r>
              <a:rPr lang="zh-CN" altLang="en-US" sz="7200" spc="-400" dirty="0">
                <a:solidFill>
                  <a:schemeClr val="tx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孔乙己</a:t>
            </a:r>
            <a:endParaRPr lang="zh-CN" altLang="en-US" sz="7200" spc="-400" dirty="0">
              <a:solidFill>
                <a:schemeClr val="tx2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4" y="4457046"/>
            <a:ext cx="2105734" cy="1070772"/>
          </a:xfrm>
          <a:prstGeom prst="rect">
            <a:avLst/>
          </a:prstGeom>
        </p:spPr>
      </p:pic>
      <p:grpSp>
        <p:nvGrpSpPr>
          <p:cNvPr id="10" name="组合 5"/>
          <p:cNvGrpSpPr/>
          <p:nvPr/>
        </p:nvGrpSpPr>
        <p:grpSpPr bwMode="auto">
          <a:xfrm>
            <a:off x="4099886" y="2406226"/>
            <a:ext cx="1127856" cy="1055661"/>
            <a:chOff x="11083047" y="3037928"/>
            <a:chExt cx="988372" cy="1082612"/>
          </a:xfrm>
        </p:grpSpPr>
        <p:pic>
          <p:nvPicPr>
            <p:cNvPr id="11" name="图片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3047" y="3037928"/>
              <a:ext cx="473242" cy="1061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7"/>
            <p:cNvSpPr txBox="1">
              <a:spLocks noChangeArrowheads="1"/>
            </p:cNvSpPr>
            <p:nvPr/>
          </p:nvSpPr>
          <p:spPr bwMode="auto">
            <a:xfrm rot="16200000">
              <a:off x="11175904" y="3225026"/>
              <a:ext cx="883775" cy="907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5</a:t>
              </a:r>
              <a:endParaRPr lang="zh-CN" altLang="en-US" sz="4400" dirty="0">
                <a:solidFill>
                  <a:schemeClr val="bg1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pic>
        <p:nvPicPr>
          <p:cNvPr id="14" name="mov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19889.794922" end="4366.05419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379" y="-1128485"/>
            <a:ext cx="609600" cy="609600"/>
          </a:xfrm>
          <a:prstGeom prst="rect">
            <a:avLst/>
          </a:prstGeom>
        </p:spPr>
      </p:pic>
      <p:pic>
        <p:nvPicPr>
          <p:cNvPr id="16" name="Picture 2" descr="http://n1.itc.cn/img8/wb/recom/2016/07/18/146883630159008549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85935" y="3843338"/>
            <a:ext cx="2887663" cy="301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201" y="-25998"/>
            <a:ext cx="3332480" cy="6975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2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732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743632" y="-170921"/>
            <a:ext cx="7070772" cy="1080649"/>
            <a:chOff x="411275" y="1143545"/>
            <a:chExt cx="4141547" cy="549605"/>
          </a:xfrm>
        </p:grpSpPr>
        <p:sp>
          <p:nvSpPr>
            <p:cNvPr id="6" name="矩形 5"/>
            <p:cNvSpPr/>
            <p:nvPr/>
          </p:nvSpPr>
          <p:spPr bwMode="auto">
            <a:xfrm>
              <a:off x="411275" y="1143545"/>
              <a:ext cx="2743025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zh-CN" altLang="en-US" sz="4400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      由“脸”识人</a:t>
              </a:r>
              <a:endParaRPr lang="zh-CN" altLang="en-US" sz="4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7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267" y="1601836"/>
              <a:ext cx="3483555" cy="515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文本框 3"/>
          <p:cNvSpPr txBox="1"/>
          <p:nvPr/>
        </p:nvSpPr>
        <p:spPr>
          <a:xfrm>
            <a:off x="1792251" y="1596312"/>
            <a:ext cx="10586720" cy="828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/>
              <a:t>1</a:t>
            </a:r>
            <a:r>
              <a:rPr lang="zh-CN" altLang="en-US" sz="3600" dirty="0"/>
              <a:t>、（第</a:t>
            </a:r>
            <a:r>
              <a:rPr lang="en-US" altLang="zh-CN" sz="3600" dirty="0"/>
              <a:t>4</a:t>
            </a:r>
            <a:r>
              <a:rPr lang="zh-CN" altLang="en-US" sz="3600" dirty="0"/>
              <a:t>段）</a:t>
            </a:r>
            <a:r>
              <a:rPr lang="zh-CN" altLang="en-US" sz="3200" b="1" dirty="0">
                <a:solidFill>
                  <a:srgbClr val="C00000"/>
                </a:solidFill>
              </a:rPr>
              <a:t>青白</a:t>
            </a:r>
            <a:r>
              <a:rPr lang="zh-CN" altLang="en-US" sz="3200" dirty="0"/>
              <a:t>脸色，皱纹间时常夹些</a:t>
            </a:r>
            <a:r>
              <a:rPr lang="zh-CN" altLang="en-US" sz="3200" b="1" dirty="0">
                <a:solidFill>
                  <a:srgbClr val="C00000"/>
                </a:solidFill>
              </a:rPr>
              <a:t>伤痕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pic>
        <p:nvPicPr>
          <p:cNvPr id="8" name="图片 5"/>
          <p:cNvPicPr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98" y="5608510"/>
            <a:ext cx="1369622" cy="102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 trans="7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085" y="5606791"/>
            <a:ext cx="2221328" cy="14235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59417" y="3875370"/>
            <a:ext cx="8353645" cy="1854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dirty="0"/>
              <a:t>· </a:t>
            </a:r>
            <a:r>
              <a:rPr lang="zh-CN" altLang="en-US" sz="3200" dirty="0"/>
              <a:t>穿的虽然是</a:t>
            </a:r>
            <a:r>
              <a:rPr lang="zh-CN" altLang="en-US" sz="3200" dirty="0">
                <a:solidFill>
                  <a:srgbClr val="BE2732"/>
                </a:solidFill>
              </a:rPr>
              <a:t>长衫</a:t>
            </a:r>
            <a:r>
              <a:rPr lang="zh-CN" altLang="en-US" sz="3200" dirty="0"/>
              <a:t>，可是</a:t>
            </a:r>
            <a:r>
              <a:rPr lang="zh-CN" altLang="en-US" sz="3200" dirty="0">
                <a:solidFill>
                  <a:srgbClr val="BE2732"/>
                </a:solidFill>
              </a:rPr>
              <a:t>又脏又破</a:t>
            </a:r>
            <a:r>
              <a:rPr lang="zh-CN" altLang="en-US" sz="3200" dirty="0"/>
              <a:t>，似乎十多年没有补，也没有洗</a:t>
            </a:r>
            <a:endParaRPr lang="zh-CN" altLang="en-US" sz="3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3488705" y="2990110"/>
            <a:ext cx="583608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常受欺凌、贫困、地位低下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"/>
            <a:ext cx="12190413" cy="685732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868145" y="-79856"/>
            <a:ext cx="7252701" cy="1118078"/>
            <a:chOff x="238694" y="1265562"/>
            <a:chExt cx="4248114" cy="568639"/>
          </a:xfrm>
        </p:grpSpPr>
        <p:sp>
          <p:nvSpPr>
            <p:cNvPr id="6" name="矩形 5"/>
            <p:cNvSpPr/>
            <p:nvPr/>
          </p:nvSpPr>
          <p:spPr bwMode="auto">
            <a:xfrm>
              <a:off x="238694" y="1265562"/>
              <a:ext cx="3198904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zh-CN" altLang="en-US" sz="4400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由“脸”识人</a:t>
              </a:r>
              <a:endParaRPr lang="zh-CN" altLang="en-US" sz="4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7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253" y="1782684"/>
              <a:ext cx="3483555" cy="515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文本框 3"/>
          <p:cNvSpPr txBox="1"/>
          <p:nvPr/>
        </p:nvSpPr>
        <p:spPr>
          <a:xfrm>
            <a:off x="1091196" y="1552608"/>
            <a:ext cx="10586720" cy="1751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/>
              <a:t>2</a:t>
            </a:r>
            <a:r>
              <a:rPr lang="zh-CN" altLang="en-US" sz="4000" dirty="0"/>
              <a:t>、（第</a:t>
            </a:r>
            <a:r>
              <a:rPr lang="en-US" altLang="zh-CN" sz="4000" dirty="0"/>
              <a:t>4</a:t>
            </a:r>
            <a:r>
              <a:rPr lang="zh-CN" altLang="en-US" sz="4000" dirty="0"/>
              <a:t>段）</a:t>
            </a:r>
            <a:r>
              <a:rPr lang="zh-CN" altLang="en-US" sz="3600" dirty="0"/>
              <a:t>孔乙己便</a:t>
            </a:r>
            <a:r>
              <a:rPr lang="zh-CN" altLang="en-US" sz="3600" b="1" dirty="0">
                <a:solidFill>
                  <a:srgbClr val="C00000"/>
                </a:solidFill>
              </a:rPr>
              <a:t>涨红</a:t>
            </a:r>
            <a:r>
              <a:rPr lang="zh-CN" altLang="en-US" sz="3600" dirty="0"/>
              <a:t>了脸，额上的</a:t>
            </a:r>
            <a:r>
              <a:rPr lang="zh-CN" altLang="en-US" sz="3600" b="1" dirty="0">
                <a:solidFill>
                  <a:srgbClr val="C00000"/>
                </a:solidFill>
              </a:rPr>
              <a:t>青筋</a:t>
            </a:r>
            <a:r>
              <a:rPr lang="zh-CN" altLang="en-US" sz="3600" dirty="0"/>
              <a:t>条条绽出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pic>
        <p:nvPicPr>
          <p:cNvPr id="8" name="图片 5"/>
          <p:cNvPicPr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2" y="5918753"/>
            <a:ext cx="1369622" cy="102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 trans="7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085" y="5606791"/>
            <a:ext cx="2221328" cy="142352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390239" y="2782263"/>
            <a:ext cx="429656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爱面子、重名誉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://pic.baike.soso.com/p/20130822/20130822165630-4378548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25394" y="4220841"/>
            <a:ext cx="2565383" cy="2511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"/>
            <a:ext cx="12190413" cy="685732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3594688" y="600637"/>
            <a:ext cx="4683105" cy="1080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角色朗读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8" name="图片 5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6" y="5523558"/>
            <a:ext cx="1369622" cy="102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7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085" y="5606791"/>
            <a:ext cx="2221328" cy="142352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857423" y="1596312"/>
            <a:ext cx="8891857" cy="4440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C00000"/>
                </a:solidFill>
              </a:rPr>
              <a:t>酒客：</a:t>
            </a:r>
            <a:r>
              <a:rPr lang="en-US" altLang="zh-CN" sz="3200" dirty="0"/>
              <a:t>“</a:t>
            </a:r>
            <a:r>
              <a:rPr lang="zh-CN" altLang="zh-CN" sz="3200" dirty="0"/>
              <a:t>你一定又偷了人家的东西了！</a:t>
            </a:r>
            <a:r>
              <a:rPr lang="en-US" altLang="zh-CN" sz="3200" dirty="0"/>
              <a:t>”</a:t>
            </a:r>
            <a:endParaRPr lang="zh-CN" altLang="zh-CN" sz="3200" dirty="0"/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C00000"/>
                </a:solidFill>
              </a:rPr>
              <a:t>孔乙己</a:t>
            </a:r>
            <a:r>
              <a:rPr lang="en-US" altLang="zh-CN" sz="3200" dirty="0">
                <a:solidFill>
                  <a:srgbClr val="C00000"/>
                </a:solidFill>
              </a:rPr>
              <a:t>:</a:t>
            </a:r>
            <a:r>
              <a:rPr lang="en-US" altLang="zh-CN" sz="3200" dirty="0"/>
              <a:t>“</a:t>
            </a:r>
            <a:r>
              <a:rPr lang="zh-CN" altLang="zh-CN" sz="3200" dirty="0"/>
              <a:t>你怎么这样凭空污人清白</a:t>
            </a:r>
            <a:r>
              <a:rPr lang="en-US" altLang="zh-CN" sz="3200" b="1" dirty="0">
                <a:solidFill>
                  <a:srgbClr val="C00000"/>
                </a:solidFill>
              </a:rPr>
              <a:t>……</a:t>
            </a:r>
            <a:r>
              <a:rPr lang="en-US" altLang="zh-CN" sz="3200" dirty="0"/>
              <a:t>”</a:t>
            </a:r>
            <a:endParaRPr lang="zh-CN" altLang="zh-CN" sz="3200" dirty="0"/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C00000"/>
                </a:solidFill>
              </a:rPr>
              <a:t>酒客：</a:t>
            </a:r>
            <a:r>
              <a:rPr lang="zh-CN" altLang="en-US" sz="3200" dirty="0"/>
              <a:t> </a:t>
            </a:r>
            <a:r>
              <a:rPr lang="en-US" altLang="zh-CN" sz="3200" dirty="0"/>
              <a:t>“</a:t>
            </a:r>
            <a:r>
              <a:rPr lang="zh-CN" altLang="zh-CN" sz="3200" dirty="0"/>
              <a:t>什么清白？我前天亲眼见你偷了何家的书，吊着打。</a:t>
            </a:r>
            <a:r>
              <a:rPr lang="en-US" altLang="zh-CN" sz="3200" dirty="0"/>
              <a:t>”</a:t>
            </a:r>
            <a:endParaRPr lang="zh-CN" altLang="zh-CN" sz="3200" dirty="0"/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C00000"/>
                </a:solidFill>
              </a:rPr>
              <a:t>孔乙己：</a:t>
            </a:r>
            <a:r>
              <a:rPr lang="en-US" altLang="zh-CN" sz="3200" dirty="0"/>
              <a:t>“</a:t>
            </a:r>
            <a:r>
              <a:rPr lang="zh-CN" altLang="zh-CN" sz="3200" dirty="0"/>
              <a:t>窃书不能算偷</a:t>
            </a:r>
            <a:r>
              <a:rPr lang="en-US" altLang="zh-CN" sz="3200" b="1" dirty="0">
                <a:solidFill>
                  <a:srgbClr val="C00000"/>
                </a:solidFill>
              </a:rPr>
              <a:t>……</a:t>
            </a:r>
            <a:r>
              <a:rPr lang="zh-CN" altLang="zh-CN" sz="3200" dirty="0"/>
              <a:t>窃书！</a:t>
            </a:r>
            <a:r>
              <a:rPr lang="en-US" altLang="zh-CN" sz="3200" b="1" dirty="0">
                <a:solidFill>
                  <a:srgbClr val="C00000"/>
                </a:solidFill>
              </a:rPr>
              <a:t>……</a:t>
            </a:r>
            <a:r>
              <a:rPr lang="zh-CN" altLang="zh-CN" sz="3200" dirty="0"/>
              <a:t>读书人的事，能算偷么？</a:t>
            </a:r>
            <a:r>
              <a:rPr lang="en-US" altLang="zh-CN" sz="3200" dirty="0"/>
              <a:t>”</a:t>
            </a:r>
            <a:endParaRPr lang="zh-CN" altLang="zh-CN" sz="320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-477809" y="-170921"/>
            <a:ext cx="6319735" cy="1080649"/>
            <a:chOff x="566974" y="1143545"/>
            <a:chExt cx="3701645" cy="549605"/>
          </a:xfrm>
        </p:grpSpPr>
        <p:sp>
          <p:nvSpPr>
            <p:cNvPr id="18" name="矩形 17"/>
            <p:cNvSpPr/>
            <p:nvPr/>
          </p:nvSpPr>
          <p:spPr bwMode="auto">
            <a:xfrm>
              <a:off x="566974" y="1143545"/>
              <a:ext cx="2743025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zh-CN" altLang="en-US" sz="4400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由“脸”识人</a:t>
              </a:r>
              <a:endParaRPr lang="zh-CN" altLang="en-US" sz="4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19" name="图片 28" descr="C_108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267" y="1601836"/>
              <a:ext cx="3199352" cy="473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"/>
            <a:ext cx="12190413" cy="685732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1786413" y="1272855"/>
            <a:ext cx="8617585" cy="1080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提问：</a:t>
            </a:r>
            <a:r>
              <a:rPr lang="zh-CN" altLang="en-US" sz="3200" dirty="0">
                <a:solidFill>
                  <a:schemeClr val="tx1"/>
                </a:solidFill>
              </a:rPr>
              <a:t>为什么在孔乙己的争辩中要使用</a:t>
            </a:r>
            <a:r>
              <a:rPr lang="zh-CN" altLang="en-US" sz="3200" b="1" dirty="0">
                <a:solidFill>
                  <a:srgbClr val="C00000"/>
                </a:solidFill>
              </a:rPr>
              <a:t>省略号</a:t>
            </a:r>
            <a:r>
              <a:rPr lang="zh-CN" altLang="en-US" sz="3200" dirty="0">
                <a:solidFill>
                  <a:schemeClr val="tx1"/>
                </a:solidFill>
              </a:rPr>
              <a:t>？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pic>
        <p:nvPicPr>
          <p:cNvPr id="8" name="图片 5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6" y="5523558"/>
            <a:ext cx="1369622" cy="102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7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085" y="5606791"/>
            <a:ext cx="2221328" cy="142352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53357" y="2480532"/>
            <a:ext cx="8891857" cy="74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</a:t>
            </a:r>
            <a:r>
              <a:rPr lang="zh-CN" altLang="zh-CN" sz="2800" dirty="0"/>
              <a:t>急于维护读书人的</a:t>
            </a:r>
            <a:r>
              <a:rPr lang="zh-CN" altLang="zh-CN" sz="2800" b="1" dirty="0">
                <a:solidFill>
                  <a:srgbClr val="C00000"/>
                </a:solidFill>
              </a:rPr>
              <a:t>名誉</a:t>
            </a:r>
            <a:endParaRPr lang="en-US" altLang="zh-CN" sz="3200" b="1" dirty="0">
              <a:solidFill>
                <a:srgbClr val="C00000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-190730" y="-149655"/>
            <a:ext cx="6032656" cy="1080649"/>
            <a:chOff x="735124" y="1154361"/>
            <a:chExt cx="3533495" cy="549605"/>
          </a:xfrm>
        </p:grpSpPr>
        <p:sp>
          <p:nvSpPr>
            <p:cNvPr id="18" name="矩形 17"/>
            <p:cNvSpPr/>
            <p:nvPr/>
          </p:nvSpPr>
          <p:spPr bwMode="auto">
            <a:xfrm>
              <a:off x="735124" y="1154361"/>
              <a:ext cx="2743025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zh-CN" altLang="en-US" sz="4400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由“脸”识人</a:t>
              </a:r>
              <a:endParaRPr lang="zh-CN" altLang="en-US" sz="4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19" name="图片 28" descr="C_108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267" y="1601836"/>
              <a:ext cx="3199352" cy="473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文本框 9"/>
          <p:cNvSpPr txBox="1"/>
          <p:nvPr/>
        </p:nvSpPr>
        <p:spPr>
          <a:xfrm>
            <a:off x="2553357" y="3521353"/>
            <a:ext cx="8891857" cy="74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</a:t>
            </a:r>
            <a:r>
              <a:rPr lang="zh-CN" altLang="zh-CN" sz="2800" dirty="0"/>
              <a:t>不屑于</a:t>
            </a:r>
            <a:r>
              <a:rPr lang="zh-CN" altLang="en-US" sz="2800" dirty="0"/>
              <a:t>与酒客为伍</a:t>
            </a:r>
            <a:endParaRPr lang="en-US" altLang="zh-CN" sz="2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6783188" y="3715036"/>
            <a:ext cx="326505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自命清高、迂腐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0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"/>
            <a:ext cx="12190413" cy="685732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868145" y="-79856"/>
            <a:ext cx="7252701" cy="1118078"/>
            <a:chOff x="238694" y="1265562"/>
            <a:chExt cx="4248114" cy="568639"/>
          </a:xfrm>
        </p:grpSpPr>
        <p:sp>
          <p:nvSpPr>
            <p:cNvPr id="6" name="矩形 5"/>
            <p:cNvSpPr/>
            <p:nvPr/>
          </p:nvSpPr>
          <p:spPr bwMode="auto">
            <a:xfrm>
              <a:off x="238694" y="1265562"/>
              <a:ext cx="3198904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zh-CN" altLang="en-US" sz="4400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由“脸”识人</a:t>
              </a:r>
              <a:endParaRPr lang="zh-CN" altLang="en-US" sz="4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7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253" y="1782684"/>
              <a:ext cx="3483555" cy="515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文本框 3"/>
          <p:cNvSpPr txBox="1"/>
          <p:nvPr/>
        </p:nvSpPr>
        <p:spPr>
          <a:xfrm>
            <a:off x="437169" y="1596151"/>
            <a:ext cx="11753244" cy="1751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/>
              <a:t>3</a:t>
            </a:r>
            <a:r>
              <a:rPr lang="zh-CN" altLang="en-US" sz="4000" dirty="0"/>
              <a:t>、（第</a:t>
            </a:r>
            <a:r>
              <a:rPr lang="en-US" altLang="zh-CN" sz="4000" dirty="0"/>
              <a:t>6</a:t>
            </a:r>
            <a:r>
              <a:rPr lang="zh-CN" altLang="en-US" sz="4000" dirty="0"/>
              <a:t>段）</a:t>
            </a:r>
            <a:r>
              <a:rPr lang="zh-CN" altLang="en-US" sz="3600" dirty="0"/>
              <a:t>孔乙己立刻显出</a:t>
            </a:r>
            <a:r>
              <a:rPr lang="zh-CN" altLang="en-US" sz="3600" b="1" dirty="0">
                <a:solidFill>
                  <a:srgbClr val="C00000"/>
                </a:solidFill>
              </a:rPr>
              <a:t>颓唐不安</a:t>
            </a:r>
            <a:r>
              <a:rPr lang="zh-CN" altLang="en-US" sz="3600" dirty="0"/>
              <a:t>模样，脸上笼上了一层</a:t>
            </a:r>
            <a:r>
              <a:rPr lang="zh-CN" altLang="en-US" sz="3600" b="1" dirty="0">
                <a:solidFill>
                  <a:srgbClr val="C00000"/>
                </a:solidFill>
              </a:rPr>
              <a:t>灰色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pic>
        <p:nvPicPr>
          <p:cNvPr id="8" name="图片 5"/>
          <p:cNvPicPr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2" y="5918753"/>
            <a:ext cx="1369622" cy="102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 trans="7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085" y="5606791"/>
            <a:ext cx="2221328" cy="142352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712252" y="3309884"/>
            <a:ext cx="429656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深受科举教育毒害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21066" y="3309884"/>
            <a:ext cx="11753244" cy="74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dirty="0"/>
              <a:t>半个秀才都捞不到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2" name="箭头: 右 1"/>
          <p:cNvSpPr/>
          <p:nvPr/>
        </p:nvSpPr>
        <p:spPr>
          <a:xfrm rot="13428924">
            <a:off x="7026979" y="2925778"/>
            <a:ext cx="776177" cy="520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右 11"/>
          <p:cNvSpPr/>
          <p:nvPr/>
        </p:nvSpPr>
        <p:spPr>
          <a:xfrm rot="3307297">
            <a:off x="3908072" y="4375380"/>
            <a:ext cx="776177" cy="520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157637" y="5203655"/>
            <a:ext cx="120632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悲惨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0" grpId="0"/>
      <p:bldP spid="2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"/>
            <a:ext cx="12190413" cy="685732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868145" y="-79856"/>
            <a:ext cx="7252701" cy="1118078"/>
            <a:chOff x="238694" y="1265562"/>
            <a:chExt cx="4248114" cy="568639"/>
          </a:xfrm>
        </p:grpSpPr>
        <p:sp>
          <p:nvSpPr>
            <p:cNvPr id="6" name="矩形 5"/>
            <p:cNvSpPr/>
            <p:nvPr/>
          </p:nvSpPr>
          <p:spPr bwMode="auto">
            <a:xfrm>
              <a:off x="238694" y="1265562"/>
              <a:ext cx="3198904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zh-CN" altLang="en-US" sz="4400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由“脸”识人</a:t>
              </a:r>
              <a:endParaRPr lang="zh-CN" altLang="en-US" sz="4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7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253" y="1782684"/>
              <a:ext cx="3483555" cy="515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文本框 3"/>
          <p:cNvSpPr txBox="1"/>
          <p:nvPr/>
        </p:nvSpPr>
        <p:spPr>
          <a:xfrm>
            <a:off x="1474294" y="1221648"/>
            <a:ext cx="10586720" cy="828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/>
              <a:t>4</a:t>
            </a:r>
            <a:r>
              <a:rPr lang="zh-CN" altLang="en-US" sz="3600" dirty="0"/>
              <a:t>、（第</a:t>
            </a:r>
            <a:r>
              <a:rPr lang="en-US" altLang="zh-CN" sz="3600" dirty="0"/>
              <a:t>11</a:t>
            </a:r>
            <a:r>
              <a:rPr lang="zh-CN" altLang="en-US" sz="3600" dirty="0"/>
              <a:t>段）</a:t>
            </a:r>
            <a:r>
              <a:rPr lang="zh-CN" altLang="en-US" sz="3200" dirty="0"/>
              <a:t>他脸上</a:t>
            </a:r>
            <a:r>
              <a:rPr lang="zh-CN" altLang="en-US" sz="3200" b="1" dirty="0">
                <a:solidFill>
                  <a:srgbClr val="C00000"/>
                </a:solidFill>
              </a:rPr>
              <a:t>黑而且瘦</a:t>
            </a:r>
            <a:r>
              <a:rPr lang="zh-CN" altLang="en-US" sz="3200" dirty="0"/>
              <a:t>，已经不成样子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pic>
        <p:nvPicPr>
          <p:cNvPr id="8" name="图片 5"/>
          <p:cNvPicPr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2" y="5918753"/>
            <a:ext cx="1369622" cy="102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 trans="7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085" y="5606791"/>
            <a:ext cx="2221328" cy="142352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619599" y="3106628"/>
            <a:ext cx="493664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贫困受饿、穷途末路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10" name="Picture 5" descr="6c58d6af-48fc-4ae5-b4e6-492ea585cb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339" y="2050145"/>
            <a:ext cx="3612501" cy="508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"/>
            <a:ext cx="12190413" cy="685732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1529027" y="2749647"/>
            <a:ext cx="9550722" cy="1360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提问：</a:t>
            </a:r>
            <a:r>
              <a:rPr lang="zh-CN" altLang="zh-CN" sz="3200" dirty="0">
                <a:solidFill>
                  <a:schemeClr val="tx1"/>
                </a:solidFill>
              </a:rPr>
              <a:t>请同学们仔细阅读</a:t>
            </a:r>
            <a:r>
              <a:rPr lang="zh-CN" altLang="zh-CN" sz="3200" b="1" dirty="0">
                <a:solidFill>
                  <a:srgbClr val="C00000"/>
                </a:solidFill>
              </a:rPr>
              <a:t>第</a:t>
            </a:r>
            <a:r>
              <a:rPr lang="en-US" altLang="zh-CN" sz="3200" b="1" dirty="0">
                <a:solidFill>
                  <a:srgbClr val="C00000"/>
                </a:solidFill>
              </a:rPr>
              <a:t>4</a:t>
            </a:r>
            <a:r>
              <a:rPr lang="zh-CN" altLang="zh-CN" sz="3200" b="1" dirty="0">
                <a:solidFill>
                  <a:srgbClr val="C00000"/>
                </a:solidFill>
              </a:rPr>
              <a:t>段</a:t>
            </a:r>
            <a:r>
              <a:rPr lang="zh-CN" altLang="zh-CN" sz="3200" dirty="0">
                <a:solidFill>
                  <a:schemeClr val="tx1"/>
                </a:solidFill>
              </a:rPr>
              <a:t>和</a:t>
            </a:r>
            <a:r>
              <a:rPr lang="zh-CN" altLang="zh-CN" sz="3200" b="1" dirty="0">
                <a:solidFill>
                  <a:srgbClr val="C00000"/>
                </a:solidFill>
              </a:rPr>
              <a:t>第</a:t>
            </a:r>
            <a:r>
              <a:rPr lang="en-US" altLang="zh-CN" sz="3200" b="1" dirty="0">
                <a:solidFill>
                  <a:srgbClr val="C00000"/>
                </a:solidFill>
              </a:rPr>
              <a:t>11</a:t>
            </a:r>
            <a:r>
              <a:rPr lang="zh-CN" altLang="zh-CN" sz="3200" b="1" dirty="0">
                <a:solidFill>
                  <a:srgbClr val="C00000"/>
                </a:solidFill>
              </a:rPr>
              <a:t>段</a:t>
            </a:r>
            <a:r>
              <a:rPr lang="zh-CN" altLang="zh-CN" sz="3200" dirty="0">
                <a:solidFill>
                  <a:schemeClr val="tx1"/>
                </a:solidFill>
              </a:rPr>
              <a:t>，然后进行</a:t>
            </a:r>
            <a:r>
              <a:rPr lang="en-US" altLang="zh-CN" sz="3200" dirty="0">
                <a:solidFill>
                  <a:schemeClr val="tx1"/>
                </a:solidFill>
              </a:rPr>
              <a:t>3</a:t>
            </a:r>
            <a:r>
              <a:rPr lang="zh-CN" altLang="zh-CN" sz="3200" dirty="0">
                <a:solidFill>
                  <a:schemeClr val="tx1"/>
                </a:solidFill>
              </a:rPr>
              <a:t>分钟</a:t>
            </a:r>
            <a:r>
              <a:rPr lang="zh-CN" altLang="zh-CN" sz="3200" b="1" dirty="0">
                <a:solidFill>
                  <a:srgbClr val="C00000"/>
                </a:solidFill>
              </a:rPr>
              <a:t>小组讨论</a:t>
            </a:r>
            <a:r>
              <a:rPr lang="zh-CN" altLang="zh-CN" sz="3200" dirty="0">
                <a:solidFill>
                  <a:schemeClr val="tx1"/>
                </a:solidFill>
              </a:rPr>
              <a:t>，从</a:t>
            </a:r>
            <a:r>
              <a:rPr lang="zh-CN" altLang="zh-CN" sz="3200" b="1" dirty="0">
                <a:solidFill>
                  <a:srgbClr val="C00000"/>
                </a:solidFill>
              </a:rPr>
              <a:t>外貌、动作、神态</a:t>
            </a:r>
            <a:r>
              <a:rPr lang="zh-CN" altLang="zh-CN" sz="3200" dirty="0">
                <a:solidFill>
                  <a:schemeClr val="tx1"/>
                </a:solidFill>
              </a:rPr>
              <a:t>等方面比对，孔乙己前后发生了什么</a:t>
            </a:r>
            <a:r>
              <a:rPr lang="zh-CN" altLang="zh-CN" sz="3200" b="1" dirty="0">
                <a:solidFill>
                  <a:srgbClr val="C00000"/>
                </a:solidFill>
              </a:rPr>
              <a:t>变化</a:t>
            </a:r>
            <a:r>
              <a:rPr lang="zh-CN" altLang="zh-CN" sz="3200" dirty="0">
                <a:solidFill>
                  <a:schemeClr val="tx1"/>
                </a:solidFill>
              </a:rPr>
              <a:t>呢？这些变化又说明了什么呢？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pic>
        <p:nvPicPr>
          <p:cNvPr id="8" name="图片 5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6" y="5523558"/>
            <a:ext cx="1369622" cy="102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7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085" y="5606791"/>
            <a:ext cx="2221328" cy="142352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-190730" y="-149655"/>
            <a:ext cx="6032656" cy="1080649"/>
            <a:chOff x="735124" y="1154361"/>
            <a:chExt cx="3533495" cy="549605"/>
          </a:xfrm>
        </p:grpSpPr>
        <p:sp>
          <p:nvSpPr>
            <p:cNvPr id="18" name="矩形 17"/>
            <p:cNvSpPr/>
            <p:nvPr/>
          </p:nvSpPr>
          <p:spPr bwMode="auto">
            <a:xfrm>
              <a:off x="735124" y="1154361"/>
              <a:ext cx="2743025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zh-CN" altLang="en-US" sz="4400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由“比”求实</a:t>
              </a:r>
              <a:endParaRPr lang="zh-CN" altLang="en-US" sz="4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19" name="图片 28" descr="C_108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267" y="1601836"/>
              <a:ext cx="3199352" cy="473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"/>
            <a:ext cx="12190413" cy="6857322"/>
          </a:xfrm>
          <a:prstGeom prst="rect">
            <a:avLst/>
          </a:prstGeom>
        </p:spPr>
      </p:pic>
      <p:pic>
        <p:nvPicPr>
          <p:cNvPr id="8" name="图片 5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6" y="5523558"/>
            <a:ext cx="1369622" cy="102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7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085" y="5606791"/>
            <a:ext cx="2221328" cy="142352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-190730" y="-149655"/>
            <a:ext cx="6032656" cy="1080649"/>
            <a:chOff x="735124" y="1154361"/>
            <a:chExt cx="3533495" cy="549605"/>
          </a:xfrm>
        </p:grpSpPr>
        <p:sp>
          <p:nvSpPr>
            <p:cNvPr id="18" name="矩形 17"/>
            <p:cNvSpPr/>
            <p:nvPr/>
          </p:nvSpPr>
          <p:spPr bwMode="auto">
            <a:xfrm>
              <a:off x="735124" y="1154361"/>
              <a:ext cx="2743025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zh-CN" altLang="en-US" sz="4400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由“比”求实</a:t>
              </a:r>
              <a:endParaRPr lang="zh-CN" altLang="en-US" sz="4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19" name="图片 28" descr="C_108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267" y="1601836"/>
              <a:ext cx="3199352" cy="47314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" name="表格 3"/>
          <p:cNvGraphicFramePr>
            <a:graphicFrameLocks noGrp="1"/>
          </p:cNvGraphicFramePr>
          <p:nvPr/>
        </p:nvGraphicFramePr>
        <p:xfrm>
          <a:off x="2031734" y="2084276"/>
          <a:ext cx="8126943" cy="3899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981"/>
                <a:gridCol w="2708981"/>
                <a:gridCol w="2708981"/>
              </a:tblGrid>
              <a:tr h="64994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前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后</a:t>
                      </a:r>
                      <a:endParaRPr lang="zh-CN" altLang="en-US" b="1" dirty="0"/>
                    </a:p>
                  </a:txBody>
                  <a:tcPr/>
                </a:tc>
              </a:tr>
              <a:tr h="649945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脸色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青白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黑且瘦</a:t>
                      </a:r>
                      <a:endParaRPr lang="zh-CN" altLang="en-US" b="1" dirty="0"/>
                    </a:p>
                  </a:txBody>
                  <a:tcPr/>
                </a:tc>
              </a:tr>
              <a:tr h="649945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穿着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长衫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破夹袄</a:t>
                      </a:r>
                      <a:endParaRPr lang="zh-CN" altLang="en-US" b="1" dirty="0"/>
                    </a:p>
                  </a:txBody>
                  <a:tcPr/>
                </a:tc>
              </a:tr>
              <a:tr h="649945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动作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站、排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坐、摸</a:t>
                      </a:r>
                      <a:endParaRPr lang="zh-CN" altLang="en-US" b="1" dirty="0"/>
                    </a:p>
                  </a:txBody>
                  <a:tcPr/>
                </a:tc>
              </a:tr>
              <a:tr h="649945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神态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睁大眼睛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哀求的眼神</a:t>
                      </a:r>
                      <a:endParaRPr lang="zh-CN" altLang="en-US" b="1" dirty="0"/>
                    </a:p>
                  </a:txBody>
                  <a:tcPr/>
                </a:tc>
              </a:tr>
              <a:tr h="649945">
                <a:tc gridSpan="3">
                  <a:txBody>
                    <a:bodyPr/>
                    <a:lstStyle/>
                    <a:p>
                      <a:r>
                        <a:rPr lang="en-US" altLang="zh-CN" b="1" dirty="0"/>
                        <a:t>……</a:t>
                      </a:r>
                      <a:endParaRPr lang="zh-CN" altLang="en-US" b="1" dirty="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338320" y="1310640"/>
            <a:ext cx="34544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孔乙己的前后变化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"/>
            <a:ext cx="12190413" cy="685732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1615448" y="791486"/>
            <a:ext cx="9550722" cy="1360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4400" dirty="0">
                <a:solidFill>
                  <a:schemeClr val="bg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提问：</a:t>
            </a:r>
            <a:r>
              <a:rPr lang="zh-CN" altLang="en-US" sz="3600" dirty="0">
                <a:solidFill>
                  <a:schemeClr val="tx1"/>
                </a:solidFill>
              </a:rPr>
              <a:t>你能用一句话评价孔乙己吗？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pic>
        <p:nvPicPr>
          <p:cNvPr id="8" name="图片 5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6" y="5523558"/>
            <a:ext cx="1369622" cy="102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7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085" y="5606791"/>
            <a:ext cx="2221328" cy="142352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-190730" y="-149655"/>
            <a:ext cx="6032656" cy="1080649"/>
            <a:chOff x="735124" y="1154361"/>
            <a:chExt cx="3533495" cy="549605"/>
          </a:xfrm>
        </p:grpSpPr>
        <p:sp>
          <p:nvSpPr>
            <p:cNvPr id="18" name="矩形 17"/>
            <p:cNvSpPr/>
            <p:nvPr/>
          </p:nvSpPr>
          <p:spPr bwMode="auto">
            <a:xfrm>
              <a:off x="735124" y="1154361"/>
              <a:ext cx="2743025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zh-CN" altLang="en-US" sz="4400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课堂小结</a:t>
              </a:r>
              <a:endParaRPr lang="zh-CN" altLang="en-US" sz="4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19" name="图片 28" descr="C_108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267" y="1601836"/>
              <a:ext cx="3199352" cy="473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文本框 1"/>
          <p:cNvSpPr txBox="1"/>
          <p:nvPr/>
        </p:nvSpPr>
        <p:spPr>
          <a:xfrm>
            <a:off x="3809847" y="2571285"/>
            <a:ext cx="8105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鲁迅：</a:t>
            </a:r>
            <a:endParaRPr lang="en-US" altLang="zh-CN" sz="3600" dirty="0"/>
          </a:p>
          <a:p>
            <a:r>
              <a:rPr lang="en-US" altLang="zh-CN" sz="3600" dirty="0"/>
              <a:t>   </a:t>
            </a:r>
            <a:r>
              <a:rPr lang="zh-CN" altLang="en-US" sz="3600" dirty="0"/>
              <a:t>孔乙己是一个遭社会凉薄的</a:t>
            </a:r>
            <a:r>
              <a:rPr lang="zh-CN" altLang="en-US" sz="4400" b="1" u="sng" dirty="0">
                <a:solidFill>
                  <a:srgbClr val="C00000"/>
                </a:solidFill>
              </a:rPr>
              <a:t>苦</a:t>
            </a:r>
            <a:r>
              <a:rPr lang="zh-CN" altLang="en-US" sz="3600" dirty="0"/>
              <a:t>人</a:t>
            </a:r>
            <a:endParaRPr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2" y="2222087"/>
            <a:ext cx="2939680" cy="41682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文本框 6"/>
          <p:cNvSpPr txBox="1"/>
          <p:nvPr/>
        </p:nvSpPr>
        <p:spPr>
          <a:xfrm>
            <a:off x="4926055" y="4689923"/>
            <a:ext cx="525484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态度：同情、惋惜、批判</a:t>
            </a:r>
            <a:endParaRPr lang="zh-CN" altLang="en-US" sz="3200" dirty="0"/>
          </a:p>
        </p:txBody>
      </p:sp>
      <p:sp>
        <p:nvSpPr>
          <p:cNvPr id="13" name="箭头: 右 12"/>
          <p:cNvSpPr/>
          <p:nvPr/>
        </p:nvSpPr>
        <p:spPr>
          <a:xfrm rot="13428924">
            <a:off x="4723344" y="3972768"/>
            <a:ext cx="776177" cy="520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546453" y="2658169"/>
            <a:ext cx="6079475" cy="1080653"/>
            <a:chOff x="2812910" y="1359822"/>
            <a:chExt cx="3560918" cy="549605"/>
          </a:xfrm>
        </p:grpSpPr>
        <p:sp>
          <p:nvSpPr>
            <p:cNvPr id="10" name="矩形 9"/>
            <p:cNvSpPr/>
            <p:nvPr/>
          </p:nvSpPr>
          <p:spPr bwMode="auto">
            <a:xfrm>
              <a:off x="3024545" y="1359822"/>
              <a:ext cx="3349283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6000" dirty="0">
                  <a:solidFill>
                    <a:srgbClr val="BE273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说课环节</a:t>
              </a:r>
              <a:endParaRPr lang="zh-CN" altLang="en-US" sz="6000" dirty="0">
                <a:solidFill>
                  <a:srgbClr val="BE2732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11" name="图片 28" descr="C_108.jpg"/>
            <p:cNvPicPr>
              <a:picLocks noChangeAspect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910" y="1821438"/>
              <a:ext cx="3483555" cy="515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57" y="2718032"/>
            <a:ext cx="2221328" cy="1423524"/>
          </a:xfrm>
          <a:prstGeom prst="rect">
            <a:avLst/>
          </a:prstGeom>
        </p:spPr>
      </p:pic>
      <p:sp>
        <p:nvSpPr>
          <p:cNvPr id="12" name="_14"/>
          <p:cNvSpPr txBox="1">
            <a:spLocks noChangeArrowheads="1"/>
          </p:cNvSpPr>
          <p:nvPr/>
        </p:nvSpPr>
        <p:spPr bwMode="auto">
          <a:xfrm>
            <a:off x="2703853" y="2820400"/>
            <a:ext cx="2598224" cy="84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7200" spc="6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</a:t>
            </a:r>
            <a:endParaRPr lang="en-US" altLang="zh-CN" sz="7200" spc="6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02" y="5574726"/>
            <a:ext cx="2105734" cy="10707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"/>
            <a:ext cx="12190413" cy="6857322"/>
          </a:xfrm>
          <a:prstGeom prst="rect">
            <a:avLst/>
          </a:prstGeom>
        </p:spPr>
      </p:pic>
      <p:pic>
        <p:nvPicPr>
          <p:cNvPr id="8" name="图片 5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6" y="5523558"/>
            <a:ext cx="1369622" cy="102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7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085" y="5606791"/>
            <a:ext cx="2221328" cy="142352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-190730" y="-149655"/>
            <a:ext cx="6032656" cy="1080649"/>
            <a:chOff x="735124" y="1154361"/>
            <a:chExt cx="3533495" cy="549605"/>
          </a:xfrm>
        </p:grpSpPr>
        <p:sp>
          <p:nvSpPr>
            <p:cNvPr id="18" name="矩形 17"/>
            <p:cNvSpPr/>
            <p:nvPr/>
          </p:nvSpPr>
          <p:spPr bwMode="auto">
            <a:xfrm>
              <a:off x="735124" y="1154361"/>
              <a:ext cx="2743025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zh-CN" altLang="en-US" sz="4400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课后作业</a:t>
              </a:r>
              <a:endParaRPr lang="zh-CN" altLang="en-US" sz="4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19" name="图片 28" descr="C_108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267" y="1601836"/>
              <a:ext cx="3199352" cy="47314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" name="表格 3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2275634" y="2906833"/>
          <a:ext cx="7132584" cy="333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/>
                <a:gridCol w="2377616"/>
                <a:gridCol w="2377528"/>
              </a:tblGrid>
              <a:tr h="55575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后</a:t>
                      </a:r>
                      <a:endParaRPr lang="zh-CN" altLang="en-US" dirty="0"/>
                    </a:p>
                  </a:txBody>
                  <a:tcPr/>
                </a:tc>
              </a:tr>
              <a:tr h="555753">
                <a:tc>
                  <a:txBody>
                    <a:bodyPr/>
                    <a:lstStyle/>
                    <a:p>
                      <a:r>
                        <a:rPr lang="zh-CN" altLang="en-US" dirty="0"/>
                        <a:t>脸色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青白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黑且瘦</a:t>
                      </a:r>
                      <a:endParaRPr lang="zh-CN" altLang="en-US" dirty="0"/>
                    </a:p>
                  </a:txBody>
                  <a:tcPr/>
                </a:tc>
              </a:tr>
              <a:tr h="555753">
                <a:tc>
                  <a:txBody>
                    <a:bodyPr/>
                    <a:lstStyle/>
                    <a:p>
                      <a:r>
                        <a:rPr lang="zh-CN" altLang="en-US" dirty="0"/>
                        <a:t>穿着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长衫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破夹袄</a:t>
                      </a:r>
                      <a:endParaRPr lang="zh-CN" altLang="en-US" dirty="0"/>
                    </a:p>
                  </a:txBody>
                  <a:tcPr/>
                </a:tc>
              </a:tr>
              <a:tr h="555753">
                <a:tc>
                  <a:txBody>
                    <a:bodyPr/>
                    <a:lstStyle/>
                    <a:p>
                      <a:r>
                        <a:rPr lang="zh-CN" altLang="en-US" dirty="0"/>
                        <a:t>动作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站、排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坐、摸</a:t>
                      </a:r>
                      <a:endParaRPr lang="zh-CN" altLang="en-US" dirty="0"/>
                    </a:p>
                  </a:txBody>
                  <a:tcPr/>
                </a:tc>
              </a:tr>
              <a:tr h="555753">
                <a:tc>
                  <a:txBody>
                    <a:bodyPr/>
                    <a:lstStyle/>
                    <a:p>
                      <a:r>
                        <a:rPr lang="zh-CN" altLang="en-US" dirty="0"/>
                        <a:t>神态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睁大眼睛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哀求的眼神</a:t>
                      </a:r>
                      <a:endParaRPr lang="zh-CN" altLang="en-US" dirty="0"/>
                    </a:p>
                  </a:txBody>
                  <a:tcPr/>
                </a:tc>
              </a:tr>
              <a:tr h="555753">
                <a:tc gridSpan="3">
                  <a:txBody>
                    <a:bodyPr/>
                    <a:lstStyle/>
                    <a:p>
                      <a:r>
                        <a:rPr lang="en-US" altLang="zh-CN" dirty="0"/>
                        <a:t>……</a:t>
                      </a:r>
                      <a:endParaRPr lang="zh-CN" altLang="en-US" dirty="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235397" y="2289729"/>
            <a:ext cx="305948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孔乙己的前后变化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1615448" y="426765"/>
            <a:ext cx="8848037" cy="169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/>
              <a:t>  </a:t>
            </a:r>
            <a:r>
              <a:rPr lang="en-US" altLang="zh-CN" sz="4800" dirty="0"/>
              <a:t>· </a:t>
            </a:r>
            <a:r>
              <a:rPr lang="zh-CN" altLang="zh-CN" sz="2400" dirty="0"/>
              <a:t>孔乙己的前后两次出场还有很多不同，比如</a:t>
            </a:r>
            <a:r>
              <a:rPr lang="zh-CN" altLang="zh-CN" sz="2400" b="1" dirty="0">
                <a:solidFill>
                  <a:srgbClr val="C00000"/>
                </a:solidFill>
              </a:rPr>
              <a:t>时令、语气</a:t>
            </a:r>
            <a:r>
              <a:rPr lang="zh-CN" altLang="zh-CN" sz="2400" dirty="0"/>
              <a:t>，请同学们再次运用</a:t>
            </a:r>
            <a:r>
              <a:rPr lang="zh-CN" altLang="zh-CN" sz="2400" b="1" dirty="0">
                <a:solidFill>
                  <a:srgbClr val="C00000"/>
                </a:solidFill>
              </a:rPr>
              <a:t>比较阅读</a:t>
            </a:r>
            <a:r>
              <a:rPr lang="zh-CN" altLang="zh-CN" sz="2400" dirty="0"/>
              <a:t>的方法，补充</a:t>
            </a:r>
            <a:r>
              <a:rPr lang="zh-CN" altLang="en-US" sz="2400" dirty="0"/>
              <a:t>以下</a:t>
            </a:r>
            <a:r>
              <a:rPr lang="zh-CN" altLang="zh-CN" sz="2400" dirty="0"/>
              <a:t>表格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546453" y="2658169"/>
            <a:ext cx="6079475" cy="1080653"/>
            <a:chOff x="2812910" y="1359822"/>
            <a:chExt cx="3560918" cy="549605"/>
          </a:xfrm>
        </p:grpSpPr>
        <p:sp>
          <p:nvSpPr>
            <p:cNvPr id="10" name="矩形 9"/>
            <p:cNvSpPr/>
            <p:nvPr/>
          </p:nvSpPr>
          <p:spPr bwMode="auto">
            <a:xfrm>
              <a:off x="3024545" y="1359822"/>
              <a:ext cx="3349283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6000" dirty="0">
                  <a:solidFill>
                    <a:srgbClr val="BE273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感谢聆听</a:t>
              </a:r>
              <a:endParaRPr lang="zh-CN" altLang="en-US" sz="6000" dirty="0">
                <a:solidFill>
                  <a:srgbClr val="BE2732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11" name="图片 28" descr="C_108.jpg"/>
            <p:cNvPicPr>
              <a:picLocks noChangeAspect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910" y="1821438"/>
              <a:ext cx="3483555" cy="515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7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57" y="2718032"/>
            <a:ext cx="2221328" cy="142352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02" y="5574726"/>
            <a:ext cx="2105734" cy="10707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"/>
            <a:ext cx="12190413" cy="685732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488705" y="164700"/>
            <a:ext cx="5947395" cy="1080653"/>
            <a:chOff x="2890273" y="1314232"/>
            <a:chExt cx="3483555" cy="549605"/>
          </a:xfrm>
        </p:grpSpPr>
        <p:sp>
          <p:nvSpPr>
            <p:cNvPr id="6" name="矩形 5"/>
            <p:cNvSpPr/>
            <p:nvPr/>
          </p:nvSpPr>
          <p:spPr bwMode="auto">
            <a:xfrm>
              <a:off x="2952350" y="1314232"/>
              <a:ext cx="2743025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zh-CN" sz="4400" dirty="0">
                  <a:solidFill>
                    <a:schemeClr val="tx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1</a:t>
              </a:r>
              <a:r>
                <a:rPr lang="zh-CN" altLang="en-US" sz="4400" dirty="0">
                  <a:solidFill>
                    <a:schemeClr val="tx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、</a:t>
              </a:r>
              <a:r>
                <a:rPr lang="zh-CN" altLang="en-US" sz="4400" dirty="0">
                  <a:solidFill>
                    <a:srgbClr val="BE273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教材分析</a:t>
              </a:r>
              <a:endParaRPr lang="zh-CN" altLang="en-US" sz="4400" dirty="0">
                <a:solidFill>
                  <a:srgbClr val="BE2732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7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273" y="1782685"/>
              <a:ext cx="3483555" cy="515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文本框 3"/>
          <p:cNvSpPr txBox="1"/>
          <p:nvPr/>
        </p:nvSpPr>
        <p:spPr>
          <a:xfrm>
            <a:off x="801846" y="1508425"/>
            <a:ext cx="1058672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rgbClr val="C00000"/>
                </a:solidFill>
              </a:rPr>
              <a:t>（1）教材说明：</a:t>
            </a:r>
            <a:r>
              <a:rPr lang="zh-CN" altLang="zh-CN" sz="2400" dirty="0"/>
              <a:t>《孔乙己》选自人教版九年级下册第二单元。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rgbClr val="C00000"/>
                </a:solidFill>
              </a:rPr>
              <a:t>（2）单元设计：</a:t>
            </a:r>
            <a:r>
              <a:rPr lang="zh-CN" altLang="zh-CN" sz="2400" dirty="0"/>
              <a:t>本单元以</a:t>
            </a:r>
            <a:r>
              <a:rPr lang="zh-CN" altLang="zh-CN" sz="2400" b="1" u="sng" dirty="0"/>
              <a:t>小说</a:t>
            </a:r>
            <a:r>
              <a:rPr lang="zh-CN" altLang="zh-CN" sz="2400" dirty="0"/>
              <a:t>为主，通过人物刻画折射社会的千姿百态。学习本单元，要着重</a:t>
            </a:r>
            <a:r>
              <a:rPr lang="zh-CN" altLang="zh-CN" sz="2400" b="1" u="sng" dirty="0"/>
              <a:t>欣赏人物形象</a:t>
            </a:r>
            <a:r>
              <a:rPr lang="zh-CN" altLang="zh-CN" sz="2400" dirty="0"/>
              <a:t>，把握人物的性格特点，了解描写人物的艺术手法。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</a:rPr>
              <a:t>（3）课文特点：</a:t>
            </a:r>
            <a:r>
              <a:rPr lang="zh-CN" altLang="en-US" sz="2400" dirty="0"/>
              <a:t>本篇课文通过</a:t>
            </a:r>
            <a:r>
              <a:rPr lang="zh-CN" altLang="en-US" sz="2400" b="1" u="sng" dirty="0"/>
              <a:t>外貌、语言、动作</a:t>
            </a:r>
            <a:r>
              <a:rPr lang="zh-CN" altLang="en-US" sz="2400" dirty="0"/>
              <a:t>等描写鲜明地表现了孔乙己的性格特点，成功塑造了孔乙己这个封建社会下层知识分子的形象，深刻揭露了</a:t>
            </a:r>
            <a:r>
              <a:rPr lang="zh-CN" altLang="en-US" sz="2400" b="1" u="sng" dirty="0"/>
              <a:t>科举制度</a:t>
            </a:r>
            <a:r>
              <a:rPr lang="zh-CN" altLang="en-US" sz="2400" dirty="0"/>
              <a:t>的毒害。</a:t>
            </a:r>
            <a:endParaRPr lang="zh-CN" altLang="en-US" sz="2400" dirty="0"/>
          </a:p>
        </p:txBody>
      </p:sp>
      <p:pic>
        <p:nvPicPr>
          <p:cNvPr id="43" name="图片 5"/>
          <p:cNvPicPr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" y="352092"/>
            <a:ext cx="1369622" cy="102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 trans="7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085" y="5606791"/>
            <a:ext cx="2221328" cy="1423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"/>
            <a:ext cx="12190413" cy="685732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488705" y="164700"/>
            <a:ext cx="5947395" cy="1080653"/>
            <a:chOff x="2890273" y="1314232"/>
            <a:chExt cx="3483555" cy="549605"/>
          </a:xfrm>
        </p:grpSpPr>
        <p:sp>
          <p:nvSpPr>
            <p:cNvPr id="6" name="矩形 5"/>
            <p:cNvSpPr/>
            <p:nvPr/>
          </p:nvSpPr>
          <p:spPr bwMode="auto">
            <a:xfrm>
              <a:off x="2952350" y="1314232"/>
              <a:ext cx="2743025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zh-CN" sz="4400" dirty="0">
                  <a:solidFill>
                    <a:schemeClr val="tx2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2</a:t>
              </a:r>
              <a:r>
                <a:rPr lang="zh-CN" altLang="en-US" sz="4400" dirty="0">
                  <a:solidFill>
                    <a:schemeClr val="tx2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、</a:t>
              </a:r>
              <a:r>
                <a:rPr lang="zh-CN" altLang="en-US" sz="4400" dirty="0">
                  <a:solidFill>
                    <a:srgbClr val="BE273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学情分析</a:t>
              </a:r>
              <a:endParaRPr lang="zh-CN" altLang="en-US" sz="4400" dirty="0">
                <a:solidFill>
                  <a:srgbClr val="BE2732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7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273" y="1782685"/>
              <a:ext cx="3483555" cy="515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文本框 3"/>
          <p:cNvSpPr txBox="1"/>
          <p:nvPr/>
        </p:nvSpPr>
        <p:spPr>
          <a:xfrm>
            <a:off x="904240" y="1959460"/>
            <a:ext cx="1058672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</a:rPr>
              <a:t>（</a:t>
            </a:r>
            <a:r>
              <a:rPr lang="en-US" altLang="zh-CN" sz="2400" dirty="0">
                <a:solidFill>
                  <a:srgbClr val="C00000"/>
                </a:solidFill>
              </a:rPr>
              <a:t>1</a:t>
            </a:r>
            <a:r>
              <a:rPr lang="zh-CN" altLang="en-US" sz="2400" dirty="0">
                <a:solidFill>
                  <a:srgbClr val="C00000"/>
                </a:solidFill>
              </a:rPr>
              <a:t>）</a:t>
            </a:r>
            <a:r>
              <a:rPr lang="zh-CN" altLang="en-US" sz="2400" dirty="0">
                <a:solidFill>
                  <a:srgbClr val="BE2732"/>
                </a:solidFill>
                <a:sym typeface="+mn-ea"/>
              </a:rPr>
              <a:t>心理特点：</a:t>
            </a:r>
            <a:endParaRPr lang="zh-CN" altLang="en-US" sz="2400" dirty="0">
              <a:solidFill>
                <a:srgbClr val="BE2732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/>
              <a:t>    此阶段学生情感较敏感细腻，对</a:t>
            </a:r>
            <a:r>
              <a:rPr lang="zh-CN" altLang="zh-CN" sz="2400" b="1" u="sng" dirty="0"/>
              <a:t>课文的时代背景了解有限</a:t>
            </a:r>
            <a:r>
              <a:rPr lang="zh-CN" altLang="zh-CN" sz="2400" dirty="0"/>
              <a:t>，侧重引导学生理解人物遭遇，丰富学生情感体验。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rgbClr val="C00000"/>
                </a:solidFill>
              </a:rPr>
              <a:t>（</a:t>
            </a:r>
            <a:r>
              <a:rPr lang="en-US" altLang="zh-CN" sz="2400" dirty="0">
                <a:solidFill>
                  <a:srgbClr val="C00000"/>
                </a:solidFill>
              </a:rPr>
              <a:t>2</a:t>
            </a:r>
            <a:r>
              <a:rPr lang="zh-CN" altLang="zh-CN" sz="2400" dirty="0">
                <a:solidFill>
                  <a:srgbClr val="C00000"/>
                </a:solidFill>
              </a:rPr>
              <a:t>）</a:t>
            </a:r>
            <a:r>
              <a:rPr lang="zh-CN" altLang="en-US" sz="2400" dirty="0">
                <a:solidFill>
                  <a:srgbClr val="BE2732"/>
                </a:solidFill>
                <a:sym typeface="+mn-ea"/>
              </a:rPr>
              <a:t>能力基础：</a:t>
            </a:r>
            <a:endParaRPr lang="zh-CN" altLang="en-US" sz="2400" dirty="0">
              <a:solidFill>
                <a:srgbClr val="BE2732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/>
              <a:t>    </a:t>
            </a:r>
            <a:r>
              <a:rPr lang="zh-CN" altLang="zh-CN" sz="2400" b="1" u="sng" dirty="0"/>
              <a:t> 熟知小说文体</a:t>
            </a:r>
            <a:r>
              <a:rPr lang="zh-CN" altLang="zh-CN" sz="2400" dirty="0"/>
              <a:t>，具备了基本的文学知识，</a:t>
            </a:r>
            <a:r>
              <a:rPr lang="zh-CN" altLang="zh-CN" sz="2400" b="1" u="sng" dirty="0"/>
              <a:t>能够较快把握课文情节</a:t>
            </a:r>
            <a:r>
              <a:rPr lang="zh-CN" altLang="en-US" sz="2400" dirty="0"/>
              <a:t>。</a:t>
            </a:r>
            <a:endParaRPr lang="zh-CN" altLang="en-US" sz="2400" dirty="0"/>
          </a:p>
        </p:txBody>
      </p:sp>
      <p:pic>
        <p:nvPicPr>
          <p:cNvPr id="8" name="图片 5"/>
          <p:cNvPicPr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" y="352092"/>
            <a:ext cx="1369622" cy="102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 trans="7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085" y="5606791"/>
            <a:ext cx="2221328" cy="1423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"/>
            <a:ext cx="12190413" cy="685732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488705" y="164700"/>
            <a:ext cx="5947395" cy="1080653"/>
            <a:chOff x="2890273" y="1314232"/>
            <a:chExt cx="3483555" cy="549605"/>
          </a:xfrm>
        </p:grpSpPr>
        <p:sp>
          <p:nvSpPr>
            <p:cNvPr id="6" name="矩形 5"/>
            <p:cNvSpPr/>
            <p:nvPr/>
          </p:nvSpPr>
          <p:spPr bwMode="auto">
            <a:xfrm>
              <a:off x="2952350" y="1314232"/>
              <a:ext cx="2743025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zh-CN" sz="4400" dirty="0">
                  <a:solidFill>
                    <a:schemeClr val="tx2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3</a:t>
              </a:r>
              <a:r>
                <a:rPr lang="zh-CN" altLang="en-US" sz="4400" dirty="0">
                  <a:solidFill>
                    <a:schemeClr val="tx2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、</a:t>
              </a:r>
              <a:r>
                <a:rPr lang="zh-CN" altLang="en-US" sz="4400" dirty="0">
                  <a:solidFill>
                    <a:srgbClr val="BE273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教学目标</a:t>
              </a:r>
              <a:endParaRPr lang="zh-CN" altLang="en-US" sz="4400" dirty="0">
                <a:solidFill>
                  <a:srgbClr val="BE2732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7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273" y="1782685"/>
              <a:ext cx="3483555" cy="515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文本框 3"/>
          <p:cNvSpPr txBox="1"/>
          <p:nvPr/>
        </p:nvSpPr>
        <p:spPr>
          <a:xfrm>
            <a:off x="801846" y="1976695"/>
            <a:ext cx="1058672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（1）知识与能力：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dirty="0"/>
              <a:t>    了解描写人物的艺术手法；学会通过</a:t>
            </a:r>
            <a:r>
              <a:rPr lang="zh-CN" altLang="zh-CN" sz="2400" b="1" u="sng" dirty="0"/>
              <a:t>“以小见大”，“比较阅读”</a:t>
            </a:r>
            <a:r>
              <a:rPr lang="zh-CN" altLang="zh-CN" sz="2400" dirty="0"/>
              <a:t>的方法分析文本，培养学生</a:t>
            </a:r>
            <a:r>
              <a:rPr lang="zh-CN" altLang="zh-CN" sz="2400" b="1" u="sng" dirty="0"/>
              <a:t>自主探究、</a:t>
            </a:r>
            <a:r>
              <a:rPr lang="zh-CN" altLang="zh-CN" sz="2400" dirty="0"/>
              <a:t>通过外貌、语言、动作等描写</a:t>
            </a:r>
            <a:r>
              <a:rPr lang="zh-CN" altLang="zh-CN" sz="2400" b="1" u="sng" dirty="0"/>
              <a:t>分析人物</a:t>
            </a:r>
            <a:r>
              <a:rPr lang="zh-CN" altLang="zh-CN" sz="2400" dirty="0"/>
              <a:t>的能力。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dirty="0"/>
              <a:t>（2）过程与方法</a:t>
            </a:r>
            <a:r>
              <a:rPr lang="zh-CN" altLang="zh-CN" sz="2400" dirty="0">
                <a:solidFill>
                  <a:srgbClr val="C00000"/>
                </a:solidFill>
              </a:rPr>
              <a:t>(教学重点)</a:t>
            </a:r>
            <a:r>
              <a:rPr lang="zh-CN" altLang="zh-CN" sz="2400" dirty="0"/>
              <a:t>：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dirty="0"/>
              <a:t>     通过文本</a:t>
            </a:r>
            <a:r>
              <a:rPr lang="zh-CN" altLang="zh-CN" sz="2400" b="1" u="sng" dirty="0">
                <a:solidFill>
                  <a:schemeClr val="tx1"/>
                </a:solidFill>
              </a:rPr>
              <a:t>细节对比，讨论、朗读</a:t>
            </a:r>
            <a:r>
              <a:rPr lang="zh-CN" altLang="zh-CN" sz="2400" dirty="0"/>
              <a:t>等方法把握孔乙己的形象及其变化。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dirty="0"/>
              <a:t>（3）情感态度与价值观</a:t>
            </a:r>
            <a:r>
              <a:rPr lang="zh-CN" altLang="zh-CN" sz="2400" dirty="0">
                <a:solidFill>
                  <a:srgbClr val="C00000"/>
                </a:solidFill>
              </a:rPr>
              <a:t>（教学难点）</a:t>
            </a:r>
            <a:r>
              <a:rPr lang="zh-CN" altLang="zh-CN" sz="2400" dirty="0"/>
              <a:t>：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dirty="0"/>
              <a:t>     </a:t>
            </a:r>
            <a:r>
              <a:rPr lang="zh-CN" altLang="zh-CN" sz="2400" b="1" u="sng" dirty="0"/>
              <a:t>感受、同情</a:t>
            </a:r>
            <a:r>
              <a:rPr lang="zh-CN" altLang="zh-CN" sz="2400" dirty="0"/>
              <a:t>孔乙己在封建科举制度下的悲惨境遇，认清</a:t>
            </a:r>
            <a:r>
              <a:rPr lang="zh-CN" altLang="zh-CN" sz="2400" b="1" u="sng" dirty="0">
                <a:solidFill>
                  <a:schemeClr val="tx1"/>
                </a:solidFill>
              </a:rPr>
              <a:t>科举制度的危害</a:t>
            </a:r>
            <a:r>
              <a:rPr lang="zh-CN" altLang="zh-CN" sz="2400" dirty="0"/>
              <a:t>。</a:t>
            </a:r>
            <a:endParaRPr lang="zh-CN" altLang="zh-CN" sz="2400" dirty="0"/>
          </a:p>
        </p:txBody>
      </p:sp>
      <p:pic>
        <p:nvPicPr>
          <p:cNvPr id="8" name="图片 5"/>
          <p:cNvPicPr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" y="352092"/>
            <a:ext cx="1369622" cy="102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 trans="7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085" y="5606791"/>
            <a:ext cx="2221328" cy="1423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"/>
            <a:ext cx="12190413" cy="685732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066367" y="164700"/>
            <a:ext cx="6524672" cy="1080653"/>
            <a:chOff x="2642898" y="1314232"/>
            <a:chExt cx="3821682" cy="549605"/>
          </a:xfrm>
        </p:grpSpPr>
        <p:sp>
          <p:nvSpPr>
            <p:cNvPr id="6" name="矩形 5"/>
            <p:cNvSpPr/>
            <p:nvPr/>
          </p:nvSpPr>
          <p:spPr bwMode="auto">
            <a:xfrm>
              <a:off x="2642898" y="1314232"/>
              <a:ext cx="3821682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zh-CN" sz="4400" dirty="0">
                  <a:solidFill>
                    <a:schemeClr val="tx2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4</a:t>
              </a:r>
              <a:r>
                <a:rPr lang="zh-CN" altLang="en-US" sz="4400" dirty="0">
                  <a:solidFill>
                    <a:schemeClr val="tx2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、</a:t>
              </a:r>
              <a:r>
                <a:rPr lang="zh-CN" altLang="en-US" sz="4400" dirty="0">
                  <a:solidFill>
                    <a:srgbClr val="BE273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教学过程与教学方法</a:t>
              </a:r>
              <a:endParaRPr lang="zh-CN" altLang="en-US" sz="4400" dirty="0">
                <a:solidFill>
                  <a:srgbClr val="BE2732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7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350" y="1789056"/>
              <a:ext cx="3483555" cy="515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文本框 3"/>
          <p:cNvSpPr txBox="1"/>
          <p:nvPr/>
        </p:nvSpPr>
        <p:spPr>
          <a:xfrm>
            <a:off x="721360" y="1728682"/>
            <a:ext cx="1058672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/>
              <a:t>· </a:t>
            </a:r>
            <a:r>
              <a:rPr lang="zh-CN" altLang="zh-CN" sz="2400" dirty="0"/>
              <a:t>根据《义务教育新课程标准（2019版）》、教材特点和学情，</a:t>
            </a:r>
            <a:r>
              <a:rPr lang="zh-CN" altLang="en-US" sz="2400" dirty="0"/>
              <a:t>采用</a:t>
            </a:r>
            <a:r>
              <a:rPr lang="zh-CN" altLang="en-US" sz="2400" b="1" dirty="0">
                <a:solidFill>
                  <a:srgbClr val="C00000"/>
                </a:solidFill>
              </a:rPr>
              <a:t>提问法、点拨法、范读法</a:t>
            </a:r>
            <a:r>
              <a:rPr lang="zh-CN" altLang="en-US" sz="2400" dirty="0"/>
              <a:t>等教法引导学生，采用</a:t>
            </a:r>
            <a:r>
              <a:rPr lang="zh-CN" altLang="en-US" sz="2400" b="1" dirty="0">
                <a:solidFill>
                  <a:srgbClr val="C00000"/>
                </a:solidFill>
              </a:rPr>
              <a:t>比较阅读法、小组讨论法</a:t>
            </a:r>
            <a:r>
              <a:rPr lang="zh-CN" altLang="en-US" sz="2400" dirty="0"/>
              <a:t>等学法发挥学生主体积极性</a:t>
            </a:r>
            <a:endParaRPr lang="zh-CN" altLang="zh-CN" sz="2400" dirty="0"/>
          </a:p>
        </p:txBody>
      </p:sp>
      <p:pic>
        <p:nvPicPr>
          <p:cNvPr id="8" name="图片 5"/>
          <p:cNvPicPr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" y="352092"/>
            <a:ext cx="1369622" cy="102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 trans="7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085" y="5606791"/>
            <a:ext cx="2221328" cy="142352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133082" y="3763683"/>
            <a:ext cx="2031325" cy="593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由“脸”识人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88014" y="443271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由“比”求实</a:t>
            </a:r>
            <a:endParaRPr lang="zh-CN" altLang="en-US" sz="2400" b="1" dirty="0"/>
          </a:p>
        </p:txBody>
      </p:sp>
      <p:sp>
        <p:nvSpPr>
          <p:cNvPr id="12" name="矩形 11"/>
          <p:cNvSpPr/>
          <p:nvPr/>
        </p:nvSpPr>
        <p:spPr>
          <a:xfrm>
            <a:off x="8168855" y="4894375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课堂小结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052216" y="3798465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课后作业</a:t>
            </a:r>
            <a:endParaRPr lang="zh-CN" altLang="en-US" sz="2400" b="1" dirty="0"/>
          </a:p>
        </p:txBody>
      </p:sp>
      <p:sp>
        <p:nvSpPr>
          <p:cNvPr id="14" name="箭头: 下弧形 13"/>
          <p:cNvSpPr/>
          <p:nvPr/>
        </p:nvSpPr>
        <p:spPr>
          <a:xfrm rot="19625441">
            <a:off x="885279" y="4818635"/>
            <a:ext cx="1780559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箭头: 下弧形 14"/>
          <p:cNvSpPr/>
          <p:nvPr/>
        </p:nvSpPr>
        <p:spPr>
          <a:xfrm rot="1100532">
            <a:off x="3857833" y="4657142"/>
            <a:ext cx="1780559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6" name="箭头: 上弧形 15"/>
          <p:cNvSpPr/>
          <p:nvPr/>
        </p:nvSpPr>
        <p:spPr>
          <a:xfrm rot="1448551">
            <a:off x="7658518" y="4217298"/>
            <a:ext cx="1533525" cy="4381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箭头: 下弧形 16"/>
          <p:cNvSpPr/>
          <p:nvPr/>
        </p:nvSpPr>
        <p:spPr>
          <a:xfrm rot="19866111">
            <a:off x="9266250" y="4989065"/>
            <a:ext cx="1780559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4933" y="4485793"/>
            <a:ext cx="1415772" cy="593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情景导入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369734" y="4201442"/>
            <a:ext cx="1467068" cy="510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BE273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“突破点”</a:t>
            </a:r>
            <a:endParaRPr lang="en-US" altLang="zh-CN" sz="2000" b="1" dirty="0">
              <a:solidFill>
                <a:srgbClr val="BE273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14"/>
            <a:ext cx="12190413" cy="685732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488705" y="164700"/>
            <a:ext cx="5947395" cy="1080653"/>
            <a:chOff x="2890273" y="1314232"/>
            <a:chExt cx="3483555" cy="549605"/>
          </a:xfrm>
        </p:grpSpPr>
        <p:sp>
          <p:nvSpPr>
            <p:cNvPr id="6" name="矩形 5"/>
            <p:cNvSpPr/>
            <p:nvPr/>
          </p:nvSpPr>
          <p:spPr bwMode="auto">
            <a:xfrm>
              <a:off x="2952350" y="1314232"/>
              <a:ext cx="2743025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zh-CN" sz="4400" dirty="0">
                  <a:solidFill>
                    <a:schemeClr val="tx2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5</a:t>
              </a:r>
              <a:r>
                <a:rPr lang="zh-CN" altLang="en-US" sz="4400" dirty="0">
                  <a:solidFill>
                    <a:schemeClr val="tx2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、</a:t>
              </a:r>
              <a:r>
                <a:rPr lang="zh-CN" altLang="en-US" sz="4400" dirty="0">
                  <a:solidFill>
                    <a:srgbClr val="BE273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板书设计</a:t>
              </a:r>
              <a:endParaRPr lang="zh-CN" altLang="en-US" sz="4400" dirty="0">
                <a:solidFill>
                  <a:srgbClr val="BE2732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7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273" y="1782685"/>
              <a:ext cx="3483555" cy="515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图片 5"/>
          <p:cNvPicPr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" y="352092"/>
            <a:ext cx="1369622" cy="102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 trans="7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085" y="5606791"/>
            <a:ext cx="2221328" cy="1423524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238726" y="1349606"/>
            <a:ext cx="9712960" cy="4683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343522" y="1574831"/>
            <a:ext cx="9456557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5</a:t>
            </a:r>
            <a:r>
              <a:rPr lang="zh-CN" altLang="en-US" sz="3200" dirty="0"/>
              <a:t>、孔乙己</a:t>
            </a:r>
            <a:endParaRPr lang="en-US" altLang="zh-CN" sz="3200" dirty="0"/>
          </a:p>
          <a:p>
            <a:pPr algn="ctr"/>
            <a:endParaRPr lang="en-US" altLang="zh-CN" sz="32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                                   </a:t>
            </a:r>
            <a:r>
              <a:rPr lang="zh-CN" altLang="en-US" sz="2800" dirty="0"/>
              <a:t>青</a:t>
            </a:r>
            <a:r>
              <a:rPr lang="zh-CN" altLang="zh-CN" sz="2800" dirty="0"/>
              <a:t>白、有伤痕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 </a:t>
            </a:r>
            <a:r>
              <a:rPr lang="zh-CN" altLang="zh-CN" sz="2800" dirty="0"/>
              <a:t>孔乙己的脸色</a:t>
            </a:r>
            <a:r>
              <a:rPr lang="zh-CN" altLang="en-US" sz="2800" dirty="0"/>
              <a:t>：    </a:t>
            </a:r>
            <a:r>
              <a:rPr lang="zh-CN" altLang="zh-CN" sz="2800" dirty="0"/>
              <a:t>涨红、青筋</a:t>
            </a:r>
            <a:r>
              <a:rPr lang="en-US" altLang="zh-CN" sz="2800" dirty="0"/>
              <a:t> 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                                    </a:t>
            </a:r>
            <a:r>
              <a:rPr lang="zh-CN" altLang="zh-CN" sz="2800" dirty="0"/>
              <a:t>颓唐、灰色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                                    </a:t>
            </a:r>
            <a:r>
              <a:rPr lang="zh-CN" altLang="zh-CN" sz="2800" dirty="0"/>
              <a:t>黑而且瘦</a:t>
            </a:r>
            <a:endParaRPr lang="zh-CN" altLang="en-US" sz="2800" dirty="0"/>
          </a:p>
          <a:p>
            <a:r>
              <a:rPr lang="en-US" altLang="zh-CN" sz="2800" dirty="0"/>
              <a:t>                                                                                   </a:t>
            </a:r>
            <a:endParaRPr lang="zh-CN" altLang="zh-CN" sz="2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7113514" y="3520945"/>
            <a:ext cx="239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“苦”人</a:t>
            </a:r>
            <a:endParaRPr lang="zh-CN" altLang="en-US" sz="28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563672" y="3511216"/>
            <a:ext cx="180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科举</a:t>
            </a:r>
            <a:endParaRPr lang="zh-CN" altLang="en-US" sz="2800" dirty="0"/>
          </a:p>
        </p:txBody>
      </p:sp>
      <p:sp>
        <p:nvSpPr>
          <p:cNvPr id="15" name="文本框 14"/>
          <p:cNvSpPr txBox="1"/>
          <p:nvPr/>
        </p:nvSpPr>
        <p:spPr>
          <a:xfrm>
            <a:off x="7541581" y="4666681"/>
            <a:ext cx="3789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态度：同情</a:t>
            </a:r>
            <a:r>
              <a:rPr lang="en-US" altLang="zh-CN" sz="2400" dirty="0"/>
              <a:t>+</a:t>
            </a:r>
            <a:r>
              <a:rPr lang="zh-CN" altLang="en-US" sz="2400" dirty="0"/>
              <a:t>批判</a:t>
            </a:r>
            <a:endParaRPr lang="zh-CN" altLang="en-US" sz="2400" dirty="0"/>
          </a:p>
        </p:txBody>
      </p:sp>
      <p:sp>
        <p:nvSpPr>
          <p:cNvPr id="16" name="左大括号 15"/>
          <p:cNvSpPr/>
          <p:nvPr/>
        </p:nvSpPr>
        <p:spPr>
          <a:xfrm>
            <a:off x="3768099" y="2514076"/>
            <a:ext cx="509261" cy="2614270"/>
          </a:xfrm>
          <a:prstGeom prst="leftBrace">
            <a:avLst>
              <a:gd name="adj1" fmla="val 0"/>
              <a:gd name="adj2" fmla="val 5000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大括号 16"/>
          <p:cNvSpPr/>
          <p:nvPr/>
        </p:nvSpPr>
        <p:spPr>
          <a:xfrm>
            <a:off x="6573520" y="2519183"/>
            <a:ext cx="460779" cy="2614270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/>
          <p:cNvSpPr/>
          <p:nvPr/>
        </p:nvSpPr>
        <p:spPr>
          <a:xfrm rot="10800000">
            <a:off x="8764884" y="3621545"/>
            <a:ext cx="742474" cy="21336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546453" y="2658169"/>
            <a:ext cx="6079475" cy="1080653"/>
            <a:chOff x="2812910" y="1359822"/>
            <a:chExt cx="3560918" cy="549605"/>
          </a:xfrm>
        </p:grpSpPr>
        <p:sp>
          <p:nvSpPr>
            <p:cNvPr id="10" name="矩形 9"/>
            <p:cNvSpPr/>
            <p:nvPr/>
          </p:nvSpPr>
          <p:spPr bwMode="auto">
            <a:xfrm>
              <a:off x="3024545" y="1359822"/>
              <a:ext cx="3349283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6000" dirty="0">
                  <a:solidFill>
                    <a:srgbClr val="BE273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授课环节</a:t>
              </a:r>
              <a:endParaRPr lang="zh-CN" altLang="en-US" sz="6000" dirty="0">
                <a:solidFill>
                  <a:srgbClr val="BE2732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11" name="图片 28" descr="C_108.jpg"/>
            <p:cNvPicPr>
              <a:picLocks noChangeAspect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910" y="1821438"/>
              <a:ext cx="3483555" cy="515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7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57" y="2718032"/>
            <a:ext cx="2221328" cy="1423524"/>
          </a:xfrm>
          <a:prstGeom prst="rect">
            <a:avLst/>
          </a:prstGeom>
        </p:spPr>
      </p:pic>
      <p:sp>
        <p:nvSpPr>
          <p:cNvPr id="12" name="_14"/>
          <p:cNvSpPr txBox="1">
            <a:spLocks noChangeArrowheads="1"/>
          </p:cNvSpPr>
          <p:nvPr/>
        </p:nvSpPr>
        <p:spPr bwMode="auto">
          <a:xfrm>
            <a:off x="2673373" y="2824534"/>
            <a:ext cx="2598224" cy="84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7200" spc="6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二</a:t>
            </a:r>
            <a:endParaRPr lang="en-US" altLang="zh-CN" sz="7200" spc="6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02" y="5574726"/>
            <a:ext cx="2105734" cy="10707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"/>
            <a:ext cx="12190413" cy="685732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488705" y="164700"/>
            <a:ext cx="5947395" cy="1080653"/>
            <a:chOff x="2890273" y="1314232"/>
            <a:chExt cx="3483555" cy="549605"/>
          </a:xfrm>
        </p:grpSpPr>
        <p:sp>
          <p:nvSpPr>
            <p:cNvPr id="6" name="矩形 5"/>
            <p:cNvSpPr/>
            <p:nvPr/>
          </p:nvSpPr>
          <p:spPr bwMode="auto">
            <a:xfrm>
              <a:off x="2952350" y="1314232"/>
              <a:ext cx="2743025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zh-CN" altLang="en-US" sz="4400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课前提问</a:t>
              </a:r>
              <a:endParaRPr lang="zh-CN" altLang="en-US" sz="4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7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273" y="1782685"/>
              <a:ext cx="3483555" cy="515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文本框 3"/>
          <p:cNvSpPr txBox="1"/>
          <p:nvPr/>
        </p:nvSpPr>
        <p:spPr>
          <a:xfrm>
            <a:off x="1975131" y="2920747"/>
            <a:ext cx="105867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/>
              <a:t>如果你面前，有一场改变人生的考试</a:t>
            </a:r>
            <a:r>
              <a:rPr lang="en-US" altLang="zh-CN" sz="3600" b="1" dirty="0"/>
              <a:t>……</a:t>
            </a:r>
            <a:endParaRPr lang="en-US" altLang="zh-CN" sz="2400" dirty="0"/>
          </a:p>
          <a:p>
            <a:endParaRPr lang="zh-CN" altLang="en-US" sz="2400" dirty="0"/>
          </a:p>
        </p:txBody>
      </p:sp>
      <p:pic>
        <p:nvPicPr>
          <p:cNvPr id="8" name="图片 5"/>
          <p:cNvPicPr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" y="352092"/>
            <a:ext cx="1369622" cy="102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 trans="7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085" y="5606791"/>
            <a:ext cx="2221328" cy="142352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15453" y="4299339"/>
            <a:ext cx="8930640" cy="1403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    </a:t>
            </a: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</a:rPr>
              <a:t>提问：</a:t>
            </a:r>
            <a:r>
              <a:rPr lang="zh-CN" altLang="zh-CN" sz="2800" dirty="0"/>
              <a:t>请快速阅读课文，按顺序找出描写孔乙己的</a:t>
            </a:r>
            <a:r>
              <a:rPr lang="zh-CN" altLang="zh-CN" sz="2800" b="1" dirty="0">
                <a:solidFill>
                  <a:srgbClr val="C00000"/>
                </a:solidFill>
              </a:rPr>
              <a:t>脸或脸色的词句</a:t>
            </a:r>
            <a:r>
              <a:rPr lang="zh-CN" altLang="zh-CN" sz="2800" dirty="0"/>
              <a:t>，并分析这些词句说明了孔乙己哪些</a:t>
            </a:r>
            <a:r>
              <a:rPr lang="zh-CN" altLang="zh-CN" sz="2800" b="1" dirty="0">
                <a:solidFill>
                  <a:srgbClr val="C00000"/>
                </a:solidFill>
              </a:rPr>
              <a:t>特点</a:t>
            </a:r>
            <a:r>
              <a:rPr lang="zh-CN" altLang="zh-CN" sz="2800" dirty="0"/>
              <a:t>？</a:t>
            </a:r>
            <a:endParaRPr lang="zh-CN" altLang="zh-CN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ags/tag1.xml><?xml version="1.0" encoding="utf-8"?>
<p:tagLst xmlns:p="http://schemas.openxmlformats.org/presentationml/2006/main">
  <p:tag name="KSO_WM_UNIT_TABLE_BEAUTIFY" val="smartTable{562b04e4-0a28-49f2-916f-970cfd66e3f3}"/>
</p:tagLst>
</file>

<file path=ppt/tags/tag2.xml><?xml version="1.0" encoding="utf-8"?>
<p:tagLst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1641</Words>
  <Application>WPS 演示</Application>
  <PresentationFormat>自定义</PresentationFormat>
  <Paragraphs>223</Paragraphs>
  <Slides>21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21</vt:i4>
      </vt:variant>
    </vt:vector>
  </HeadingPairs>
  <TitlesOfParts>
    <vt:vector size="52" baseType="lpstr">
      <vt:lpstr>Arial</vt:lpstr>
      <vt:lpstr>宋体</vt:lpstr>
      <vt:lpstr>Wingdings</vt:lpstr>
      <vt:lpstr>Calibri</vt:lpstr>
      <vt:lpstr>Impact</vt:lpstr>
      <vt:lpstr>Signika</vt:lpstr>
      <vt:lpstr>Segoe Print</vt:lpstr>
      <vt:lpstr>Open Sans Extrabold</vt:lpstr>
      <vt:lpstr>LiHei Pro</vt:lpstr>
      <vt:lpstr>迷你简汉真广标</vt:lpstr>
      <vt:lpstr>ITC Avant Garde Std Bk</vt:lpstr>
      <vt:lpstr>NumberOnly</vt:lpstr>
      <vt:lpstr>华文隶书</vt:lpstr>
      <vt:lpstr>华文新魏</vt:lpstr>
      <vt:lpstr>微软雅黑</vt:lpstr>
      <vt:lpstr>华文楷体</vt:lpstr>
      <vt:lpstr>叶根友刀锋黑草</vt:lpstr>
      <vt:lpstr>黑体</vt:lpstr>
      <vt:lpstr>Arial Unicode MS</vt:lpstr>
      <vt:lpstr>等线 Light</vt:lpstr>
      <vt:lpstr>等线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刘楚琪</cp:lastModifiedBy>
  <cp:revision>3685</cp:revision>
  <dcterms:created xsi:type="dcterms:W3CDTF">2015-12-01T09:06:00Z</dcterms:created>
  <dcterms:modified xsi:type="dcterms:W3CDTF">2020-04-20T12:37:40Z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