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72" r:id="rId11"/>
    <p:sldId id="264" r:id="rId12"/>
    <p:sldId id="288" r:id="rId13"/>
    <p:sldId id="266" r:id="rId14"/>
    <p:sldId id="289" r:id="rId15"/>
    <p:sldId id="291" r:id="rId16"/>
    <p:sldId id="292" r:id="rId17"/>
    <p:sldId id="283" r:id="rId18"/>
    <p:sldId id="269" r:id="rId19"/>
    <p:sldId id="270" r:id="rId20"/>
    <p:sldId id="278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5C2"/>
    <a:srgbClr val="F6CD5E"/>
    <a:srgbClr val="EDD135"/>
    <a:srgbClr val="FDF6DF"/>
    <a:srgbClr val="985DD5"/>
    <a:srgbClr val="FBEEE5"/>
    <a:srgbClr val="FEF6DF"/>
    <a:srgbClr val="30875A"/>
    <a:srgbClr val="D19A97"/>
    <a:srgbClr val="DDC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2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jpeg"/><Relationship Id="rId7" Type="http://schemas.openxmlformats.org/officeDocument/2006/relationships/image" Target="../media/image15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5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1.jpeg"/><Relationship Id="rId7" Type="http://schemas.openxmlformats.org/officeDocument/2006/relationships/image" Target="../media/image15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40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11" Type="http://schemas.microsoft.com/office/2007/relationships/media" Target="../media/media7.mp3"/><Relationship Id="rId10" Type="http://schemas.openxmlformats.org/officeDocument/2006/relationships/audio" Target="../media/media7.mp3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6" Type="http://schemas.openxmlformats.org/officeDocument/2006/relationships/tags" Target="../tags/tag63.xml"/><Relationship Id="rId5" Type="http://schemas.microsoft.com/office/2007/relationships/media" Target="../media/media8.mp4"/><Relationship Id="rId4" Type="http://schemas.openxmlformats.org/officeDocument/2006/relationships/video" Target="../media/media8.mp4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jpeg"/><Relationship Id="rId7" Type="http://schemas.openxmlformats.org/officeDocument/2006/relationships/image" Target="../media/image36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tags" Target="../tags/tag62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14" Type="http://schemas.openxmlformats.org/officeDocument/2006/relationships/image" Target="../media/image28.png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15.png"/><Relationship Id="rId10" Type="http://schemas.microsoft.com/office/2007/relationships/media" Target="../media/media3.mp3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535" y="955675"/>
            <a:ext cx="8993505" cy="47421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651510" y="4100195"/>
            <a:ext cx="774065" cy="2077085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315085"/>
            <a:ext cx="6962775" cy="391668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898775" y="1475105"/>
            <a:ext cx="5768975" cy="133731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52585" y="0"/>
            <a:ext cx="561340" cy="145415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7450" y="0"/>
            <a:ext cx="320675" cy="248793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51250" y="1590040"/>
            <a:ext cx="45548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拉库卡拉查</a:t>
            </a:r>
            <a:endParaRPr lang="zh-CN" altLang="en-US" sz="66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组合 14"/>
          <p:cNvGrpSpPr/>
          <p:nvPr/>
        </p:nvGrpSpPr>
        <p:grpSpPr>
          <a:xfrm rot="2460000">
            <a:off x="8103870" y="1461135"/>
            <a:ext cx="803910" cy="37973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1760000">
            <a:off x="2792095" y="2341880"/>
            <a:ext cx="803910" cy="3797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200400" y="3091180"/>
            <a:ext cx="5343525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latin typeface="隶书" panose="02010509060101010101" charset="-122"/>
                <a:ea typeface="隶书" panose="02010509060101010101" charset="-122"/>
              </a:rPr>
              <a:t>人民音乐出版社</a:t>
            </a:r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latin typeface="隶书" panose="02010509060101010101" charset="-122"/>
                <a:ea typeface="隶书" panose="02010509060101010101" charset="-122"/>
              </a:rPr>
              <a:t>七年级下册</a:t>
            </a:r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latin typeface="隶书" panose="02010509060101010101" charset="-122"/>
                <a:ea typeface="隶书" panose="02010509060101010101" charset="-122"/>
              </a:rPr>
              <a:t>综合课</a:t>
            </a:r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  <a:p>
            <a:pPr algn="ctr">
              <a:lnSpc>
                <a:spcPct val="140000"/>
              </a:lnSpc>
            </a:pPr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latin typeface="隶书" panose="02010509060101010101" charset="-122"/>
                <a:ea typeface="隶书" panose="02010509060101010101" charset="-122"/>
              </a:rPr>
              <a:t>授课人：音乐学院 余思琪  </a:t>
            </a:r>
            <a:r>
              <a:rPr lang="en-US" altLang="zh-CN">
                <a:latin typeface="隶书" panose="02010509060101010101" charset="-122"/>
                <a:ea typeface="隶书" panose="02010509060101010101" charset="-122"/>
              </a:rPr>
              <a:t>20171022006</a:t>
            </a:r>
            <a:endParaRPr lang="en-US" altLang="zh-CN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5" name="流程图: 过程 34"/>
          <p:cNvSpPr/>
          <p:nvPr/>
        </p:nvSpPr>
        <p:spPr>
          <a:xfrm>
            <a:off x="2190115" y="1246505"/>
            <a:ext cx="7811135" cy="42233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1929765" y="1056005"/>
            <a:ext cx="8332470" cy="454152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667521" y="3853422"/>
            <a:ext cx="1723822" cy="1723822"/>
          </a:xfrm>
          <a:prstGeom prst="rect">
            <a:avLst/>
          </a:prstGeom>
        </p:spPr>
      </p:pic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0000">
            <a:off x="1497330" y="895350"/>
            <a:ext cx="1533525" cy="1022985"/>
          </a:xfrm>
          <a:prstGeom prst="rect">
            <a:avLst/>
          </a:prstGeom>
        </p:spPr>
      </p:pic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985" y="3614420"/>
            <a:ext cx="1310640" cy="19831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3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ym typeface="+mn-ea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56430" y="875665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同 头 换 尾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5" y="4279265"/>
            <a:ext cx="1593215" cy="241173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772920" y="2710815"/>
            <a:ext cx="89287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乐句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开头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重复出现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，乐句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结尾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局部变化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，这样的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创作手法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，为“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同头换尾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”。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998085"/>
            <a:ext cx="1102360" cy="166878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27880" y="875665"/>
            <a:ext cx="324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旋 律 体 验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911475" y="1900555"/>
            <a:ext cx="904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       </a:t>
            </a:r>
            <a:r>
              <a:rPr lang="zh-CN" altLang="en-US" sz="2800" b="1">
                <a:sym typeface="+mn-ea"/>
              </a:rPr>
              <a:t> </a:t>
            </a:r>
            <a:r>
              <a:rPr lang="en-US" altLang="zh-CN" sz="2800" b="1" u="sng">
                <a:sym typeface="+mn-ea"/>
              </a:rPr>
              <a:t>55</a:t>
            </a:r>
            <a:r>
              <a:rPr lang="zh-CN" altLang="en-US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11</a:t>
            </a:r>
            <a:r>
              <a:rPr lang="zh-CN" altLang="en-US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33</a:t>
            </a:r>
            <a:r>
              <a:rPr lang="en-US" altLang="zh-CN" sz="2800" b="1">
                <a:sym typeface="+mn-ea"/>
              </a:rPr>
              <a:t> </a:t>
            </a:r>
            <a:r>
              <a:rPr lang="zh-CN" altLang="en-US" sz="2800" b="1">
                <a:sym typeface="+mn-ea"/>
              </a:rPr>
              <a:t>| </a:t>
            </a:r>
            <a:r>
              <a:rPr lang="en-US" altLang="zh-CN" sz="2800" b="1">
                <a:sym typeface="+mn-ea"/>
              </a:rPr>
              <a:t>5  3  - </a:t>
            </a:r>
            <a:r>
              <a:rPr lang="zh-CN" altLang="en-US" sz="2800" b="1">
                <a:sym typeface="+mn-ea"/>
              </a:rPr>
              <a:t>| </a:t>
            </a:r>
            <a:r>
              <a:rPr lang="en-US" altLang="zh-CN" sz="2800" b="1" u="sng">
                <a:sym typeface="+mn-ea"/>
              </a:rPr>
              <a:t>55</a:t>
            </a:r>
            <a:r>
              <a:rPr lang="zh-CN" altLang="en-US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65</a:t>
            </a:r>
            <a:r>
              <a:rPr lang="zh-CN" altLang="en-US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43</a:t>
            </a:r>
            <a:r>
              <a:rPr lang="en-US" altLang="zh-CN" sz="2800" b="1">
                <a:sym typeface="+mn-ea"/>
              </a:rPr>
              <a:t> </a:t>
            </a:r>
            <a:r>
              <a:rPr lang="zh-CN" altLang="en-US" sz="2800" b="1">
                <a:sym typeface="+mn-ea"/>
              </a:rPr>
              <a:t>| </a:t>
            </a:r>
            <a:r>
              <a:rPr lang="en-US" altLang="zh-CN" sz="2800" b="1" u="sng">
                <a:sym typeface="+mn-ea"/>
              </a:rPr>
              <a:t>44</a:t>
            </a:r>
            <a:r>
              <a:rPr lang="en-US" altLang="zh-CN" sz="2800" b="1">
                <a:sym typeface="+mn-ea"/>
              </a:rPr>
              <a:t>  2  - </a:t>
            </a:r>
            <a:r>
              <a:rPr lang="zh-CN" altLang="en-US" sz="2800" b="1">
                <a:sym typeface="+mn-ea"/>
              </a:rPr>
              <a:t>|</a:t>
            </a:r>
            <a:endParaRPr lang="zh-CN" altLang="en-US" sz="2800" b="1"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719830" y="201739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3955415" y="201739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2911475" y="2656840"/>
            <a:ext cx="7132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ym typeface="+mn-ea"/>
              </a:rPr>
              <a:t>        </a:t>
            </a:r>
            <a:r>
              <a:rPr lang="en-US" altLang="zh-CN" sz="2800" b="1" u="sng">
                <a:sym typeface="+mn-ea"/>
              </a:rPr>
              <a:t>55</a:t>
            </a:r>
            <a:r>
              <a:rPr lang="en-US" altLang="zh-CN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77</a:t>
            </a:r>
            <a:r>
              <a:rPr lang="en-US" altLang="zh-CN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22</a:t>
            </a:r>
            <a:r>
              <a:rPr lang="en-US" altLang="zh-CN" sz="2800" b="1">
                <a:sym typeface="+mn-ea"/>
              </a:rPr>
              <a:t> | 4  2  - | </a:t>
            </a:r>
            <a:r>
              <a:rPr lang="en-US" altLang="zh-CN" sz="2800" b="1" u="sng">
                <a:sym typeface="+mn-ea"/>
              </a:rPr>
              <a:t>56</a:t>
            </a:r>
            <a:r>
              <a:rPr lang="en-US" altLang="zh-CN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54</a:t>
            </a:r>
            <a:r>
              <a:rPr lang="en-US" altLang="zh-CN" sz="2800" b="1">
                <a:sym typeface="+mn-ea"/>
              </a:rPr>
              <a:t>  </a:t>
            </a:r>
            <a:r>
              <a:rPr lang="en-US" altLang="zh-CN" sz="2800" b="1" u="sng">
                <a:sym typeface="+mn-ea"/>
              </a:rPr>
              <a:t>32</a:t>
            </a:r>
            <a:r>
              <a:rPr lang="en-US" altLang="zh-CN" sz="2800" b="1">
                <a:sym typeface="+mn-ea"/>
              </a:rPr>
              <a:t> | 3  1  - |</a:t>
            </a:r>
            <a:endParaRPr lang="en-US" altLang="zh-CN" sz="2800" b="1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42765" y="281495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545965" y="281495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3955415" y="281495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3761105" y="2814955"/>
            <a:ext cx="27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/>
              <a:t>.</a:t>
            </a:r>
            <a:endParaRPr lang="en-US" altLang="zh-CN" sz="3200" b="1" dirty="0"/>
          </a:p>
        </p:txBody>
      </p:sp>
      <p:pic>
        <p:nvPicPr>
          <p:cNvPr id="53" name="乐段A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725" y="875665"/>
            <a:ext cx="495300" cy="4953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7745" y="2778125"/>
            <a:ext cx="76200" cy="34480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1000760" y="2231390"/>
            <a:ext cx="138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乐段</a:t>
            </a:r>
            <a:r>
              <a:rPr lang="en-US" altLang="zh-CN" sz="32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zh-CN" sz="32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3719830" y="3328670"/>
            <a:ext cx="301625" cy="30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5</a:t>
            </a:r>
            <a:endParaRPr lang="en-US" altLang="zh-CN"/>
          </a:p>
        </p:txBody>
      </p:sp>
      <p:sp>
        <p:nvSpPr>
          <p:cNvPr id="43" name="椭圆 42"/>
          <p:cNvSpPr/>
          <p:nvPr/>
        </p:nvSpPr>
        <p:spPr>
          <a:xfrm>
            <a:off x="4269740" y="3703955"/>
            <a:ext cx="301625" cy="301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64" name="椭圆 63"/>
          <p:cNvSpPr/>
          <p:nvPr/>
        </p:nvSpPr>
        <p:spPr>
          <a:xfrm>
            <a:off x="4230370" y="4937760"/>
            <a:ext cx="301625" cy="301625"/>
          </a:xfrm>
          <a:prstGeom prst="ellipse">
            <a:avLst/>
          </a:prstGeom>
          <a:solidFill>
            <a:srgbClr val="D19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65" name="椭圆 64"/>
          <p:cNvSpPr/>
          <p:nvPr/>
        </p:nvSpPr>
        <p:spPr>
          <a:xfrm>
            <a:off x="3761105" y="4540250"/>
            <a:ext cx="301625" cy="301625"/>
          </a:xfrm>
          <a:prstGeom prst="ellipse">
            <a:avLst/>
          </a:prstGeom>
          <a:solidFill>
            <a:srgbClr val="D19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</a:t>
            </a:r>
            <a:endParaRPr lang="en-US" altLang="zh-CN"/>
          </a:p>
        </p:txBody>
      </p:sp>
      <p:sp>
        <p:nvSpPr>
          <p:cNvPr id="79" name="文本框 78"/>
          <p:cNvSpPr txBox="1"/>
          <p:nvPr/>
        </p:nvSpPr>
        <p:spPr>
          <a:xfrm>
            <a:off x="6927850" y="3870325"/>
            <a:ext cx="908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5    5</a:t>
            </a:r>
            <a:endParaRPr lang="en-US" altLang="zh-CN" sz="2000" b="1"/>
          </a:p>
        </p:txBody>
      </p:sp>
      <p:sp>
        <p:nvSpPr>
          <p:cNvPr id="80" name="文本框 79"/>
          <p:cNvSpPr txBox="1"/>
          <p:nvPr/>
        </p:nvSpPr>
        <p:spPr>
          <a:xfrm>
            <a:off x="7957820" y="3520440"/>
            <a:ext cx="346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6</a:t>
            </a:r>
            <a:endParaRPr lang="en-US" altLang="zh-CN"/>
          </a:p>
        </p:txBody>
      </p:sp>
      <p:sp>
        <p:nvSpPr>
          <p:cNvPr id="81" name="文本框 80"/>
          <p:cNvSpPr txBox="1"/>
          <p:nvPr/>
        </p:nvSpPr>
        <p:spPr>
          <a:xfrm>
            <a:off x="8524875" y="3870325"/>
            <a:ext cx="26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5</a:t>
            </a:r>
            <a:endParaRPr lang="en-US" altLang="zh-CN"/>
          </a:p>
        </p:txBody>
      </p:sp>
      <p:sp>
        <p:nvSpPr>
          <p:cNvPr id="82" name="文本框 81"/>
          <p:cNvSpPr txBox="1"/>
          <p:nvPr/>
        </p:nvSpPr>
        <p:spPr>
          <a:xfrm>
            <a:off x="8935720" y="4074795"/>
            <a:ext cx="34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4</a:t>
            </a:r>
            <a:endParaRPr lang="en-US" altLang="zh-CN"/>
          </a:p>
        </p:txBody>
      </p:sp>
      <p:sp>
        <p:nvSpPr>
          <p:cNvPr id="83" name="文本框 82"/>
          <p:cNvSpPr txBox="1"/>
          <p:nvPr/>
        </p:nvSpPr>
        <p:spPr>
          <a:xfrm>
            <a:off x="9627870" y="4299585"/>
            <a:ext cx="34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3</a:t>
            </a:r>
            <a:endParaRPr lang="en-US" altLang="zh-CN"/>
          </a:p>
        </p:txBody>
      </p:sp>
      <p:sp>
        <p:nvSpPr>
          <p:cNvPr id="84" name="文本框 83"/>
          <p:cNvSpPr txBox="1"/>
          <p:nvPr/>
        </p:nvSpPr>
        <p:spPr>
          <a:xfrm>
            <a:off x="10043795" y="4074795"/>
            <a:ext cx="8737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4    4</a:t>
            </a:r>
            <a:endParaRPr lang="en-US" altLang="zh-CN"/>
          </a:p>
        </p:txBody>
      </p:sp>
      <p:sp>
        <p:nvSpPr>
          <p:cNvPr id="85" name="文本框 84"/>
          <p:cNvSpPr txBox="1"/>
          <p:nvPr/>
        </p:nvSpPr>
        <p:spPr>
          <a:xfrm flipH="1">
            <a:off x="10866120" y="4491990"/>
            <a:ext cx="340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2</a:t>
            </a:r>
            <a:endParaRPr lang="en-US" altLang="zh-CN"/>
          </a:p>
        </p:txBody>
      </p:sp>
      <p:sp>
        <p:nvSpPr>
          <p:cNvPr id="86" name="文本框 85"/>
          <p:cNvSpPr txBox="1"/>
          <p:nvPr/>
        </p:nvSpPr>
        <p:spPr>
          <a:xfrm>
            <a:off x="7104380" y="5027930"/>
            <a:ext cx="26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5</a:t>
            </a:r>
            <a:endParaRPr lang="en-US" altLang="zh-CN"/>
          </a:p>
        </p:txBody>
      </p:sp>
      <p:sp>
        <p:nvSpPr>
          <p:cNvPr id="87" name="文本框 86"/>
          <p:cNvSpPr txBox="1"/>
          <p:nvPr/>
        </p:nvSpPr>
        <p:spPr>
          <a:xfrm>
            <a:off x="7547610" y="4667885"/>
            <a:ext cx="346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6</a:t>
            </a:r>
            <a:endParaRPr lang="en-US" altLang="zh-CN"/>
          </a:p>
        </p:txBody>
      </p:sp>
      <p:sp>
        <p:nvSpPr>
          <p:cNvPr id="88" name="文本框 87"/>
          <p:cNvSpPr txBox="1"/>
          <p:nvPr/>
        </p:nvSpPr>
        <p:spPr>
          <a:xfrm>
            <a:off x="8094980" y="5027930"/>
            <a:ext cx="26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5</a:t>
            </a:r>
            <a:endParaRPr lang="en-US" altLang="zh-CN"/>
          </a:p>
        </p:txBody>
      </p:sp>
      <p:sp>
        <p:nvSpPr>
          <p:cNvPr id="89" name="文本框 88"/>
          <p:cNvSpPr txBox="1"/>
          <p:nvPr/>
        </p:nvSpPr>
        <p:spPr>
          <a:xfrm>
            <a:off x="8563610" y="5258435"/>
            <a:ext cx="34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4</a:t>
            </a:r>
            <a:endParaRPr lang="en-US" altLang="zh-CN"/>
          </a:p>
        </p:txBody>
      </p:sp>
      <p:sp>
        <p:nvSpPr>
          <p:cNvPr id="90" name="文本框 89"/>
          <p:cNvSpPr txBox="1"/>
          <p:nvPr/>
        </p:nvSpPr>
        <p:spPr>
          <a:xfrm>
            <a:off x="9222740" y="5554980"/>
            <a:ext cx="34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3</a:t>
            </a:r>
            <a:endParaRPr lang="en-US" altLang="zh-CN"/>
          </a:p>
        </p:txBody>
      </p:sp>
      <p:sp>
        <p:nvSpPr>
          <p:cNvPr id="91" name="文本框 90"/>
          <p:cNvSpPr txBox="1"/>
          <p:nvPr/>
        </p:nvSpPr>
        <p:spPr>
          <a:xfrm>
            <a:off x="9813290" y="5843905"/>
            <a:ext cx="34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2</a:t>
            </a:r>
            <a:endParaRPr lang="en-US" altLang="zh-CN"/>
          </a:p>
        </p:txBody>
      </p:sp>
      <p:sp>
        <p:nvSpPr>
          <p:cNvPr id="92" name="文本框 91"/>
          <p:cNvSpPr txBox="1"/>
          <p:nvPr/>
        </p:nvSpPr>
        <p:spPr>
          <a:xfrm>
            <a:off x="10337165" y="5554980"/>
            <a:ext cx="437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3</a:t>
            </a:r>
            <a:endParaRPr lang="en-US" altLang="zh-CN"/>
          </a:p>
        </p:txBody>
      </p:sp>
      <p:sp>
        <p:nvSpPr>
          <p:cNvPr id="93" name="文本框 92"/>
          <p:cNvSpPr txBox="1"/>
          <p:nvPr/>
        </p:nvSpPr>
        <p:spPr>
          <a:xfrm>
            <a:off x="10917555" y="5953760"/>
            <a:ext cx="346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1</a:t>
            </a:r>
            <a:endParaRPr lang="en-US" altLang="zh-CN"/>
          </a:p>
        </p:txBody>
      </p:sp>
      <p:sp>
        <p:nvSpPr>
          <p:cNvPr id="110" name="任意多边形 109"/>
          <p:cNvSpPr/>
          <p:nvPr/>
        </p:nvSpPr>
        <p:spPr>
          <a:xfrm>
            <a:off x="6797040" y="3398520"/>
            <a:ext cx="4259580" cy="969645"/>
          </a:xfrm>
          <a:custGeom>
            <a:avLst/>
            <a:gdLst>
              <a:gd name="connisteX0" fmla="*/ 0 w 4312920"/>
              <a:gd name="connsiteY0" fmla="*/ 375136 h 969496"/>
              <a:gd name="connisteX1" fmla="*/ 899160 w 4312920"/>
              <a:gd name="connsiteY1" fmla="*/ 375136 h 969496"/>
              <a:gd name="connisteX2" fmla="*/ 1242060 w 4312920"/>
              <a:gd name="connsiteY2" fmla="*/ 1756 h 969496"/>
              <a:gd name="connisteX3" fmla="*/ 1729740 w 4312920"/>
              <a:gd name="connsiteY3" fmla="*/ 276076 h 969496"/>
              <a:gd name="connisteX4" fmla="*/ 2933700 w 4312920"/>
              <a:gd name="connsiteY4" fmla="*/ 725656 h 969496"/>
              <a:gd name="connisteX5" fmla="*/ 3284220 w 4312920"/>
              <a:gd name="connsiteY5" fmla="*/ 527536 h 969496"/>
              <a:gd name="connisteX6" fmla="*/ 3893820 w 4312920"/>
              <a:gd name="connsiteY6" fmla="*/ 527536 h 969496"/>
              <a:gd name="connisteX7" fmla="*/ 4312920 w 4312920"/>
              <a:gd name="connsiteY7" fmla="*/ 969496 h 9694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312920" h="969497">
                <a:moveTo>
                  <a:pt x="0" y="375137"/>
                </a:moveTo>
                <a:cubicBezTo>
                  <a:pt x="172720" y="382757"/>
                  <a:pt x="650875" y="450067"/>
                  <a:pt x="899160" y="375137"/>
                </a:cubicBezTo>
                <a:cubicBezTo>
                  <a:pt x="1147445" y="300207"/>
                  <a:pt x="1075690" y="21442"/>
                  <a:pt x="1242060" y="1757"/>
                </a:cubicBezTo>
                <a:cubicBezTo>
                  <a:pt x="1408430" y="-17928"/>
                  <a:pt x="1391285" y="131297"/>
                  <a:pt x="1729740" y="276077"/>
                </a:cubicBezTo>
                <a:cubicBezTo>
                  <a:pt x="2068195" y="420857"/>
                  <a:pt x="2622550" y="675492"/>
                  <a:pt x="2933700" y="725657"/>
                </a:cubicBezTo>
                <a:cubicBezTo>
                  <a:pt x="3244850" y="775822"/>
                  <a:pt x="3092450" y="566907"/>
                  <a:pt x="3284220" y="527537"/>
                </a:cubicBezTo>
                <a:cubicBezTo>
                  <a:pt x="3475990" y="488167"/>
                  <a:pt x="3688080" y="439272"/>
                  <a:pt x="3893820" y="527537"/>
                </a:cubicBezTo>
                <a:cubicBezTo>
                  <a:pt x="4099560" y="615802"/>
                  <a:pt x="4241165" y="881232"/>
                  <a:pt x="4312920" y="969497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任意多边形 111"/>
          <p:cNvSpPr/>
          <p:nvPr/>
        </p:nvSpPr>
        <p:spPr>
          <a:xfrm>
            <a:off x="7048500" y="4633595"/>
            <a:ext cx="4008120" cy="1351280"/>
          </a:xfrm>
          <a:custGeom>
            <a:avLst/>
            <a:gdLst>
              <a:gd name="connisteX0" fmla="*/ 0 w 4008120"/>
              <a:gd name="connsiteY0" fmla="*/ 574313 h 1351553"/>
              <a:gd name="connisteX1" fmla="*/ 624840 w 4008120"/>
              <a:gd name="connsiteY1" fmla="*/ 2813 h 1351553"/>
              <a:gd name="connisteX2" fmla="*/ 1348740 w 4008120"/>
              <a:gd name="connsiteY2" fmla="*/ 421913 h 1351553"/>
              <a:gd name="connisteX3" fmla="*/ 2796540 w 4008120"/>
              <a:gd name="connsiteY3" fmla="*/ 1138193 h 1351553"/>
              <a:gd name="connisteX4" fmla="*/ 3383280 w 4008120"/>
              <a:gd name="connsiteY4" fmla="*/ 871493 h 1351553"/>
              <a:gd name="connisteX5" fmla="*/ 4008120 w 4008120"/>
              <a:gd name="connsiteY5" fmla="*/ 1351553 h 135155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008120" h="1351554">
                <a:moveTo>
                  <a:pt x="0" y="574314"/>
                </a:moveTo>
                <a:cubicBezTo>
                  <a:pt x="110490" y="451759"/>
                  <a:pt x="354965" y="33294"/>
                  <a:pt x="624840" y="2814"/>
                </a:cubicBezTo>
                <a:cubicBezTo>
                  <a:pt x="894715" y="-27666"/>
                  <a:pt x="914400" y="194584"/>
                  <a:pt x="1348740" y="421914"/>
                </a:cubicBezTo>
                <a:cubicBezTo>
                  <a:pt x="1783080" y="649244"/>
                  <a:pt x="2389505" y="1048024"/>
                  <a:pt x="2796540" y="1138194"/>
                </a:cubicBezTo>
                <a:cubicBezTo>
                  <a:pt x="3203575" y="1228364"/>
                  <a:pt x="3140710" y="828949"/>
                  <a:pt x="3383280" y="871494"/>
                </a:cubicBezTo>
                <a:cubicBezTo>
                  <a:pt x="3625850" y="914039"/>
                  <a:pt x="3895090" y="1249954"/>
                  <a:pt x="4008120" y="1351554"/>
                </a:cubicBezTo>
              </a:path>
            </a:pathLst>
          </a:custGeom>
          <a:ln>
            <a:solidFill>
              <a:srgbClr val="D19A9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95" y="4005580"/>
            <a:ext cx="664210" cy="401320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505" y="4406900"/>
            <a:ext cx="707390" cy="434975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8310" y="3656965"/>
            <a:ext cx="663575" cy="417830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6365" y="5680075"/>
            <a:ext cx="661035" cy="390525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8515" y="5258435"/>
            <a:ext cx="725170" cy="423545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8310" y="4890770"/>
            <a:ext cx="694055" cy="39560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5790" y="1765300"/>
            <a:ext cx="348615" cy="535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9485" y="1808480"/>
            <a:ext cx="758825" cy="422910"/>
          </a:xfrm>
          <a:prstGeom prst="rect">
            <a:avLst/>
          </a:prstGeom>
        </p:spPr>
      </p:pic>
      <p:sp>
        <p:nvSpPr>
          <p:cNvPr id="5" name="流程图: 过程 4"/>
          <p:cNvSpPr/>
          <p:nvPr/>
        </p:nvSpPr>
        <p:spPr>
          <a:xfrm>
            <a:off x="1000760" y="3328670"/>
            <a:ext cx="3819525" cy="274256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11980" y="933450"/>
            <a:ext cx="34639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创 作 手 法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42" grpId="0" animBg="1"/>
      <p:bldP spid="43" grpId="0" bldLvl="0" animBg="1"/>
      <p:bldP spid="110" grpId="1" animBg="1"/>
      <p:bldP spid="65" grpId="0" animBg="1"/>
      <p:bldP spid="64" grpId="0" animBg="1"/>
      <p:bldP spid="112" grpId="0" animBg="1"/>
      <p:bldP spid="5" grpId="0" bldLvl="0" animBg="1"/>
      <p:bldP spid="5" grpId="1" bldLvl="0" animBg="1"/>
      <p:bldP spid="2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576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ym typeface="+mn-ea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56430" y="875665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非严格模进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998085"/>
            <a:ext cx="1102360" cy="1668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585" y="2282825"/>
            <a:ext cx="7913370" cy="1400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950" y="4042410"/>
            <a:ext cx="7913370" cy="1425575"/>
          </a:xfrm>
          <a:prstGeom prst="rect">
            <a:avLst/>
          </a:prstGeom>
        </p:spPr>
      </p:pic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5237480" y="2492375"/>
            <a:ext cx="340360" cy="645160"/>
          </a:xfrm>
          <a:prstGeom prst="roundRect">
            <a:avLst/>
          </a:prstGeom>
          <a:solidFill>
            <a:srgbClr val="9BDE5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32" name="圆角矩形 31"/>
          <p:cNvSpPr/>
          <p:nvPr/>
        </p:nvSpPr>
        <p:spPr>
          <a:xfrm>
            <a:off x="5340985" y="4042410"/>
            <a:ext cx="340360" cy="645160"/>
          </a:xfrm>
          <a:prstGeom prst="roundRect">
            <a:avLst/>
          </a:prstGeom>
          <a:solidFill>
            <a:srgbClr val="9BDE54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33" name="圆角矩形 32"/>
          <p:cNvSpPr/>
          <p:nvPr/>
        </p:nvSpPr>
        <p:spPr>
          <a:xfrm>
            <a:off x="3133090" y="2647950"/>
            <a:ext cx="531495" cy="669290"/>
          </a:xfrm>
          <a:prstGeom prst="roundRect">
            <a:avLst/>
          </a:prstGeom>
          <a:solidFill>
            <a:srgbClr val="D19A9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2869565" y="4363085"/>
            <a:ext cx="602615" cy="635000"/>
          </a:xfrm>
          <a:prstGeom prst="roundRect">
            <a:avLst/>
          </a:prstGeom>
          <a:solidFill>
            <a:srgbClr val="D19A97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3552825" y="4363085"/>
            <a:ext cx="716280" cy="556895"/>
          </a:xfrm>
          <a:prstGeom prst="roundRect">
            <a:avLst/>
          </a:prstGeom>
          <a:solidFill>
            <a:srgbClr val="F5831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0" name="圆角矩形 39"/>
          <p:cNvSpPr/>
          <p:nvPr/>
        </p:nvSpPr>
        <p:spPr>
          <a:xfrm>
            <a:off x="3664585" y="2492375"/>
            <a:ext cx="716280" cy="556895"/>
          </a:xfrm>
          <a:prstGeom prst="roundRect">
            <a:avLst/>
          </a:prstGeom>
          <a:solidFill>
            <a:srgbClr val="F5831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1" name="圆角矩形 40"/>
          <p:cNvSpPr/>
          <p:nvPr/>
        </p:nvSpPr>
        <p:spPr>
          <a:xfrm>
            <a:off x="4342765" y="4190365"/>
            <a:ext cx="697230" cy="497205"/>
          </a:xfrm>
          <a:prstGeom prst="roundRect">
            <a:avLst/>
          </a:prstGeom>
          <a:solidFill>
            <a:srgbClr val="EFE19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2" name="圆角矩形 41"/>
          <p:cNvSpPr/>
          <p:nvPr/>
        </p:nvSpPr>
        <p:spPr>
          <a:xfrm>
            <a:off x="4380865" y="2386330"/>
            <a:ext cx="583565" cy="662940"/>
          </a:xfrm>
          <a:prstGeom prst="roundRect">
            <a:avLst/>
          </a:prstGeom>
          <a:solidFill>
            <a:srgbClr val="EFE19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3" name="圆角矩形 42"/>
          <p:cNvSpPr/>
          <p:nvPr/>
        </p:nvSpPr>
        <p:spPr>
          <a:xfrm>
            <a:off x="5681345" y="2469515"/>
            <a:ext cx="351155" cy="53403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4" name="圆角矩形 43"/>
          <p:cNvSpPr/>
          <p:nvPr/>
        </p:nvSpPr>
        <p:spPr>
          <a:xfrm>
            <a:off x="5820410" y="4190365"/>
            <a:ext cx="351155" cy="53403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5" name="圆角矩形 44"/>
          <p:cNvSpPr/>
          <p:nvPr/>
        </p:nvSpPr>
        <p:spPr>
          <a:xfrm>
            <a:off x="6415405" y="2492375"/>
            <a:ext cx="531495" cy="669290"/>
          </a:xfrm>
          <a:prstGeom prst="roundRect">
            <a:avLst/>
          </a:prstGeom>
          <a:solidFill>
            <a:srgbClr val="D19A9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6652895" y="4250690"/>
            <a:ext cx="531495" cy="669290"/>
          </a:xfrm>
          <a:prstGeom prst="roundRect">
            <a:avLst/>
          </a:prstGeom>
          <a:solidFill>
            <a:srgbClr val="D19A97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6986905" y="2604770"/>
            <a:ext cx="716280" cy="556895"/>
          </a:xfrm>
          <a:prstGeom prst="roundRect">
            <a:avLst/>
          </a:prstGeom>
          <a:solidFill>
            <a:srgbClr val="F5831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8" name="圆角矩形 47"/>
          <p:cNvSpPr/>
          <p:nvPr/>
        </p:nvSpPr>
        <p:spPr>
          <a:xfrm>
            <a:off x="7184390" y="4363085"/>
            <a:ext cx="716280" cy="556895"/>
          </a:xfrm>
          <a:prstGeom prst="roundRect">
            <a:avLst/>
          </a:prstGeom>
          <a:solidFill>
            <a:srgbClr val="F5831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49" name="圆角矩形 48"/>
          <p:cNvSpPr/>
          <p:nvPr/>
        </p:nvSpPr>
        <p:spPr>
          <a:xfrm>
            <a:off x="7716520" y="2340610"/>
            <a:ext cx="583565" cy="662940"/>
          </a:xfrm>
          <a:prstGeom prst="roundRect">
            <a:avLst/>
          </a:prstGeom>
          <a:solidFill>
            <a:srgbClr val="EFE19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50" name="圆角矩形 49"/>
          <p:cNvSpPr/>
          <p:nvPr/>
        </p:nvSpPr>
        <p:spPr>
          <a:xfrm>
            <a:off x="8056245" y="4061460"/>
            <a:ext cx="583565" cy="662940"/>
          </a:xfrm>
          <a:prstGeom prst="roundRect">
            <a:avLst/>
          </a:prstGeom>
          <a:solidFill>
            <a:srgbClr val="EFE19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52" name="圆角矩形 51"/>
          <p:cNvSpPr/>
          <p:nvPr/>
        </p:nvSpPr>
        <p:spPr>
          <a:xfrm>
            <a:off x="8639810" y="2715260"/>
            <a:ext cx="636905" cy="53403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54" name="圆角矩形 53"/>
          <p:cNvSpPr/>
          <p:nvPr/>
        </p:nvSpPr>
        <p:spPr>
          <a:xfrm>
            <a:off x="8921750" y="4153535"/>
            <a:ext cx="354330" cy="53403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55" name="圆角矩形 54"/>
          <p:cNvSpPr/>
          <p:nvPr/>
        </p:nvSpPr>
        <p:spPr>
          <a:xfrm>
            <a:off x="9287510" y="2506345"/>
            <a:ext cx="347345" cy="497205"/>
          </a:xfrm>
          <a:prstGeom prst="roundRect">
            <a:avLst/>
          </a:prstGeom>
          <a:solidFill>
            <a:srgbClr val="DDC2E2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  <p:sp>
        <p:nvSpPr>
          <p:cNvPr id="57" name="圆角矩形 56"/>
          <p:cNvSpPr/>
          <p:nvPr/>
        </p:nvSpPr>
        <p:spPr>
          <a:xfrm>
            <a:off x="9425940" y="4250690"/>
            <a:ext cx="347345" cy="497205"/>
          </a:xfrm>
          <a:prstGeom prst="roundRect">
            <a:avLst/>
          </a:prstGeom>
          <a:solidFill>
            <a:srgbClr val="DDC2E2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90000"/>
              </a:lnSpc>
            </a:pPr>
            <a:endParaRPr lang="en-US" altLang="zh-CN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ym typeface="+mn-ea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56430" y="875665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非严格模进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5" y="4191635"/>
            <a:ext cx="1655445" cy="250634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772920" y="2710815"/>
            <a:ext cx="89287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0">
              <a:lnSpc>
                <a:spcPct val="150000"/>
              </a:lnSpc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非严格</a:t>
            </a:r>
            <a:r>
              <a:rPr 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模进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即在不同高度上的</a:t>
            </a:r>
            <a:r>
              <a:rPr 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重复</a:t>
            </a:r>
            <a:r>
              <a:rPr 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</a:t>
            </a:r>
            <a:r>
              <a:rPr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原有节奏关系</a:t>
            </a:r>
            <a:r>
              <a:rPr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，旋律进行的音程关系较自由一些。</a:t>
            </a:r>
            <a:endParaRPr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ym typeface="+mn-ea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49470" y="892810"/>
            <a:ext cx="3307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模 进 练 习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 descr="49ef8c45aadef6ca747c8c46034c0a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" y="2244090"/>
            <a:ext cx="7296150" cy="1827530"/>
          </a:xfrm>
          <a:prstGeom prst="rect">
            <a:avLst/>
          </a:prstGeom>
        </p:spPr>
      </p:pic>
      <p:pic>
        <p:nvPicPr>
          <p:cNvPr id="4" name="音乐之声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2400" y="1423670"/>
            <a:ext cx="495300" cy="495300"/>
          </a:xfrm>
          <a:prstGeom prst="rect">
            <a:avLst/>
          </a:prstGeom>
        </p:spPr>
      </p:pic>
      <p:pic>
        <p:nvPicPr>
          <p:cNvPr id="9" name="图片 8" descr="42d56bd819cfd84165e0babef4b5c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825" y="4551680"/>
            <a:ext cx="7780655" cy="1433195"/>
          </a:xfrm>
          <a:prstGeom prst="rect">
            <a:avLst/>
          </a:prstGeom>
        </p:spPr>
      </p:pic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  <p:pic>
        <p:nvPicPr>
          <p:cNvPr id="10" name="大海故乡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0160" y="3828415"/>
            <a:ext cx="495300" cy="4953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68665" y="2578735"/>
            <a:ext cx="3447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严格模进</a:t>
            </a:r>
            <a:endParaRPr lang="zh-CN" altLang="en-US" sz="40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5350" y="4914900"/>
            <a:ext cx="3447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非严格模进</a:t>
            </a:r>
            <a:endParaRPr lang="zh-CN" altLang="en-US" sz="40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图片 13" descr="EFAE7822E5613B8495F4544E096F1C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0" y="4998085"/>
            <a:ext cx="1102360" cy="16687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9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5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5125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27880" y="875665"/>
            <a:ext cx="324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拉库卡拉查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409A5CDDAD3C442A8FCEA7F1EEC100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933450"/>
            <a:ext cx="10354310" cy="53238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730" y="2765425"/>
            <a:ext cx="1459230" cy="120586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8722995" y="2691765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8830310" y="5177155"/>
            <a:ext cx="1383030" cy="1205865"/>
          </a:xfrm>
          <a:prstGeom prst="rect">
            <a:avLst/>
          </a:prstGeom>
          <a:solidFill>
            <a:schemeClr val="accent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1165860" y="3971290"/>
            <a:ext cx="449580" cy="527685"/>
          </a:xfrm>
          <a:prstGeom prst="triangl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3265805" y="3971290"/>
            <a:ext cx="449580" cy="527685"/>
          </a:xfrm>
          <a:prstGeom prst="triangl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445" y="5177155"/>
            <a:ext cx="190500" cy="190500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9358630" y="2828925"/>
            <a:ext cx="325755" cy="25908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cs typeface="+mn-ea"/>
                <a:sym typeface="+mn-lt"/>
              </a:rPr>
              <a:t>v</a:t>
            </a:r>
            <a:endParaRPr lang="en-US" altLang="zh-CN" sz="20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767320" y="4984750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985" y="5177155"/>
            <a:ext cx="137160" cy="1676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40" grpId="0" bldLvl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 </a:t>
            </a:r>
            <a:endParaRPr lang="en-US" altLang="zh-CN">
              <a:cs typeface="+mn-ea"/>
              <a:sym typeface="+mn-lt"/>
            </a:endParaRPr>
          </a:p>
        </p:txBody>
      </p:sp>
      <p:pic>
        <p:nvPicPr>
          <p:cNvPr id="4" name="墨西哥派对（试）_29075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16200000">
            <a:off x="3194050" y="-2002790"/>
            <a:ext cx="5803265" cy="109689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34" name="流程图: 过程 33"/>
          <p:cNvSpPr/>
          <p:nvPr/>
        </p:nvSpPr>
        <p:spPr>
          <a:xfrm>
            <a:off x="36449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 </a:t>
            </a:r>
            <a:endParaRPr lang="en-US" altLang="zh-CN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2140" y="577850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020185" y="889635"/>
            <a:ext cx="458089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86250" y="900430"/>
            <a:ext cx="4432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 拍 子 舞 步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3682365" y="155384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8221980" y="84010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998085"/>
            <a:ext cx="1102360" cy="16687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05180" y="2875915"/>
            <a:ext cx="4975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        </a:t>
            </a:r>
            <a:r>
              <a:rPr lang="zh-CN" altLang="en-US" sz="4400" b="1">
                <a:sym typeface="+mn-ea"/>
              </a:rPr>
              <a:t>× × ×</a:t>
            </a:r>
            <a:r>
              <a:rPr lang="en-US" altLang="zh-CN" sz="4400" b="1">
                <a:sym typeface="+mn-ea"/>
              </a:rPr>
              <a:t>|</a:t>
            </a:r>
            <a:r>
              <a:rPr lang="zh-CN" altLang="en-US" sz="4400" b="1">
                <a:sym typeface="+mn-ea"/>
              </a:rPr>
              <a:t>× × ×</a:t>
            </a:r>
            <a:r>
              <a:rPr lang="en-US" altLang="zh-CN" sz="4400" b="1">
                <a:sym typeface="+mn-ea"/>
              </a:rPr>
              <a:t>|</a:t>
            </a:r>
            <a:endParaRPr lang="en-US" altLang="zh-CN" sz="4400" b="1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38580" y="3791585"/>
            <a:ext cx="4354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 </a:t>
            </a:r>
            <a:r>
              <a:rPr lang="zh-CN" altLang="en-US" sz="2800" b="1"/>
              <a:t>脚：踢 </a:t>
            </a:r>
            <a:r>
              <a:rPr lang="zh-CN" altLang="en-US" sz="2800"/>
              <a:t>跳</a:t>
            </a:r>
            <a:r>
              <a:rPr lang="zh-CN" altLang="en-US" sz="2800"/>
              <a:t> 踩</a:t>
            </a:r>
            <a:r>
              <a:rPr lang="zh-CN" altLang="en-US" sz="2800" b="1"/>
              <a:t>    踢 </a:t>
            </a:r>
            <a:r>
              <a:rPr lang="zh-CN" altLang="en-US" sz="2800"/>
              <a:t>跳</a:t>
            </a:r>
            <a:r>
              <a:rPr lang="zh-CN" altLang="en-US" sz="2800"/>
              <a:t> 踩</a:t>
            </a:r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25" y="5294630"/>
            <a:ext cx="1238250" cy="673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510" y="5294630"/>
            <a:ext cx="1152525" cy="676275"/>
          </a:xfrm>
          <a:prstGeom prst="rect">
            <a:avLst/>
          </a:prstGeom>
        </p:spPr>
      </p:pic>
      <p:pic>
        <p:nvPicPr>
          <p:cNvPr id="5" name="图片 4" descr="踢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085" y="4998085"/>
            <a:ext cx="776605" cy="1268730"/>
          </a:xfrm>
          <a:prstGeom prst="rect">
            <a:avLst/>
          </a:prstGeom>
        </p:spPr>
      </p:pic>
      <p:pic>
        <p:nvPicPr>
          <p:cNvPr id="9" name="图片 8" descr="踢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035" y="4998085"/>
            <a:ext cx="776605" cy="1268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89675" y="2875915"/>
            <a:ext cx="4975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        </a:t>
            </a:r>
            <a:r>
              <a:rPr lang="zh-CN" altLang="en-US" sz="4400" b="1">
                <a:sym typeface="+mn-ea"/>
              </a:rPr>
              <a:t>× × ×</a:t>
            </a:r>
            <a:r>
              <a:rPr lang="en-US" altLang="zh-CN" sz="4400" b="1">
                <a:sym typeface="+mn-ea"/>
              </a:rPr>
              <a:t>|</a:t>
            </a:r>
            <a:r>
              <a:rPr lang="zh-CN" altLang="en-US" sz="4400" b="1">
                <a:sym typeface="+mn-ea"/>
              </a:rPr>
              <a:t>× × ×</a:t>
            </a:r>
            <a:r>
              <a:rPr lang="en-US" altLang="zh-CN" sz="4400" b="1">
                <a:sym typeface="+mn-ea"/>
              </a:rPr>
              <a:t>|</a:t>
            </a:r>
            <a:endParaRPr lang="en-US" altLang="zh-CN" sz="4400" b="1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5294630"/>
            <a:ext cx="1152525" cy="6762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75" y="5294630"/>
            <a:ext cx="1238250" cy="6737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765" y="5297170"/>
            <a:ext cx="1238250" cy="67373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942455" y="3791585"/>
            <a:ext cx="422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脚：右 </a:t>
            </a:r>
            <a:r>
              <a:rPr lang="zh-CN" altLang="en-US" sz="2800"/>
              <a:t>左</a:t>
            </a:r>
            <a:r>
              <a:rPr lang="zh-CN" altLang="en-US" sz="2800"/>
              <a:t> 右</a:t>
            </a:r>
            <a:r>
              <a:rPr lang="zh-CN" altLang="en-US" sz="2800" b="1"/>
              <a:t>     左 </a:t>
            </a:r>
            <a:r>
              <a:rPr lang="zh-CN" altLang="en-US" sz="2800"/>
              <a:t>右 左</a:t>
            </a:r>
            <a:endParaRPr lang="zh-CN" altLang="en-US" sz="2800"/>
          </a:p>
        </p:txBody>
      </p:sp>
      <p:sp>
        <p:nvSpPr>
          <p:cNvPr id="32" name="文本框 31"/>
          <p:cNvSpPr txBox="1"/>
          <p:nvPr/>
        </p:nvSpPr>
        <p:spPr>
          <a:xfrm>
            <a:off x="1435100" y="4476115"/>
            <a:ext cx="387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手：</a:t>
            </a:r>
            <a:r>
              <a:rPr lang="zh-CN" altLang="en-US" sz="2800"/>
              <a:t>叉腰不变</a:t>
            </a:r>
            <a:endParaRPr lang="zh-CN" altLang="en-US" sz="2800"/>
          </a:p>
        </p:txBody>
      </p:sp>
      <p:sp>
        <p:nvSpPr>
          <p:cNvPr id="33" name="文本框 32"/>
          <p:cNvSpPr txBox="1"/>
          <p:nvPr/>
        </p:nvSpPr>
        <p:spPr>
          <a:xfrm>
            <a:off x="6941820" y="4391025"/>
            <a:ext cx="387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手：</a:t>
            </a:r>
            <a:r>
              <a:rPr lang="zh-CN" altLang="en-US" sz="2800"/>
              <a:t>墨西哥甩裙手</a:t>
            </a:r>
            <a:endParaRPr lang="zh-CN" altLang="en-US" sz="2800"/>
          </a:p>
        </p:txBody>
      </p:sp>
      <p:sp>
        <p:nvSpPr>
          <p:cNvPr id="36" name="文本框 35"/>
          <p:cNvSpPr txBox="1"/>
          <p:nvPr/>
        </p:nvSpPr>
        <p:spPr>
          <a:xfrm>
            <a:off x="1803400" y="2152015"/>
            <a:ext cx="314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A</a:t>
            </a:r>
            <a:r>
              <a:rPr lang="zh-CN" altLang="en-US" sz="3200">
                <a:solidFill>
                  <a:srgbClr val="C00000"/>
                </a:solidFill>
              </a:rPr>
              <a:t>组（蟑螂舞）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362825" y="2152015"/>
            <a:ext cx="3141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B</a:t>
            </a:r>
            <a:r>
              <a:rPr lang="zh-CN" altLang="en-US" sz="3200">
                <a:solidFill>
                  <a:srgbClr val="C00000"/>
                </a:solidFill>
              </a:rPr>
              <a:t>组（墨西哥舞）</a:t>
            </a:r>
            <a:endParaRPr lang="zh-CN" altLang="en-US" sz="3200">
              <a:solidFill>
                <a:srgbClr val="C00000"/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375" y="2885440"/>
            <a:ext cx="600710" cy="7588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115" y="2885440"/>
            <a:ext cx="600710" cy="7588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65" y="3041015"/>
            <a:ext cx="97155" cy="567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5" y="3041015"/>
            <a:ext cx="97155" cy="5676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5" grpId="0" bldLvl="0" animBg="1"/>
      <p:bldP spid="3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5125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27880" y="875665"/>
            <a:ext cx="324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拉库卡拉查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409A5CDDAD3C442A8FCEA7F1EEC100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933450"/>
            <a:ext cx="10354310" cy="53238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890" y="2765425"/>
            <a:ext cx="1459230" cy="1205865"/>
          </a:xfrm>
          <a:prstGeom prst="rect">
            <a:avLst/>
          </a:prstGeom>
        </p:spPr>
      </p:pic>
      <p:pic>
        <p:nvPicPr>
          <p:cNvPr id="9" name="儿歌 - 拉库卡拉查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980" y="875665"/>
            <a:ext cx="495300" cy="4953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8722995" y="2691765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8830310" y="5177790"/>
            <a:ext cx="1383030" cy="1205865"/>
          </a:xfrm>
          <a:prstGeom prst="rect">
            <a:avLst/>
          </a:prstGeom>
          <a:solidFill>
            <a:schemeClr val="accent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1165860" y="3971290"/>
            <a:ext cx="449580" cy="527685"/>
          </a:xfrm>
          <a:prstGeom prst="triangl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3265805" y="3971290"/>
            <a:ext cx="449580" cy="527685"/>
          </a:xfrm>
          <a:prstGeom prst="triangl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流程图: 过程 32"/>
          <p:cNvSpPr/>
          <p:nvPr/>
        </p:nvSpPr>
        <p:spPr>
          <a:xfrm>
            <a:off x="9358630" y="2828925"/>
            <a:ext cx="325755" cy="25908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tx1"/>
                </a:solidFill>
                <a:cs typeface="+mn-ea"/>
                <a:sym typeface="+mn-lt"/>
              </a:rPr>
              <a:t>v</a:t>
            </a:r>
            <a:endParaRPr lang="en-US" altLang="zh-CN" sz="20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5490" y="5151120"/>
            <a:ext cx="137160" cy="16764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2445" y="5151120"/>
            <a:ext cx="190500" cy="1905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7748270" y="4949825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34" name="流程图: 过程 33"/>
          <p:cNvSpPr/>
          <p:nvPr/>
        </p:nvSpPr>
        <p:spPr>
          <a:xfrm>
            <a:off x="36449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 </a:t>
            </a:r>
            <a:endParaRPr lang="en-US" altLang="zh-CN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2140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36820" y="865505"/>
            <a:ext cx="2666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复习巩固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" y="4346575"/>
            <a:ext cx="1412240" cy="21386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05305" y="1859915"/>
            <a:ext cx="73145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sz="2400" b="1"/>
              <a:t>1.</a:t>
            </a:r>
            <a:r>
              <a:rPr lang="zh-CN" altLang="en-US" sz="2400" b="1"/>
              <a:t>你知道         等于几个八分音符？</a:t>
            </a:r>
            <a:endParaRPr lang="zh-CN" altLang="en-US" sz="2400" b="1"/>
          </a:p>
          <a:p>
            <a:pPr>
              <a:lnSpc>
                <a:spcPct val="200000"/>
              </a:lnSpc>
            </a:pPr>
            <a:endParaRPr lang="zh-CN" altLang="en-US" sz="2400" b="1"/>
          </a:p>
          <a:p>
            <a:pPr>
              <a:lnSpc>
                <a:spcPct val="200000"/>
              </a:lnSpc>
            </a:pPr>
            <a:r>
              <a:rPr lang="en-US" altLang="zh-CN" sz="2400" b="1"/>
              <a:t>2.</a:t>
            </a:r>
            <a:r>
              <a:rPr lang="zh-CN" altLang="en-US" sz="2400" b="1">
                <a:sym typeface="+mn-ea"/>
              </a:rPr>
              <a:t>《拉库卡拉查》中独特的两种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创作手法</a:t>
            </a:r>
            <a:r>
              <a:rPr lang="zh-CN" altLang="en-US" sz="2400" b="1">
                <a:sym typeface="+mn-ea"/>
              </a:rPr>
              <a:t>？</a:t>
            </a:r>
            <a:endParaRPr lang="zh-CN" altLang="en-US" sz="2400" b="1"/>
          </a:p>
          <a:p>
            <a:pPr>
              <a:lnSpc>
                <a:spcPct val="200000"/>
              </a:lnSpc>
            </a:pPr>
            <a:endParaRPr lang="zh-CN" altLang="en-US" sz="2400" b="1"/>
          </a:p>
          <a:p>
            <a:pPr>
              <a:lnSpc>
                <a:spcPct val="200000"/>
              </a:lnSpc>
            </a:pPr>
            <a:r>
              <a:rPr lang="en-US" altLang="zh-CN" sz="2400" b="1"/>
              <a:t>3.</a:t>
            </a:r>
            <a:r>
              <a:rPr lang="zh-CN" altLang="en-US" sz="2400" b="1"/>
              <a:t>  </a:t>
            </a:r>
            <a:r>
              <a:rPr lang="zh-CN" altLang="en-US" sz="2400" b="1">
                <a:sym typeface="+mn-ea"/>
              </a:rPr>
              <a:t>《拉库卡拉查》哪个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民族</a:t>
            </a:r>
            <a:r>
              <a:rPr lang="zh-CN" altLang="en-US" sz="2400" b="1">
                <a:sym typeface="+mn-ea"/>
              </a:rPr>
              <a:t>的民歌？</a:t>
            </a:r>
            <a:endParaRPr lang="zh-CN" altLang="en-US" sz="2400" b="1"/>
          </a:p>
          <a:p>
            <a:pPr>
              <a:lnSpc>
                <a:spcPct val="200000"/>
              </a:lnSpc>
            </a:pPr>
            <a:endParaRPr lang="zh-CN" altLang="en-US" sz="24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85200" y="2776220"/>
            <a:ext cx="3607435" cy="3607435"/>
          </a:xfrm>
          <a:prstGeom prst="rect">
            <a:avLst/>
          </a:prstGeom>
        </p:spPr>
      </p:pic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0000">
            <a:off x="9770745" y="283845"/>
            <a:ext cx="1871980" cy="1249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35225" y="5543550"/>
            <a:ext cx="2262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400" b="1">
                <a:sym typeface="+mn-ea"/>
              </a:rPr>
              <a:t>墨西哥</a:t>
            </a:r>
            <a:endParaRPr lang="zh-CN" sz="24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210" y="2745740"/>
            <a:ext cx="1153795" cy="5403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20" y="1936750"/>
            <a:ext cx="563245" cy="675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2185" y="2612390"/>
            <a:ext cx="1042670" cy="6737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6965" y="4050665"/>
            <a:ext cx="3845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400" b="1"/>
              <a:t>同头换尾    非严格模进   </a:t>
            </a:r>
            <a:endParaRPr lang="zh-CN" sz="2400" b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5" grpId="0" bldLvl="0" animBg="1"/>
      <p:bldP spid="34" grpId="0" bldLvl="0" animBg="1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614660" y="0"/>
            <a:ext cx="774065" cy="685800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91040" y="0"/>
            <a:ext cx="549910" cy="685800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25" y="309245"/>
            <a:ext cx="6580505" cy="6367780"/>
          </a:xfrm>
          <a:prstGeom prst="rect">
            <a:avLst/>
          </a:prstGeom>
        </p:spPr>
      </p:pic>
      <p:pic>
        <p:nvPicPr>
          <p:cNvPr id="3" name="图片 2" descr="99ac422a40bce5bc734db5cddd8e1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40" y="974090"/>
            <a:ext cx="4665980" cy="4909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9785" y="566420"/>
            <a:ext cx="9131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寻梦环游记</a:t>
            </a:r>
            <a:endParaRPr lang="zh-CN" altLang="en-US" sz="54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流程图: 过程 10"/>
          <p:cNvSpPr/>
          <p:nvPr/>
        </p:nvSpPr>
        <p:spPr>
          <a:xfrm>
            <a:off x="3446780" y="699135"/>
            <a:ext cx="5016500" cy="545846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流程图: 过程 12"/>
          <p:cNvSpPr/>
          <p:nvPr/>
        </p:nvSpPr>
        <p:spPr>
          <a:xfrm>
            <a:off x="3034665" y="502920"/>
            <a:ext cx="5798820" cy="585343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 descr="牛油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0000">
            <a:off x="7786370" y="87630"/>
            <a:ext cx="1640205" cy="1094105"/>
          </a:xfrm>
          <a:prstGeom prst="rect">
            <a:avLst/>
          </a:prstGeom>
        </p:spPr>
      </p:pic>
      <p:pic>
        <p:nvPicPr>
          <p:cNvPr id="15" name="图片 14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4224655"/>
            <a:ext cx="1884680" cy="254063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 rot="18840000">
            <a:off x="372745" y="355600"/>
            <a:ext cx="789305" cy="394335"/>
            <a:chOff x="6690" y="1378"/>
            <a:chExt cx="1266" cy="598"/>
          </a:xfrm>
        </p:grpSpPr>
        <p:sp>
          <p:nvSpPr>
            <p:cNvPr id="26" name="等腰三角形 2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165" y="2171700"/>
            <a:ext cx="2767965" cy="25158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4" grpId="0" bldLvl="0" animBg="1"/>
      <p:bldP spid="11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58140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 </a:t>
            </a:r>
            <a:endParaRPr lang="en-US" altLang="zh-CN">
              <a:cs typeface="+mn-ea"/>
              <a:sym typeface="+mn-lt"/>
            </a:endParaRPr>
          </a:p>
        </p:txBody>
      </p:sp>
      <p:pic>
        <p:nvPicPr>
          <p:cNvPr id="4" name="导入1终_16548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1505" y="579120"/>
            <a:ext cx="10968355" cy="5803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45" y="2715895"/>
            <a:ext cx="4942840" cy="31756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7355" y="0"/>
            <a:ext cx="549910" cy="685800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69365" y="0"/>
            <a:ext cx="774065" cy="685800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8820000">
            <a:off x="10912475" y="1726565"/>
            <a:ext cx="803910" cy="379730"/>
            <a:chOff x="6690" y="1378"/>
            <a:chExt cx="1266" cy="598"/>
          </a:xfrm>
        </p:grpSpPr>
        <p:sp>
          <p:nvSpPr>
            <p:cNvPr id="10" name="等腰三角形 9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B55B59"/>
                </a:solidFill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B55B59"/>
                </a:solidFill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B55B5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568693" y="613608"/>
            <a:ext cx="3860602" cy="11988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72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聆听观察</a:t>
            </a:r>
            <a:endParaRPr lang="zh-CN" altLang="en-US" sz="72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流程图: 过程 5"/>
          <p:cNvSpPr/>
          <p:nvPr/>
        </p:nvSpPr>
        <p:spPr>
          <a:xfrm>
            <a:off x="7188200" y="2958465"/>
            <a:ext cx="4621530" cy="269176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 descr="7203EF00BBDEA9D54116724BB4AA9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353945" y="337185"/>
            <a:ext cx="2526030" cy="2213610"/>
          </a:xfrm>
          <a:prstGeom prst="rect">
            <a:avLst/>
          </a:prstGeom>
        </p:spPr>
      </p:pic>
      <p:pic>
        <p:nvPicPr>
          <p:cNvPr id="16" name="图片 15" descr="6DA7E07C4E4E4AE037DD9AA4E311F8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5" y="1207770"/>
            <a:ext cx="1878965" cy="4442460"/>
          </a:xfrm>
          <a:prstGeom prst="rect">
            <a:avLst/>
          </a:prstGeom>
        </p:spPr>
      </p:pic>
      <p:pic>
        <p:nvPicPr>
          <p:cNvPr id="19" name="图片 18" descr="DADDD83A93CC2B1A3CD68576E2D21B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725" y="5010785"/>
            <a:ext cx="4404995" cy="17240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390140" y="2550795"/>
            <a:ext cx="2453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手风琴</a:t>
            </a:r>
            <a:endParaRPr lang="zh-CN" altLang="en-US" sz="40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62525" y="464185"/>
            <a:ext cx="17703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小提琴</a:t>
            </a:r>
            <a:endParaRPr lang="zh-CN" altLang="en-US" sz="40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067050" y="4513580"/>
            <a:ext cx="18954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吉他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419340" y="3180715"/>
            <a:ext cx="45510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手风琴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小提琴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吉   他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轻松、欢快、活泼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 descr="牛油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10857865" y="2706370"/>
            <a:ext cx="1243965" cy="8299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88200" y="3180715"/>
            <a:ext cx="2376805" cy="252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1、乐器：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2、情绪：</a:t>
            </a:r>
            <a:endParaRPr lang="zh-CN" altLang="en-US" sz="2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" grpId="0" bldLvl="0" animBg="1"/>
      <p:bldP spid="6" grpId="0" bldLvl="0" animBg="1"/>
      <p:bldP spid="20" grpId="0"/>
      <p:bldP spid="2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4290" y="807085"/>
            <a:ext cx="12241530" cy="838835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39010" y="0"/>
            <a:ext cx="774065" cy="685800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98285" y="4795520"/>
            <a:ext cx="42329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 dirty="0">
                <a:cs typeface="+mn-ea"/>
                <a:sym typeface="+mn-lt"/>
              </a:rPr>
              <a:t>A 墨西哥 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 B </a:t>
            </a:r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加拿大</a:t>
            </a:r>
            <a:endParaRPr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C </a:t>
            </a:r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巴  西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   D </a:t>
            </a:r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俄罗斯</a:t>
            </a:r>
            <a:endParaRPr lang="zh-CN" altLang="en-US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61860" y="3953510"/>
            <a:ext cx="248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>
                <a:cs typeface="+mn-ea"/>
                <a:sym typeface="+mn-lt"/>
              </a:rPr>
              <a:t>猜一猜：</a:t>
            </a:r>
            <a:endParaRPr lang="zh-CN" altLang="en-US" sz="3600" b="1">
              <a:cs typeface="+mn-ea"/>
              <a:sym typeface="+mn-lt"/>
            </a:endParaRPr>
          </a:p>
        </p:txBody>
      </p:sp>
      <p:pic>
        <p:nvPicPr>
          <p:cNvPr id="3" name="图片 2" descr="437663e46756047c5bdbd57f3a61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115" y="2193925"/>
            <a:ext cx="4550410" cy="4320540"/>
          </a:xfrm>
          <a:prstGeom prst="rect">
            <a:avLst/>
          </a:prstGeom>
        </p:spPr>
      </p:pic>
      <p:pic>
        <p:nvPicPr>
          <p:cNvPr id="4" name="图片 3" descr="墨西哥城市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80" y="252095"/>
            <a:ext cx="5772150" cy="3247390"/>
          </a:xfrm>
          <a:prstGeom prst="rect">
            <a:avLst/>
          </a:prstGeom>
        </p:spPr>
      </p:pic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51185" y="4874895"/>
            <a:ext cx="1343025" cy="1983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98285" y="5003800"/>
            <a:ext cx="1828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cs typeface="+mn-ea"/>
                <a:sym typeface="+mn-lt"/>
              </a:rPr>
              <a:t>A 墨西哥</a:t>
            </a:r>
            <a:endParaRPr lang="zh-CN" altLang="en-US" sz="3600" b="1">
              <a:cs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362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535" y="955675"/>
            <a:ext cx="8993505" cy="47421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651510" y="4100195"/>
            <a:ext cx="774065" cy="2077085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315085"/>
            <a:ext cx="6962775" cy="391668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898775" y="1475105"/>
            <a:ext cx="5768975" cy="133731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52585" y="0"/>
            <a:ext cx="561340" cy="145415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7450" y="0"/>
            <a:ext cx="320675" cy="2487930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51250" y="1590040"/>
            <a:ext cx="45548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拉库卡拉查</a:t>
            </a:r>
            <a:endParaRPr lang="zh-CN" altLang="en-US" sz="66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组合 14"/>
          <p:cNvGrpSpPr/>
          <p:nvPr/>
        </p:nvGrpSpPr>
        <p:grpSpPr>
          <a:xfrm rot="2460000">
            <a:off x="8103870" y="1461135"/>
            <a:ext cx="803910" cy="37973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11760000">
            <a:off x="2792095" y="2341880"/>
            <a:ext cx="803910" cy="3797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流程图: 过程 34"/>
          <p:cNvSpPr/>
          <p:nvPr/>
        </p:nvSpPr>
        <p:spPr>
          <a:xfrm>
            <a:off x="2190115" y="1214755"/>
            <a:ext cx="7811135" cy="42233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1943735" y="1056005"/>
            <a:ext cx="8332470" cy="454152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667521" y="3853422"/>
            <a:ext cx="1723822" cy="1723822"/>
          </a:xfrm>
          <a:prstGeom prst="rect">
            <a:avLst/>
          </a:prstGeom>
        </p:spPr>
      </p:pic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0000">
            <a:off x="1497330" y="895350"/>
            <a:ext cx="1533525" cy="1022985"/>
          </a:xfrm>
          <a:prstGeom prst="rect">
            <a:avLst/>
          </a:prstGeom>
        </p:spPr>
      </p:pic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985" y="3614420"/>
            <a:ext cx="1310640" cy="198310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967990" y="2696845"/>
            <a:ext cx="605345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latin typeface="隶书" panose="02010509060101010101" charset="-122"/>
                <a:ea typeface="隶书" panose="02010509060101010101" charset="-122"/>
              </a:rPr>
              <a:t>在音乐体验中，关注以下音乐要素</a:t>
            </a:r>
            <a:endParaRPr lang="zh-CN" altLang="en-US" sz="2800">
              <a:latin typeface="隶书" panose="02010509060101010101" charset="-122"/>
              <a:ea typeface="隶书" panose="020105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隶书" panose="02010509060101010101" charset="-122"/>
                <a:ea typeface="隶书" panose="02010509060101010101" charset="-122"/>
              </a:rPr>
              <a:t>         1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</a:rPr>
              <a:t>、什么</a:t>
            </a:r>
            <a:r>
              <a:rPr lang="zh-CN" altLang="en-US" sz="2800" u="sng">
                <a:latin typeface="隶书" panose="02010509060101010101" charset="-122"/>
                <a:ea typeface="隶书" panose="02010509060101010101" charset="-122"/>
              </a:rPr>
              <a:t>节拍</a:t>
            </a:r>
            <a:endParaRPr lang="zh-CN" altLang="en-US" sz="2800">
              <a:latin typeface="隶书" panose="02010509060101010101" charset="-122"/>
              <a:ea typeface="隶书" panose="020105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>
                <a:latin typeface="隶书" panose="02010509060101010101" charset="-122"/>
                <a:ea typeface="隶书" panose="02010509060101010101" charset="-122"/>
              </a:rPr>
              <a:t>         2</a:t>
            </a:r>
            <a:r>
              <a:rPr lang="zh-CN" altLang="en-US" sz="2800">
                <a:latin typeface="隶书" panose="02010509060101010101" charset="-122"/>
                <a:ea typeface="隶书" panose="02010509060101010101" charset="-122"/>
              </a:rPr>
              <a:t>、几个</a:t>
            </a:r>
            <a:r>
              <a:rPr lang="zh-CN" altLang="en-US" sz="2800" u="sng">
                <a:latin typeface="隶书" panose="02010509060101010101" charset="-122"/>
                <a:ea typeface="隶书" panose="02010509060101010101" charset="-122"/>
              </a:rPr>
              <a:t>乐段</a:t>
            </a:r>
            <a:endParaRPr lang="zh-CN" altLang="en-US" sz="2800">
              <a:latin typeface="隶书" panose="02010509060101010101" charset="-122"/>
              <a:ea typeface="隶书" panose="020105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>
                <a:latin typeface="隶书" panose="02010509060101010101" charset="-122"/>
                <a:ea typeface="隶书" panose="02010509060101010101" charset="-122"/>
              </a:rPr>
              <a:t>            </a:t>
            </a:r>
            <a:r>
              <a:rPr lang="en-US" altLang="zh-CN" sz="2800">
                <a:latin typeface="隶书" panose="02010509060101010101" charset="-122"/>
                <a:ea typeface="隶书" panose="02010509060101010101" charset="-122"/>
              </a:rPr>
              <a:t>3、出现最多的</a:t>
            </a:r>
            <a:r>
              <a:rPr lang="en-US" altLang="zh-CN" sz="2800" u="sng">
                <a:latin typeface="隶书" panose="02010509060101010101" charset="-122"/>
                <a:ea typeface="隶书" panose="02010509060101010101" charset="-122"/>
              </a:rPr>
              <a:t>歌词</a:t>
            </a:r>
            <a:endParaRPr lang="en-US" altLang="zh-CN" sz="2800">
              <a:latin typeface="隶书" panose="02010509060101010101" charset="-122"/>
              <a:ea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3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76555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27880" y="875665"/>
            <a:ext cx="324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拉库卡拉查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" name="图片 2" descr="409A5CDDAD3C442A8FCEA7F1EEC100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45" y="932815"/>
            <a:ext cx="10354310" cy="5324475"/>
          </a:xfrm>
          <a:prstGeom prst="rect">
            <a:avLst/>
          </a:prstGeom>
        </p:spPr>
      </p:pic>
      <p:pic>
        <p:nvPicPr>
          <p:cNvPr id="4" name="儿歌 - 拉库卡拉查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980" y="875665"/>
            <a:ext cx="495300" cy="4953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4235" y="740410"/>
            <a:ext cx="485775" cy="630555"/>
          </a:xfrm>
          <a:prstGeom prst="rect">
            <a:avLst/>
          </a:prstGeom>
          <a:solidFill>
            <a:srgbClr val="D19A97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4000">
                <a:solidFill>
                  <a:schemeClr val="bg1"/>
                </a:solidFill>
                <a:cs typeface="+mn-ea"/>
                <a:sym typeface="+mn-lt"/>
              </a:rPr>
              <a:t>？</a:t>
            </a:r>
            <a:endParaRPr lang="zh-CN" altLang="en-US" sz="4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540" y="5160645"/>
            <a:ext cx="137160" cy="16764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700" y="5160645"/>
            <a:ext cx="190500" cy="19050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906145" y="3971290"/>
            <a:ext cx="10379075" cy="2286000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886325" y="4638040"/>
            <a:ext cx="1575435" cy="952500"/>
          </a:xfrm>
          <a:prstGeom prst="rect">
            <a:avLst/>
          </a:prstGeom>
          <a:solidFill>
            <a:srgbClr val="F6CD5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cs typeface="+mn-ea"/>
                <a:sym typeface="+mn-lt"/>
              </a:rPr>
              <a:t>乐段</a:t>
            </a:r>
            <a:r>
              <a:rPr lang="en-US" altLang="zh-CN" sz="4000">
                <a:cs typeface="+mn-ea"/>
                <a:sym typeface="+mn-lt"/>
              </a:rPr>
              <a:t>2</a:t>
            </a:r>
            <a:endParaRPr lang="en-US" altLang="zh-CN" sz="4000">
              <a:cs typeface="+mn-ea"/>
              <a:sym typeface="+mn-lt"/>
            </a:endParaRPr>
          </a:p>
        </p:txBody>
      </p:sp>
      <p:sp>
        <p:nvSpPr>
          <p:cNvPr id="44" name="流程图: 过程 43"/>
          <p:cNvSpPr/>
          <p:nvPr/>
        </p:nvSpPr>
        <p:spPr>
          <a:xfrm>
            <a:off x="2233930" y="4580890"/>
            <a:ext cx="2035810" cy="518795"/>
          </a:xfrm>
          <a:prstGeom prst="flowChartProcess">
            <a:avLst/>
          </a:prstGeom>
          <a:solidFill>
            <a:srgbClr val="D19A97">
              <a:alpha val="0"/>
            </a:srgb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767320" y="4965700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140700" y="945515"/>
            <a:ext cx="140208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反复跳跃记号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6145" y="1979295"/>
            <a:ext cx="10379075" cy="1992630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4890" y="2765425"/>
            <a:ext cx="1459230" cy="120586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4886325" y="2276475"/>
            <a:ext cx="1575435" cy="952500"/>
          </a:xfrm>
          <a:prstGeom prst="rect">
            <a:avLst/>
          </a:prstGeom>
          <a:solidFill>
            <a:srgbClr val="D19A9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cs typeface="+mn-ea"/>
                <a:sym typeface="+mn-lt"/>
              </a:rPr>
              <a:t>乐段</a:t>
            </a:r>
            <a:r>
              <a:rPr lang="en-US" altLang="zh-CN" sz="4000">
                <a:cs typeface="+mn-ea"/>
                <a:sym typeface="+mn-lt"/>
              </a:rPr>
              <a:t>1</a:t>
            </a:r>
            <a:endParaRPr lang="en-US" altLang="zh-CN" sz="4000"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722995" y="2691765"/>
            <a:ext cx="481330" cy="9328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8923020" y="1775460"/>
            <a:ext cx="81280" cy="9163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9902190" y="2766060"/>
            <a:ext cx="1383030" cy="1205865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55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39" grpId="0" bldLvl="0" animBg="1"/>
      <p:bldP spid="39" grpId="1" animBg="1"/>
      <p:bldP spid="40" grpId="0" bldLvl="0" animBg="1"/>
      <p:bldP spid="40" grpId="1" animBg="1"/>
      <p:bldP spid="43" grpId="0" bldLvl="0" animBg="1"/>
      <p:bldP spid="5" grpId="0" bldLvl="0" animBg="1"/>
      <p:bldP spid="5" grpId="1" animBg="1"/>
      <p:bldP spid="44" grpId="0" bldLvl="0" animBg="1"/>
      <p:bldP spid="42" grpId="0" animBg="1"/>
      <p:bldP spid="14" grpId="1"/>
      <p:bldP spid="11" grpId="1" animBg="1"/>
      <p:bldP spid="11" grpId="2" animBg="1"/>
      <p:bldP spid="14" grpId="2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016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07975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27050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28320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0797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cs typeface="+mn-ea"/>
                <a:sym typeface="+mn-lt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15340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63745" y="842645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歌  词  节 奏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47470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33120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947920"/>
            <a:ext cx="1102360" cy="16687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472690" y="2769235"/>
            <a:ext cx="7655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3200" b="1" u="sng"/>
              <a:t>0</a:t>
            </a:r>
            <a:r>
              <a:rPr lang="en-US" altLang="zh-CN" sz="4000" b="1" u="sng"/>
              <a:t> x</a:t>
            </a:r>
            <a:r>
              <a:rPr lang="en-US" altLang="zh-CN" sz="4000" b="1"/>
              <a:t>    </a:t>
            </a:r>
            <a:r>
              <a:rPr lang="en-US" altLang="zh-CN" sz="4000" b="1" u="sng"/>
              <a:t>x x</a:t>
            </a:r>
            <a:r>
              <a:rPr lang="en-US" altLang="zh-CN" sz="4000" b="1"/>
              <a:t>  </a:t>
            </a:r>
            <a:r>
              <a:rPr lang="en-US" altLang="zh-CN" sz="3600" b="1"/>
              <a:t>|</a:t>
            </a:r>
            <a:r>
              <a:rPr lang="en-US" altLang="zh-CN" sz="4000" b="1"/>
              <a:t>  x    </a:t>
            </a:r>
            <a:r>
              <a:rPr lang="en-US" altLang="zh-CN" sz="4000" b="1" u="sng">
                <a:sym typeface="+mn-ea"/>
              </a:rPr>
              <a:t>x x</a:t>
            </a:r>
            <a:r>
              <a:rPr lang="en-US" altLang="zh-CN" sz="4000" b="1">
                <a:sym typeface="+mn-ea"/>
              </a:rPr>
              <a:t>    </a:t>
            </a:r>
            <a:r>
              <a:rPr lang="en-US" altLang="zh-CN" sz="4000" b="1" u="sng">
                <a:sym typeface="+mn-ea"/>
              </a:rPr>
              <a:t>x x</a:t>
            </a:r>
            <a:r>
              <a:rPr lang="en-US" altLang="zh-CN" sz="4000" b="1">
                <a:sym typeface="+mn-ea"/>
              </a:rPr>
              <a:t>  </a:t>
            </a:r>
            <a:r>
              <a:rPr lang="en-US" altLang="zh-CN" sz="4000" b="1">
                <a:sym typeface="+mn-ea"/>
              </a:rPr>
              <a:t>|</a:t>
            </a:r>
            <a:r>
              <a:rPr lang="en-US" altLang="zh-CN" sz="4000" b="1">
                <a:sym typeface="+mn-ea"/>
              </a:rPr>
              <a:t> x    x -</a:t>
            </a:r>
            <a:endParaRPr lang="zh-CN" altLang="en-US" sz="2800" b="1">
              <a:sym typeface="+mn-ea"/>
            </a:endParaRPr>
          </a:p>
        </p:txBody>
      </p:sp>
      <p:pic>
        <p:nvPicPr>
          <p:cNvPr id="2" name="图片 1" descr="蟑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000">
            <a:off x="4792980" y="1729740"/>
            <a:ext cx="1314450" cy="1314450"/>
          </a:xfrm>
          <a:prstGeom prst="rect">
            <a:avLst/>
          </a:prstGeom>
        </p:spPr>
      </p:pic>
      <p:pic>
        <p:nvPicPr>
          <p:cNvPr id="3" name="图片 2" descr="蟑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000">
            <a:off x="8156575" y="1729740"/>
            <a:ext cx="1314450" cy="13144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77795" y="3641090"/>
            <a:ext cx="7450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  </a:t>
            </a:r>
            <a:r>
              <a:rPr lang="zh-CN" altLang="en-US" sz="2800" b="1">
                <a:sym typeface="+mn-ea"/>
              </a:rPr>
              <a:t>拉     库 卡      拉     查 拉    库 卡      拉    查</a:t>
            </a:r>
            <a:endParaRPr lang="zh-CN" altLang="en-US" sz="2800" b="1"/>
          </a:p>
        </p:txBody>
      </p:sp>
      <p:pic>
        <p:nvPicPr>
          <p:cNvPr id="36" name="图片 35" descr="牛油果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748155" y="5780405"/>
            <a:ext cx="8448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000" b="1"/>
              <a:t>    </a:t>
            </a:r>
            <a:r>
              <a:rPr lang="zh-CN" altLang="en-US" sz="2000" b="1"/>
              <a:t>换气记号用</a:t>
            </a:r>
            <a:r>
              <a:rPr lang="en-US" altLang="zh-CN" sz="2000" b="1"/>
              <a:t>“V”</a:t>
            </a:r>
            <a:r>
              <a:rPr lang="zh-CN" altLang="en-US" sz="2000" b="1"/>
              <a:t>来表示，记写在谱表的上方，歌唱中表示要在此处换气。</a:t>
            </a:r>
            <a:endParaRPr lang="zh-CN" altLang="en-US" sz="2000" b="1">
              <a:sym typeface="+mn-ea"/>
            </a:endParaRPr>
          </a:p>
        </p:txBody>
      </p:sp>
      <p:pic>
        <p:nvPicPr>
          <p:cNvPr id="43" name="图片 42" descr="二分音符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635" y="4915535"/>
            <a:ext cx="215265" cy="58991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273165" y="4856480"/>
            <a:ext cx="497586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连续的八分音符以及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四分音符和二分音符结合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73095" y="4798695"/>
            <a:ext cx="467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=</a:t>
            </a:r>
            <a:endParaRPr lang="en-US" altLang="zh-CN" sz="4000" b="1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240" y="4854575"/>
            <a:ext cx="647700" cy="708660"/>
          </a:xfrm>
          <a:prstGeom prst="rect">
            <a:avLst/>
          </a:prstGeom>
        </p:spPr>
      </p:pic>
      <p:sp>
        <p:nvSpPr>
          <p:cNvPr id="38" name="流程图: 过程 37"/>
          <p:cNvSpPr/>
          <p:nvPr/>
        </p:nvSpPr>
        <p:spPr>
          <a:xfrm>
            <a:off x="1001395" y="4865370"/>
            <a:ext cx="4811395" cy="71374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4899025"/>
            <a:ext cx="1775460" cy="619125"/>
          </a:xfrm>
          <a:prstGeom prst="rect">
            <a:avLst/>
          </a:prstGeom>
        </p:spPr>
      </p:pic>
      <p:sp>
        <p:nvSpPr>
          <p:cNvPr id="39" name="流程图: 过程 38"/>
          <p:cNvSpPr/>
          <p:nvPr/>
        </p:nvSpPr>
        <p:spPr>
          <a:xfrm>
            <a:off x="6715760" y="4865370"/>
            <a:ext cx="3959225" cy="82931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>
          <a:xfrm rot="18480000">
            <a:off x="2845435" y="424307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2700000">
            <a:off x="2534285" y="425196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18480000">
            <a:off x="4157345" y="427164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 rot="18480000">
            <a:off x="5271770" y="426212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 rot="18480000">
            <a:off x="6388100" y="425259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 rot="18480000">
            <a:off x="7620000" y="424307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 rot="18480000">
            <a:off x="8731885" y="424307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右箭头 44"/>
          <p:cNvSpPr/>
          <p:nvPr/>
        </p:nvSpPr>
        <p:spPr>
          <a:xfrm rot="18480000">
            <a:off x="9690100" y="421132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右箭头 45"/>
          <p:cNvSpPr/>
          <p:nvPr/>
        </p:nvSpPr>
        <p:spPr>
          <a:xfrm rot="18480000">
            <a:off x="10166985" y="419163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右箭头 46"/>
          <p:cNvSpPr/>
          <p:nvPr/>
        </p:nvSpPr>
        <p:spPr>
          <a:xfrm rot="2700000">
            <a:off x="3817620" y="429133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右箭头 47"/>
          <p:cNvSpPr/>
          <p:nvPr/>
        </p:nvSpPr>
        <p:spPr>
          <a:xfrm rot="2700000">
            <a:off x="5075555" y="429133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右箭头 48"/>
          <p:cNvSpPr/>
          <p:nvPr/>
        </p:nvSpPr>
        <p:spPr>
          <a:xfrm rot="2700000">
            <a:off x="6058535" y="426148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右箭头 49"/>
          <p:cNvSpPr/>
          <p:nvPr/>
        </p:nvSpPr>
        <p:spPr>
          <a:xfrm rot="2700000">
            <a:off x="7308850" y="427164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右箭头 50"/>
          <p:cNvSpPr/>
          <p:nvPr/>
        </p:nvSpPr>
        <p:spPr>
          <a:xfrm rot="2700000">
            <a:off x="8516620" y="427101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右箭头 51"/>
          <p:cNvSpPr/>
          <p:nvPr/>
        </p:nvSpPr>
        <p:spPr>
          <a:xfrm rot="2700000">
            <a:off x="9480550" y="423291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右箭头 52"/>
          <p:cNvSpPr/>
          <p:nvPr/>
        </p:nvSpPr>
        <p:spPr>
          <a:xfrm rot="2700000">
            <a:off x="9929495" y="420116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48155" y="4798695"/>
            <a:ext cx="467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=</a:t>
            </a:r>
            <a:endParaRPr lang="en-US" altLang="zh-CN" sz="4000" b="1"/>
          </a:p>
        </p:txBody>
      </p:sp>
      <p:sp>
        <p:nvSpPr>
          <p:cNvPr id="7" name="文本框 6"/>
          <p:cNvSpPr txBox="1"/>
          <p:nvPr/>
        </p:nvSpPr>
        <p:spPr>
          <a:xfrm>
            <a:off x="1861820" y="3599180"/>
            <a:ext cx="47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</a:rPr>
              <a:t>空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 rot="2700000">
            <a:off x="1802765" y="4314190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 rot="18480000">
            <a:off x="2012315" y="4304665"/>
            <a:ext cx="357505" cy="9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410" y="2883535"/>
            <a:ext cx="7691755" cy="787400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2734945" y="2610485"/>
            <a:ext cx="325755" cy="43497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34945" y="2677160"/>
            <a:ext cx="32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V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892300" y="2943225"/>
            <a:ext cx="417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180465" y="2800350"/>
            <a:ext cx="413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 b="1"/>
              <a:t>3</a:t>
            </a:r>
            <a:endParaRPr lang="en-US" altLang="zh-CN" sz="2800" b="1"/>
          </a:p>
          <a:p>
            <a:pPr>
              <a:lnSpc>
                <a:spcPct val="100000"/>
              </a:lnSpc>
            </a:pPr>
            <a:r>
              <a:rPr lang="en-US" altLang="zh-CN" sz="2800" b="1"/>
              <a:t>4</a:t>
            </a:r>
            <a:endParaRPr lang="en-US" altLang="zh-CN" sz="2800" b="1"/>
          </a:p>
        </p:txBody>
      </p:sp>
      <p:sp>
        <p:nvSpPr>
          <p:cNvPr id="57" name="文本框 56"/>
          <p:cNvSpPr txBox="1"/>
          <p:nvPr/>
        </p:nvSpPr>
        <p:spPr>
          <a:xfrm>
            <a:off x="1178560" y="3093085"/>
            <a:ext cx="398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—</a:t>
            </a:r>
            <a:endParaRPr lang="en-US" altLang="zh-CN" b="1"/>
          </a:p>
        </p:txBody>
      </p:sp>
      <p:sp>
        <p:nvSpPr>
          <p:cNvPr id="58" name="文本框 57"/>
          <p:cNvSpPr txBox="1"/>
          <p:nvPr/>
        </p:nvSpPr>
        <p:spPr>
          <a:xfrm>
            <a:off x="10330180" y="2800350"/>
            <a:ext cx="2381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|</a:t>
            </a:r>
            <a:endParaRPr lang="en-US" altLang="zh-CN" sz="4400" b="1"/>
          </a:p>
        </p:txBody>
      </p:sp>
      <p:sp>
        <p:nvSpPr>
          <p:cNvPr id="59" name="矩形 58"/>
          <p:cNvSpPr/>
          <p:nvPr/>
        </p:nvSpPr>
        <p:spPr>
          <a:xfrm>
            <a:off x="10579735" y="2955290"/>
            <a:ext cx="95250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38" grpId="0" bldLvl="0" animBg="1"/>
      <p:bldP spid="39" grpId="0" bldLvl="0" animBg="1"/>
      <p:bldP spid="9" grpId="0"/>
      <p:bldP spid="4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西哥城市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" y="358140"/>
            <a:ext cx="11463655" cy="62426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577215"/>
            <a:ext cx="10968355" cy="5805805"/>
          </a:xfrm>
          <a:prstGeom prst="rect">
            <a:avLst/>
          </a:prstGeom>
        </p:spPr>
      </p:pic>
      <p:sp>
        <p:nvSpPr>
          <p:cNvPr id="35" name="流程图: 过程 34"/>
          <p:cNvSpPr/>
          <p:nvPr/>
        </p:nvSpPr>
        <p:spPr>
          <a:xfrm>
            <a:off x="611505" y="578485"/>
            <a:ext cx="10968355" cy="580517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64490" y="360045"/>
            <a:ext cx="11463655" cy="624268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ym typeface="+mn-ea"/>
              </a:rPr>
              <a:t>  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42765" y="865505"/>
            <a:ext cx="3789680" cy="84074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pattFill prst="shingle">
                <a:fgClr>
                  <a:schemeClr val="accent1"/>
                </a:fgClr>
                <a:bgClr>
                  <a:schemeClr val="bg1"/>
                </a:bgClr>
              </a:patt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56430" y="875665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节 奏 对 比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组合 18"/>
          <p:cNvGrpSpPr/>
          <p:nvPr/>
        </p:nvGrpSpPr>
        <p:grpSpPr>
          <a:xfrm rot="11760000">
            <a:off x="4013835" y="1397635"/>
            <a:ext cx="641350" cy="290830"/>
            <a:chOff x="6690" y="1378"/>
            <a:chExt cx="1266" cy="598"/>
          </a:xfrm>
        </p:grpSpPr>
        <p:sp>
          <p:nvSpPr>
            <p:cNvPr id="21" name="等腰三角形 20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2460000">
            <a:off x="7643495" y="883285"/>
            <a:ext cx="657225" cy="262890"/>
            <a:chOff x="6690" y="1378"/>
            <a:chExt cx="1266" cy="598"/>
          </a:xfrm>
        </p:grpSpPr>
        <p:sp>
          <p:nvSpPr>
            <p:cNvPr id="16" name="等腰三角形 15"/>
            <p:cNvSpPr/>
            <p:nvPr/>
          </p:nvSpPr>
          <p:spPr>
            <a:xfrm rot="12300000">
              <a:off x="7155" y="1379"/>
              <a:ext cx="40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15420000">
              <a:off x="7570" y="1590"/>
              <a:ext cx="326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9360000">
              <a:off x="6690" y="1378"/>
              <a:ext cx="268" cy="446"/>
            </a:xfrm>
            <a:prstGeom prst="triangle">
              <a:avLst/>
            </a:prstGeom>
            <a:solidFill>
              <a:srgbClr val="D19A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7" name="图片 36" descr="EFAE7822E5613B8495F4544E096F1C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998085"/>
            <a:ext cx="1102360" cy="16687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917065" y="1889760"/>
            <a:ext cx="819721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/>
              <a:t>       </a:t>
            </a:r>
            <a:r>
              <a:rPr lang="zh-CN" altLang="en-US" sz="2400" b="1"/>
              <a:t>附点是记在音符右边的圆点，用以增长音符的时值。增加的</a:t>
            </a:r>
            <a:r>
              <a:rPr lang="zh-CN" altLang="en-US" sz="2400" b="1">
                <a:sym typeface="+mn-ea"/>
              </a:rPr>
              <a:t>时值是</a:t>
            </a:r>
            <a:r>
              <a:rPr lang="zh-CN" altLang="en-US" sz="2400" b="1">
                <a:solidFill>
                  <a:srgbClr val="C00000"/>
                </a:solidFill>
                <a:sym typeface="+mn-ea"/>
              </a:rPr>
              <a:t>左边音符时值的一半</a:t>
            </a:r>
            <a:r>
              <a:rPr lang="zh-CN" altLang="en-US" sz="2400" b="1">
                <a:sym typeface="+mn-ea"/>
              </a:rPr>
              <a:t>。</a:t>
            </a:r>
            <a:endParaRPr lang="zh-CN" altLang="en-US" sz="2400" b="1"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5" y="3141345"/>
            <a:ext cx="572135" cy="236029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60" y="4998085"/>
            <a:ext cx="4757420" cy="61404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760" y="3917950"/>
            <a:ext cx="4758055" cy="65087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760" y="2950845"/>
            <a:ext cx="4757420" cy="613410"/>
          </a:xfrm>
          <a:prstGeom prst="rect">
            <a:avLst/>
          </a:prstGeom>
        </p:spPr>
      </p:pic>
      <p:pic>
        <p:nvPicPr>
          <p:cNvPr id="4" name="三句对比（新顺序）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25" y="4073525"/>
            <a:ext cx="495300" cy="495300"/>
          </a:xfrm>
          <a:prstGeom prst="rect">
            <a:avLst/>
          </a:prstGeom>
        </p:spPr>
      </p:pic>
      <p:sp>
        <p:nvSpPr>
          <p:cNvPr id="5" name="流程图: 过程 4"/>
          <p:cNvSpPr/>
          <p:nvPr/>
        </p:nvSpPr>
        <p:spPr>
          <a:xfrm>
            <a:off x="4805680" y="4057650"/>
            <a:ext cx="200025" cy="370840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流程图: 过程 6"/>
          <p:cNvSpPr/>
          <p:nvPr/>
        </p:nvSpPr>
        <p:spPr>
          <a:xfrm>
            <a:off x="2423795" y="2867025"/>
            <a:ext cx="1918970" cy="2822575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D19A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三条旋律（钢琴）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25" y="4057650"/>
            <a:ext cx="495300" cy="4953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99835" y="3034665"/>
            <a:ext cx="76200" cy="445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299835" y="3982720"/>
            <a:ext cx="76200" cy="445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299835" y="5081905"/>
            <a:ext cx="76200" cy="445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6060" y="3128010"/>
            <a:ext cx="3649980" cy="142494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12615" y="933450"/>
            <a:ext cx="4097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dirty="0">
                <a:solidFill>
                  <a:srgbClr val="B55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创 作 手 法</a:t>
            </a:r>
            <a:endParaRPr lang="zh-CN" altLang="en-US" sz="4800" dirty="0">
              <a:solidFill>
                <a:srgbClr val="B55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图片 25" descr="牛油果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0000">
            <a:off x="9813290" y="236855"/>
            <a:ext cx="1824355" cy="1202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844 0.007315 L 0.250989 0.007500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1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15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bldLvl="0" animBg="1"/>
      <p:bldP spid="34" grpId="0" bldLvl="0" animBg="1"/>
      <p:bldP spid="35" grpId="0" bldLvl="0" animBg="1"/>
      <p:bldP spid="7" grpId="0" bldLvl="0" animBg="1"/>
      <p:bldP spid="7" grpId="1" bldLvl="0" animBg="1"/>
      <p:bldP spid="25" grpId="0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406*434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181*8249*775*77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WPS 演示</Application>
  <PresentationFormat>宽屏</PresentationFormat>
  <Paragraphs>226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隶书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stefany</cp:lastModifiedBy>
  <cp:revision>87</cp:revision>
  <dcterms:created xsi:type="dcterms:W3CDTF">2019-06-19T02:08:00Z</dcterms:created>
  <dcterms:modified xsi:type="dcterms:W3CDTF">2020-05-21T10:18:15Z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