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7" r:id="rId3"/>
    <p:sldId id="482" r:id="rId4"/>
    <p:sldId id="483" r:id="rId5"/>
    <p:sldId id="531" r:id="rId6"/>
    <p:sldId id="484" r:id="rId7"/>
    <p:sldId id="532" r:id="rId8"/>
    <p:sldId id="527" r:id="rId9"/>
    <p:sldId id="486" r:id="rId10"/>
    <p:sldId id="487" r:id="rId11"/>
    <p:sldId id="488" r:id="rId12"/>
    <p:sldId id="490" r:id="rId13"/>
    <p:sldId id="489" r:id="rId14"/>
    <p:sldId id="491" r:id="rId15"/>
    <p:sldId id="492" r:id="rId16"/>
    <p:sldId id="493" r:id="rId17"/>
    <p:sldId id="494" r:id="rId18"/>
    <p:sldId id="495" r:id="rId19"/>
    <p:sldId id="528" r:id="rId20"/>
    <p:sldId id="496" r:id="rId21"/>
    <p:sldId id="497" r:id="rId22"/>
    <p:sldId id="498" r:id="rId23"/>
    <p:sldId id="499" r:id="rId24"/>
    <p:sldId id="534" r:id="rId25"/>
    <p:sldId id="500" r:id="rId26"/>
    <p:sldId id="529" r:id="rId27"/>
    <p:sldId id="501" r:id="rId28"/>
    <p:sldId id="502" r:id="rId29"/>
    <p:sldId id="503" r:id="rId30"/>
    <p:sldId id="504" r:id="rId31"/>
    <p:sldId id="511" r:id="rId32"/>
    <p:sldId id="506" r:id="rId33"/>
    <p:sldId id="507" r:id="rId34"/>
    <p:sldId id="508" r:id="rId35"/>
    <p:sldId id="509" r:id="rId36"/>
    <p:sldId id="510" r:id="rId37"/>
    <p:sldId id="530" r:id="rId38"/>
    <p:sldId id="519" r:id="rId39"/>
    <p:sldId id="513" r:id="rId40"/>
    <p:sldId id="514" r:id="rId41"/>
    <p:sldId id="515" r:id="rId42"/>
    <p:sldId id="516" r:id="rId43"/>
    <p:sldId id="517" r:id="rId44"/>
    <p:sldId id="518" r:id="rId45"/>
    <p:sldId id="520" r:id="rId46"/>
    <p:sldId id="521" r:id="rId47"/>
    <p:sldId id="522" r:id="rId48"/>
    <p:sldId id="523" r:id="rId49"/>
    <p:sldId id="524" r:id="rId50"/>
    <p:sldId id="533" r:id="rId51"/>
    <p:sldId id="525" r:id="rId52"/>
    <p:sldId id="526" r:id="rId53"/>
    <p:sldId id="293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软用户" lastIdx="0" clrIdx="0">
    <p:extLst>
      <p:ext uri="{19B8F6BF-5375-455C-9EA6-DF929625EA0E}">
        <p15:presenceInfo xmlns:p15="http://schemas.microsoft.com/office/powerpoint/2012/main" xmlns="" userId="微软用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D6"/>
    <a:srgbClr val="5A637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7898" autoAdjust="0"/>
  </p:normalViewPr>
  <p:slideViewPr>
    <p:cSldViewPr>
      <p:cViewPr varScale="1">
        <p:scale>
          <a:sx n="66" d="100"/>
          <a:sy n="66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EA728-1004-4433-9760-943A682431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1931-6FA1-4221-8C1F-D31DE6C35F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85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314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02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193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894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96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247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60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989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对于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Dijkstra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算法，下列叙述正确的是？（）（多选）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、适用于每条弧的赋权数都小于等于零的情况。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、适用于每条弧的赋权数都大于等于零的情况。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Dijkstra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算法也称为双标号法。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Dijkstra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算法也称为单标号法。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88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76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609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、下面关于树的说法正确的是（）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、树是一个连通图。</a:t>
            </a:r>
            <a:endParaRPr lang="en-US" altLang="zh-CN" dirty="0" smtClean="0"/>
          </a:p>
          <a:p>
            <a:r>
              <a:rPr lang="en-US" altLang="zh-CN" dirty="0" smtClean="0"/>
              <a:t>B</a:t>
            </a:r>
            <a:r>
              <a:rPr lang="zh-CN" altLang="en-US" dirty="0" smtClean="0"/>
              <a:t>、树是一个无圈的图。</a:t>
            </a:r>
            <a:endParaRPr lang="en-US" altLang="zh-CN" dirty="0" smtClean="0"/>
          </a:p>
          <a:p>
            <a:r>
              <a:rPr lang="en-US" altLang="zh-CN" dirty="0" smtClean="0"/>
              <a:t>C</a:t>
            </a:r>
            <a:r>
              <a:rPr lang="zh-CN" altLang="en-US" dirty="0" smtClean="0"/>
              <a:t>、树是一个无圈的连通图。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195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93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93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455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398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844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下列关于可行流说法正确的是？（）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、满足守恒条件的一组网络流。</a:t>
            </a:r>
            <a:endParaRPr lang="en-US" altLang="zh-CN" dirty="0" smtClean="0"/>
          </a:p>
          <a:p>
            <a:r>
              <a:rPr lang="en-US" altLang="zh-CN" dirty="0" smtClean="0"/>
              <a:t>B</a:t>
            </a:r>
            <a:r>
              <a:rPr lang="zh-CN" altLang="en-US" dirty="0" smtClean="0"/>
              <a:t>、满足流量可行条件的一组网络流。</a:t>
            </a:r>
            <a:endParaRPr lang="en-US" altLang="zh-CN" dirty="0" smtClean="0"/>
          </a:p>
          <a:p>
            <a:r>
              <a:rPr lang="en-US" altLang="zh-CN" dirty="0" smtClean="0"/>
              <a:t>C</a:t>
            </a:r>
            <a:r>
              <a:rPr lang="zh-CN" altLang="en-US" dirty="0" smtClean="0"/>
              <a:t>、满足守恒条件及流量可行条件的一组网络流。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788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25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913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068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0118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910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526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46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939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469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7058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54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9130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、一般说来，在最小费用流的问题中，求一个给定值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zh-CN" altLang="en-US" dirty="0" smtClean="0"/>
              <a:t>的流量的最小费用，这个给定值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的流量应小于等于最大流量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，否则无解。（）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、对</a:t>
            </a:r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、错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3023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9496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5538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23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4792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1730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8452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0087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4229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42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、相互认识关系用两条反向的弧</a:t>
            </a:r>
            <a:r>
              <a:rPr lang="zh-CN" altLang="en-US" smtClean="0"/>
              <a:t>表示。（）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、对</a:t>
            </a:r>
            <a:endParaRPr lang="en-US" altLang="zh-CN" dirty="0" smtClean="0"/>
          </a:p>
          <a:p>
            <a:r>
              <a:rPr lang="en-US" altLang="zh-CN" dirty="0" smtClean="0"/>
              <a:t>B</a:t>
            </a:r>
            <a:r>
              <a:rPr lang="zh-CN" altLang="en-US" dirty="0" smtClean="0"/>
              <a:t>、错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454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5236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1737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22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91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812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E1931-6FA1-4221-8C1F-D31DE6C35FF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93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1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06"/>
            <a:ext cx="8229600" cy="100014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9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3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3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7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0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7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9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DFB6-BCC7-4F80-81AB-85B38DB789EA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AA8A-6E20-4D7A-B275-D3149EF9E6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99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7F82-C83D-48E8-A7F5-1CEE9684F9A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36E4-9040-4644-A793-CFDAF8DFA4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3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1670076"/>
            <a:ext cx="9144000" cy="966836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副标题 2"/>
          <p:cNvSpPr txBox="1">
            <a:spLocks/>
          </p:cNvSpPr>
          <p:nvPr/>
        </p:nvSpPr>
        <p:spPr>
          <a:xfrm>
            <a:off x="323528" y="243065"/>
            <a:ext cx="2448272" cy="1183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EEECE1">
                  <a:lumMod val="90000"/>
                </a:srgb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管理运筹学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-289207" y="774493"/>
            <a:ext cx="9429784" cy="2714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54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第十一章 图与网络模型</a:t>
            </a:r>
            <a:endParaRPr lang="en-US" altLang="zh-CN" sz="5400" noProof="0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hakuyoxingshu7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75856" y="369736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北京理工大学  韩伯棠  教授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143108" y="1071546"/>
            <a:ext cx="5577688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 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最短路问题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71472" y="1214422"/>
            <a:ext cx="79585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求解</a:t>
            </a:r>
            <a:r>
              <a:rPr lang="zh-CN" altLang="en-US" sz="20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过程如</a:t>
            </a:r>
            <a:r>
              <a:rPr lang="zh-CN" altLang="en-US" sz="20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下：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）给定起始点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(0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，表示从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的距离为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为起始点。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）这时已标定点集合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，未标定点的集合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，弧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集合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{(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j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 |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∈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j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∈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 = {(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), 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), 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)} ,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则有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min(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=2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，这样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，给弧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)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的终点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），表示从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的距离为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）这时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 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 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}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min(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=3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。给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弧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)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的终点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(3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1)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，表示从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的距离为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；我们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给弧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)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的终点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(3,3)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，表示从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的距离为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3.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）这时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 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},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 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}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，则有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min 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=8,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这样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给点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(8,4)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，表示从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的距离是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8.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）这时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 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},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 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}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，而弧集合为空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，计算结束。也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即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未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号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，说明从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没有有向路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）得到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一组最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优结果。从终点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的标号倒推到起点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，得到此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最短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路径为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-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-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-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1" name="矩形 10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2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187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143108" y="1071546"/>
            <a:ext cx="5577688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 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最短路问题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7543" y="1268760"/>
            <a:ext cx="7416825" cy="1073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例 </a:t>
            </a:r>
            <a:r>
              <a:rPr lang="en-US" altLang="zh-CN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．电信公司准备在甲、乙两地沿路架设一条光缆线，问如何架设使其光缆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线路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最短？下图给出了甲乙两地间的交通图。权数表示两地间公路的长度（单位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km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。</a:t>
            </a:r>
          </a:p>
          <a:p>
            <a:pPr>
              <a:lnSpc>
                <a:spcPts val="1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910" y="5000636"/>
            <a:ext cx="737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：求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无向图的最短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路问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题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。把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无向图的每一边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都用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方向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相反的两条弧（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）和（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）代替，就化为有向图，即可用 </a:t>
            </a: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Dijkstra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算法来求解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43306" y="4572008"/>
            <a:ext cx="98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 图 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11-6</a:t>
            </a:r>
            <a:endParaRPr lang="zh-CN" altLang="en-US" dirty="0"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4282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2</a:t>
            </a:r>
            <a:endParaRPr lang="zh-CN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143116"/>
            <a:ext cx="4929222" cy="236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8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最短路问题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8596" y="1071546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	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例 </a:t>
            </a:r>
            <a:r>
              <a:rPr lang="en-US" altLang="zh-CN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求解过程如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下</a:t>
            </a:r>
            <a:endParaRPr lang="zh-CN" altLang="en-US" b="1" dirty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）给起始点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，标号为（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0,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。边的集合为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{[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]}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=15,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13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=10,min(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=10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。给边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中未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号点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）表示从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的距离为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）这时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。边集合为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{[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3, 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],  [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]}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，则有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min(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32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35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32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=13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。给边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[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中未标号点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标以（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13,3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）这时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}, 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}.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边集合为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{[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]}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，则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min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27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=14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。给边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3,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中未标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号点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(14,3)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这时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}, 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}.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边集合为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{[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]},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则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min(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24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54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27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=16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。给边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中未标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号点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(16,5)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）这时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。边集合为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{[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]}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，则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min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24,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 =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=18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。给边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[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中未标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号点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(18,5)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2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952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6708057" cy="3897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最短路问题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9512" y="104979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	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例 </a:t>
            </a:r>
            <a:r>
              <a:rPr lang="en-US" altLang="zh-CN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求解过程如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下</a:t>
            </a:r>
            <a:endParaRPr lang="en-US" altLang="zh-CN" b="1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endParaRPr lang="zh-CN" altLang="en-US" b="1" dirty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7543" y="1772816"/>
            <a:ext cx="7416825" cy="31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）这时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},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。边集合为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{[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],[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]}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并有 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min(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27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47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67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67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=22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。给边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[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中未标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号点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 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标以（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22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）此时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},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J 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为空集，计算结束。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）得到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最短路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。最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短路径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，每点的标号如图 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11-7 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所示。</a:t>
            </a: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ea typeface="楷体" pitchFamily="49" charset="-122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ea typeface="楷体" pitchFamily="49" charset="-122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67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1208" y="5822954"/>
            <a:ext cx="988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  </a:t>
            </a:r>
            <a:endParaRPr lang="en-US" altLang="zh-CN" dirty="0" smtClean="0"/>
          </a:p>
          <a:p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11-7</a:t>
            </a:r>
            <a:endParaRPr lang="zh-CN" altLang="en-US" dirty="0"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2</a:t>
            </a:r>
            <a:endParaRPr lang="zh-CN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339963"/>
            <a:ext cx="5643601" cy="258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1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最短路问题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9512" y="104979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	</a:t>
            </a:r>
          </a:p>
          <a:p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例 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设备更新问题</a:t>
            </a:r>
            <a:endParaRPr lang="en-US" altLang="zh-CN" b="1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endParaRPr lang="zh-CN" altLang="en-US" b="1" dirty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79512" y="1772816"/>
            <a:ext cx="796438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楷体" pitchFamily="49" charset="-122"/>
              </a:rPr>
              <a:t>某公司使用一台设备，在每年年初，公司就要决定是购买新的设备还是继续使用旧设备。如果购置新设备，就要支付一定的购置费，当然新设备的维修费用就低。如果继续使用旧设备，可以省去购置费，但维修费用就高了。请设计一个五年之内的更新设备计划，使得五年内购置费用和维修费用总的支付费用最小。</a:t>
            </a:r>
          </a:p>
          <a:p>
            <a:r>
              <a:rPr lang="zh-CN" altLang="en-US" dirty="0" smtClean="0">
                <a:solidFill>
                  <a:srgbClr val="000000"/>
                </a:solidFill>
                <a:ea typeface="楷体" pitchFamily="49" charset="-122"/>
              </a:rPr>
              <a:t>已知</a:t>
            </a:r>
            <a:r>
              <a:rPr lang="zh-CN" altLang="en-US" dirty="0">
                <a:solidFill>
                  <a:srgbClr val="000000"/>
                </a:solidFill>
                <a:ea typeface="楷体" pitchFamily="49" charset="-122"/>
              </a:rPr>
              <a:t>：设备每年年初的价格如表 </a:t>
            </a:r>
            <a:r>
              <a:rPr lang="en-US" altLang="zh-CN" dirty="0">
                <a:solidFill>
                  <a:srgbClr val="000000"/>
                </a:solidFill>
                <a:ea typeface="楷体" pitchFamily="49" charset="-122"/>
              </a:rPr>
              <a:t>11-1 </a:t>
            </a:r>
            <a:r>
              <a:rPr lang="zh-CN" altLang="en-US" dirty="0">
                <a:solidFill>
                  <a:srgbClr val="000000"/>
                </a:solidFill>
                <a:ea typeface="楷体" pitchFamily="49" charset="-122"/>
              </a:rPr>
              <a:t>所示。</a:t>
            </a:r>
            <a:endParaRPr lang="en-US" altLang="zh-CN" dirty="0">
              <a:solidFill>
                <a:srgbClr val="000000"/>
              </a:solidFill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4744" y="3500438"/>
            <a:ext cx="842667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13"/>
              </a:lnSpc>
            </a:pP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表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</a:t>
            </a:r>
          </a:p>
        </p:txBody>
      </p:sp>
      <p:sp>
        <p:nvSpPr>
          <p:cNvPr id="16" name="矩形 15"/>
          <p:cNvSpPr/>
          <p:nvPr/>
        </p:nvSpPr>
        <p:spPr>
          <a:xfrm>
            <a:off x="3714744" y="4929198"/>
            <a:ext cx="102952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13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ts val="1613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表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2</a:t>
            </a:r>
          </a:p>
        </p:txBody>
      </p:sp>
      <p:sp>
        <p:nvSpPr>
          <p:cNvPr id="18" name="矩形 17"/>
          <p:cNvSpPr/>
          <p:nvPr/>
        </p:nvSpPr>
        <p:spPr>
          <a:xfrm>
            <a:off x="193080" y="4874743"/>
            <a:ext cx="3065776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25"/>
              </a:lnSpc>
            </a:pP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设备维修费如表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所示。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2</a:t>
            </a:r>
            <a:endParaRPr lang="zh-CN" altLang="en-US" sz="2800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642910" y="3857628"/>
          <a:ext cx="72152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619"/>
                <a:gridCol w="1221619"/>
                <a:gridCol w="1221619"/>
                <a:gridCol w="1221619"/>
                <a:gridCol w="1221619"/>
                <a:gridCol w="1107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仿宋" pitchFamily="49" charset="-122"/>
                          <a:ea typeface="仿宋" pitchFamily="49" charset="-122"/>
                        </a:rPr>
                        <a:t>年份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itchFamily="49" charset="-122"/>
                          <a:ea typeface="仿宋" pitchFamily="49" charset="-122"/>
                        </a:rPr>
                        <a:t>年初价格</a:t>
                      </a:r>
                      <a:endParaRPr lang="zh-CN" altLang="en-US" sz="1400" b="1" dirty="0"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642910" y="5572140"/>
          <a:ext cx="72152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619"/>
                <a:gridCol w="1221619"/>
                <a:gridCol w="1221619"/>
                <a:gridCol w="1221619"/>
                <a:gridCol w="1221619"/>
                <a:gridCol w="1107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仿宋" pitchFamily="49" charset="-122"/>
                          <a:ea typeface="仿宋" pitchFamily="49" charset="-122"/>
                        </a:rPr>
                        <a:t>使用年数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0~1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1~2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2~3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3~4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4~5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仿宋" pitchFamily="49" charset="-122"/>
                          <a:ea typeface="仿宋" pitchFamily="49" charset="-122"/>
                        </a:rPr>
                        <a:t> 每年维修费</a:t>
                      </a:r>
                      <a:endParaRPr lang="zh-CN" altLang="en-US" sz="1400" b="1" dirty="0"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5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143108" y="1071546"/>
            <a:ext cx="5577688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  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最短路问题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16413" y="1244780"/>
            <a:ext cx="7510597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例 </a:t>
            </a:r>
            <a:r>
              <a:rPr lang="en-US" altLang="zh-CN" b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b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求解如下</a:t>
            </a:r>
            <a:r>
              <a:rPr lang="zh-CN" altLang="en-US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：将</a:t>
            </a:r>
            <a:r>
              <a:rPr lang="zh-CN" altLang="en-US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问题转化为最短路问题，如图 </a:t>
            </a:r>
            <a:r>
              <a:rPr lang="en-US" altLang="zh-CN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11-8 </a:t>
            </a:r>
            <a:r>
              <a:rPr lang="zh-CN" altLang="en-US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所示。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用 </a:t>
            </a:r>
            <a:r>
              <a:rPr lang="en-US" altLang="zh-CN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表示“第 </a:t>
            </a:r>
            <a:r>
              <a:rPr lang="en-US" altLang="zh-CN" dirty="0" err="1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年年初购进一台新设备”，弧（</a:t>
            </a:r>
            <a:r>
              <a:rPr lang="en-US" altLang="zh-CN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,v</a:t>
            </a:r>
            <a:r>
              <a:rPr lang="en-US" altLang="zh-CN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）表示第 </a:t>
            </a:r>
            <a:r>
              <a:rPr lang="en-US" altLang="zh-CN" dirty="0" err="1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年年初购进的</a:t>
            </a:r>
            <a:r>
              <a:rPr lang="zh-CN" altLang="en-US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设备一直</a:t>
            </a:r>
            <a:r>
              <a:rPr lang="zh-CN" altLang="en-US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使用到第 </a:t>
            </a:r>
            <a:r>
              <a:rPr lang="en-US" altLang="zh-CN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j </a:t>
            </a:r>
            <a:r>
              <a:rPr lang="zh-CN" altLang="en-US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年年初。</a:t>
            </a: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</a:t>
            </a:r>
          </a:p>
          <a:p>
            <a:pPr>
              <a:lnSpc>
                <a:spcPts val="1525"/>
              </a:lnSpc>
            </a:pPr>
            <a:endParaRPr lang="en-US" altLang="zh-CN" sz="1400" dirty="0" smtClean="0">
              <a:solidFill>
                <a:srgbClr val="000000"/>
              </a:solidFill>
              <a:ea typeface="楷体" pitchFamily="49" charset="-122"/>
            </a:endParaRPr>
          </a:p>
          <a:p>
            <a:pPr>
              <a:lnSpc>
                <a:spcPts val="1525"/>
              </a:lnSpc>
            </a:pP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</a:rPr>
              <a:t>                                                                        图 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</a:rPr>
              <a:t>11-8</a:t>
            </a:r>
            <a:endParaRPr lang="en-US" altLang="zh-CN" sz="9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100"/>
              </a:lnSpc>
            </a:pPr>
            <a:endParaRPr lang="en-US" altLang="zh-CN" sz="9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1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把</a:t>
            </a:r>
            <a:r>
              <a:rPr lang="zh-CN" altLang="en-US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所有弧的权数计算如下</a:t>
            </a: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表</a:t>
            </a:r>
            <a:endParaRPr lang="zh-CN" altLang="en-US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1500"/>
              </a:lnSpc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zh-CN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</a:t>
            </a:r>
            <a:endParaRPr lang="en-US" altLang="zh-CN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</a:rPr>
              <a:t>                                                                          </a:t>
            </a:r>
            <a:endParaRPr lang="en-US" altLang="zh-CN" sz="1400" dirty="0">
              <a:solidFill>
                <a:srgbClr val="000000"/>
              </a:solidFill>
              <a:ea typeface="楷体" pitchFamily="49" charset="-122"/>
            </a:endParaRPr>
          </a:p>
          <a:p>
            <a:pPr>
              <a:lnSpc>
                <a:spcPts val="1675"/>
              </a:lnSpc>
            </a:pP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282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2</a:t>
            </a:r>
            <a:endParaRPr lang="zh-CN" altLang="en-US" sz="2800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428728" y="4857760"/>
          <a:ext cx="6000792" cy="1836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</a:tblGrid>
              <a:tr h="241996"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CN" alt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CN" alt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CN" alt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zh-CN" alt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zh-CN" alt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zh-CN" alt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19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zh-CN" alt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9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zh-CN" alt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9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zh-CN" alt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9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zh-CN" alt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9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zh-CN" alt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9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zh-CN" alt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86" marR="64286" marT="32143" marB="321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428868"/>
            <a:ext cx="55721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1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143108" y="1071546"/>
            <a:ext cx="5577688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 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最短路问题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7543" y="1244780"/>
            <a:ext cx="7559468" cy="17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altLang="zh-CN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继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上页）把权数赋到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11-18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中，得图</a:t>
            </a:r>
            <a:r>
              <a:rPr lang="en-US" altLang="zh-CN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11-19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，再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用 </a:t>
            </a:r>
            <a:r>
              <a:rPr lang="en-US" altLang="zh-CN" sz="1600" dirty="0" err="1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Dijkstra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算法求最短路。</a:t>
            </a: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2673" y="2292792"/>
            <a:ext cx="834560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16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1600" b="1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endParaRPr lang="en-US" altLang="zh-CN" sz="1600" b="1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r>
              <a:rPr lang="zh-CN" altLang="en-US" sz="16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求解</a:t>
            </a:r>
            <a:r>
              <a:rPr lang="zh-CN" altLang="en-US" sz="16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过程如</a:t>
            </a:r>
            <a:r>
              <a:rPr lang="zh-CN" altLang="en-US" sz="16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下：</a:t>
            </a:r>
            <a:endParaRPr lang="en-US" altLang="zh-CN" sz="1600" b="1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给定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起始点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这时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。弧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集合为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{(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),(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),(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),(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) , 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 }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则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min(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=16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，给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弧（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）的终点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）。</a:t>
            </a:r>
            <a:endParaRPr lang="zh-CN" altLang="en-US" sz="1600" dirty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这时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。弧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集合为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{(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),(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),(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),  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),  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),(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),(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),  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)}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，有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min(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13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14,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16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23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24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25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26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=22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，给弧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的终点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标以（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22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14282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2</a:t>
            </a:r>
            <a:endParaRPr lang="zh-CN" alt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71612"/>
            <a:ext cx="61436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14744" y="371475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Arial" pitchFamily="34" charset="0"/>
                <a:ea typeface="楷体" pitchFamily="49" charset="-122"/>
              </a:rPr>
              <a:t>   图</a:t>
            </a:r>
            <a:r>
              <a:rPr lang="en-US" altLang="zh-CN" sz="1600" dirty="0" smtClean="0">
                <a:latin typeface="Arial" pitchFamily="34" charset="0"/>
                <a:ea typeface="楷体" pitchFamily="49" charset="-122"/>
              </a:rPr>
              <a:t>11-19</a:t>
            </a:r>
            <a:endParaRPr lang="zh-CN" altLang="en-US" sz="1600" dirty="0">
              <a:latin typeface="Arial" pitchFamily="34" charset="0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41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最短路问题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84799" y="1239763"/>
            <a:ext cx="7699569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）这时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2,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},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4,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5,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min (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15,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16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24, 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25, 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26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34, 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35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36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) =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=30</a:t>
            </a: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。给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弧（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）的终点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标以（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）这时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},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min(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16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25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26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35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36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45,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46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=41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弧（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）的终点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标以（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41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）这时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 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},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={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min(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16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26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36,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46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4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56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36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46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=53</a:t>
            </a: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1400" dirty="0" smtClean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弧（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 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）和（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）的终</a:t>
            </a: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标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以（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53,3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）和（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53,4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），最终得到图 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11-10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14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可知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的距离是 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53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，最短路径有两条：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和 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4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14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4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1400" dirty="0">
                <a:solidFill>
                  <a:srgbClr val="000000"/>
                </a:solidFill>
                <a:ea typeface="楷体" pitchFamily="49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850785" y="5589240"/>
            <a:ext cx="10141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11-10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2</a:t>
            </a:r>
            <a:endParaRPr lang="zh-CN" altLang="en-US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571876"/>
            <a:ext cx="60007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88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33339A"/>
                </a:solidFill>
                <a:ea typeface="隶书" panose="02010509060101010101" pitchFamily="49" charset="-122"/>
              </a:rPr>
              <a:t>  </a:t>
            </a:r>
            <a:endParaRPr lang="zh-CN" altLang="en-US" dirty="0"/>
          </a:p>
        </p:txBody>
      </p:sp>
      <p:grpSp>
        <p:nvGrpSpPr>
          <p:cNvPr id="3" name="组合 5"/>
          <p:cNvGrpSpPr/>
          <p:nvPr/>
        </p:nvGrpSpPr>
        <p:grpSpPr>
          <a:xfrm>
            <a:off x="1492139" y="1755369"/>
            <a:ext cx="336208" cy="369332"/>
            <a:chOff x="1590439" y="1401198"/>
            <a:chExt cx="336208" cy="369332"/>
          </a:xfrm>
        </p:grpSpPr>
        <p:sp>
          <p:nvSpPr>
            <p:cNvPr id="7" name="矩形 6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</p:grpSp>
      <p:sp>
        <p:nvSpPr>
          <p:cNvPr id="9" name="矩形 8"/>
          <p:cNvSpPr/>
          <p:nvPr/>
        </p:nvSpPr>
        <p:spPr bwMode="auto">
          <a:xfrm rot="16415">
            <a:off x="2134433" y="1711677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与网络的基本概念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17"/>
          <p:cNvGrpSpPr/>
          <p:nvPr/>
        </p:nvGrpSpPr>
        <p:grpSpPr>
          <a:xfrm>
            <a:off x="1500166" y="3286124"/>
            <a:ext cx="352374" cy="369332"/>
            <a:chOff x="1573957" y="1401198"/>
            <a:chExt cx="352374" cy="369332"/>
          </a:xfrm>
        </p:grpSpPr>
        <p:sp>
          <p:nvSpPr>
            <p:cNvPr id="19" name="矩形 18"/>
            <p:cNvSpPr/>
            <p:nvPr/>
          </p:nvSpPr>
          <p:spPr bwMode="auto">
            <a:xfrm rot="18837468">
              <a:off x="1579554" y="1409677"/>
              <a:ext cx="341179" cy="35237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</p:grpSp>
      <p:sp>
        <p:nvSpPr>
          <p:cNvPr id="21" name="矩形 20"/>
          <p:cNvSpPr/>
          <p:nvPr/>
        </p:nvSpPr>
        <p:spPr bwMode="auto">
          <a:xfrm rot="16415">
            <a:off x="2144204" y="2470215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最短路问题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6" name="组合 28"/>
          <p:cNvGrpSpPr/>
          <p:nvPr/>
        </p:nvGrpSpPr>
        <p:grpSpPr>
          <a:xfrm>
            <a:off x="1504076" y="4571508"/>
            <a:ext cx="336208" cy="369332"/>
            <a:chOff x="1590439" y="1401198"/>
            <a:chExt cx="336208" cy="369332"/>
          </a:xfrm>
        </p:grpSpPr>
        <p:sp>
          <p:nvSpPr>
            <p:cNvPr id="30" name="矩形 29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</p:grpSp>
      <p:grpSp>
        <p:nvGrpSpPr>
          <p:cNvPr id="10" name="组合 31"/>
          <p:cNvGrpSpPr/>
          <p:nvPr/>
        </p:nvGrpSpPr>
        <p:grpSpPr>
          <a:xfrm>
            <a:off x="1499985" y="3920965"/>
            <a:ext cx="336208" cy="369332"/>
            <a:chOff x="1590439" y="1401198"/>
            <a:chExt cx="336208" cy="369332"/>
          </a:xfrm>
        </p:grpSpPr>
        <p:sp>
          <p:nvSpPr>
            <p:cNvPr id="33" name="矩形 32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4</a:t>
              </a:r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 bwMode="auto">
          <a:xfrm rot="16415">
            <a:off x="2144204" y="3169956"/>
            <a:ext cx="4553906" cy="5400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最小生成树问题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 rot="16415">
            <a:off x="2144203" y="3877270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最大流问题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 rot="16415">
            <a:off x="2144204" y="4527815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最小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费用最大流问题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179512" y="294328"/>
            <a:ext cx="1822361" cy="542384"/>
            <a:chOff x="288062" y="313492"/>
            <a:chExt cx="1822361" cy="542384"/>
          </a:xfrm>
        </p:grpSpPr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288062" y="313492"/>
              <a:ext cx="18223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本章内容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88062" y="332656"/>
              <a:ext cx="1590600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5"/>
          <p:cNvGrpSpPr/>
          <p:nvPr/>
        </p:nvGrpSpPr>
        <p:grpSpPr>
          <a:xfrm>
            <a:off x="1500166" y="2571744"/>
            <a:ext cx="336208" cy="369332"/>
            <a:chOff x="1590439" y="1401198"/>
            <a:chExt cx="336208" cy="369332"/>
          </a:xfrm>
        </p:grpSpPr>
        <p:sp>
          <p:nvSpPr>
            <p:cNvPr id="41" name="矩形 40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42" name="文本框 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3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214546" y="1071546"/>
            <a:ext cx="5506250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11.3 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最小生成树问题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16413" y="1244780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12673" y="1336627"/>
            <a:ext cx="6579607" cy="29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050"/>
              </a:lnSpc>
            </a:pPr>
            <a:endParaRPr lang="en-US" altLang="zh-CN" sz="20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ts val="105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树</a:t>
            </a:r>
            <a:r>
              <a:rPr lang="zh-CN" altLang="en-US" sz="2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是图论中的重要概念，所谓树就是一个无圈的连通图。</a:t>
            </a: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10566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11-11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2673" y="4589036"/>
            <a:ext cx="7465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0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20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11-11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中，（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）就是一个树，而（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b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）因为图中有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圈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所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以就不是树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，（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c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）因为不连通所以也不是树。</a:t>
            </a:r>
            <a:endParaRPr lang="zh-CN" altLang="en-US" sz="20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5720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3</a:t>
            </a:r>
            <a:endParaRPr lang="zh-CN" alt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14488"/>
            <a:ext cx="60007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6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33339A"/>
                </a:solidFill>
                <a:ea typeface="隶书" panose="02010509060101010101" pitchFamily="49" charset="-122"/>
              </a:rPr>
              <a:t> 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492139" y="1755369"/>
            <a:ext cx="336208" cy="369332"/>
            <a:chOff x="1590439" y="1401198"/>
            <a:chExt cx="336208" cy="369332"/>
          </a:xfrm>
        </p:grpSpPr>
        <p:sp>
          <p:nvSpPr>
            <p:cNvPr id="7" name="矩形 6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</p:grpSp>
      <p:sp>
        <p:nvSpPr>
          <p:cNvPr id="9" name="矩形 8"/>
          <p:cNvSpPr/>
          <p:nvPr/>
        </p:nvSpPr>
        <p:spPr bwMode="auto">
          <a:xfrm rot="16415">
            <a:off x="2134433" y="1711677"/>
            <a:ext cx="4553906" cy="5400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与网络的基本概念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1475654" y="2520902"/>
            <a:ext cx="352374" cy="369332"/>
            <a:chOff x="1573957" y="1401198"/>
            <a:chExt cx="352374" cy="369332"/>
          </a:xfrm>
        </p:grpSpPr>
        <p:sp>
          <p:nvSpPr>
            <p:cNvPr id="19" name="矩形 18"/>
            <p:cNvSpPr/>
            <p:nvPr/>
          </p:nvSpPr>
          <p:spPr bwMode="auto">
            <a:xfrm rot="18837468">
              <a:off x="1579554" y="1409677"/>
              <a:ext cx="341179" cy="352374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</p:grpSp>
      <p:sp>
        <p:nvSpPr>
          <p:cNvPr id="21" name="矩形 20"/>
          <p:cNvSpPr/>
          <p:nvPr/>
        </p:nvSpPr>
        <p:spPr bwMode="auto">
          <a:xfrm rot="16415">
            <a:off x="2144204" y="2470215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最短路问题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91024" y="3244334"/>
            <a:ext cx="336208" cy="369332"/>
            <a:chOff x="1590439" y="1401198"/>
            <a:chExt cx="336208" cy="369332"/>
          </a:xfrm>
        </p:grpSpPr>
        <p:sp>
          <p:nvSpPr>
            <p:cNvPr id="27" name="矩形 26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04076" y="4571508"/>
            <a:ext cx="336208" cy="369332"/>
            <a:chOff x="1590439" y="1401198"/>
            <a:chExt cx="336208" cy="369332"/>
          </a:xfrm>
        </p:grpSpPr>
        <p:sp>
          <p:nvSpPr>
            <p:cNvPr id="30" name="矩形 29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99985" y="3920965"/>
            <a:ext cx="336208" cy="369332"/>
            <a:chOff x="1590439" y="1401198"/>
            <a:chExt cx="336208" cy="369332"/>
          </a:xfrm>
        </p:grpSpPr>
        <p:sp>
          <p:nvSpPr>
            <p:cNvPr id="33" name="矩形 32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4</a:t>
              </a:r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 bwMode="auto">
          <a:xfrm rot="16415">
            <a:off x="2144204" y="3169956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最小生成树问题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 rot="16415">
            <a:off x="2144203" y="3877270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最大流问题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 rot="16415">
            <a:off x="2144204" y="4527815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最小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费用最大流问题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79512" y="294328"/>
            <a:ext cx="1822361" cy="542384"/>
            <a:chOff x="288062" y="313492"/>
            <a:chExt cx="1822361" cy="542384"/>
          </a:xfrm>
        </p:grpSpPr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288062" y="313492"/>
              <a:ext cx="18223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本章内容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88062" y="332656"/>
              <a:ext cx="1590600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73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6708057" cy="3897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11.3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最小生成树问题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03183" y="5271207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12673" y="1196752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12673" y="1378567"/>
            <a:ext cx="7465467" cy="185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了一个无向图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=(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，我们保留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G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的所有点，而删掉部分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G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的边或者说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保留一部分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G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的边，所获得的图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，称之为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G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的生成子图。在图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11-12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中，（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）和（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）都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是（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）的生成子图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      如果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图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G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的一个生成子图还是一个树，则称这个生成子图为生成树，在图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11-12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中（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）就是（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）的生成树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      最小生成树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问题就是指在一个赋权的连通的无向图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G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中找出一个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生成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树，并使得这个生成树的所有边的权数之和为最小。</a:t>
            </a:r>
          </a:p>
          <a:p>
            <a:pPr>
              <a:lnSpc>
                <a:spcPts val="1000"/>
              </a:lnSpc>
            </a:pP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50160" y="4378655"/>
            <a:ext cx="118731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11-12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3</a:t>
            </a:r>
            <a:endParaRPr lang="zh-CN" alt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0085" y="3214686"/>
            <a:ext cx="625087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64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28596" y="428604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11.3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最小生成树问题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44473" y="1497080"/>
            <a:ext cx="7510597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ea typeface="楷体" pitchFamily="49" charset="-122"/>
              </a:rPr>
              <a:t>算法</a:t>
            </a:r>
            <a:r>
              <a:rPr lang="zh-CN" altLang="en-US" sz="2400" b="1" dirty="0">
                <a:solidFill>
                  <a:srgbClr val="000000"/>
                </a:solidFill>
                <a:ea typeface="楷体" pitchFamily="49" charset="-122"/>
              </a:rPr>
              <a:t>的步骤</a:t>
            </a:r>
            <a:r>
              <a:rPr lang="zh-CN" altLang="en-US" sz="2400" b="1" dirty="0" smtClean="0">
                <a:solidFill>
                  <a:srgbClr val="000000"/>
                </a:solidFill>
                <a:ea typeface="楷体" pitchFamily="49" charset="-122"/>
              </a:rPr>
              <a:t>如下：</a:t>
            </a:r>
            <a:endParaRPr lang="zh-CN" altLang="en-US" sz="2400" b="1" dirty="0">
              <a:solidFill>
                <a:srgbClr val="000000"/>
              </a:solidFill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</a:rPr>
              <a:t>）在给定的赋权的连通图上任找一个圈。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</a:rPr>
              <a:t>）在所找的圈中去掉一个权数最大的边（如果有两条或两条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</a:rPr>
              <a:t>以上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</a:rPr>
              <a:t>的边都是权数最大的边，则任意去掉其中一条）。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</a:rPr>
              <a:t>）如果所余下的图已不包含圈，则计算结束，所余下的图即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</a:rPr>
              <a:t>为最小生成树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</a:rPr>
              <a:t>，否则返回第（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</a:rPr>
              <a:t>）步。</a:t>
            </a: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ea typeface="楷体" pitchFamily="49" charset="-122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99343" y="1692893"/>
            <a:ext cx="6579607" cy="16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1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求解最小生成树的破圈算法</a:t>
            </a: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3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983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28596" y="428604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11.3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最小生成树问题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7543" y="1260947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14633" y="1517171"/>
            <a:ext cx="7772143" cy="52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12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例 </a:t>
            </a:r>
            <a:r>
              <a:rPr lang="en-US" altLang="zh-CN" sz="24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．用破圈算法求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11-13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）中的一个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最小生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成树。</a:t>
            </a:r>
          </a:p>
          <a:p>
            <a:pPr>
              <a:lnSpc>
                <a:spcPts val="1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3226" y="3789084"/>
            <a:ext cx="118731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11-13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2673" y="4589036"/>
            <a:ext cx="7465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0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20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3</a:t>
            </a:r>
            <a:endParaRPr lang="zh-CN" alt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714488"/>
            <a:ext cx="5715040" cy="465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28596" y="428604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11.3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最小生成树问题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00034" y="2071678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3226" y="3789084"/>
            <a:ext cx="24237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2673" y="4589036"/>
            <a:ext cx="7465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0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20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3</a:t>
            </a:r>
            <a:endParaRPr lang="zh-CN" alt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1785926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    (1)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在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G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中找一个圈（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1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7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6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1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），去掉权数最大的边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[v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1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,v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6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]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，得图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G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1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，如图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11-13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（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b)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。</a:t>
            </a:r>
            <a:endParaRPr lang="en-US" altLang="zh-CN" dirty="0" smtClean="0">
              <a:latin typeface="Arial" pitchFamily="34" charset="0"/>
              <a:ea typeface="楷体" pitchFamily="49" charset="-122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3929066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latin typeface="Arial" pitchFamily="34" charset="0"/>
              <a:ea typeface="楷体" pitchFamily="49" charset="-122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2500306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    (2)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在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G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1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中找一个圈（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4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5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7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,v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），去掉权数最大的边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[v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4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,v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5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]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，得图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G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2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，如图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11-13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（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c)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。</a:t>
            </a:r>
            <a:endParaRPr lang="en-US" altLang="zh-CN" dirty="0" smtClean="0">
              <a:latin typeface="Arial" pitchFamily="34" charset="0"/>
              <a:ea typeface="楷体" pitchFamily="49" charset="-122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4857760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    (5)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在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G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4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中找一个圈（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2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7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2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），去掉权数最大的边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[v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3,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7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]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，得图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G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5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，如图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11-13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（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f)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。</a:t>
            </a:r>
            <a:endParaRPr lang="en-US" altLang="zh-CN" dirty="0" smtClean="0">
              <a:latin typeface="Arial" pitchFamily="34" charset="0"/>
              <a:ea typeface="楷体" pitchFamily="49" charset="-122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557214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（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6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）在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G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5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已找不到任何一个圈，即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G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5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为图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G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的最小生成树，其总权数为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3+3+3+1+2+7=19</a:t>
            </a:r>
            <a:endParaRPr lang="zh-CN" altLang="en-US" dirty="0">
              <a:latin typeface="Arial" pitchFamily="34" charset="0"/>
              <a:ea typeface="楷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407194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    (4)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在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G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中找一个圈（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5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6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7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），去掉权数最大的边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[v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5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,v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6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]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或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[v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3,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7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] 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，得图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G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4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，如图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11-13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（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e)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。</a:t>
            </a:r>
            <a:endParaRPr lang="en-US" altLang="zh-CN" dirty="0" smtClean="0">
              <a:latin typeface="Arial" pitchFamily="34" charset="0"/>
              <a:ea typeface="楷体" pitchFamily="49" charset="-122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34" y="329564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    (3)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在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G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2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中找一个圈（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2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5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7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，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</a:rPr>
              <a:t>2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），去掉权数最大的边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[v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5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,v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7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]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， 得图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G</a:t>
            </a:r>
            <a:r>
              <a:rPr lang="en-US" altLang="zh-CN" sz="1050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，如图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11-13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（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d)</a:t>
            </a:r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。</a:t>
            </a:r>
            <a:endParaRPr lang="en-US" altLang="zh-CN" dirty="0" smtClean="0">
              <a:latin typeface="Arial" pitchFamily="34" charset="0"/>
              <a:ea typeface="楷体" pitchFamily="49" charset="-122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128586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Arial" pitchFamily="34" charset="0"/>
                <a:ea typeface="楷体" pitchFamily="49" charset="-122"/>
              </a:rPr>
              <a:t>  例</a:t>
            </a:r>
            <a:r>
              <a:rPr lang="en-US" altLang="zh-CN" sz="2400" b="1" dirty="0" smtClean="0">
                <a:latin typeface="Arial" pitchFamily="34" charset="0"/>
                <a:ea typeface="楷体" pitchFamily="49" charset="-122"/>
              </a:rPr>
              <a:t>4 </a:t>
            </a:r>
            <a:r>
              <a:rPr lang="zh-CN" altLang="en-US" sz="2400" b="1" dirty="0" smtClean="0">
                <a:latin typeface="Arial" pitchFamily="34" charset="0"/>
                <a:ea typeface="楷体" pitchFamily="49" charset="-122"/>
              </a:rPr>
              <a:t>解法如下</a:t>
            </a:r>
            <a:endParaRPr lang="zh-CN" altLang="en-US" sz="2400" b="1" dirty="0">
              <a:latin typeface="Arial" pitchFamily="34" charset="0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9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9" grpId="0"/>
      <p:bldP spid="20" grpId="0"/>
      <p:bldP spid="21" grpId="0"/>
      <p:bldP spid="2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11.3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最小生成树问题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9741" y="4454763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23529" y="1244780"/>
            <a:ext cx="7703482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67543" y="1336627"/>
            <a:ext cx="7510597" cy="98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例 </a:t>
            </a:r>
            <a:r>
              <a:rPr lang="en-US" altLang="zh-CN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5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．某大学准备对其所属的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7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个学院办公室进行计算机联网，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这个网络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可能联通的途径如图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11-14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所示，图中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,…,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7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表示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7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个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学院办公室，请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设计一个网络能联通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7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个学院办公室，并使总的线路长度最短。</a:t>
            </a:r>
          </a:p>
          <a:p>
            <a:pPr>
              <a:lnSpc>
                <a:spcPts val="1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10718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11-14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2536" y="4278221"/>
            <a:ext cx="74654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0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536" y="5000265"/>
            <a:ext cx="76429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0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解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：此问题实际上是求图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11-14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的最小生成树，这在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例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4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中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已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经求得，即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按照图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11-13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的（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f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）设计，可使此网络的总的线路长度为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最短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，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为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19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百米。</a:t>
            </a:r>
            <a:endParaRPr lang="zh-CN" altLang="en-US" sz="20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“管理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运筹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学”软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件有专门的子程序可以解决最小生成树问题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3</a:t>
            </a:r>
            <a:endParaRPr lang="zh-CN" alt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214554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70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33339A"/>
                </a:solidFill>
                <a:ea typeface="隶书" panose="02010509060101010101" pitchFamily="49" charset="-122"/>
              </a:rPr>
              <a:t>  </a:t>
            </a:r>
            <a:endParaRPr lang="zh-CN" altLang="en-US" dirty="0"/>
          </a:p>
        </p:txBody>
      </p:sp>
      <p:grpSp>
        <p:nvGrpSpPr>
          <p:cNvPr id="3" name="组合 5"/>
          <p:cNvGrpSpPr/>
          <p:nvPr/>
        </p:nvGrpSpPr>
        <p:grpSpPr>
          <a:xfrm>
            <a:off x="1492139" y="1755369"/>
            <a:ext cx="336208" cy="369332"/>
            <a:chOff x="1590439" y="1401198"/>
            <a:chExt cx="336208" cy="369332"/>
          </a:xfrm>
        </p:grpSpPr>
        <p:sp>
          <p:nvSpPr>
            <p:cNvPr id="7" name="矩形 6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</p:grpSp>
      <p:sp>
        <p:nvSpPr>
          <p:cNvPr id="9" name="矩形 8"/>
          <p:cNvSpPr/>
          <p:nvPr/>
        </p:nvSpPr>
        <p:spPr bwMode="auto">
          <a:xfrm rot="16415">
            <a:off x="2134433" y="1711677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与网络的基本概念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 bwMode="auto">
          <a:xfrm rot="16415">
            <a:off x="2144204" y="2470215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最短路问题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5" name="组合 28"/>
          <p:cNvGrpSpPr/>
          <p:nvPr/>
        </p:nvGrpSpPr>
        <p:grpSpPr>
          <a:xfrm>
            <a:off x="1504076" y="4571508"/>
            <a:ext cx="336208" cy="369332"/>
            <a:chOff x="1590439" y="1401198"/>
            <a:chExt cx="336208" cy="369332"/>
          </a:xfrm>
        </p:grpSpPr>
        <p:sp>
          <p:nvSpPr>
            <p:cNvPr id="30" name="矩形 29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 bwMode="auto">
          <a:xfrm rot="16415">
            <a:off x="2144204" y="3169956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最小生成树问题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 rot="16415">
            <a:off x="2144203" y="3877270"/>
            <a:ext cx="4553906" cy="5400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最大流问题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 rot="16415">
            <a:off x="2144204" y="4527815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最小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费用最大流问题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0" name="组合 23"/>
          <p:cNvGrpSpPr/>
          <p:nvPr/>
        </p:nvGrpSpPr>
        <p:grpSpPr>
          <a:xfrm>
            <a:off x="179512" y="294328"/>
            <a:ext cx="1822361" cy="542384"/>
            <a:chOff x="288062" y="313492"/>
            <a:chExt cx="1822361" cy="542384"/>
          </a:xfrm>
        </p:grpSpPr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288062" y="313492"/>
              <a:ext cx="18223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本章内容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88062" y="332656"/>
              <a:ext cx="1590600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5"/>
          <p:cNvGrpSpPr/>
          <p:nvPr/>
        </p:nvGrpSpPr>
        <p:grpSpPr>
          <a:xfrm>
            <a:off x="1500166" y="2571744"/>
            <a:ext cx="336208" cy="369332"/>
            <a:chOff x="1590439" y="1401198"/>
            <a:chExt cx="336208" cy="369332"/>
          </a:xfrm>
        </p:grpSpPr>
        <p:sp>
          <p:nvSpPr>
            <p:cNvPr id="41" name="矩形 40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42" name="文本框 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</p:grpSp>
      <p:grpSp>
        <p:nvGrpSpPr>
          <p:cNvPr id="27" name="组合 17"/>
          <p:cNvGrpSpPr/>
          <p:nvPr/>
        </p:nvGrpSpPr>
        <p:grpSpPr>
          <a:xfrm>
            <a:off x="1500166" y="3929066"/>
            <a:ext cx="352374" cy="369332"/>
            <a:chOff x="1573957" y="1401198"/>
            <a:chExt cx="352374" cy="369332"/>
          </a:xfrm>
        </p:grpSpPr>
        <p:sp>
          <p:nvSpPr>
            <p:cNvPr id="28" name="矩形 27"/>
            <p:cNvSpPr/>
            <p:nvPr/>
          </p:nvSpPr>
          <p:spPr bwMode="auto">
            <a:xfrm rot="18837468">
              <a:off x="1579554" y="1409677"/>
              <a:ext cx="341179" cy="35237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29" name="文本框 19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4</a:t>
              </a:r>
              <a:endParaRPr lang="zh-CN" altLang="en-US" dirty="0"/>
            </a:p>
          </p:txBody>
        </p:sp>
      </p:grpSp>
      <p:grpSp>
        <p:nvGrpSpPr>
          <p:cNvPr id="32" name="组合 5"/>
          <p:cNvGrpSpPr/>
          <p:nvPr/>
        </p:nvGrpSpPr>
        <p:grpSpPr>
          <a:xfrm>
            <a:off x="1500166" y="3214686"/>
            <a:ext cx="336208" cy="369332"/>
            <a:chOff x="1590439" y="1401198"/>
            <a:chExt cx="336208" cy="369332"/>
          </a:xfrm>
        </p:grpSpPr>
        <p:sp>
          <p:nvSpPr>
            <p:cNvPr id="39" name="矩形 38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40" name="文本框 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3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11.4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最大流问题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71472" y="1285860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67543" y="1336627"/>
            <a:ext cx="7510597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最大流问题：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给一个带收发点的网络，其每条弧的赋权称为容量，在不超过每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条弧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的容量的前提下，求出从发点到收点的最大流量。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一、最大流的数学模型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例 </a:t>
            </a:r>
            <a:r>
              <a:rPr lang="en-US" altLang="zh-CN" sz="16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．某石油公司拥有一个管道网络，使用这个网络可以把石油从采地运送到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一些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销售点，这个网络的一部分如图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11-15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所示。由于管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道直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径的变化，它的各段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管道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）的流量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（容量）也是不一样的。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的单位为万加仑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小时。如果使用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这个网络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系统从采地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向销地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运送石油，问每小时能运送多少加仑石油？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126425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11-15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4</a:t>
            </a:r>
            <a:endParaRPr lang="zh-CN" alt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000504"/>
            <a:ext cx="53578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11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11.4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最大流问题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51521" y="1378567"/>
            <a:ext cx="7560840" cy="5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目标函数：                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max </a:t>
            </a:r>
            <a:r>
              <a:rPr lang="en-US" altLang="zh-CN" sz="20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 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+ </a:t>
            </a:r>
            <a:r>
              <a:rPr lang="en-US" altLang="zh-CN" sz="20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14 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；</a:t>
            </a:r>
            <a:endParaRPr lang="en-US" altLang="zh-CN" sz="2000" dirty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约束条件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： 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 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23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+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25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,</a:t>
            </a:r>
            <a:endParaRPr lang="en-US" altLang="zh-CN" sz="2000" dirty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                                     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 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43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+ 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46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+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47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,</a:t>
            </a:r>
            <a:endParaRPr lang="en-US" altLang="zh-CN" sz="2000" dirty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                                     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23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+ 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43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= 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35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+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36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,</a:t>
            </a:r>
            <a:endParaRPr lang="en-US" altLang="zh-CN" sz="2000" dirty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                                     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25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+ 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35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57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,</a:t>
            </a:r>
            <a:endParaRPr lang="en-US" altLang="zh-CN" sz="2000" dirty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                                     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36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+ 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46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67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,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                                        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57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+ 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67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+ 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47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= 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+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,</a:t>
            </a:r>
            <a:endParaRPr lang="en-US" altLang="zh-CN" sz="2000" dirty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                                        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≤ c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, (</a:t>
            </a:r>
            <a:r>
              <a:rPr lang="en-US" altLang="zh-CN" sz="2000" dirty="0" err="1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= 1, 2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,….,6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; j =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,…,7),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                                        f</a:t>
            </a:r>
            <a:r>
              <a:rPr lang="pl-PL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pl-PL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pl-PL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≥ 0,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</a:t>
            </a:r>
            <a:r>
              <a:rPr lang="pl-PL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pl-PL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 = </a:t>
            </a:r>
            <a:r>
              <a:rPr lang="pl-PL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1,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2,…. ,6; j  = 2,…,7).</a:t>
            </a:r>
            <a:endParaRPr lang="en-US" altLang="zh-CN" sz="2000" dirty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1613"/>
              </a:lnSpc>
            </a:pPr>
            <a:endParaRPr lang="en-US" altLang="zh-CN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89009" y="1474767"/>
            <a:ext cx="75105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以此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例题建立线性规划数学模型：</a:t>
            </a:r>
          </a:p>
          <a:p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设弧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,v</a:t>
            </a:r>
            <a:r>
              <a:rPr lang="en-US" altLang="zh-CN" sz="24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上流量为 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，网络上的总的流量为 </a:t>
            </a:r>
            <a:r>
              <a:rPr lang="en-US" altLang="zh-CN" sz="24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dirty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38985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4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211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11.4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最大流问题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16413" y="1244780"/>
            <a:ext cx="7510597" cy="194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95536" y="1336627"/>
            <a:ext cx="7631473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 满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足守恒条件及流量可行条件的一组网络流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}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称之为可行流，（即线性规划的可行解），可行流中一组流量最大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（即发点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总流出量最大）的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称为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最大流（即线性规划的最优解）。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 例 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的数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据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4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代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入以上线性规划模型，用“管理运筹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学”软件运算，得如下结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果：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=5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=5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23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=2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25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=3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43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=2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46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=1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47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=2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35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=2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36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=2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57</a:t>
            </a:r>
            <a:r>
              <a:rPr lang="en-US" altLang="zh-CN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=5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67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=3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。最优值（最大</a:t>
            </a:r>
            <a:r>
              <a:rPr lang="zh-CN" altLang="en-US" sz="24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流）</a:t>
            </a:r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=10</a:t>
            </a:r>
            <a:r>
              <a:rPr lang="zh-CN" altLang="en-US" sz="24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38985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4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3513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6565181" cy="3897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11.4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最大流问题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67543" y="1244780"/>
            <a:ext cx="741682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二、最大流问题网络图论的解法</a:t>
            </a: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      对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网络上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弧容量的表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示作改进。对一条弧（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）的容量我们用一对数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,0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标在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弧（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）上，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靠近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点，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靠近 </a:t>
            </a:r>
            <a:r>
              <a:rPr lang="en-US" altLang="zh-CN" sz="1600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点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，表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示从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sz="1600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容许通过的容量为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，而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容许通过的容量为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，这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样可以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省去弧的方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向。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如图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11-16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和（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）所示。对于存在两条相反的弧（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）和（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16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）也可以用一条边和一对数组</a:t>
            </a:r>
            <a:r>
              <a:rPr lang="en-US" altLang="zh-CN" sz="16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00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00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ji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表示它们的容量。如图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11-16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）和（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）所示。</a:t>
            </a:r>
            <a:endParaRPr lang="zh-CN" altLang="en-US" sz="1600" baseline="-25000" dirty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101418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11-18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20725" y="1927225"/>
            <a:ext cx="115416" cy="12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963"/>
              </a:lnSpc>
            </a:pPr>
            <a:r>
              <a:rPr lang="zh-CN" altLang="en-US" sz="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9328" y="4334457"/>
            <a:ext cx="7253253" cy="66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endParaRPr lang="en-US" altLang="zh-CN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</a:pPr>
            <a:endParaRPr lang="en-US" altLang="zh-CN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以上方法对例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11-15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容量标号作改进，得到图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</a:t>
            </a:r>
            <a:r>
              <a:rPr lang="en-US" altLang="zh-CN" sz="28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18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00430" y="3929066"/>
            <a:ext cx="1129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11-16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4</a:t>
            </a:r>
            <a:endParaRPr lang="zh-CN" alt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714620"/>
            <a:ext cx="464347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857760"/>
            <a:ext cx="45005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285860"/>
            <a:ext cx="5740690" cy="5867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28596" y="1428736"/>
            <a:ext cx="770485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</a:p>
          <a:p>
            <a:r>
              <a:rPr lang="zh-CN" altLang="en-US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2400" dirty="0" smtClean="0">
                <a:solidFill>
                  <a:srgbClr val="000000"/>
                </a:solidFill>
                <a:ea typeface="楷体" pitchFamily="49" charset="-122"/>
              </a:rPr>
              <a:t>图论中图是由点和边构成，可以反映一些对象之间的关系。例如：一个人群中，相互认识关系可以用图表示，如图</a:t>
            </a:r>
            <a:r>
              <a:rPr lang="en-US" altLang="zh-CN" sz="2400" dirty="0" smtClean="0">
                <a:solidFill>
                  <a:srgbClr val="000000"/>
                </a:solidFill>
                <a:ea typeface="楷体" pitchFamily="49" charset="-122"/>
                <a:cs typeface="Arial" pitchFamily="34" charset="0"/>
              </a:rPr>
              <a:t>11-1</a:t>
            </a:r>
            <a:r>
              <a:rPr lang="en-US" altLang="zh-CN" sz="2400" dirty="0" smtClean="0">
                <a:solidFill>
                  <a:srgbClr val="000000"/>
                </a:solidFill>
                <a:ea typeface="楷体" pitchFamily="49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ea typeface="楷体" pitchFamily="49" charset="-122"/>
              </a:rPr>
              <a:t>所示。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      </a:t>
            </a:r>
          </a:p>
          <a:p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     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4" y="625199"/>
            <a:ext cx="641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11.1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图与网络的基本概念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43306" y="5857892"/>
            <a:ext cx="329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                                       图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11-1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844" y="714356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 smtClean="0"/>
              <a:t>§ 1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786058"/>
            <a:ext cx="4857784" cy="321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8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11.4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最大流问题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67543" y="1244780"/>
            <a:ext cx="7416825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求</a:t>
            </a:r>
            <a:r>
              <a:rPr lang="zh-CN" altLang="en-US" sz="16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最大流的基本</a:t>
            </a:r>
            <a:r>
              <a:rPr lang="zh-CN" altLang="en-US" sz="16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算法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:</a:t>
            </a:r>
            <a:endParaRPr lang="zh-CN" altLang="en-US" sz="1600" b="1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）找出一条从发点到收点的路，在这条路上的每一条弧顺流方向的容量都大于零。如果不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存在这样的路，则已经求得最大流。</a:t>
            </a: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）找出这条路上各条弧的最小的顺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流容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量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，通过这条路增加网络的流量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）在这条路上，减少每一条弧的顺流容量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，同时增加这些弧的逆流容量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，返回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步骤（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）。</a:t>
            </a:r>
          </a:p>
          <a:p>
            <a:r>
              <a:rPr lang="zh-CN" altLang="en-US" sz="16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16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此方法对例 </a:t>
            </a:r>
            <a:r>
              <a:rPr lang="en-US" altLang="zh-CN" sz="16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sz="16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求解：</a:t>
            </a: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第一次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迭代：选择路为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。弧（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）的顺流容量为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，决定了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=2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，改进的网络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流量如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11-19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所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示。</a:t>
            </a: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118731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11-19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4</a:t>
            </a:r>
            <a:endParaRPr lang="zh-CN" alt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00438"/>
            <a:ext cx="62151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81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863440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11.4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最大流问题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28418" y="4894322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38985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9328" y="4334457"/>
            <a:ext cx="7253253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12625" y="5066426"/>
            <a:ext cx="11873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11-20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49328" y="1298292"/>
            <a:ext cx="7253253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66700" algn="l"/>
                <a:tab pos="189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66700" algn="l"/>
                <a:tab pos="189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66700" algn="l"/>
                <a:tab pos="189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66700" algn="l"/>
                <a:tab pos="189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66700" algn="l"/>
                <a:tab pos="189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89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89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89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89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第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二次迭代：选择路为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。弧（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）的顺流容量为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，决定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了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i="1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=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，改进的网络流量图如图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11-20 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所示。</a:t>
            </a: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ea typeface="楷体" pitchFamily="49" charset="-122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ea typeface="楷体" pitchFamily="49" charset="-122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4</a:t>
            </a:r>
            <a:endParaRPr lang="zh-CN" altLang="en-US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214554"/>
            <a:ext cx="6643734" cy="328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9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11.4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最大流问题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50147" y="5047662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12673" y="1244780"/>
            <a:ext cx="720812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第三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次迭代：选择路为 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。弧（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）的顺流容量为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，决定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了 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=1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，改进的网络流量图如图 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11-21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所示。</a:t>
            </a: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124502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11-21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4</a:t>
            </a:r>
            <a:endParaRPr lang="zh-CN" alt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71678"/>
            <a:ext cx="65008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5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11.4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最大流问题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12672" y="1270275"/>
            <a:ext cx="7345475" cy="269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第四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次迭代：选择路为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。弧（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）的顺流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容量为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，决定了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i="1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 2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，改进的网络流量图如图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11-22 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所示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124502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</a:t>
            </a: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11-22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20725" y="1927224"/>
            <a:ext cx="1330995" cy="2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963"/>
              </a:lnSpc>
            </a:pP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963"/>
              </a:lnSpc>
            </a:pPr>
            <a:endParaRPr lang="zh-CN" alt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4</a:t>
            </a:r>
            <a:endParaRPr lang="zh-CN" alt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143116"/>
            <a:ext cx="67866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8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11.4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最大流问题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49328" y="1272620"/>
            <a:ext cx="7308820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第五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次迭代：选择路为 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。弧（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）的顺流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容量为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，决定了 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 2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，改进的网络流量图如图 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11-23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所示。</a:t>
            </a:r>
          </a:p>
          <a:p>
            <a:pPr>
              <a:lnSpc>
                <a:spcPts val="1000"/>
              </a:lnSpc>
            </a:pPr>
            <a:endParaRPr lang="zh-CN" altLang="en-US" sz="20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1662" y="3847334"/>
            <a:ext cx="107189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11-23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20724" y="1927225"/>
            <a:ext cx="538907" cy="2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963"/>
              </a:lnSpc>
            </a:pP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963"/>
              </a:lnSpc>
            </a:pPr>
            <a:endParaRPr lang="zh-CN" alt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4</a:t>
            </a:r>
            <a:endParaRPr lang="zh-CN" alt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3116"/>
            <a:ext cx="67866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0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11.4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最大流问题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49328" y="1244780"/>
            <a:ext cx="73088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经过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第五次迭代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后已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经找不到从发点到收点的一条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路上的每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一条弧顺流容量都大于零，运算停止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。最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大流量为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。最大流量图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如图 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11-25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所示。</a:t>
            </a:r>
          </a:p>
        </p:txBody>
      </p:sp>
      <p:sp>
        <p:nvSpPr>
          <p:cNvPr id="4" name="矩形 3"/>
          <p:cNvSpPr/>
          <p:nvPr/>
        </p:nvSpPr>
        <p:spPr>
          <a:xfrm>
            <a:off x="3617847" y="3928902"/>
            <a:ext cx="124502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11-25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4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285992"/>
            <a:ext cx="62151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4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33339A"/>
                </a:solidFill>
                <a:ea typeface="隶书" panose="02010509060101010101" pitchFamily="49" charset="-122"/>
              </a:rPr>
              <a:t>  </a:t>
            </a:r>
            <a:endParaRPr lang="zh-CN" altLang="en-US" dirty="0"/>
          </a:p>
        </p:txBody>
      </p:sp>
      <p:grpSp>
        <p:nvGrpSpPr>
          <p:cNvPr id="3" name="组合 5"/>
          <p:cNvGrpSpPr/>
          <p:nvPr/>
        </p:nvGrpSpPr>
        <p:grpSpPr>
          <a:xfrm>
            <a:off x="1492139" y="1755369"/>
            <a:ext cx="336208" cy="369332"/>
            <a:chOff x="1590439" y="1401198"/>
            <a:chExt cx="336208" cy="369332"/>
          </a:xfrm>
        </p:grpSpPr>
        <p:sp>
          <p:nvSpPr>
            <p:cNvPr id="7" name="矩形 6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</p:grpSp>
      <p:sp>
        <p:nvSpPr>
          <p:cNvPr id="9" name="矩形 8"/>
          <p:cNvSpPr/>
          <p:nvPr/>
        </p:nvSpPr>
        <p:spPr bwMode="auto">
          <a:xfrm rot="16415">
            <a:off x="2134433" y="1711677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与网络的基本概念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 bwMode="auto">
          <a:xfrm rot="16415">
            <a:off x="2144204" y="2470215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最短路问题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4" name="组合 28"/>
          <p:cNvGrpSpPr/>
          <p:nvPr/>
        </p:nvGrpSpPr>
        <p:grpSpPr>
          <a:xfrm>
            <a:off x="1500166" y="3929066"/>
            <a:ext cx="336208" cy="369332"/>
            <a:chOff x="1590439" y="1401198"/>
            <a:chExt cx="336208" cy="369332"/>
          </a:xfrm>
        </p:grpSpPr>
        <p:sp>
          <p:nvSpPr>
            <p:cNvPr id="30" name="矩形 29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4</a:t>
              </a:r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 bwMode="auto">
          <a:xfrm rot="16415">
            <a:off x="2144204" y="3169956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最小生成树问题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 rot="16415">
            <a:off x="2144203" y="3877270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最大流问题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 rot="16415">
            <a:off x="2144204" y="4527815"/>
            <a:ext cx="4553906" cy="5400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最小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费用最大流问题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5" name="组合 23"/>
          <p:cNvGrpSpPr/>
          <p:nvPr/>
        </p:nvGrpSpPr>
        <p:grpSpPr>
          <a:xfrm>
            <a:off x="179512" y="294328"/>
            <a:ext cx="1822361" cy="542384"/>
            <a:chOff x="288062" y="313492"/>
            <a:chExt cx="1822361" cy="542384"/>
          </a:xfrm>
        </p:grpSpPr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288062" y="313492"/>
              <a:ext cx="18223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本章内容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88062" y="332656"/>
              <a:ext cx="1590600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00166" y="2571744"/>
            <a:ext cx="336208" cy="369332"/>
            <a:chOff x="1590439" y="1401198"/>
            <a:chExt cx="336208" cy="369332"/>
          </a:xfrm>
        </p:grpSpPr>
        <p:sp>
          <p:nvSpPr>
            <p:cNvPr id="41" name="矩形 40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42" name="文本框 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</p:grpSp>
      <p:grpSp>
        <p:nvGrpSpPr>
          <p:cNvPr id="10" name="组合 17"/>
          <p:cNvGrpSpPr/>
          <p:nvPr/>
        </p:nvGrpSpPr>
        <p:grpSpPr>
          <a:xfrm>
            <a:off x="1500166" y="4643446"/>
            <a:ext cx="352374" cy="369332"/>
            <a:chOff x="1573957" y="1401198"/>
            <a:chExt cx="352374" cy="369332"/>
          </a:xfrm>
        </p:grpSpPr>
        <p:sp>
          <p:nvSpPr>
            <p:cNvPr id="28" name="矩形 27"/>
            <p:cNvSpPr/>
            <p:nvPr/>
          </p:nvSpPr>
          <p:spPr bwMode="auto">
            <a:xfrm rot="18837468">
              <a:off x="1579554" y="1409677"/>
              <a:ext cx="341179" cy="35237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29" name="文本框 19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</p:grpSp>
      <p:grpSp>
        <p:nvGrpSpPr>
          <p:cNvPr id="11" name="组合 5"/>
          <p:cNvGrpSpPr/>
          <p:nvPr/>
        </p:nvGrpSpPr>
        <p:grpSpPr>
          <a:xfrm>
            <a:off x="1500166" y="3214686"/>
            <a:ext cx="336208" cy="369332"/>
            <a:chOff x="1590439" y="1401198"/>
            <a:chExt cx="336208" cy="369332"/>
          </a:xfrm>
        </p:grpSpPr>
        <p:sp>
          <p:nvSpPr>
            <p:cNvPr id="39" name="矩形 38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40" name="文本框 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3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66701" y="1302642"/>
            <a:ext cx="7171468" cy="26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最小费用最大流问题：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给了一个带收发点的网络，对每一条弧（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），除了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出容量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外，还给出了这条弧的单位流量的费用 </a:t>
            </a:r>
            <a:r>
              <a:rPr lang="en-US" altLang="zh-CN" sz="1600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1600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，要求一个最大流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，并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使得总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运送费用最小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一、最小费用最大流的数学模型</a:t>
            </a: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例 </a:t>
            </a:r>
            <a:r>
              <a:rPr lang="en-US" altLang="zh-CN" sz="1600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．由于输油管道的长短不一，所以在例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中每段管道（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）除了有不同的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流量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限制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外，还有不同的单位流量的费用 </a:t>
            </a:r>
            <a:r>
              <a:rPr lang="en-US" altLang="zh-CN" sz="1600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1600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00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的单位为万加仑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小时，</a:t>
            </a:r>
            <a:r>
              <a:rPr lang="en-US" altLang="zh-CN" sz="1600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1600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1600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的单位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为百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元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万加仑。如图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11-26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所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示。从采地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向销地 </a:t>
            </a:r>
            <a:r>
              <a:rPr lang="en-US" altLang="zh-CN" sz="16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运送石油，怎样运送才能运送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最多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的石油并使得总的运送费用最小？求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出每小时的最大流量及最</a:t>
            </a:r>
            <a:r>
              <a:rPr lang="zh-CN" altLang="en-US" sz="16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大流量的最小费用。</a:t>
            </a:r>
          </a:p>
          <a:p>
            <a:pPr>
              <a:lnSpc>
                <a:spcPts val="1000"/>
              </a:lnSpc>
            </a:pP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388"/>
              </a:lnSpc>
            </a:pP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50"/>
              </a:lnSpc>
            </a:pP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4042732"/>
            <a:ext cx="118731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11-26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71876"/>
            <a:ext cx="62151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95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12673" y="1270275"/>
            <a:ext cx="7416913" cy="577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1600" b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这个</a:t>
            </a:r>
            <a:r>
              <a:rPr lang="zh-CN" altLang="en-US" sz="1600" b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最小费用最大流问题也是一个线性规划问题。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解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：我们用线性规划来求解此题，可以分两步走。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    第一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步，先求出此网络图中的最大流量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，这已在例 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中建立了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线性规划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的模型，通过“管理运筹学”软件已经获得结果。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    第二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步，在最大流量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 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的所有解中，找出一个最小费用的解，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我们来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建立第二步中的线性规划模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型。</a:t>
            </a:r>
            <a:endParaRPr lang="zh-CN" altLang="en-US" sz="1600" dirty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设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弧（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j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）上的流量为 </a:t>
            </a:r>
            <a:r>
              <a:rPr lang="en-US" altLang="zh-CN" sz="16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600" i="1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，已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知网络中最大流量为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只要在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例 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的约束条件上，再加上总流量必须等于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 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的约束条件：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+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6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，即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得此线性规划的约束条件，此线性规划的目标函数显然是求其流量的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最小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费用 ∑  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600" i="1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× </a:t>
            </a:r>
            <a:r>
              <a:rPr lang="en-US" altLang="zh-CN" sz="1600" i="1" dirty="0" err="1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1600" i="1" baseline="-25000" dirty="0" err="1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16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600" i="1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j </a:t>
            </a:r>
            <a:r>
              <a:rPr lang="en-US" altLang="zh-CN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)∈</a:t>
            </a:r>
            <a:r>
              <a:rPr lang="en-US" altLang="zh-CN" sz="16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16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由此</a:t>
            </a:r>
            <a:r>
              <a:rPr lang="zh-CN" altLang="en-US" sz="16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得到线性规划模型如下。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7847" y="3928902"/>
            <a:ext cx="38985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80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7847" y="3928902"/>
            <a:ext cx="3898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85852" y="857232"/>
            <a:ext cx="69294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min=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zh-CN" sz="2000" baseline="-25000" dirty="0" err="1" smtClean="0">
                <a:latin typeface="Arial" pitchFamily="34" charset="0"/>
                <a:cs typeface="Arial" pitchFamily="34" charset="0"/>
              </a:rPr>
              <a:t>ij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×b</a:t>
            </a:r>
            <a:r>
              <a:rPr lang="en-US" altLang="zh-CN" sz="2000" baseline="-25000" dirty="0" err="1" smtClean="0">
                <a:latin typeface="Arial" pitchFamily="34" charset="0"/>
                <a:cs typeface="Arial" pitchFamily="34" charset="0"/>
              </a:rPr>
              <a:t>ij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=6f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+3f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+4f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+5f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+2f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43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+4f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+7f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57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(vi,vj)∈A               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3f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+3f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46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+8f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47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+4f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67.</a:t>
            </a: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s.t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.               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=F=10</a:t>
            </a:r>
            <a:r>
              <a:rPr lang="zh-CN" altLang="en-US" sz="2000" dirty="0" smtClean="0">
                <a:latin typeface="Arial" pitchFamily="34" charset="0"/>
                <a:cs typeface="Arial" pitchFamily="34" charset="0"/>
              </a:rPr>
              <a:t>，</a:t>
            </a:r>
            <a:endParaRPr lang="en-US" altLang="zh-CN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                  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=f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                  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=f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43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46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47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                  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43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=f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                  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=f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57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                  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46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=f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67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                  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57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67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47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=f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+f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zh-CN" sz="2000" baseline="-25000" dirty="0" err="1" smtClean="0">
                <a:latin typeface="Arial" pitchFamily="34" charset="0"/>
                <a:cs typeface="Arial" pitchFamily="34" charset="0"/>
              </a:rPr>
              <a:t>ij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≤c</a:t>
            </a:r>
            <a:r>
              <a:rPr lang="en-US" altLang="zh-CN" sz="2000" baseline="-25000" dirty="0" err="1" smtClean="0">
                <a:latin typeface="Arial" pitchFamily="34" charset="0"/>
                <a:cs typeface="Arial" pitchFamily="34" charset="0"/>
              </a:rPr>
              <a:t>ij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=1,2,…,6;j=2,3,…,7),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                  f</a:t>
            </a:r>
            <a:r>
              <a:rPr lang="en-US" altLang="zh-CN" sz="2000" baseline="-25000" dirty="0" smtClean="0">
                <a:latin typeface="Arial" pitchFamily="34" charset="0"/>
                <a:cs typeface="Arial" pitchFamily="34" charset="0"/>
              </a:rPr>
              <a:t>ij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≥0,(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=1,2,…,6;j=2,3,…,7).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96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285860"/>
            <a:ext cx="5740690" cy="5867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67544" y="1556792"/>
            <a:ext cx="7704856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</a:p>
          <a:p>
            <a:r>
              <a:rPr lang="zh-CN" altLang="en-US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endParaRPr lang="zh-CN" altLang="en-US" sz="2400" dirty="0" smtClean="0">
              <a:solidFill>
                <a:srgbClr val="000000"/>
              </a:solidFill>
              <a:ea typeface="楷体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      </a:t>
            </a:r>
          </a:p>
          <a:p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     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4" y="625199"/>
            <a:ext cx="641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11.1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图与网络的基本概念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43306" y="5286388"/>
            <a:ext cx="329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                                 </a:t>
            </a:r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11-2</a:t>
            </a:r>
            <a:endParaRPr lang="zh-CN" altLang="en-US" dirty="0">
              <a:latin typeface="Arial" pitchFamily="34" charset="0"/>
              <a:ea typeface="楷体" pitchFamily="49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844" y="714356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 smtClean="0"/>
              <a:t>§ 1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357158" y="1500174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6700" algn="l"/>
                <a:tab pos="1917700" algn="l"/>
              </a:tabLst>
            </a:pP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图论不仅描述对象之间关系，还研究特定关系之间的内在规律，一般情况下图中点的相对位置如何、点与点之间连线的长短曲直，对于反映对象之间的关系并不重要，如对赵等七人的相互认识关系可用图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表示，可见图论的图与几何图、工程图是不一样的。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928934"/>
            <a:ext cx="65722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8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04236" y="1378567"/>
            <a:ext cx="7208123" cy="623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管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理运筹学软件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，求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得如下结果：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=4,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=6,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25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=3,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23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=1, </a:t>
            </a:r>
            <a:r>
              <a:rPr lang="en-US" altLang="zh-CN" sz="20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43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=3,</a:t>
            </a:r>
            <a:r>
              <a:rPr lang="en-US" altLang="zh-CN" sz="20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57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=5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36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=2,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46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=1,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47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=2,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67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=3,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35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=2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。其最优值（最小费用）为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145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		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   如果例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 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的问题改为：每小时运送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万加仑的石油从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采地</a:t>
            </a:r>
            <a:r>
              <a:rPr lang="en-US" altLang="zh-CN" sz="2000" i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到销地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最小费用是多少？应怎样运送？这就变成了一个最小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费用流问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题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。求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最小费用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流问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题的线性规划模型只要把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最小费用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最大流模型中的约束条件中的发点流量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 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改为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 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即可。在例 </a:t>
            </a:r>
            <a:r>
              <a:rPr lang="en-US" altLang="zh-CN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7 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中只要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把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 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改为 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baseline="-25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000" i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=6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，可</a:t>
            </a:r>
            <a:r>
              <a:rPr lang="zh-CN" altLang="en-US" sz="2000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得到最小费用流的线性规划</a:t>
            </a:r>
            <a:r>
              <a:rPr lang="zh-CN" altLang="en-US" sz="2000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模型。</a:t>
            </a:r>
            <a:endParaRPr lang="zh-CN" altLang="en-US" sz="2000" dirty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7847" y="3928902"/>
            <a:ext cx="38985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369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49328" y="1244780"/>
            <a:ext cx="7171468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二、最小费用最大流的网络图论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解法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、对网络上弧（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8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i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,</a:t>
            </a:r>
            <a:r>
              <a:rPr lang="en-US" altLang="zh-CN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sz="800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j</a:t>
            </a:r>
            <a:r>
              <a:rPr lang="en-US" altLang="zh-CN" sz="8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）的（</a:t>
            </a:r>
            <a:r>
              <a:rPr lang="en-US" altLang="zh-CN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c</a:t>
            </a:r>
            <a:r>
              <a:rPr lang="en-US" altLang="zh-CN" sz="800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ij</a:t>
            </a:r>
            <a:r>
              <a:rPr lang="en-US" altLang="zh-CN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,</a:t>
            </a:r>
            <a:r>
              <a:rPr lang="en-US" altLang="zh-CN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b</a:t>
            </a:r>
            <a:r>
              <a:rPr lang="en-US" altLang="zh-CN" sz="800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ij</a:t>
            </a:r>
            <a:r>
              <a:rPr lang="en-US" altLang="zh-CN" sz="8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）的表示作如下改进，用（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b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）来表示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a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），用（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d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）来表示（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c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）。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896" y="4174385"/>
            <a:ext cx="11504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11-27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428868"/>
            <a:ext cx="600079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57158" y="1500174"/>
            <a:ext cx="7171468" cy="19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45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用上述方法对图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11-26 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中的弧标号进行改进，得图</a:t>
            </a:r>
            <a:r>
              <a:rPr lang="en-US" altLang="zh-CN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11-28</a:t>
            </a:r>
            <a:endParaRPr lang="zh-CN" altLang="en-US" sz="20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7847" y="3928902"/>
            <a:ext cx="3898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4857760"/>
            <a:ext cx="7541462" cy="1443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</a:pPr>
            <a:endParaRPr lang="en-US" altLang="zh-CN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、求</a:t>
            </a:r>
            <a:r>
              <a:rPr lang="zh-CN" altLang="en-US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最小费用最大流的基本算法</a:t>
            </a:r>
          </a:p>
          <a:p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      在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对弧的标号作了改进的网络图上求最小费用最大流的基本算法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与求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最大流的基本算法完全一样，不同的只是在步骤（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）中要选择一条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总的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单位费用最小的路，而不是包含边数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最少的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路。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567032" y="4058755"/>
            <a:ext cx="1014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11-28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85926"/>
            <a:ext cx="61436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4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0870" y="5129230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49328" y="1244780"/>
            <a:ext cx="7171468" cy="10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用上述方法对例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 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求解：</a:t>
            </a:r>
            <a:endParaRPr lang="zh-CN" altLang="en-US" sz="2000" dirty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      第一次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迭代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：最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短路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。第一次迭代后总流量为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，总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费用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10ⅹ1=10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7847" y="3928902"/>
            <a:ext cx="107189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11-29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20725" y="1927225"/>
            <a:ext cx="115416" cy="12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963"/>
              </a:lnSpc>
            </a:pPr>
            <a:r>
              <a:rPr lang="zh-CN" altLang="en-US" sz="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428868"/>
            <a:ext cx="67866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95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11760" y="5129230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49328" y="1371519"/>
            <a:ext cx="71714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第二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次迭代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：最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短路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。第二次迭代后总流量为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总费用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10+11ⅹ2=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32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617847" y="3928902"/>
            <a:ext cx="11616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11-30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071678"/>
            <a:ext cx="69294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2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0870" y="5129230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49328" y="1331942"/>
            <a:ext cx="71714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第三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次迭代：找到最短路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。第三次迭代后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总流量为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，总费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用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32+12ⅹ2=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56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617847" y="3928902"/>
            <a:ext cx="105907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11-31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3116"/>
            <a:ext cx="697706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6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0870" y="5129230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12673" y="1384596"/>
            <a:ext cx="71714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第四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次迭代：找到最短路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。第四次迭代后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总流量为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，总费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用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56+16ⅹ1=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72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599520" y="3942966"/>
            <a:ext cx="10141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11-32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71678"/>
            <a:ext cx="685804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7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95736" y="5292239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3928902"/>
            <a:ext cx="124502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</a:t>
            </a: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11-33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000" y="1363965"/>
            <a:ext cx="7208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第五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次迭代：找到最短路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。第五次迭代后总流量为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，总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费用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72+3ⅹ17=123</a:t>
            </a:r>
            <a:endParaRPr lang="zh-CN" altLang="en-US" dirty="0">
              <a:latin typeface="Arial" pitchFamily="34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3116"/>
            <a:ext cx="685804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50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95736" y="5292239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3928902"/>
            <a:ext cx="126425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11-34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673" y="1315711"/>
            <a:ext cx="7208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第六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次迭代：找到最短路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。第六次迭代后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总流量为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，总费用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123+22=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145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5" y="2147888"/>
            <a:ext cx="6929486" cy="342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3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95736" y="5292239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3928902"/>
            <a:ext cx="126425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11-35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673" y="1315711"/>
            <a:ext cx="7208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第六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次迭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代后，已找不到从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1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的每条弧容量都大于零的路了，故求得最小费用最大流。得到其最小费用最大流的流量图如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11-35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所示。其总流量为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，即每小时最多运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万加仑石油，其最小总费用为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145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百元。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428868"/>
            <a:ext cx="65008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3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285860"/>
            <a:ext cx="5740690" cy="5867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28008" y="1494713"/>
            <a:ext cx="7704856" cy="348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如果把上例中</a:t>
            </a:r>
            <a:r>
              <a:rPr lang="zh-CN" altLang="en-US" sz="2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的“相互认识”关系改为“认识</a:t>
            </a:r>
            <a:r>
              <a:rPr lang="zh-CN" altLang="en-US" sz="20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”关</a:t>
            </a:r>
            <a:r>
              <a:rPr lang="zh-CN" altLang="en-US" sz="2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系</a:t>
            </a:r>
            <a:r>
              <a:rPr lang="zh-CN" altLang="en-US" sz="20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，那么用</a:t>
            </a:r>
            <a:r>
              <a:rPr lang="zh-CN" altLang="en-US" sz="2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两点之间的连</a:t>
            </a:r>
            <a:r>
              <a:rPr lang="zh-CN" altLang="en-US" sz="20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线很</a:t>
            </a:r>
            <a:r>
              <a:rPr lang="zh-CN" altLang="en-US" sz="2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难刻画他们之</a:t>
            </a:r>
            <a:r>
              <a:rPr lang="zh-CN" altLang="en-US" sz="20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间关系，这时引</a:t>
            </a:r>
            <a:r>
              <a:rPr lang="zh-CN" altLang="en-US" sz="2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入</a:t>
            </a:r>
            <a:r>
              <a:rPr lang="zh-CN" altLang="en-US" sz="20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一个</a:t>
            </a:r>
            <a:r>
              <a:rPr lang="zh-CN" altLang="en-US" sz="2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带箭头的连线，称为弧。图 </a:t>
            </a:r>
            <a:r>
              <a:rPr lang="en-US" altLang="zh-CN" sz="2000" dirty="0">
                <a:solidFill>
                  <a:srgbClr val="000000"/>
                </a:solidFill>
                <a:ea typeface="楷体" pitchFamily="49" charset="-122"/>
                <a:cs typeface="Arial" pitchFamily="34" charset="0"/>
              </a:rPr>
              <a:t>11-3</a:t>
            </a:r>
            <a:r>
              <a:rPr lang="en-US" altLang="zh-CN" sz="2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就是一个反映这七人“认识”关系</a:t>
            </a:r>
            <a:r>
              <a:rPr lang="zh-CN" altLang="en-US" sz="20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的图</a:t>
            </a:r>
            <a:r>
              <a:rPr lang="zh-CN" altLang="en-US" sz="2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。相互认识用两条反向的弧表示。</a:t>
            </a:r>
          </a:p>
          <a:p>
            <a:endParaRPr lang="zh-CN" altLang="en-US" sz="200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ts val="1000"/>
              </a:lnSpc>
            </a:pP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zh-CN" altLang="en-US" sz="2400" dirty="0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      </a:t>
            </a:r>
          </a:p>
          <a:p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     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4" y="625199"/>
            <a:ext cx="641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11.1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图与网络的基本概念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714744" y="5929330"/>
            <a:ext cx="1143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图</a:t>
            </a:r>
            <a:r>
              <a:rPr lang="zh-CN" altLang="en-US" dirty="0" smtClean="0"/>
              <a:t>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11-3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44" y="714356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1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711034"/>
            <a:ext cx="4857784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4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95736" y="5292239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3928902"/>
            <a:ext cx="12029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lang="en-US" altLang="zh-CN" sz="1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36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0034" y="1309252"/>
            <a:ext cx="7358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       如果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对例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求一个最小费用流的问题：每小时运送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万加仑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石油从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1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11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的最小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费用是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少？我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们可以从第四次迭代及图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11-32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即可得到运送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万加仑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最小费用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72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百元，其运送方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式如图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11-36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所示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428868"/>
            <a:ext cx="67151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11.5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最小费用最大流问题</a:t>
            </a:r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89323" y="1270275"/>
            <a:ext cx="7510597" cy="208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3200" algn="l"/>
                <a:tab pos="266700" algn="l"/>
                <a:tab pos="1917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25"/>
              </a:lnSpc>
            </a:pP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</a:t>
            </a:r>
            <a:endParaRPr lang="en-US" altLang="zh-CN" sz="90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525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                                                                                 </a:t>
            </a:r>
            <a:endParaRPr lang="en-US" altLang="zh-CN" sz="9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4744" y="4000504"/>
            <a:ext cx="95648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图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11-37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3381" y="6036097"/>
            <a:ext cx="6340197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63"/>
              </a:lnSpc>
            </a:pPr>
            <a:r>
              <a:rPr lang="zh-CN" altLang="en-US" sz="20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注：管理运筹学软件有专门</a:t>
            </a:r>
            <a:r>
              <a:rPr lang="zh-CN" altLang="en-US" sz="20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的子程序用于解决这类问题</a:t>
            </a:r>
            <a:endParaRPr lang="zh-CN" altLang="en-US" sz="20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11714" y="3004754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5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571472" y="1428736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      如果每小时运送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万加仑，我们可以在图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11-36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的基础上，再按第五次迭代所选的最短路运送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万加仑即得最小费用：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72+1 × 17 = 89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百元，其运送方式如图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11-37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所示。</a:t>
            </a:r>
            <a:endParaRPr lang="zh-CN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428868"/>
            <a:ext cx="635798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6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86024" y="2126147"/>
            <a:ext cx="65024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ctr">
              <a:lnSpc>
                <a:spcPct val="110000"/>
              </a:lnSpc>
              <a:spcAft>
                <a:spcPts val="600"/>
              </a:spcAft>
            </a:pPr>
            <a:r>
              <a:rPr lang="zh-CN" altLang="en-US" sz="9600" b="1" dirty="0" smtClean="0">
                <a:latin typeface="楷体" pitchFamily="49" charset="-122"/>
                <a:ea typeface="楷体" pitchFamily="49" charset="-122"/>
              </a:rPr>
              <a:t>谢 谢！</a:t>
            </a:r>
            <a:endParaRPr lang="en-US" altLang="zh-CN" sz="9600" b="1" dirty="0" smtClean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1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285860"/>
            <a:ext cx="5740690" cy="5867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67544" y="1556792"/>
            <a:ext cx="7704856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4000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</a:p>
          <a:p>
            <a:r>
              <a:rPr lang="zh-CN" altLang="en-US" sz="2400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endParaRPr lang="zh-CN" altLang="en-US" sz="2400" dirty="0" smtClean="0">
              <a:solidFill>
                <a:srgbClr val="000000"/>
              </a:solidFill>
              <a:ea typeface="楷体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      </a:t>
            </a:r>
          </a:p>
          <a:p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     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4" y="625199"/>
            <a:ext cx="641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11.1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图与网络的基本概念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4744" y="5143512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                                 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844" y="714356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 smtClean="0"/>
              <a:t>§ 1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357158" y="150017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6700" algn="l"/>
                <a:tab pos="1917700" algn="l"/>
              </a:tabLst>
            </a:pPr>
            <a:r>
              <a:rPr lang="zh-CN" altLang="en-US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endParaRPr lang="zh-CN" altLang="en-US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1472" y="1428736"/>
            <a:ext cx="7286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sz="24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无向图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：</a:t>
            </a:r>
            <a:endParaRPr lang="en-US" altLang="zh-CN" b="1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 点和边构成的图，记作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G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=(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,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E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)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。</a:t>
            </a:r>
          </a:p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sz="24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有向图：</a:t>
            </a:r>
          </a:p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    点和弧构成的图，记作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D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=(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,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A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)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。</a:t>
            </a:r>
          </a:p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sz="24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连通图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：</a:t>
            </a:r>
          </a:p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		  对无向图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G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，若任何两个不同的点之间，至少存在一条链，则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G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为连通图。</a:t>
            </a:r>
          </a:p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sz="24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回路：</a:t>
            </a:r>
          </a:p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		  若路的第一个点和最后一个点相同，则该路为回路。</a:t>
            </a:r>
          </a:p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sz="24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赋权图：</a:t>
            </a:r>
          </a:p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	  对无向图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G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的每一条边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(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i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,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j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)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，相应有一个数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w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ij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，则称图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G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为赋权图，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w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ij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称为边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(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i</a:t>
            </a:r>
            <a:r>
              <a:rPr lang="en-US" altLang="zh-CN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,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j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)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上的权。</a:t>
            </a:r>
          </a:p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sz="24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网络：</a:t>
            </a:r>
          </a:p>
          <a:p>
            <a:pPr>
              <a:tabLst>
                <a:tab pos="190500" algn="l"/>
                <a:tab pos="203200" algn="l"/>
                <a:tab pos="266700" algn="l"/>
              </a:tabLst>
            </a:pP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	  在赋权的有向图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D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中指定一点，称为发点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(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记为 </a:t>
            </a:r>
            <a:r>
              <a:rPr lang="en-US" altLang="zh-CN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i="1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s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)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，指定另一点为收点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(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记为 </a:t>
            </a:r>
            <a:r>
              <a:rPr lang="en-US" altLang="zh-CN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i="1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t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)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，其余点称为中间点，并把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D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中的每一条弧的赋权数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c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ij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称为弧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(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i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,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v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j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)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的容量，这样的赋权有向图 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D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称为网络。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8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33339A"/>
                </a:solidFill>
                <a:ea typeface="隶书" panose="02010509060101010101" pitchFamily="49" charset="-122"/>
              </a:rPr>
              <a:t>  </a:t>
            </a:r>
            <a:endParaRPr lang="zh-CN" altLang="en-US" dirty="0"/>
          </a:p>
        </p:txBody>
      </p:sp>
      <p:grpSp>
        <p:nvGrpSpPr>
          <p:cNvPr id="3" name="组合 5"/>
          <p:cNvGrpSpPr/>
          <p:nvPr/>
        </p:nvGrpSpPr>
        <p:grpSpPr>
          <a:xfrm>
            <a:off x="1492139" y="1755369"/>
            <a:ext cx="336208" cy="369332"/>
            <a:chOff x="1590439" y="1401198"/>
            <a:chExt cx="336208" cy="369332"/>
          </a:xfrm>
        </p:grpSpPr>
        <p:sp>
          <p:nvSpPr>
            <p:cNvPr id="7" name="矩形 6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</p:grpSp>
      <p:sp>
        <p:nvSpPr>
          <p:cNvPr id="9" name="矩形 8"/>
          <p:cNvSpPr/>
          <p:nvPr/>
        </p:nvSpPr>
        <p:spPr bwMode="auto">
          <a:xfrm rot="16415">
            <a:off x="2134433" y="1711677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图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与网络的基本概念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17"/>
          <p:cNvGrpSpPr/>
          <p:nvPr/>
        </p:nvGrpSpPr>
        <p:grpSpPr>
          <a:xfrm>
            <a:off x="1475654" y="2520902"/>
            <a:ext cx="352374" cy="369332"/>
            <a:chOff x="1573957" y="1401198"/>
            <a:chExt cx="352374" cy="369332"/>
          </a:xfrm>
        </p:grpSpPr>
        <p:sp>
          <p:nvSpPr>
            <p:cNvPr id="19" name="矩形 18"/>
            <p:cNvSpPr/>
            <p:nvPr/>
          </p:nvSpPr>
          <p:spPr bwMode="auto">
            <a:xfrm rot="18837468">
              <a:off x="1579554" y="1409677"/>
              <a:ext cx="341179" cy="35237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</p:grpSp>
      <p:sp>
        <p:nvSpPr>
          <p:cNvPr id="21" name="矩形 20"/>
          <p:cNvSpPr/>
          <p:nvPr/>
        </p:nvSpPr>
        <p:spPr bwMode="auto">
          <a:xfrm rot="16415">
            <a:off x="2144204" y="2470215"/>
            <a:ext cx="4553906" cy="5400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最短路问题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5" name="组合 25"/>
          <p:cNvGrpSpPr/>
          <p:nvPr/>
        </p:nvGrpSpPr>
        <p:grpSpPr>
          <a:xfrm>
            <a:off x="1491024" y="3244334"/>
            <a:ext cx="336208" cy="369332"/>
            <a:chOff x="1590439" y="1401198"/>
            <a:chExt cx="336208" cy="369332"/>
          </a:xfrm>
        </p:grpSpPr>
        <p:sp>
          <p:nvSpPr>
            <p:cNvPr id="27" name="矩形 26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</p:grpSp>
      <p:grpSp>
        <p:nvGrpSpPr>
          <p:cNvPr id="6" name="组合 28"/>
          <p:cNvGrpSpPr/>
          <p:nvPr/>
        </p:nvGrpSpPr>
        <p:grpSpPr>
          <a:xfrm>
            <a:off x="1504076" y="4571508"/>
            <a:ext cx="336208" cy="369332"/>
            <a:chOff x="1590439" y="1401198"/>
            <a:chExt cx="336208" cy="369332"/>
          </a:xfrm>
        </p:grpSpPr>
        <p:sp>
          <p:nvSpPr>
            <p:cNvPr id="30" name="矩形 29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</p:grpSp>
      <p:grpSp>
        <p:nvGrpSpPr>
          <p:cNvPr id="10" name="组合 31"/>
          <p:cNvGrpSpPr/>
          <p:nvPr/>
        </p:nvGrpSpPr>
        <p:grpSpPr>
          <a:xfrm>
            <a:off x="1499985" y="3920965"/>
            <a:ext cx="336208" cy="369332"/>
            <a:chOff x="1590439" y="1401198"/>
            <a:chExt cx="336208" cy="369332"/>
          </a:xfrm>
        </p:grpSpPr>
        <p:sp>
          <p:nvSpPr>
            <p:cNvPr id="33" name="矩形 32"/>
            <p:cNvSpPr/>
            <p:nvPr/>
          </p:nvSpPr>
          <p:spPr bwMode="auto">
            <a:xfrm rot="18837468">
              <a:off x="1584236" y="1420692"/>
              <a:ext cx="348613" cy="3362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06127" y="14011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4</a:t>
              </a:r>
              <a:endParaRPr lang="zh-CN" altLang="en-US" dirty="0"/>
            </a:p>
          </p:txBody>
        </p:sp>
      </p:grpSp>
      <p:sp>
        <p:nvSpPr>
          <p:cNvPr id="35" name="矩形 34"/>
          <p:cNvSpPr/>
          <p:nvPr/>
        </p:nvSpPr>
        <p:spPr bwMode="auto">
          <a:xfrm rot="16415">
            <a:off x="2144204" y="3169956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最小生成树问题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 rot="16415">
            <a:off x="2144203" y="3877270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最大流问题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 rot="16415">
            <a:off x="2144204" y="4527815"/>
            <a:ext cx="4553906" cy="540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最小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费用最大流问题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179512" y="294328"/>
            <a:ext cx="1822361" cy="542384"/>
            <a:chOff x="288062" y="313492"/>
            <a:chExt cx="1822361" cy="542384"/>
          </a:xfrm>
        </p:grpSpPr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288062" y="313492"/>
              <a:ext cx="18223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本章内容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88062" y="332656"/>
              <a:ext cx="1590600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73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071670" y="1071546"/>
            <a:ext cx="5649126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最短路问题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7543" y="1300261"/>
            <a:ext cx="7510597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最短路问题：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对一个赋权的有向图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D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中的指定的两个点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s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和 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t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找到一条从 </a:t>
            </a:r>
            <a:r>
              <a:rPr lang="en-US" altLang="zh-CN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s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到</a:t>
            </a:r>
            <a:r>
              <a:rPr lang="en-US" altLang="zh-CN" i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t</a:t>
            </a:r>
            <a:r>
              <a:rPr lang="en-US" altLang="zh-CN" i="1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的路，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使这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条路上所有弧的权数的总和最小，这条路被称之为从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s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到 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t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的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最短路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。这条路上所有弧的权数的总和被称为从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s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到 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t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的距离。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求解最短路的 </a:t>
            </a:r>
            <a:r>
              <a:rPr lang="en-US" altLang="zh-CN" b="1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Dijkstra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</a:t>
            </a:r>
            <a:r>
              <a:rPr lang="zh-CN" altLang="en-US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算法（双标号法</a:t>
            </a: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）</a:t>
            </a:r>
            <a:endParaRPr lang="en-US" altLang="zh-CN" b="1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pPr>
              <a:lnSpc>
                <a:spcPts val="900"/>
              </a:lnSpc>
            </a:pPr>
            <a:endParaRPr lang="en-US" altLang="zh-CN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pPr>
              <a:lnSpc>
                <a:spcPts val="900"/>
              </a:lnSpc>
            </a:pPr>
            <a:endParaRPr lang="en-US" altLang="zh-CN" dirty="0" smtClean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  <a:p>
            <a:pPr marL="285750" indent="-285750">
              <a:lnSpc>
                <a:spcPts val="900"/>
              </a:lnSpc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步骤</a:t>
            </a:r>
            <a:r>
              <a:rPr lang="zh-CN" altLang="en-US" b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：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．给出点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以标号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0,</a:t>
            </a:r>
            <a:r>
              <a:rPr lang="en-US" altLang="zh-CN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s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）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．找出已标号的点的集合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I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，没标号的点的集合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J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及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弧的集合</a:t>
            </a:r>
          </a:p>
          <a:p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		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{(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i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,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 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j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) |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i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∈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I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,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 j 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∈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J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}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．如果上述弧的集合是空集，则计算结束。如果 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t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已标号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(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l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t</a:t>
            </a: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,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k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t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)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，则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Arial" pitchFamily="34" charset="0"/>
              </a:rPr>
              <a:t>s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距离为 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，而从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的最短路径，则可以从 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反向追踪到起点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而得到。如果 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未标号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，则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可以断言不存在从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的有向路。如果上述的弧的集合不是空集，则转下一步。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．对上述弧的集合中的每一条弧，计算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+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。在所有的 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i="1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ij</a:t>
            </a:r>
            <a:r>
              <a:rPr lang="en-US" altLang="zh-CN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中，找到其值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为最小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的弧。不妨设此弧为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,v</a:t>
            </a:r>
            <a:r>
              <a:rPr lang="en-US" altLang="zh-CN" baseline="-25000" dirty="0" err="1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，则给此弧的终点以双标号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i="1" baseline="-25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cd</a:t>
            </a: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i="1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，返回步骤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  <a:p>
            <a:endParaRPr lang="zh-CN" altLang="en-US" dirty="0">
              <a:solidFill>
                <a:srgbClr val="000000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844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2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92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2143108" y="1071546"/>
            <a:ext cx="5577688" cy="172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6" y="150840"/>
            <a:ext cx="1224137" cy="12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7543" y="465015"/>
            <a:ext cx="641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11.2      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最短路问题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2434" y="5073784"/>
            <a:ext cx="329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-79739" y="1145255"/>
            <a:ext cx="7510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4239" y="1395914"/>
            <a:ext cx="42596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   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求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图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11-4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中 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到 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的最短路</a:t>
            </a:r>
          </a:p>
        </p:txBody>
      </p:sp>
      <p:sp>
        <p:nvSpPr>
          <p:cNvPr id="6" name="矩形 5"/>
          <p:cNvSpPr/>
          <p:nvPr/>
        </p:nvSpPr>
        <p:spPr>
          <a:xfrm>
            <a:off x="453846" y="1730424"/>
            <a:ext cx="7524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解：采用 </a:t>
            </a:r>
            <a:r>
              <a:rPr lang="en-US" altLang="zh-CN" sz="2000" dirty="0" err="1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Dijkstra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算法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，解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得最短路径为 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各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点的标</a:t>
            </a:r>
            <a:r>
              <a:rPr lang="zh-CN" altLang="en-US" sz="2000" dirty="0" smtClean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号如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图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11-5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楷体" pitchFamily="49" charset="-122"/>
                <a:cs typeface="Times New Roman" panose="02020603050405020304" pitchFamily="18" charset="0"/>
              </a:rPr>
              <a:t>所示。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857884" y="5500702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Arial" pitchFamily="34" charset="0"/>
                <a:ea typeface="楷体" pitchFamily="49" charset="-122"/>
              </a:rPr>
              <a:t>  图 </a:t>
            </a:r>
            <a:r>
              <a:rPr lang="en-US" altLang="zh-CN" dirty="0" smtClean="0">
                <a:latin typeface="Arial" pitchFamily="34" charset="0"/>
                <a:ea typeface="楷体" pitchFamily="49" charset="-122"/>
              </a:rPr>
              <a:t>11-5</a:t>
            </a:r>
            <a:endParaRPr lang="zh-CN" altLang="en-US" dirty="0">
              <a:latin typeface="Arial" pitchFamily="34" charset="0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85918" y="5429264"/>
            <a:ext cx="1095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  图 </a:t>
            </a:r>
            <a:r>
              <a:rPr lang="en-US" altLang="zh-CN" dirty="0" smtClean="0">
                <a:latin typeface="Arial" pitchFamily="34" charset="0"/>
                <a:ea typeface="楷体" pitchFamily="49" charset="-122"/>
                <a:cs typeface="Arial" pitchFamily="34" charset="0"/>
              </a:rPr>
              <a:t>11-4</a:t>
            </a:r>
            <a:endParaRPr lang="zh-CN" altLang="en-US" dirty="0">
              <a:latin typeface="Arial" pitchFamily="34" charset="0"/>
              <a:ea typeface="楷体" pitchFamily="49" charset="-122"/>
              <a:cs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282" y="500042"/>
            <a:ext cx="1836000" cy="64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/>
              <a:t>§ </a:t>
            </a:r>
            <a:r>
              <a:rPr lang="en-US" altLang="zh-CN" sz="2800" dirty="0" smtClean="0"/>
              <a:t>2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3" y="2824174"/>
            <a:ext cx="3857653" cy="253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2571744"/>
            <a:ext cx="3786214" cy="27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3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9FF9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-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 w="152400"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7193</TotalTime>
  <Words>4621</Words>
  <Application>Microsoft Office PowerPoint</Application>
  <PresentationFormat>全屏显示(4:3)</PresentationFormat>
  <Paragraphs>1248</Paragraphs>
  <Slides>52</Slides>
  <Notes>52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54" baseType="lpstr">
      <vt:lpstr>Office 主题​​</vt:lpstr>
      <vt:lpstr>Office 主题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yzz</dc:creator>
  <cp:lastModifiedBy>Microsoft</cp:lastModifiedBy>
  <cp:revision>739</cp:revision>
  <dcterms:created xsi:type="dcterms:W3CDTF">2012-05-20T09:16:57Z</dcterms:created>
  <dcterms:modified xsi:type="dcterms:W3CDTF">2015-05-07T13:42:18Z</dcterms:modified>
</cp:coreProperties>
</file>