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3"/>
  </p:notesMasterIdLst>
  <p:sldIdLst>
    <p:sldId id="368" r:id="rId4"/>
    <p:sldId id="303" r:id="rId5"/>
    <p:sldId id="367" r:id="rId6"/>
    <p:sldId id="383" r:id="rId7"/>
    <p:sldId id="380" r:id="rId8"/>
    <p:sldId id="366" r:id="rId9"/>
    <p:sldId id="372" r:id="rId10"/>
    <p:sldId id="385" r:id="rId11"/>
    <p:sldId id="393" r:id="rId12"/>
    <p:sldId id="384" r:id="rId13"/>
    <p:sldId id="394" r:id="rId14"/>
    <p:sldId id="395" r:id="rId15"/>
    <p:sldId id="370" r:id="rId16"/>
    <p:sldId id="374" r:id="rId17"/>
    <p:sldId id="375" r:id="rId18"/>
    <p:sldId id="376" r:id="rId19"/>
    <p:sldId id="392" r:id="rId20"/>
    <p:sldId id="391" r:id="rId21"/>
    <p:sldId id="369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328"/>
    <a:srgbClr val="47B3BF"/>
    <a:srgbClr val="44B3BE"/>
    <a:srgbClr val="F9F9F9"/>
    <a:srgbClr val="4DB7C2"/>
    <a:srgbClr val="1671BA"/>
    <a:srgbClr val="0070C0"/>
    <a:srgbClr val="137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89" d="100"/>
          <a:sy n="89" d="100"/>
        </p:scale>
        <p:origin x="4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7F4F9-7204-43E8-BDDE-62AA68893174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200D9-6A00-4FA7-9A7C-27C4EF7C1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906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200D9-6A00-4FA7-9A7C-27C4EF7C17D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496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9008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50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688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381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677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7566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3682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938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036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2706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B09BA2C-1F85-4ABD-9FBC-9B4EB39C9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5F676C59-B1F3-4D20-975C-E36712026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02E6DB8-3AB9-427F-BCCB-EC2946C0D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5367258-E882-4F17-AC22-873B97E6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60A2C93-2A6B-4812-AF89-A4F4ED9FA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75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E548BFD-4D2F-4929-AA6F-6981E795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7C5CCEC6-C93D-4FE3-8B24-9E9891995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E72CBB4-ACCB-4AC9-A502-0D11D6D8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AFE9E48-0920-48E2-8382-2EA2F164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6EA7290-4B51-4C64-9B03-1D324162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98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5D7D0EAC-4CF2-451B-B5AB-6995E82FA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35CA4E7A-A0A4-47AE-9F72-DE2D9EDC6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ECADAC3-6089-49D1-BC32-1087EB57A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09F19D4-FB09-4961-BED7-1B2ADF1E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EA27294-1F20-438E-BBC8-99A7A9F94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3873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848DF4C-51B2-438F-A0D4-93B78E176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316E697B-0C6E-4726-B418-C539F2894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29E79D7-34E0-4C76-8087-7CDCE66A7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474B4EC-BCFA-4468-AB8A-57B7CFE7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35F7683-D0B1-4CA2-A598-CB13C6FB4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530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E25F1E5-AA85-452A-B07F-CF269D00D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1E3B438-62AA-4109-8EA9-291B28552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D567647-9196-4060-B447-CE2999B6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53F3CF0-949E-48E0-B3C9-F555D6BD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64FA65E-BBBD-427C-8716-ABC2EBA94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257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798BF85-4CE6-4833-838A-DA40A42F1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88FB37D-6861-4F4F-B213-7C8336E2B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8FA4A73-D893-498C-A49F-8CDBD57C2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8DD53C7-74E9-4AB8-A5F2-7B5743F01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BA1C1FE-A350-4CFF-A0EE-BFDC935D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6834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D028DF5-A125-4C5C-9F76-216CFA86F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A7E95CB-7EF3-4571-ACDB-6268C4281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C6705926-3610-45E3-831F-ED297B22C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848F26E5-0BCD-4C31-97E2-65D13CB0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2F4D42BA-F801-4D24-985E-D0BFF667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D3F7B1B3-E20B-41DB-8BDD-4BF9BB38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311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5C2ECD-C22E-4589-BBF0-66BAF77BF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A32DB78-93D9-4920-9D2F-6CA75B9F4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631F0CF6-4AD5-4248-95D7-519BC7574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CFF146F5-2846-4713-9023-D52F3DE8C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1BC892B-FCAA-4B21-997B-094EB7749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66DF9937-55B0-4D3D-8820-F5E7A9248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D168B3FF-60D2-4B65-9221-760966AA8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87B729BC-EA9E-4C10-B52E-00D4CA83B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6196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07B4EB7-27D0-496A-8DFB-981A3AAA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18F1F93B-6AE5-4F13-BEB5-FB6687E95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AD837AF8-CF43-4A6E-84D8-0C9F64B07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24CC05BB-6891-4A3E-B6D6-9545CEE7E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165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A5BF5525-B316-413F-AC9B-C1B4DB937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61F14B26-5712-4DCB-8DA7-FEBD775AA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EBACED20-8D10-472A-B5A8-1872683C0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602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2213F46-CC30-4A24-B173-C966AAB19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6488EDE-17AB-4F9F-A3EC-3C30A7750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BD6003DA-3B6D-41C1-B9CF-7221F797D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EC9D215-03C4-498A-8040-6D5D562F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F7E991F-D4D8-44A7-8AB1-C2AAF8F7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DB53CE7-25BF-47F2-BE59-A46E6079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43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62D8DCD-EB6D-4209-8919-F1A318362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4624145-3AD6-459A-9F5B-A47373141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D4776C5-C3F7-496D-A33B-80CDD4CC3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99D49C4-5C12-4202-980B-198F08883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26E9845-E41A-4488-BDCF-6D72BA7A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084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C991D11-28D8-4A10-9C87-33ABDA8F8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134C0B5F-8D8A-4B0B-BEA9-9BBDCEDA8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B3315E4D-D88C-49A7-A110-2639F5FFE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CDC2FD09-6E70-4F2A-A298-93B03E639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9C685A5-A440-4B8D-9B48-84325757D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E4FC961-E056-442B-B90A-DC4C34B7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1006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F1356B0-F2AC-4491-A5B9-648543AA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C4869257-8A93-4BF1-B827-7315E8DDE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1426952-7151-4E0B-9C39-2A2798808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50F8C2E-845C-40E1-8484-5CD10C37D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C157B9F-A827-4B90-8C95-F14A07A8A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237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CD5AE3B0-2A3E-4B70-BE9D-AFDDE54024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7A6EA2A5-7586-40B8-A50D-79D53E391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03BBFA4-2A69-4EC3-9A10-8F54044F7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22E2F8A-0B3A-4901-B081-8FA17E76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117F4D9-64E9-4A3F-B6A2-C00A152E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169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CFF41C-5074-4772-BE94-4B4100CA9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A352E31F-4068-4E70-8DBB-BDA8E816A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B11046B-913D-4BE4-BD5A-A97D04437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2696E38-7060-4D6C-8984-6F2A0FABD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1621D80-53D7-466F-ADF9-86940DA7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6473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8CEDC37-2772-4BDB-AC13-94E68256F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6BB25115-3067-45D7-A521-35B7B9FCD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6F68B4A-5EBA-407F-9A4B-232152693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B3AFF913-17B5-43EC-A8EE-BB97B10A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246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2D8C4F9-31C1-4010-AD68-ADB5E123C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DB31E2A-4BE6-433E-81D3-72E020CFF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FE63942-278A-4028-B43D-AD360897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1A846AF-EBC8-4D9C-BEEF-14C2C844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FF71166-5DC9-4436-A57C-D8D3A1DB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0603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2AD414A-0A66-44B4-9CE7-62CAD505A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A62C102-1F3D-4459-AF56-8DEA1F97CA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75C97777-48D0-422F-9333-ED12CEF42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FB536B72-2E91-481B-9C63-1E24B18B8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1064A22-4436-492B-AF0D-27B32AD38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7E8A38BF-D632-4FFB-9D52-8AB0A5B24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87415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D05C15C-28EA-458C-BB61-C278D416E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05C8B0D-0AB5-48DD-9B12-72C19521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8E1330BE-B250-4B63-8569-FC6B9B805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E0F5E2EA-7ACB-48D2-8C53-4995F813B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A924CC3-3794-42C6-BDE4-352AF4045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6757DA1C-1E0A-449B-BF93-A01381D2B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0A750271-25A4-4388-B15F-E37E26FF2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E09B28A2-B373-46B5-AE84-5B4243FB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88008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8FA46F7-523F-4FB0-8CEF-8AFB658C6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157FA6CD-BFF1-499C-8BD8-3BFB5590F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1E4CAB0-812E-4A94-A4F7-1AD978C9F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BD5FE971-C967-430E-81AB-C4709599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210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A3BBD10F-3614-4C34-8C97-492E09E4B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07386175-EF64-4393-8793-E4CD85BC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20604B7D-46E3-4E39-A5C7-67E587B15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93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321BECB-08AB-4467-BBB1-E4EFA149A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127E639-9C04-4DC2-B118-932E28C6B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226FC06-181F-46AB-A39A-87D0BEB86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5B27B72-7CF4-4180-BF22-C78E5EA0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ED7DF95-9ACD-4332-AF72-8072F83A1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294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4401A1C-4593-4829-8607-BA3B17862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EE011D5-C817-4239-9D5D-0B0A51748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EDC1362F-F249-426B-8405-0D10546D3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36747E8E-B829-41C7-8037-1713423B1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75A6DE87-6A88-4D21-8DF0-25BC22416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9C1F713-4285-440E-84FE-12ABA88B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5112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349C1D3-16A7-49AD-BC77-CE978D07C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DE9B3D6C-5E3F-4500-9AC6-D82D0B7474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13D9403E-B3FA-4BCD-A5AA-165E8DAEB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706D1A1-6FDB-472D-98C0-2E34E603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2CDC5D53-1E7E-460D-9CAC-00DC1D61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EC31BC5A-3B56-4F0F-9768-865F8A29D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9506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C006751-C435-40CC-9363-7219420B3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6AAF5BA8-7580-4F45-A135-37ED5CE92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D4D87B1-7B5E-4995-BF95-AF90E034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9F529C0-2D83-4ED0-8479-E2F72677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E4B1CED-DD16-4B7A-8ECF-85D0F037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91461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5351920A-489F-4767-A271-5D27EF3CC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480C3A2A-DF8E-47C7-A431-4AC9F1D1E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DBE9182-8BA8-4608-A098-65A3FF4AC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76ACDC4-6715-4CB0-9576-A7AFADC63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2AD478F-A86E-4A89-8DBB-4E008CB7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904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79B5A7C-FEEA-43AA-9D35-28F08EFE2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9D74D922-8605-489F-A7EE-117763BA9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0DF66148-BC89-4A56-B3BB-A77CA7AF0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B9B945E-75C9-403A-B569-DA59CE67A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C187057D-0AA6-4D7E-8C8D-EF4356544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80A0115-C054-444F-8FDC-47EFB0DFF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792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0B7B2A2-E54C-4637-BC06-CC3B74234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CA44BDB-725E-45A0-8771-FE8239B7A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6CCD5650-2445-4BC7-8CB1-4840F1ED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50715D93-FCEF-4C37-8075-11BF993D4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18C6159E-3FC3-4DE2-82AA-26B9FA92F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0A119C0C-DAC6-4863-8CA7-D317A0C58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0103563A-6832-45AF-97E0-11B90312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A6A72C81-AF86-4400-A8D4-E61324EA1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30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378245B-2A8E-4BEE-8A4E-14265B834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37589635-1E61-489F-BAA3-0DFD9806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F8E7C45-3E6D-4093-855D-161B1F4F3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87B2C7D3-283E-4587-8C23-412E89AE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075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CB28D9AB-F3A2-4A69-947C-8B7BA009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5B71652B-E2B2-4201-B322-816EE297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6EBCF971-C3A9-410D-9AF7-BB5E45D65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7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8933DCE-B736-423B-93B5-497C9114C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A1E86B7-8110-48CE-A599-E99125C23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F1D09E47-889B-4518-ADC6-51BF2ACC0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6DDF8F7-1AA8-4471-842C-F3C675EB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683A8B9-ECA6-4C93-B6C8-7E3020AAC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E5B7645-2716-4AA0-8D31-458B3784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83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32479CE-187F-4520-B50A-490B4AA01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E04B73BA-D6C4-4004-AA4E-84F425999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E64F2BB3-D74D-4229-BC06-FC18A0029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3B3C1A0-E47A-43D7-B66E-E38735FD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4D5EE6E-59DB-4735-9EA6-A2572A4C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65976A12-D5DB-4C13-9571-BEB2400FD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41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96C285D0-9E37-4AA4-A2E0-998AFF30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CB2C99D-E2F1-47F7-923D-C4E6B103E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393FACE-E22F-4496-9F30-C65B106AE5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BF61B98-4836-4626-ABA3-CC61A1B7B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9EBA5A0-E804-42B7-AFE5-4F05887C1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01" b="33501"/>
          <a:stretch>
            <a:fillRect/>
          </a:stretch>
        </p:blipFill>
        <p:spPr bwMode="auto">
          <a:xfrm>
            <a:off x="9956800" y="5081"/>
            <a:ext cx="22352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06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999DD6D1-ACD6-4400-BEA9-48D486EE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6502505-AA2E-415B-BD25-F7506B91F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561205AC-CB78-4BFC-B7F6-4DA549E984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36E94B1-38E9-4822-83A0-C22468DE9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56DC384-23DE-4B28-8B83-4828A7164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01" b="33501"/>
          <a:stretch>
            <a:fillRect/>
          </a:stretch>
        </p:blipFill>
        <p:spPr bwMode="auto">
          <a:xfrm>
            <a:off x="9956800" y="5081"/>
            <a:ext cx="22352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192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24F26DC0-EB35-4D27-9DCE-B656D3C1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37BFD85-5619-441A-842A-5AE2A5EED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66828DF-3D74-42BA-9B6B-AC1C12B8E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75D7837-742A-4BF9-8D3D-F740CA4F3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65AB44C-0273-4B66-B4B0-130AB725F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01" b="33501"/>
          <a:stretch>
            <a:fillRect/>
          </a:stretch>
        </p:blipFill>
        <p:spPr bwMode="auto">
          <a:xfrm>
            <a:off x="9956800" y="5081"/>
            <a:ext cx="22352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883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7314"/>
            <a:ext cx="6413548" cy="4590686"/>
          </a:xfrm>
          <a:prstGeom prst="rect">
            <a:avLst/>
          </a:prstGeom>
        </p:spPr>
      </p:pic>
      <p:sp>
        <p:nvSpPr>
          <p:cNvPr id="5" name="平行四边形 4">
            <a:extLst>
              <a:ext uri="{FF2B5EF4-FFF2-40B4-BE49-F238E27FC236}">
                <a16:creationId xmlns:a16="http://schemas.microsoft.com/office/drawing/2014/main" xmlns="" id="{27F24467-A00A-4663-8FE7-1FD8F7F87785}"/>
              </a:ext>
            </a:extLst>
          </p:cNvPr>
          <p:cNvSpPr/>
          <p:nvPr/>
        </p:nvSpPr>
        <p:spPr>
          <a:xfrm>
            <a:off x="7117155" y="5671375"/>
            <a:ext cx="4984310" cy="665362"/>
          </a:xfrm>
          <a:prstGeom prst="parallelogram">
            <a:avLst>
              <a:gd name="adj" fmla="val 101271"/>
            </a:avLst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刘 伟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C480D042-A3D4-4804-AC47-4F7B588AB86B}"/>
              </a:ext>
            </a:extLst>
          </p:cNvPr>
          <p:cNvSpPr/>
          <p:nvPr/>
        </p:nvSpPr>
        <p:spPr>
          <a:xfrm>
            <a:off x="6705086" y="3132498"/>
            <a:ext cx="3472405" cy="1096885"/>
          </a:xfrm>
          <a:prstGeom prst="rect">
            <a:avLst/>
          </a:prstGeom>
          <a:gradFill flip="none" rotWithShape="1">
            <a:gsLst>
              <a:gs pos="0">
                <a:srgbClr val="EC7328"/>
              </a:gs>
              <a:gs pos="100000">
                <a:srgbClr val="EC7328">
                  <a:alpha val="80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</a:t>
            </a:r>
            <a:r>
              <a:rPr lang="en-US" altLang="zh-CN" sz="2800" b="1" noProof="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28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 备忘录模式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77767" y="1324624"/>
            <a:ext cx="61542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solidFill>
                  <a:srgbClr val="4DB7C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设计模式（第</a:t>
            </a:r>
            <a:r>
              <a:rPr lang="en-US" altLang="zh-CN" sz="5400" b="1" dirty="0" smtClean="0">
                <a:solidFill>
                  <a:srgbClr val="4DB7C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5400" b="1" dirty="0" smtClean="0">
                <a:solidFill>
                  <a:srgbClr val="4DB7C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版）</a:t>
            </a:r>
            <a:endParaRPr lang="zh-CN" altLang="en-US" sz="5400" b="1" dirty="0">
              <a:solidFill>
                <a:srgbClr val="4DB7C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4048275" y="1324624"/>
            <a:ext cx="5848539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796008" y="2334287"/>
            <a:ext cx="5848539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821194" y="1004535"/>
            <a:ext cx="1280271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774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提供了一种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状态恢复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的实现机制，使得用户可以方便地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回到一个特定的历史步骤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当前在很多软件所提供的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撤销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(Undo)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中就使用了备忘录模式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除了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Originator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类，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不允许其他类来调用备忘录类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Memento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的构造函数与相关方法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如果允许其他类调用</a:t>
            </a:r>
            <a:r>
              <a:rPr lang="en-US" altLang="zh-CN" sz="2400" dirty="0" err="1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setState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等方法，将导致在备忘录中保存的历史状态发生改变，通过撤销操作所恢复的状态就不再是真实的历史状态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，备忘录模式也就失去了本身的意义 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理想的情况是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只允许生成该备忘录的原发器访问备忘录的内部</a:t>
            </a: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状态</a:t>
            </a:r>
            <a:endParaRPr lang="en-US" altLang="zh-CN" sz="2400" b="1" dirty="0" smtClean="0">
              <a:solidFill>
                <a:srgbClr val="EC73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979734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774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Java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语言实现：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Memento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类与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Originator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类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定义在同一个包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(package)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中来实现封装，使用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默认可见性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Memento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类，即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保证其在包内可见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备忘录类作为原发器类的内部类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，使得只有原发器才可以访问备忘录中的数据，其他对象都无法使用备忘录中的数据</a:t>
            </a: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481563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负责人类示例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代码：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718500"/>
              </p:ext>
            </p:extLst>
          </p:nvPr>
        </p:nvGraphicFramePr>
        <p:xfrm>
          <a:off x="1107440" y="2013871"/>
          <a:ext cx="9408160" cy="4358640"/>
        </p:xfrm>
        <a:graphic>
          <a:graphicData uri="http://schemas.openxmlformats.org/drawingml/2006/table">
            <a:tbl>
              <a:tblPr/>
              <a:tblGrid>
                <a:gridCol w="9408160"/>
              </a:tblGrid>
              <a:tr h="1036637">
                <a:tc>
                  <a:txBody>
                    <a:bodyPr/>
                    <a:lstStyle/>
                    <a:p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package </a:t>
                      </a:r>
                      <a:r>
                        <a:rPr lang="en-US" altLang="zh-CN" sz="2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designpatterns.memento</a:t>
                      </a:r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endParaRPr lang="en-US" altLang="zh-CN" sz="2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public class Caretaker {</a:t>
                      </a:r>
                    </a:p>
                    <a:p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private Memento </a:t>
                      </a:r>
                      <a:r>
                        <a:rPr lang="en-US" altLang="zh-CN" sz="2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memento</a:t>
                      </a:r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endParaRPr lang="en-US" altLang="zh-CN" sz="2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Memento </a:t>
                      </a:r>
                      <a:r>
                        <a:rPr lang="en-US" altLang="zh-CN" sz="22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getMemento</a:t>
                      </a:r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() {</a:t>
                      </a:r>
                    </a:p>
                    <a:p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return memento;</a:t>
                      </a:r>
                    </a:p>
                    <a:p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endParaRPr lang="en-US" altLang="zh-CN" sz="22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</a:t>
                      </a:r>
                      <a:r>
                        <a:rPr lang="en-US" altLang="zh-CN" sz="22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setMemento</a:t>
                      </a:r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(Memento memento) {</a:t>
                      </a:r>
                    </a:p>
                    <a:p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22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this.memento</a:t>
                      </a:r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=memento;</a:t>
                      </a:r>
                    </a:p>
                    <a:p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}</a:t>
                      </a:r>
                      <a:endParaRPr lang="en-US" altLang="zh-CN" sz="2200" kern="1200" dirty="0" smtClean="0">
                        <a:solidFill>
                          <a:srgbClr val="FF66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18409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模式实例与解析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模式实例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用户信息操作撤销：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实例说明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某系统提供了用户信息操作模块，用户可以修改自己的各项信息。为了使操作过程更加人性化，现使用备忘录模式对系统进行改进，使得用户在进行了错误操作之后可以恢复到操作之前的状态。</a:t>
            </a: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525036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模式实例与解析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模式实例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用户信息操作撤销：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参考类图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280" y="1996720"/>
            <a:ext cx="8398799" cy="465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95766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模式实例与解析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模式实例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用户信息操作撤销：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参考代码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DesignPatterns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之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memoto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包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5002039" y="3233202"/>
            <a:ext cx="2160588" cy="809625"/>
            <a:chOff x="2381" y="3283"/>
            <a:chExt cx="1361" cy="510"/>
          </a:xfrm>
        </p:grpSpPr>
        <p:pic>
          <p:nvPicPr>
            <p:cNvPr id="11" name="Picture 6" descr="gif005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3283"/>
              <a:ext cx="252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2608" y="3505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zh-CN" altLang="en-US" sz="2400" b="1" dirty="0">
                  <a:solidFill>
                    <a:srgbClr val="44B3BE"/>
                  </a:solidFill>
                  <a:latin typeface="华文行楷" pitchFamily="2" charset="-122"/>
                  <a:ea typeface="华文行楷" pitchFamily="2" charset="-122"/>
                </a:rPr>
                <a:t>演示</a:t>
              </a:r>
              <a:r>
                <a:rPr lang="en-US" altLang="zh-CN" sz="2400" b="1" dirty="0">
                  <a:solidFill>
                    <a:srgbClr val="44B3BE"/>
                  </a:solidFill>
                  <a:latin typeface="Arial"/>
                  <a:ea typeface="华文行楷" pitchFamily="2" charset="-122"/>
                </a:rPr>
                <a:t>……</a:t>
              </a:r>
              <a:endParaRPr lang="en-US" altLang="zh-CN" sz="2400" b="1" dirty="0">
                <a:solidFill>
                  <a:srgbClr val="44B3BE"/>
                </a:solidFill>
                <a:latin typeface="华文行楷" pitchFamily="2" charset="-122"/>
                <a:ea typeface="华文行楷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585441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模式效果与应用</a:t>
              </a: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64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备忘录模式优点：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提供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了一种状态恢复的实现机制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，使得用户可以方便地回到一个特定的历史步骤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实现了对信息的封装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，一个备忘录对象是一种原发器对象状态的表示，不会被其他代码所改动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162266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模式效果与应用</a:t>
              </a: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64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备忘录模式缺点：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资源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消耗过大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，如果需要保存的原发器类的成员变量太多，就不可避免地需要占用大量的存储空间，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每保存一次对象的状态都需要消耗一定的系统资源</a:t>
            </a:r>
            <a:endParaRPr lang="en-US" altLang="zh-CN" sz="2400" dirty="0" smtClean="0">
              <a:solidFill>
                <a:srgbClr val="EC73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851744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模式效果与应用</a:t>
              </a: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64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在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以下情况下可以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使用备忘录模式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保存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一个对象在某一个时刻的全部状态或部分状态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，这样以后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需要时能够恢复到先前的状态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实现撤销操作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防止外界对象破坏一个对象历史状态的封装性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，避免将对象历史状态的实现细节暴露给外界对象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652613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7314"/>
            <a:ext cx="6413548" cy="4590686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E56D209E-5EF8-4144-9EC7-21F7888775CA}"/>
              </a:ext>
            </a:extLst>
          </p:cNvPr>
          <p:cNvSpPr txBox="1"/>
          <p:nvPr/>
        </p:nvSpPr>
        <p:spPr>
          <a:xfrm>
            <a:off x="3717026" y="2225667"/>
            <a:ext cx="53242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73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THANKS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EC73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964289" y="633780"/>
            <a:ext cx="947054" cy="321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4112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>
            <a:extLst>
              <a:ext uri="{FF2B5EF4-FFF2-40B4-BE49-F238E27FC236}">
                <a16:creationId xmlns:a16="http://schemas.microsoft.com/office/drawing/2014/main" xmlns="" id="{EBD5E048-5A13-4A92-92B4-3DBB2F0287B1}"/>
              </a:ext>
            </a:extLst>
          </p:cNvPr>
          <p:cNvSpPr/>
          <p:nvPr/>
        </p:nvSpPr>
        <p:spPr>
          <a:xfrm rot="5400000">
            <a:off x="-17286" y="-3759"/>
            <a:ext cx="2068442" cy="2068442"/>
          </a:xfrm>
          <a:prstGeom prst="rtTriangle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直角三角形 7">
            <a:extLst>
              <a:ext uri="{FF2B5EF4-FFF2-40B4-BE49-F238E27FC236}">
                <a16:creationId xmlns:a16="http://schemas.microsoft.com/office/drawing/2014/main" xmlns="" id="{67ED0B5B-CA3E-462D-A71E-98F2340C08EF}"/>
              </a:ext>
            </a:extLst>
          </p:cNvPr>
          <p:cNvSpPr>
            <a:spLocks noChangeAspect="1"/>
          </p:cNvSpPr>
          <p:nvPr/>
        </p:nvSpPr>
        <p:spPr>
          <a:xfrm rot="2700000" flipH="1">
            <a:off x="5857713" y="-992441"/>
            <a:ext cx="1984885" cy="1984885"/>
          </a:xfrm>
          <a:prstGeom prst="rtTriangle">
            <a:avLst/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" name="直角三角形 12">
            <a:extLst>
              <a:ext uri="{FF2B5EF4-FFF2-40B4-BE49-F238E27FC236}">
                <a16:creationId xmlns:a16="http://schemas.microsoft.com/office/drawing/2014/main" xmlns="" id="{0B4E0ECE-A760-4DCA-A871-F4B015BD67B7}"/>
              </a:ext>
            </a:extLst>
          </p:cNvPr>
          <p:cNvSpPr>
            <a:spLocks noChangeAspect="1"/>
          </p:cNvSpPr>
          <p:nvPr/>
        </p:nvSpPr>
        <p:spPr>
          <a:xfrm rot="2700000" flipH="1">
            <a:off x="2664630" y="-992442"/>
            <a:ext cx="1984885" cy="1984885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5AB0D5A5-465E-4EEB-AE13-34389412D6E9}"/>
              </a:ext>
            </a:extLst>
          </p:cNvPr>
          <p:cNvSpPr txBox="1"/>
          <p:nvPr/>
        </p:nvSpPr>
        <p:spPr>
          <a:xfrm>
            <a:off x="1236729" y="2979936"/>
            <a:ext cx="30351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  纲</a:t>
            </a:r>
            <a:endParaRPr kumimoji="0" lang="en-US" altLang="zh-CN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xmlns="" id="{16E7744A-19DB-49CF-A911-E16E8F0ADE60}"/>
              </a:ext>
            </a:extLst>
          </p:cNvPr>
          <p:cNvSpPr/>
          <p:nvPr/>
        </p:nvSpPr>
        <p:spPr>
          <a:xfrm>
            <a:off x="4919932" y="1583179"/>
            <a:ext cx="857250" cy="616774"/>
          </a:xfrm>
          <a:prstGeom prst="roundRect">
            <a:avLst/>
          </a:prstGeom>
          <a:solidFill>
            <a:srgbClr val="EC7328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xmlns="" id="{E914CFF0-7E04-4C83-9FCB-E5238EA0244E}"/>
              </a:ext>
            </a:extLst>
          </p:cNvPr>
          <p:cNvSpPr/>
          <p:nvPr/>
        </p:nvSpPr>
        <p:spPr>
          <a:xfrm>
            <a:off x="4919932" y="2504296"/>
            <a:ext cx="857250" cy="616774"/>
          </a:xfrm>
          <a:prstGeom prst="roundRect">
            <a:avLst/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xmlns="" id="{9D1D4DBC-3D4E-4023-94D2-FCB5C3A0E021}"/>
              </a:ext>
            </a:extLst>
          </p:cNvPr>
          <p:cNvSpPr/>
          <p:nvPr/>
        </p:nvSpPr>
        <p:spPr>
          <a:xfrm>
            <a:off x="4919932" y="3425413"/>
            <a:ext cx="857250" cy="616774"/>
          </a:xfrm>
          <a:prstGeom prst="roundRect">
            <a:avLst/>
          </a:prstGeom>
          <a:solidFill>
            <a:srgbClr val="EC7328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="" id="{89A9F1AD-96E2-4639-B84C-B70436EECEE1}"/>
              </a:ext>
            </a:extLst>
          </p:cNvPr>
          <p:cNvSpPr txBox="1"/>
          <p:nvPr/>
        </p:nvSpPr>
        <p:spPr>
          <a:xfrm>
            <a:off x="5934437" y="1616686"/>
            <a:ext cx="3321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模式动机与定义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="" id="{5D64C658-AEB3-4793-A737-384B28C45163}"/>
              </a:ext>
            </a:extLst>
          </p:cNvPr>
          <p:cNvSpPr txBox="1"/>
          <p:nvPr/>
        </p:nvSpPr>
        <p:spPr>
          <a:xfrm>
            <a:off x="5934437" y="2551073"/>
            <a:ext cx="3107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模式结构与分析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xmlns="" id="{0019CCB8-ACCA-43A2-A14C-97D10F8B17FC}"/>
              </a:ext>
            </a:extLst>
          </p:cNvPr>
          <p:cNvSpPr txBox="1"/>
          <p:nvPr/>
        </p:nvSpPr>
        <p:spPr>
          <a:xfrm>
            <a:off x="5934437" y="3487767"/>
            <a:ext cx="2813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模式实例与解析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3" y="3808767"/>
            <a:ext cx="4260019" cy="3049234"/>
          </a:xfrm>
          <a:prstGeom prst="rect">
            <a:avLst/>
          </a:prstGeom>
        </p:spPr>
      </p:pic>
      <p:sp>
        <p:nvSpPr>
          <p:cNvPr id="14" name="矩形: 圆角 16">
            <a:extLst>
              <a:ext uri="{FF2B5EF4-FFF2-40B4-BE49-F238E27FC236}">
                <a16:creationId xmlns:a16="http://schemas.microsoft.com/office/drawing/2014/main" xmlns="" id="{E914CFF0-7E04-4C83-9FCB-E5238EA0244E}"/>
              </a:ext>
            </a:extLst>
          </p:cNvPr>
          <p:cNvSpPr/>
          <p:nvPr/>
        </p:nvSpPr>
        <p:spPr>
          <a:xfrm>
            <a:off x="4919932" y="4346530"/>
            <a:ext cx="857250" cy="616774"/>
          </a:xfrm>
          <a:prstGeom prst="roundRect">
            <a:avLst/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="" id="{5D64C658-AEB3-4793-A737-384B28C45163}"/>
              </a:ext>
            </a:extLst>
          </p:cNvPr>
          <p:cNvSpPr txBox="1"/>
          <p:nvPr/>
        </p:nvSpPr>
        <p:spPr>
          <a:xfrm>
            <a:off x="5934437" y="4393307"/>
            <a:ext cx="3107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模式效果与应用</a:t>
            </a:r>
          </a:p>
        </p:txBody>
      </p:sp>
    </p:spTree>
    <p:extLst>
      <p:ext uri="{BB962C8B-B14F-4D97-AF65-F5344CB8AC3E}">
        <p14:creationId xmlns:p14="http://schemas.microsoft.com/office/powerpoint/2010/main" val="218632360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模式动机与定义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模式动机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b="1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备忘录</a:t>
            </a:r>
            <a:r>
              <a:rPr lang="zh-CN" altLang="en-US" sz="2400" b="1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r>
              <a:rPr lang="en-US" altLang="zh-CN" sz="2400" b="1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软件中的“后悔药”</a:t>
            </a:r>
            <a:r>
              <a:rPr lang="en-US" altLang="zh-CN" sz="2400" b="1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撤销</a:t>
            </a:r>
            <a:r>
              <a:rPr lang="en-US" altLang="zh-CN" sz="2400" b="1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(Undo)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040" y="2285318"/>
            <a:ext cx="6492240" cy="364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4751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模式动机与定义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6042801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模式动机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通过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使用备忘录模式可以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让系统恢复到某一特定的历史状态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首先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保存软件系统的历史状态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，当用户需要取消错误操作并且返回到某个历史状态时，可以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取出事先保存的历史状态来覆盖当前状态</a:t>
            </a:r>
            <a:endParaRPr lang="en-US" altLang="zh-CN" sz="2400" dirty="0">
              <a:solidFill>
                <a:srgbClr val="EC73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 descr="18687564423855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319" y="1238250"/>
            <a:ext cx="2778760" cy="3885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18931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模式动机与定义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模式定义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备忘录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(Memento Pattern)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：在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不破坏封装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的前提下，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捕获一个对象的内部状态，并在该对象之外保存这个状态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，这样可以在以后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将对象恢复到原先保存的状态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是一种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对象行为型模式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，其别名为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Token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62086" y="237573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681901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8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结构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28" y="1754570"/>
            <a:ext cx="9566429" cy="396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39063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模式结构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备忘录模式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包含如下角色：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Originator: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原发器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Memento: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备忘录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Caretaker: 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负责人</a:t>
            </a: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721286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原发器示例代码：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165272"/>
              </p:ext>
            </p:extLst>
          </p:nvPr>
        </p:nvGraphicFramePr>
        <p:xfrm>
          <a:off x="3713480" y="162560"/>
          <a:ext cx="7924800" cy="6583680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6583363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package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designpatterns.memento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public class Originator {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private String state;</a:t>
                      </a:r>
                    </a:p>
                    <a:p>
                      <a:endParaRPr lang="en-US" altLang="zh-CN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Originator(){}</a:t>
                      </a:r>
                    </a:p>
                    <a:p>
                      <a:endParaRPr lang="en-US" altLang="zh-CN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//</a:t>
                      </a:r>
                      <a:r>
                        <a:rPr lang="zh-CN" altLang="en-US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创建一个备忘录对象</a:t>
                      </a:r>
                      <a:endParaRPr lang="en-US" altLang="zh-CN" sz="18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Memento </a:t>
                      </a:r>
                      <a:r>
                        <a:rPr lang="en-US" altLang="zh-CN" sz="18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createMemento</a:t>
                      </a:r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() {</a:t>
                      </a: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return new Memento(this);</a:t>
                      </a: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endParaRPr lang="en-US" altLang="zh-CN" sz="18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//</a:t>
                      </a:r>
                      <a:r>
                        <a:rPr lang="zh-CN" altLang="en-US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根据备忘录对象恢复原发器状态</a:t>
                      </a:r>
                      <a:endParaRPr lang="en-US" altLang="zh-CN" sz="18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</a:t>
                      </a:r>
                      <a:r>
                        <a:rPr lang="en-US" altLang="zh-CN" sz="18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restoreMemento</a:t>
                      </a:r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(Memento m) {</a:t>
                      </a: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state = </a:t>
                      </a:r>
                      <a:r>
                        <a:rPr lang="en-US" altLang="zh-CN" sz="18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m.state</a:t>
                      </a:r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endParaRPr lang="en-US" altLang="zh-CN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setState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(String state) {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this.state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=state;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endParaRPr lang="en-US" altLang="zh-CN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String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getState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() {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return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this.state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52876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备忘录示例代码：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823593"/>
              </p:ext>
            </p:extLst>
          </p:nvPr>
        </p:nvGraphicFramePr>
        <p:xfrm>
          <a:off x="4055399" y="972032"/>
          <a:ext cx="5948680" cy="5486400"/>
        </p:xfrm>
        <a:graphic>
          <a:graphicData uri="http://schemas.openxmlformats.org/drawingml/2006/table">
            <a:tbl>
              <a:tblPr/>
              <a:tblGrid>
                <a:gridCol w="5948680"/>
              </a:tblGrid>
              <a:tr h="1036637">
                <a:tc>
                  <a:txBody>
                    <a:bodyPr/>
                    <a:lstStyle/>
                    <a:p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package </a:t>
                      </a:r>
                      <a:r>
                        <a:rPr lang="en-US" altLang="zh-CN" sz="20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designpatterns.memento</a:t>
                      </a:r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endParaRPr lang="en-US" altLang="zh-CN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//</a:t>
                      </a:r>
                      <a:r>
                        <a:rPr lang="zh-CN" altLang="en-US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备忘录类，默认可见性，包内可见</a:t>
                      </a:r>
                      <a:endParaRPr lang="en-US" altLang="zh-CN" sz="20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class Memento</a:t>
                      </a:r>
                      <a:r>
                        <a:rPr lang="en-US" altLang="zh-CN" sz="2000" b="1" kern="1200" dirty="0" smtClean="0">
                          <a:solidFill>
                            <a:srgbClr val="FF66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{</a:t>
                      </a:r>
                    </a:p>
                    <a:p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private String state;</a:t>
                      </a:r>
                    </a:p>
                    <a:p>
                      <a:endParaRPr lang="en-US" altLang="zh-CN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Memento(Originator o) {</a:t>
                      </a:r>
                    </a:p>
                    <a:p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state = </a:t>
                      </a:r>
                      <a:r>
                        <a:rPr lang="en-US" altLang="zh-CN" sz="20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o.getState</a:t>
                      </a:r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();</a:t>
                      </a:r>
                    </a:p>
                    <a:p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endParaRPr lang="en-US" altLang="zh-CN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void </a:t>
                      </a:r>
                      <a:r>
                        <a:rPr lang="en-US" altLang="zh-CN" sz="20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setState</a:t>
                      </a:r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(String state) {</a:t>
                      </a:r>
                    </a:p>
                    <a:p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20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this.state</a:t>
                      </a:r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=state;</a:t>
                      </a:r>
                    </a:p>
                    <a:p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endParaRPr lang="en-US" altLang="zh-CN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String </a:t>
                      </a:r>
                      <a:r>
                        <a:rPr lang="en-US" altLang="zh-CN" sz="20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getState</a:t>
                      </a:r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() {</a:t>
                      </a:r>
                    </a:p>
                    <a:p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return </a:t>
                      </a:r>
                      <a:r>
                        <a:rPr lang="en-US" altLang="zh-CN" sz="20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this.state</a:t>
                      </a:r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}</a:t>
                      </a:r>
                      <a:endParaRPr lang="en-US" altLang="zh-CN" sz="2000" kern="1200" dirty="0" smtClean="0">
                        <a:solidFill>
                          <a:srgbClr val="FF66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86981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5470</TotalTime>
  <Words>905</Words>
  <Application>Microsoft Office PowerPoint</Application>
  <PresentationFormat>宽屏</PresentationFormat>
  <Paragraphs>154</Paragraphs>
  <Slides>19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19</vt:i4>
      </vt:variant>
    </vt:vector>
  </HeadingPairs>
  <TitlesOfParts>
    <vt:vector size="31" baseType="lpstr">
      <vt:lpstr>等线</vt:lpstr>
      <vt:lpstr>等线 Light</vt:lpstr>
      <vt:lpstr>华文行楷</vt:lpstr>
      <vt:lpstr>华文中宋</vt:lpstr>
      <vt:lpstr>宋体</vt:lpstr>
      <vt:lpstr>微软雅黑</vt:lpstr>
      <vt:lpstr>Arial</vt:lpstr>
      <vt:lpstr>Times New Roman</vt:lpstr>
      <vt:lpstr>Wingdings</vt:lpstr>
      <vt:lpstr>Office 主题​​</vt:lpstr>
      <vt:lpstr>1_Office 主题​​</vt:lpstr>
      <vt:lpstr>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Liang Yun</dc:creator>
  <cp:lastModifiedBy>未定义</cp:lastModifiedBy>
  <cp:revision>598</cp:revision>
  <dcterms:created xsi:type="dcterms:W3CDTF">2018-05-21T14:26:42Z</dcterms:created>
  <dcterms:modified xsi:type="dcterms:W3CDTF">2018-11-22T09:45:53Z</dcterms:modified>
</cp:coreProperties>
</file>