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6"/>
  </p:notesMasterIdLst>
  <p:sldIdLst>
    <p:sldId id="368" r:id="rId4"/>
    <p:sldId id="303" r:id="rId5"/>
    <p:sldId id="367" r:id="rId6"/>
    <p:sldId id="383" r:id="rId7"/>
    <p:sldId id="380" r:id="rId8"/>
    <p:sldId id="366" r:id="rId9"/>
    <p:sldId id="372" r:id="rId10"/>
    <p:sldId id="384" r:id="rId11"/>
    <p:sldId id="393" r:id="rId12"/>
    <p:sldId id="394" r:id="rId13"/>
    <p:sldId id="385" r:id="rId14"/>
    <p:sldId id="395" r:id="rId15"/>
    <p:sldId id="396" r:id="rId16"/>
    <p:sldId id="397" r:id="rId17"/>
    <p:sldId id="370" r:id="rId18"/>
    <p:sldId id="374" r:id="rId19"/>
    <p:sldId id="398" r:id="rId20"/>
    <p:sldId id="375" r:id="rId21"/>
    <p:sldId id="376" r:id="rId22"/>
    <p:sldId id="392" r:id="rId23"/>
    <p:sldId id="391" r:id="rId24"/>
    <p:sldId id="369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328"/>
    <a:srgbClr val="47B3BF"/>
    <a:srgbClr val="44B3BE"/>
    <a:srgbClr val="F9F9F9"/>
    <a:srgbClr val="4DB7C2"/>
    <a:srgbClr val="1671BA"/>
    <a:srgbClr val="0070C0"/>
    <a:srgbClr val="137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89" d="100"/>
          <a:sy n="89" d="100"/>
        </p:scale>
        <p:origin x="4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7F4F9-7204-43E8-BDDE-62AA68893174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200D9-6A00-4FA7-9A7C-27C4EF7C1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906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200D9-6A00-4FA7-9A7C-27C4EF7C17D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496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207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2706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9008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50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688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381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3682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3240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8525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677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9259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87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B09BA2C-1F85-4ABD-9FBC-9B4EB39C9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5F676C59-B1F3-4D20-975C-E36712026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02E6DB8-3AB9-427F-BCCB-EC2946C0D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5367258-E882-4F17-AC22-873B97E6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60A2C93-2A6B-4812-AF89-A4F4ED9FA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75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E548BFD-4D2F-4929-AA6F-6981E795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7C5CCEC6-C93D-4FE3-8B24-9E9891995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E72CBB4-ACCB-4AC9-A502-0D11D6D8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AFE9E48-0920-48E2-8382-2EA2F164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6EA7290-4B51-4C64-9B03-1D324162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98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5D7D0EAC-4CF2-451B-B5AB-6995E82FA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35CA4E7A-A0A4-47AE-9F72-DE2D9EDC6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ECADAC3-6089-49D1-BC32-1087EB57A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09F19D4-FB09-4961-BED7-1B2ADF1E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EA27294-1F20-438E-BBC8-99A7A9F94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3873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848DF4C-51B2-438F-A0D4-93B78E176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316E697B-0C6E-4726-B418-C539F2894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29E79D7-34E0-4C76-8087-7CDCE66A7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474B4EC-BCFA-4468-AB8A-57B7CFE7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35F7683-D0B1-4CA2-A598-CB13C6FB4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530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E25F1E5-AA85-452A-B07F-CF269D00D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1E3B438-62AA-4109-8EA9-291B28552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D567647-9196-4060-B447-CE2999B6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53F3CF0-949E-48E0-B3C9-F555D6BD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64FA65E-BBBD-427C-8716-ABC2EBA94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257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798BF85-4CE6-4833-838A-DA40A42F1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88FB37D-6861-4F4F-B213-7C8336E2B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8FA4A73-D893-498C-A49F-8CDBD57C2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8DD53C7-74E9-4AB8-A5F2-7B5743F01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BA1C1FE-A350-4CFF-A0EE-BFDC935D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6834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D028DF5-A125-4C5C-9F76-216CFA86F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A7E95CB-7EF3-4571-ACDB-6268C4281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C6705926-3610-45E3-831F-ED297B22C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848F26E5-0BCD-4C31-97E2-65D13CB0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2F4D42BA-F801-4D24-985E-D0BFF667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D3F7B1B3-E20B-41DB-8BDD-4BF9BB38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311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5C2ECD-C22E-4589-BBF0-66BAF77BF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A32DB78-93D9-4920-9D2F-6CA75B9F4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631F0CF6-4AD5-4248-95D7-519BC7574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CFF146F5-2846-4713-9023-D52F3DE8C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1BC892B-FCAA-4B21-997B-094EB7749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66DF9937-55B0-4D3D-8820-F5E7A9248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D168B3FF-60D2-4B65-9221-760966AA8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87B729BC-EA9E-4C10-B52E-00D4CA83B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6196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07B4EB7-27D0-496A-8DFB-981A3AAA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18F1F93B-6AE5-4F13-BEB5-FB6687E95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AD837AF8-CF43-4A6E-84D8-0C9F64B07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24CC05BB-6891-4A3E-B6D6-9545CEE7E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165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A5BF5525-B316-413F-AC9B-C1B4DB937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61F14B26-5712-4DCB-8DA7-FEBD775AA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EBACED20-8D10-472A-B5A8-1872683C0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602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2213F46-CC30-4A24-B173-C966AAB19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6488EDE-17AB-4F9F-A3EC-3C30A7750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BD6003DA-3B6D-41C1-B9CF-7221F797D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EC9D215-03C4-498A-8040-6D5D562F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F7E991F-D4D8-44A7-8AB1-C2AAF8F7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DB53CE7-25BF-47F2-BE59-A46E6079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43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62D8DCD-EB6D-4209-8919-F1A318362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4624145-3AD6-459A-9F5B-A47373141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D4776C5-C3F7-496D-A33B-80CDD4CC3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99D49C4-5C12-4202-980B-198F08883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26E9845-E41A-4488-BDCF-6D72BA7A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084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C991D11-28D8-4A10-9C87-33ABDA8F8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134C0B5F-8D8A-4B0B-BEA9-9BBDCEDA8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B3315E4D-D88C-49A7-A110-2639F5FFE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CDC2FD09-6E70-4F2A-A298-93B03E639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9C685A5-A440-4B8D-9B48-84325757D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E4FC961-E056-442B-B90A-DC4C34B7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1006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F1356B0-F2AC-4491-A5B9-648543AA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C4869257-8A93-4BF1-B827-7315E8DDE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1426952-7151-4E0B-9C39-2A2798808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50F8C2E-845C-40E1-8484-5CD10C37D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C157B9F-A827-4B90-8C95-F14A07A8A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237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CD5AE3B0-2A3E-4B70-BE9D-AFDDE54024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7A6EA2A5-7586-40B8-A50D-79D53E391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03BBFA4-2A69-4EC3-9A10-8F54044F7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22E2F8A-0B3A-4901-B081-8FA17E76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117F4D9-64E9-4A3F-B6A2-C00A152E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169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CFF41C-5074-4772-BE94-4B4100CA9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A352E31F-4068-4E70-8DBB-BDA8E816A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B11046B-913D-4BE4-BD5A-A97D04437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2696E38-7060-4D6C-8984-6F2A0FABD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1621D80-53D7-466F-ADF9-86940DA7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6473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8CEDC37-2772-4BDB-AC13-94E68256F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6BB25115-3067-45D7-A521-35B7B9FCD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6F68B4A-5EBA-407F-9A4B-232152693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B3AFF913-17B5-43EC-A8EE-BB97B10A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246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2D8C4F9-31C1-4010-AD68-ADB5E123C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DB31E2A-4BE6-433E-81D3-72E020CFF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FE63942-278A-4028-B43D-AD360897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1A846AF-EBC8-4D9C-BEEF-14C2C844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FF71166-5DC9-4436-A57C-D8D3A1DB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0603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2AD414A-0A66-44B4-9CE7-62CAD505A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A62C102-1F3D-4459-AF56-8DEA1F97CA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75C97777-48D0-422F-9333-ED12CEF42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FB536B72-2E91-481B-9C63-1E24B18B8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1064A22-4436-492B-AF0D-27B32AD38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7E8A38BF-D632-4FFB-9D52-8AB0A5B24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87415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D05C15C-28EA-458C-BB61-C278D416E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05C8B0D-0AB5-48DD-9B12-72C19521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8E1330BE-B250-4B63-8569-FC6B9B805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E0F5E2EA-7ACB-48D2-8C53-4995F813B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A924CC3-3794-42C6-BDE4-352AF4045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6757DA1C-1E0A-449B-BF93-A01381D2B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0A750271-25A4-4388-B15F-E37E26FF2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E09B28A2-B373-46B5-AE84-5B4243FB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88008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8FA46F7-523F-4FB0-8CEF-8AFB658C6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157FA6CD-BFF1-499C-8BD8-3BFB5590F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1E4CAB0-812E-4A94-A4F7-1AD978C9F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BD5FE971-C967-430E-81AB-C4709599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210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A3BBD10F-3614-4C34-8C97-492E09E4B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07386175-EF64-4393-8793-E4CD85BC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20604B7D-46E3-4E39-A5C7-67E587B15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93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321BECB-08AB-4467-BBB1-E4EFA149A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127E639-9C04-4DC2-B118-932E28C6B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226FC06-181F-46AB-A39A-87D0BEB86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5B27B72-7CF4-4180-BF22-C78E5EA0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ED7DF95-9ACD-4332-AF72-8072F83A1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294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4401A1C-4593-4829-8607-BA3B17862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EE011D5-C817-4239-9D5D-0B0A51748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EDC1362F-F249-426B-8405-0D10546D3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36747E8E-B829-41C7-8037-1713423B1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75A6DE87-6A88-4D21-8DF0-25BC22416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9C1F713-4285-440E-84FE-12ABA88B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5112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349C1D3-16A7-49AD-BC77-CE978D07C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DE9B3D6C-5E3F-4500-9AC6-D82D0B7474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13D9403E-B3FA-4BCD-A5AA-165E8DAEB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706D1A1-6FDB-472D-98C0-2E34E603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2CDC5D53-1E7E-460D-9CAC-00DC1D61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EC31BC5A-3B56-4F0F-9768-865F8A29D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9506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C006751-C435-40CC-9363-7219420B3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6AAF5BA8-7580-4F45-A135-37ED5CE92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D4D87B1-7B5E-4995-BF95-AF90E034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9F529C0-2D83-4ED0-8479-E2F72677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E4B1CED-DD16-4B7A-8ECF-85D0F037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91461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5351920A-489F-4767-A271-5D27EF3CC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480C3A2A-DF8E-47C7-A431-4AC9F1D1E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DBE9182-8BA8-4608-A098-65A3FF4AC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76ACDC4-6715-4CB0-9576-A7AFADC63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2AD478F-A86E-4A89-8DBB-4E008CB7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904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79B5A7C-FEEA-43AA-9D35-28F08EFE2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9D74D922-8605-489F-A7EE-117763BA9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0DF66148-BC89-4A56-B3BB-A77CA7AF0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B9B945E-75C9-403A-B569-DA59CE67A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C187057D-0AA6-4D7E-8C8D-EF4356544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80A0115-C054-444F-8FDC-47EFB0DFF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792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0B7B2A2-E54C-4637-BC06-CC3B74234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CA44BDB-725E-45A0-8771-FE8239B7A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6CCD5650-2445-4BC7-8CB1-4840F1ED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50715D93-FCEF-4C37-8075-11BF993D4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18C6159E-3FC3-4DE2-82AA-26B9FA92F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0A119C0C-DAC6-4863-8CA7-D317A0C58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0103563A-6832-45AF-97E0-11B90312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A6A72C81-AF86-4400-A8D4-E61324EA1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30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378245B-2A8E-4BEE-8A4E-14265B834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37589635-1E61-489F-BAA3-0DFD9806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F8E7C45-3E6D-4093-855D-161B1F4F3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87B2C7D3-283E-4587-8C23-412E89AE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075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CB28D9AB-F3A2-4A69-947C-8B7BA009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5B71652B-E2B2-4201-B322-816EE297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6EBCF971-C3A9-410D-9AF7-BB5E45D65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7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8933DCE-B736-423B-93B5-497C9114C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A1E86B7-8110-48CE-A599-E99125C23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F1D09E47-889B-4518-ADC6-51BF2ACC0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6DDF8F7-1AA8-4471-842C-F3C675EB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683A8B9-ECA6-4C93-B6C8-7E3020AAC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E5B7645-2716-4AA0-8D31-458B3784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83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32479CE-187F-4520-B50A-490B4AA01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E04B73BA-D6C4-4004-AA4E-84F425999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E64F2BB3-D74D-4229-BC06-FC18A0029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3B3C1A0-E47A-43D7-B66E-E38735FD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4D5EE6E-59DB-4735-9EA6-A2572A4C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65976A12-D5DB-4C13-9571-BEB2400FD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41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96C285D0-9E37-4AA4-A2E0-998AFF30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CB2C99D-E2F1-47F7-923D-C4E6B103E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393FACE-E22F-4496-9F30-C65B106AE5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149E-AA64-4625-B0D4-CA866AF269E9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BF61B98-4836-4626-ABA3-CC61A1B7B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9EBA5A0-E804-42B7-AFE5-4F05887C1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01" b="33501"/>
          <a:stretch>
            <a:fillRect/>
          </a:stretch>
        </p:blipFill>
        <p:spPr bwMode="auto">
          <a:xfrm>
            <a:off x="9956800" y="5081"/>
            <a:ext cx="22352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06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999DD6D1-ACD6-4400-BEA9-48D486EE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6502505-AA2E-415B-BD25-F7506B91F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561205AC-CB78-4BFC-B7F6-4DA549E984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6D953-8157-4821-A8D6-E29669A9692F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36E94B1-38E9-4822-83A0-C22468DE9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56DC384-23DE-4B28-8B83-4828A7164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01" b="33501"/>
          <a:stretch>
            <a:fillRect/>
          </a:stretch>
        </p:blipFill>
        <p:spPr bwMode="auto">
          <a:xfrm>
            <a:off x="9956800" y="5081"/>
            <a:ext cx="22352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192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24F26DC0-EB35-4D27-9DCE-B656D3C1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37BFD85-5619-441A-842A-5AE2A5EED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66828DF-3D74-42BA-9B6B-AC1C12B8E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FD975-078B-4F50-8DE3-912E5CB9B707}" type="datetimeFigureOut">
              <a:rPr lang="zh-CN" altLang="en-US" smtClean="0"/>
              <a:t>2018-11-22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75D7837-742A-4BF9-8D3D-F740CA4F3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65AB44C-0273-4B66-B4B0-130AB725F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01" b="33501"/>
          <a:stretch>
            <a:fillRect/>
          </a:stretch>
        </p:blipFill>
        <p:spPr bwMode="auto">
          <a:xfrm>
            <a:off x="9956800" y="5081"/>
            <a:ext cx="22352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883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7314"/>
            <a:ext cx="6413548" cy="4590686"/>
          </a:xfrm>
          <a:prstGeom prst="rect">
            <a:avLst/>
          </a:prstGeom>
        </p:spPr>
      </p:pic>
      <p:sp>
        <p:nvSpPr>
          <p:cNvPr id="5" name="平行四边形 4">
            <a:extLst>
              <a:ext uri="{FF2B5EF4-FFF2-40B4-BE49-F238E27FC236}">
                <a16:creationId xmlns:a16="http://schemas.microsoft.com/office/drawing/2014/main" xmlns="" id="{27F24467-A00A-4663-8FE7-1FD8F7F87785}"/>
              </a:ext>
            </a:extLst>
          </p:cNvPr>
          <p:cNvSpPr/>
          <p:nvPr/>
        </p:nvSpPr>
        <p:spPr>
          <a:xfrm>
            <a:off x="7117155" y="5671375"/>
            <a:ext cx="4984310" cy="665362"/>
          </a:xfrm>
          <a:prstGeom prst="parallelogram">
            <a:avLst>
              <a:gd name="adj" fmla="val 101271"/>
            </a:avLst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刘 伟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C480D042-A3D4-4804-AC47-4F7B588AB86B}"/>
              </a:ext>
            </a:extLst>
          </p:cNvPr>
          <p:cNvSpPr/>
          <p:nvPr/>
        </p:nvSpPr>
        <p:spPr>
          <a:xfrm>
            <a:off x="6705086" y="3132498"/>
            <a:ext cx="3472405" cy="1096885"/>
          </a:xfrm>
          <a:prstGeom prst="rect">
            <a:avLst/>
          </a:prstGeom>
          <a:gradFill flip="none" rotWithShape="1">
            <a:gsLst>
              <a:gs pos="0">
                <a:srgbClr val="EC7328"/>
              </a:gs>
              <a:gs pos="100000">
                <a:srgbClr val="EC7328">
                  <a:alpha val="80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</a:t>
            </a:r>
            <a:r>
              <a:rPr lang="en-US" altLang="zh-CN" sz="28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8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 解释器模式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77767" y="1324624"/>
            <a:ext cx="61542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solidFill>
                  <a:srgbClr val="4DB7C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设计模式（第</a:t>
            </a:r>
            <a:r>
              <a:rPr lang="en-US" altLang="zh-CN" sz="5400" b="1" dirty="0" smtClean="0">
                <a:solidFill>
                  <a:srgbClr val="4DB7C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5400" b="1" dirty="0" smtClean="0">
                <a:solidFill>
                  <a:srgbClr val="4DB7C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版）</a:t>
            </a:r>
            <a:endParaRPr lang="zh-CN" altLang="en-US" sz="5400" b="1" dirty="0">
              <a:solidFill>
                <a:srgbClr val="4DB7C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4048275" y="1324624"/>
            <a:ext cx="5848539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796008" y="2334287"/>
            <a:ext cx="5848539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821194" y="1004535"/>
            <a:ext cx="1280271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397699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抽象语法树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(Abstract Syntax Tree, AST)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描述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了</a:t>
            </a: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如何构成一个复杂的句子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，通过对抽象语法树的分析，可以</a:t>
            </a: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识别出语言中的终结符类和非终结符类</a:t>
            </a:r>
            <a:endParaRPr lang="en-US" altLang="zh-CN" sz="2200" dirty="0" smtClean="0">
              <a:solidFill>
                <a:srgbClr val="EC73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597496"/>
              </p:ext>
            </p:extLst>
          </p:nvPr>
        </p:nvGraphicFramePr>
        <p:xfrm>
          <a:off x="4480578" y="900912"/>
          <a:ext cx="5876925" cy="528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" name="Visio" r:id="rId5" imgW="7111820" imgH="6418904" progId="Visio.Drawing.11">
                  <p:embed/>
                </p:oleObj>
              </mc:Choice>
              <mc:Fallback>
                <p:oleObj name="Visio" r:id="rId5" imgW="7111820" imgH="641890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0578" y="900912"/>
                        <a:ext cx="5876925" cy="528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/>
          <p:nvPr/>
        </p:nvSpPr>
        <p:spPr>
          <a:xfrm>
            <a:off x="4871103" y="1235874"/>
            <a:ext cx="2362200" cy="609600"/>
          </a:xfrm>
          <a:prstGeom prst="rect">
            <a:avLst/>
          </a:prstGeom>
          <a:solidFill>
            <a:srgbClr val="EDF6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solidFill>
                  <a:srgbClr val="EC7328"/>
                </a:solidFill>
              </a:rPr>
              <a:t>非终结符表达式</a:t>
            </a:r>
          </a:p>
        </p:txBody>
      </p:sp>
      <p:sp>
        <p:nvSpPr>
          <p:cNvPr id="12" name="矩形 11"/>
          <p:cNvSpPr/>
          <p:nvPr/>
        </p:nvSpPr>
        <p:spPr>
          <a:xfrm>
            <a:off x="7919103" y="5274474"/>
            <a:ext cx="2133600" cy="609600"/>
          </a:xfrm>
          <a:prstGeom prst="rect">
            <a:avLst/>
          </a:prstGeom>
          <a:solidFill>
            <a:srgbClr val="EDF6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solidFill>
                  <a:srgbClr val="EC7328"/>
                </a:solidFill>
              </a:rPr>
              <a:t>终结符表达式</a:t>
            </a:r>
          </a:p>
        </p:txBody>
      </p:sp>
      <p:cxnSp>
        <p:nvCxnSpPr>
          <p:cNvPr id="13" name="直接箭头连接符 12"/>
          <p:cNvCxnSpPr>
            <a:stCxn id="11" idx="3"/>
          </p:cNvCxnSpPr>
          <p:nvPr/>
        </p:nvCxnSpPr>
        <p:spPr>
          <a:xfrm>
            <a:off x="7233303" y="1540674"/>
            <a:ext cx="457200" cy="533400"/>
          </a:xfrm>
          <a:prstGeom prst="straightConnector1">
            <a:avLst/>
          </a:prstGeom>
          <a:ln w="38100">
            <a:solidFill>
              <a:srgbClr val="EC73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7233303" y="1159674"/>
            <a:ext cx="914400" cy="381000"/>
          </a:xfrm>
          <a:prstGeom prst="straightConnector1">
            <a:avLst/>
          </a:prstGeom>
          <a:ln w="38100">
            <a:solidFill>
              <a:srgbClr val="EC73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rot="16200000" flipH="1">
            <a:off x="5595003" y="2112174"/>
            <a:ext cx="1295400" cy="762000"/>
          </a:xfrm>
          <a:prstGeom prst="straightConnector1">
            <a:avLst/>
          </a:prstGeom>
          <a:ln w="38100">
            <a:solidFill>
              <a:srgbClr val="EC73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rot="16200000" flipV="1">
            <a:off x="8338203" y="4702974"/>
            <a:ext cx="609600" cy="533400"/>
          </a:xfrm>
          <a:prstGeom prst="straightConnector1">
            <a:avLst/>
          </a:prstGeom>
          <a:ln w="38100">
            <a:solidFill>
              <a:srgbClr val="EC73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12" idx="0"/>
          </p:cNvCxnSpPr>
          <p:nvPr/>
        </p:nvCxnSpPr>
        <p:spPr>
          <a:xfrm rot="16200000" flipV="1">
            <a:off x="8071503" y="4360074"/>
            <a:ext cx="1524000" cy="304800"/>
          </a:xfrm>
          <a:prstGeom prst="straightConnector1">
            <a:avLst/>
          </a:prstGeom>
          <a:ln w="38100">
            <a:solidFill>
              <a:srgbClr val="EC73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rot="5400000" flipH="1" flipV="1">
            <a:off x="8185803" y="3636174"/>
            <a:ext cx="2590800" cy="685800"/>
          </a:xfrm>
          <a:prstGeom prst="straightConnector1">
            <a:avLst/>
          </a:prstGeom>
          <a:ln w="38100">
            <a:solidFill>
              <a:srgbClr val="EC73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62816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终结符表达式类示例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代码：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886556"/>
              </p:ext>
            </p:extLst>
          </p:nvPr>
        </p:nvGraphicFramePr>
        <p:xfrm>
          <a:off x="1429995" y="2018485"/>
          <a:ext cx="8654041" cy="1524000"/>
        </p:xfrm>
        <a:graphic>
          <a:graphicData uri="http://schemas.openxmlformats.org/drawingml/2006/table">
            <a:tbl>
              <a:tblPr/>
              <a:tblGrid>
                <a:gridCol w="8654041"/>
              </a:tblGrid>
              <a:tr h="1036637">
                <a:tc>
                  <a:txBody>
                    <a:bodyPr/>
                    <a:lstStyle/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public class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TerminalExpression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extends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AbstractExpression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{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interpret(Context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ctx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 {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//</a:t>
                      </a:r>
                      <a:r>
                        <a:rPr lang="zh-CN" alt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终结符表达式的解释操作</a:t>
                      </a:r>
                      <a:endParaRPr lang="en-US" altLang="zh-CN" sz="20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}</a:t>
                      </a:r>
                      <a:endParaRPr lang="en-US" altLang="zh-CN" sz="2000" b="0" kern="1200" dirty="0" smtClean="0">
                        <a:solidFill>
                          <a:srgbClr val="FF66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52876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非终结符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表达式类示例代码：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21650"/>
              </p:ext>
            </p:extLst>
          </p:nvPr>
        </p:nvGraphicFramePr>
        <p:xfrm>
          <a:off x="1729098" y="1992595"/>
          <a:ext cx="7924800" cy="4572000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1036637">
                <a:tc>
                  <a:txBody>
                    <a:bodyPr/>
                    <a:lstStyle/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public class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NonterminalExpression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extends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AbstractExpression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{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private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AbstractExpression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left;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private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AbstractExpression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right;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NonterminalExpression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AbstractExpression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left,AbstractExpression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right) {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this.left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=left;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this.right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=right;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interpret(Context </a:t>
                      </a:r>
                      <a:r>
                        <a:rPr lang="en-US" altLang="zh-CN" sz="20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ctx</a:t>
                      </a:r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 {</a:t>
                      </a:r>
                    </a:p>
                    <a:p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//</a:t>
                      </a:r>
                      <a:r>
                        <a:rPr lang="zh-CN" altLang="en-US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递归调用每一个组成部分的</a:t>
                      </a:r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interpret()</a:t>
                      </a:r>
                      <a:r>
                        <a:rPr lang="zh-CN" altLang="en-US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方法</a:t>
                      </a:r>
                    </a:p>
                    <a:p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//</a:t>
                      </a:r>
                      <a:r>
                        <a:rPr lang="zh-CN" altLang="en-US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在递归调用时指定组成部分的连接方式，即非终结符的功能</a:t>
                      </a:r>
                    </a:p>
                    <a:p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  <a:r>
                        <a:rPr lang="en-US" altLang="zh-CN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}</a:t>
                      </a:r>
                      <a:endParaRPr lang="en-US" altLang="zh-CN" sz="2000" b="0" kern="1200" dirty="0" smtClean="0">
                        <a:solidFill>
                          <a:srgbClr val="FF66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9947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环境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类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Context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用于</a:t>
            </a: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存储一些全局信息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，一般包含一个</a:t>
            </a:r>
            <a:r>
              <a:rPr lang="en-US" altLang="zh-CN" sz="2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HashMap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en-US" altLang="zh-CN" sz="2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ArrayList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等类型的</a:t>
            </a: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集合对象（也可以直接由</a:t>
            </a:r>
            <a:r>
              <a:rPr lang="en-US" altLang="zh-CN" sz="2200" dirty="0" err="1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HashMap</a:t>
            </a: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等集合类充当环境类）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，存储一系列公共信息，例如变量名与值的映射关系</a:t>
            </a:r>
            <a:r>
              <a:rPr lang="en-US" altLang="zh-CN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(key/value)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等，</a:t>
            </a: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用于在执行具体的解释操作时从中获取相关信息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可以在环境类中</a:t>
            </a: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增加一些所有表达式解释器都共有的功能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，以</a:t>
            </a: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减轻解释器的职责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当系统无须提供全局公共信息时</a:t>
            </a: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可以省略环境类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根据实际情况决定是否需要环境类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endParaRPr lang="en-US" altLang="zh-CN" sz="2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0299533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环境类示例代码：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endParaRPr lang="en-US" altLang="zh-CN" sz="2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216525"/>
              </p:ext>
            </p:extLst>
          </p:nvPr>
        </p:nvGraphicFramePr>
        <p:xfrm>
          <a:off x="1096709" y="2077585"/>
          <a:ext cx="9594079" cy="3962400"/>
        </p:xfrm>
        <a:graphic>
          <a:graphicData uri="http://schemas.openxmlformats.org/drawingml/2006/table">
            <a:tbl>
              <a:tblPr/>
              <a:tblGrid>
                <a:gridCol w="9594079"/>
              </a:tblGrid>
              <a:tr h="1036637">
                <a:tc>
                  <a:txBody>
                    <a:bodyPr/>
                    <a:lstStyle/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public class Context {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private </a:t>
                      </a:r>
                      <a:r>
                        <a:rPr lang="en-US" altLang="zh-CN" sz="20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HashMap</a:t>
                      </a:r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&lt;String, String&gt; map = new </a:t>
                      </a:r>
                      <a:r>
                        <a:rPr lang="en-US" altLang="zh-CN" sz="20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HashMap</a:t>
                      </a:r>
                      <a:r>
                        <a:rPr lang="en-US" altLang="zh-CN" sz="20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&lt;String, String&gt;();</a:t>
                      </a:r>
                    </a:p>
                    <a:p>
                      <a:endParaRPr lang="en-US" altLang="zh-CN" sz="20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assign(String key, String value) {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//</a:t>
                      </a:r>
                      <a:r>
                        <a:rPr lang="zh-CN" alt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往环境类中设值</a:t>
                      </a:r>
                    </a:p>
                    <a:p>
                      <a:r>
                        <a:rPr lang="zh-CN" alt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map.put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(key, value);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endParaRPr lang="en-US" altLang="zh-CN" sz="20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public String lookup(String key) {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//</a:t>
                      </a:r>
                      <a:r>
                        <a:rPr lang="zh-CN" alt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获取存储在环境类中的值</a:t>
                      </a:r>
                    </a:p>
                    <a:p>
                      <a:r>
                        <a:rPr lang="zh-CN" alt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return </a:t>
                      </a:r>
                      <a:r>
                        <a:rPr lang="en-US" altLang="zh-CN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map.get</a:t>
                      </a:r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(key);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84626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模式实例与解析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模式实例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数学运算解释器：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实例说明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现需要构造一个语言解释器，使得系统可以执行整数间的乘、除和求模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运算</a:t>
            </a:r>
            <a:r>
              <a:rPr lang="zh-CN" altLang="en-US" sz="24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。例如：用户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输入表达式“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 * 4 / 2 % 4”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，输出结果为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。使用解释器模式实现该功能。</a:t>
            </a:r>
          </a:p>
          <a:p>
            <a:pPr lvl="2" algn="l">
              <a:lnSpc>
                <a:spcPct val="150000"/>
              </a:lnSpc>
              <a:buClr>
                <a:srgbClr val="EC7328"/>
              </a:buClr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525036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模式实例与解析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模式实例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数学运算解释器：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参考类图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715" y="779091"/>
            <a:ext cx="8547100" cy="589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957660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模式实例与解析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模式实例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数学运算解释器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：抽象语法树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702644"/>
              </p:ext>
            </p:extLst>
          </p:nvPr>
        </p:nvGraphicFramePr>
        <p:xfrm>
          <a:off x="2842100" y="1219975"/>
          <a:ext cx="6242080" cy="532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Visio" r:id="rId4" imgW="5930646" imgH="5050917" progId="Visio.Drawing.11">
                  <p:embed/>
                </p:oleObj>
              </mc:Choice>
              <mc:Fallback>
                <p:oleObj name="Visio" r:id="rId4" imgW="5930646" imgH="505091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2100" y="1219975"/>
                        <a:ext cx="6242080" cy="53261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722804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模式实例与解析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模式实例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数学运算解释器：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参考代码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DesignPatterns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之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interpreter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包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5002039" y="3233202"/>
            <a:ext cx="2160588" cy="809625"/>
            <a:chOff x="2381" y="3283"/>
            <a:chExt cx="1361" cy="510"/>
          </a:xfrm>
        </p:grpSpPr>
        <p:pic>
          <p:nvPicPr>
            <p:cNvPr id="11" name="Picture 6" descr="gif005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3283"/>
              <a:ext cx="252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2608" y="3505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zh-CN" altLang="en-US" sz="2400" b="1" dirty="0">
                  <a:solidFill>
                    <a:srgbClr val="44B3BE"/>
                  </a:solidFill>
                  <a:latin typeface="华文行楷" pitchFamily="2" charset="-122"/>
                  <a:ea typeface="华文行楷" pitchFamily="2" charset="-122"/>
                </a:rPr>
                <a:t>演示</a:t>
              </a:r>
              <a:r>
                <a:rPr lang="en-US" altLang="zh-CN" sz="2400" b="1" dirty="0">
                  <a:solidFill>
                    <a:srgbClr val="44B3BE"/>
                  </a:solidFill>
                  <a:latin typeface="Arial"/>
                  <a:ea typeface="华文行楷" pitchFamily="2" charset="-122"/>
                </a:rPr>
                <a:t>……</a:t>
              </a:r>
              <a:endParaRPr lang="en-US" altLang="zh-CN" sz="2400" b="1" dirty="0">
                <a:solidFill>
                  <a:srgbClr val="44B3BE"/>
                </a:solidFill>
                <a:latin typeface="华文行楷" pitchFamily="2" charset="-122"/>
                <a:ea typeface="华文行楷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585441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模式效果与应用</a:t>
              </a: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64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解释器模式优点：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易于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改变和扩展文法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方便地实现一个简单的语言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实现文法较为容易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（有自动生成工具）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增加新的解释表达式较为方便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162266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>
            <a:extLst>
              <a:ext uri="{FF2B5EF4-FFF2-40B4-BE49-F238E27FC236}">
                <a16:creationId xmlns:a16="http://schemas.microsoft.com/office/drawing/2014/main" xmlns="" id="{EBD5E048-5A13-4A92-92B4-3DBB2F0287B1}"/>
              </a:ext>
            </a:extLst>
          </p:cNvPr>
          <p:cNvSpPr/>
          <p:nvPr/>
        </p:nvSpPr>
        <p:spPr>
          <a:xfrm rot="5400000">
            <a:off x="-17286" y="-3759"/>
            <a:ext cx="2068442" cy="2068442"/>
          </a:xfrm>
          <a:prstGeom prst="rtTriangle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直角三角形 7">
            <a:extLst>
              <a:ext uri="{FF2B5EF4-FFF2-40B4-BE49-F238E27FC236}">
                <a16:creationId xmlns:a16="http://schemas.microsoft.com/office/drawing/2014/main" xmlns="" id="{67ED0B5B-CA3E-462D-A71E-98F2340C08EF}"/>
              </a:ext>
            </a:extLst>
          </p:cNvPr>
          <p:cNvSpPr>
            <a:spLocks noChangeAspect="1"/>
          </p:cNvSpPr>
          <p:nvPr/>
        </p:nvSpPr>
        <p:spPr>
          <a:xfrm rot="2700000" flipH="1">
            <a:off x="5857713" y="-992441"/>
            <a:ext cx="1984885" cy="1984885"/>
          </a:xfrm>
          <a:prstGeom prst="rtTriangle">
            <a:avLst/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" name="直角三角形 12">
            <a:extLst>
              <a:ext uri="{FF2B5EF4-FFF2-40B4-BE49-F238E27FC236}">
                <a16:creationId xmlns:a16="http://schemas.microsoft.com/office/drawing/2014/main" xmlns="" id="{0B4E0ECE-A760-4DCA-A871-F4B015BD67B7}"/>
              </a:ext>
            </a:extLst>
          </p:cNvPr>
          <p:cNvSpPr>
            <a:spLocks noChangeAspect="1"/>
          </p:cNvSpPr>
          <p:nvPr/>
        </p:nvSpPr>
        <p:spPr>
          <a:xfrm rot="2700000" flipH="1">
            <a:off x="2664630" y="-992442"/>
            <a:ext cx="1984885" cy="1984885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5AB0D5A5-465E-4EEB-AE13-34389412D6E9}"/>
              </a:ext>
            </a:extLst>
          </p:cNvPr>
          <p:cNvSpPr txBox="1"/>
          <p:nvPr/>
        </p:nvSpPr>
        <p:spPr>
          <a:xfrm>
            <a:off x="1236729" y="2979936"/>
            <a:ext cx="30351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  纲</a:t>
            </a:r>
            <a:endParaRPr kumimoji="0" lang="en-US" altLang="zh-CN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xmlns="" id="{16E7744A-19DB-49CF-A911-E16E8F0ADE60}"/>
              </a:ext>
            </a:extLst>
          </p:cNvPr>
          <p:cNvSpPr/>
          <p:nvPr/>
        </p:nvSpPr>
        <p:spPr>
          <a:xfrm>
            <a:off x="4919932" y="1583179"/>
            <a:ext cx="857250" cy="616774"/>
          </a:xfrm>
          <a:prstGeom prst="roundRect">
            <a:avLst/>
          </a:prstGeom>
          <a:solidFill>
            <a:srgbClr val="EC7328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xmlns="" id="{E914CFF0-7E04-4C83-9FCB-E5238EA0244E}"/>
              </a:ext>
            </a:extLst>
          </p:cNvPr>
          <p:cNvSpPr/>
          <p:nvPr/>
        </p:nvSpPr>
        <p:spPr>
          <a:xfrm>
            <a:off x="4919932" y="2504296"/>
            <a:ext cx="857250" cy="616774"/>
          </a:xfrm>
          <a:prstGeom prst="roundRect">
            <a:avLst/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xmlns="" id="{9D1D4DBC-3D4E-4023-94D2-FCB5C3A0E021}"/>
              </a:ext>
            </a:extLst>
          </p:cNvPr>
          <p:cNvSpPr/>
          <p:nvPr/>
        </p:nvSpPr>
        <p:spPr>
          <a:xfrm>
            <a:off x="4919932" y="3425413"/>
            <a:ext cx="857250" cy="616774"/>
          </a:xfrm>
          <a:prstGeom prst="roundRect">
            <a:avLst/>
          </a:prstGeom>
          <a:solidFill>
            <a:srgbClr val="EC7328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="" id="{89A9F1AD-96E2-4639-B84C-B70436EECEE1}"/>
              </a:ext>
            </a:extLst>
          </p:cNvPr>
          <p:cNvSpPr txBox="1"/>
          <p:nvPr/>
        </p:nvSpPr>
        <p:spPr>
          <a:xfrm>
            <a:off x="5934437" y="1616686"/>
            <a:ext cx="3321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模式动机与定义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="" id="{5D64C658-AEB3-4793-A737-384B28C45163}"/>
              </a:ext>
            </a:extLst>
          </p:cNvPr>
          <p:cNvSpPr txBox="1"/>
          <p:nvPr/>
        </p:nvSpPr>
        <p:spPr>
          <a:xfrm>
            <a:off x="5934437" y="2551073"/>
            <a:ext cx="3107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模式结构与分析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xmlns="" id="{0019CCB8-ACCA-43A2-A14C-97D10F8B17FC}"/>
              </a:ext>
            </a:extLst>
          </p:cNvPr>
          <p:cNvSpPr txBox="1"/>
          <p:nvPr/>
        </p:nvSpPr>
        <p:spPr>
          <a:xfrm>
            <a:off x="5934437" y="3487767"/>
            <a:ext cx="2813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模式实例与解析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3" y="3808767"/>
            <a:ext cx="4260019" cy="3049234"/>
          </a:xfrm>
          <a:prstGeom prst="rect">
            <a:avLst/>
          </a:prstGeom>
        </p:spPr>
      </p:pic>
      <p:sp>
        <p:nvSpPr>
          <p:cNvPr id="14" name="矩形: 圆角 16">
            <a:extLst>
              <a:ext uri="{FF2B5EF4-FFF2-40B4-BE49-F238E27FC236}">
                <a16:creationId xmlns:a16="http://schemas.microsoft.com/office/drawing/2014/main" xmlns="" id="{E914CFF0-7E04-4C83-9FCB-E5238EA0244E}"/>
              </a:ext>
            </a:extLst>
          </p:cNvPr>
          <p:cNvSpPr/>
          <p:nvPr/>
        </p:nvSpPr>
        <p:spPr>
          <a:xfrm>
            <a:off x="4919932" y="4346530"/>
            <a:ext cx="857250" cy="616774"/>
          </a:xfrm>
          <a:prstGeom prst="roundRect">
            <a:avLst/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="" id="{5D64C658-AEB3-4793-A737-384B28C45163}"/>
              </a:ext>
            </a:extLst>
          </p:cNvPr>
          <p:cNvSpPr txBox="1"/>
          <p:nvPr/>
        </p:nvSpPr>
        <p:spPr>
          <a:xfrm>
            <a:off x="5934437" y="4393307"/>
            <a:ext cx="3107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模式效果与应用</a:t>
            </a:r>
          </a:p>
        </p:txBody>
      </p:sp>
    </p:spTree>
    <p:extLst>
      <p:ext uri="{BB962C8B-B14F-4D97-AF65-F5344CB8AC3E}">
        <p14:creationId xmlns:p14="http://schemas.microsoft.com/office/powerpoint/2010/main" val="218632360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模式效果与应用</a:t>
              </a: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64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解释器模式缺点：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对于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复杂文法难以维护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执行效率较低</a:t>
            </a:r>
            <a:endParaRPr lang="en-US" altLang="zh-CN" sz="2400" dirty="0" smtClean="0">
              <a:solidFill>
                <a:srgbClr val="EC73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851744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模式效果与应用</a:t>
              </a: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64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在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以下情况下可以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使用解释器模式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可以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将一个需要解释执行的语言中的句子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表示为一棵抽象语法树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一些重复出现的问题可以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用一种简单的语言来进行表达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一个语言的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文法较为简单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执行效率不是关键问题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652613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7314"/>
            <a:ext cx="6413548" cy="4590686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E56D209E-5EF8-4144-9EC7-21F7888775CA}"/>
              </a:ext>
            </a:extLst>
          </p:cNvPr>
          <p:cNvSpPr txBox="1"/>
          <p:nvPr/>
        </p:nvSpPr>
        <p:spPr>
          <a:xfrm>
            <a:off x="3717026" y="2225667"/>
            <a:ext cx="53242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73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THANKS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EC73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964289" y="633780"/>
            <a:ext cx="947054" cy="321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4112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模式动机与定义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模式动机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b="1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加法</a:t>
            </a:r>
            <a:r>
              <a:rPr lang="en-US" altLang="zh-CN" sz="2400" b="1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b="1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减法解释器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37782"/>
              </p:ext>
            </p:extLst>
          </p:nvPr>
        </p:nvGraphicFramePr>
        <p:xfrm>
          <a:off x="3710299" y="2100595"/>
          <a:ext cx="4375296" cy="372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5" name="Visio" r:id="rId4" imgW="2926842" imgH="2488692" progId="Visio.Drawing.11">
                  <p:embed/>
                </p:oleObj>
              </mc:Choice>
              <mc:Fallback>
                <p:oleObj name="Visio" r:id="rId4" imgW="2926842" imgH="248869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0299" y="2100595"/>
                        <a:ext cx="4375296" cy="3727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14751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模式动机与定义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模式动机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Java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语言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无法直接解释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类似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 + 2 + 3 – 4 + 1”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这样的字符串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定义一套文法规则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来实现对这些语句的解释，即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设计一个自定义语言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基于现有的编程语言 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面向对象编程语言 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solidFill>
                  <a:srgbClr val="47B3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解释器模式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318931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模式动机与定义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模式定义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解释器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(Interpreter Pattern)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定义一个语言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的文法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，并且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建立一个解释器来解释该语言中的</a:t>
            </a: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句子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此处，“语言”是指使用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规定格式和语法的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代码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是一种类行为型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62086" y="237573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681901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8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结构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546" y="1351981"/>
            <a:ext cx="7985102" cy="502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39063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模式结构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解释器模式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包含如下角色：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AbstractExpression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抽象表达式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TerminalExpression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终结符表达式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NonterminalExpression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非终结符表达式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Context: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环境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类</a:t>
            </a: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721286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一种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使用频率相对较低但学习难度相对较大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的设计模式，用于描述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如何使用面向对象语言构成一个简单的语言解释器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能够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加深对面向对象思想的理解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，并且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理解编程语言中文法规则的解释过程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979734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文法规则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 + 2 + 3 – 4 + 1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endParaRPr lang="en-US" altLang="zh-CN" sz="2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endParaRPr lang="en-US" altLang="zh-CN" sz="2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“::=”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表示“</a:t>
            </a:r>
            <a:r>
              <a:rPr lang="zh-CN" altLang="en-US" sz="2200" dirty="0">
                <a:solidFill>
                  <a:srgbClr val="47B3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定义为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en-US" altLang="zh-CN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|”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表示“</a:t>
            </a:r>
            <a:r>
              <a:rPr lang="zh-CN" altLang="en-US" sz="2200" dirty="0">
                <a:solidFill>
                  <a:srgbClr val="47B3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en-US" altLang="zh-CN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{”</a:t>
            </a: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和“</a:t>
            </a:r>
            <a:r>
              <a:rPr lang="en-US" altLang="zh-CN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}”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表示“</a:t>
            </a:r>
            <a:r>
              <a:rPr lang="zh-CN" altLang="en-US" sz="2200" dirty="0">
                <a:solidFill>
                  <a:srgbClr val="47B3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组合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2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“*”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表示“</a:t>
            </a:r>
            <a:r>
              <a:rPr lang="zh-CN" altLang="en-US" sz="2200" dirty="0">
                <a:solidFill>
                  <a:srgbClr val="47B3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出现</a:t>
            </a:r>
            <a:r>
              <a:rPr lang="en-US" altLang="zh-CN" sz="2200" dirty="0">
                <a:solidFill>
                  <a:srgbClr val="47B3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zh-CN" altLang="en-US" sz="2200" dirty="0">
                <a:solidFill>
                  <a:srgbClr val="47B3B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次或多次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en-US" altLang="zh-CN" sz="2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510078"/>
              </p:ext>
            </p:extLst>
          </p:nvPr>
        </p:nvGraphicFramePr>
        <p:xfrm>
          <a:off x="1275460" y="2515097"/>
          <a:ext cx="9560608" cy="1097280"/>
        </p:xfrm>
        <a:graphic>
          <a:graphicData uri="http://schemas.openxmlformats.org/drawingml/2006/table">
            <a:tbl>
              <a:tblPr/>
              <a:tblGrid>
                <a:gridCol w="9560608"/>
              </a:tblGrid>
              <a:tr h="0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宋体"/>
                          <a:cs typeface="Times New Roman"/>
                        </a:rPr>
                        <a:t>expression ::= value | operation</a:t>
                      </a:r>
                      <a:endParaRPr lang="zh-CN" sz="2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宋体"/>
                          <a:cs typeface="Times New Roman"/>
                        </a:rPr>
                        <a:t>operation ::= expression '+' expression | expression '-' expression</a:t>
                      </a:r>
                      <a:endParaRPr lang="zh-CN" sz="2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宋体"/>
                          <a:cs typeface="Times New Roman"/>
                        </a:rPr>
                        <a:t>value ::= an integer //</a:t>
                      </a:r>
                      <a:r>
                        <a:rPr lang="zh-CN" sz="2400" kern="100" dirty="0">
                          <a:latin typeface="Times New Roman"/>
                          <a:ea typeface="宋体"/>
                          <a:cs typeface="Times New Roman"/>
                        </a:rPr>
                        <a:t>一个整数值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43500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5458</TotalTime>
  <Words>842</Words>
  <Application>Microsoft Office PowerPoint</Application>
  <PresentationFormat>宽屏</PresentationFormat>
  <Paragraphs>175</Paragraphs>
  <Slides>22</Slides>
  <Notes>13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5" baseType="lpstr">
      <vt:lpstr>等线</vt:lpstr>
      <vt:lpstr>等线 Light</vt:lpstr>
      <vt:lpstr>华文行楷</vt:lpstr>
      <vt:lpstr>华文中宋</vt:lpstr>
      <vt:lpstr>宋体</vt:lpstr>
      <vt:lpstr>微软雅黑</vt:lpstr>
      <vt:lpstr>Arial</vt:lpstr>
      <vt:lpstr>Times New Roman</vt:lpstr>
      <vt:lpstr>Wingdings</vt:lpstr>
      <vt:lpstr>Office 主题​​</vt:lpstr>
      <vt:lpstr>1_Office 主题​​</vt:lpstr>
      <vt:lpstr>2_Office 主题​​</vt:lpstr>
      <vt:lpstr>Visio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Liang Yun</dc:creator>
  <cp:lastModifiedBy>未定义</cp:lastModifiedBy>
  <cp:revision>617</cp:revision>
  <dcterms:created xsi:type="dcterms:W3CDTF">2018-05-21T14:26:42Z</dcterms:created>
  <dcterms:modified xsi:type="dcterms:W3CDTF">2018-11-22T09:01:43Z</dcterms:modified>
</cp:coreProperties>
</file>