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62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2" autoAdjust="0"/>
    <p:restoredTop sz="94660"/>
  </p:normalViewPr>
  <p:slideViewPr>
    <p:cSldViewPr>
      <p:cViewPr varScale="1">
        <p:scale>
          <a:sx n="70" d="100"/>
          <a:sy n="70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0" y="1341438"/>
            <a:ext cx="323850" cy="40322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3" name="矩形 7"/>
          <p:cNvSpPr/>
          <p:nvPr userDrawn="1"/>
        </p:nvSpPr>
        <p:spPr>
          <a:xfrm>
            <a:off x="8856663" y="1341438"/>
            <a:ext cx="323850" cy="4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0B53D-5B91-49F7-8B9F-002817E90446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7EF32-A5F3-494D-B9F4-328FB28014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CBEF-D8E6-4B34-A7F2-1318372B35FD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1CDA5-6AB7-46F7-B76F-4A804F6B5A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6"/>
          <p:cNvSpPr/>
          <p:nvPr userDrawn="1"/>
        </p:nvSpPr>
        <p:spPr>
          <a:xfrm>
            <a:off x="0" y="1341438"/>
            <a:ext cx="323850" cy="403225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3" name="矩形 7"/>
          <p:cNvSpPr/>
          <p:nvPr userDrawn="1"/>
        </p:nvSpPr>
        <p:spPr>
          <a:xfrm>
            <a:off x="8856663" y="1341438"/>
            <a:ext cx="323850" cy="403225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8112-3AC0-476C-BB69-43DDA27C9696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99AF-4035-4A96-885F-CD70BE26B05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C962-2127-42ED-A0C2-B4660C271803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5690-F7D2-4628-A658-E179887EBF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76DB7-F9F3-458B-8805-B0BF05CC0A7C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0F9DC-7E46-45AA-AEB3-8D1A1A3F68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A0EC6-66D4-4526-860E-BCABDB93FEC1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17EE7-9BFF-47C9-8878-F98C26E91AE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0226-93A0-4072-8DBA-B9AD5DE5344A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DDAD8-1294-496A-B622-6D6E052872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AB1D2-CDC2-4F7D-9943-F8B56BFCEC52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DCF76-5F6D-41E4-9362-747DF065761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38D5-2E03-40E5-937A-EF7638B4A7CD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B2A90-355D-4794-BB9C-2542209B9D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87F0A8-6AE0-4A6C-A81D-238C86E8B4BD}" type="datetimeFigureOut">
              <a:rPr lang="zh-CN" altLang="en-US"/>
              <a:pPr>
                <a:defRPr/>
              </a:pPr>
              <a:t>2014/12/5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8E807-F7E3-4E03-9AE3-173A46B6FE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1403350" y="2997200"/>
            <a:ext cx="6264275" cy="0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1403648" y="2062163"/>
            <a:ext cx="63401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8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计算思维小学教学案例</a:t>
            </a:r>
            <a:endParaRPr lang="zh-CN" altLang="en-US" sz="48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直角三角形 6"/>
          <p:cNvSpPr/>
          <p:nvPr/>
        </p:nvSpPr>
        <p:spPr>
          <a:xfrm rot="5400000">
            <a:off x="1367483" y="2062957"/>
            <a:ext cx="180975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9" name="直角三角形 8"/>
          <p:cNvSpPr/>
          <p:nvPr/>
        </p:nvSpPr>
        <p:spPr>
          <a:xfrm rot="16200000">
            <a:off x="7523534" y="2713832"/>
            <a:ext cx="180975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/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1763688" y="2997200"/>
            <a:ext cx="49007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 algn="ctr"/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8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顺序（</a:t>
            </a:r>
            <a:r>
              <a:rPr lang="en-US" altLang="zh-CN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Sequencing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  <a:p>
            <a:pPr lvl="1" algn="ctr"/>
            <a:r>
              <a:rPr lang="en-US" altLang="zh-CN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317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20168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结果</a:t>
            </a:r>
            <a:r>
              <a:rPr lang="en-US" altLang="zh-CN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\</a:t>
            </a:r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证据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Outcomes: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（结果）</a:t>
            </a: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学生能够提供一组连续的指示完成一个任务。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Evidence: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（证据）</a:t>
            </a: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、任务最终被执行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、当给出的指示或步骤的顺序是不正确时，学生能进行修改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、在受到质疑时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学生能够找到一个更直接的方法来完成这项任务。或者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如果原来的指示</a:t>
            </a: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是准确的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学生能够提供另一种方式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解释为什么一开始选择的不是最有效或直接的。</a:t>
            </a: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84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实用手势矢量素材（二）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l="1456" t="9124" r="51369" b="46365"/>
          <a:stretch/>
        </p:blipFill>
        <p:spPr bwMode="auto">
          <a:xfrm>
            <a:off x="1331640" y="1986849"/>
            <a:ext cx="2561359" cy="1703761"/>
          </a:xfrm>
          <a:prstGeom prst="rect">
            <a:avLst/>
          </a:prstGeom>
          <a:noFill/>
          <a:extLst/>
        </p:spPr>
      </p:pic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3932238" y="3652838"/>
            <a:ext cx="1009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谢 谢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3913188" y="4210050"/>
            <a:ext cx="30059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0" dirty="0" smtClean="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欢迎各位老师批评指正！</a:t>
            </a:r>
            <a:endParaRPr lang="zh-CN" altLang="en-US" sz="2000" b="0" dirty="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4000500" y="4176713"/>
            <a:ext cx="2574925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精致的中国云纹矢量图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/>
          </a:blip>
          <a:srcRect t="6631"/>
          <a:stretch/>
        </p:blipFill>
        <p:spPr bwMode="auto">
          <a:xfrm rot="231040">
            <a:off x="4883555" y="4364761"/>
            <a:ext cx="2316977" cy="1142959"/>
          </a:xfrm>
          <a:prstGeom prst="rect">
            <a:avLst/>
          </a:prstGeom>
          <a:noFill/>
          <a:extLst/>
        </p:spPr>
      </p:pic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课堂介绍</a:t>
            </a:r>
          </a:p>
        </p:txBody>
      </p:sp>
      <p:sp>
        <p:nvSpPr>
          <p:cNvPr id="2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3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344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43" name="直接连接符 42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1116137" y="2255961"/>
            <a:ext cx="69842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本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堂课的活动集中在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使用语言给出明确的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。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最初的活动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侧重于使用词汇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如向前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向后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可能还会联系度或角度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如直角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和采取的步骤的数量。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扩展活动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将这种提供指示的能力推广转化到不同的情境中。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102" y="2330991"/>
            <a:ext cx="2267322" cy="3114233"/>
          </a:xfrm>
          <a:prstGeom prst="rect">
            <a:avLst/>
          </a:prstGeom>
        </p:spPr>
      </p:pic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情景导入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478864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活动始于陈述一个问题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\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情景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“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我的眼睛累了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我不能看清楚。我不知道从我这里怎么到门那里。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这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一活动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作为课堂的热身或口头语言发展的一部分，关注左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向前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向后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等词汇。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水平的复杂性取决于学生的发展水平和他们的写作能力。</a:t>
            </a:r>
          </a:p>
          <a:p>
            <a:endParaRPr lang="zh-CN" altLang="en-US" dirty="0"/>
          </a:p>
        </p:txBody>
      </p:sp>
      <p:sp>
        <p:nvSpPr>
          <p:cNvPr id="12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3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5" name="直接连接符 14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7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给指示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、“请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给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到达前面的门。我只会做你告诉我的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.... Jorge,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你能给第一个方向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?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、鼓励学生提供他能够指导你的尽可能多的语言。让学生给你指示转的方向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左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右。如果学生有计算能力，要求学生估计在每个方向有多少步骤。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、在最后达到目标（门）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要求学生重新说一遍所有的指示。</a:t>
            </a:r>
          </a:p>
          <a:p>
            <a:endParaRPr lang="zh-CN" altLang="en-US" dirty="0"/>
          </a:p>
        </p:txBody>
      </p:sp>
      <p:sp>
        <p:nvSpPr>
          <p:cNvPr id="10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3" name="直接连接符 12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36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写指示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、首先，把孩子们按两人一组一起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，然后按指示付诸行动，一个做动作和一个检查。引导学生根据他们的经验修正指示。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、堵住一条路径。让学生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找到一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个替代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去门口。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、要求学生找到去到门的三种不同的途径。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评估哪一个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是最快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或最有效的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途径。</a:t>
            </a:r>
            <a:endParaRPr lang="zh-CN" altLang="en-US" dirty="0"/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7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扩展活动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 </a:t>
            </a:r>
            <a:r>
              <a:rPr lang="zh-CN" altLang="en-US" sz="2400" dirty="0" smtClean="0"/>
              <a:t>  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学生提供一系列明确的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指示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其他任务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。例如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>
              <a:buAutoNum type="alphaUcPeriod"/>
            </a:pP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共同做一个午餐如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花生酱和果冻三明治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B.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描述做这些具体类型的数学问题的步骤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C.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描述如何完成他们选择的一个特定任务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从刷牙到演奏一个乐器或执行一个特定的舞蹈动作。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0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 smtClean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强化</a:t>
            </a:r>
            <a:endParaRPr lang="zh-CN" altLang="en-US" sz="3200" dirty="0">
              <a:solidFill>
                <a:srgbClr val="0070C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活动加强了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排列顺序的能力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一系列不正确的步骤的影响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能够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逻辑地思考什么是第一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第三发生的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，对完成任务是至关重要的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2400" b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让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学生在条件改变的情况下，找到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替代的方式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来完成同样的事情。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400" dirty="0"/>
          </a:p>
          <a:p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3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策略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利用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角色扮演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活动是一种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以学生为中心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的活动。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这个活动要求成人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即学生的合作伙伴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遵循指示，按照学生的指示行动。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允许孩子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创建替代或修复序列中错误的指示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，让学生学会创造性地解决问题是至关重要的。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扩展活动可以独立练习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也可以按</a:t>
            </a:r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组，或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个人在家里举行。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0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2" name="直接连接符 11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3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 rot="5400000">
            <a:off x="900113" y="1341438"/>
            <a:ext cx="179387" cy="179387"/>
          </a:xfrm>
          <a:prstGeom prst="rt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 b="0"/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987425" y="1343025"/>
            <a:ext cx="55194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微软雅黑" pitchFamily="34" charset="-122"/>
                <a:ea typeface="微软雅黑" pitchFamily="34" charset="-122"/>
              </a:rPr>
              <a:t>该堂课包含的计算思维技能：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79500" y="2132856"/>
            <a:ext cx="71649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▪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通过算法思想（一系列有序的步骤），制定出自动化的解决方案。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▪识别、分析和执行可能的解决方案，旨在达到步骤与资源的最有效的整合。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▪将这个问题解决过程一般化</a:t>
            </a:r>
            <a:r>
              <a:rPr lang="en-US" altLang="zh-CN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转化到各种各样的问题中。</a:t>
            </a:r>
          </a:p>
          <a:p>
            <a:endParaRPr lang="zh-CN" altLang="en-US" sz="2400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▪对歧义（不确定性或模糊事物）的承受力。</a:t>
            </a:r>
          </a:p>
        </p:txBody>
      </p:sp>
      <p:sp>
        <p:nvSpPr>
          <p:cNvPr id="13" name="AutoShape 2788"/>
          <p:cNvSpPr>
            <a:spLocks noChangeArrowheads="1"/>
          </p:cNvSpPr>
          <p:nvPr/>
        </p:nvSpPr>
        <p:spPr bwMode="auto">
          <a:xfrm>
            <a:off x="4788272" y="177800"/>
            <a:ext cx="431800" cy="227013"/>
          </a:xfrm>
          <a:prstGeom prst="chevron">
            <a:avLst>
              <a:gd name="adj" fmla="val 47552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4" name="AutoShape 2792"/>
          <p:cNvSpPr>
            <a:spLocks noChangeArrowheads="1"/>
          </p:cNvSpPr>
          <p:nvPr/>
        </p:nvSpPr>
        <p:spPr bwMode="auto">
          <a:xfrm>
            <a:off x="5220320" y="176213"/>
            <a:ext cx="431800" cy="228600"/>
          </a:xfrm>
          <a:prstGeom prst="chevron">
            <a:avLst>
              <a:gd name="adj" fmla="val 47537"/>
            </a:avLst>
          </a:prstGeom>
          <a:solidFill>
            <a:srgbClr val="0066CC">
              <a:alpha val="990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b="0">
              <a:latin typeface="+mn-lt"/>
              <a:ea typeface="+mn-ea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355901" y="44624"/>
            <a:ext cx="5544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排列</a:t>
            </a:r>
            <a:r>
              <a:rPr lang="zh-CN" altLang="en-US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顺序</a:t>
            </a:r>
            <a:r>
              <a:rPr lang="en-US" altLang="zh-CN" sz="2000" b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年级的语言艺术课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608264" y="476250"/>
            <a:ext cx="450081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4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815</Words>
  <Application>Microsoft Office PowerPoint</Application>
  <PresentationFormat>全屏显示(4:3)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陈丽婷</cp:lastModifiedBy>
  <cp:revision>108</cp:revision>
  <dcterms:created xsi:type="dcterms:W3CDTF">2013-03-26T04:43:22Z</dcterms:created>
  <dcterms:modified xsi:type="dcterms:W3CDTF">2014-12-05T02:09:35Z</dcterms:modified>
</cp:coreProperties>
</file>