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68" r:id="rId3"/>
    <p:sldId id="397" r:id="rId4"/>
    <p:sldId id="398" r:id="rId5"/>
    <p:sldId id="399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82" r:id="rId21"/>
    <p:sldId id="400" r:id="rId22"/>
    <p:sldId id="401" r:id="rId23"/>
    <p:sldId id="402" r:id="rId24"/>
    <p:sldId id="403" r:id="rId25"/>
    <p:sldId id="40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328"/>
    <a:srgbClr val="44B3BE"/>
    <a:srgbClr val="F9F9F9"/>
    <a:srgbClr val="4DB7C2"/>
    <a:srgbClr val="1671BA"/>
    <a:srgbClr val="0070C0"/>
    <a:srgbClr val="137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>
        <p:scale>
          <a:sx n="89" d="100"/>
          <a:sy n="89" d="100"/>
        </p:scale>
        <p:origin x="118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7F4F9-7204-43E8-BDDE-62AA68893174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200D9-6A00-4FA7-9A7C-27C4EF7C1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90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200D9-6A00-4FA7-9A7C-27C4EF7C17D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07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1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53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6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7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63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7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51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6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5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04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15057-BA71-420C-87ED-8ACB30C87B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34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09BA2C-1F85-4ABD-9FBC-9B4EB39C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F676C59-B1F3-4D20-975C-E36712026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02E6DB8-3AB9-427F-BCCB-EC2946C0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367258-E882-4F17-AC22-873B97E6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60A2C93-2A6B-4812-AF89-A4F4ED9F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5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548BFD-4D2F-4929-AA6F-6981E795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C5CCEC6-C93D-4FE3-8B24-9E989199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72CBB4-ACCB-4AC9-A502-0D11D6D8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AFE9E48-0920-48E2-8382-2EA2F164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6EA7290-4B51-4C64-9B03-1D324162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98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D7D0EAC-4CF2-451B-B5AB-6995E82FA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5CA4E7A-A0A4-47AE-9F72-DE2D9EDC6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ECADAC3-6089-49D1-BC32-1087EB57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09F19D4-FB09-4961-BED7-1B2ADF1E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A27294-1F20-438E-BBC8-99A7A9F9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7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48DF4C-51B2-438F-A0D4-93B78E176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16E697B-0C6E-4726-B418-C539F2894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9E79D7-34E0-4C76-8087-7CDCE66A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474B4EC-BCFA-4468-AB8A-57B7CFE7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5F7683-D0B1-4CA2-A598-CB13C6FB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3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25F1E5-AA85-452A-B07F-CF269D00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1E3B438-62AA-4109-8EA9-291B28552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567647-9196-4060-B447-CE2999B6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3F3CF0-949E-48E0-B3C9-F555D6BD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4FA65E-BBBD-427C-8716-ABC2EBA9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5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98BF85-4CE6-4833-838A-DA40A42F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88FB37D-6861-4F4F-B213-7C8336E2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FA4A73-D893-498C-A49F-8CDBD57C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8DD53C7-74E9-4AB8-A5F2-7B5743F0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BA1C1FE-A350-4CFF-A0EE-BFDC935D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83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028DF5-A125-4C5C-9F76-216CFA86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A7E95CB-7EF3-4571-ACDB-6268C4281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705926-3610-45E3-831F-ED297B22C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48F26E5-0BCD-4C31-97E2-65D13CB0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F4D42BA-F801-4D24-985E-D0BFF667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3F7B1B3-E20B-41DB-8BDD-4BF9BB38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11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5C2ECD-C22E-4589-BBF0-66BAF77B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A32DB78-93D9-4920-9D2F-6CA75B9F4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31F0CF6-4AD5-4248-95D7-519BC7574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FF146F5-2846-4713-9023-D52F3D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1BC892B-FCAA-4B21-997B-094EB7749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6DF9937-55B0-4D3D-8820-F5E7A924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168B3FF-60D2-4B65-9221-760966AA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7B729BC-EA9E-4C10-B52E-00D4CA83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9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7B4EB7-27D0-496A-8DFB-981A3AAA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8F1F93B-6AE5-4F13-BEB5-FB6687E9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D837AF8-CF43-4A6E-84D8-0C9F64B0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4CC05BB-6891-4A3E-B6D6-9545CEE7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165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5BF5525-B316-413F-AC9B-C1B4DB93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1F14B26-5712-4DCB-8DA7-FEBD775A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BACED20-8D10-472A-B5A8-1872683C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02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2213F46-CC30-4A24-B173-C966AAB1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6488EDE-17AB-4F9F-A3EC-3C30A7750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D6003DA-3B6D-41C1-B9CF-7221F797D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C9D215-03C4-498A-8040-6D5D562F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F7E991F-D4D8-44A7-8AB1-C2AAF8F7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DB53CE7-25BF-47F2-BE59-A46E6079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3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2D8DCD-EB6D-4209-8919-F1A31836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4624145-3AD6-459A-9F5B-A4737314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4776C5-C3F7-496D-A33B-80CDD4CC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99D49C4-5C12-4202-980B-198F0888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26E9845-E41A-4488-BDCF-6D72BA7A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8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991D11-28D8-4A10-9C87-33ABDA8F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34C0B5F-8D8A-4B0B-BEA9-9BBDCEDA8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3315E4D-D88C-49A7-A110-2639F5FFE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DC2FD09-6E70-4F2A-A298-93B03E63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9C685A5-A440-4B8D-9B48-84325757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E4FC961-E056-442B-B90A-DC4C34B7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06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1356B0-F2AC-4491-A5B9-648543AA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4869257-8A93-4BF1-B827-7315E8DDE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1426952-7151-4E0B-9C39-2A279880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F8C2E-845C-40E1-8484-5CD10C37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157B9F-A827-4B90-8C95-F14A07A8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23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D5AE3B0-2A3E-4B70-BE9D-AFDDE5402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A6EA2A5-7586-40B8-A50D-79D53E391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3BBFA4-2A69-4EC3-9A10-8F54044F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2E2F8A-0B3A-4901-B081-8FA17E76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117F4D9-64E9-4A3F-B6A2-C00A152E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6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21BECB-08AB-4467-BBB1-E4EFA149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127E639-9C04-4DC2-B118-932E28C6B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26FC06-181F-46AB-A39A-87D0BEB8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B27B72-7CF4-4180-BF22-C78E5EA0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D7DF95-9ACD-4332-AF72-8072F83A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2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9B5A7C-FEEA-43AA-9D35-28F08EFE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D74D922-8605-489F-A7EE-117763BA9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DF66148-BC89-4A56-B3BB-A77CA7AF0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B9B945E-75C9-403A-B569-DA59CE67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87057D-0AA6-4D7E-8C8D-EF435654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80A0115-C054-444F-8FDC-47EFB0DF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9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B7B2A2-E54C-4637-BC06-CC3B7423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CA44BDB-725E-45A0-8771-FE8239B7A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CCD5650-2445-4BC7-8CB1-4840F1ED8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715D93-FCEF-4C37-8075-11BF993D4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C6159E-3FC3-4DE2-82AA-26B9FA92F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A119C0C-DAC6-4863-8CA7-D317A0C5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103563A-6832-45AF-97E0-11B90312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6A72C81-AF86-4400-A8D4-E61324EA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3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78245B-2A8E-4BEE-8A4E-14265B83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589635-1E61-489F-BAA3-0DFD9806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F8E7C45-3E6D-4093-855D-161B1F4F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7B2C7D3-283E-4587-8C23-412E89AE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75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28D9AB-F3A2-4A69-947C-8B7BA009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B71652B-E2B2-4201-B322-816EE297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EBCF971-C3A9-410D-9AF7-BB5E45D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933DCE-B736-423B-93B5-497C9114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A1E86B7-8110-48CE-A599-E99125C2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1D09E47-889B-4518-ADC6-51BF2ACC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DDF8F7-1AA8-4471-842C-F3C675EB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683A8B9-ECA6-4C93-B6C8-7E3020AA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E5B7645-2716-4AA0-8D31-458B3784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83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2479CE-187F-4520-B50A-490B4AA0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04B73BA-D6C4-4004-AA4E-84F425999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4F2BB3-D74D-4229-BC06-FC18A0029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3B3C1A0-E47A-43D7-B66E-E38735FD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4D5EE6E-59DB-4735-9EA6-A2572A4C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976A12-D5DB-4C13-9571-BEB2400F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6C285D0-9E37-4AA4-A2E0-998AFF30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CB2C99D-E2F1-47F7-923D-C4E6B103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393FACE-E22F-4496-9F30-C65B106A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149E-AA64-4625-B0D4-CA866AF269E9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F61B98-4836-4626-ABA3-CC61A1B7B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EBA5A0-E804-42B7-AFE5-4F05887C1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27C7-508C-4616-AC6F-4602337F00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r="2945" b="15278"/>
          <a:stretch/>
        </p:blipFill>
        <p:spPr>
          <a:xfrm>
            <a:off x="10346267" y="9525"/>
            <a:ext cx="176953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99DD6D1-ACD6-4400-BEA9-48D486EE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6502505-AA2E-415B-BD25-F7506B9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61205AC-CB78-4BFC-B7F6-4DA549E98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D953-8157-4821-A8D6-E29669A9692F}" type="datetimeFigureOut">
              <a:rPr lang="zh-CN" altLang="en-US" smtClean="0"/>
              <a:pPr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6E94B1-38E9-4822-83A0-C22468DE9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6DC384-23DE-4B28-8B83-4828A7164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B788-EF9E-4E92-99B2-20B4C1631A9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r="2945" b="15278"/>
          <a:stretch/>
        </p:blipFill>
        <p:spPr>
          <a:xfrm>
            <a:off x="10236202" y="33869"/>
            <a:ext cx="176953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67314"/>
            <a:ext cx="6413548" cy="459068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480D042-A3D4-4804-AC47-4F7B588AB86B}"/>
              </a:ext>
            </a:extLst>
          </p:cNvPr>
          <p:cNvSpPr/>
          <p:nvPr/>
        </p:nvSpPr>
        <p:spPr>
          <a:xfrm>
            <a:off x="6705086" y="3132498"/>
            <a:ext cx="3472405" cy="1096885"/>
          </a:xfrm>
          <a:prstGeom prst="rect">
            <a:avLst/>
          </a:prstGeom>
          <a:gradFill flip="none" rotWithShape="1">
            <a:gsLst>
              <a:gs pos="0">
                <a:srgbClr val="EC7328"/>
              </a:gs>
              <a:gs pos="100000">
                <a:srgbClr val="EC7328">
                  <a:alpha val="8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</a:t>
            </a:r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7767" y="1324624"/>
            <a:ext cx="6154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4DB7C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设计模式（第</a:t>
            </a:r>
            <a:r>
              <a:rPr lang="en-US" altLang="zh-CN" sz="5400" b="1" dirty="0" smtClean="0">
                <a:solidFill>
                  <a:srgbClr val="4DB7C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5400" b="1" dirty="0" smtClean="0">
                <a:solidFill>
                  <a:srgbClr val="4DB7C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版）</a:t>
            </a:r>
            <a:endParaRPr lang="zh-CN" altLang="en-US" sz="5400" b="1" dirty="0">
              <a:solidFill>
                <a:srgbClr val="4DB7C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48275" y="1324624"/>
            <a:ext cx="584853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96008" y="2334287"/>
            <a:ext cx="584853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821194" y="1004535"/>
            <a:ext cx="1280271" cy="4352921"/>
          </a:xfrm>
          <a:prstGeom prst="rect">
            <a:avLst/>
          </a:prstGeom>
        </p:spPr>
      </p:pic>
      <p:sp>
        <p:nvSpPr>
          <p:cNvPr id="11" name="平行四边形 10">
            <a:extLst>
              <a:ext uri="{FF2B5EF4-FFF2-40B4-BE49-F238E27FC236}">
                <a16:creationId xmlns="" xmlns:a16="http://schemas.microsoft.com/office/drawing/2014/main" id="{27F24467-A00A-4663-8FE7-1FD8F7F87785}"/>
              </a:ext>
            </a:extLst>
          </p:cNvPr>
          <p:cNvSpPr/>
          <p:nvPr/>
        </p:nvSpPr>
        <p:spPr>
          <a:xfrm>
            <a:off x="4638503" y="5671375"/>
            <a:ext cx="7384499" cy="570625"/>
          </a:xfrm>
          <a:prstGeom prst="parallelogram">
            <a:avLst>
              <a:gd name="adj" fmla="val 101271"/>
            </a:avLst>
          </a:prstGeom>
          <a:solidFill>
            <a:srgbClr val="44B3BE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www.scholat.com/course/rjgz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7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模式结构与分析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模式结构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外观模式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包含如下角色：</a:t>
            </a: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Facade: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外观角色</a:t>
            </a: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SubSystem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子系统角色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0023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模式结构与分析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模式分析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迪米特法则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的一种具体实现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引入一个新的外观角色来降低原有系统的复杂度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，同时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降低客户类与子系统的耦合度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所指的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子系统是一个广义的概念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，它可以是一个类、一个功能模块、系统的一个组成部分或者一个完整的系统</a:t>
            </a:r>
          </a:p>
          <a:p>
            <a:pPr lvl="1" algn="l">
              <a:lnSpc>
                <a:spcPct val="150000"/>
              </a:lnSpc>
              <a:buClr>
                <a:srgbClr val="EC7328"/>
              </a:buClr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107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模式结构与分析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模式分析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外观类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示例代码：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729811" y="2084991"/>
          <a:ext cx="8001000" cy="402336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3200400">
                <a:tc>
                  <a:txBody>
                    <a:bodyPr/>
                    <a:lstStyle/>
                    <a:p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public class Facade {</a:t>
                      </a:r>
                    </a:p>
                    <a:p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private </a:t>
                      </a:r>
                      <a:r>
                        <a:rPr lang="en-US" altLang="zh-CN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SubSystemA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obj1 = new </a:t>
                      </a:r>
                      <a:r>
                        <a:rPr lang="en-US" altLang="zh-CN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SubSystemA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();</a:t>
                      </a:r>
                    </a:p>
                    <a:p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private </a:t>
                      </a:r>
                      <a:r>
                        <a:rPr lang="en-US" altLang="zh-CN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SubSystemB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obj2 = new </a:t>
                      </a:r>
                      <a:r>
                        <a:rPr lang="en-US" altLang="zh-CN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SubSystemB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();</a:t>
                      </a:r>
                    </a:p>
                    <a:p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private </a:t>
                      </a:r>
                      <a:r>
                        <a:rPr lang="en-US" altLang="zh-CN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SubSystemC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obj3 = new </a:t>
                      </a:r>
                      <a:r>
                        <a:rPr lang="en-US" altLang="zh-CN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SubSystemC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();</a:t>
                      </a:r>
                    </a:p>
                    <a:p>
                      <a:endParaRPr lang="en-US" altLang="zh-CN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400" b="1" kern="1200" dirty="0" smtClean="0">
                          <a:solidFill>
                            <a:srgbClr val="EC7328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public void method() {</a:t>
                      </a:r>
                    </a:p>
                    <a:p>
                      <a:r>
                        <a:rPr lang="en-US" altLang="zh-CN" sz="2400" b="1" kern="1200" dirty="0" smtClean="0">
                          <a:solidFill>
                            <a:srgbClr val="EC7328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obj1.method();</a:t>
                      </a:r>
                    </a:p>
                    <a:p>
                      <a:r>
                        <a:rPr lang="en-US" altLang="zh-CN" sz="2400" b="1" kern="1200" dirty="0" smtClean="0">
                          <a:solidFill>
                            <a:srgbClr val="EC7328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obj2.method();</a:t>
                      </a:r>
                    </a:p>
                    <a:p>
                      <a:r>
                        <a:rPr lang="en-US" altLang="zh-CN" sz="2400" b="1" kern="1200" dirty="0" smtClean="0">
                          <a:solidFill>
                            <a:srgbClr val="EC7328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obj3.method();</a:t>
                      </a:r>
                    </a:p>
                    <a:p>
                      <a:r>
                        <a:rPr lang="en-US" altLang="zh-CN" sz="2400" b="1" kern="1200" dirty="0" smtClean="0">
                          <a:solidFill>
                            <a:srgbClr val="EC7328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}</a:t>
                      </a:r>
                    </a:p>
                    <a:p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1178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3" name="矩形 2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模式实例与解析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模式实例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电源总开关：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实例说明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在考察一个电源总开关的例子，以便进一步说明外观模式。为了使用方便，一个电源总开关可以控制四盏灯、一个风扇、一台空调和一台电视机的启动和关闭。通过该电源总开关可以同时控制上述所有电器设备，使用外观模式设计该系统。</a:t>
            </a: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785855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3" name="矩形 2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模式实例与解析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模式实例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电源总开关：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参考类图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06" y="1188864"/>
            <a:ext cx="64389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253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3" name="矩形 2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模式实例与解析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模式实例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电源总开关：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参考代码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DesignPatterns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facade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002039" y="3233202"/>
            <a:ext cx="2160588" cy="809625"/>
            <a:chOff x="2381" y="3283"/>
            <a:chExt cx="1361" cy="510"/>
          </a:xfrm>
        </p:grpSpPr>
        <p:pic>
          <p:nvPicPr>
            <p:cNvPr id="11" name="Picture 6" descr="gif00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283"/>
              <a:ext cx="25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608" y="3505"/>
              <a:ext cx="11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44B3BE"/>
                  </a:solidFill>
                  <a:latin typeface="华文行楷" pitchFamily="2" charset="-122"/>
                  <a:ea typeface="华文行楷" pitchFamily="2" charset="-122"/>
                </a:rPr>
                <a:t>演示</a:t>
              </a:r>
              <a:r>
                <a:rPr lang="en-US" altLang="zh-CN" sz="2400" b="1" dirty="0">
                  <a:solidFill>
                    <a:srgbClr val="44B3BE"/>
                  </a:solidFill>
                  <a:latin typeface="Arial"/>
                  <a:ea typeface="华文行楷" pitchFamily="2" charset="-122"/>
                </a:rPr>
                <a:t>……</a:t>
              </a:r>
              <a:endParaRPr lang="en-US" altLang="zh-CN" sz="2400" b="1" dirty="0">
                <a:solidFill>
                  <a:srgbClr val="44B3BE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71023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模式效果与应用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64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外观模式优点：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对客户端屏蔽了子系统组件，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减少了客户端所需处理的对象数目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，并使得子系统使用起来更加容易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实现了子系统与客户端之间的松耦合关系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，这使得子系统的变化不会影响到调用它的客户端，只需要调整外观类即可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一个子系统的修改对其他子系统没有任何影响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，而且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子系统的内部变化也不会影响到外观对象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4370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模式效果与应用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64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外观模式缺点：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很好地限制客户端直接使用子系统类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，如果对客户端访问子系统类做太多的限制则减少了可变性和灵活性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如果设计不当，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增加新的子系统可能需要修改外观类的源代码，违背了开闭原则</a:t>
            </a:r>
            <a:endParaRPr lang="en-US" altLang="zh-CN" sz="2400" dirty="0" smtClean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805058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模式效果与应用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64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以下情况下可以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使用外观模式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为访问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一系列复杂的子系统提供一个简单入口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客户端程序与多个子系统之间存在很大的依赖性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在层次化结构中，可以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使用外观</a:t>
            </a: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模式定义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系统中每一层的入口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，层与层之间不直接产生联系，而是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通过外观类建立联系，降低层之间的耦合度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9115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314"/>
            <a:ext cx="6413548" cy="459068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56D209E-5EF8-4144-9EC7-21F7888775CA}"/>
              </a:ext>
            </a:extLst>
          </p:cNvPr>
          <p:cNvSpPr txBox="1"/>
          <p:nvPr/>
        </p:nvSpPr>
        <p:spPr>
          <a:xfrm>
            <a:off x="3717026" y="2225667"/>
            <a:ext cx="5324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7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EC7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64289" y="633780"/>
            <a:ext cx="947054" cy="32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18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xmlns="" id="{EBD5E048-5A13-4A92-92B4-3DBB2F0287B1}"/>
              </a:ext>
            </a:extLst>
          </p:cNvPr>
          <p:cNvSpPr/>
          <p:nvPr/>
        </p:nvSpPr>
        <p:spPr>
          <a:xfrm rot="5400000">
            <a:off x="-17286" y="-3759"/>
            <a:ext cx="2068442" cy="2068442"/>
          </a:xfrm>
          <a:prstGeom prst="rtTriangl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xmlns="" id="{67ED0B5B-CA3E-462D-A71E-98F2340C08EF}"/>
              </a:ext>
            </a:extLst>
          </p:cNvPr>
          <p:cNvSpPr>
            <a:spLocks noChangeAspect="1"/>
          </p:cNvSpPr>
          <p:nvPr/>
        </p:nvSpPr>
        <p:spPr>
          <a:xfrm rot="2700000" flipH="1">
            <a:off x="5857713" y="-992441"/>
            <a:ext cx="1984885" cy="1984885"/>
          </a:xfrm>
          <a:prstGeom prst="rtTriangle">
            <a:avLst/>
          </a:prstGeom>
          <a:solidFill>
            <a:srgbClr val="44B3BE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xmlns="" id="{0B4E0ECE-A760-4DCA-A871-F4B015BD67B7}"/>
              </a:ext>
            </a:extLst>
          </p:cNvPr>
          <p:cNvSpPr>
            <a:spLocks noChangeAspect="1"/>
          </p:cNvSpPr>
          <p:nvPr/>
        </p:nvSpPr>
        <p:spPr>
          <a:xfrm rot="2700000" flipH="1">
            <a:off x="2664630" y="-992442"/>
            <a:ext cx="1984885" cy="198488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5AB0D5A5-465E-4EEB-AE13-34389412D6E9}"/>
              </a:ext>
            </a:extLst>
          </p:cNvPr>
          <p:cNvSpPr txBox="1"/>
          <p:nvPr/>
        </p:nvSpPr>
        <p:spPr>
          <a:xfrm>
            <a:off x="1236729" y="2979936"/>
            <a:ext cx="303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  纲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16E7744A-19DB-49CF-A911-E16E8F0ADE60}"/>
              </a:ext>
            </a:extLst>
          </p:cNvPr>
          <p:cNvSpPr/>
          <p:nvPr/>
        </p:nvSpPr>
        <p:spPr>
          <a:xfrm>
            <a:off x="4919932" y="1583179"/>
            <a:ext cx="857250" cy="616774"/>
          </a:xfrm>
          <a:prstGeom prst="roundRect">
            <a:avLst/>
          </a:prstGeom>
          <a:solidFill>
            <a:srgbClr val="EC7328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E914CFF0-7E04-4C83-9FCB-E5238EA0244E}"/>
              </a:ext>
            </a:extLst>
          </p:cNvPr>
          <p:cNvSpPr/>
          <p:nvPr/>
        </p:nvSpPr>
        <p:spPr>
          <a:xfrm>
            <a:off x="4919932" y="2504296"/>
            <a:ext cx="857250" cy="616774"/>
          </a:xfrm>
          <a:prstGeom prst="roundRect">
            <a:avLst/>
          </a:prstGeom>
          <a:solidFill>
            <a:srgbClr val="44B3BE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9D1D4DBC-3D4E-4023-94D2-FCB5C3A0E021}"/>
              </a:ext>
            </a:extLst>
          </p:cNvPr>
          <p:cNvSpPr/>
          <p:nvPr/>
        </p:nvSpPr>
        <p:spPr>
          <a:xfrm>
            <a:off x="4919932" y="3425413"/>
            <a:ext cx="857250" cy="616774"/>
          </a:xfrm>
          <a:prstGeom prst="roundRect">
            <a:avLst/>
          </a:prstGeom>
          <a:solidFill>
            <a:srgbClr val="EC7328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89A9F1AD-96E2-4639-B84C-B70436EECEE1}"/>
              </a:ext>
            </a:extLst>
          </p:cNvPr>
          <p:cNvSpPr txBox="1"/>
          <p:nvPr/>
        </p:nvSpPr>
        <p:spPr>
          <a:xfrm>
            <a:off x="5934437" y="1616686"/>
            <a:ext cx="332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模式动机与定义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D64C658-AEB3-4793-A737-384B28C45163}"/>
              </a:ext>
            </a:extLst>
          </p:cNvPr>
          <p:cNvSpPr txBox="1"/>
          <p:nvPr/>
        </p:nvSpPr>
        <p:spPr>
          <a:xfrm>
            <a:off x="5934437" y="2551073"/>
            <a:ext cx="310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模式结构与分析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0019CCB8-ACCA-43A2-A14C-97D10F8B17FC}"/>
              </a:ext>
            </a:extLst>
          </p:cNvPr>
          <p:cNvSpPr txBox="1"/>
          <p:nvPr/>
        </p:nvSpPr>
        <p:spPr>
          <a:xfrm>
            <a:off x="5934437" y="3487767"/>
            <a:ext cx="28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模式实例与解析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3" y="3808767"/>
            <a:ext cx="4260019" cy="3049234"/>
          </a:xfrm>
          <a:prstGeom prst="rect">
            <a:avLst/>
          </a:prstGeom>
        </p:spPr>
      </p:pic>
      <p:sp>
        <p:nvSpPr>
          <p:cNvPr id="14" name="矩形: 圆角 16">
            <a:extLst>
              <a:ext uri="{FF2B5EF4-FFF2-40B4-BE49-F238E27FC236}">
                <a16:creationId xmlns:a16="http://schemas.microsoft.com/office/drawing/2014/main" xmlns="" id="{E914CFF0-7E04-4C83-9FCB-E5238EA0244E}"/>
              </a:ext>
            </a:extLst>
          </p:cNvPr>
          <p:cNvSpPr/>
          <p:nvPr/>
        </p:nvSpPr>
        <p:spPr>
          <a:xfrm>
            <a:off x="4919932" y="4346530"/>
            <a:ext cx="857250" cy="616774"/>
          </a:xfrm>
          <a:prstGeom prst="roundRect">
            <a:avLst/>
          </a:prstGeom>
          <a:solidFill>
            <a:srgbClr val="44B3BE"/>
          </a:solidFill>
          <a:ln>
            <a:noFill/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D64C658-AEB3-4793-A737-384B28C45163}"/>
              </a:ext>
            </a:extLst>
          </p:cNvPr>
          <p:cNvSpPr txBox="1"/>
          <p:nvPr/>
        </p:nvSpPr>
        <p:spPr>
          <a:xfrm>
            <a:off x="5934437" y="4393307"/>
            <a:ext cx="310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模式效果与应用</a:t>
            </a:r>
          </a:p>
        </p:txBody>
      </p:sp>
    </p:spTree>
    <p:extLst>
      <p:ext uri="{BB962C8B-B14F-4D97-AF65-F5344CB8AC3E}">
        <p14:creationId xmlns:p14="http://schemas.microsoft.com/office/powerpoint/2010/main" val="26927239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迪米特法则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迪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米特法则定义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迪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米特法则又称为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最少知识原则</a:t>
            </a:r>
            <a:r>
              <a:rPr lang="en-US" altLang="zh-CN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(Least Knowledge Principle, LKP)</a:t>
            </a:r>
            <a:endParaRPr lang="zh-CN" altLang="en-US" sz="2400" dirty="0" smtClean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485869" y="2461501"/>
          <a:ext cx="10468824" cy="2353027"/>
        </p:xfrm>
        <a:graphic>
          <a:graphicData uri="http://schemas.openxmlformats.org/drawingml/2006/table">
            <a:tbl>
              <a:tblPr/>
              <a:tblGrid>
                <a:gridCol w="10468824"/>
              </a:tblGrid>
              <a:tr h="2353027">
                <a:tc>
                  <a:txBody>
                    <a:bodyPr/>
                    <a:lstStyle/>
                    <a:p>
                      <a:pPr indent="262255" algn="l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/>
                          <a:ea typeface="宋体"/>
                          <a:cs typeface="Times New Roman"/>
                        </a:rPr>
                        <a:t>迪米特法则：</a:t>
                      </a: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每一个软件单位对其他的单位都只有</a:t>
                      </a:r>
                      <a:r>
                        <a:rPr lang="zh-CN" sz="2400" b="1" kern="100" dirty="0">
                          <a:solidFill>
                            <a:srgbClr val="EC7328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最少的知识</a:t>
                      </a: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，而且局限于那些与本单位密切相关的软件单位</a:t>
                      </a:r>
                      <a:r>
                        <a:rPr lang="zh-CN" sz="2400" kern="100" dirty="0" smtClean="0">
                          <a:latin typeface="Times New Roman"/>
                          <a:ea typeface="宋体"/>
                          <a:cs typeface="Times New Roman"/>
                        </a:rPr>
                        <a:t>。</a:t>
                      </a:r>
                      <a:endParaRPr lang="en-US" altLang="zh-CN" sz="240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indent="262255" algn="l">
                        <a:spcAft>
                          <a:spcPts val="0"/>
                        </a:spcAft>
                      </a:pP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indent="262255"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Times New Roman"/>
                          <a:ea typeface="宋体"/>
                          <a:cs typeface="Times New Roman"/>
                        </a:rPr>
                        <a:t>Law of Demeter (</a:t>
                      </a:r>
                      <a:r>
                        <a:rPr lang="en-US" sz="2400" b="1" kern="100" dirty="0" err="1">
                          <a:latin typeface="Times New Roman"/>
                          <a:ea typeface="宋体"/>
                          <a:cs typeface="Times New Roman"/>
                        </a:rPr>
                        <a:t>LoD</a:t>
                      </a:r>
                      <a:r>
                        <a:rPr lang="en-US" sz="2400" b="1" kern="100" dirty="0">
                          <a:latin typeface="Times New Roman"/>
                          <a:ea typeface="宋体"/>
                          <a:cs typeface="Times New Roman"/>
                        </a:rPr>
                        <a:t>): </a:t>
                      </a: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Each unit should have </a:t>
                      </a:r>
                      <a:r>
                        <a:rPr lang="en-US" sz="2400" b="1" kern="100" dirty="0">
                          <a:solidFill>
                            <a:srgbClr val="EC7328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only limited knowledge</a:t>
                      </a:r>
                      <a:r>
                        <a:rPr lang="en-US" sz="2400" kern="100" dirty="0">
                          <a:solidFill>
                            <a:srgbClr val="EC7328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about other units: only units "closely" related to the current unit.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0789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迪米特法则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迪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米特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法则分析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迪米特法则来自于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年美国东北大学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(Northeastern University)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一个名为“</a:t>
            </a:r>
            <a:r>
              <a:rPr lang="en-US" altLang="zh-CN" sz="2400" b="1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Demeter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的研究项目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迪米特法则要求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一个软件实体应当尽可能少地与其他实体发生相互作用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应用迪米特法则可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降低系统的耦合度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，使类与类之间保持松散的耦合关系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5080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迪米特法则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迪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米特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法则分析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迪米特法则要求在设计系统时，应该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尽量减少对象之间的交互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如果两个对象之间不必彼此直接通信，那么这两个对象就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不应该发生任何直接的相互作用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如果其中一个对象需要调用另一个对象的方法，可以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通过“第三者”转发这个调用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引入一个合理的</a:t>
            </a: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“第三者”（中间类）来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降低现有对象之间的耦合度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4548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迪米特法则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迪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米特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法则实例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实例说明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0" lvl="2" indent="-342900" algn="l">
              <a:lnSpc>
                <a:spcPct val="150000"/>
              </a:lnSpc>
              <a:buClr>
                <a:srgbClr val="EC7328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某系统界面类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Form1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Form2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与数据访问类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DAO1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DAO2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之间的调用关系较为复杂，如图所示：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43" y="3218786"/>
            <a:ext cx="7991000" cy="288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1921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迪米特法则</a:t>
              </a: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迪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米特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法则实例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实例解析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31" y="2204106"/>
            <a:ext cx="9034122" cy="390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0353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38099" y="704850"/>
            <a:ext cx="4800600" cy="6858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引入：组装电脑情景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9" y="2088303"/>
            <a:ext cx="6570133" cy="445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2099733" y="1329267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zh-CN" altLang="en-US" sz="2800" kern="0" dirty="0">
                <a:solidFill>
                  <a:srgbClr val="FF0000"/>
                </a:solidFill>
              </a:rPr>
              <a:t>重要角色：计算机组装人员</a:t>
            </a:r>
            <a:endParaRPr lang="zh-CN" altLang="en-US" sz="2800" kern="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8" name="矩形 7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模式动机与定义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0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135467" y="811106"/>
            <a:ext cx="4800600" cy="6858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引入：网页浏览情景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405467" y="1496903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8000"/>
                </a:solidFill>
                <a:latin typeface="Tahoma" pitchFamily="34" charset="0"/>
                <a:ea typeface="隶书" pitchFamily="49" charset="-122"/>
              </a:defRPr>
            </a:lvl9pPr>
          </a:lstStyle>
          <a:p>
            <a:pPr>
              <a:defRPr/>
            </a:pPr>
            <a:r>
              <a:rPr lang="zh-CN" altLang="en-US" sz="2800" kern="0" dirty="0">
                <a:solidFill>
                  <a:srgbClr val="FF0000"/>
                </a:solidFill>
              </a:rPr>
              <a:t>重要角色：主页和导航栏</a:t>
            </a:r>
            <a:endParaRPr lang="zh-CN" altLang="en-US" sz="2800" kern="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8" name="矩形 7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模式动机与定义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67" y="2182703"/>
            <a:ext cx="8598612" cy="45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3" name="矩形 2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模式动机与定义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模式动机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网站首页示意图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74638"/>
              </p:ext>
            </p:extLst>
          </p:nvPr>
        </p:nvGraphicFramePr>
        <p:xfrm>
          <a:off x="1180760" y="2407135"/>
          <a:ext cx="67532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6096600" imgH="2799000" progId="Visio.Drawing.11">
                  <p:embed/>
                </p:oleObj>
              </mc:Choice>
              <mc:Fallback>
                <p:oleObj name="Visio" r:id="rId4" imgW="6096600" imgH="2799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760" y="2407135"/>
                        <a:ext cx="6753225" cy="310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03978"/>
            <a:ext cx="53340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858000" y="803978"/>
            <a:ext cx="5334000" cy="5334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227046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3" name="矩形 2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模式动机与定义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619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模式动机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个客户类需要和多个业务类交互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，有时候这些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需要交互的业务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作为一个整体出现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引入一个新的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外观类</a:t>
            </a:r>
            <a:r>
              <a:rPr lang="en-US" altLang="zh-CN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(Facade)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来负责和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多个业务类</a:t>
            </a:r>
            <a:r>
              <a:rPr lang="en-US" altLang="zh-CN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子系统</a:t>
            </a:r>
            <a:r>
              <a:rPr lang="en-US" altLang="zh-CN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(Subsystem)】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进行交互，而客户类只需与外观类交互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为多个业务类的调用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提供了一个统一的入口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简化了类与类之间的</a:t>
            </a: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交互</a:t>
            </a:r>
            <a:endParaRPr lang="en-US" altLang="zh-CN" sz="2400" dirty="0" smtClean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没有外观类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：每个客户类需要和多个子系统之间进行复杂的交互，</a:t>
            </a:r>
            <a:r>
              <a:rPr lang="zh-CN" altLang="en-US" sz="2400" dirty="0">
                <a:solidFill>
                  <a:srgbClr val="47B3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系统的耦合度将很大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引入外观类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：客户类只需要直接与外观类交互，客户类与子系统之间原有的复杂引用关系由外观类来实现，从而</a:t>
            </a:r>
            <a:r>
              <a:rPr lang="zh-CN" altLang="en-US" sz="2400" dirty="0">
                <a:solidFill>
                  <a:srgbClr val="47B3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降低了系统的耦合度</a:t>
            </a: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341218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3" name="矩形 2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模式动机与定义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619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模式动机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 smtClean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 smtClean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 smtClean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个子系统的外部与其内部的通信通过一个统一的外观类进行，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外观类将客户类与子系统的内部复杂性分隔开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，使得客户类只需要与外观角色打交道，而不需要与子系统内部的很多对象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打交道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/>
          </p:nvPr>
        </p:nvGraphicFramePr>
        <p:xfrm>
          <a:off x="2373430" y="1615952"/>
          <a:ext cx="6734166" cy="32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7102919" imgH="3367932" progId="Visio.Drawing.11">
                  <p:embed/>
                </p:oleObj>
              </mc:Choice>
              <mc:Fallback>
                <p:oleObj name="Visio" r:id="rId4" imgW="7102919" imgH="33679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430" y="1615952"/>
                        <a:ext cx="6734166" cy="32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03889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44B3BE"/>
          </a:solidFill>
        </p:grpSpPr>
        <p:sp>
          <p:nvSpPr>
            <p:cNvPr id="3" name="矩形 2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模式动机与定义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模式定义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(Facade Pattern)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：外部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与子系统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通信</a:t>
            </a: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一个统一的外观对象进行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，为子系统中的一组接口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提供一</a:t>
            </a: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个统一的入口</a:t>
            </a:r>
            <a:endParaRPr lang="en-US" altLang="zh-CN" sz="2400" dirty="0" smtClean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定义了一个高层接口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，这个接口</a:t>
            </a: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使得子系统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更加容易</a:t>
            </a: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endParaRPr lang="en-US" altLang="zh-CN" sz="2400" dirty="0" smtClean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模式又称为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门面模式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，它是一种</a:t>
            </a:r>
            <a:r>
              <a:rPr lang="zh-CN" altLang="en-US" sz="2400" dirty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对象结构型</a:t>
            </a:r>
            <a:r>
              <a:rPr lang="zh-CN" altLang="en-US" sz="2400" dirty="0" smtClean="0">
                <a:solidFill>
                  <a:srgbClr val="EC73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en-US" altLang="zh-CN" sz="2400" dirty="0">
              <a:solidFill>
                <a:srgbClr val="EC73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62086" y="23757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1241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FA2B194-F505-4131-9568-59D0C6BDF9C7}"/>
              </a:ext>
            </a:extLst>
          </p:cNvPr>
          <p:cNvSpPr/>
          <p:nvPr/>
        </p:nvSpPr>
        <p:spPr>
          <a:xfrm>
            <a:off x="0" y="0"/>
            <a:ext cx="10004079" cy="631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3401" y="5238"/>
            <a:ext cx="3779973" cy="626377"/>
            <a:chOff x="5652" y="5238"/>
            <a:chExt cx="3779973" cy="626377"/>
          </a:xfrm>
          <a:solidFill>
            <a:srgbClr val="EC7328"/>
          </a:solidFill>
        </p:grpSpPr>
        <p:sp>
          <p:nvSpPr>
            <p:cNvPr id="25" name="矩形 24"/>
            <p:cNvSpPr/>
            <p:nvPr/>
          </p:nvSpPr>
          <p:spPr>
            <a:xfrm>
              <a:off x="5652" y="6925"/>
              <a:ext cx="3186815" cy="624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模式结构与分析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3175857" y="21847"/>
              <a:ext cx="626377" cy="59315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44946" y="3638015"/>
            <a:ext cx="947054" cy="3219985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023EF74F-C9E1-4C8F-BA0A-3B5CAD3674C7}"/>
              </a:ext>
            </a:extLst>
          </p:cNvPr>
          <p:cNvSpPr txBox="1">
            <a:spLocks/>
          </p:cNvSpPr>
          <p:nvPr/>
        </p:nvSpPr>
        <p:spPr>
          <a:xfrm>
            <a:off x="236079" y="900912"/>
            <a:ext cx="11144128" cy="52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C7328"/>
              </a:buClr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模式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buClr>
                <a:srgbClr val="EC7328"/>
              </a:buClr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/>
          </p:nvPr>
        </p:nvGraphicFramePr>
        <p:xfrm>
          <a:off x="1031808" y="2542166"/>
          <a:ext cx="3533775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5" imgW="3265170" imgH="2872740" progId="Visio.Drawing.11">
                  <p:embed/>
                </p:oleObj>
              </mc:Choice>
              <mc:Fallback>
                <p:oleObj name="Visio" r:id="rId5" imgW="3265170" imgH="28727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08" y="2542166"/>
                        <a:ext cx="3533775" cy="311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17" y="1366302"/>
            <a:ext cx="481806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266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1159</Words>
  <Application>Microsoft Office PowerPoint</Application>
  <PresentationFormat>宽屏</PresentationFormat>
  <Paragraphs>152</Paragraphs>
  <Slides>24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等线 Light</vt:lpstr>
      <vt:lpstr>华文行楷</vt:lpstr>
      <vt:lpstr>华文中宋</vt:lpstr>
      <vt:lpstr>宋体</vt:lpstr>
      <vt:lpstr>微软雅黑</vt:lpstr>
      <vt:lpstr>Arial</vt:lpstr>
      <vt:lpstr>Times New Roman</vt:lpstr>
      <vt:lpstr>Wingdings</vt:lpstr>
      <vt:lpstr>Office 主题​​</vt:lpstr>
      <vt:lpstr>1_Office 主题​​</vt:lpstr>
      <vt:lpstr>Visio</vt:lpstr>
      <vt:lpstr>PowerPoint 演示文稿</vt:lpstr>
      <vt:lpstr>PowerPoint 演示文稿</vt:lpstr>
      <vt:lpstr>引入：组装电脑情景</vt:lpstr>
      <vt:lpstr>引入：网页浏览情景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Yun</dc:creator>
  <cp:lastModifiedBy>hugh</cp:lastModifiedBy>
  <cp:revision>235</cp:revision>
  <dcterms:created xsi:type="dcterms:W3CDTF">2018-05-21T14:26:42Z</dcterms:created>
  <dcterms:modified xsi:type="dcterms:W3CDTF">2019-04-14T11:39:08Z</dcterms:modified>
</cp:coreProperties>
</file>