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25"/>
  </p:notesMasterIdLst>
  <p:sldIdLst>
    <p:sldId id="467" r:id="rId4"/>
    <p:sldId id="465" r:id="rId5"/>
    <p:sldId id="495" r:id="rId6"/>
    <p:sldId id="493" r:id="rId7"/>
    <p:sldId id="494" r:id="rId8"/>
    <p:sldId id="480" r:id="rId9"/>
    <p:sldId id="481" r:id="rId10"/>
    <p:sldId id="256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7" r:id="rId20"/>
    <p:sldId id="476" r:id="rId21"/>
    <p:sldId id="478" r:id="rId22"/>
    <p:sldId id="479" r:id="rId23"/>
    <p:sldId id="4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BB6"/>
    <a:srgbClr val="F0A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/>
  </p:normalViewPr>
  <p:slideViewPr>
    <p:cSldViewPr snapToGrid="0">
      <p:cViewPr varScale="1">
        <p:scale>
          <a:sx n="76" d="100"/>
          <a:sy n="76" d="100"/>
        </p:scale>
        <p:origin x="216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22FBE-F012-DB4F-8635-64BDD67B408E}" type="doc">
      <dgm:prSet loTypeId="urn:microsoft.com/office/officeart/2005/8/layout/pyramid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7CBC3AF-235F-C74B-9052-066E48C7E364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教师</a:t>
          </a:r>
        </a:p>
      </dgm:t>
    </dgm:pt>
    <dgm:pt modelId="{CB4B47CC-635E-C246-AFBA-666B1F6DA408}" type="parTrans" cxnId="{E39A5D8F-0740-094E-B647-346A2655A4D2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07A8A47-139C-FC40-9E22-8BBCD8BE4B33}" type="sibTrans" cxnId="{E39A5D8F-0740-094E-B647-346A2655A4D2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AC064F1-A9BE-F44B-AC48-92F0208336B8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内容</a:t>
          </a:r>
        </a:p>
      </dgm:t>
    </dgm:pt>
    <dgm:pt modelId="{FE093A9A-81F6-B244-9A2F-C5416B31C0CE}" type="parTrans" cxnId="{18A692FD-2D6F-7E4C-BA54-1F02694B093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528DC44-D37A-1D4A-B9FE-57E6808A1186}" type="sibTrans" cxnId="{18A692FD-2D6F-7E4C-BA54-1F02694B093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C2FEAB2-3984-EF41-A025-4CB1C6A58089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学生及学习</a:t>
          </a:r>
        </a:p>
      </dgm:t>
    </dgm:pt>
    <dgm:pt modelId="{CB12F0D3-4363-B041-9045-BC7C3866E48D}" type="parTrans" cxnId="{D6212E91-F249-914D-87EE-C0486DFDA756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28B190D-08FE-E34C-A42C-DDA51000F12A}" type="sibTrans" cxnId="{D6212E91-F249-914D-87EE-C0486DFDA756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F80EC6F-BD21-0944-9D91-6979F820C0FE}">
      <dgm:prSet phldrT="[文本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媒体技术</a:t>
          </a:r>
        </a:p>
      </dgm:t>
    </dgm:pt>
    <dgm:pt modelId="{97030397-96DB-8E41-BFAF-5A0746491927}" type="parTrans" cxnId="{BFE824B6-48C3-144A-83CE-977EA5E79F8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74575B3-F2B7-7144-BCB2-14300B256CFA}" type="sibTrans" cxnId="{BFE824B6-48C3-144A-83CE-977EA5E79F8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DBCCFB7-9E91-C140-9510-28967E60131E}" type="pres">
      <dgm:prSet presAssocID="{5CC22FBE-F012-DB4F-8635-64BDD67B408E}" presName="compositeShape" presStyleCnt="0">
        <dgm:presLayoutVars>
          <dgm:chMax val="9"/>
          <dgm:dir/>
          <dgm:resizeHandles val="exact"/>
        </dgm:presLayoutVars>
      </dgm:prSet>
      <dgm:spPr/>
    </dgm:pt>
    <dgm:pt modelId="{72B33F5D-F453-814F-80F8-FDAAA33FA0A5}" type="pres">
      <dgm:prSet presAssocID="{5CC22FBE-F012-DB4F-8635-64BDD67B408E}" presName="triangle1" presStyleLbl="node1" presStyleIdx="0" presStyleCnt="4">
        <dgm:presLayoutVars>
          <dgm:bulletEnabled val="1"/>
        </dgm:presLayoutVars>
      </dgm:prSet>
      <dgm:spPr/>
    </dgm:pt>
    <dgm:pt modelId="{9FD6387A-7391-1044-B115-E4ED8BF63E84}" type="pres">
      <dgm:prSet presAssocID="{5CC22FBE-F012-DB4F-8635-64BDD67B408E}" presName="triangle2" presStyleLbl="node1" presStyleIdx="1" presStyleCnt="4">
        <dgm:presLayoutVars>
          <dgm:bulletEnabled val="1"/>
        </dgm:presLayoutVars>
      </dgm:prSet>
      <dgm:spPr/>
    </dgm:pt>
    <dgm:pt modelId="{E6AB86B9-C6EC-F14A-9DC1-041B7BCF167B}" type="pres">
      <dgm:prSet presAssocID="{5CC22FBE-F012-DB4F-8635-64BDD67B408E}" presName="triangle3" presStyleLbl="node1" presStyleIdx="2" presStyleCnt="4">
        <dgm:presLayoutVars>
          <dgm:bulletEnabled val="1"/>
        </dgm:presLayoutVars>
      </dgm:prSet>
      <dgm:spPr/>
    </dgm:pt>
    <dgm:pt modelId="{F11254EB-6E10-2743-B452-45EC3EBA8570}" type="pres">
      <dgm:prSet presAssocID="{5CC22FBE-F012-DB4F-8635-64BDD67B408E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3F163414-6684-9E4B-A74C-F56A48EEBC76}" type="presOf" srcId="{1AC064F1-A9BE-F44B-AC48-92F0208336B8}" destId="{9FD6387A-7391-1044-B115-E4ED8BF63E84}" srcOrd="0" destOrd="0" presId="urn:microsoft.com/office/officeart/2005/8/layout/pyramid4"/>
    <dgm:cxn modelId="{1D5ABD1D-7D17-914A-9A2F-213A72A193F6}" type="presOf" srcId="{17CBC3AF-235F-C74B-9052-066E48C7E364}" destId="{72B33F5D-F453-814F-80F8-FDAAA33FA0A5}" srcOrd="0" destOrd="0" presId="urn:microsoft.com/office/officeart/2005/8/layout/pyramid4"/>
    <dgm:cxn modelId="{E39A5D8F-0740-094E-B647-346A2655A4D2}" srcId="{5CC22FBE-F012-DB4F-8635-64BDD67B408E}" destId="{17CBC3AF-235F-C74B-9052-066E48C7E364}" srcOrd="0" destOrd="0" parTransId="{CB4B47CC-635E-C246-AFBA-666B1F6DA408}" sibTransId="{207A8A47-139C-FC40-9E22-8BBCD8BE4B33}"/>
    <dgm:cxn modelId="{D6212E91-F249-914D-87EE-C0486DFDA756}" srcId="{5CC22FBE-F012-DB4F-8635-64BDD67B408E}" destId="{2C2FEAB2-3984-EF41-A025-4CB1C6A58089}" srcOrd="2" destOrd="0" parTransId="{CB12F0D3-4363-B041-9045-BC7C3866E48D}" sibTransId="{D28B190D-08FE-E34C-A42C-DDA51000F12A}"/>
    <dgm:cxn modelId="{3AA8D4AB-4D02-004E-8AED-5270AE2F7624}" type="presOf" srcId="{2C2FEAB2-3984-EF41-A025-4CB1C6A58089}" destId="{E6AB86B9-C6EC-F14A-9DC1-041B7BCF167B}" srcOrd="0" destOrd="0" presId="urn:microsoft.com/office/officeart/2005/8/layout/pyramid4"/>
    <dgm:cxn modelId="{BFE824B6-48C3-144A-83CE-977EA5E79F8C}" srcId="{5CC22FBE-F012-DB4F-8635-64BDD67B408E}" destId="{2F80EC6F-BD21-0944-9D91-6979F820C0FE}" srcOrd="3" destOrd="0" parTransId="{97030397-96DB-8E41-BFAF-5A0746491927}" sibTransId="{D74575B3-F2B7-7144-BCB2-14300B256CFA}"/>
    <dgm:cxn modelId="{BC7419CD-9E0B-FB4D-8FE9-88C406E0770B}" type="presOf" srcId="{5CC22FBE-F012-DB4F-8635-64BDD67B408E}" destId="{CDBCCFB7-9E91-C140-9510-28967E60131E}" srcOrd="0" destOrd="0" presId="urn:microsoft.com/office/officeart/2005/8/layout/pyramid4"/>
    <dgm:cxn modelId="{F08B85DD-7B3E-BD4F-9CF9-DB85EC9A4515}" type="presOf" srcId="{2F80EC6F-BD21-0944-9D91-6979F820C0FE}" destId="{F11254EB-6E10-2743-B452-45EC3EBA8570}" srcOrd="0" destOrd="0" presId="urn:microsoft.com/office/officeart/2005/8/layout/pyramid4"/>
    <dgm:cxn modelId="{18A692FD-2D6F-7E4C-BA54-1F02694B093C}" srcId="{5CC22FBE-F012-DB4F-8635-64BDD67B408E}" destId="{1AC064F1-A9BE-F44B-AC48-92F0208336B8}" srcOrd="1" destOrd="0" parTransId="{FE093A9A-81F6-B244-9A2F-C5416B31C0CE}" sibTransId="{0528DC44-D37A-1D4A-B9FE-57E6808A1186}"/>
    <dgm:cxn modelId="{A5A663B1-CB49-3A46-941F-BCDA830B849E}" type="presParOf" srcId="{CDBCCFB7-9E91-C140-9510-28967E60131E}" destId="{72B33F5D-F453-814F-80F8-FDAAA33FA0A5}" srcOrd="0" destOrd="0" presId="urn:microsoft.com/office/officeart/2005/8/layout/pyramid4"/>
    <dgm:cxn modelId="{1B796044-4DD8-5949-94DF-BF0A2402DDA6}" type="presParOf" srcId="{CDBCCFB7-9E91-C140-9510-28967E60131E}" destId="{9FD6387A-7391-1044-B115-E4ED8BF63E84}" srcOrd="1" destOrd="0" presId="urn:microsoft.com/office/officeart/2005/8/layout/pyramid4"/>
    <dgm:cxn modelId="{F3E4F91B-1B98-144A-8CD0-4CB7E0251C48}" type="presParOf" srcId="{CDBCCFB7-9E91-C140-9510-28967E60131E}" destId="{E6AB86B9-C6EC-F14A-9DC1-041B7BCF167B}" srcOrd="2" destOrd="0" presId="urn:microsoft.com/office/officeart/2005/8/layout/pyramid4"/>
    <dgm:cxn modelId="{4F6E483D-EB37-EF47-A3BC-68A994E36F58}" type="presParOf" srcId="{CDBCCFB7-9E91-C140-9510-28967E60131E}" destId="{F11254EB-6E10-2743-B452-45EC3EBA857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33F5D-F453-814F-80F8-FDAAA33FA0A5}">
      <dsp:nvSpPr>
        <dsp:cNvPr id="0" name=""/>
        <dsp:cNvSpPr/>
      </dsp:nvSpPr>
      <dsp:spPr>
        <a:xfrm>
          <a:off x="1020233" y="74348"/>
          <a:ext cx="2040466" cy="204046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教师</a:t>
          </a:r>
        </a:p>
      </dsp:txBody>
      <dsp:txXfrm>
        <a:off x="1530350" y="1094581"/>
        <a:ext cx="1020233" cy="1020233"/>
      </dsp:txXfrm>
    </dsp:sp>
    <dsp:sp modelId="{9FD6387A-7391-1044-B115-E4ED8BF63E84}">
      <dsp:nvSpPr>
        <dsp:cNvPr id="0" name=""/>
        <dsp:cNvSpPr/>
      </dsp:nvSpPr>
      <dsp:spPr>
        <a:xfrm>
          <a:off x="0" y="2114815"/>
          <a:ext cx="2040466" cy="204046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内容</a:t>
          </a:r>
        </a:p>
      </dsp:txBody>
      <dsp:txXfrm>
        <a:off x="510117" y="3135048"/>
        <a:ext cx="1020233" cy="1020233"/>
      </dsp:txXfrm>
    </dsp:sp>
    <dsp:sp modelId="{E6AB86B9-C6EC-F14A-9DC1-041B7BCF167B}">
      <dsp:nvSpPr>
        <dsp:cNvPr id="0" name=""/>
        <dsp:cNvSpPr/>
      </dsp:nvSpPr>
      <dsp:spPr>
        <a:xfrm rot="10800000">
          <a:off x="1020233" y="2114815"/>
          <a:ext cx="2040466" cy="204046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学生及学习</a:t>
          </a:r>
        </a:p>
      </dsp:txBody>
      <dsp:txXfrm rot="10800000">
        <a:off x="1530349" y="2114815"/>
        <a:ext cx="1020233" cy="1020233"/>
      </dsp:txXfrm>
    </dsp:sp>
    <dsp:sp modelId="{F11254EB-6E10-2743-B452-45EC3EBA8570}">
      <dsp:nvSpPr>
        <dsp:cNvPr id="0" name=""/>
        <dsp:cNvSpPr/>
      </dsp:nvSpPr>
      <dsp:spPr>
        <a:xfrm>
          <a:off x="2040466" y="2114815"/>
          <a:ext cx="2040466" cy="204046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媒体技术</a:t>
          </a:r>
        </a:p>
      </dsp:txBody>
      <dsp:txXfrm>
        <a:off x="2550583" y="3135048"/>
        <a:ext cx="1020233" cy="1020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8D45F-CDFB-4192-A13B-3D424980EE51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1B966-7CE8-4B9F-B23D-EA040674C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37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B966-7CE8-4B9F-B23D-EA040674CA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77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B966-7CE8-4B9F-B23D-EA040674CA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87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54097-F5A6-4674-89AC-5CE3D4C8E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8D773F-B780-4A56-8E73-2E7F06F3B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0F8272-C502-40A6-8FD4-5B8D617E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67AC6-4731-44A6-B964-BF15961B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740C5F-047F-4322-BDE1-5E2D481F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6A0DD1-EF37-487D-A443-A4784D485F24}"/>
              </a:ext>
            </a:extLst>
          </p:cNvPr>
          <p:cNvSpPr/>
          <p:nvPr userDrawn="1"/>
        </p:nvSpPr>
        <p:spPr>
          <a:xfrm>
            <a:off x="323528" y="0"/>
            <a:ext cx="216024" cy="578162"/>
          </a:xfrm>
          <a:prstGeom prst="rect">
            <a:avLst/>
          </a:prstGeom>
          <a:solidFill>
            <a:srgbClr val="C1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1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CA26D8-ACFD-4050-8F45-72278D0C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D1E900-5F7E-406C-BA83-E97F4FB9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D97EC1-A2C6-4D50-B7A0-8C655DF1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8A7D41-06A5-47CC-9135-F6B1D9C1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32F18-2792-4170-AF22-CA46E8D9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03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16632C-48CA-49B2-B525-14D5BD2D1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331B7D-3595-4A85-8BFD-A63A6A08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99F521-E98B-48C3-8C6D-7D9F42DC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2A1E36-8430-423D-BCF9-CBF6391F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CE29E7-E20F-4663-BD67-374B2DCA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93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5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40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9072331" y="5445224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278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97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3EFF79B-6C96-4353-8794-8ACE0D6B7903}"/>
              </a:ext>
            </a:extLst>
          </p:cNvPr>
          <p:cNvSpPr/>
          <p:nvPr userDrawn="1"/>
        </p:nvSpPr>
        <p:spPr>
          <a:xfrm>
            <a:off x="323527" y="-1"/>
            <a:ext cx="270361" cy="678728"/>
          </a:xfrm>
          <a:prstGeom prst="rect">
            <a:avLst/>
          </a:prstGeom>
          <a:solidFill>
            <a:srgbClr val="C1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1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9191E18-0EBC-4E48-9A8E-665C08D6CA34}"/>
              </a:ext>
            </a:extLst>
          </p:cNvPr>
          <p:cNvSpPr/>
          <p:nvPr userDrawn="1"/>
        </p:nvSpPr>
        <p:spPr>
          <a:xfrm>
            <a:off x="323528" y="0"/>
            <a:ext cx="216024" cy="578162"/>
          </a:xfrm>
          <a:prstGeom prst="rect">
            <a:avLst/>
          </a:prstGeom>
          <a:solidFill>
            <a:srgbClr val="C1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5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67E7C7C-2981-4D01-986C-BF9644E33501}"/>
              </a:ext>
            </a:extLst>
          </p:cNvPr>
          <p:cNvSpPr/>
          <p:nvPr userDrawn="1"/>
        </p:nvSpPr>
        <p:spPr>
          <a:xfrm>
            <a:off x="323528" y="0"/>
            <a:ext cx="216024" cy="578162"/>
          </a:xfrm>
          <a:prstGeom prst="rect">
            <a:avLst/>
          </a:prstGeom>
          <a:solidFill>
            <a:srgbClr val="C1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166371-C59D-4538-BEF1-13418F5E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55F984-67D5-423A-97DE-F8044A750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01A426-B1C8-4362-99D6-59784A5E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2BDA5B-B072-4E5F-A907-362D6634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8825BE-D7D5-48FF-8B8C-2A9FAFDD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33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9072331" y="5445224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425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83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368266-1255-4D7F-A698-42D421F4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00BB83-DB04-4C4F-904E-131C1C557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0EF0D7-42DD-4037-847C-8C6F4A40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0A733-CC03-4947-969C-BA759337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18277A-617A-4F2D-902C-AD58803B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17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C08FF-1EE9-4DAA-B1A8-2A02FE30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2D5C86-304C-4AD4-9CAA-CCDEBFFEA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D578DB-5DCB-4BD6-B51B-A516F0E91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48CF0C-C9BD-4658-B399-361DB681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0C9D81-985D-4A38-B76A-5974B6BE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0CFC5D-ABA4-445C-8E34-BC1E5265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3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19925-1B56-4EE2-AF7B-C687494F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4EB6BE-4F89-40AF-BE4F-9FCD5EE4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C71FAE-59F4-411E-9944-4852AB727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389DB-7B4C-4F98-AD5F-0DC61A117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58C6F67-C72B-41CE-A2D6-C54E8C8D6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459763C-A2F1-4478-8DBB-727E4DEB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289701-56B8-4554-91BB-AD5FA5EF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CA527B-1A17-4518-BFC5-CAD4CBD7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6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11CF6-BBC8-4471-B1F2-F2A62A26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D81D18-5518-4C78-9A36-404C75CF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38D5AB-DD05-4E67-BFAE-82C12FB3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264F4C-FC35-4310-B571-177367AD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40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53CADC2-3C5A-4788-BAE4-2DC492CE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CC38C1-90BE-4794-B551-7DEB219B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4140E-A8E3-4696-A57A-FF2674D6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9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DEC56A-3963-4261-B5A5-7ABFC0BF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8E456B-13DC-4A53-A90E-2C72C9A81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4CADF8-E278-40EE-8595-7D44DC2A9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BA1660-2032-4F9E-B9B3-DF7DBB82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774476-1FEC-48F8-A226-109F7925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E0654-234E-4FF7-A595-137F0D1D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BC48D9-597D-49D6-B5E4-8108A313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E545E68-A28A-4343-B099-9464AEEED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93CDCB-A278-4E0F-A05A-2C9B7A992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F14EF1-578E-4397-99CE-CEA19338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2DDA62-EA79-4F34-8737-990033BE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2088A-6F39-4045-AEA4-DF408EF3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03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EA71444-51CA-440D-A5A5-97DDA716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843794-B12D-42B0-95F7-E3CDCD156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8F1B36-4973-4571-AC20-86959B1E5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7BCA-59E3-4788-A671-12838B61BD4C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79707-15E7-4159-BC0E-69EA39EC8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4AE9D-9A3B-420F-BA8C-B164C5D7A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42333-C82E-49BD-917E-691185CC8E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F6FB32-7008-4096-8D1F-501CF83D7B8B}"/>
              </a:ext>
            </a:extLst>
          </p:cNvPr>
          <p:cNvSpPr/>
          <p:nvPr userDrawn="1"/>
        </p:nvSpPr>
        <p:spPr>
          <a:xfrm>
            <a:off x="323528" y="0"/>
            <a:ext cx="216024" cy="578162"/>
          </a:xfrm>
          <a:prstGeom prst="rect">
            <a:avLst/>
          </a:prstGeom>
          <a:solidFill>
            <a:srgbClr val="C1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53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95DF45C-3474-4E86-94E4-B4FF1828C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2313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95DF45C-3474-4E86-94E4-B4FF1828C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03159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8BFF9A-92E2-494C-8910-C5C9154E64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04D8633-12D9-48DF-A971-60C2FB8FD64E}"/>
              </a:ext>
            </a:extLst>
          </p:cNvPr>
          <p:cNvSpPr/>
          <p:nvPr/>
        </p:nvSpPr>
        <p:spPr>
          <a:xfrm>
            <a:off x="1" y="3429000"/>
            <a:ext cx="12192676" cy="3428997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89D50067-3C16-4BC6-9C68-D8CCE919350A}"/>
              </a:ext>
            </a:extLst>
          </p:cNvPr>
          <p:cNvSpPr/>
          <p:nvPr/>
        </p:nvSpPr>
        <p:spPr>
          <a:xfrm>
            <a:off x="623392" y="497880"/>
            <a:ext cx="10945216" cy="5760640"/>
          </a:xfrm>
          <a:prstGeom prst="roundRect">
            <a:avLst>
              <a:gd name="adj" fmla="val 311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A1C8C7D-5549-4319-962D-C7ED832D2642}"/>
              </a:ext>
            </a:extLst>
          </p:cNvPr>
          <p:cNvGrpSpPr/>
          <p:nvPr/>
        </p:nvGrpSpPr>
        <p:grpSpPr>
          <a:xfrm>
            <a:off x="5501026" y="1987460"/>
            <a:ext cx="1181164" cy="1269614"/>
            <a:chOff x="4558307" y="1155997"/>
            <a:chExt cx="410624" cy="443015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B592E88-3047-49E6-82A2-9B73D270B837}"/>
                </a:ext>
              </a:extLst>
            </p:cNvPr>
            <p:cNvSpPr/>
            <p:nvPr/>
          </p:nvSpPr>
          <p:spPr>
            <a:xfrm>
              <a:off x="4558307" y="1178953"/>
              <a:ext cx="383798" cy="385226"/>
            </a:xfrm>
            <a:prstGeom prst="ellipse">
              <a:avLst/>
            </a:prstGeom>
            <a:solidFill>
              <a:srgbClr val="C1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DF5622F-CF77-4901-914C-F1B464E26CE6}"/>
                </a:ext>
              </a:extLst>
            </p:cNvPr>
            <p:cNvSpPr txBox="1"/>
            <p:nvPr/>
          </p:nvSpPr>
          <p:spPr>
            <a:xfrm>
              <a:off x="4561839" y="1155997"/>
              <a:ext cx="407092" cy="443015"/>
            </a:xfrm>
            <a:prstGeom prst="ellipse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5867" dirty="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  <a:cs typeface="Calibri" panose="020F0502020204030204" pitchFamily="34" charset="0"/>
                </a:rPr>
                <a:t>五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E7FE15F-68A8-47E7-A726-FE68DA345626}"/>
              </a:ext>
            </a:extLst>
          </p:cNvPr>
          <p:cNvSpPr txBox="1"/>
          <p:nvPr/>
        </p:nvSpPr>
        <p:spPr>
          <a:xfrm>
            <a:off x="1665797" y="3591089"/>
            <a:ext cx="9185083" cy="902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867" b="1" dirty="0">
                <a:solidFill>
                  <a:srgbClr val="272F42"/>
                </a:solidFill>
                <a:latin typeface="微软雅黑" pitchFamily="34" charset="-122"/>
                <a:ea typeface="微软雅黑" pitchFamily="34" charset="-122"/>
              </a:rPr>
              <a:t>远程教育系统类型及其构成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C2DD2C-6425-44BB-98AE-6D17F0DDEA35}"/>
              </a:ext>
            </a:extLst>
          </p:cNvPr>
          <p:cNvSpPr txBox="1"/>
          <p:nvPr/>
        </p:nvSpPr>
        <p:spPr>
          <a:xfrm>
            <a:off x="4255901" y="2068269"/>
            <a:ext cx="359424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b="1" dirty="0">
                <a:solidFill>
                  <a:srgbClr val="272F42"/>
                </a:solidFill>
                <a:latin typeface="微软雅黑" pitchFamily="34" charset="-122"/>
                <a:ea typeface="微软雅黑" pitchFamily="34" charset="-122"/>
              </a:rPr>
              <a:t>第讲</a:t>
            </a:r>
          </a:p>
        </p:txBody>
      </p:sp>
    </p:spTree>
    <p:extLst>
      <p:ext uri="{BB962C8B-B14F-4D97-AF65-F5344CB8AC3E}">
        <p14:creationId xmlns:p14="http://schemas.microsoft.com/office/powerpoint/2010/main" val="176303569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67B1D761-808A-4F26-894B-F1140913AD38}"/>
              </a:ext>
            </a:extLst>
          </p:cNvPr>
          <p:cNvSpPr/>
          <p:nvPr/>
        </p:nvSpPr>
        <p:spPr>
          <a:xfrm>
            <a:off x="555480" y="94734"/>
            <a:ext cx="3965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远程教育的分类方法</a:t>
            </a:r>
          </a:p>
        </p:txBody>
      </p:sp>
      <p:grpSp>
        <p:nvGrpSpPr>
          <p:cNvPr id="93" name="4da78c0c-94bf-4188-a5be-bc25ffb19aa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E55A0AA-DA57-434A-87D3-92149AFF685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122523" y="1860757"/>
            <a:ext cx="3946953" cy="3033424"/>
            <a:chOff x="3647155" y="1820224"/>
            <a:chExt cx="4883493" cy="3753200"/>
          </a:xfrm>
        </p:grpSpPr>
        <p:sp>
          <p:nvSpPr>
            <p:cNvPr id="94" name="îṧľîḑé">
              <a:extLst>
                <a:ext uri="{FF2B5EF4-FFF2-40B4-BE49-F238E27FC236}">
                  <a16:creationId xmlns:a16="http://schemas.microsoft.com/office/drawing/2014/main" id="{CB50A092-61AC-4DC4-8168-75CD59BD9A0B}"/>
                </a:ext>
              </a:extLst>
            </p:cNvPr>
            <p:cNvSpPr/>
            <p:nvPr/>
          </p:nvSpPr>
          <p:spPr bwMode="auto">
            <a:xfrm>
              <a:off x="3761634" y="4627872"/>
              <a:ext cx="1234992" cy="348665"/>
            </a:xfrm>
            <a:custGeom>
              <a:avLst/>
              <a:gdLst>
                <a:gd name="T0" fmla="*/ 36 w 641"/>
                <a:gd name="T1" fmla="*/ 0 h 181"/>
                <a:gd name="T2" fmla="*/ 28 w 641"/>
                <a:gd name="T3" fmla="*/ 0 h 181"/>
                <a:gd name="T4" fmla="*/ 28 w 641"/>
                <a:gd name="T5" fmla="*/ 109 h 181"/>
                <a:gd name="T6" fmla="*/ 0 w 641"/>
                <a:gd name="T7" fmla="*/ 144 h 181"/>
                <a:gd name="T8" fmla="*/ 36 w 641"/>
                <a:gd name="T9" fmla="*/ 181 h 181"/>
                <a:gd name="T10" fmla="*/ 73 w 641"/>
                <a:gd name="T11" fmla="*/ 144 h 181"/>
                <a:gd name="T12" fmla="*/ 44 w 641"/>
                <a:gd name="T13" fmla="*/ 108 h 181"/>
                <a:gd name="T14" fmla="*/ 44 w 641"/>
                <a:gd name="T15" fmla="*/ 16 h 181"/>
                <a:gd name="T16" fmla="*/ 641 w 641"/>
                <a:gd name="T17" fmla="*/ 16 h 181"/>
                <a:gd name="T18" fmla="*/ 641 w 641"/>
                <a:gd name="T19" fmla="*/ 0 h 181"/>
                <a:gd name="T20" fmla="*/ 44 w 641"/>
                <a:gd name="T21" fmla="*/ 0 h 181"/>
                <a:gd name="T22" fmla="*/ 36 w 641"/>
                <a:gd name="T2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81">
                  <a:moveTo>
                    <a:pt x="3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12" y="113"/>
                    <a:pt x="0" y="127"/>
                    <a:pt x="0" y="144"/>
                  </a:cubicBezTo>
                  <a:cubicBezTo>
                    <a:pt x="0" y="164"/>
                    <a:pt x="16" y="181"/>
                    <a:pt x="36" y="181"/>
                  </a:cubicBezTo>
                  <a:cubicBezTo>
                    <a:pt x="57" y="181"/>
                    <a:pt x="73" y="164"/>
                    <a:pt x="73" y="144"/>
                  </a:cubicBezTo>
                  <a:cubicBezTo>
                    <a:pt x="73" y="126"/>
                    <a:pt x="60" y="112"/>
                    <a:pt x="44" y="10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641" y="16"/>
                    <a:pt x="641" y="16"/>
                    <a:pt x="641" y="16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784C7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95" name="ïślîďe">
              <a:extLst>
                <a:ext uri="{FF2B5EF4-FFF2-40B4-BE49-F238E27FC236}">
                  <a16:creationId xmlns:a16="http://schemas.microsoft.com/office/drawing/2014/main" id="{860C2C97-4CA4-4414-B16C-111156D839D8}"/>
                </a:ext>
              </a:extLst>
            </p:cNvPr>
            <p:cNvSpPr/>
            <p:nvPr/>
          </p:nvSpPr>
          <p:spPr bwMode="auto">
            <a:xfrm>
              <a:off x="3761634" y="2491389"/>
              <a:ext cx="1234992" cy="329114"/>
            </a:xfrm>
            <a:custGeom>
              <a:avLst/>
              <a:gdLst>
                <a:gd name="T0" fmla="*/ 44 w 641"/>
                <a:gd name="T1" fmla="*/ 72 h 171"/>
                <a:gd name="T2" fmla="*/ 73 w 641"/>
                <a:gd name="T3" fmla="*/ 36 h 171"/>
                <a:gd name="T4" fmla="*/ 36 w 641"/>
                <a:gd name="T5" fmla="*/ 0 h 171"/>
                <a:gd name="T6" fmla="*/ 0 w 641"/>
                <a:gd name="T7" fmla="*/ 36 h 171"/>
                <a:gd name="T8" fmla="*/ 28 w 641"/>
                <a:gd name="T9" fmla="*/ 71 h 171"/>
                <a:gd name="T10" fmla="*/ 28 w 641"/>
                <a:gd name="T11" fmla="*/ 171 h 171"/>
                <a:gd name="T12" fmla="*/ 36 w 641"/>
                <a:gd name="T13" fmla="*/ 171 h 171"/>
                <a:gd name="T14" fmla="*/ 44 w 641"/>
                <a:gd name="T15" fmla="*/ 171 h 171"/>
                <a:gd name="T16" fmla="*/ 641 w 641"/>
                <a:gd name="T17" fmla="*/ 171 h 171"/>
                <a:gd name="T18" fmla="*/ 641 w 641"/>
                <a:gd name="T19" fmla="*/ 155 h 171"/>
                <a:gd name="T20" fmla="*/ 44 w 641"/>
                <a:gd name="T21" fmla="*/ 155 h 171"/>
                <a:gd name="T22" fmla="*/ 44 w 641"/>
                <a:gd name="T23" fmla="*/ 7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71">
                  <a:moveTo>
                    <a:pt x="44" y="72"/>
                  </a:moveTo>
                  <a:cubicBezTo>
                    <a:pt x="60" y="69"/>
                    <a:pt x="73" y="54"/>
                    <a:pt x="73" y="36"/>
                  </a:cubicBezTo>
                  <a:cubicBezTo>
                    <a:pt x="73" y="16"/>
                    <a:pt x="57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3"/>
                    <a:pt x="12" y="67"/>
                    <a:pt x="28" y="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641" y="171"/>
                    <a:pt x="641" y="171"/>
                    <a:pt x="641" y="171"/>
                  </a:cubicBezTo>
                  <a:cubicBezTo>
                    <a:pt x="641" y="155"/>
                    <a:pt x="641" y="155"/>
                    <a:pt x="641" y="155"/>
                  </a:cubicBezTo>
                  <a:cubicBezTo>
                    <a:pt x="44" y="155"/>
                    <a:pt x="44" y="155"/>
                    <a:pt x="44" y="155"/>
                  </a:cubicBezTo>
                  <a:lnTo>
                    <a:pt x="44" y="72"/>
                  </a:lnTo>
                  <a:close/>
                </a:path>
              </a:pathLst>
            </a:custGeom>
            <a:solidFill>
              <a:srgbClr val="6997A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96" name="iS1íḑé">
              <a:extLst>
                <a:ext uri="{FF2B5EF4-FFF2-40B4-BE49-F238E27FC236}">
                  <a16:creationId xmlns:a16="http://schemas.microsoft.com/office/drawing/2014/main" id="{340FA638-BD88-43F2-99F5-233DE12A95BE}"/>
                </a:ext>
              </a:extLst>
            </p:cNvPr>
            <p:cNvSpPr/>
            <p:nvPr/>
          </p:nvSpPr>
          <p:spPr bwMode="auto">
            <a:xfrm>
              <a:off x="7096764" y="2473467"/>
              <a:ext cx="1236621" cy="347036"/>
            </a:xfrm>
            <a:custGeom>
              <a:avLst/>
              <a:gdLst>
                <a:gd name="T0" fmla="*/ 606 w 642"/>
                <a:gd name="T1" fmla="*/ 180 h 180"/>
                <a:gd name="T2" fmla="*/ 614 w 642"/>
                <a:gd name="T3" fmla="*/ 180 h 180"/>
                <a:gd name="T4" fmla="*/ 614 w 642"/>
                <a:gd name="T5" fmla="*/ 71 h 180"/>
                <a:gd name="T6" fmla="*/ 642 w 642"/>
                <a:gd name="T7" fmla="*/ 36 h 180"/>
                <a:gd name="T8" fmla="*/ 606 w 642"/>
                <a:gd name="T9" fmla="*/ 0 h 180"/>
                <a:gd name="T10" fmla="*/ 569 w 642"/>
                <a:gd name="T11" fmla="*/ 36 h 180"/>
                <a:gd name="T12" fmla="*/ 598 w 642"/>
                <a:gd name="T13" fmla="*/ 71 h 180"/>
                <a:gd name="T14" fmla="*/ 598 w 642"/>
                <a:gd name="T15" fmla="*/ 164 h 180"/>
                <a:gd name="T16" fmla="*/ 0 w 642"/>
                <a:gd name="T17" fmla="*/ 164 h 180"/>
                <a:gd name="T18" fmla="*/ 0 w 642"/>
                <a:gd name="T19" fmla="*/ 180 h 180"/>
                <a:gd name="T20" fmla="*/ 598 w 642"/>
                <a:gd name="T21" fmla="*/ 180 h 180"/>
                <a:gd name="T22" fmla="*/ 606 w 642"/>
                <a:gd name="T2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0">
                  <a:moveTo>
                    <a:pt x="606" y="180"/>
                  </a:moveTo>
                  <a:cubicBezTo>
                    <a:pt x="614" y="180"/>
                    <a:pt x="614" y="180"/>
                    <a:pt x="614" y="180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30" y="68"/>
                    <a:pt x="642" y="53"/>
                    <a:pt x="642" y="36"/>
                  </a:cubicBezTo>
                  <a:cubicBezTo>
                    <a:pt x="642" y="16"/>
                    <a:pt x="626" y="0"/>
                    <a:pt x="606" y="0"/>
                  </a:cubicBezTo>
                  <a:cubicBezTo>
                    <a:pt x="585" y="0"/>
                    <a:pt x="569" y="16"/>
                    <a:pt x="569" y="36"/>
                  </a:cubicBezTo>
                  <a:cubicBezTo>
                    <a:pt x="569" y="53"/>
                    <a:pt x="581" y="68"/>
                    <a:pt x="598" y="71"/>
                  </a:cubicBezTo>
                  <a:cubicBezTo>
                    <a:pt x="598" y="164"/>
                    <a:pt x="598" y="164"/>
                    <a:pt x="598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598" y="180"/>
                    <a:pt x="598" y="180"/>
                    <a:pt x="598" y="180"/>
                  </a:cubicBezTo>
                  <a:lnTo>
                    <a:pt x="606" y="18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97" name="íṡḻíḑe">
              <a:extLst>
                <a:ext uri="{FF2B5EF4-FFF2-40B4-BE49-F238E27FC236}">
                  <a16:creationId xmlns:a16="http://schemas.microsoft.com/office/drawing/2014/main" id="{E446F94F-99CD-4B85-B04A-34B6CE5062AF}"/>
                </a:ext>
              </a:extLst>
            </p:cNvPr>
            <p:cNvSpPr/>
            <p:nvPr/>
          </p:nvSpPr>
          <p:spPr bwMode="auto">
            <a:xfrm>
              <a:off x="7096764" y="4627872"/>
              <a:ext cx="1236621" cy="348665"/>
            </a:xfrm>
            <a:custGeom>
              <a:avLst/>
              <a:gdLst>
                <a:gd name="T0" fmla="*/ 614 w 642"/>
                <a:gd name="T1" fmla="*/ 109 h 181"/>
                <a:gd name="T2" fmla="*/ 614 w 642"/>
                <a:gd name="T3" fmla="*/ 0 h 181"/>
                <a:gd name="T4" fmla="*/ 606 w 642"/>
                <a:gd name="T5" fmla="*/ 0 h 181"/>
                <a:gd name="T6" fmla="*/ 598 w 642"/>
                <a:gd name="T7" fmla="*/ 0 h 181"/>
                <a:gd name="T8" fmla="*/ 0 w 642"/>
                <a:gd name="T9" fmla="*/ 0 h 181"/>
                <a:gd name="T10" fmla="*/ 0 w 642"/>
                <a:gd name="T11" fmla="*/ 16 h 181"/>
                <a:gd name="T12" fmla="*/ 598 w 642"/>
                <a:gd name="T13" fmla="*/ 16 h 181"/>
                <a:gd name="T14" fmla="*/ 598 w 642"/>
                <a:gd name="T15" fmla="*/ 109 h 181"/>
                <a:gd name="T16" fmla="*/ 569 w 642"/>
                <a:gd name="T17" fmla="*/ 144 h 181"/>
                <a:gd name="T18" fmla="*/ 606 w 642"/>
                <a:gd name="T19" fmla="*/ 181 h 181"/>
                <a:gd name="T20" fmla="*/ 642 w 642"/>
                <a:gd name="T21" fmla="*/ 144 h 181"/>
                <a:gd name="T22" fmla="*/ 614 w 642"/>
                <a:gd name="T23" fmla="*/ 10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1">
                  <a:moveTo>
                    <a:pt x="614" y="109"/>
                  </a:moveTo>
                  <a:cubicBezTo>
                    <a:pt x="614" y="0"/>
                    <a:pt x="614" y="0"/>
                    <a:pt x="614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09"/>
                    <a:pt x="598" y="109"/>
                    <a:pt x="598" y="109"/>
                  </a:cubicBezTo>
                  <a:cubicBezTo>
                    <a:pt x="581" y="112"/>
                    <a:pt x="569" y="127"/>
                    <a:pt x="569" y="144"/>
                  </a:cubicBezTo>
                  <a:cubicBezTo>
                    <a:pt x="569" y="164"/>
                    <a:pt x="585" y="181"/>
                    <a:pt x="606" y="181"/>
                  </a:cubicBezTo>
                  <a:cubicBezTo>
                    <a:pt x="626" y="181"/>
                    <a:pt x="642" y="164"/>
                    <a:pt x="642" y="144"/>
                  </a:cubicBezTo>
                  <a:cubicBezTo>
                    <a:pt x="642" y="127"/>
                    <a:pt x="630" y="112"/>
                    <a:pt x="614" y="109"/>
                  </a:cubicBezTo>
                  <a:close/>
                </a:path>
              </a:pathLst>
            </a:custGeom>
            <a:solidFill>
              <a:srgbClr val="AD84C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98" name="î$ḻíḓê">
              <a:extLst>
                <a:ext uri="{FF2B5EF4-FFF2-40B4-BE49-F238E27FC236}">
                  <a16:creationId xmlns:a16="http://schemas.microsoft.com/office/drawing/2014/main" id="{6DCF7C34-569B-472A-8DC7-F9FC72B639E0}"/>
                </a:ext>
              </a:extLst>
            </p:cNvPr>
            <p:cNvGrpSpPr/>
            <p:nvPr/>
          </p:nvGrpSpPr>
          <p:grpSpPr>
            <a:xfrm>
              <a:off x="4965554" y="1820224"/>
              <a:ext cx="2162653" cy="3650700"/>
              <a:chOff x="4972653" y="1597720"/>
              <a:chExt cx="2162653" cy="3650700"/>
            </a:xfrm>
          </p:grpSpPr>
          <p:sp>
            <p:nvSpPr>
              <p:cNvPr id="125" name="îSļïde">
                <a:extLst>
                  <a:ext uri="{FF2B5EF4-FFF2-40B4-BE49-F238E27FC236}">
                    <a16:creationId xmlns:a16="http://schemas.microsoft.com/office/drawing/2014/main" id="{410492EF-DCA2-405A-A6D2-ECF19635205E}"/>
                  </a:ext>
                </a:extLst>
              </p:cNvPr>
              <p:cNvSpPr/>
              <p:nvPr/>
            </p:nvSpPr>
            <p:spPr bwMode="auto">
              <a:xfrm>
                <a:off x="5765166" y="4490406"/>
                <a:ext cx="577627" cy="729428"/>
              </a:xfrm>
              <a:custGeom>
                <a:avLst/>
                <a:gdLst>
                  <a:gd name="T0" fmla="*/ 148 w 248"/>
                  <a:gd name="T1" fmla="*/ 313 h 313"/>
                  <a:gd name="T2" fmla="*/ 100 w 248"/>
                  <a:gd name="T3" fmla="*/ 313 h 313"/>
                  <a:gd name="T4" fmla="*/ 0 w 248"/>
                  <a:gd name="T5" fmla="*/ 213 h 313"/>
                  <a:gd name="T6" fmla="*/ 0 w 248"/>
                  <a:gd name="T7" fmla="*/ 100 h 313"/>
                  <a:gd name="T8" fmla="*/ 100 w 248"/>
                  <a:gd name="T9" fmla="*/ 0 h 313"/>
                  <a:gd name="T10" fmla="*/ 148 w 248"/>
                  <a:gd name="T11" fmla="*/ 0 h 313"/>
                  <a:gd name="T12" fmla="*/ 248 w 248"/>
                  <a:gd name="T13" fmla="*/ 100 h 313"/>
                  <a:gd name="T14" fmla="*/ 248 w 248"/>
                  <a:gd name="T15" fmla="*/ 213 h 313"/>
                  <a:gd name="T16" fmla="*/ 148 w 248"/>
                  <a:gd name="T17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313">
                    <a:moveTo>
                      <a:pt x="148" y="313"/>
                    </a:moveTo>
                    <a:cubicBezTo>
                      <a:pt x="100" y="313"/>
                      <a:pt x="100" y="313"/>
                      <a:pt x="100" y="313"/>
                    </a:cubicBezTo>
                    <a:cubicBezTo>
                      <a:pt x="45" y="313"/>
                      <a:pt x="0" y="268"/>
                      <a:pt x="0" y="213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45"/>
                      <a:pt x="45" y="0"/>
                      <a:pt x="100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203" y="0"/>
                      <a:pt x="248" y="45"/>
                      <a:pt x="248" y="100"/>
                    </a:cubicBezTo>
                    <a:cubicBezTo>
                      <a:pt x="248" y="213"/>
                      <a:pt x="248" y="213"/>
                      <a:pt x="248" y="213"/>
                    </a:cubicBezTo>
                    <a:cubicBezTo>
                      <a:pt x="248" y="268"/>
                      <a:pt x="203" y="313"/>
                      <a:pt x="148" y="313"/>
                    </a:cubicBez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26" name="îṣ1idê">
                <a:extLst>
                  <a:ext uri="{FF2B5EF4-FFF2-40B4-BE49-F238E27FC236}">
                    <a16:creationId xmlns:a16="http://schemas.microsoft.com/office/drawing/2014/main" id="{DBF5E469-D52A-408C-B972-D37F3266025F}"/>
                  </a:ext>
                </a:extLst>
              </p:cNvPr>
              <p:cNvSpPr/>
              <p:nvPr/>
            </p:nvSpPr>
            <p:spPr bwMode="auto">
              <a:xfrm>
                <a:off x="5685323" y="4481534"/>
                <a:ext cx="737313" cy="17447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27" name="íšļîdê">
                <a:extLst>
                  <a:ext uri="{FF2B5EF4-FFF2-40B4-BE49-F238E27FC236}">
                    <a16:creationId xmlns:a16="http://schemas.microsoft.com/office/drawing/2014/main" id="{9E0B40CB-C762-4EA4-BE2B-3668672F2A95}"/>
                  </a:ext>
                </a:extLst>
              </p:cNvPr>
              <p:cNvSpPr/>
              <p:nvPr/>
            </p:nvSpPr>
            <p:spPr bwMode="auto">
              <a:xfrm>
                <a:off x="5685323" y="4721063"/>
                <a:ext cx="737313" cy="175457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28" name="íṡlïďe">
                <a:extLst>
                  <a:ext uri="{FF2B5EF4-FFF2-40B4-BE49-F238E27FC236}">
                    <a16:creationId xmlns:a16="http://schemas.microsoft.com/office/drawing/2014/main" id="{1ADC9F71-FC4A-4ACF-B913-B87EC802971D}"/>
                  </a:ext>
                </a:extLst>
              </p:cNvPr>
              <p:cNvSpPr/>
              <p:nvPr/>
            </p:nvSpPr>
            <p:spPr bwMode="auto">
              <a:xfrm>
                <a:off x="5685323" y="4954677"/>
                <a:ext cx="737313" cy="17447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0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0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29" name="íSlíďê">
                <a:extLst>
                  <a:ext uri="{FF2B5EF4-FFF2-40B4-BE49-F238E27FC236}">
                    <a16:creationId xmlns:a16="http://schemas.microsoft.com/office/drawing/2014/main" id="{04CACA3B-E983-43A0-8E79-731910D6E776}"/>
                  </a:ext>
                </a:extLst>
              </p:cNvPr>
              <p:cNvSpPr/>
              <p:nvPr/>
            </p:nvSpPr>
            <p:spPr bwMode="auto">
              <a:xfrm>
                <a:off x="5985965" y="5219834"/>
                <a:ext cx="136028" cy="28586"/>
              </a:xfrm>
              <a:custGeom>
                <a:avLst/>
                <a:gdLst>
                  <a:gd name="T0" fmla="*/ 0 w 58"/>
                  <a:gd name="T1" fmla="*/ 0 h 12"/>
                  <a:gd name="T2" fmla="*/ 29 w 58"/>
                  <a:gd name="T3" fmla="*/ 12 h 12"/>
                  <a:gd name="T4" fmla="*/ 58 w 58"/>
                  <a:gd name="T5" fmla="*/ 0 h 12"/>
                  <a:gd name="T6" fmla="*/ 0 w 5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2">
                    <a:moveTo>
                      <a:pt x="0" y="0"/>
                    </a:moveTo>
                    <a:cubicBezTo>
                      <a:pt x="4" y="7"/>
                      <a:pt x="15" y="12"/>
                      <a:pt x="29" y="12"/>
                    </a:cubicBezTo>
                    <a:cubicBezTo>
                      <a:pt x="43" y="12"/>
                      <a:pt x="54" y="7"/>
                      <a:pt x="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5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30" name="iś1íďé">
                <a:extLst>
                  <a:ext uri="{FF2B5EF4-FFF2-40B4-BE49-F238E27FC236}">
                    <a16:creationId xmlns:a16="http://schemas.microsoft.com/office/drawing/2014/main" id="{6AD3221D-C480-4E57-9B8A-F5FD1C918006}"/>
                  </a:ext>
                </a:extLst>
              </p:cNvPr>
              <p:cNvSpPr/>
              <p:nvPr/>
            </p:nvSpPr>
            <p:spPr bwMode="auto">
              <a:xfrm>
                <a:off x="5147124" y="2103390"/>
                <a:ext cx="1813710" cy="864470"/>
              </a:xfrm>
              <a:custGeom>
                <a:avLst/>
                <a:gdLst>
                  <a:gd name="T0" fmla="*/ 778 w 778"/>
                  <a:gd name="T1" fmla="*/ 371 h 371"/>
                  <a:gd name="T2" fmla="*/ 389 w 778"/>
                  <a:gd name="T3" fmla="*/ 0 h 371"/>
                  <a:gd name="T4" fmla="*/ 0 w 778"/>
                  <a:gd name="T5" fmla="*/ 371 h 371"/>
                  <a:gd name="T6" fmla="*/ 778 w 778"/>
                  <a:gd name="T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8" h="371">
                    <a:moveTo>
                      <a:pt x="778" y="371"/>
                    </a:moveTo>
                    <a:cubicBezTo>
                      <a:pt x="769" y="164"/>
                      <a:pt x="598" y="0"/>
                      <a:pt x="389" y="0"/>
                    </a:cubicBezTo>
                    <a:cubicBezTo>
                      <a:pt x="180" y="0"/>
                      <a:pt x="9" y="164"/>
                      <a:pt x="0" y="371"/>
                    </a:cubicBezTo>
                    <a:lnTo>
                      <a:pt x="778" y="371"/>
                    </a:lnTo>
                    <a:close/>
                  </a:path>
                </a:pathLst>
              </a:custGeom>
              <a:solidFill>
                <a:srgbClr val="5D739A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31" name="ïş1idè">
                <a:extLst>
                  <a:ext uri="{FF2B5EF4-FFF2-40B4-BE49-F238E27FC236}">
                    <a16:creationId xmlns:a16="http://schemas.microsoft.com/office/drawing/2014/main" id="{07DD6377-8896-431A-B922-FFE8BA3136E1}"/>
                  </a:ext>
                </a:extLst>
              </p:cNvPr>
              <p:cNvSpPr/>
              <p:nvPr/>
            </p:nvSpPr>
            <p:spPr bwMode="auto">
              <a:xfrm>
                <a:off x="5606466" y="4049793"/>
                <a:ext cx="895026" cy="431743"/>
              </a:xfrm>
              <a:custGeom>
                <a:avLst/>
                <a:gdLst>
                  <a:gd name="T0" fmla="*/ 0 w 384"/>
                  <a:gd name="T1" fmla="*/ 0 h 185"/>
                  <a:gd name="T2" fmla="*/ 81 w 384"/>
                  <a:gd name="T3" fmla="*/ 185 h 185"/>
                  <a:gd name="T4" fmla="*/ 173 w 384"/>
                  <a:gd name="T5" fmla="*/ 185 h 185"/>
                  <a:gd name="T6" fmla="*/ 192 w 384"/>
                  <a:gd name="T7" fmla="*/ 185 h 185"/>
                  <a:gd name="T8" fmla="*/ 211 w 384"/>
                  <a:gd name="T9" fmla="*/ 185 h 185"/>
                  <a:gd name="T10" fmla="*/ 303 w 384"/>
                  <a:gd name="T11" fmla="*/ 185 h 185"/>
                  <a:gd name="T12" fmla="*/ 384 w 384"/>
                  <a:gd name="T13" fmla="*/ 0 h 185"/>
                  <a:gd name="T14" fmla="*/ 0 w 384"/>
                  <a:gd name="T1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4" h="185">
                    <a:moveTo>
                      <a:pt x="0" y="0"/>
                    </a:moveTo>
                    <a:cubicBezTo>
                      <a:pt x="40" y="63"/>
                      <a:pt x="77" y="135"/>
                      <a:pt x="81" y="185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211" y="185"/>
                      <a:pt x="211" y="185"/>
                      <a:pt x="211" y="185"/>
                    </a:cubicBezTo>
                    <a:cubicBezTo>
                      <a:pt x="303" y="185"/>
                      <a:pt x="303" y="185"/>
                      <a:pt x="303" y="185"/>
                    </a:cubicBezTo>
                    <a:cubicBezTo>
                      <a:pt x="307" y="135"/>
                      <a:pt x="344" y="63"/>
                      <a:pt x="38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739A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32" name="iS1iďé">
                <a:extLst>
                  <a:ext uri="{FF2B5EF4-FFF2-40B4-BE49-F238E27FC236}">
                    <a16:creationId xmlns:a16="http://schemas.microsoft.com/office/drawing/2014/main" id="{8C92467E-263D-45AB-A717-B36C97EF6013}"/>
                  </a:ext>
                </a:extLst>
              </p:cNvPr>
              <p:cNvSpPr/>
              <p:nvPr/>
            </p:nvSpPr>
            <p:spPr bwMode="auto">
              <a:xfrm>
                <a:off x="5785865" y="1597720"/>
                <a:ext cx="119271" cy="405127"/>
              </a:xfrm>
              <a:custGeom>
                <a:avLst/>
                <a:gdLst>
                  <a:gd name="T0" fmla="*/ 41 w 51"/>
                  <a:gd name="T1" fmla="*/ 173 h 174"/>
                  <a:gd name="T2" fmla="*/ 41 w 51"/>
                  <a:gd name="T3" fmla="*/ 173 h 174"/>
                  <a:gd name="T4" fmla="*/ 28 w 51"/>
                  <a:gd name="T5" fmla="*/ 164 h 174"/>
                  <a:gd name="T6" fmla="*/ 1 w 51"/>
                  <a:gd name="T7" fmla="*/ 14 h 174"/>
                  <a:gd name="T8" fmla="*/ 11 w 51"/>
                  <a:gd name="T9" fmla="*/ 1 h 174"/>
                  <a:gd name="T10" fmla="*/ 11 w 51"/>
                  <a:gd name="T11" fmla="*/ 1 h 174"/>
                  <a:gd name="T12" fmla="*/ 24 w 51"/>
                  <a:gd name="T13" fmla="*/ 10 h 174"/>
                  <a:gd name="T14" fmla="*/ 50 w 51"/>
                  <a:gd name="T15" fmla="*/ 160 h 174"/>
                  <a:gd name="T16" fmla="*/ 4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41" y="173"/>
                    </a:moveTo>
                    <a:cubicBezTo>
                      <a:pt x="41" y="173"/>
                      <a:pt x="41" y="173"/>
                      <a:pt x="41" y="173"/>
                    </a:cubicBezTo>
                    <a:cubicBezTo>
                      <a:pt x="35" y="174"/>
                      <a:pt x="29" y="170"/>
                      <a:pt x="28" y="16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7" y="0"/>
                      <a:pt x="23" y="4"/>
                      <a:pt x="24" y="10"/>
                    </a:cubicBezTo>
                    <a:cubicBezTo>
                      <a:pt x="50" y="160"/>
                      <a:pt x="50" y="160"/>
                      <a:pt x="50" y="160"/>
                    </a:cubicBezTo>
                    <a:cubicBezTo>
                      <a:pt x="51" y="166"/>
                      <a:pt x="47" y="172"/>
                      <a:pt x="41" y="173"/>
                    </a:cubicBezTo>
                    <a:close/>
                  </a:path>
                </a:pathLst>
              </a:custGeom>
              <a:solidFill>
                <a:srgbClr val="5D739A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33" name="ïṥlidè">
                <a:extLst>
                  <a:ext uri="{FF2B5EF4-FFF2-40B4-BE49-F238E27FC236}">
                    <a16:creationId xmlns:a16="http://schemas.microsoft.com/office/drawing/2014/main" id="{FFB86CA3-76FC-4E01-B84A-90F698E2CB87}"/>
                  </a:ext>
                </a:extLst>
              </p:cNvPr>
              <p:cNvSpPr/>
              <p:nvPr/>
            </p:nvSpPr>
            <p:spPr bwMode="auto">
              <a:xfrm>
                <a:off x="5336381" y="1758391"/>
                <a:ext cx="237557" cy="367671"/>
              </a:xfrm>
              <a:custGeom>
                <a:avLst/>
                <a:gdLst>
                  <a:gd name="T0" fmla="*/ 95 w 102"/>
                  <a:gd name="T1" fmla="*/ 154 h 158"/>
                  <a:gd name="T2" fmla="*/ 95 w 102"/>
                  <a:gd name="T3" fmla="*/ 154 h 158"/>
                  <a:gd name="T4" fmla="*/ 79 w 102"/>
                  <a:gd name="T5" fmla="*/ 150 h 158"/>
                  <a:gd name="T6" fmla="*/ 3 w 102"/>
                  <a:gd name="T7" fmla="*/ 19 h 158"/>
                  <a:gd name="T8" fmla="*/ 8 w 102"/>
                  <a:gd name="T9" fmla="*/ 3 h 158"/>
                  <a:gd name="T10" fmla="*/ 8 w 102"/>
                  <a:gd name="T11" fmla="*/ 3 h 158"/>
                  <a:gd name="T12" fmla="*/ 23 w 102"/>
                  <a:gd name="T13" fmla="*/ 8 h 158"/>
                  <a:gd name="T14" fmla="*/ 99 w 102"/>
                  <a:gd name="T15" fmla="*/ 139 h 158"/>
                  <a:gd name="T16" fmla="*/ 95 w 102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58">
                    <a:moveTo>
                      <a:pt x="95" y="154"/>
                    </a:moveTo>
                    <a:cubicBezTo>
                      <a:pt x="95" y="154"/>
                      <a:pt x="95" y="154"/>
                      <a:pt x="95" y="154"/>
                    </a:cubicBezTo>
                    <a:cubicBezTo>
                      <a:pt x="89" y="158"/>
                      <a:pt x="82" y="156"/>
                      <a:pt x="79" y="15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4"/>
                      <a:pt x="2" y="7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3" y="0"/>
                      <a:pt x="20" y="2"/>
                      <a:pt x="23" y="8"/>
                    </a:cubicBezTo>
                    <a:cubicBezTo>
                      <a:pt x="99" y="139"/>
                      <a:pt x="99" y="139"/>
                      <a:pt x="99" y="139"/>
                    </a:cubicBezTo>
                    <a:cubicBezTo>
                      <a:pt x="102" y="144"/>
                      <a:pt x="100" y="151"/>
                      <a:pt x="95" y="154"/>
                    </a:cubicBezTo>
                    <a:close/>
                  </a:path>
                </a:pathLst>
              </a:custGeom>
              <a:solidFill>
                <a:srgbClr val="5D739A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34" name="ïŝ1îḍe">
                <a:extLst>
                  <a:ext uri="{FF2B5EF4-FFF2-40B4-BE49-F238E27FC236}">
                    <a16:creationId xmlns:a16="http://schemas.microsoft.com/office/drawing/2014/main" id="{0155834F-829F-4B78-ACCF-622621710D2F}"/>
                  </a:ext>
                </a:extLst>
              </p:cNvPr>
              <p:cNvSpPr/>
              <p:nvPr/>
            </p:nvSpPr>
            <p:spPr bwMode="auto">
              <a:xfrm>
                <a:off x="6200850" y="1597720"/>
                <a:ext cx="119271" cy="405127"/>
              </a:xfrm>
              <a:custGeom>
                <a:avLst/>
                <a:gdLst>
                  <a:gd name="T0" fmla="*/ 11 w 51"/>
                  <a:gd name="T1" fmla="*/ 173 h 174"/>
                  <a:gd name="T2" fmla="*/ 11 w 51"/>
                  <a:gd name="T3" fmla="*/ 173 h 174"/>
                  <a:gd name="T4" fmla="*/ 2 w 51"/>
                  <a:gd name="T5" fmla="*/ 160 h 174"/>
                  <a:gd name="T6" fmla="*/ 28 w 51"/>
                  <a:gd name="T7" fmla="*/ 10 h 174"/>
                  <a:gd name="T8" fmla="*/ 41 w 51"/>
                  <a:gd name="T9" fmla="*/ 1 h 174"/>
                  <a:gd name="T10" fmla="*/ 41 w 51"/>
                  <a:gd name="T11" fmla="*/ 1 h 174"/>
                  <a:gd name="T12" fmla="*/ 50 w 51"/>
                  <a:gd name="T13" fmla="*/ 14 h 174"/>
                  <a:gd name="T14" fmla="*/ 24 w 51"/>
                  <a:gd name="T15" fmla="*/ 164 h 174"/>
                  <a:gd name="T16" fmla="*/ 1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11" y="173"/>
                    </a:moveTo>
                    <a:cubicBezTo>
                      <a:pt x="11" y="173"/>
                      <a:pt x="11" y="173"/>
                      <a:pt x="11" y="173"/>
                    </a:cubicBezTo>
                    <a:cubicBezTo>
                      <a:pt x="5" y="172"/>
                      <a:pt x="0" y="166"/>
                      <a:pt x="2" y="16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4"/>
                      <a:pt x="35" y="0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7" y="2"/>
                      <a:pt x="51" y="8"/>
                      <a:pt x="50" y="14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3" y="170"/>
                      <a:pt x="17" y="174"/>
                      <a:pt x="11" y="173"/>
                    </a:cubicBezTo>
                    <a:close/>
                  </a:path>
                </a:pathLst>
              </a:custGeom>
              <a:solidFill>
                <a:srgbClr val="5D739A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35" name="ïsḷiḓé">
                <a:extLst>
                  <a:ext uri="{FF2B5EF4-FFF2-40B4-BE49-F238E27FC236}">
                    <a16:creationId xmlns:a16="http://schemas.microsoft.com/office/drawing/2014/main" id="{401E17F7-C79E-4CB9-934D-8186BB5B34D6}"/>
                  </a:ext>
                </a:extLst>
              </p:cNvPr>
              <p:cNvSpPr/>
              <p:nvPr/>
            </p:nvSpPr>
            <p:spPr bwMode="auto">
              <a:xfrm>
                <a:off x="6534021" y="1758391"/>
                <a:ext cx="235586" cy="367671"/>
              </a:xfrm>
              <a:custGeom>
                <a:avLst/>
                <a:gdLst>
                  <a:gd name="T0" fmla="*/ 7 w 101"/>
                  <a:gd name="T1" fmla="*/ 154 h 158"/>
                  <a:gd name="T2" fmla="*/ 7 w 101"/>
                  <a:gd name="T3" fmla="*/ 154 h 158"/>
                  <a:gd name="T4" fmla="*/ 3 w 101"/>
                  <a:gd name="T5" fmla="*/ 139 h 158"/>
                  <a:gd name="T6" fmla="*/ 78 w 101"/>
                  <a:gd name="T7" fmla="*/ 8 h 158"/>
                  <a:gd name="T8" fmla="*/ 94 w 101"/>
                  <a:gd name="T9" fmla="*/ 3 h 158"/>
                  <a:gd name="T10" fmla="*/ 94 w 101"/>
                  <a:gd name="T11" fmla="*/ 3 h 158"/>
                  <a:gd name="T12" fmla="*/ 98 w 101"/>
                  <a:gd name="T13" fmla="*/ 19 h 158"/>
                  <a:gd name="T14" fmla="*/ 23 w 101"/>
                  <a:gd name="T15" fmla="*/ 150 h 158"/>
                  <a:gd name="T16" fmla="*/ 7 w 101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58">
                    <a:moveTo>
                      <a:pt x="7" y="154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1" y="151"/>
                      <a:pt x="0" y="144"/>
                      <a:pt x="3" y="139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82" y="2"/>
                      <a:pt x="89" y="0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100" y="7"/>
                      <a:pt x="101" y="14"/>
                      <a:pt x="98" y="1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19" y="156"/>
                      <a:pt x="12" y="158"/>
                      <a:pt x="7" y="154"/>
                    </a:cubicBezTo>
                    <a:close/>
                  </a:path>
                </a:pathLst>
              </a:custGeom>
              <a:solidFill>
                <a:srgbClr val="5D739A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36" name="ïSḻiďe">
                <a:extLst>
                  <a:ext uri="{FF2B5EF4-FFF2-40B4-BE49-F238E27FC236}">
                    <a16:creationId xmlns:a16="http://schemas.microsoft.com/office/drawing/2014/main" id="{58E8C1A9-2260-4448-85B0-C10DBEEF8312}"/>
                  </a:ext>
                </a:extLst>
              </p:cNvPr>
              <p:cNvSpPr/>
              <p:nvPr/>
            </p:nvSpPr>
            <p:spPr bwMode="auto">
              <a:xfrm>
                <a:off x="6804106" y="2065933"/>
                <a:ext cx="331200" cy="286843"/>
              </a:xfrm>
              <a:custGeom>
                <a:avLst/>
                <a:gdLst>
                  <a:gd name="T0" fmla="*/ 4 w 142"/>
                  <a:gd name="T1" fmla="*/ 118 h 123"/>
                  <a:gd name="T2" fmla="*/ 4 w 142"/>
                  <a:gd name="T3" fmla="*/ 118 h 123"/>
                  <a:gd name="T4" fmla="*/ 6 w 142"/>
                  <a:gd name="T5" fmla="*/ 101 h 123"/>
                  <a:gd name="T6" fmla="*/ 122 w 142"/>
                  <a:gd name="T7" fmla="*/ 4 h 123"/>
                  <a:gd name="T8" fmla="*/ 138 w 142"/>
                  <a:gd name="T9" fmla="*/ 6 h 123"/>
                  <a:gd name="T10" fmla="*/ 138 w 142"/>
                  <a:gd name="T11" fmla="*/ 6 h 123"/>
                  <a:gd name="T12" fmla="*/ 136 w 142"/>
                  <a:gd name="T13" fmla="*/ 22 h 123"/>
                  <a:gd name="T14" fmla="*/ 20 w 142"/>
                  <a:gd name="T15" fmla="*/ 119 h 123"/>
                  <a:gd name="T16" fmla="*/ 4 w 142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3">
                    <a:moveTo>
                      <a:pt x="4" y="118"/>
                    </a:moveTo>
                    <a:cubicBezTo>
                      <a:pt x="4" y="118"/>
                      <a:pt x="4" y="118"/>
                      <a:pt x="4" y="118"/>
                    </a:cubicBezTo>
                    <a:cubicBezTo>
                      <a:pt x="0" y="113"/>
                      <a:pt x="1" y="106"/>
                      <a:pt x="6" y="101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7" y="0"/>
                      <a:pt x="134" y="1"/>
                      <a:pt x="138" y="6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42" y="10"/>
                      <a:pt x="141" y="18"/>
                      <a:pt x="136" y="22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16" y="123"/>
                      <a:pt x="8" y="122"/>
                      <a:pt x="4" y="118"/>
                    </a:cubicBezTo>
                    <a:close/>
                  </a:path>
                </a:pathLst>
              </a:custGeom>
              <a:solidFill>
                <a:srgbClr val="5D739A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37" name="îslïďê">
                <a:extLst>
                  <a:ext uri="{FF2B5EF4-FFF2-40B4-BE49-F238E27FC236}">
                    <a16:creationId xmlns:a16="http://schemas.microsoft.com/office/drawing/2014/main" id="{9FE46428-3A3C-4D88-9C64-36A21D05CBE4}"/>
                  </a:ext>
                </a:extLst>
              </p:cNvPr>
              <p:cNvSpPr/>
              <p:nvPr/>
            </p:nvSpPr>
            <p:spPr bwMode="auto">
              <a:xfrm>
                <a:off x="4972653" y="2065933"/>
                <a:ext cx="328242" cy="286843"/>
              </a:xfrm>
              <a:custGeom>
                <a:avLst/>
                <a:gdLst>
                  <a:gd name="T0" fmla="*/ 137 w 141"/>
                  <a:gd name="T1" fmla="*/ 118 h 123"/>
                  <a:gd name="T2" fmla="*/ 137 w 141"/>
                  <a:gd name="T3" fmla="*/ 118 h 123"/>
                  <a:gd name="T4" fmla="*/ 121 w 141"/>
                  <a:gd name="T5" fmla="*/ 119 h 123"/>
                  <a:gd name="T6" fmla="*/ 5 w 141"/>
                  <a:gd name="T7" fmla="*/ 22 h 123"/>
                  <a:gd name="T8" fmla="*/ 4 w 141"/>
                  <a:gd name="T9" fmla="*/ 6 h 123"/>
                  <a:gd name="T10" fmla="*/ 4 w 141"/>
                  <a:gd name="T11" fmla="*/ 6 h 123"/>
                  <a:gd name="T12" fmla="*/ 20 w 141"/>
                  <a:gd name="T13" fmla="*/ 4 h 123"/>
                  <a:gd name="T14" fmla="*/ 136 w 141"/>
                  <a:gd name="T15" fmla="*/ 101 h 123"/>
                  <a:gd name="T16" fmla="*/ 137 w 141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123">
                    <a:moveTo>
                      <a:pt x="137" y="118"/>
                    </a:move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3" y="122"/>
                      <a:pt x="126" y="123"/>
                      <a:pt x="121" y="11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0" y="18"/>
                      <a:pt x="0" y="10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1"/>
                      <a:pt x="15" y="0"/>
                      <a:pt x="20" y="4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41" y="106"/>
                      <a:pt x="141" y="113"/>
                      <a:pt x="137" y="118"/>
                    </a:cubicBezTo>
                    <a:close/>
                  </a:path>
                </a:pathLst>
              </a:custGeom>
              <a:solidFill>
                <a:srgbClr val="5D739A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sp>
          <p:nvSpPr>
            <p:cNvPr id="99" name="iś1îḍè">
              <a:extLst>
                <a:ext uri="{FF2B5EF4-FFF2-40B4-BE49-F238E27FC236}">
                  <a16:creationId xmlns:a16="http://schemas.microsoft.com/office/drawing/2014/main" id="{E3DB0ACE-485B-46AC-9115-6D9D6E9AE453}"/>
                </a:ext>
              </a:extLst>
            </p:cNvPr>
            <p:cNvSpPr txBox="1"/>
            <p:nvPr/>
          </p:nvSpPr>
          <p:spPr>
            <a:xfrm>
              <a:off x="5144585" y="3332445"/>
              <a:ext cx="1804590" cy="626258"/>
            </a:xfrm>
            <a:prstGeom prst="rect">
              <a:avLst/>
            </a:prstGeom>
            <a:noFill/>
          </p:spPr>
          <p:txBody>
            <a:bodyPr wrap="none" anchor="ctr" anchorCtr="0">
              <a:normAutofit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rPr>
                <a:t>Keyword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00" name="iṡľíďè">
              <a:extLst>
                <a:ext uri="{FF2B5EF4-FFF2-40B4-BE49-F238E27FC236}">
                  <a16:creationId xmlns:a16="http://schemas.microsoft.com/office/drawing/2014/main" id="{3DA35ABB-E363-468D-B4C6-03121403E793}"/>
                </a:ext>
              </a:extLst>
            </p:cNvPr>
            <p:cNvGrpSpPr/>
            <p:nvPr/>
          </p:nvGrpSpPr>
          <p:grpSpPr>
            <a:xfrm>
              <a:off x="8066304" y="5108286"/>
              <a:ext cx="464344" cy="450850"/>
              <a:chOff x="8216107" y="4449763"/>
              <a:chExt cx="464344" cy="450850"/>
            </a:xfrm>
            <a:solidFill>
              <a:srgbClr val="AD84C6"/>
            </a:solidFill>
          </p:grpSpPr>
          <p:sp>
            <p:nvSpPr>
              <p:cNvPr id="123" name="îSlïḑe">
                <a:extLst>
                  <a:ext uri="{FF2B5EF4-FFF2-40B4-BE49-F238E27FC236}">
                    <a16:creationId xmlns:a16="http://schemas.microsoft.com/office/drawing/2014/main" id="{32A14983-4B97-49E7-ABA3-E768CBF78462}"/>
                  </a:ext>
                </a:extLst>
              </p:cNvPr>
              <p:cNvSpPr/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24" name="îśļiḍê">
                <a:extLst>
                  <a:ext uri="{FF2B5EF4-FFF2-40B4-BE49-F238E27FC236}">
                    <a16:creationId xmlns:a16="http://schemas.microsoft.com/office/drawing/2014/main" id="{8A8A720E-2FE0-4F4F-81F8-4E9E5921A9FE}"/>
                  </a:ext>
                </a:extLst>
              </p:cNvPr>
              <p:cNvSpPr/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01" name="íṩḷïďé">
              <a:extLst>
                <a:ext uri="{FF2B5EF4-FFF2-40B4-BE49-F238E27FC236}">
                  <a16:creationId xmlns:a16="http://schemas.microsoft.com/office/drawing/2014/main" id="{87FB39F0-7B8A-488C-A522-85DA67561CAC}"/>
                </a:ext>
              </a:extLst>
            </p:cNvPr>
            <p:cNvGrpSpPr/>
            <p:nvPr/>
          </p:nvGrpSpPr>
          <p:grpSpPr>
            <a:xfrm>
              <a:off x="3689817" y="5108286"/>
              <a:ext cx="319088" cy="465138"/>
              <a:chOff x="5441157" y="4440238"/>
              <a:chExt cx="319088" cy="465138"/>
            </a:xfrm>
            <a:solidFill>
              <a:srgbClr val="8784C7"/>
            </a:solidFill>
          </p:grpSpPr>
          <p:sp>
            <p:nvSpPr>
              <p:cNvPr id="120" name="íšlíḍê">
                <a:extLst>
                  <a:ext uri="{FF2B5EF4-FFF2-40B4-BE49-F238E27FC236}">
                    <a16:creationId xmlns:a16="http://schemas.microsoft.com/office/drawing/2014/main" id="{9CCB1CB5-ADE4-4DD8-B50A-25E9534CE4EE}"/>
                  </a:ext>
                </a:extLst>
              </p:cNvPr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21" name="îšḷiḑe">
                <a:extLst>
                  <a:ext uri="{FF2B5EF4-FFF2-40B4-BE49-F238E27FC236}">
                    <a16:creationId xmlns:a16="http://schemas.microsoft.com/office/drawing/2014/main" id="{021AFF81-A6C8-40CD-B1A0-FDC33705E1C3}"/>
                  </a:ext>
                </a:extLst>
              </p:cNvPr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22" name="ïšḻiḑe">
                <a:extLst>
                  <a:ext uri="{FF2B5EF4-FFF2-40B4-BE49-F238E27FC236}">
                    <a16:creationId xmlns:a16="http://schemas.microsoft.com/office/drawing/2014/main" id="{FAB69BC8-ED90-4C39-81C4-DDF6E2795B5B}"/>
                  </a:ext>
                </a:extLst>
              </p:cNvPr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02" name="îsḻïdè">
              <a:extLst>
                <a:ext uri="{FF2B5EF4-FFF2-40B4-BE49-F238E27FC236}">
                  <a16:creationId xmlns:a16="http://schemas.microsoft.com/office/drawing/2014/main" id="{FB850116-6C27-427F-905B-18E8B302059A}"/>
                </a:ext>
              </a:extLst>
            </p:cNvPr>
            <p:cNvGrpSpPr/>
            <p:nvPr/>
          </p:nvGrpSpPr>
          <p:grpSpPr>
            <a:xfrm>
              <a:off x="8007567" y="1930234"/>
              <a:ext cx="465138" cy="435769"/>
              <a:chOff x="5368132" y="3540125"/>
              <a:chExt cx="465138" cy="435769"/>
            </a:xfrm>
            <a:solidFill>
              <a:srgbClr val="84ACB6"/>
            </a:solidFill>
          </p:grpSpPr>
          <p:sp>
            <p:nvSpPr>
              <p:cNvPr id="118" name="ï$ḷîḍê">
                <a:extLst>
                  <a:ext uri="{FF2B5EF4-FFF2-40B4-BE49-F238E27FC236}">
                    <a16:creationId xmlns:a16="http://schemas.microsoft.com/office/drawing/2014/main" id="{4A431416-9C68-4E1A-9DB9-81AD4AA696A2}"/>
                  </a:ext>
                </a:extLst>
              </p:cNvPr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19" name="îşľîḍé">
                <a:extLst>
                  <a:ext uri="{FF2B5EF4-FFF2-40B4-BE49-F238E27FC236}">
                    <a16:creationId xmlns:a16="http://schemas.microsoft.com/office/drawing/2014/main" id="{865E974E-3651-4849-B147-14DE07B9C0D5}"/>
                  </a:ext>
                </a:extLst>
              </p:cNvPr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03" name="íṣļiḍê">
              <a:extLst>
                <a:ext uri="{FF2B5EF4-FFF2-40B4-BE49-F238E27FC236}">
                  <a16:creationId xmlns:a16="http://schemas.microsoft.com/office/drawing/2014/main" id="{7FCF8EBB-D916-46F3-97DF-1FCA01CCBDFD}"/>
                </a:ext>
              </a:extLst>
            </p:cNvPr>
            <p:cNvGrpSpPr/>
            <p:nvPr/>
          </p:nvGrpSpPr>
          <p:grpSpPr>
            <a:xfrm>
              <a:off x="3647155" y="1860757"/>
              <a:ext cx="319088" cy="465138"/>
              <a:chOff x="3582988" y="3510757"/>
              <a:chExt cx="319088" cy="465138"/>
            </a:xfrm>
            <a:solidFill>
              <a:srgbClr val="6997AF"/>
            </a:solidFill>
          </p:grpSpPr>
          <p:sp>
            <p:nvSpPr>
              <p:cNvPr id="116" name="îṥḷíḑê">
                <a:extLst>
                  <a:ext uri="{FF2B5EF4-FFF2-40B4-BE49-F238E27FC236}">
                    <a16:creationId xmlns:a16="http://schemas.microsoft.com/office/drawing/2014/main" id="{C1CD4518-570B-4E79-9F71-B1E6B3D1C067}"/>
                  </a:ext>
                </a:extLst>
              </p:cNvPr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17" name="îŝḻiďé">
                <a:extLst>
                  <a:ext uri="{FF2B5EF4-FFF2-40B4-BE49-F238E27FC236}">
                    <a16:creationId xmlns:a16="http://schemas.microsoft.com/office/drawing/2014/main" id="{B2C250C5-01FF-4276-AF39-774FF73267F5}"/>
                  </a:ext>
                </a:extLst>
              </p:cNvPr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138" name="矩形 137">
            <a:extLst>
              <a:ext uri="{FF2B5EF4-FFF2-40B4-BE49-F238E27FC236}">
                <a16:creationId xmlns:a16="http://schemas.microsoft.com/office/drawing/2014/main" id="{0548CD92-8330-4EC0-8DDD-522923C93F0D}"/>
              </a:ext>
            </a:extLst>
          </p:cNvPr>
          <p:cNvSpPr/>
          <p:nvPr/>
        </p:nvSpPr>
        <p:spPr>
          <a:xfrm>
            <a:off x="359191" y="1860757"/>
            <a:ext cx="3079896" cy="181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奥托</a:t>
            </a:r>
            <a:r>
              <a:rPr lang="en-US" altLang="zh-CN" sz="2000" b="1" dirty="0"/>
              <a:t>.</a:t>
            </a:r>
            <a:r>
              <a:rPr lang="zh-CN" altLang="en-US" sz="2000" b="1" dirty="0"/>
              <a:t>彼得斯的分类法</a:t>
            </a:r>
          </a:p>
          <a:p>
            <a:pPr>
              <a:lnSpc>
                <a:spcPts val="2800"/>
              </a:lnSpc>
              <a:buFont typeface="Wingdings" pitchFamily="2" charset="2"/>
              <a:buNone/>
            </a:pPr>
            <a:r>
              <a:rPr lang="zh-CN" altLang="en-US" sz="2000" dirty="0"/>
              <a:t>      东方模式和西方模式</a:t>
            </a:r>
          </a:p>
          <a:p>
            <a:pPr>
              <a:lnSpc>
                <a:spcPts val="2800"/>
              </a:lnSpc>
              <a:buFont typeface="Wingdings" pitchFamily="2" charset="2"/>
              <a:buNone/>
            </a:pPr>
            <a:r>
              <a:rPr lang="zh-CN" altLang="en-US" sz="2000" dirty="0"/>
              <a:t>从四个标准进行的分类：政治结构，课程结构，组织结构和教学结构。</a:t>
            </a: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0D6AD15D-48D1-4C22-A083-1DE12E5FC89C}"/>
              </a:ext>
            </a:extLst>
          </p:cNvPr>
          <p:cNvSpPr/>
          <p:nvPr/>
        </p:nvSpPr>
        <p:spPr>
          <a:xfrm>
            <a:off x="460342" y="4332535"/>
            <a:ext cx="3479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zh-CN" altLang="en-US" sz="2000" b="1" dirty="0"/>
          </a:p>
          <a:p>
            <a:r>
              <a:rPr lang="zh-CN" altLang="en-US" sz="2000" b="1" dirty="0"/>
              <a:t>择</a:t>
            </a:r>
            <a:r>
              <a:rPr lang="en-US" altLang="zh-CN" sz="2000" b="1" dirty="0"/>
              <a:t>.</a:t>
            </a:r>
            <a:r>
              <a:rPr lang="zh-CN" altLang="en-US" sz="2000" b="1" dirty="0"/>
              <a:t>挨尔</a:t>
            </a:r>
            <a:r>
              <a:rPr lang="en-US" altLang="zh-CN" sz="2000" b="1" dirty="0"/>
              <a:t>.</a:t>
            </a:r>
            <a:r>
              <a:rPr lang="zh-CN" altLang="en-US" sz="2000" b="1" dirty="0"/>
              <a:t>布什拉的分类法</a:t>
            </a:r>
          </a:p>
          <a:p>
            <a:pPr>
              <a:buFont typeface="Wingdings" pitchFamily="2" charset="2"/>
              <a:buNone/>
            </a:pPr>
            <a:r>
              <a:rPr lang="zh-CN" altLang="en-US" sz="2000" dirty="0"/>
              <a:t>      大学函授教学分类法</a:t>
            </a: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8D9CB559-313C-413E-9F41-C2BAECA76F2B}"/>
              </a:ext>
            </a:extLst>
          </p:cNvPr>
          <p:cNvSpPr/>
          <p:nvPr/>
        </p:nvSpPr>
        <p:spPr>
          <a:xfrm>
            <a:off x="8620762" y="1789636"/>
            <a:ext cx="2932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穆</a:t>
            </a:r>
            <a:r>
              <a:rPr lang="en-US" altLang="zh-CN" sz="2000" b="1" dirty="0"/>
              <a:t>.</a:t>
            </a:r>
            <a:r>
              <a:rPr lang="zh-CN" altLang="en-US" sz="2000" b="1" dirty="0"/>
              <a:t>尼尔的分类法</a:t>
            </a:r>
          </a:p>
          <a:p>
            <a:pPr>
              <a:buFont typeface="Wingdings" pitchFamily="2" charset="2"/>
              <a:buNone/>
            </a:pPr>
            <a:r>
              <a:rPr lang="zh-CN" altLang="en-US" sz="2000" dirty="0"/>
              <a:t>      按权威性和重点业务来进行分类。财务， 考试与认可， 课程和教材。教材的发送和对学生支持服务。</a:t>
            </a: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C5F71978-C1E2-468A-9AC4-1340EEAC8A57}"/>
              </a:ext>
            </a:extLst>
          </p:cNvPr>
          <p:cNvSpPr/>
          <p:nvPr/>
        </p:nvSpPr>
        <p:spPr>
          <a:xfrm>
            <a:off x="8489795" y="4515512"/>
            <a:ext cx="3371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车斯特</a:t>
            </a:r>
            <a:r>
              <a:rPr lang="en-US" altLang="zh-CN" sz="2000" b="1" dirty="0"/>
              <a:t>.</a:t>
            </a:r>
            <a:r>
              <a:rPr lang="zh-CN" altLang="en-US" sz="2000" b="1" dirty="0"/>
              <a:t>泽拉亚</a:t>
            </a:r>
            <a:r>
              <a:rPr lang="en-US" altLang="zh-CN" sz="2000" b="1" dirty="0"/>
              <a:t>.</a:t>
            </a:r>
            <a:r>
              <a:rPr lang="zh-CN" altLang="en-US" sz="2000" b="1" dirty="0"/>
              <a:t>古德曼分类法</a:t>
            </a:r>
          </a:p>
          <a:p>
            <a:pPr>
              <a:buFont typeface="Wingdings" pitchFamily="2" charset="2"/>
              <a:buNone/>
            </a:pPr>
            <a:r>
              <a:rPr lang="zh-CN" altLang="en-US" sz="2000" dirty="0"/>
              <a:t>    按提供远程教育的层次和程度来进行分类</a:t>
            </a:r>
          </a:p>
        </p:txBody>
      </p:sp>
    </p:spTree>
    <p:extLst>
      <p:ext uri="{BB962C8B-B14F-4D97-AF65-F5344CB8AC3E}">
        <p14:creationId xmlns:p14="http://schemas.microsoft.com/office/powerpoint/2010/main" val="276804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30E4550-6DD5-41AA-90BD-4E61140CFF20}"/>
              </a:ext>
            </a:extLst>
          </p:cNvPr>
          <p:cNvGrpSpPr/>
          <p:nvPr/>
        </p:nvGrpSpPr>
        <p:grpSpPr>
          <a:xfrm>
            <a:off x="1755140" y="1191974"/>
            <a:ext cx="8303260" cy="4964986"/>
            <a:chOff x="1116013" y="457200"/>
            <a:chExt cx="6934200" cy="42505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C22A92-6C51-455D-8004-CC097BF64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013" y="457200"/>
              <a:ext cx="2362200" cy="342900"/>
            </a:xfrm>
            <a:prstGeom prst="rect">
              <a:avLst/>
            </a:prstGeom>
            <a:solidFill>
              <a:srgbClr val="FFCC99">
                <a:alpha val="75999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远程教育机构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101F95-06E3-400B-9074-7874C3391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413" y="1257300"/>
              <a:ext cx="2362200" cy="342900"/>
            </a:xfrm>
            <a:prstGeom prst="rect">
              <a:avLst/>
            </a:prstGeom>
            <a:solidFill>
              <a:srgbClr val="F0A298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自治型院校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1B84B3-6ECB-4CB1-BDFF-25581C96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1546" y="1285874"/>
              <a:ext cx="2362200" cy="342900"/>
            </a:xfrm>
            <a:prstGeom prst="rect">
              <a:avLst/>
            </a:prstGeom>
            <a:solidFill>
              <a:srgbClr val="96BBB6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混合型院校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22F667-0C45-4ACC-AF92-D662202695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16013" y="2171700"/>
              <a:ext cx="685800" cy="2514600"/>
            </a:xfrm>
            <a:prstGeom prst="rect">
              <a:avLst/>
            </a:prstGeom>
            <a:solidFill>
              <a:srgbClr val="F0A298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私立</a:t>
              </a:r>
            </a:p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和</a:t>
              </a:r>
            </a:p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公立</a:t>
              </a:r>
            </a:p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的</a:t>
              </a:r>
            </a:p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远程</a:t>
              </a:r>
              <a:endParaRPr kumimoji="1" lang="en-US" altLang="zh-CN" sz="2000" b="1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教育</a:t>
              </a:r>
              <a:endParaRPr kumimoji="1" lang="en-US" altLang="zh-CN" sz="2000" b="1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公司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83516E-CB66-49BC-8309-AEAD046562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968625" y="2193131"/>
              <a:ext cx="685800" cy="2514600"/>
            </a:xfrm>
            <a:prstGeom prst="rect">
              <a:avLst/>
            </a:prstGeom>
            <a:solidFill>
              <a:srgbClr val="F0A298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远程</a:t>
              </a:r>
            </a:p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教育</a:t>
              </a:r>
            </a:p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大学</a:t>
              </a:r>
            </a:p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和</a:t>
              </a:r>
            </a:p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开放</a:t>
              </a:r>
            </a:p>
            <a:p>
              <a:pPr algn="ctr"/>
              <a:r>
                <a:rPr kumimoji="1" lang="zh-CN" altLang="en-US" sz="2000" b="1" dirty="0">
                  <a:latin typeface="微软雅黑" pitchFamily="34" charset="-122"/>
                  <a:ea typeface="微软雅黑" pitchFamily="34" charset="-122"/>
                </a:rPr>
                <a:t>大学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A42637-5DD2-4496-9268-14D9B5B742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154613" y="2171700"/>
              <a:ext cx="685800" cy="2514600"/>
            </a:xfrm>
            <a:prstGeom prst="rect">
              <a:avLst/>
            </a:prstGeom>
            <a:solidFill>
              <a:srgbClr val="96BBB6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b="1" dirty="0">
                  <a:latin typeface="微软雅黑" pitchFamily="34" charset="-122"/>
                  <a:ea typeface="微软雅黑" pitchFamily="34" charset="-122"/>
                </a:rPr>
                <a:t>美加</a:t>
              </a:r>
            </a:p>
            <a:p>
              <a:pPr algn="ctr"/>
              <a:r>
                <a:rPr kumimoji="1" lang="zh-CN" altLang="en-US" b="1" dirty="0">
                  <a:latin typeface="微软雅黑" pitchFamily="34" charset="-122"/>
                  <a:ea typeface="微软雅黑" pitchFamily="34" charset="-122"/>
                </a:rPr>
                <a:t>等国</a:t>
              </a:r>
            </a:p>
            <a:p>
              <a:pPr algn="ctr"/>
              <a:r>
                <a:rPr kumimoji="1" lang="zh-CN" altLang="en-US" b="1" dirty="0">
                  <a:latin typeface="微软雅黑" pitchFamily="34" charset="-122"/>
                  <a:ea typeface="微软雅黑" pitchFamily="34" charset="-122"/>
                </a:rPr>
                <a:t>大学</a:t>
              </a:r>
            </a:p>
            <a:p>
              <a:pPr algn="ctr"/>
              <a:r>
                <a:rPr kumimoji="1" lang="zh-CN" altLang="en-US" b="1" dirty="0">
                  <a:latin typeface="微软雅黑" pitchFamily="34" charset="-122"/>
                  <a:ea typeface="微软雅黑" pitchFamily="34" charset="-122"/>
                </a:rPr>
                <a:t>中附</a:t>
              </a:r>
            </a:p>
            <a:p>
              <a:pPr algn="ctr"/>
              <a:r>
                <a:rPr kumimoji="1" lang="zh-CN" altLang="en-US" b="1" dirty="0">
                  <a:latin typeface="微软雅黑" pitchFamily="34" charset="-122"/>
                  <a:ea typeface="微软雅黑" pitchFamily="34" charset="-122"/>
                </a:rPr>
                <a:t>属的</a:t>
              </a:r>
            </a:p>
            <a:p>
              <a:pPr algn="ctr"/>
              <a:r>
                <a:rPr kumimoji="1" lang="zh-CN" altLang="en-US" b="1" dirty="0">
                  <a:latin typeface="微软雅黑" pitchFamily="34" charset="-122"/>
                  <a:ea typeface="微软雅黑" pitchFamily="34" charset="-122"/>
                </a:rPr>
                <a:t>校外</a:t>
              </a:r>
            </a:p>
            <a:p>
              <a:pPr algn="ctr"/>
              <a:r>
                <a:rPr kumimoji="1" lang="zh-CN" altLang="en-US" b="1" dirty="0">
                  <a:latin typeface="微软雅黑" pitchFamily="34" charset="-122"/>
                  <a:ea typeface="微软雅黑" pitchFamily="34" charset="-122"/>
                </a:rPr>
                <a:t>独立</a:t>
              </a:r>
            </a:p>
            <a:p>
              <a:pPr algn="ctr"/>
              <a:r>
                <a:rPr kumimoji="1" lang="zh-CN" altLang="en-US" b="1" dirty="0">
                  <a:latin typeface="微软雅黑" pitchFamily="34" charset="-122"/>
                  <a:ea typeface="微软雅黑" pitchFamily="34" charset="-122"/>
                </a:rPr>
                <a:t>学习</a:t>
              </a:r>
            </a:p>
            <a:p>
              <a:pPr algn="ctr"/>
              <a:r>
                <a:rPr kumimoji="1" lang="zh-CN" altLang="en-US" b="1" dirty="0">
                  <a:latin typeface="微软雅黑" pitchFamily="34" charset="-122"/>
                  <a:ea typeface="微软雅黑" pitchFamily="34" charset="-122"/>
                </a:rPr>
                <a:t>部门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71A9D3-452D-44AB-AC2E-5401A7E953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288964" y="2171386"/>
              <a:ext cx="685800" cy="2514600"/>
            </a:xfrm>
            <a:prstGeom prst="rect">
              <a:avLst/>
            </a:prstGeom>
            <a:solidFill>
              <a:srgbClr val="96BBB6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东德</a:t>
              </a:r>
            </a:p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等国</a:t>
              </a:r>
            </a:p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的</a:t>
              </a:r>
            </a:p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咨询</a:t>
              </a:r>
            </a:p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模式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5F6883-5BB8-479F-9402-4650C20F3A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364413" y="2171700"/>
              <a:ext cx="685800" cy="2514600"/>
            </a:xfrm>
            <a:prstGeom prst="rect">
              <a:avLst/>
            </a:prstGeom>
            <a:solidFill>
              <a:srgbClr val="96BBB6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澳大</a:t>
              </a:r>
            </a:p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利亚</a:t>
              </a:r>
            </a:p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一体</a:t>
              </a:r>
            </a:p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化模</a:t>
              </a:r>
            </a:p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式或</a:t>
              </a:r>
            </a:p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新英</a:t>
              </a:r>
            </a:p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格兰</a:t>
              </a:r>
            </a:p>
            <a:p>
              <a:pPr algn="ctr"/>
              <a:r>
                <a:rPr kumimoji="1" lang="zh-CN" altLang="en-US" sz="2000" b="1">
                  <a:latin typeface="微软雅黑" pitchFamily="34" charset="-122"/>
                  <a:ea typeface="微软雅黑" pitchFamily="34" charset="-122"/>
                </a:rPr>
                <a:t>模式</a:t>
              </a: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2BB69E92-80EF-4EC6-85DE-F6327C88E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5013" y="800100"/>
              <a:ext cx="0" cy="22860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4B710B12-843B-4E56-AAD3-24727CC43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541" y="1028699"/>
              <a:ext cx="4343071" cy="1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37951678-9BA9-469F-937E-75E84DB08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807" y="1028700"/>
              <a:ext cx="0" cy="22860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CEADC121-40EF-46E1-AFAD-DC4CA80D9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8613" y="1028700"/>
              <a:ext cx="0" cy="22860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AC68D234-844D-4651-B406-0C94B8791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542" y="1657350"/>
              <a:ext cx="0" cy="22860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FD47BE29-7EFE-4FF3-A81A-9DAC8603B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0813" y="1885950"/>
              <a:ext cx="1828800" cy="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BEC386F9-4A16-49A2-9BEA-700B54122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0813" y="1885950"/>
              <a:ext cx="0" cy="22860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AB5F838D-9EE8-4D07-9F6D-8BE60EDE7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9613" y="1885950"/>
              <a:ext cx="0" cy="22860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D859E48B-9469-4CA3-98F7-5EA2D0053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703" y="1657349"/>
              <a:ext cx="0" cy="45720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DB175272-224A-481A-AF3A-7CBC8B504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9413" y="1885950"/>
              <a:ext cx="2133600" cy="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990B07B6-5BD9-4C46-9DFE-00CCEB292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9413" y="1885950"/>
              <a:ext cx="0" cy="22860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E4667D76-9F10-4008-A745-9854F2CA3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3013" y="1885950"/>
              <a:ext cx="0" cy="22860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DC451E0E-43F4-4E8C-B5F9-1504F58C5132}"/>
              </a:ext>
            </a:extLst>
          </p:cNvPr>
          <p:cNvSpPr/>
          <p:nvPr/>
        </p:nvSpPr>
        <p:spPr>
          <a:xfrm>
            <a:off x="555480" y="94734"/>
            <a:ext cx="3965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远程教育的分类方法</a:t>
            </a:r>
          </a:p>
        </p:txBody>
      </p:sp>
    </p:spTree>
    <p:extLst>
      <p:ext uri="{BB962C8B-B14F-4D97-AF65-F5344CB8AC3E}">
        <p14:creationId xmlns:p14="http://schemas.microsoft.com/office/powerpoint/2010/main" val="155534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A4A0136-F624-4DD9-B9BB-B9DC8D534FA7}"/>
              </a:ext>
            </a:extLst>
          </p:cNvPr>
          <p:cNvSpPr/>
          <p:nvPr/>
        </p:nvSpPr>
        <p:spPr>
          <a:xfrm>
            <a:off x="551181" y="10733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自治的远程教育机构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054C923-13C6-4E13-A089-DEAAAE1BD5D9}"/>
              </a:ext>
            </a:extLst>
          </p:cNvPr>
          <p:cNvSpPr/>
          <p:nvPr/>
        </p:nvSpPr>
        <p:spPr>
          <a:xfrm>
            <a:off x="709535" y="1134712"/>
            <a:ext cx="107119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公立和私立的远程教育机构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主要进行非学历远程教育，自制或购买资源，聘请专业人士进行教学，现采用网络平台较多。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0FA5309-E5D8-42A4-83A7-BC6700A326D5}"/>
              </a:ext>
            </a:extLst>
          </p:cNvPr>
          <p:cNvGrpSpPr/>
          <p:nvPr/>
        </p:nvGrpSpPr>
        <p:grpSpPr>
          <a:xfrm>
            <a:off x="2028509" y="3305969"/>
            <a:ext cx="7379651" cy="1814056"/>
            <a:chOff x="1042989" y="2950369"/>
            <a:chExt cx="6769099" cy="12712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B3B288-FBA4-4790-9385-EC0FC9C33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9" y="3112294"/>
              <a:ext cx="2160587" cy="1079897"/>
            </a:xfrm>
            <a:prstGeom prst="rect">
              <a:avLst/>
            </a:prstGeom>
            <a:solidFill>
              <a:srgbClr val="96BBB6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kumimoji="1" lang="zh-CN" altLang="en-US" sz="2400" b="1" dirty="0">
                  <a:latin typeface="Times New Roman" pitchFamily="18" charset="0"/>
                  <a:ea typeface="楷体_GB2312" pitchFamily="49" charset="-122"/>
                </a:rPr>
                <a:t>学习材料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319222-A1EF-40C9-B6A8-4C1C06EE9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500" y="3112294"/>
              <a:ext cx="2160588" cy="1079897"/>
            </a:xfrm>
            <a:prstGeom prst="rect">
              <a:avLst/>
            </a:prstGeom>
            <a:solidFill>
              <a:srgbClr val="96BBB6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kumimoji="1" lang="zh-CN" altLang="en-US" sz="2400" b="1" dirty="0">
                  <a:latin typeface="Times New Roman" pitchFamily="18" charset="0"/>
                  <a:ea typeface="楷体_GB2312" pitchFamily="49" charset="-122"/>
                </a:rPr>
                <a:t>学生</a:t>
              </a: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A35CCA49-4200-4703-B06A-238C22D29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039" y="3327797"/>
              <a:ext cx="216058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13928A6-8708-4176-85F4-56CF6DEFB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039" y="4083844"/>
              <a:ext cx="216058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FBC1FA6B-42DD-4349-9933-DD0C2CDAF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039" y="3706416"/>
              <a:ext cx="223202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AC2A9004-00CE-44C0-BEB9-4ACDFD4D0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938" y="2950369"/>
              <a:ext cx="16557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b="1" dirty="0">
                  <a:latin typeface="Times New Roman" pitchFamily="18" charset="0"/>
                </a:rPr>
                <a:t>学习材料</a:t>
              </a: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3CEA9B2A-0CD1-4F10-A982-F1789963D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714" y="3381375"/>
              <a:ext cx="108108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b="1" dirty="0">
                  <a:latin typeface="Times New Roman" pitchFamily="18" charset="0"/>
                </a:rPr>
                <a:t>作业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505D0B11-5FCC-40E5-82A1-54442CFC7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475" y="3759994"/>
              <a:ext cx="21605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b="1" dirty="0">
                  <a:latin typeface="Times New Roman" pitchFamily="18" charset="0"/>
                </a:rPr>
                <a:t>评价与指导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130EA5-6B74-4DFD-9A42-B881C96AC7D0}"/>
              </a:ext>
            </a:extLst>
          </p:cNvPr>
          <p:cNvSpPr/>
          <p:nvPr/>
        </p:nvSpPr>
        <p:spPr>
          <a:xfrm>
            <a:off x="955040" y="1105376"/>
            <a:ext cx="10474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远程教育大学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各种开放大学，学习材料丰富，使用媒体，学生与机构间的联系多样化，教学水平稳定。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None/>
            </a:pP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例：英国开放大学</a:t>
            </a:r>
          </a:p>
          <a:p>
            <a:pPr>
              <a:buFont typeface="Wingdings" pitchFamily="2" charset="2"/>
              <a:buNone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　　  中国中央广播电视大学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171BDFC-4F74-483A-B600-113FBD994F48}"/>
              </a:ext>
            </a:extLst>
          </p:cNvPr>
          <p:cNvSpPr/>
          <p:nvPr/>
        </p:nvSpPr>
        <p:spPr>
          <a:xfrm>
            <a:off x="551181" y="10733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自治的远程教育机构</a:t>
            </a:r>
          </a:p>
        </p:txBody>
      </p:sp>
      <p:pic>
        <p:nvPicPr>
          <p:cNvPr id="1026" name="Picture 2" descr="æ¥çæºå¾å">
            <a:extLst>
              <a:ext uri="{FF2B5EF4-FFF2-40B4-BE49-F238E27FC236}">
                <a16:creationId xmlns:a16="http://schemas.microsoft.com/office/drawing/2014/main" id="{744C2AAB-EED8-4352-873A-01825F9E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1" y="3429000"/>
            <a:ext cx="3834130" cy="24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s2.bdstatic.com/70cFvnSh_Q1YnxGkpoWK1HF6hhy/it/u=3544225756,2294962226&amp;fm=26&amp;gp=0.jpg">
            <a:extLst>
              <a:ext uri="{FF2B5EF4-FFF2-40B4-BE49-F238E27FC236}">
                <a16:creationId xmlns:a16="http://schemas.microsoft.com/office/drawing/2014/main" id="{A35F78D5-FD6F-4B5A-BA96-FF7AF28FB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48" y="3429000"/>
            <a:ext cx="3551432" cy="24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09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66E626-A780-4227-A7A5-5D30AB5186A5}"/>
              </a:ext>
            </a:extLst>
          </p:cNvPr>
          <p:cNvSpPr/>
          <p:nvPr/>
        </p:nvSpPr>
        <p:spPr>
          <a:xfrm>
            <a:off x="1249680" y="1172756"/>
            <a:ext cx="7508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自治的远程教育机构</a:t>
            </a:r>
            <a:endParaRPr lang="en-US" altLang="zh-CN" sz="2400" b="1" dirty="0"/>
          </a:p>
          <a:p>
            <a:endParaRPr lang="zh-CN" altLang="en-US" sz="24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4507453-354B-4285-A784-1C9718B511B3}"/>
              </a:ext>
            </a:extLst>
          </p:cNvPr>
          <p:cNvSpPr/>
          <p:nvPr/>
        </p:nvSpPr>
        <p:spPr>
          <a:xfrm>
            <a:off x="555010" y="11505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多层次的远程教育机构</a:t>
            </a:r>
          </a:p>
        </p:txBody>
      </p:sp>
      <p:grpSp>
        <p:nvGrpSpPr>
          <p:cNvPr id="59" name="3fdc859c-3785-4149-a096-95cefc1dc6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AB70E3D-7D9C-4B8E-8919-6E00FD85A6B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rot="5400000">
            <a:off x="-291440" y="3788994"/>
            <a:ext cx="3482042" cy="64851"/>
            <a:chOff x="1811645" y="3846032"/>
            <a:chExt cx="8568689" cy="159587"/>
          </a:xfrm>
        </p:grpSpPr>
        <p:grpSp>
          <p:nvGrpSpPr>
            <p:cNvPr id="60" name="ïŝľïḋè">
              <a:extLst>
                <a:ext uri="{FF2B5EF4-FFF2-40B4-BE49-F238E27FC236}">
                  <a16:creationId xmlns:a16="http://schemas.microsoft.com/office/drawing/2014/main" id="{1C2117A5-AA39-486E-BFC2-0BA9231573AD}"/>
                </a:ext>
              </a:extLst>
            </p:cNvPr>
            <p:cNvGrpSpPr/>
            <p:nvPr/>
          </p:nvGrpSpPr>
          <p:grpSpPr>
            <a:xfrm>
              <a:off x="1811645" y="3924946"/>
              <a:ext cx="1809556" cy="80673"/>
              <a:chOff x="2055030" y="1463669"/>
              <a:chExt cx="2304256" cy="544908"/>
            </a:xfrm>
          </p:grpSpPr>
          <p:sp>
            <p:nvSpPr>
              <p:cNvPr id="110" name="íş1ídê">
                <a:extLst>
                  <a:ext uri="{FF2B5EF4-FFF2-40B4-BE49-F238E27FC236}">
                    <a16:creationId xmlns:a16="http://schemas.microsoft.com/office/drawing/2014/main" id="{6BEB66B9-A2D8-46DA-964C-F5AD46A0D557}"/>
                  </a:ext>
                </a:extLst>
              </p:cNvPr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solidFill>
                <a:srgbClr val="5D739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11" name="í$ľîdè">
                <a:extLst>
                  <a:ext uri="{FF2B5EF4-FFF2-40B4-BE49-F238E27FC236}">
                    <a16:creationId xmlns:a16="http://schemas.microsoft.com/office/drawing/2014/main" id="{0012547B-9307-4B21-890B-312696EA3DEF}"/>
                  </a:ext>
                </a:extLst>
              </p:cNvPr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rgbClr val="6997A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12" name="î$ľiḓè">
                <a:extLst>
                  <a:ext uri="{FF2B5EF4-FFF2-40B4-BE49-F238E27FC236}">
                    <a16:creationId xmlns:a16="http://schemas.microsoft.com/office/drawing/2014/main" id="{7D288E4F-F270-4DDE-8959-4E8A481BF863}"/>
                  </a:ext>
                </a:extLst>
              </p:cNvPr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rgbClr val="84AC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13" name="iṡḻiḓè">
                <a:extLst>
                  <a:ext uri="{FF2B5EF4-FFF2-40B4-BE49-F238E27FC236}">
                    <a16:creationId xmlns:a16="http://schemas.microsoft.com/office/drawing/2014/main" id="{375F0434-C0F8-49E5-ACE1-225BA5DD22D0}"/>
                  </a:ext>
                </a:extLst>
              </p:cNvPr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rgbClr val="AD84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62" name="îŝļïḓè">
              <a:extLst>
                <a:ext uri="{FF2B5EF4-FFF2-40B4-BE49-F238E27FC236}">
                  <a16:creationId xmlns:a16="http://schemas.microsoft.com/office/drawing/2014/main" id="{B77D0440-CB4C-4917-B8EF-F9CF2A6DAFB8}"/>
                </a:ext>
              </a:extLst>
            </p:cNvPr>
            <p:cNvGrpSpPr/>
            <p:nvPr/>
          </p:nvGrpSpPr>
          <p:grpSpPr>
            <a:xfrm>
              <a:off x="5094403" y="3885489"/>
              <a:ext cx="1809556" cy="80673"/>
              <a:chOff x="2055030" y="1463669"/>
              <a:chExt cx="2304256" cy="544908"/>
            </a:xfrm>
          </p:grpSpPr>
          <p:sp>
            <p:nvSpPr>
              <p:cNvPr id="98" name="ïṩ1iḑe">
                <a:extLst>
                  <a:ext uri="{FF2B5EF4-FFF2-40B4-BE49-F238E27FC236}">
                    <a16:creationId xmlns:a16="http://schemas.microsoft.com/office/drawing/2014/main" id="{1CB5EA72-81AC-4FB9-BB1C-F5BF3D0EC8FD}"/>
                  </a:ext>
                </a:extLst>
              </p:cNvPr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solidFill>
                <a:srgbClr val="6997A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99" name="íṣľíḍê">
                <a:extLst>
                  <a:ext uri="{FF2B5EF4-FFF2-40B4-BE49-F238E27FC236}">
                    <a16:creationId xmlns:a16="http://schemas.microsoft.com/office/drawing/2014/main" id="{1F32063E-B447-4A66-A206-CC1E796007D1}"/>
                  </a:ext>
                </a:extLst>
              </p:cNvPr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rgbClr val="84AC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00" name="iṥľídé">
                <a:extLst>
                  <a:ext uri="{FF2B5EF4-FFF2-40B4-BE49-F238E27FC236}">
                    <a16:creationId xmlns:a16="http://schemas.microsoft.com/office/drawing/2014/main" id="{3982BD21-3A28-4EAF-8026-4D190345366E}"/>
                  </a:ext>
                </a:extLst>
              </p:cNvPr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rgbClr val="AD84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01" name="iṥľiḍê">
                <a:extLst>
                  <a:ext uri="{FF2B5EF4-FFF2-40B4-BE49-F238E27FC236}">
                    <a16:creationId xmlns:a16="http://schemas.microsoft.com/office/drawing/2014/main" id="{EE6A8154-C11E-4099-B57B-287E8B327D18}"/>
                  </a:ext>
                </a:extLst>
              </p:cNvPr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rgbClr val="5D739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64" name="işliḋè">
              <a:extLst>
                <a:ext uri="{FF2B5EF4-FFF2-40B4-BE49-F238E27FC236}">
                  <a16:creationId xmlns:a16="http://schemas.microsoft.com/office/drawing/2014/main" id="{B8CBC426-60A9-4E70-A5B7-B4D572C71270}"/>
                </a:ext>
              </a:extLst>
            </p:cNvPr>
            <p:cNvGrpSpPr/>
            <p:nvPr/>
          </p:nvGrpSpPr>
          <p:grpSpPr>
            <a:xfrm>
              <a:off x="8570778" y="3846032"/>
              <a:ext cx="1809556" cy="80673"/>
              <a:chOff x="2055030" y="1463669"/>
              <a:chExt cx="2304256" cy="544908"/>
            </a:xfrm>
          </p:grpSpPr>
          <p:sp>
            <p:nvSpPr>
              <p:cNvPr id="86" name="ï$1iďé">
                <a:extLst>
                  <a:ext uri="{FF2B5EF4-FFF2-40B4-BE49-F238E27FC236}">
                    <a16:creationId xmlns:a16="http://schemas.microsoft.com/office/drawing/2014/main" id="{BA4569BF-6D59-4552-91C1-D0998CB24E6B}"/>
                  </a:ext>
                </a:extLst>
              </p:cNvPr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solidFill>
                <a:srgbClr val="84AC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7" name="iṩḻiḍé">
                <a:extLst>
                  <a:ext uri="{FF2B5EF4-FFF2-40B4-BE49-F238E27FC236}">
                    <a16:creationId xmlns:a16="http://schemas.microsoft.com/office/drawing/2014/main" id="{8A7A1A32-830B-4057-BB33-971D2DA5D814}"/>
                  </a:ext>
                </a:extLst>
              </p:cNvPr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rgbClr val="AD84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8" name="îṥḻidé">
                <a:extLst>
                  <a:ext uri="{FF2B5EF4-FFF2-40B4-BE49-F238E27FC236}">
                    <a16:creationId xmlns:a16="http://schemas.microsoft.com/office/drawing/2014/main" id="{829F43F6-3DFA-465D-8A09-E5079F582C3D}"/>
                  </a:ext>
                </a:extLst>
              </p:cNvPr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rgbClr val="5D739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9" name="îŝļíḋé">
                <a:extLst>
                  <a:ext uri="{FF2B5EF4-FFF2-40B4-BE49-F238E27FC236}">
                    <a16:creationId xmlns:a16="http://schemas.microsoft.com/office/drawing/2014/main" id="{78917506-9006-4DA9-BB09-2967E3D8CF3B}"/>
                  </a:ext>
                </a:extLst>
              </p:cNvPr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rgbClr val="6997A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114" name="矩形 113">
            <a:extLst>
              <a:ext uri="{FF2B5EF4-FFF2-40B4-BE49-F238E27FC236}">
                <a16:creationId xmlns:a16="http://schemas.microsoft.com/office/drawing/2014/main" id="{14F53B23-E3B4-4607-B2FA-4BF683959E15}"/>
              </a:ext>
            </a:extLst>
          </p:cNvPr>
          <p:cNvSpPr/>
          <p:nvPr/>
        </p:nvSpPr>
        <p:spPr>
          <a:xfrm>
            <a:off x="1723310" y="3522166"/>
            <a:ext cx="5006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zh-CN" altLang="en-US" sz="2000" dirty="0"/>
              <a:t>聘用专门人员进行不同层次的课程设计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2FCFD6CB-DBDA-49B6-A9CF-537EF3378DE6}"/>
              </a:ext>
            </a:extLst>
          </p:cNvPr>
          <p:cNvSpPr/>
          <p:nvPr/>
        </p:nvSpPr>
        <p:spPr>
          <a:xfrm>
            <a:off x="1723310" y="5010931"/>
            <a:ext cx="6546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000" dirty="0"/>
              <a:t>教学媒介设备和教学设计人员一次性地给同一机构</a:t>
            </a: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FE865C41-C0B1-4F84-9ADD-4EB66F4DF164}"/>
              </a:ext>
            </a:extLst>
          </p:cNvPr>
          <p:cNvSpPr/>
          <p:nvPr/>
        </p:nvSpPr>
        <p:spPr>
          <a:xfrm>
            <a:off x="1696719" y="2172316"/>
            <a:ext cx="6398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000" dirty="0"/>
              <a:t>长期聘用全体人员进行教学和管理工作以保证质量</a:t>
            </a:r>
          </a:p>
        </p:txBody>
      </p:sp>
    </p:spTree>
    <p:extLst>
      <p:ext uri="{BB962C8B-B14F-4D97-AF65-F5344CB8AC3E}">
        <p14:creationId xmlns:p14="http://schemas.microsoft.com/office/powerpoint/2010/main" val="238322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24D3035-89DD-4D41-AF49-A5B85BAFB153}"/>
              </a:ext>
            </a:extLst>
          </p:cNvPr>
          <p:cNvSpPr/>
          <p:nvPr/>
        </p:nvSpPr>
        <p:spPr>
          <a:xfrm>
            <a:off x="650240" y="1839297"/>
            <a:ext cx="990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000" dirty="0"/>
              <a:t>　教学资源丰富，师资力量强大。如现代远程教育试点工程中各网院，</a:t>
            </a:r>
            <a:r>
              <a:rPr lang="zh-CN" altLang="en-US" sz="2000" b="1" dirty="0"/>
              <a:t>凤凰城大学</a:t>
            </a:r>
            <a:r>
              <a:rPr lang="zh-CN" altLang="en-US" sz="2000" dirty="0"/>
              <a:t>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AEB6803-7417-4648-AC3B-B0F9AEB44AB0}"/>
              </a:ext>
            </a:extLst>
          </p:cNvPr>
          <p:cNvSpPr/>
          <p:nvPr/>
        </p:nvSpPr>
        <p:spPr>
          <a:xfrm>
            <a:off x="564832" y="74414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常规院校中的远程教育部门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00F7D0-F8D2-4EC3-B9F9-3C23992DF7BF}"/>
              </a:ext>
            </a:extLst>
          </p:cNvPr>
          <p:cNvSpPr/>
          <p:nvPr/>
        </p:nvSpPr>
        <p:spPr>
          <a:xfrm>
            <a:off x="910272" y="1212334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常规院校中的远程教育部门</a:t>
            </a:r>
          </a:p>
        </p:txBody>
      </p:sp>
      <p:pic>
        <p:nvPicPr>
          <p:cNvPr id="2050" name="Picture 2" descr="https://ss1.bdstatic.com/70cFvXSh_Q1YnxGkpoWK1HF6hhy/it/u=2565442420,3803219947&amp;fm=26&amp;gp=0.jpg">
            <a:extLst>
              <a:ext uri="{FF2B5EF4-FFF2-40B4-BE49-F238E27FC236}">
                <a16:creationId xmlns:a16="http://schemas.microsoft.com/office/drawing/2014/main" id="{AD2CAE14-BDB2-4F71-B169-0B993970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08" y="2726194"/>
            <a:ext cx="44767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s3.bdstatic.com/70cFv8Sh_Q1YnxGkpoWK1HF6hhy/it/u=2316509074,3487566531&amp;fm=26&amp;gp=0.jpg">
            <a:extLst>
              <a:ext uri="{FF2B5EF4-FFF2-40B4-BE49-F238E27FC236}">
                <a16:creationId xmlns:a16="http://schemas.microsoft.com/office/drawing/2014/main" id="{9ACFFA53-ECF8-46ED-B057-3AFED9FA1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8" y="2726195"/>
            <a:ext cx="4408872" cy="31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3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680d3f6f-d5f1-4382-b936-45a6fb4fd8a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3CE9966-4325-4AE1-B52F-727C12C2BA3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14939" y="1043876"/>
            <a:ext cx="9362122" cy="5014088"/>
            <a:chOff x="4049078" y="1130300"/>
            <a:chExt cx="3867150" cy="5014088"/>
          </a:xfrm>
        </p:grpSpPr>
        <p:sp>
          <p:nvSpPr>
            <p:cNvPr id="5" name="íṣľîḍe">
              <a:extLst>
                <a:ext uri="{FF2B5EF4-FFF2-40B4-BE49-F238E27FC236}">
                  <a16:creationId xmlns:a16="http://schemas.microsoft.com/office/drawing/2014/main" id="{0EB00A66-FED0-4421-9185-3F27AA210B8F}"/>
                </a:ext>
              </a:extLst>
            </p:cNvPr>
            <p:cNvSpPr/>
            <p:nvPr/>
          </p:nvSpPr>
          <p:spPr>
            <a:xfrm>
              <a:off x="5448301" y="1130300"/>
              <a:ext cx="1293018" cy="281530"/>
            </a:xfrm>
            <a:prstGeom prst="trapezoid">
              <a:avLst>
                <a:gd name="adj" fmla="val 469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íṥḻïďê">
              <a:extLst>
                <a:ext uri="{FF2B5EF4-FFF2-40B4-BE49-F238E27FC236}">
                  <a16:creationId xmlns:a16="http://schemas.microsoft.com/office/drawing/2014/main" id="{6CD036C9-C924-4D30-AB7E-EB52BB6EE5FA}"/>
                </a:ext>
              </a:extLst>
            </p:cNvPr>
            <p:cNvSpPr/>
            <p:nvPr/>
          </p:nvSpPr>
          <p:spPr>
            <a:xfrm>
              <a:off x="4049078" y="1411830"/>
              <a:ext cx="3867150" cy="4732558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BD374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B5476D09-59A6-4CEA-BD94-033B0E6D6829}"/>
              </a:ext>
            </a:extLst>
          </p:cNvPr>
          <p:cNvSpPr/>
          <p:nvPr/>
        </p:nvSpPr>
        <p:spPr>
          <a:xfrm>
            <a:off x="555481" y="9473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试点网院的组织结构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3E43884-CB00-4A0F-896A-1E8631E41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2"/>
          <a:stretch/>
        </p:blipFill>
        <p:spPr>
          <a:xfrm>
            <a:off x="1730375" y="1641554"/>
            <a:ext cx="8731250" cy="389104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84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680d3f6f-d5f1-4382-b936-45a6fb4fd8a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3CE9966-4325-4AE1-B52F-727C12C2BA3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14939" y="1043876"/>
            <a:ext cx="9362122" cy="5014088"/>
            <a:chOff x="4049078" y="1130300"/>
            <a:chExt cx="3867150" cy="5014088"/>
          </a:xfrm>
        </p:grpSpPr>
        <p:sp>
          <p:nvSpPr>
            <p:cNvPr id="5" name="íṣľîḍe">
              <a:extLst>
                <a:ext uri="{FF2B5EF4-FFF2-40B4-BE49-F238E27FC236}">
                  <a16:creationId xmlns:a16="http://schemas.microsoft.com/office/drawing/2014/main" id="{0EB00A66-FED0-4421-9185-3F27AA210B8F}"/>
                </a:ext>
              </a:extLst>
            </p:cNvPr>
            <p:cNvSpPr/>
            <p:nvPr/>
          </p:nvSpPr>
          <p:spPr>
            <a:xfrm>
              <a:off x="5448301" y="1130300"/>
              <a:ext cx="1293018" cy="281530"/>
            </a:xfrm>
            <a:prstGeom prst="trapezoid">
              <a:avLst>
                <a:gd name="adj" fmla="val 469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íṥḻïďê">
              <a:extLst>
                <a:ext uri="{FF2B5EF4-FFF2-40B4-BE49-F238E27FC236}">
                  <a16:creationId xmlns:a16="http://schemas.microsoft.com/office/drawing/2014/main" id="{6CD036C9-C924-4D30-AB7E-EB52BB6EE5FA}"/>
                </a:ext>
              </a:extLst>
            </p:cNvPr>
            <p:cNvSpPr/>
            <p:nvPr/>
          </p:nvSpPr>
          <p:spPr>
            <a:xfrm>
              <a:off x="4049078" y="1411830"/>
              <a:ext cx="3867150" cy="4732558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BD374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B5476D09-59A6-4CEA-BD94-033B0E6D6829}"/>
              </a:ext>
            </a:extLst>
          </p:cNvPr>
          <p:cNvSpPr/>
          <p:nvPr/>
        </p:nvSpPr>
        <p:spPr>
          <a:xfrm>
            <a:off x="555481" y="9473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试点网院的组织结构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3613D5C-96DD-4D90-B949-B1937E535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9"/>
          <a:stretch/>
        </p:blipFill>
        <p:spPr bwMode="auto">
          <a:xfrm>
            <a:off x="2276648" y="1651080"/>
            <a:ext cx="7600950" cy="388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65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>
            <a:extLst>
              <a:ext uri="{FF2B5EF4-FFF2-40B4-BE49-F238E27FC236}">
                <a16:creationId xmlns:a16="http://schemas.microsoft.com/office/drawing/2014/main" id="{1CDD8F22-BB35-43E0-B01A-F7DFEB2E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3" y="1046004"/>
            <a:ext cx="11048047" cy="53547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AA029E-D809-4143-A8A1-E19F71D0AC0E}"/>
              </a:ext>
            </a:extLst>
          </p:cNvPr>
          <p:cNvSpPr/>
          <p:nvPr/>
        </p:nvSpPr>
        <p:spPr>
          <a:xfrm>
            <a:off x="524192" y="115054"/>
            <a:ext cx="3877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常规院校中的远程教育部门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F215EEF-594D-48E1-AB7E-DFA552CDAB14}"/>
              </a:ext>
            </a:extLst>
          </p:cNvPr>
          <p:cNvSpPr/>
          <p:nvPr/>
        </p:nvSpPr>
        <p:spPr>
          <a:xfrm>
            <a:off x="1053584" y="1199495"/>
            <a:ext cx="3701296" cy="336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咨询模式</a:t>
            </a:r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CN" altLang="en-US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需要有专门的时间进行学习，通常与工作的关系紧密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不脱产，接近面授教育</a:t>
            </a:r>
          </a:p>
        </p:txBody>
      </p:sp>
      <p:pic>
        <p:nvPicPr>
          <p:cNvPr id="7" name="图片 6" descr="图片包含 屏幕截图&#10;&#10;描述已自动生成">
            <a:extLst>
              <a:ext uri="{FF2B5EF4-FFF2-40B4-BE49-F238E27FC236}">
                <a16:creationId xmlns:a16="http://schemas.microsoft.com/office/drawing/2014/main" id="{A0F8644A-E861-904F-80A5-8E16FE385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14" y="1199495"/>
            <a:ext cx="6405332" cy="50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6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>
            <a:extLst>
              <a:ext uri="{FF2B5EF4-FFF2-40B4-BE49-F238E27FC236}">
                <a16:creationId xmlns:a16="http://schemas.microsoft.com/office/drawing/2014/main" id="{72B79534-BE1D-4661-909F-0DD7FB3EF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3" y="1046004"/>
            <a:ext cx="11048047" cy="53547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46E66F1-9343-4F75-B379-9680C72DF2A5}"/>
              </a:ext>
            </a:extLst>
          </p:cNvPr>
          <p:cNvSpPr/>
          <p:nvPr/>
        </p:nvSpPr>
        <p:spPr>
          <a:xfrm>
            <a:off x="574992" y="84574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常规院校中的远程教育部门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6F0404-FE5F-40BF-8770-D9EDF9C663E4}"/>
              </a:ext>
            </a:extLst>
          </p:cNvPr>
          <p:cNvSpPr/>
          <p:nvPr/>
        </p:nvSpPr>
        <p:spPr>
          <a:xfrm>
            <a:off x="934720" y="1288358"/>
            <a:ext cx="3982720" cy="468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zh-CN" altLang="en-US" sz="2400" b="1" dirty="0"/>
              <a:t>一体化模式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000" dirty="0"/>
              <a:t>　大学老师有双重工作，负责由同等数目的校内学生和校外学生组成的集体进行教学。远程学生的教学组织包括送给学生校内上课的讲稿，并要求学生在固定的时间内到学校上课。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zh-CN" altLang="en-US" sz="20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000" dirty="0"/>
              <a:t>   例：澳大利亚的常规院校中开展</a:t>
            </a:r>
            <a:endParaRPr lang="en-US" altLang="zh-CN" sz="20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000" dirty="0"/>
              <a:t>          </a:t>
            </a:r>
            <a:r>
              <a:rPr lang="zh-CN" altLang="en-US" sz="2000" dirty="0"/>
              <a:t>常规大学中的在线课程</a:t>
            </a:r>
          </a:p>
        </p:txBody>
      </p:sp>
      <p:pic>
        <p:nvPicPr>
          <p:cNvPr id="7" name="图片 6" descr="图片包含 文字, 地图&#10;&#10;描述已自动生成">
            <a:extLst>
              <a:ext uri="{FF2B5EF4-FFF2-40B4-BE49-F238E27FC236}">
                <a16:creationId xmlns:a16="http://schemas.microsoft.com/office/drawing/2014/main" id="{BF9E1E12-1763-5B48-9BDE-C75100B68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27" y="1288358"/>
            <a:ext cx="6009771" cy="49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5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8BFF9A-92E2-494C-8910-C5C9154E64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F4F9BF6-716B-44BC-BBB7-19D8E3CC2E83}"/>
              </a:ext>
            </a:extLst>
          </p:cNvPr>
          <p:cNvSpPr/>
          <p:nvPr/>
        </p:nvSpPr>
        <p:spPr>
          <a:xfrm>
            <a:off x="1" y="3429000"/>
            <a:ext cx="12192676" cy="3428997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89D50067-3C16-4BC6-9C68-D8CCE919350A}"/>
              </a:ext>
            </a:extLst>
          </p:cNvPr>
          <p:cNvSpPr/>
          <p:nvPr/>
        </p:nvSpPr>
        <p:spPr>
          <a:xfrm>
            <a:off x="623392" y="548680"/>
            <a:ext cx="10945216" cy="5760640"/>
          </a:xfrm>
          <a:prstGeom prst="roundRect">
            <a:avLst>
              <a:gd name="adj" fmla="val 311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F81E23-B454-4175-A594-A6DC40BA2AF4}"/>
              </a:ext>
            </a:extLst>
          </p:cNvPr>
          <p:cNvSpPr/>
          <p:nvPr/>
        </p:nvSpPr>
        <p:spPr>
          <a:xfrm>
            <a:off x="1703173" y="452669"/>
            <a:ext cx="1824203" cy="576064"/>
          </a:xfrm>
          <a:prstGeom prst="rect">
            <a:avLst/>
          </a:prstGeom>
          <a:solidFill>
            <a:srgbClr val="BD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BEAA63-B873-48A6-B837-18C5A88C8DED}"/>
              </a:ext>
            </a:extLst>
          </p:cNvPr>
          <p:cNvSpPr txBox="1"/>
          <p:nvPr/>
        </p:nvSpPr>
        <p:spPr>
          <a:xfrm>
            <a:off x="2243065" y="1412776"/>
            <a:ext cx="887760" cy="2626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267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主要内容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C12210E-9B4B-4D62-A69E-D8D119C606C5}"/>
              </a:ext>
            </a:extLst>
          </p:cNvPr>
          <p:cNvCxnSpPr/>
          <p:nvPr/>
        </p:nvCxnSpPr>
        <p:spPr>
          <a:xfrm>
            <a:off x="2063552" y="1508787"/>
            <a:ext cx="0" cy="4800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2D5ED9A-3CBD-415F-80C5-68DD2AFC53B8}"/>
              </a:ext>
            </a:extLst>
          </p:cNvPr>
          <p:cNvSpPr txBox="1"/>
          <p:nvPr/>
        </p:nvSpPr>
        <p:spPr>
          <a:xfrm>
            <a:off x="1487424" y="1511829"/>
            <a:ext cx="410433" cy="2874368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en-US" altLang="zh-CN" sz="2667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INTRODUCTION</a:t>
            </a:r>
            <a:endParaRPr lang="zh-CN" altLang="en-US" sz="2667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DA124711-A6D1-416F-9DC9-B9FF111E038E}"/>
              </a:ext>
            </a:extLst>
          </p:cNvPr>
          <p:cNvSpPr/>
          <p:nvPr/>
        </p:nvSpPr>
        <p:spPr>
          <a:xfrm flipH="1">
            <a:off x="1343697" y="452669"/>
            <a:ext cx="359476" cy="102203"/>
          </a:xfrm>
          <a:prstGeom prst="rtTriangle">
            <a:avLst/>
          </a:prstGeom>
          <a:solidFill>
            <a:srgbClr val="D5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F77615D-E770-401E-BB22-64DF9FAEC84B}"/>
              </a:ext>
            </a:extLst>
          </p:cNvPr>
          <p:cNvSpPr/>
          <p:nvPr/>
        </p:nvSpPr>
        <p:spPr>
          <a:xfrm>
            <a:off x="3790726" y="2150905"/>
            <a:ext cx="576065" cy="656591"/>
          </a:xfrm>
          <a:prstGeom prst="roundRect">
            <a:avLst>
              <a:gd name="adj" fmla="val 62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C521551-4A8D-459B-A33B-17FA766B2BA4}"/>
              </a:ext>
            </a:extLst>
          </p:cNvPr>
          <p:cNvSpPr txBox="1"/>
          <p:nvPr/>
        </p:nvSpPr>
        <p:spPr>
          <a:xfrm>
            <a:off x="3982747" y="2158647"/>
            <a:ext cx="288032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267" b="1" dirty="0">
                <a:solidFill>
                  <a:schemeClr val="bg1"/>
                </a:solidFill>
                <a:ea typeface="微软雅黑" pitchFamily="34" charset="-122"/>
                <a:cs typeface="Calibri" panose="020F0502020204030204" pitchFamily="34" charset="0"/>
              </a:rPr>
              <a:t>1</a:t>
            </a:r>
            <a:endParaRPr lang="zh-CN" altLang="en-US" sz="4267" b="1" dirty="0">
              <a:solidFill>
                <a:schemeClr val="bg1"/>
              </a:solidFill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C0603F8-A941-489E-90CF-6B971B249345}"/>
              </a:ext>
            </a:extLst>
          </p:cNvPr>
          <p:cNvSpPr/>
          <p:nvPr/>
        </p:nvSpPr>
        <p:spPr>
          <a:xfrm>
            <a:off x="3790726" y="2918990"/>
            <a:ext cx="576065" cy="656591"/>
          </a:xfrm>
          <a:prstGeom prst="roundRect">
            <a:avLst>
              <a:gd name="adj" fmla="val 62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BE318FC-A0CF-491C-AAC3-2A51935F97CC}"/>
              </a:ext>
            </a:extLst>
          </p:cNvPr>
          <p:cNvSpPr txBox="1"/>
          <p:nvPr/>
        </p:nvSpPr>
        <p:spPr>
          <a:xfrm>
            <a:off x="3982747" y="2926733"/>
            <a:ext cx="288032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267" b="1">
                <a:solidFill>
                  <a:schemeClr val="bg1"/>
                </a:solidFill>
                <a:ea typeface="微软雅黑" pitchFamily="34" charset="-122"/>
                <a:cs typeface="Calibri" panose="020F0502020204030204" pitchFamily="34" charset="0"/>
              </a:rPr>
              <a:t>2</a:t>
            </a:r>
            <a:endParaRPr lang="zh-CN" altLang="en-US" sz="4267" b="1" dirty="0">
              <a:solidFill>
                <a:schemeClr val="bg1"/>
              </a:solidFill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F687726C-23D5-4C92-99F8-144F3C845C15}"/>
              </a:ext>
            </a:extLst>
          </p:cNvPr>
          <p:cNvSpPr/>
          <p:nvPr/>
        </p:nvSpPr>
        <p:spPr>
          <a:xfrm>
            <a:off x="3790726" y="3687076"/>
            <a:ext cx="576065" cy="682369"/>
          </a:xfrm>
          <a:prstGeom prst="roundRect">
            <a:avLst>
              <a:gd name="adj" fmla="val 62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C19FFAE-EF1E-4E62-A6FC-95846FD7825D}"/>
              </a:ext>
            </a:extLst>
          </p:cNvPr>
          <p:cNvSpPr txBox="1"/>
          <p:nvPr/>
        </p:nvSpPr>
        <p:spPr>
          <a:xfrm>
            <a:off x="3982747" y="3694819"/>
            <a:ext cx="288032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267" b="1" dirty="0">
                <a:solidFill>
                  <a:schemeClr val="bg1"/>
                </a:solidFill>
                <a:ea typeface="微软雅黑" pitchFamily="34" charset="-122"/>
                <a:cs typeface="Calibri" panose="020F0502020204030204" pitchFamily="34" charset="0"/>
              </a:rPr>
              <a:t>3</a:t>
            </a:r>
            <a:endParaRPr lang="zh-CN" altLang="en-US" sz="4267" b="1" dirty="0">
              <a:solidFill>
                <a:schemeClr val="bg1"/>
              </a:solidFill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5974DF1B-9B49-4DDE-A2AC-24A1F1F00963}"/>
              </a:ext>
            </a:extLst>
          </p:cNvPr>
          <p:cNvSpPr/>
          <p:nvPr/>
        </p:nvSpPr>
        <p:spPr>
          <a:xfrm>
            <a:off x="3790726" y="4455161"/>
            <a:ext cx="576065" cy="693631"/>
          </a:xfrm>
          <a:prstGeom prst="roundRect">
            <a:avLst>
              <a:gd name="adj" fmla="val 62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19F2755-2E53-4936-9A36-A10BFF1B64F8}"/>
              </a:ext>
            </a:extLst>
          </p:cNvPr>
          <p:cNvSpPr txBox="1"/>
          <p:nvPr/>
        </p:nvSpPr>
        <p:spPr>
          <a:xfrm>
            <a:off x="3982747" y="4462905"/>
            <a:ext cx="288032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267" b="1" dirty="0">
                <a:solidFill>
                  <a:schemeClr val="bg1"/>
                </a:solidFill>
                <a:ea typeface="微软雅黑" pitchFamily="34" charset="-122"/>
                <a:cs typeface="Calibri" panose="020F0502020204030204" pitchFamily="34" charset="0"/>
              </a:rPr>
              <a:t>4</a:t>
            </a:r>
            <a:endParaRPr lang="zh-CN" altLang="en-US" sz="4267" b="1" dirty="0">
              <a:solidFill>
                <a:schemeClr val="bg1"/>
              </a:solidFill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3053A24-427A-4186-94F7-05BEBBB20C09}"/>
              </a:ext>
            </a:extLst>
          </p:cNvPr>
          <p:cNvSpPr txBox="1"/>
          <p:nvPr/>
        </p:nvSpPr>
        <p:spPr>
          <a:xfrm>
            <a:off x="4751915" y="2261864"/>
            <a:ext cx="5952661" cy="3118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533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微观远程教育系统的组成</a:t>
            </a:r>
          </a:p>
          <a:p>
            <a:pPr algn="just"/>
            <a:endParaRPr lang="en-US" altLang="zh-CN" sz="2533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2533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远程教育系统分类的条件</a:t>
            </a:r>
            <a:endParaRPr lang="en-US" altLang="zh-CN" sz="2533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endParaRPr lang="zh-CN" altLang="en-US" sz="2533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2533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远程教育的分类方法</a:t>
            </a:r>
            <a:endParaRPr lang="en-US" altLang="zh-CN" sz="2533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endParaRPr lang="zh-CN" altLang="en-US" sz="2533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2533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远程教育系统的主要类型</a:t>
            </a:r>
            <a:endParaRPr lang="en-US" altLang="zh-CN" sz="2533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endParaRPr lang="zh-CN" altLang="en-US" sz="2533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996524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1ED5205-FC0D-4F1F-A574-175695E28DA2}"/>
              </a:ext>
            </a:extLst>
          </p:cNvPr>
          <p:cNvSpPr/>
          <p:nvPr/>
        </p:nvSpPr>
        <p:spPr>
          <a:xfrm>
            <a:off x="527063" y="74414"/>
            <a:ext cx="4628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美国旧金山州立大学</a:t>
            </a:r>
            <a:r>
              <a:rPr lang="en-US" altLang="zh-CN" sz="2400" b="1" dirty="0">
                <a:solidFill>
                  <a:srgbClr val="C00000"/>
                </a:solidFill>
                <a:cs typeface="+mn-ea"/>
              </a:rPr>
              <a:t>HYFLEX</a:t>
            </a:r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课程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5E403-57F4-41F0-9FA6-5AC9D0E4E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64" y="906273"/>
            <a:ext cx="8059256" cy="56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6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31D9CE8-17B0-4F8B-9B77-648F021BB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2A893824-8FBE-45B2-8440-0964BC5C0B7F}"/>
              </a:ext>
            </a:extLst>
          </p:cNvPr>
          <p:cNvSpPr/>
          <p:nvPr/>
        </p:nvSpPr>
        <p:spPr>
          <a:xfrm>
            <a:off x="1" y="-3543"/>
            <a:ext cx="12192676" cy="3428997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D5F35D6-1E72-4C4F-A492-0C10C53547F1}"/>
              </a:ext>
            </a:extLst>
          </p:cNvPr>
          <p:cNvSpPr/>
          <p:nvPr/>
        </p:nvSpPr>
        <p:spPr>
          <a:xfrm>
            <a:off x="623392" y="548680"/>
            <a:ext cx="10945216" cy="5760640"/>
          </a:xfrm>
          <a:prstGeom prst="roundRect">
            <a:avLst>
              <a:gd name="adj" fmla="val 311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63816B0-01B2-4BD4-BCE1-123E15F266FA}"/>
              </a:ext>
            </a:extLst>
          </p:cNvPr>
          <p:cNvGrpSpPr/>
          <p:nvPr/>
        </p:nvGrpSpPr>
        <p:grpSpPr>
          <a:xfrm>
            <a:off x="10512491" y="836712"/>
            <a:ext cx="672075" cy="480053"/>
            <a:chOff x="7596336" y="740307"/>
            <a:chExt cx="504056" cy="36004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1187E59-9576-4D61-9C23-7079E8325C25}"/>
                </a:ext>
              </a:extLst>
            </p:cNvPr>
            <p:cNvCxnSpPr/>
            <p:nvPr/>
          </p:nvCxnSpPr>
          <p:spPr>
            <a:xfrm>
              <a:off x="7596336" y="915566"/>
              <a:ext cx="50405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DD233BD-3DE3-4306-A347-6E1DA41C8334}"/>
                </a:ext>
              </a:extLst>
            </p:cNvPr>
            <p:cNvCxnSpPr/>
            <p:nvPr/>
          </p:nvCxnSpPr>
          <p:spPr>
            <a:xfrm flipV="1">
              <a:off x="7956376" y="740307"/>
              <a:ext cx="0" cy="3600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C1B5743-FF2D-4195-B38A-2CF6AB4EAB8A}"/>
              </a:ext>
            </a:extLst>
          </p:cNvPr>
          <p:cNvSpPr txBox="1"/>
          <p:nvPr/>
        </p:nvSpPr>
        <p:spPr>
          <a:xfrm>
            <a:off x="911488" y="4227631"/>
            <a:ext cx="328231" cy="238657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微软雅黑" pitchFamily="34" charset="-122"/>
                <a:cs typeface="Calibri Light" panose="020F0302020204030204" pitchFamily="34" charset="0"/>
              </a:rPr>
              <a:t>LIVE AND LEARN</a:t>
            </a:r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微软雅黑" pitchFamily="34" charset="-122"/>
              <a:cs typeface="Calibri Light" panose="020F030202020403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BE471C66-78B9-4A13-9735-886800838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35" y="2594210"/>
            <a:ext cx="87369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学习愉快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B01D04B-4F78-4592-99D5-00B3B375D18C}"/>
              </a:ext>
            </a:extLst>
          </p:cNvPr>
          <p:cNvSpPr txBox="1"/>
          <p:nvPr/>
        </p:nvSpPr>
        <p:spPr>
          <a:xfrm>
            <a:off x="5903979" y="3429002"/>
            <a:ext cx="4320480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/>
                <a:ea typeface="微软雅黑" pitchFamily="34" charset="-122"/>
                <a:cs typeface="Calibri" panose="020F0502020204030204" pitchFamily="34" charset="0"/>
              </a:rPr>
              <a:t>ENJOY THE CLASS</a:t>
            </a:r>
            <a:endParaRPr kumimoji="0" lang="zh-CN" altLang="en-US" sz="2133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/>
              <a:ea typeface="微软雅黑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4CF0174-493E-4A26-88FE-130F5CCA5036}"/>
              </a:ext>
            </a:extLst>
          </p:cNvPr>
          <p:cNvCxnSpPr/>
          <p:nvPr/>
        </p:nvCxnSpPr>
        <p:spPr>
          <a:xfrm>
            <a:off x="8592278" y="4101075"/>
            <a:ext cx="16321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71429B25-FA58-49BD-A76E-E9B63AD3EB32}"/>
              </a:ext>
            </a:extLst>
          </p:cNvPr>
          <p:cNvSpPr txBox="1"/>
          <p:nvPr/>
        </p:nvSpPr>
        <p:spPr>
          <a:xfrm>
            <a:off x="7031099" y="1838477"/>
            <a:ext cx="5472597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272F4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远程教育实践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9536E0B-1365-4255-9564-199924C192E1}"/>
              </a:ext>
            </a:extLst>
          </p:cNvPr>
          <p:cNvSpPr txBox="1"/>
          <p:nvPr/>
        </p:nvSpPr>
        <p:spPr>
          <a:xfrm>
            <a:off x="6384032" y="4403606"/>
            <a:ext cx="3840427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微软雅黑"/>
                <a:ea typeface="微软雅黑" pitchFamily="34" charset="-122"/>
                <a:cs typeface="Calibri" panose="020F0502020204030204" pitchFamily="34" charset="0"/>
              </a:rPr>
              <a:t>现代远程教育研究所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85A1D1C-0AB8-4F44-AFAB-0FB6D9357D2B}"/>
              </a:ext>
            </a:extLst>
          </p:cNvPr>
          <p:cNvSpPr txBox="1"/>
          <p:nvPr/>
        </p:nvSpPr>
        <p:spPr>
          <a:xfrm>
            <a:off x="9168342" y="4808727"/>
            <a:ext cx="10561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2F4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穆 肃</a:t>
            </a:r>
          </a:p>
        </p:txBody>
      </p:sp>
    </p:spTree>
    <p:extLst>
      <p:ext uri="{BB962C8B-B14F-4D97-AF65-F5344CB8AC3E}">
        <p14:creationId xmlns:p14="http://schemas.microsoft.com/office/powerpoint/2010/main" val="6114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C08E175-B9A3-984E-B86B-6E76C4D2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系统及教学系统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195FA1-BA5C-BB4E-BFCA-42ABC7F2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2594" cy="43360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一般系统论创始人贝塔朗菲定义：系统是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相互联系相互作用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的诸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元素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综合体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中国著名学者钱学森认为：系统是由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相互作用、相互依赖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的若干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组成部分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结合而成的，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具有特定功能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的有机整体，而且这个有机整体又是它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从属的更大系统的组成部分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如：</a:t>
            </a:r>
            <a:r>
              <a:rPr lang="zh-CN" altLang="en-US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自然系统包括生态平衡系统、生命机体系统、天体系统、物质微观结构系统以及社会系统等。</a:t>
            </a:r>
            <a:endParaRPr kumimoji="1" lang="zh-CN" altLang="en-US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E6FA3EC-09EA-8B41-B068-E17B470FD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9397" y="2031430"/>
            <a:ext cx="4064000" cy="334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98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C08E175-B9A3-984E-B86B-6E76C4D2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系统及教学系统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195FA1-BA5C-BB4E-BFCA-42ABC7F28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系统的三个特性：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一是</a:t>
            </a:r>
            <a:r>
              <a:rPr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多元性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，系统是多样性的统一，差异性的统一；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二是</a:t>
            </a:r>
            <a:r>
              <a:rPr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相关性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，系统不存在孤立元素组分，所有元素或组分间相互依存、相互作用、相互制约；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三是</a:t>
            </a:r>
            <a:r>
              <a:rPr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整体性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，系统是所有元素构成的复合统一整体。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24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C08E175-B9A3-984E-B86B-6E76C4D2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系统及教学系统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195FA1-BA5C-BB4E-BFCA-42ABC7F2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6200" cy="4351338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教学系统是由</a:t>
            </a:r>
            <a:r>
              <a:rPr kumimoji="1"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教师、学生、教学内容和技术媒体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等部分组成，具备一定教学活动组织与实施功能、人才培养功能的整体。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教师、学生、教学内容和技术媒体等之间的相互作用方式和相互关联不同，则会形成不同教学实施和人才培养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B750DB2D-2ABD-6F40-B152-76EE74CBA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28872"/>
              </p:ext>
            </p:extLst>
          </p:nvPr>
        </p:nvGraphicFramePr>
        <p:xfrm>
          <a:off x="7535334" y="1825625"/>
          <a:ext cx="4080932" cy="422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49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2C3794E-340E-436E-A005-842F22F7009E}"/>
              </a:ext>
            </a:extLst>
          </p:cNvPr>
          <p:cNvSpPr/>
          <p:nvPr/>
        </p:nvSpPr>
        <p:spPr>
          <a:xfrm>
            <a:off x="3928977" y="5490390"/>
            <a:ext cx="2428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学生子系统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9F01CEB-E94C-4EFF-80B0-17E9B5C567FB}"/>
              </a:ext>
            </a:extLst>
          </p:cNvPr>
          <p:cNvSpPr/>
          <p:nvPr/>
        </p:nvSpPr>
        <p:spPr>
          <a:xfrm>
            <a:off x="588808" y="6754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微观远程教育系统的组成</a:t>
            </a:r>
          </a:p>
        </p:txBody>
      </p:sp>
      <p:grpSp>
        <p:nvGrpSpPr>
          <p:cNvPr id="40" name="i$liḋê">
            <a:extLst>
              <a:ext uri="{FF2B5EF4-FFF2-40B4-BE49-F238E27FC236}">
                <a16:creationId xmlns:a16="http://schemas.microsoft.com/office/drawing/2014/main" id="{BEFCB3BD-C5A6-41B7-8F35-F6792894AF8C}"/>
              </a:ext>
            </a:extLst>
          </p:cNvPr>
          <p:cNvGrpSpPr/>
          <p:nvPr/>
        </p:nvGrpSpPr>
        <p:grpSpPr>
          <a:xfrm>
            <a:off x="4186071" y="1822450"/>
            <a:ext cx="3819858" cy="3819856"/>
            <a:chOff x="4186071" y="1714500"/>
            <a:chExt cx="3819858" cy="3819856"/>
          </a:xfrm>
        </p:grpSpPr>
        <p:sp>
          <p:nvSpPr>
            <p:cNvPr id="71" name="iṧlíḑe">
              <a:extLst>
                <a:ext uri="{FF2B5EF4-FFF2-40B4-BE49-F238E27FC236}">
                  <a16:creationId xmlns:a16="http://schemas.microsoft.com/office/drawing/2014/main" id="{2E085CE2-AD8B-4F37-AB23-D8373C439DFD}"/>
                </a:ext>
              </a:extLst>
            </p:cNvPr>
            <p:cNvSpPr/>
            <p:nvPr/>
          </p:nvSpPr>
          <p:spPr>
            <a:xfrm>
              <a:off x="4186071" y="1714500"/>
              <a:ext cx="3819858" cy="381985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íŝļiḍe">
              <a:extLst>
                <a:ext uri="{FF2B5EF4-FFF2-40B4-BE49-F238E27FC236}">
                  <a16:creationId xmlns:a16="http://schemas.microsoft.com/office/drawing/2014/main" id="{F6EC7230-1EA8-454F-8650-A005EC38026C}"/>
                </a:ext>
              </a:extLst>
            </p:cNvPr>
            <p:cNvSpPr/>
            <p:nvPr/>
          </p:nvSpPr>
          <p:spPr bwMode="auto">
            <a:xfrm flipH="1">
              <a:off x="6097670" y="2030810"/>
              <a:ext cx="1802498" cy="1901438"/>
            </a:xfrm>
            <a:custGeom>
              <a:avLst/>
              <a:gdLst>
                <a:gd name="T0" fmla="*/ 1063 w 1063"/>
                <a:gd name="T1" fmla="*/ 360 h 1121"/>
                <a:gd name="T2" fmla="*/ 568 w 1063"/>
                <a:gd name="T3" fmla="*/ 0 h 1121"/>
                <a:gd name="T4" fmla="*/ 0 w 1063"/>
                <a:gd name="T5" fmla="*/ 941 h 1121"/>
                <a:gd name="T6" fmla="*/ 15 w 1063"/>
                <a:gd name="T7" fmla="*/ 1121 h 1121"/>
                <a:gd name="T8" fmla="*/ 510 w 1063"/>
                <a:gd name="T9" fmla="*/ 761 h 1121"/>
                <a:gd name="T10" fmla="*/ 1063 w 1063"/>
                <a:gd name="T11" fmla="*/ 36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3" h="1121">
                  <a:moveTo>
                    <a:pt x="1063" y="360"/>
                  </a:moveTo>
                  <a:cubicBezTo>
                    <a:pt x="568" y="0"/>
                    <a:pt x="568" y="0"/>
                    <a:pt x="568" y="0"/>
                  </a:cubicBezTo>
                  <a:cubicBezTo>
                    <a:pt x="230" y="178"/>
                    <a:pt x="0" y="533"/>
                    <a:pt x="0" y="941"/>
                  </a:cubicBezTo>
                  <a:cubicBezTo>
                    <a:pt x="0" y="1002"/>
                    <a:pt x="5" y="1062"/>
                    <a:pt x="15" y="1121"/>
                  </a:cubicBezTo>
                  <a:cubicBezTo>
                    <a:pt x="510" y="761"/>
                    <a:pt x="510" y="761"/>
                    <a:pt x="510" y="761"/>
                  </a:cubicBezTo>
                  <a:cubicBezTo>
                    <a:pt x="1063" y="360"/>
                    <a:pt x="1063" y="360"/>
                    <a:pt x="1063" y="360"/>
                  </a:cubicBezTo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58" name="íš1îḍé">
              <a:extLst>
                <a:ext uri="{FF2B5EF4-FFF2-40B4-BE49-F238E27FC236}">
                  <a16:creationId xmlns:a16="http://schemas.microsoft.com/office/drawing/2014/main" id="{D4B2C64B-7111-4E9E-A2B6-E0A2D8163FAF}"/>
                </a:ext>
              </a:extLst>
            </p:cNvPr>
            <p:cNvSpPr/>
            <p:nvPr/>
          </p:nvSpPr>
          <p:spPr bwMode="auto">
            <a:xfrm flipH="1">
              <a:off x="4840796" y="1824319"/>
              <a:ext cx="2096462" cy="1497060"/>
            </a:xfrm>
            <a:custGeom>
              <a:avLst/>
              <a:gdLst>
                <a:gd name="T0" fmla="*/ 1048 w 1236"/>
                <a:gd name="T1" fmla="*/ 883 h 883"/>
                <a:gd name="T2" fmla="*/ 1236 w 1236"/>
                <a:gd name="T3" fmla="*/ 302 h 883"/>
                <a:gd name="T4" fmla="*/ 495 w 1236"/>
                <a:gd name="T5" fmla="*/ 0 h 883"/>
                <a:gd name="T6" fmla="*/ 0 w 1236"/>
                <a:gd name="T7" fmla="*/ 122 h 883"/>
                <a:gd name="T8" fmla="*/ 495 w 1236"/>
                <a:gd name="T9" fmla="*/ 482 h 883"/>
                <a:gd name="T10" fmla="*/ 1048 w 1236"/>
                <a:gd name="T11" fmla="*/ 88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6" h="883">
                  <a:moveTo>
                    <a:pt x="1048" y="883"/>
                  </a:moveTo>
                  <a:cubicBezTo>
                    <a:pt x="1236" y="302"/>
                    <a:pt x="1236" y="302"/>
                    <a:pt x="1236" y="302"/>
                  </a:cubicBezTo>
                  <a:cubicBezTo>
                    <a:pt x="1045" y="115"/>
                    <a:pt x="783" y="0"/>
                    <a:pt x="495" y="0"/>
                  </a:cubicBezTo>
                  <a:cubicBezTo>
                    <a:pt x="316" y="0"/>
                    <a:pt x="148" y="45"/>
                    <a:pt x="0" y="122"/>
                  </a:cubicBezTo>
                  <a:cubicBezTo>
                    <a:pt x="495" y="482"/>
                    <a:pt x="495" y="482"/>
                    <a:pt x="495" y="482"/>
                  </a:cubicBezTo>
                  <a:cubicBezTo>
                    <a:pt x="1048" y="883"/>
                    <a:pt x="1048" y="883"/>
                    <a:pt x="1048" y="883"/>
                  </a:cubicBezTo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59" name="í$lïḑê">
              <a:extLst>
                <a:ext uri="{FF2B5EF4-FFF2-40B4-BE49-F238E27FC236}">
                  <a16:creationId xmlns:a16="http://schemas.microsoft.com/office/drawing/2014/main" id="{785F0A4C-01AC-4E96-B2DD-86169791B54B}"/>
                </a:ext>
              </a:extLst>
            </p:cNvPr>
            <p:cNvSpPr/>
            <p:nvPr/>
          </p:nvSpPr>
          <p:spPr bwMode="auto">
            <a:xfrm flipH="1">
              <a:off x="4296606" y="2336245"/>
              <a:ext cx="1222457" cy="2087854"/>
            </a:xfrm>
            <a:custGeom>
              <a:avLst/>
              <a:gdLst>
                <a:gd name="T0" fmla="*/ 400 w 721"/>
                <a:gd name="T1" fmla="*/ 0 h 1231"/>
                <a:gd name="T2" fmla="*/ 212 w 721"/>
                <a:gd name="T3" fmla="*/ 581 h 1231"/>
                <a:gd name="T4" fmla="*/ 0 w 721"/>
                <a:gd name="T5" fmla="*/ 1231 h 1231"/>
                <a:gd name="T6" fmla="*/ 612 w 721"/>
                <a:gd name="T7" fmla="*/ 1231 h 1231"/>
                <a:gd name="T8" fmla="*/ 721 w 721"/>
                <a:gd name="T9" fmla="*/ 761 h 1231"/>
                <a:gd name="T10" fmla="*/ 400 w 721"/>
                <a:gd name="T11" fmla="*/ 0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1" h="1231">
                  <a:moveTo>
                    <a:pt x="400" y="0"/>
                  </a:moveTo>
                  <a:cubicBezTo>
                    <a:pt x="212" y="581"/>
                    <a:pt x="212" y="581"/>
                    <a:pt x="212" y="581"/>
                  </a:cubicBezTo>
                  <a:cubicBezTo>
                    <a:pt x="0" y="1231"/>
                    <a:pt x="0" y="1231"/>
                    <a:pt x="0" y="1231"/>
                  </a:cubicBezTo>
                  <a:cubicBezTo>
                    <a:pt x="612" y="1231"/>
                    <a:pt x="612" y="1231"/>
                    <a:pt x="612" y="1231"/>
                  </a:cubicBezTo>
                  <a:cubicBezTo>
                    <a:pt x="682" y="1090"/>
                    <a:pt x="721" y="930"/>
                    <a:pt x="721" y="761"/>
                  </a:cubicBezTo>
                  <a:cubicBezTo>
                    <a:pt x="721" y="463"/>
                    <a:pt x="598" y="193"/>
                    <a:pt x="400" y="0"/>
                  </a:cubicBezTo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60" name="íṩḻîḋé">
              <a:extLst>
                <a:ext uri="{FF2B5EF4-FFF2-40B4-BE49-F238E27FC236}">
                  <a16:creationId xmlns:a16="http://schemas.microsoft.com/office/drawing/2014/main" id="{2D830789-B582-4274-8039-B9C7EB264630}"/>
                </a:ext>
              </a:extLst>
            </p:cNvPr>
            <p:cNvSpPr/>
            <p:nvPr/>
          </p:nvSpPr>
          <p:spPr bwMode="auto">
            <a:xfrm flipH="1">
              <a:off x="6357217" y="3321379"/>
              <a:ext cx="1517855" cy="2089288"/>
            </a:xfrm>
            <a:custGeom>
              <a:avLst/>
              <a:gdLst>
                <a:gd name="T0" fmla="*/ 706 w 895"/>
                <a:gd name="T1" fmla="*/ 650 h 1232"/>
                <a:gd name="T2" fmla="*/ 495 w 895"/>
                <a:gd name="T3" fmla="*/ 0 h 1232"/>
                <a:gd name="T4" fmla="*/ 0 w 895"/>
                <a:gd name="T5" fmla="*/ 360 h 1232"/>
                <a:gd name="T6" fmla="*/ 895 w 895"/>
                <a:gd name="T7" fmla="*/ 1232 h 1232"/>
                <a:gd name="T8" fmla="*/ 706 w 895"/>
                <a:gd name="T9" fmla="*/ 650 h 1232"/>
                <a:gd name="T10" fmla="*/ 706 w 895"/>
                <a:gd name="T11" fmla="*/ 65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5" h="1232">
                  <a:moveTo>
                    <a:pt x="706" y="650"/>
                  </a:moveTo>
                  <a:cubicBezTo>
                    <a:pt x="495" y="0"/>
                    <a:pt x="495" y="0"/>
                    <a:pt x="495" y="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77" y="812"/>
                    <a:pt x="439" y="1166"/>
                    <a:pt x="895" y="1232"/>
                  </a:cubicBezTo>
                  <a:cubicBezTo>
                    <a:pt x="706" y="650"/>
                    <a:pt x="706" y="650"/>
                    <a:pt x="706" y="650"/>
                  </a:cubicBezTo>
                  <a:cubicBezTo>
                    <a:pt x="706" y="650"/>
                    <a:pt x="706" y="650"/>
                    <a:pt x="706" y="650"/>
                  </a:cubicBezTo>
                </a:path>
              </a:pathLst>
            </a:custGeom>
            <a:solidFill>
              <a:srgbClr val="5D739A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61" name="îśľíḑe">
              <a:extLst>
                <a:ext uri="{FF2B5EF4-FFF2-40B4-BE49-F238E27FC236}">
                  <a16:creationId xmlns:a16="http://schemas.microsoft.com/office/drawing/2014/main" id="{FA0B8ED7-794E-4A5F-9E02-16C6A174A1F6}"/>
                </a:ext>
              </a:extLst>
            </p:cNvPr>
            <p:cNvSpPr/>
            <p:nvPr/>
          </p:nvSpPr>
          <p:spPr bwMode="auto">
            <a:xfrm flipH="1">
              <a:off x="4481589" y="4424098"/>
              <a:ext cx="2196121" cy="1005210"/>
            </a:xfrm>
            <a:custGeom>
              <a:avLst/>
              <a:gdLst>
                <a:gd name="T0" fmla="*/ 0 w 1295"/>
                <a:gd name="T1" fmla="*/ 0 h 593"/>
                <a:gd name="T2" fmla="*/ 0 w 1295"/>
                <a:gd name="T3" fmla="*/ 0 h 593"/>
                <a:gd name="T4" fmla="*/ 189 w 1295"/>
                <a:gd name="T5" fmla="*/ 582 h 593"/>
                <a:gd name="T6" fmla="*/ 342 w 1295"/>
                <a:gd name="T7" fmla="*/ 593 h 593"/>
                <a:gd name="T8" fmla="*/ 1295 w 1295"/>
                <a:gd name="T9" fmla="*/ 0 h 593"/>
                <a:gd name="T10" fmla="*/ 683 w 1295"/>
                <a:gd name="T11" fmla="*/ 0 h 593"/>
                <a:gd name="T12" fmla="*/ 0 w 1295"/>
                <a:gd name="T1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5" h="5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9" y="582"/>
                    <a:pt x="189" y="582"/>
                    <a:pt x="189" y="582"/>
                  </a:cubicBezTo>
                  <a:cubicBezTo>
                    <a:pt x="239" y="589"/>
                    <a:pt x="290" y="593"/>
                    <a:pt x="342" y="593"/>
                  </a:cubicBezTo>
                  <a:cubicBezTo>
                    <a:pt x="760" y="593"/>
                    <a:pt x="1121" y="351"/>
                    <a:pt x="1295" y="0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62" name="îş1iḑé">
              <a:extLst>
                <a:ext uri="{FF2B5EF4-FFF2-40B4-BE49-F238E27FC236}">
                  <a16:creationId xmlns:a16="http://schemas.microsoft.com/office/drawing/2014/main" id="{CA7B615B-9830-42C6-9A8B-055340920B41}"/>
                </a:ext>
              </a:extLst>
            </p:cNvPr>
            <p:cNvSpPr/>
            <p:nvPr/>
          </p:nvSpPr>
          <p:spPr bwMode="auto">
            <a:xfrm>
              <a:off x="5165399" y="2134068"/>
              <a:ext cx="604909" cy="611725"/>
            </a:xfrm>
            <a:custGeom>
              <a:avLst/>
              <a:gdLst>
                <a:gd name="T0" fmla="*/ 102 w 150"/>
                <a:gd name="T1" fmla="*/ 22 h 151"/>
                <a:gd name="T2" fmla="*/ 22 w 150"/>
                <a:gd name="T3" fmla="*/ 22 h 151"/>
                <a:gd name="T4" fmla="*/ 22 w 150"/>
                <a:gd name="T5" fmla="*/ 101 h 151"/>
                <a:gd name="T6" fmla="*/ 93 w 150"/>
                <a:gd name="T7" fmla="*/ 108 h 151"/>
                <a:gd name="T8" fmla="*/ 97 w 150"/>
                <a:gd name="T9" fmla="*/ 114 h 151"/>
                <a:gd name="T10" fmla="*/ 128 w 150"/>
                <a:gd name="T11" fmla="*/ 146 h 151"/>
                <a:gd name="T12" fmla="*/ 145 w 150"/>
                <a:gd name="T13" fmla="*/ 146 h 151"/>
                <a:gd name="T14" fmla="*/ 145 w 150"/>
                <a:gd name="T15" fmla="*/ 129 h 151"/>
                <a:gd name="T16" fmla="*/ 114 w 150"/>
                <a:gd name="T17" fmla="*/ 97 h 151"/>
                <a:gd name="T18" fmla="*/ 108 w 150"/>
                <a:gd name="T19" fmla="*/ 94 h 151"/>
                <a:gd name="T20" fmla="*/ 102 w 150"/>
                <a:gd name="T21" fmla="*/ 22 h 151"/>
                <a:gd name="T22" fmla="*/ 91 w 150"/>
                <a:gd name="T23" fmla="*/ 92 h 151"/>
                <a:gd name="T24" fmla="*/ 32 w 150"/>
                <a:gd name="T25" fmla="*/ 91 h 151"/>
                <a:gd name="T26" fmla="*/ 32 w 150"/>
                <a:gd name="T27" fmla="*/ 32 h 151"/>
                <a:gd name="T28" fmla="*/ 91 w 150"/>
                <a:gd name="T29" fmla="*/ 32 h 151"/>
                <a:gd name="T30" fmla="*/ 91 w 150"/>
                <a:gd name="T31" fmla="*/ 9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51">
                  <a:moveTo>
                    <a:pt x="102" y="22"/>
                  </a:moveTo>
                  <a:cubicBezTo>
                    <a:pt x="80" y="0"/>
                    <a:pt x="44" y="0"/>
                    <a:pt x="22" y="22"/>
                  </a:cubicBezTo>
                  <a:cubicBezTo>
                    <a:pt x="0" y="44"/>
                    <a:pt x="0" y="79"/>
                    <a:pt x="22" y="101"/>
                  </a:cubicBezTo>
                  <a:cubicBezTo>
                    <a:pt x="41" y="121"/>
                    <a:pt x="71" y="123"/>
                    <a:pt x="93" y="108"/>
                  </a:cubicBezTo>
                  <a:cubicBezTo>
                    <a:pt x="94" y="110"/>
                    <a:pt x="95" y="112"/>
                    <a:pt x="97" y="114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33" y="151"/>
                    <a:pt x="141" y="151"/>
                    <a:pt x="145" y="146"/>
                  </a:cubicBezTo>
                  <a:cubicBezTo>
                    <a:pt x="150" y="142"/>
                    <a:pt x="150" y="134"/>
                    <a:pt x="145" y="12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6"/>
                    <a:pt x="110" y="94"/>
                    <a:pt x="108" y="94"/>
                  </a:cubicBezTo>
                  <a:cubicBezTo>
                    <a:pt x="123" y="72"/>
                    <a:pt x="121" y="42"/>
                    <a:pt x="102" y="22"/>
                  </a:cubicBezTo>
                  <a:close/>
                  <a:moveTo>
                    <a:pt x="91" y="92"/>
                  </a:moveTo>
                  <a:cubicBezTo>
                    <a:pt x="75" y="108"/>
                    <a:pt x="48" y="108"/>
                    <a:pt x="32" y="91"/>
                  </a:cubicBezTo>
                  <a:cubicBezTo>
                    <a:pt x="15" y="75"/>
                    <a:pt x="16" y="48"/>
                    <a:pt x="32" y="32"/>
                  </a:cubicBezTo>
                  <a:cubicBezTo>
                    <a:pt x="48" y="16"/>
                    <a:pt x="75" y="16"/>
                    <a:pt x="91" y="32"/>
                  </a:cubicBezTo>
                  <a:cubicBezTo>
                    <a:pt x="108" y="49"/>
                    <a:pt x="108" y="75"/>
                    <a:pt x="91" y="9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63" name="íṣliḍe">
              <a:extLst>
                <a:ext uri="{FF2B5EF4-FFF2-40B4-BE49-F238E27FC236}">
                  <a16:creationId xmlns:a16="http://schemas.microsoft.com/office/drawing/2014/main" id="{B960DBED-EF6C-4C34-A8D5-9E148EB8BE42}"/>
                </a:ext>
              </a:extLst>
            </p:cNvPr>
            <p:cNvGrpSpPr/>
            <p:nvPr/>
          </p:nvGrpSpPr>
          <p:grpSpPr>
            <a:xfrm>
              <a:off x="7007808" y="3932250"/>
              <a:ext cx="613430" cy="620245"/>
              <a:chOff x="9349366" y="2935970"/>
              <a:chExt cx="857717" cy="867247"/>
            </a:xfrm>
            <a:solidFill>
              <a:sysClr val="window" lastClr="FFFFFF"/>
            </a:solidFill>
          </p:grpSpPr>
          <p:sp>
            <p:nvSpPr>
              <p:cNvPr id="68" name="íSľiďé">
                <a:extLst>
                  <a:ext uri="{FF2B5EF4-FFF2-40B4-BE49-F238E27FC236}">
                    <a16:creationId xmlns:a16="http://schemas.microsoft.com/office/drawing/2014/main" id="{EF7BCB09-2705-4A7F-B843-527C5C6E45B9}"/>
                  </a:ext>
                </a:extLst>
              </p:cNvPr>
              <p:cNvSpPr/>
              <p:nvPr/>
            </p:nvSpPr>
            <p:spPr bwMode="auto">
              <a:xfrm>
                <a:off x="9349366" y="2935970"/>
                <a:ext cx="857717" cy="867247"/>
              </a:xfrm>
              <a:custGeom>
                <a:avLst/>
                <a:gdLst>
                  <a:gd name="T0" fmla="*/ 76 w 152"/>
                  <a:gd name="T1" fmla="*/ 0 h 153"/>
                  <a:gd name="T2" fmla="*/ 0 w 152"/>
                  <a:gd name="T3" fmla="*/ 77 h 153"/>
                  <a:gd name="T4" fmla="*/ 76 w 152"/>
                  <a:gd name="T5" fmla="*/ 153 h 153"/>
                  <a:gd name="T6" fmla="*/ 152 w 152"/>
                  <a:gd name="T7" fmla="*/ 77 h 153"/>
                  <a:gd name="T8" fmla="*/ 76 w 152"/>
                  <a:gd name="T9" fmla="*/ 0 h 153"/>
                  <a:gd name="T10" fmla="*/ 76 w 152"/>
                  <a:gd name="T11" fmla="*/ 137 h 153"/>
                  <a:gd name="T12" fmla="*/ 16 w 152"/>
                  <a:gd name="T13" fmla="*/ 77 h 153"/>
                  <a:gd name="T14" fmla="*/ 76 w 152"/>
                  <a:gd name="T15" fmla="*/ 16 h 153"/>
                  <a:gd name="T16" fmla="*/ 136 w 152"/>
                  <a:gd name="T17" fmla="*/ 77 h 153"/>
                  <a:gd name="T18" fmla="*/ 76 w 152"/>
                  <a:gd name="T19" fmla="*/ 13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53">
                    <a:moveTo>
                      <a:pt x="76" y="0"/>
                    </a:moveTo>
                    <a:cubicBezTo>
                      <a:pt x="34" y="0"/>
                      <a:pt x="0" y="34"/>
                      <a:pt x="0" y="77"/>
                    </a:cubicBezTo>
                    <a:cubicBezTo>
                      <a:pt x="0" y="119"/>
                      <a:pt x="34" y="153"/>
                      <a:pt x="76" y="153"/>
                    </a:cubicBezTo>
                    <a:cubicBezTo>
                      <a:pt x="118" y="153"/>
                      <a:pt x="152" y="119"/>
                      <a:pt x="152" y="77"/>
                    </a:cubicBezTo>
                    <a:cubicBezTo>
                      <a:pt x="152" y="34"/>
                      <a:pt x="118" y="0"/>
                      <a:pt x="76" y="0"/>
                    </a:cubicBezTo>
                    <a:close/>
                    <a:moveTo>
                      <a:pt x="76" y="137"/>
                    </a:moveTo>
                    <a:cubicBezTo>
                      <a:pt x="43" y="137"/>
                      <a:pt x="16" y="110"/>
                      <a:pt x="16" y="77"/>
                    </a:cubicBezTo>
                    <a:cubicBezTo>
                      <a:pt x="16" y="43"/>
                      <a:pt x="43" y="16"/>
                      <a:pt x="76" y="16"/>
                    </a:cubicBezTo>
                    <a:cubicBezTo>
                      <a:pt x="109" y="16"/>
                      <a:pt x="136" y="43"/>
                      <a:pt x="136" y="77"/>
                    </a:cubicBezTo>
                    <a:cubicBezTo>
                      <a:pt x="136" y="110"/>
                      <a:pt x="109" y="137"/>
                      <a:pt x="76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ïşḷíḓé">
                <a:extLst>
                  <a:ext uri="{FF2B5EF4-FFF2-40B4-BE49-F238E27FC236}">
                    <a16:creationId xmlns:a16="http://schemas.microsoft.com/office/drawing/2014/main" id="{CEEEDCFD-7D0F-46C3-96C1-42E90D09D949}"/>
                  </a:ext>
                </a:extLst>
              </p:cNvPr>
              <p:cNvSpPr/>
              <p:nvPr/>
            </p:nvSpPr>
            <p:spPr bwMode="auto">
              <a:xfrm>
                <a:off x="9704366" y="3326707"/>
                <a:ext cx="140570" cy="312114"/>
              </a:xfrm>
              <a:custGeom>
                <a:avLst/>
                <a:gdLst>
                  <a:gd name="T0" fmla="*/ 21 w 25"/>
                  <a:gd name="T1" fmla="*/ 0 h 55"/>
                  <a:gd name="T2" fmla="*/ 5 w 25"/>
                  <a:gd name="T3" fmla="*/ 0 h 55"/>
                  <a:gd name="T4" fmla="*/ 0 w 25"/>
                  <a:gd name="T5" fmla="*/ 5 h 55"/>
                  <a:gd name="T6" fmla="*/ 0 w 25"/>
                  <a:gd name="T7" fmla="*/ 51 h 55"/>
                  <a:gd name="T8" fmla="*/ 5 w 25"/>
                  <a:gd name="T9" fmla="*/ 55 h 55"/>
                  <a:gd name="T10" fmla="*/ 21 w 25"/>
                  <a:gd name="T11" fmla="*/ 55 h 55"/>
                  <a:gd name="T12" fmla="*/ 25 w 25"/>
                  <a:gd name="T13" fmla="*/ 51 h 55"/>
                  <a:gd name="T14" fmla="*/ 25 w 25"/>
                  <a:gd name="T15" fmla="*/ 5 h 55"/>
                  <a:gd name="T16" fmla="*/ 21 w 25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55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3"/>
                      <a:pt x="2" y="55"/>
                      <a:pt x="5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3" y="55"/>
                      <a:pt x="25" y="53"/>
                      <a:pt x="25" y="51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3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7500" lnSpcReduction="20000"/>
              </a:bodyPr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ïšḷíḑe">
                <a:extLst>
                  <a:ext uri="{FF2B5EF4-FFF2-40B4-BE49-F238E27FC236}">
                    <a16:creationId xmlns:a16="http://schemas.microsoft.com/office/drawing/2014/main" id="{04CAA801-3499-4590-B0FB-CECA2DBE129B}"/>
                  </a:ext>
                </a:extLst>
              </p:cNvPr>
              <p:cNvSpPr/>
              <p:nvPr/>
            </p:nvSpPr>
            <p:spPr bwMode="auto">
              <a:xfrm>
                <a:off x="9699601" y="3100365"/>
                <a:ext cx="157248" cy="15248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sp>
          <p:nvSpPr>
            <p:cNvPr id="64" name="íṧľïḍe">
              <a:extLst>
                <a:ext uri="{FF2B5EF4-FFF2-40B4-BE49-F238E27FC236}">
                  <a16:creationId xmlns:a16="http://schemas.microsoft.com/office/drawing/2014/main" id="{85BA00F5-A14B-4990-B9B7-40D68BFB9555}"/>
                </a:ext>
              </a:extLst>
            </p:cNvPr>
            <p:cNvSpPr/>
            <p:nvPr/>
          </p:nvSpPr>
          <p:spPr bwMode="auto">
            <a:xfrm>
              <a:off x="4481589" y="3499441"/>
              <a:ext cx="746338" cy="742930"/>
            </a:xfrm>
            <a:custGeom>
              <a:avLst/>
              <a:gdLst>
                <a:gd name="connsiteX0" fmla="*/ 291143 w 738457"/>
                <a:gd name="connsiteY0" fmla="*/ 534154 h 735085"/>
                <a:gd name="connsiteX1" fmla="*/ 239201 w 738457"/>
                <a:gd name="connsiteY1" fmla="*/ 586396 h 735085"/>
                <a:gd name="connsiteX2" fmla="*/ 287147 w 738457"/>
                <a:gd name="connsiteY2" fmla="*/ 638638 h 735085"/>
                <a:gd name="connsiteX3" fmla="*/ 343084 w 738457"/>
                <a:gd name="connsiteY3" fmla="*/ 586396 h 735085"/>
                <a:gd name="connsiteX4" fmla="*/ 291143 w 738457"/>
                <a:gd name="connsiteY4" fmla="*/ 534154 h 735085"/>
                <a:gd name="connsiteX5" fmla="*/ 283151 w 738457"/>
                <a:gd name="connsiteY5" fmla="*/ 441725 h 735085"/>
                <a:gd name="connsiteX6" fmla="*/ 303129 w 738457"/>
                <a:gd name="connsiteY6" fmla="*/ 441725 h 735085"/>
                <a:gd name="connsiteX7" fmla="*/ 319111 w 738457"/>
                <a:gd name="connsiteY7" fmla="*/ 457800 h 735085"/>
                <a:gd name="connsiteX8" fmla="*/ 323107 w 738457"/>
                <a:gd name="connsiteY8" fmla="*/ 473874 h 735085"/>
                <a:gd name="connsiteX9" fmla="*/ 351075 w 738457"/>
                <a:gd name="connsiteY9" fmla="*/ 485930 h 735085"/>
                <a:gd name="connsiteX10" fmla="*/ 359066 w 738457"/>
                <a:gd name="connsiteY10" fmla="*/ 477893 h 735085"/>
                <a:gd name="connsiteX11" fmla="*/ 387035 w 738457"/>
                <a:gd name="connsiteY11" fmla="*/ 477893 h 735085"/>
                <a:gd name="connsiteX12" fmla="*/ 399022 w 738457"/>
                <a:gd name="connsiteY12" fmla="*/ 493967 h 735085"/>
                <a:gd name="connsiteX13" fmla="*/ 403017 w 738457"/>
                <a:gd name="connsiteY13" fmla="*/ 518079 h 735085"/>
                <a:gd name="connsiteX14" fmla="*/ 395026 w 738457"/>
                <a:gd name="connsiteY14" fmla="*/ 530135 h 735085"/>
                <a:gd name="connsiteX15" fmla="*/ 403017 w 738457"/>
                <a:gd name="connsiteY15" fmla="*/ 558265 h 735085"/>
                <a:gd name="connsiteX16" fmla="*/ 418999 w 738457"/>
                <a:gd name="connsiteY16" fmla="*/ 558265 h 735085"/>
                <a:gd name="connsiteX17" fmla="*/ 434981 w 738457"/>
                <a:gd name="connsiteY17" fmla="*/ 578359 h 735085"/>
                <a:gd name="connsiteX18" fmla="*/ 434981 w 738457"/>
                <a:gd name="connsiteY18" fmla="*/ 598452 h 735085"/>
                <a:gd name="connsiteX19" fmla="*/ 415004 w 738457"/>
                <a:gd name="connsiteY19" fmla="*/ 618545 h 735085"/>
                <a:gd name="connsiteX20" fmla="*/ 403017 w 738457"/>
                <a:gd name="connsiteY20" fmla="*/ 618545 h 735085"/>
                <a:gd name="connsiteX21" fmla="*/ 391031 w 738457"/>
                <a:gd name="connsiteY21" fmla="*/ 646675 h 735085"/>
                <a:gd name="connsiteX22" fmla="*/ 399022 w 738457"/>
                <a:gd name="connsiteY22" fmla="*/ 658731 h 735085"/>
                <a:gd name="connsiteX23" fmla="*/ 399022 w 738457"/>
                <a:gd name="connsiteY23" fmla="*/ 686862 h 735085"/>
                <a:gd name="connsiteX24" fmla="*/ 383039 w 738457"/>
                <a:gd name="connsiteY24" fmla="*/ 698918 h 735085"/>
                <a:gd name="connsiteX25" fmla="*/ 359066 w 738457"/>
                <a:gd name="connsiteY25" fmla="*/ 702936 h 735085"/>
                <a:gd name="connsiteX26" fmla="*/ 347080 w 738457"/>
                <a:gd name="connsiteY26" fmla="*/ 690880 h 735085"/>
                <a:gd name="connsiteX27" fmla="*/ 319111 w 738457"/>
                <a:gd name="connsiteY27" fmla="*/ 702936 h 735085"/>
                <a:gd name="connsiteX28" fmla="*/ 315116 w 738457"/>
                <a:gd name="connsiteY28" fmla="*/ 719011 h 735085"/>
                <a:gd name="connsiteX29" fmla="*/ 295138 w 738457"/>
                <a:gd name="connsiteY29" fmla="*/ 735085 h 735085"/>
                <a:gd name="connsiteX30" fmla="*/ 275160 w 738457"/>
                <a:gd name="connsiteY30" fmla="*/ 735085 h 735085"/>
                <a:gd name="connsiteX31" fmla="*/ 255183 w 738457"/>
                <a:gd name="connsiteY31" fmla="*/ 719011 h 735085"/>
                <a:gd name="connsiteX32" fmla="*/ 255183 w 738457"/>
                <a:gd name="connsiteY32" fmla="*/ 702936 h 735085"/>
                <a:gd name="connsiteX33" fmla="*/ 227214 w 738457"/>
                <a:gd name="connsiteY33" fmla="*/ 690880 h 735085"/>
                <a:gd name="connsiteX34" fmla="*/ 215228 w 738457"/>
                <a:gd name="connsiteY34" fmla="*/ 698918 h 735085"/>
                <a:gd name="connsiteX35" fmla="*/ 191254 w 738457"/>
                <a:gd name="connsiteY35" fmla="*/ 698918 h 735085"/>
                <a:gd name="connsiteX36" fmla="*/ 175272 w 738457"/>
                <a:gd name="connsiteY36" fmla="*/ 682843 h 735085"/>
                <a:gd name="connsiteX37" fmla="*/ 175272 w 738457"/>
                <a:gd name="connsiteY37" fmla="*/ 654713 h 735085"/>
                <a:gd name="connsiteX38" fmla="*/ 183263 w 738457"/>
                <a:gd name="connsiteY38" fmla="*/ 646675 h 735085"/>
                <a:gd name="connsiteX39" fmla="*/ 175272 w 738457"/>
                <a:gd name="connsiteY39" fmla="*/ 618545 h 735085"/>
                <a:gd name="connsiteX40" fmla="*/ 159290 w 738457"/>
                <a:gd name="connsiteY40" fmla="*/ 618545 h 735085"/>
                <a:gd name="connsiteX41" fmla="*/ 143308 w 738457"/>
                <a:gd name="connsiteY41" fmla="*/ 598452 h 735085"/>
                <a:gd name="connsiteX42" fmla="*/ 143308 w 738457"/>
                <a:gd name="connsiteY42" fmla="*/ 578359 h 735085"/>
                <a:gd name="connsiteX43" fmla="*/ 159290 w 738457"/>
                <a:gd name="connsiteY43" fmla="*/ 558265 h 735085"/>
                <a:gd name="connsiteX44" fmla="*/ 175272 w 738457"/>
                <a:gd name="connsiteY44" fmla="*/ 554247 h 735085"/>
                <a:gd name="connsiteX45" fmla="*/ 187259 w 738457"/>
                <a:gd name="connsiteY45" fmla="*/ 526116 h 735085"/>
                <a:gd name="connsiteX46" fmla="*/ 179268 w 738457"/>
                <a:gd name="connsiteY46" fmla="*/ 518079 h 735085"/>
                <a:gd name="connsiteX47" fmla="*/ 179268 w 738457"/>
                <a:gd name="connsiteY47" fmla="*/ 489949 h 735085"/>
                <a:gd name="connsiteX48" fmla="*/ 195250 w 738457"/>
                <a:gd name="connsiteY48" fmla="*/ 477893 h 735085"/>
                <a:gd name="connsiteX49" fmla="*/ 219223 w 738457"/>
                <a:gd name="connsiteY49" fmla="*/ 473874 h 735085"/>
                <a:gd name="connsiteX50" fmla="*/ 231210 w 738457"/>
                <a:gd name="connsiteY50" fmla="*/ 481911 h 735085"/>
                <a:gd name="connsiteX51" fmla="*/ 259178 w 738457"/>
                <a:gd name="connsiteY51" fmla="*/ 469856 h 735085"/>
                <a:gd name="connsiteX52" fmla="*/ 263174 w 738457"/>
                <a:gd name="connsiteY52" fmla="*/ 457800 h 735085"/>
                <a:gd name="connsiteX53" fmla="*/ 283151 w 738457"/>
                <a:gd name="connsiteY53" fmla="*/ 441725 h 735085"/>
                <a:gd name="connsiteX54" fmla="*/ 550369 w 738457"/>
                <a:gd name="connsiteY54" fmla="*/ 341975 h 735085"/>
                <a:gd name="connsiteX55" fmla="*/ 494343 w 738457"/>
                <a:gd name="connsiteY55" fmla="*/ 410007 h 735085"/>
                <a:gd name="connsiteX56" fmla="*/ 562375 w 738457"/>
                <a:gd name="connsiteY56" fmla="*/ 470036 h 735085"/>
                <a:gd name="connsiteX57" fmla="*/ 622403 w 738457"/>
                <a:gd name="connsiteY57" fmla="*/ 402004 h 735085"/>
                <a:gd name="connsiteX58" fmla="*/ 550369 w 738457"/>
                <a:gd name="connsiteY58" fmla="*/ 341975 h 735085"/>
                <a:gd name="connsiteX59" fmla="*/ 558373 w 738457"/>
                <a:gd name="connsiteY59" fmla="*/ 225921 h 735085"/>
                <a:gd name="connsiteX60" fmla="*/ 578382 w 738457"/>
                <a:gd name="connsiteY60" fmla="*/ 241928 h 735085"/>
                <a:gd name="connsiteX61" fmla="*/ 582384 w 738457"/>
                <a:gd name="connsiteY61" fmla="*/ 261938 h 735085"/>
                <a:gd name="connsiteX62" fmla="*/ 622403 w 738457"/>
                <a:gd name="connsiteY62" fmla="*/ 273943 h 735085"/>
                <a:gd name="connsiteX63" fmla="*/ 634408 w 738457"/>
                <a:gd name="connsiteY63" fmla="*/ 261938 h 735085"/>
                <a:gd name="connsiteX64" fmla="*/ 662422 w 738457"/>
                <a:gd name="connsiteY64" fmla="*/ 257936 h 735085"/>
                <a:gd name="connsiteX65" fmla="*/ 686433 w 738457"/>
                <a:gd name="connsiteY65" fmla="*/ 281947 h 735085"/>
                <a:gd name="connsiteX66" fmla="*/ 690435 w 738457"/>
                <a:gd name="connsiteY66" fmla="*/ 305958 h 735085"/>
                <a:gd name="connsiteX67" fmla="*/ 678429 w 738457"/>
                <a:gd name="connsiteY67" fmla="*/ 321966 h 735085"/>
                <a:gd name="connsiteX68" fmla="*/ 694437 w 738457"/>
                <a:gd name="connsiteY68" fmla="*/ 357983 h 735085"/>
                <a:gd name="connsiteX69" fmla="*/ 714446 w 738457"/>
                <a:gd name="connsiteY69" fmla="*/ 357983 h 735085"/>
                <a:gd name="connsiteX70" fmla="*/ 734455 w 738457"/>
                <a:gd name="connsiteY70" fmla="*/ 373990 h 735085"/>
                <a:gd name="connsiteX71" fmla="*/ 738457 w 738457"/>
                <a:gd name="connsiteY71" fmla="*/ 406005 h 735085"/>
                <a:gd name="connsiteX72" fmla="*/ 722450 w 738457"/>
                <a:gd name="connsiteY72" fmla="*/ 430017 h 735085"/>
                <a:gd name="connsiteX73" fmla="*/ 702440 w 738457"/>
                <a:gd name="connsiteY73" fmla="*/ 434019 h 735085"/>
                <a:gd name="connsiteX74" fmla="*/ 690435 w 738457"/>
                <a:gd name="connsiteY74" fmla="*/ 470036 h 735085"/>
                <a:gd name="connsiteX75" fmla="*/ 702440 w 738457"/>
                <a:gd name="connsiteY75" fmla="*/ 482041 h 735085"/>
                <a:gd name="connsiteX76" fmla="*/ 706442 w 738457"/>
                <a:gd name="connsiteY76" fmla="*/ 510055 h 735085"/>
                <a:gd name="connsiteX77" fmla="*/ 682431 w 738457"/>
                <a:gd name="connsiteY77" fmla="*/ 534066 h 735085"/>
                <a:gd name="connsiteX78" fmla="*/ 658420 w 738457"/>
                <a:gd name="connsiteY78" fmla="*/ 538068 h 735085"/>
                <a:gd name="connsiteX79" fmla="*/ 638410 w 738457"/>
                <a:gd name="connsiteY79" fmla="*/ 526062 h 735085"/>
                <a:gd name="connsiteX80" fmla="*/ 606395 w 738457"/>
                <a:gd name="connsiteY80" fmla="*/ 542070 h 735085"/>
                <a:gd name="connsiteX81" fmla="*/ 606395 w 738457"/>
                <a:gd name="connsiteY81" fmla="*/ 566081 h 735085"/>
                <a:gd name="connsiteX82" fmla="*/ 586386 w 738457"/>
                <a:gd name="connsiteY82" fmla="*/ 586090 h 735085"/>
                <a:gd name="connsiteX83" fmla="*/ 554371 w 738457"/>
                <a:gd name="connsiteY83" fmla="*/ 586090 h 735085"/>
                <a:gd name="connsiteX84" fmla="*/ 534361 w 738457"/>
                <a:gd name="connsiteY84" fmla="*/ 570083 h 735085"/>
                <a:gd name="connsiteX85" fmla="*/ 530360 w 738457"/>
                <a:gd name="connsiteY85" fmla="*/ 550073 h 735085"/>
                <a:gd name="connsiteX86" fmla="*/ 494343 w 738457"/>
                <a:gd name="connsiteY86" fmla="*/ 538068 h 735085"/>
                <a:gd name="connsiteX87" fmla="*/ 478335 w 738457"/>
                <a:gd name="connsiteY87" fmla="*/ 554075 h 735085"/>
                <a:gd name="connsiteX88" fmla="*/ 454324 w 738457"/>
                <a:gd name="connsiteY88" fmla="*/ 554075 h 735085"/>
                <a:gd name="connsiteX89" fmla="*/ 426311 w 738457"/>
                <a:gd name="connsiteY89" fmla="*/ 534066 h 735085"/>
                <a:gd name="connsiteX90" fmla="*/ 422309 w 738457"/>
                <a:gd name="connsiteY90" fmla="*/ 506053 h 735085"/>
                <a:gd name="connsiteX91" fmla="*/ 438316 w 738457"/>
                <a:gd name="connsiteY91" fmla="*/ 490045 h 735085"/>
                <a:gd name="connsiteX92" fmla="*/ 422309 w 738457"/>
                <a:gd name="connsiteY92" fmla="*/ 458030 h 735085"/>
                <a:gd name="connsiteX93" fmla="*/ 398298 w 738457"/>
                <a:gd name="connsiteY93" fmla="*/ 458030 h 735085"/>
                <a:gd name="connsiteX94" fmla="*/ 378288 w 738457"/>
                <a:gd name="connsiteY94" fmla="*/ 438020 h 735085"/>
                <a:gd name="connsiteX95" fmla="*/ 374286 w 738457"/>
                <a:gd name="connsiteY95" fmla="*/ 406005 h 735085"/>
                <a:gd name="connsiteX96" fmla="*/ 390294 w 738457"/>
                <a:gd name="connsiteY96" fmla="*/ 385996 h 735085"/>
                <a:gd name="connsiteX97" fmla="*/ 414305 w 738457"/>
                <a:gd name="connsiteY97" fmla="*/ 381994 h 735085"/>
                <a:gd name="connsiteX98" fmla="*/ 422309 w 738457"/>
                <a:gd name="connsiteY98" fmla="*/ 345977 h 735085"/>
                <a:gd name="connsiteX99" fmla="*/ 410303 w 738457"/>
                <a:gd name="connsiteY99" fmla="*/ 329970 h 735085"/>
                <a:gd name="connsiteX100" fmla="*/ 410303 w 738457"/>
                <a:gd name="connsiteY100" fmla="*/ 305958 h 735085"/>
                <a:gd name="connsiteX101" fmla="*/ 430313 w 738457"/>
                <a:gd name="connsiteY101" fmla="*/ 277945 h 735085"/>
                <a:gd name="connsiteX102" fmla="*/ 454324 w 738457"/>
                <a:gd name="connsiteY102" fmla="*/ 273943 h 735085"/>
                <a:gd name="connsiteX103" fmla="*/ 470331 w 738457"/>
                <a:gd name="connsiteY103" fmla="*/ 285949 h 735085"/>
                <a:gd name="connsiteX104" fmla="*/ 506348 w 738457"/>
                <a:gd name="connsiteY104" fmla="*/ 265940 h 735085"/>
                <a:gd name="connsiteX105" fmla="*/ 506348 w 738457"/>
                <a:gd name="connsiteY105" fmla="*/ 249932 h 735085"/>
                <a:gd name="connsiteX106" fmla="*/ 526358 w 738457"/>
                <a:gd name="connsiteY106" fmla="*/ 229923 h 735085"/>
                <a:gd name="connsiteX107" fmla="*/ 558373 w 738457"/>
                <a:gd name="connsiteY107" fmla="*/ 225921 h 735085"/>
                <a:gd name="connsiteX108" fmla="*/ 219487 w 738457"/>
                <a:gd name="connsiteY108" fmla="*/ 140549 h 735085"/>
                <a:gd name="connsiteX109" fmla="*/ 139673 w 738457"/>
                <a:gd name="connsiteY109" fmla="*/ 216847 h 735085"/>
                <a:gd name="connsiteX110" fmla="*/ 219487 w 738457"/>
                <a:gd name="connsiteY110" fmla="*/ 297160 h 735085"/>
                <a:gd name="connsiteX111" fmla="*/ 295309 w 738457"/>
                <a:gd name="connsiteY111" fmla="*/ 216847 h 735085"/>
                <a:gd name="connsiteX112" fmla="*/ 219487 w 738457"/>
                <a:gd name="connsiteY112" fmla="*/ 140549 h 735085"/>
                <a:gd name="connsiteX113" fmla="*/ 195543 w 738457"/>
                <a:gd name="connsiteY113" fmla="*/ 0 h 735085"/>
                <a:gd name="connsiteX114" fmla="*/ 243431 w 738457"/>
                <a:gd name="connsiteY114" fmla="*/ 0 h 735085"/>
                <a:gd name="connsiteX115" fmla="*/ 263384 w 738457"/>
                <a:gd name="connsiteY115" fmla="*/ 16063 h 735085"/>
                <a:gd name="connsiteX116" fmla="*/ 263384 w 738457"/>
                <a:gd name="connsiteY116" fmla="*/ 44172 h 735085"/>
                <a:gd name="connsiteX117" fmla="*/ 307281 w 738457"/>
                <a:gd name="connsiteY117" fmla="*/ 64251 h 735085"/>
                <a:gd name="connsiteX118" fmla="*/ 331225 w 738457"/>
                <a:gd name="connsiteY118" fmla="*/ 48188 h 735085"/>
                <a:gd name="connsiteX119" fmla="*/ 355169 w 738457"/>
                <a:gd name="connsiteY119" fmla="*/ 48188 h 735085"/>
                <a:gd name="connsiteX120" fmla="*/ 391085 w 738457"/>
                <a:gd name="connsiteY120" fmla="*/ 80314 h 735085"/>
                <a:gd name="connsiteX121" fmla="*/ 391085 w 738457"/>
                <a:gd name="connsiteY121" fmla="*/ 108423 h 735085"/>
                <a:gd name="connsiteX122" fmla="*/ 375122 w 738457"/>
                <a:gd name="connsiteY122" fmla="*/ 128502 h 735085"/>
                <a:gd name="connsiteX123" fmla="*/ 391085 w 738457"/>
                <a:gd name="connsiteY123" fmla="*/ 172674 h 735085"/>
                <a:gd name="connsiteX124" fmla="*/ 419020 w 738457"/>
                <a:gd name="connsiteY124" fmla="*/ 176690 h 735085"/>
                <a:gd name="connsiteX125" fmla="*/ 434982 w 738457"/>
                <a:gd name="connsiteY125" fmla="*/ 196768 h 735085"/>
                <a:gd name="connsiteX126" fmla="*/ 434982 w 738457"/>
                <a:gd name="connsiteY126" fmla="*/ 240941 h 735085"/>
                <a:gd name="connsiteX127" fmla="*/ 419020 w 738457"/>
                <a:gd name="connsiteY127" fmla="*/ 261019 h 735085"/>
                <a:gd name="connsiteX128" fmla="*/ 391085 w 738457"/>
                <a:gd name="connsiteY128" fmla="*/ 265035 h 735085"/>
                <a:gd name="connsiteX129" fmla="*/ 371132 w 738457"/>
                <a:gd name="connsiteY129" fmla="*/ 309207 h 735085"/>
                <a:gd name="connsiteX130" fmla="*/ 391085 w 738457"/>
                <a:gd name="connsiteY130" fmla="*/ 333301 h 735085"/>
                <a:gd name="connsiteX131" fmla="*/ 391085 w 738457"/>
                <a:gd name="connsiteY131" fmla="*/ 357396 h 735085"/>
                <a:gd name="connsiteX132" fmla="*/ 355169 w 738457"/>
                <a:gd name="connsiteY132" fmla="*/ 393537 h 735085"/>
                <a:gd name="connsiteX133" fmla="*/ 331225 w 738457"/>
                <a:gd name="connsiteY133" fmla="*/ 393537 h 735085"/>
                <a:gd name="connsiteX134" fmla="*/ 307281 w 738457"/>
                <a:gd name="connsiteY134" fmla="*/ 373458 h 735085"/>
                <a:gd name="connsiteX135" fmla="*/ 263384 w 738457"/>
                <a:gd name="connsiteY135" fmla="*/ 393537 h 735085"/>
                <a:gd name="connsiteX136" fmla="*/ 259393 w 738457"/>
                <a:gd name="connsiteY136" fmla="*/ 421646 h 735085"/>
                <a:gd name="connsiteX137" fmla="*/ 239440 w 738457"/>
                <a:gd name="connsiteY137" fmla="*/ 441725 h 735085"/>
                <a:gd name="connsiteX138" fmla="*/ 191552 w 738457"/>
                <a:gd name="connsiteY138" fmla="*/ 441725 h 735085"/>
                <a:gd name="connsiteX139" fmla="*/ 171599 w 738457"/>
                <a:gd name="connsiteY139" fmla="*/ 421646 h 735085"/>
                <a:gd name="connsiteX140" fmla="*/ 167608 w 738457"/>
                <a:gd name="connsiteY140" fmla="*/ 389521 h 735085"/>
                <a:gd name="connsiteX141" fmla="*/ 127701 w 738457"/>
                <a:gd name="connsiteY141" fmla="*/ 373458 h 735085"/>
                <a:gd name="connsiteX142" fmla="*/ 103757 w 738457"/>
                <a:gd name="connsiteY142" fmla="*/ 393537 h 735085"/>
                <a:gd name="connsiteX143" fmla="*/ 79813 w 738457"/>
                <a:gd name="connsiteY143" fmla="*/ 393537 h 735085"/>
                <a:gd name="connsiteX144" fmla="*/ 43897 w 738457"/>
                <a:gd name="connsiteY144" fmla="*/ 357396 h 735085"/>
                <a:gd name="connsiteX145" fmla="*/ 43897 w 738457"/>
                <a:gd name="connsiteY145" fmla="*/ 329286 h 735085"/>
                <a:gd name="connsiteX146" fmla="*/ 63850 w 738457"/>
                <a:gd name="connsiteY146" fmla="*/ 305192 h 735085"/>
                <a:gd name="connsiteX147" fmla="*/ 47888 w 738457"/>
                <a:gd name="connsiteY147" fmla="*/ 269051 h 735085"/>
                <a:gd name="connsiteX148" fmla="*/ 15962 w 738457"/>
                <a:gd name="connsiteY148" fmla="*/ 265035 h 735085"/>
                <a:gd name="connsiteX149" fmla="*/ 0 w 738457"/>
                <a:gd name="connsiteY149" fmla="*/ 244956 h 735085"/>
                <a:gd name="connsiteX150" fmla="*/ 0 w 738457"/>
                <a:gd name="connsiteY150" fmla="*/ 196768 h 735085"/>
                <a:gd name="connsiteX151" fmla="*/ 15962 w 738457"/>
                <a:gd name="connsiteY151" fmla="*/ 176690 h 735085"/>
                <a:gd name="connsiteX152" fmla="*/ 43897 w 738457"/>
                <a:gd name="connsiteY152" fmla="*/ 172674 h 735085"/>
                <a:gd name="connsiteX153" fmla="*/ 63850 w 738457"/>
                <a:gd name="connsiteY153" fmla="*/ 132517 h 735085"/>
                <a:gd name="connsiteX154" fmla="*/ 43897 w 738457"/>
                <a:gd name="connsiteY154" fmla="*/ 108423 h 735085"/>
                <a:gd name="connsiteX155" fmla="*/ 43897 w 738457"/>
                <a:gd name="connsiteY155" fmla="*/ 80314 h 735085"/>
                <a:gd name="connsiteX156" fmla="*/ 79813 w 738457"/>
                <a:gd name="connsiteY156" fmla="*/ 48188 h 735085"/>
                <a:gd name="connsiteX157" fmla="*/ 103757 w 738457"/>
                <a:gd name="connsiteY157" fmla="*/ 48188 h 735085"/>
                <a:gd name="connsiteX158" fmla="*/ 127701 w 738457"/>
                <a:gd name="connsiteY158" fmla="*/ 64251 h 735085"/>
                <a:gd name="connsiteX159" fmla="*/ 171599 w 738457"/>
                <a:gd name="connsiteY159" fmla="*/ 44172 h 735085"/>
                <a:gd name="connsiteX160" fmla="*/ 175589 w 738457"/>
                <a:gd name="connsiteY160" fmla="*/ 16063 h 735085"/>
                <a:gd name="connsiteX161" fmla="*/ 195543 w 738457"/>
                <a:gd name="connsiteY161" fmla="*/ 0 h 73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738457" h="735085">
                  <a:moveTo>
                    <a:pt x="291143" y="534154"/>
                  </a:moveTo>
                  <a:cubicBezTo>
                    <a:pt x="263174" y="534154"/>
                    <a:pt x="239201" y="558265"/>
                    <a:pt x="239201" y="586396"/>
                  </a:cubicBezTo>
                  <a:cubicBezTo>
                    <a:pt x="235205" y="614526"/>
                    <a:pt x="259178" y="638638"/>
                    <a:pt x="287147" y="638638"/>
                  </a:cubicBezTo>
                  <a:cubicBezTo>
                    <a:pt x="319111" y="638638"/>
                    <a:pt x="343084" y="618545"/>
                    <a:pt x="343084" y="586396"/>
                  </a:cubicBezTo>
                  <a:cubicBezTo>
                    <a:pt x="343084" y="558265"/>
                    <a:pt x="319111" y="534154"/>
                    <a:pt x="291143" y="534154"/>
                  </a:cubicBezTo>
                  <a:close/>
                  <a:moveTo>
                    <a:pt x="283151" y="441725"/>
                  </a:moveTo>
                  <a:cubicBezTo>
                    <a:pt x="283151" y="441725"/>
                    <a:pt x="283151" y="441725"/>
                    <a:pt x="303129" y="441725"/>
                  </a:cubicBezTo>
                  <a:cubicBezTo>
                    <a:pt x="311120" y="441725"/>
                    <a:pt x="319111" y="449762"/>
                    <a:pt x="319111" y="457800"/>
                  </a:cubicBezTo>
                  <a:cubicBezTo>
                    <a:pt x="319111" y="457800"/>
                    <a:pt x="319111" y="457800"/>
                    <a:pt x="323107" y="473874"/>
                  </a:cubicBezTo>
                  <a:cubicBezTo>
                    <a:pt x="331098" y="473874"/>
                    <a:pt x="343084" y="477893"/>
                    <a:pt x="351075" y="485930"/>
                  </a:cubicBezTo>
                  <a:cubicBezTo>
                    <a:pt x="351075" y="485930"/>
                    <a:pt x="351075" y="485930"/>
                    <a:pt x="359066" y="477893"/>
                  </a:cubicBezTo>
                  <a:cubicBezTo>
                    <a:pt x="367057" y="469856"/>
                    <a:pt x="379044" y="469856"/>
                    <a:pt x="387035" y="477893"/>
                  </a:cubicBezTo>
                  <a:cubicBezTo>
                    <a:pt x="387035" y="477893"/>
                    <a:pt x="387035" y="477893"/>
                    <a:pt x="399022" y="493967"/>
                  </a:cubicBezTo>
                  <a:cubicBezTo>
                    <a:pt x="407013" y="502005"/>
                    <a:pt x="407013" y="510042"/>
                    <a:pt x="403017" y="518079"/>
                  </a:cubicBezTo>
                  <a:cubicBezTo>
                    <a:pt x="403017" y="518079"/>
                    <a:pt x="403017" y="518079"/>
                    <a:pt x="395026" y="530135"/>
                  </a:cubicBezTo>
                  <a:cubicBezTo>
                    <a:pt x="399022" y="538172"/>
                    <a:pt x="403017" y="546210"/>
                    <a:pt x="403017" y="558265"/>
                  </a:cubicBezTo>
                  <a:cubicBezTo>
                    <a:pt x="403017" y="558265"/>
                    <a:pt x="403017" y="558265"/>
                    <a:pt x="418999" y="558265"/>
                  </a:cubicBezTo>
                  <a:cubicBezTo>
                    <a:pt x="426990" y="562284"/>
                    <a:pt x="434981" y="570321"/>
                    <a:pt x="434981" y="578359"/>
                  </a:cubicBezTo>
                  <a:cubicBezTo>
                    <a:pt x="434981" y="578359"/>
                    <a:pt x="434981" y="578359"/>
                    <a:pt x="434981" y="598452"/>
                  </a:cubicBezTo>
                  <a:cubicBezTo>
                    <a:pt x="434981" y="610508"/>
                    <a:pt x="426990" y="618545"/>
                    <a:pt x="415004" y="618545"/>
                  </a:cubicBezTo>
                  <a:cubicBezTo>
                    <a:pt x="415004" y="618545"/>
                    <a:pt x="415004" y="618545"/>
                    <a:pt x="403017" y="618545"/>
                  </a:cubicBezTo>
                  <a:cubicBezTo>
                    <a:pt x="403017" y="630601"/>
                    <a:pt x="399022" y="638638"/>
                    <a:pt x="391031" y="646675"/>
                  </a:cubicBezTo>
                  <a:cubicBezTo>
                    <a:pt x="391031" y="646675"/>
                    <a:pt x="391031" y="646675"/>
                    <a:pt x="399022" y="658731"/>
                  </a:cubicBezTo>
                  <a:cubicBezTo>
                    <a:pt x="407013" y="666769"/>
                    <a:pt x="407013" y="678824"/>
                    <a:pt x="399022" y="686862"/>
                  </a:cubicBezTo>
                  <a:cubicBezTo>
                    <a:pt x="399022" y="686862"/>
                    <a:pt x="399022" y="686862"/>
                    <a:pt x="383039" y="698918"/>
                  </a:cubicBezTo>
                  <a:cubicBezTo>
                    <a:pt x="375048" y="706955"/>
                    <a:pt x="367057" y="706955"/>
                    <a:pt x="359066" y="702936"/>
                  </a:cubicBezTo>
                  <a:cubicBezTo>
                    <a:pt x="359066" y="702936"/>
                    <a:pt x="359066" y="702936"/>
                    <a:pt x="347080" y="690880"/>
                  </a:cubicBezTo>
                  <a:cubicBezTo>
                    <a:pt x="339089" y="698918"/>
                    <a:pt x="327102" y="698918"/>
                    <a:pt x="319111" y="702936"/>
                  </a:cubicBezTo>
                  <a:cubicBezTo>
                    <a:pt x="319111" y="702936"/>
                    <a:pt x="319111" y="702936"/>
                    <a:pt x="315116" y="719011"/>
                  </a:cubicBezTo>
                  <a:cubicBezTo>
                    <a:pt x="315116" y="727048"/>
                    <a:pt x="307125" y="735085"/>
                    <a:pt x="295138" y="735085"/>
                  </a:cubicBezTo>
                  <a:cubicBezTo>
                    <a:pt x="295138" y="735085"/>
                    <a:pt x="295138" y="735085"/>
                    <a:pt x="275160" y="735085"/>
                  </a:cubicBezTo>
                  <a:cubicBezTo>
                    <a:pt x="267169" y="735085"/>
                    <a:pt x="259178" y="727048"/>
                    <a:pt x="255183" y="719011"/>
                  </a:cubicBezTo>
                  <a:cubicBezTo>
                    <a:pt x="255183" y="719011"/>
                    <a:pt x="255183" y="719011"/>
                    <a:pt x="255183" y="702936"/>
                  </a:cubicBezTo>
                  <a:cubicBezTo>
                    <a:pt x="247192" y="698918"/>
                    <a:pt x="239201" y="694899"/>
                    <a:pt x="227214" y="690880"/>
                  </a:cubicBezTo>
                  <a:cubicBezTo>
                    <a:pt x="227214" y="690880"/>
                    <a:pt x="227214" y="690880"/>
                    <a:pt x="215228" y="698918"/>
                  </a:cubicBezTo>
                  <a:cubicBezTo>
                    <a:pt x="207237" y="706955"/>
                    <a:pt x="199246" y="702936"/>
                    <a:pt x="191254" y="698918"/>
                  </a:cubicBezTo>
                  <a:cubicBezTo>
                    <a:pt x="191254" y="698918"/>
                    <a:pt x="191254" y="698918"/>
                    <a:pt x="175272" y="682843"/>
                  </a:cubicBezTo>
                  <a:cubicBezTo>
                    <a:pt x="171277" y="674806"/>
                    <a:pt x="171277" y="662750"/>
                    <a:pt x="175272" y="654713"/>
                  </a:cubicBezTo>
                  <a:cubicBezTo>
                    <a:pt x="175272" y="654713"/>
                    <a:pt x="175272" y="654713"/>
                    <a:pt x="183263" y="646675"/>
                  </a:cubicBezTo>
                  <a:cubicBezTo>
                    <a:pt x="179268" y="638638"/>
                    <a:pt x="175272" y="626582"/>
                    <a:pt x="175272" y="618545"/>
                  </a:cubicBezTo>
                  <a:cubicBezTo>
                    <a:pt x="175272" y="618545"/>
                    <a:pt x="175272" y="618545"/>
                    <a:pt x="159290" y="618545"/>
                  </a:cubicBezTo>
                  <a:cubicBezTo>
                    <a:pt x="151299" y="614526"/>
                    <a:pt x="143308" y="606489"/>
                    <a:pt x="143308" y="598452"/>
                  </a:cubicBezTo>
                  <a:cubicBezTo>
                    <a:pt x="143308" y="598452"/>
                    <a:pt x="143308" y="598452"/>
                    <a:pt x="143308" y="578359"/>
                  </a:cubicBezTo>
                  <a:cubicBezTo>
                    <a:pt x="143308" y="566303"/>
                    <a:pt x="151299" y="558265"/>
                    <a:pt x="159290" y="558265"/>
                  </a:cubicBezTo>
                  <a:lnTo>
                    <a:pt x="175272" y="554247"/>
                  </a:lnTo>
                  <a:cubicBezTo>
                    <a:pt x="175272" y="546210"/>
                    <a:pt x="179268" y="538172"/>
                    <a:pt x="187259" y="526116"/>
                  </a:cubicBezTo>
                  <a:cubicBezTo>
                    <a:pt x="187259" y="526116"/>
                    <a:pt x="187259" y="526116"/>
                    <a:pt x="179268" y="518079"/>
                  </a:cubicBezTo>
                  <a:cubicBezTo>
                    <a:pt x="171277" y="510042"/>
                    <a:pt x="171277" y="497986"/>
                    <a:pt x="179268" y="489949"/>
                  </a:cubicBezTo>
                  <a:cubicBezTo>
                    <a:pt x="179268" y="489949"/>
                    <a:pt x="179268" y="489949"/>
                    <a:pt x="195250" y="477893"/>
                  </a:cubicBezTo>
                  <a:cubicBezTo>
                    <a:pt x="199246" y="469856"/>
                    <a:pt x="211232" y="469856"/>
                    <a:pt x="219223" y="473874"/>
                  </a:cubicBezTo>
                  <a:cubicBezTo>
                    <a:pt x="219223" y="473874"/>
                    <a:pt x="219223" y="473874"/>
                    <a:pt x="231210" y="481911"/>
                  </a:cubicBezTo>
                  <a:cubicBezTo>
                    <a:pt x="239201" y="477893"/>
                    <a:pt x="251187" y="473874"/>
                    <a:pt x="259178" y="469856"/>
                  </a:cubicBezTo>
                  <a:cubicBezTo>
                    <a:pt x="259178" y="469856"/>
                    <a:pt x="259178" y="469856"/>
                    <a:pt x="263174" y="457800"/>
                  </a:cubicBezTo>
                  <a:cubicBezTo>
                    <a:pt x="263174" y="449762"/>
                    <a:pt x="271165" y="441725"/>
                    <a:pt x="283151" y="441725"/>
                  </a:cubicBezTo>
                  <a:close/>
                  <a:moveTo>
                    <a:pt x="550369" y="341975"/>
                  </a:moveTo>
                  <a:cubicBezTo>
                    <a:pt x="518354" y="345977"/>
                    <a:pt x="490341" y="373990"/>
                    <a:pt x="494343" y="410007"/>
                  </a:cubicBezTo>
                  <a:cubicBezTo>
                    <a:pt x="494343" y="446024"/>
                    <a:pt x="526358" y="474038"/>
                    <a:pt x="562375" y="470036"/>
                  </a:cubicBezTo>
                  <a:cubicBezTo>
                    <a:pt x="598391" y="466034"/>
                    <a:pt x="622403" y="434019"/>
                    <a:pt x="622403" y="402004"/>
                  </a:cubicBezTo>
                  <a:cubicBezTo>
                    <a:pt x="618401" y="365987"/>
                    <a:pt x="586386" y="337973"/>
                    <a:pt x="550369" y="341975"/>
                  </a:cubicBezTo>
                  <a:close/>
                  <a:moveTo>
                    <a:pt x="558373" y="225921"/>
                  </a:moveTo>
                  <a:cubicBezTo>
                    <a:pt x="570378" y="225921"/>
                    <a:pt x="578382" y="233925"/>
                    <a:pt x="578382" y="241928"/>
                  </a:cubicBezTo>
                  <a:cubicBezTo>
                    <a:pt x="578382" y="241928"/>
                    <a:pt x="578382" y="241928"/>
                    <a:pt x="582384" y="261938"/>
                  </a:cubicBezTo>
                  <a:cubicBezTo>
                    <a:pt x="598391" y="261938"/>
                    <a:pt x="610397" y="265940"/>
                    <a:pt x="622403" y="273943"/>
                  </a:cubicBezTo>
                  <a:cubicBezTo>
                    <a:pt x="622403" y="273943"/>
                    <a:pt x="622403" y="273943"/>
                    <a:pt x="634408" y="261938"/>
                  </a:cubicBezTo>
                  <a:cubicBezTo>
                    <a:pt x="642412" y="253934"/>
                    <a:pt x="654418" y="253934"/>
                    <a:pt x="662422" y="257936"/>
                  </a:cubicBezTo>
                  <a:cubicBezTo>
                    <a:pt x="662422" y="257936"/>
                    <a:pt x="662422" y="257936"/>
                    <a:pt x="686433" y="281947"/>
                  </a:cubicBezTo>
                  <a:cubicBezTo>
                    <a:pt x="694437" y="285949"/>
                    <a:pt x="694437" y="297955"/>
                    <a:pt x="690435" y="305958"/>
                  </a:cubicBezTo>
                  <a:cubicBezTo>
                    <a:pt x="690435" y="305958"/>
                    <a:pt x="690435" y="305958"/>
                    <a:pt x="678429" y="321966"/>
                  </a:cubicBezTo>
                  <a:cubicBezTo>
                    <a:pt x="686433" y="333972"/>
                    <a:pt x="690435" y="345977"/>
                    <a:pt x="694437" y="357983"/>
                  </a:cubicBezTo>
                  <a:cubicBezTo>
                    <a:pt x="694437" y="357983"/>
                    <a:pt x="694437" y="357983"/>
                    <a:pt x="714446" y="357983"/>
                  </a:cubicBezTo>
                  <a:cubicBezTo>
                    <a:pt x="726452" y="357983"/>
                    <a:pt x="734455" y="365987"/>
                    <a:pt x="734455" y="373990"/>
                  </a:cubicBezTo>
                  <a:cubicBezTo>
                    <a:pt x="734455" y="373990"/>
                    <a:pt x="734455" y="373990"/>
                    <a:pt x="738457" y="406005"/>
                  </a:cubicBezTo>
                  <a:cubicBezTo>
                    <a:pt x="738457" y="418011"/>
                    <a:pt x="730453" y="426015"/>
                    <a:pt x="722450" y="430017"/>
                  </a:cubicBezTo>
                  <a:cubicBezTo>
                    <a:pt x="722450" y="430017"/>
                    <a:pt x="722450" y="430017"/>
                    <a:pt x="702440" y="434019"/>
                  </a:cubicBezTo>
                  <a:cubicBezTo>
                    <a:pt x="698438" y="446024"/>
                    <a:pt x="694437" y="458030"/>
                    <a:pt x="690435" y="470036"/>
                  </a:cubicBezTo>
                  <a:cubicBezTo>
                    <a:pt x="690435" y="470036"/>
                    <a:pt x="690435" y="470036"/>
                    <a:pt x="702440" y="482041"/>
                  </a:cubicBezTo>
                  <a:cubicBezTo>
                    <a:pt x="710444" y="490045"/>
                    <a:pt x="710444" y="502051"/>
                    <a:pt x="706442" y="510055"/>
                  </a:cubicBezTo>
                  <a:cubicBezTo>
                    <a:pt x="706442" y="510055"/>
                    <a:pt x="706442" y="510055"/>
                    <a:pt x="682431" y="534066"/>
                  </a:cubicBezTo>
                  <a:cubicBezTo>
                    <a:pt x="678429" y="542070"/>
                    <a:pt x="666423" y="546071"/>
                    <a:pt x="658420" y="538068"/>
                  </a:cubicBezTo>
                  <a:cubicBezTo>
                    <a:pt x="658420" y="538068"/>
                    <a:pt x="658420" y="538068"/>
                    <a:pt x="638410" y="526062"/>
                  </a:cubicBezTo>
                  <a:cubicBezTo>
                    <a:pt x="630407" y="534066"/>
                    <a:pt x="618401" y="538068"/>
                    <a:pt x="606395" y="542070"/>
                  </a:cubicBezTo>
                  <a:cubicBezTo>
                    <a:pt x="606395" y="542070"/>
                    <a:pt x="606395" y="542070"/>
                    <a:pt x="606395" y="566081"/>
                  </a:cubicBezTo>
                  <a:cubicBezTo>
                    <a:pt x="606395" y="574085"/>
                    <a:pt x="598391" y="582088"/>
                    <a:pt x="586386" y="586090"/>
                  </a:cubicBezTo>
                  <a:cubicBezTo>
                    <a:pt x="586386" y="586090"/>
                    <a:pt x="586386" y="586090"/>
                    <a:pt x="554371" y="586090"/>
                  </a:cubicBezTo>
                  <a:cubicBezTo>
                    <a:pt x="546367" y="590092"/>
                    <a:pt x="534361" y="582088"/>
                    <a:pt x="534361" y="570083"/>
                  </a:cubicBezTo>
                  <a:cubicBezTo>
                    <a:pt x="534361" y="570083"/>
                    <a:pt x="534361" y="570083"/>
                    <a:pt x="530360" y="550073"/>
                  </a:cubicBezTo>
                  <a:cubicBezTo>
                    <a:pt x="518354" y="546071"/>
                    <a:pt x="506348" y="542070"/>
                    <a:pt x="494343" y="538068"/>
                  </a:cubicBezTo>
                  <a:cubicBezTo>
                    <a:pt x="494343" y="538068"/>
                    <a:pt x="494343" y="538068"/>
                    <a:pt x="478335" y="554075"/>
                  </a:cubicBezTo>
                  <a:cubicBezTo>
                    <a:pt x="470331" y="562079"/>
                    <a:pt x="458326" y="562079"/>
                    <a:pt x="454324" y="554075"/>
                  </a:cubicBezTo>
                  <a:cubicBezTo>
                    <a:pt x="454324" y="554075"/>
                    <a:pt x="454324" y="554075"/>
                    <a:pt x="426311" y="534066"/>
                  </a:cubicBezTo>
                  <a:cubicBezTo>
                    <a:pt x="418307" y="526062"/>
                    <a:pt x="418307" y="514056"/>
                    <a:pt x="422309" y="506053"/>
                  </a:cubicBezTo>
                  <a:cubicBezTo>
                    <a:pt x="422309" y="506053"/>
                    <a:pt x="422309" y="506053"/>
                    <a:pt x="438316" y="490045"/>
                  </a:cubicBezTo>
                  <a:cubicBezTo>
                    <a:pt x="430313" y="478040"/>
                    <a:pt x="426311" y="470036"/>
                    <a:pt x="422309" y="458030"/>
                  </a:cubicBezTo>
                  <a:cubicBezTo>
                    <a:pt x="422309" y="458030"/>
                    <a:pt x="422309" y="458030"/>
                    <a:pt x="398298" y="458030"/>
                  </a:cubicBezTo>
                  <a:cubicBezTo>
                    <a:pt x="386292" y="458030"/>
                    <a:pt x="378288" y="450026"/>
                    <a:pt x="378288" y="438020"/>
                  </a:cubicBezTo>
                  <a:cubicBezTo>
                    <a:pt x="378288" y="438020"/>
                    <a:pt x="378288" y="438020"/>
                    <a:pt x="374286" y="406005"/>
                  </a:cubicBezTo>
                  <a:cubicBezTo>
                    <a:pt x="374286" y="398002"/>
                    <a:pt x="382290" y="385996"/>
                    <a:pt x="390294" y="385996"/>
                  </a:cubicBezTo>
                  <a:cubicBezTo>
                    <a:pt x="390294" y="385996"/>
                    <a:pt x="390294" y="385996"/>
                    <a:pt x="414305" y="381994"/>
                  </a:cubicBezTo>
                  <a:cubicBezTo>
                    <a:pt x="414305" y="369989"/>
                    <a:pt x="418307" y="357983"/>
                    <a:pt x="422309" y="345977"/>
                  </a:cubicBezTo>
                  <a:cubicBezTo>
                    <a:pt x="422309" y="345977"/>
                    <a:pt x="422309" y="345977"/>
                    <a:pt x="410303" y="329970"/>
                  </a:cubicBezTo>
                  <a:cubicBezTo>
                    <a:pt x="402299" y="321966"/>
                    <a:pt x="402299" y="309960"/>
                    <a:pt x="410303" y="305958"/>
                  </a:cubicBezTo>
                  <a:cubicBezTo>
                    <a:pt x="410303" y="305958"/>
                    <a:pt x="410303" y="305958"/>
                    <a:pt x="430313" y="277945"/>
                  </a:cubicBezTo>
                  <a:cubicBezTo>
                    <a:pt x="434314" y="269942"/>
                    <a:pt x="446320" y="269942"/>
                    <a:pt x="454324" y="273943"/>
                  </a:cubicBezTo>
                  <a:cubicBezTo>
                    <a:pt x="454324" y="273943"/>
                    <a:pt x="454324" y="273943"/>
                    <a:pt x="470331" y="285949"/>
                  </a:cubicBezTo>
                  <a:cubicBezTo>
                    <a:pt x="482337" y="277945"/>
                    <a:pt x="494343" y="273943"/>
                    <a:pt x="506348" y="265940"/>
                  </a:cubicBezTo>
                  <a:cubicBezTo>
                    <a:pt x="506348" y="265940"/>
                    <a:pt x="506348" y="265940"/>
                    <a:pt x="506348" y="249932"/>
                  </a:cubicBezTo>
                  <a:cubicBezTo>
                    <a:pt x="506348" y="237927"/>
                    <a:pt x="514352" y="229923"/>
                    <a:pt x="526358" y="229923"/>
                  </a:cubicBezTo>
                  <a:cubicBezTo>
                    <a:pt x="526358" y="229923"/>
                    <a:pt x="526358" y="229923"/>
                    <a:pt x="558373" y="225921"/>
                  </a:cubicBezTo>
                  <a:close/>
                  <a:moveTo>
                    <a:pt x="219487" y="140549"/>
                  </a:moveTo>
                  <a:cubicBezTo>
                    <a:pt x="175589" y="140549"/>
                    <a:pt x="139673" y="176690"/>
                    <a:pt x="139673" y="216847"/>
                  </a:cubicBezTo>
                  <a:cubicBezTo>
                    <a:pt x="139673" y="261019"/>
                    <a:pt x="175589" y="297160"/>
                    <a:pt x="219487" y="297160"/>
                  </a:cubicBezTo>
                  <a:cubicBezTo>
                    <a:pt x="263384" y="297160"/>
                    <a:pt x="295309" y="261019"/>
                    <a:pt x="295309" y="216847"/>
                  </a:cubicBezTo>
                  <a:cubicBezTo>
                    <a:pt x="295309" y="176690"/>
                    <a:pt x="263384" y="140549"/>
                    <a:pt x="219487" y="140549"/>
                  </a:cubicBezTo>
                  <a:close/>
                  <a:moveTo>
                    <a:pt x="195543" y="0"/>
                  </a:moveTo>
                  <a:cubicBezTo>
                    <a:pt x="195543" y="0"/>
                    <a:pt x="195543" y="0"/>
                    <a:pt x="243431" y="0"/>
                  </a:cubicBezTo>
                  <a:cubicBezTo>
                    <a:pt x="251412" y="0"/>
                    <a:pt x="259393" y="8031"/>
                    <a:pt x="263384" y="16063"/>
                  </a:cubicBezTo>
                  <a:cubicBezTo>
                    <a:pt x="263384" y="16063"/>
                    <a:pt x="263384" y="16063"/>
                    <a:pt x="263384" y="44172"/>
                  </a:cubicBezTo>
                  <a:cubicBezTo>
                    <a:pt x="279346" y="48188"/>
                    <a:pt x="295309" y="56219"/>
                    <a:pt x="307281" y="64251"/>
                  </a:cubicBezTo>
                  <a:cubicBezTo>
                    <a:pt x="307281" y="64251"/>
                    <a:pt x="307281" y="64251"/>
                    <a:pt x="331225" y="48188"/>
                  </a:cubicBezTo>
                  <a:cubicBezTo>
                    <a:pt x="339206" y="40157"/>
                    <a:pt x="347188" y="40157"/>
                    <a:pt x="355169" y="48188"/>
                  </a:cubicBezTo>
                  <a:cubicBezTo>
                    <a:pt x="355169" y="48188"/>
                    <a:pt x="355169" y="48188"/>
                    <a:pt x="391085" y="80314"/>
                  </a:cubicBezTo>
                  <a:cubicBezTo>
                    <a:pt x="395076" y="88345"/>
                    <a:pt x="399066" y="100392"/>
                    <a:pt x="391085" y="108423"/>
                  </a:cubicBezTo>
                  <a:cubicBezTo>
                    <a:pt x="391085" y="108423"/>
                    <a:pt x="391085" y="108423"/>
                    <a:pt x="375122" y="128502"/>
                  </a:cubicBezTo>
                  <a:cubicBezTo>
                    <a:pt x="379113" y="144564"/>
                    <a:pt x="387094" y="156611"/>
                    <a:pt x="391085" y="172674"/>
                  </a:cubicBezTo>
                  <a:cubicBezTo>
                    <a:pt x="391085" y="172674"/>
                    <a:pt x="391085" y="172674"/>
                    <a:pt x="419020" y="176690"/>
                  </a:cubicBezTo>
                  <a:cubicBezTo>
                    <a:pt x="427001" y="176690"/>
                    <a:pt x="434982" y="184721"/>
                    <a:pt x="434982" y="196768"/>
                  </a:cubicBezTo>
                  <a:cubicBezTo>
                    <a:pt x="434982" y="196768"/>
                    <a:pt x="434982" y="196768"/>
                    <a:pt x="434982" y="240941"/>
                  </a:cubicBezTo>
                  <a:cubicBezTo>
                    <a:pt x="434982" y="252988"/>
                    <a:pt x="427001" y="261019"/>
                    <a:pt x="419020" y="261019"/>
                  </a:cubicBezTo>
                  <a:cubicBezTo>
                    <a:pt x="419020" y="261019"/>
                    <a:pt x="419020" y="261019"/>
                    <a:pt x="391085" y="265035"/>
                  </a:cubicBezTo>
                  <a:cubicBezTo>
                    <a:pt x="387094" y="281098"/>
                    <a:pt x="379113" y="293145"/>
                    <a:pt x="371132" y="309207"/>
                  </a:cubicBezTo>
                  <a:cubicBezTo>
                    <a:pt x="371132" y="309207"/>
                    <a:pt x="371132" y="309207"/>
                    <a:pt x="391085" y="333301"/>
                  </a:cubicBezTo>
                  <a:cubicBezTo>
                    <a:pt x="399066" y="341333"/>
                    <a:pt x="395076" y="349364"/>
                    <a:pt x="391085" y="357396"/>
                  </a:cubicBezTo>
                  <a:cubicBezTo>
                    <a:pt x="391085" y="357396"/>
                    <a:pt x="391085" y="357396"/>
                    <a:pt x="355169" y="393537"/>
                  </a:cubicBezTo>
                  <a:cubicBezTo>
                    <a:pt x="347188" y="397552"/>
                    <a:pt x="339206" y="401568"/>
                    <a:pt x="331225" y="393537"/>
                  </a:cubicBezTo>
                  <a:cubicBezTo>
                    <a:pt x="331225" y="393537"/>
                    <a:pt x="331225" y="393537"/>
                    <a:pt x="307281" y="373458"/>
                  </a:cubicBezTo>
                  <a:cubicBezTo>
                    <a:pt x="291318" y="381490"/>
                    <a:pt x="279346" y="389521"/>
                    <a:pt x="263384" y="393537"/>
                  </a:cubicBezTo>
                  <a:cubicBezTo>
                    <a:pt x="263384" y="393537"/>
                    <a:pt x="263384" y="393537"/>
                    <a:pt x="259393" y="421646"/>
                  </a:cubicBezTo>
                  <a:cubicBezTo>
                    <a:pt x="259393" y="433693"/>
                    <a:pt x="251412" y="441725"/>
                    <a:pt x="239440" y="441725"/>
                  </a:cubicBezTo>
                  <a:cubicBezTo>
                    <a:pt x="239440" y="441725"/>
                    <a:pt x="239440" y="441725"/>
                    <a:pt x="191552" y="441725"/>
                  </a:cubicBezTo>
                  <a:cubicBezTo>
                    <a:pt x="183571" y="441725"/>
                    <a:pt x="175589" y="433693"/>
                    <a:pt x="171599" y="421646"/>
                  </a:cubicBezTo>
                  <a:cubicBezTo>
                    <a:pt x="171599" y="421646"/>
                    <a:pt x="171599" y="421646"/>
                    <a:pt x="167608" y="389521"/>
                  </a:cubicBezTo>
                  <a:cubicBezTo>
                    <a:pt x="155636" y="385505"/>
                    <a:pt x="143664" y="381490"/>
                    <a:pt x="127701" y="373458"/>
                  </a:cubicBezTo>
                  <a:cubicBezTo>
                    <a:pt x="127701" y="373458"/>
                    <a:pt x="127701" y="373458"/>
                    <a:pt x="103757" y="393537"/>
                  </a:cubicBezTo>
                  <a:cubicBezTo>
                    <a:pt x="95776" y="397552"/>
                    <a:pt x="87794" y="397552"/>
                    <a:pt x="79813" y="393537"/>
                  </a:cubicBezTo>
                  <a:cubicBezTo>
                    <a:pt x="79813" y="393537"/>
                    <a:pt x="79813" y="393537"/>
                    <a:pt x="43897" y="357396"/>
                  </a:cubicBezTo>
                  <a:cubicBezTo>
                    <a:pt x="39906" y="349364"/>
                    <a:pt x="35916" y="337317"/>
                    <a:pt x="43897" y="329286"/>
                  </a:cubicBezTo>
                  <a:cubicBezTo>
                    <a:pt x="43897" y="329286"/>
                    <a:pt x="43897" y="329286"/>
                    <a:pt x="63850" y="305192"/>
                  </a:cubicBezTo>
                  <a:cubicBezTo>
                    <a:pt x="55869" y="293145"/>
                    <a:pt x="51878" y="281098"/>
                    <a:pt x="47888" y="269051"/>
                  </a:cubicBezTo>
                  <a:lnTo>
                    <a:pt x="15962" y="265035"/>
                  </a:lnTo>
                  <a:cubicBezTo>
                    <a:pt x="7981" y="265035"/>
                    <a:pt x="0" y="252988"/>
                    <a:pt x="0" y="244956"/>
                  </a:cubicBezTo>
                  <a:cubicBezTo>
                    <a:pt x="0" y="244956"/>
                    <a:pt x="0" y="244956"/>
                    <a:pt x="0" y="196768"/>
                  </a:cubicBezTo>
                  <a:cubicBezTo>
                    <a:pt x="0" y="188737"/>
                    <a:pt x="7981" y="176690"/>
                    <a:pt x="15962" y="176690"/>
                  </a:cubicBezTo>
                  <a:cubicBezTo>
                    <a:pt x="15962" y="176690"/>
                    <a:pt x="15962" y="176690"/>
                    <a:pt x="43897" y="172674"/>
                  </a:cubicBezTo>
                  <a:cubicBezTo>
                    <a:pt x="47888" y="160627"/>
                    <a:pt x="55869" y="144564"/>
                    <a:pt x="63850" y="132517"/>
                  </a:cubicBezTo>
                  <a:cubicBezTo>
                    <a:pt x="63850" y="132517"/>
                    <a:pt x="63850" y="132517"/>
                    <a:pt x="43897" y="108423"/>
                  </a:cubicBezTo>
                  <a:cubicBezTo>
                    <a:pt x="35916" y="100392"/>
                    <a:pt x="39906" y="88345"/>
                    <a:pt x="43897" y="80314"/>
                  </a:cubicBezTo>
                  <a:cubicBezTo>
                    <a:pt x="43897" y="80314"/>
                    <a:pt x="43897" y="80314"/>
                    <a:pt x="79813" y="48188"/>
                  </a:cubicBezTo>
                  <a:cubicBezTo>
                    <a:pt x="87794" y="40157"/>
                    <a:pt x="95776" y="40157"/>
                    <a:pt x="103757" y="48188"/>
                  </a:cubicBezTo>
                  <a:cubicBezTo>
                    <a:pt x="103757" y="48188"/>
                    <a:pt x="103757" y="48188"/>
                    <a:pt x="127701" y="64251"/>
                  </a:cubicBezTo>
                  <a:cubicBezTo>
                    <a:pt x="139673" y="56219"/>
                    <a:pt x="155636" y="48188"/>
                    <a:pt x="171599" y="44172"/>
                  </a:cubicBezTo>
                  <a:cubicBezTo>
                    <a:pt x="171599" y="44172"/>
                    <a:pt x="171599" y="44172"/>
                    <a:pt x="175589" y="16063"/>
                  </a:cubicBezTo>
                  <a:cubicBezTo>
                    <a:pt x="175589" y="8031"/>
                    <a:pt x="183571" y="0"/>
                    <a:pt x="1955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65" name="îslidè">
              <a:extLst>
                <a:ext uri="{FF2B5EF4-FFF2-40B4-BE49-F238E27FC236}">
                  <a16:creationId xmlns:a16="http://schemas.microsoft.com/office/drawing/2014/main" id="{7F821044-F41C-46C5-A6D8-7D05C0C7DA07}"/>
                </a:ext>
              </a:extLst>
            </p:cNvPr>
            <p:cNvSpPr/>
            <p:nvPr/>
          </p:nvSpPr>
          <p:spPr bwMode="auto">
            <a:xfrm>
              <a:off x="6751645" y="2336245"/>
              <a:ext cx="451552" cy="661141"/>
            </a:xfrm>
            <a:custGeom>
              <a:avLst/>
              <a:gdLst>
                <a:gd name="T0" fmla="*/ 109 w 112"/>
                <a:gd name="T1" fmla="*/ 41 h 163"/>
                <a:gd name="T2" fmla="*/ 107 w 112"/>
                <a:gd name="T3" fmla="*/ 34 h 163"/>
                <a:gd name="T4" fmla="*/ 55 w 112"/>
                <a:gd name="T5" fmla="*/ 0 h 163"/>
                <a:gd name="T6" fmla="*/ 0 w 112"/>
                <a:gd name="T7" fmla="*/ 51 h 163"/>
                <a:gd name="T8" fmla="*/ 0 w 112"/>
                <a:gd name="T9" fmla="*/ 57 h 163"/>
                <a:gd name="T10" fmla="*/ 0 w 112"/>
                <a:gd name="T11" fmla="*/ 62 h 163"/>
                <a:gd name="T12" fmla="*/ 24 w 112"/>
                <a:gd name="T13" fmla="*/ 111 h 163"/>
                <a:gd name="T14" fmla="*/ 56 w 112"/>
                <a:gd name="T15" fmla="*/ 163 h 163"/>
                <a:gd name="T16" fmla="*/ 75 w 112"/>
                <a:gd name="T17" fmla="*/ 130 h 163"/>
                <a:gd name="T18" fmla="*/ 81 w 112"/>
                <a:gd name="T19" fmla="*/ 120 h 163"/>
                <a:gd name="T20" fmla="*/ 85 w 112"/>
                <a:gd name="T21" fmla="*/ 114 h 163"/>
                <a:gd name="T22" fmla="*/ 112 w 112"/>
                <a:gd name="T23" fmla="*/ 58 h 163"/>
                <a:gd name="T24" fmla="*/ 112 w 112"/>
                <a:gd name="T25" fmla="*/ 50 h 163"/>
                <a:gd name="T26" fmla="*/ 109 w 112"/>
                <a:gd name="T27" fmla="*/ 41 h 163"/>
                <a:gd name="T28" fmla="*/ 56 w 112"/>
                <a:gd name="T29" fmla="*/ 75 h 163"/>
                <a:gd name="T30" fmla="*/ 36 w 112"/>
                <a:gd name="T31" fmla="*/ 62 h 163"/>
                <a:gd name="T32" fmla="*/ 36 w 112"/>
                <a:gd name="T33" fmla="*/ 57 h 163"/>
                <a:gd name="T34" fmla="*/ 36 w 112"/>
                <a:gd name="T35" fmla="*/ 52 h 163"/>
                <a:gd name="T36" fmla="*/ 56 w 112"/>
                <a:gd name="T37" fmla="*/ 34 h 163"/>
                <a:gd name="T38" fmla="*/ 77 w 112"/>
                <a:gd name="T39" fmla="*/ 55 h 163"/>
                <a:gd name="T40" fmla="*/ 56 w 112"/>
                <a:gd name="T41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63">
                  <a:moveTo>
                    <a:pt x="109" y="41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0" y="0"/>
                    <a:pt x="3" y="16"/>
                    <a:pt x="0" y="5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2" y="78"/>
                    <a:pt x="15" y="95"/>
                    <a:pt x="24" y="111"/>
                  </a:cubicBezTo>
                  <a:cubicBezTo>
                    <a:pt x="35" y="129"/>
                    <a:pt x="45" y="146"/>
                    <a:pt x="56" y="163"/>
                  </a:cubicBezTo>
                  <a:cubicBezTo>
                    <a:pt x="62" y="152"/>
                    <a:pt x="69" y="141"/>
                    <a:pt x="75" y="130"/>
                  </a:cubicBezTo>
                  <a:cubicBezTo>
                    <a:pt x="77" y="127"/>
                    <a:pt x="79" y="123"/>
                    <a:pt x="81" y="120"/>
                  </a:cubicBezTo>
                  <a:cubicBezTo>
                    <a:pt x="82" y="118"/>
                    <a:pt x="84" y="116"/>
                    <a:pt x="85" y="114"/>
                  </a:cubicBezTo>
                  <a:cubicBezTo>
                    <a:pt x="96" y="96"/>
                    <a:pt x="112" y="76"/>
                    <a:pt x="112" y="5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8"/>
                    <a:pt x="110" y="41"/>
                    <a:pt x="109" y="41"/>
                  </a:cubicBezTo>
                  <a:close/>
                  <a:moveTo>
                    <a:pt x="56" y="75"/>
                  </a:moveTo>
                  <a:cubicBezTo>
                    <a:pt x="48" y="75"/>
                    <a:pt x="40" y="72"/>
                    <a:pt x="36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40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6"/>
                    <a:pt x="67" y="75"/>
                    <a:pt x="56" y="7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66" name="îsļîḍé">
              <a:extLst>
                <a:ext uri="{FF2B5EF4-FFF2-40B4-BE49-F238E27FC236}">
                  <a16:creationId xmlns:a16="http://schemas.microsoft.com/office/drawing/2014/main" id="{48CA67E8-B37F-44F7-B989-8C76EAA764C5}"/>
                </a:ext>
              </a:extLst>
            </p:cNvPr>
            <p:cNvSpPr/>
            <p:nvPr/>
          </p:nvSpPr>
          <p:spPr bwMode="auto">
            <a:xfrm>
              <a:off x="5519062" y="4599684"/>
              <a:ext cx="557199" cy="564015"/>
            </a:xfrm>
            <a:custGeom>
              <a:avLst/>
              <a:gdLst>
                <a:gd name="connsiteX0" fmla="*/ 184459 w 551315"/>
                <a:gd name="connsiteY0" fmla="*/ 375973 h 558059"/>
                <a:gd name="connsiteX1" fmla="*/ 366857 w 551315"/>
                <a:gd name="connsiteY1" fmla="*/ 375973 h 558059"/>
                <a:gd name="connsiteX2" fmla="*/ 382717 w 551315"/>
                <a:gd name="connsiteY2" fmla="*/ 392459 h 558059"/>
                <a:gd name="connsiteX3" fmla="*/ 366857 w 551315"/>
                <a:gd name="connsiteY3" fmla="*/ 413065 h 558059"/>
                <a:gd name="connsiteX4" fmla="*/ 184459 w 551315"/>
                <a:gd name="connsiteY4" fmla="*/ 413065 h 558059"/>
                <a:gd name="connsiteX5" fmla="*/ 168598 w 551315"/>
                <a:gd name="connsiteY5" fmla="*/ 392459 h 558059"/>
                <a:gd name="connsiteX6" fmla="*/ 184459 w 551315"/>
                <a:gd name="connsiteY6" fmla="*/ 375973 h 558059"/>
                <a:gd name="connsiteX7" fmla="*/ 147524 w 551315"/>
                <a:gd name="connsiteY7" fmla="*/ 300104 h 558059"/>
                <a:gd name="connsiteX8" fmla="*/ 403792 w 551315"/>
                <a:gd name="connsiteY8" fmla="*/ 300104 h 558059"/>
                <a:gd name="connsiteX9" fmla="*/ 419809 w 551315"/>
                <a:gd name="connsiteY9" fmla="*/ 320336 h 558059"/>
                <a:gd name="connsiteX10" fmla="*/ 403792 w 551315"/>
                <a:gd name="connsiteY10" fmla="*/ 340567 h 558059"/>
                <a:gd name="connsiteX11" fmla="*/ 147524 w 551315"/>
                <a:gd name="connsiteY11" fmla="*/ 340567 h 558059"/>
                <a:gd name="connsiteX12" fmla="*/ 131507 w 551315"/>
                <a:gd name="connsiteY12" fmla="*/ 320336 h 558059"/>
                <a:gd name="connsiteX13" fmla="*/ 147524 w 551315"/>
                <a:gd name="connsiteY13" fmla="*/ 300104 h 558059"/>
                <a:gd name="connsiteX14" fmla="*/ 115856 w 551315"/>
                <a:gd name="connsiteY14" fmla="*/ 256948 h 558059"/>
                <a:gd name="connsiteX15" fmla="*/ 83896 w 551315"/>
                <a:gd name="connsiteY15" fmla="*/ 285052 h 558059"/>
                <a:gd name="connsiteX16" fmla="*/ 83896 w 551315"/>
                <a:gd name="connsiteY16" fmla="*/ 441630 h 558059"/>
                <a:gd name="connsiteX17" fmla="*/ 115856 w 551315"/>
                <a:gd name="connsiteY17" fmla="*/ 469733 h 558059"/>
                <a:gd name="connsiteX18" fmla="*/ 435459 w 551315"/>
                <a:gd name="connsiteY18" fmla="*/ 469733 h 558059"/>
                <a:gd name="connsiteX19" fmla="*/ 467419 w 551315"/>
                <a:gd name="connsiteY19" fmla="*/ 441630 h 558059"/>
                <a:gd name="connsiteX20" fmla="*/ 467419 w 551315"/>
                <a:gd name="connsiteY20" fmla="*/ 285052 h 558059"/>
                <a:gd name="connsiteX21" fmla="*/ 435459 w 551315"/>
                <a:gd name="connsiteY21" fmla="*/ 256948 h 558059"/>
                <a:gd name="connsiteX22" fmla="*/ 115856 w 551315"/>
                <a:gd name="connsiteY22" fmla="*/ 256948 h 558059"/>
                <a:gd name="connsiteX23" fmla="*/ 160168 w 551315"/>
                <a:gd name="connsiteY23" fmla="*/ 0 h 558059"/>
                <a:gd name="connsiteX24" fmla="*/ 391147 w 551315"/>
                <a:gd name="connsiteY24" fmla="*/ 0 h 558059"/>
                <a:gd name="connsiteX25" fmla="*/ 391147 w 551315"/>
                <a:gd name="connsiteY25" fmla="*/ 92470 h 558059"/>
                <a:gd name="connsiteX26" fmla="*/ 379200 w 551315"/>
                <a:gd name="connsiteY26" fmla="*/ 104531 h 558059"/>
                <a:gd name="connsiteX27" fmla="*/ 172115 w 551315"/>
                <a:gd name="connsiteY27" fmla="*/ 104531 h 558059"/>
                <a:gd name="connsiteX28" fmla="*/ 160168 w 551315"/>
                <a:gd name="connsiteY28" fmla="*/ 92470 h 558059"/>
                <a:gd name="connsiteX29" fmla="*/ 160168 w 551315"/>
                <a:gd name="connsiteY29" fmla="*/ 0 h 558059"/>
                <a:gd name="connsiteX30" fmla="*/ 51935 w 551315"/>
                <a:gd name="connsiteY30" fmla="*/ 0 h 558059"/>
                <a:gd name="connsiteX31" fmla="*/ 123846 w 551315"/>
                <a:gd name="connsiteY31" fmla="*/ 0 h 558059"/>
                <a:gd name="connsiteX32" fmla="*/ 123846 w 551315"/>
                <a:gd name="connsiteY32" fmla="*/ 92341 h 558059"/>
                <a:gd name="connsiteX33" fmla="*/ 171787 w 551315"/>
                <a:gd name="connsiteY33" fmla="*/ 140519 h 558059"/>
                <a:gd name="connsiteX34" fmla="*/ 379529 w 551315"/>
                <a:gd name="connsiteY34" fmla="*/ 140519 h 558059"/>
                <a:gd name="connsiteX35" fmla="*/ 427469 w 551315"/>
                <a:gd name="connsiteY35" fmla="*/ 92341 h 558059"/>
                <a:gd name="connsiteX36" fmla="*/ 427469 w 551315"/>
                <a:gd name="connsiteY36" fmla="*/ 24089 h 558059"/>
                <a:gd name="connsiteX37" fmla="*/ 543325 w 551315"/>
                <a:gd name="connsiteY37" fmla="*/ 140519 h 558059"/>
                <a:gd name="connsiteX38" fmla="*/ 551315 w 551315"/>
                <a:gd name="connsiteY38" fmla="*/ 160593 h 558059"/>
                <a:gd name="connsiteX39" fmla="*/ 551315 w 551315"/>
                <a:gd name="connsiteY39" fmla="*/ 505867 h 558059"/>
                <a:gd name="connsiteX40" fmla="*/ 499380 w 551315"/>
                <a:gd name="connsiteY40" fmla="*/ 558059 h 558059"/>
                <a:gd name="connsiteX41" fmla="*/ 51935 w 551315"/>
                <a:gd name="connsiteY41" fmla="*/ 558059 h 558059"/>
                <a:gd name="connsiteX42" fmla="*/ 0 w 551315"/>
                <a:gd name="connsiteY42" fmla="*/ 505867 h 558059"/>
                <a:gd name="connsiteX43" fmla="*/ 0 w 551315"/>
                <a:gd name="connsiteY43" fmla="*/ 52193 h 558059"/>
                <a:gd name="connsiteX44" fmla="*/ 51935 w 551315"/>
                <a:gd name="connsiteY44" fmla="*/ 0 h 55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51315" h="558059">
                  <a:moveTo>
                    <a:pt x="184459" y="375973"/>
                  </a:moveTo>
                  <a:cubicBezTo>
                    <a:pt x="184459" y="375973"/>
                    <a:pt x="184459" y="375973"/>
                    <a:pt x="366857" y="375973"/>
                  </a:cubicBezTo>
                  <a:cubicBezTo>
                    <a:pt x="374787" y="375973"/>
                    <a:pt x="382717" y="384216"/>
                    <a:pt x="382717" y="392459"/>
                  </a:cubicBezTo>
                  <a:cubicBezTo>
                    <a:pt x="382717" y="404823"/>
                    <a:pt x="374787" y="413065"/>
                    <a:pt x="366857" y="413065"/>
                  </a:cubicBezTo>
                  <a:cubicBezTo>
                    <a:pt x="366857" y="413065"/>
                    <a:pt x="366857" y="413065"/>
                    <a:pt x="184459" y="413065"/>
                  </a:cubicBezTo>
                  <a:cubicBezTo>
                    <a:pt x="176529" y="413065"/>
                    <a:pt x="168598" y="404823"/>
                    <a:pt x="168598" y="392459"/>
                  </a:cubicBezTo>
                  <a:cubicBezTo>
                    <a:pt x="168598" y="384216"/>
                    <a:pt x="176529" y="375973"/>
                    <a:pt x="184459" y="375973"/>
                  </a:cubicBezTo>
                  <a:close/>
                  <a:moveTo>
                    <a:pt x="147524" y="300104"/>
                  </a:moveTo>
                  <a:cubicBezTo>
                    <a:pt x="147524" y="300104"/>
                    <a:pt x="147524" y="300104"/>
                    <a:pt x="403792" y="300104"/>
                  </a:cubicBezTo>
                  <a:cubicBezTo>
                    <a:pt x="411801" y="300104"/>
                    <a:pt x="419809" y="308197"/>
                    <a:pt x="419809" y="320336"/>
                  </a:cubicBezTo>
                  <a:cubicBezTo>
                    <a:pt x="419809" y="332475"/>
                    <a:pt x="411801" y="340567"/>
                    <a:pt x="403792" y="340567"/>
                  </a:cubicBezTo>
                  <a:cubicBezTo>
                    <a:pt x="403792" y="340567"/>
                    <a:pt x="403792" y="340567"/>
                    <a:pt x="147524" y="340567"/>
                  </a:cubicBezTo>
                  <a:cubicBezTo>
                    <a:pt x="139515" y="340567"/>
                    <a:pt x="131507" y="332475"/>
                    <a:pt x="131507" y="320336"/>
                  </a:cubicBezTo>
                  <a:cubicBezTo>
                    <a:pt x="131507" y="308197"/>
                    <a:pt x="139515" y="300104"/>
                    <a:pt x="147524" y="300104"/>
                  </a:cubicBezTo>
                  <a:close/>
                  <a:moveTo>
                    <a:pt x="115856" y="256948"/>
                  </a:moveTo>
                  <a:cubicBezTo>
                    <a:pt x="99876" y="256948"/>
                    <a:pt x="83896" y="268993"/>
                    <a:pt x="83896" y="285052"/>
                  </a:cubicBezTo>
                  <a:cubicBezTo>
                    <a:pt x="83896" y="285052"/>
                    <a:pt x="83896" y="285052"/>
                    <a:pt x="83896" y="441630"/>
                  </a:cubicBezTo>
                  <a:cubicBezTo>
                    <a:pt x="83896" y="457689"/>
                    <a:pt x="99876" y="469733"/>
                    <a:pt x="115856" y="469733"/>
                  </a:cubicBezTo>
                  <a:cubicBezTo>
                    <a:pt x="115856" y="469733"/>
                    <a:pt x="115856" y="469733"/>
                    <a:pt x="435459" y="469733"/>
                  </a:cubicBezTo>
                  <a:cubicBezTo>
                    <a:pt x="451439" y="469733"/>
                    <a:pt x="467419" y="457689"/>
                    <a:pt x="467419" y="441630"/>
                  </a:cubicBezTo>
                  <a:lnTo>
                    <a:pt x="467419" y="285052"/>
                  </a:lnTo>
                  <a:cubicBezTo>
                    <a:pt x="467419" y="268993"/>
                    <a:pt x="451439" y="256948"/>
                    <a:pt x="435459" y="256948"/>
                  </a:cubicBezTo>
                  <a:cubicBezTo>
                    <a:pt x="435459" y="256948"/>
                    <a:pt x="435459" y="256948"/>
                    <a:pt x="115856" y="256948"/>
                  </a:cubicBezTo>
                  <a:close/>
                  <a:moveTo>
                    <a:pt x="160168" y="0"/>
                  </a:moveTo>
                  <a:cubicBezTo>
                    <a:pt x="160168" y="0"/>
                    <a:pt x="160168" y="0"/>
                    <a:pt x="391147" y="0"/>
                  </a:cubicBezTo>
                  <a:cubicBezTo>
                    <a:pt x="391147" y="0"/>
                    <a:pt x="391147" y="0"/>
                    <a:pt x="391147" y="92470"/>
                  </a:cubicBezTo>
                  <a:cubicBezTo>
                    <a:pt x="391147" y="100511"/>
                    <a:pt x="383182" y="104531"/>
                    <a:pt x="379200" y="104531"/>
                  </a:cubicBezTo>
                  <a:cubicBezTo>
                    <a:pt x="379200" y="104531"/>
                    <a:pt x="379200" y="104531"/>
                    <a:pt x="172115" y="104531"/>
                  </a:cubicBezTo>
                  <a:cubicBezTo>
                    <a:pt x="168133" y="104531"/>
                    <a:pt x="160168" y="100511"/>
                    <a:pt x="160168" y="92470"/>
                  </a:cubicBezTo>
                  <a:cubicBezTo>
                    <a:pt x="160168" y="92470"/>
                    <a:pt x="160168" y="92470"/>
                    <a:pt x="160168" y="0"/>
                  </a:cubicBezTo>
                  <a:close/>
                  <a:moveTo>
                    <a:pt x="51935" y="0"/>
                  </a:moveTo>
                  <a:cubicBezTo>
                    <a:pt x="51935" y="0"/>
                    <a:pt x="51935" y="0"/>
                    <a:pt x="123846" y="0"/>
                  </a:cubicBezTo>
                  <a:cubicBezTo>
                    <a:pt x="123846" y="0"/>
                    <a:pt x="123846" y="0"/>
                    <a:pt x="123846" y="92341"/>
                  </a:cubicBezTo>
                  <a:cubicBezTo>
                    <a:pt x="123846" y="120445"/>
                    <a:pt x="147816" y="140519"/>
                    <a:pt x="171787" y="140519"/>
                  </a:cubicBezTo>
                  <a:cubicBezTo>
                    <a:pt x="171787" y="140519"/>
                    <a:pt x="171787" y="140519"/>
                    <a:pt x="379529" y="140519"/>
                  </a:cubicBezTo>
                  <a:cubicBezTo>
                    <a:pt x="403499" y="140519"/>
                    <a:pt x="427469" y="120445"/>
                    <a:pt x="427469" y="92341"/>
                  </a:cubicBezTo>
                  <a:cubicBezTo>
                    <a:pt x="427469" y="92341"/>
                    <a:pt x="427469" y="92341"/>
                    <a:pt x="427469" y="24089"/>
                  </a:cubicBezTo>
                  <a:cubicBezTo>
                    <a:pt x="427469" y="24089"/>
                    <a:pt x="427469" y="24089"/>
                    <a:pt x="543325" y="140519"/>
                  </a:cubicBezTo>
                  <a:cubicBezTo>
                    <a:pt x="547320" y="148548"/>
                    <a:pt x="551315" y="152563"/>
                    <a:pt x="551315" y="160593"/>
                  </a:cubicBezTo>
                  <a:cubicBezTo>
                    <a:pt x="551315" y="160593"/>
                    <a:pt x="551315" y="160593"/>
                    <a:pt x="551315" y="505867"/>
                  </a:cubicBezTo>
                  <a:cubicBezTo>
                    <a:pt x="551315" y="533970"/>
                    <a:pt x="527345" y="558059"/>
                    <a:pt x="499380" y="558059"/>
                  </a:cubicBezTo>
                  <a:cubicBezTo>
                    <a:pt x="499380" y="558059"/>
                    <a:pt x="499380" y="558059"/>
                    <a:pt x="51935" y="558059"/>
                  </a:cubicBezTo>
                  <a:cubicBezTo>
                    <a:pt x="23970" y="558059"/>
                    <a:pt x="0" y="533970"/>
                    <a:pt x="0" y="505867"/>
                  </a:cubicBezTo>
                  <a:cubicBezTo>
                    <a:pt x="0" y="505867"/>
                    <a:pt x="0" y="505867"/>
                    <a:pt x="0" y="52193"/>
                  </a:cubicBezTo>
                  <a:cubicBezTo>
                    <a:pt x="0" y="24089"/>
                    <a:pt x="23970" y="0"/>
                    <a:pt x="51935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sp>
        <p:nvSpPr>
          <p:cNvPr id="74" name="矩形 73">
            <a:extLst>
              <a:ext uri="{FF2B5EF4-FFF2-40B4-BE49-F238E27FC236}">
                <a16:creationId xmlns:a16="http://schemas.microsoft.com/office/drawing/2014/main" id="{A466042B-4A8E-4B15-9E93-D011EEB22FD3}"/>
              </a:ext>
            </a:extLst>
          </p:cNvPr>
          <p:cNvSpPr/>
          <p:nvPr/>
        </p:nvSpPr>
        <p:spPr>
          <a:xfrm>
            <a:off x="3054349" y="162774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课程子系统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BB15463-A4B0-427B-8377-6EAE10E0E804}"/>
              </a:ext>
            </a:extLst>
          </p:cNvPr>
          <p:cNvSpPr/>
          <p:nvPr/>
        </p:nvSpPr>
        <p:spPr>
          <a:xfrm>
            <a:off x="7785475" y="224582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学业支持服务子系统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6BB0A52-C30E-4247-9E5E-0C0226103FAA}"/>
              </a:ext>
            </a:extLst>
          </p:cNvPr>
          <p:cNvSpPr/>
          <p:nvPr/>
        </p:nvSpPr>
        <p:spPr>
          <a:xfrm>
            <a:off x="2229094" y="3888656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管理子系统 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835A21B2-B6CB-42CE-8DD8-E867E3B8F272}"/>
              </a:ext>
            </a:extLst>
          </p:cNvPr>
          <p:cNvSpPr/>
          <p:nvPr/>
        </p:nvSpPr>
        <p:spPr>
          <a:xfrm>
            <a:off x="7962498" y="443126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后勤子系统</a:t>
            </a:r>
          </a:p>
        </p:txBody>
      </p:sp>
    </p:spTree>
    <p:extLst>
      <p:ext uri="{BB962C8B-B14F-4D97-AF65-F5344CB8AC3E}">
        <p14:creationId xmlns:p14="http://schemas.microsoft.com/office/powerpoint/2010/main" val="174485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280A0EF-84FC-403D-B85F-200B5E67E669}"/>
              </a:ext>
            </a:extLst>
          </p:cNvPr>
          <p:cNvSpPr/>
          <p:nvPr/>
        </p:nvSpPr>
        <p:spPr>
          <a:xfrm>
            <a:off x="588808" y="6754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微观远程教育系统的组成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62" y="984292"/>
            <a:ext cx="724267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5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680d3f6f-d5f1-4382-b936-45a6fb4fd8a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EF80021-6829-4C41-B4B0-2FD7F81804D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14939" y="1043876"/>
            <a:ext cx="9362122" cy="5014088"/>
            <a:chOff x="4049078" y="1130300"/>
            <a:chExt cx="3867150" cy="5014088"/>
          </a:xfrm>
        </p:grpSpPr>
        <p:sp>
          <p:nvSpPr>
            <p:cNvPr id="7" name="íṣľîḍe">
              <a:extLst>
                <a:ext uri="{FF2B5EF4-FFF2-40B4-BE49-F238E27FC236}">
                  <a16:creationId xmlns:a16="http://schemas.microsoft.com/office/drawing/2014/main" id="{453574B1-3EE8-490A-A350-EC1B2C0223A9}"/>
                </a:ext>
              </a:extLst>
            </p:cNvPr>
            <p:cNvSpPr/>
            <p:nvPr/>
          </p:nvSpPr>
          <p:spPr>
            <a:xfrm>
              <a:off x="5448301" y="1130300"/>
              <a:ext cx="1293018" cy="281530"/>
            </a:xfrm>
            <a:prstGeom prst="trapezoid">
              <a:avLst>
                <a:gd name="adj" fmla="val 469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íṥḻïďê">
              <a:extLst>
                <a:ext uri="{FF2B5EF4-FFF2-40B4-BE49-F238E27FC236}">
                  <a16:creationId xmlns:a16="http://schemas.microsoft.com/office/drawing/2014/main" id="{FCF6B652-9B3C-4563-AC1E-284750C441A2}"/>
                </a:ext>
              </a:extLst>
            </p:cNvPr>
            <p:cNvSpPr/>
            <p:nvPr/>
          </p:nvSpPr>
          <p:spPr>
            <a:xfrm>
              <a:off x="4049078" y="1411830"/>
              <a:ext cx="3867150" cy="4732558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BD374A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îslíḓé">
              <a:extLst>
                <a:ext uri="{FF2B5EF4-FFF2-40B4-BE49-F238E27FC236}">
                  <a16:creationId xmlns:a16="http://schemas.microsoft.com/office/drawing/2014/main" id="{3D4DBE26-A7BF-4D60-964E-3F51C98F366F}"/>
                </a:ext>
              </a:extLst>
            </p:cNvPr>
            <p:cNvSpPr/>
            <p:nvPr/>
          </p:nvSpPr>
          <p:spPr>
            <a:xfrm>
              <a:off x="5581650" y="1130300"/>
              <a:ext cx="1028700" cy="10287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C0000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0EEBB553-D5B1-410A-94B6-065AB32965B7}"/>
              </a:ext>
            </a:extLst>
          </p:cNvPr>
          <p:cNvSpPr/>
          <p:nvPr/>
        </p:nvSpPr>
        <p:spPr>
          <a:xfrm>
            <a:off x="555481" y="9473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远程教育机构的界定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313472-4879-4343-94E5-91B77C1DE4AF}"/>
              </a:ext>
            </a:extLst>
          </p:cNvPr>
          <p:cNvSpPr/>
          <p:nvPr/>
        </p:nvSpPr>
        <p:spPr>
          <a:xfrm>
            <a:off x="1615440" y="2209736"/>
            <a:ext cx="8808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开展远程教育的机构类型多样：开放大学，空中大学，电视和广播教育节目制作机构，政府资助的机构，农村改革和扫盲教育项目，民营机构和以网络为基础的个人教学等。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严格的界定：具有学术和管理的特点，并在具体规划中反映这些特点，为远程学习服务的机构才是远程教育机构。</a:t>
            </a:r>
          </a:p>
        </p:txBody>
      </p:sp>
    </p:spTree>
    <p:extLst>
      <p:ext uri="{BB962C8B-B14F-4D97-AF65-F5344CB8AC3E}">
        <p14:creationId xmlns:p14="http://schemas.microsoft.com/office/powerpoint/2010/main" val="251001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13F6932-95A3-43A6-A126-A2635701B2BC}"/>
              </a:ext>
            </a:extLst>
          </p:cNvPr>
          <p:cNvSpPr/>
          <p:nvPr/>
        </p:nvSpPr>
        <p:spPr>
          <a:xfrm>
            <a:off x="588808" y="5409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cs typeface="+mn-ea"/>
              </a:rPr>
              <a:t>远程教育系统分类的条件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0BE332-1821-4DCA-AF1E-5F4434CCB0E9}"/>
              </a:ext>
            </a:extLst>
          </p:cNvPr>
          <p:cNvSpPr/>
          <p:nvPr/>
        </p:nvSpPr>
        <p:spPr>
          <a:xfrm>
            <a:off x="9471496" y="4431546"/>
            <a:ext cx="1659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分类就只包括现存的远程教育机构在内</a:t>
            </a:r>
          </a:p>
        </p:txBody>
      </p:sp>
      <p:grpSp>
        <p:nvGrpSpPr>
          <p:cNvPr id="22" name="3d705346-32c3-45e0-bd04-00c4efb274e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295CB8E-0565-4C1E-A195-9BFE17642BF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953435"/>
            <a:ext cx="12192000" cy="3535645"/>
            <a:chOff x="0" y="1953435"/>
            <a:chExt cx="12192000" cy="3535645"/>
          </a:xfrm>
        </p:grpSpPr>
        <p:sp>
          <p:nvSpPr>
            <p:cNvPr id="24" name="íṣḷîḑe">
              <a:extLst>
                <a:ext uri="{FF2B5EF4-FFF2-40B4-BE49-F238E27FC236}">
                  <a16:creationId xmlns:a16="http://schemas.microsoft.com/office/drawing/2014/main" id="{CBA3F4DE-B411-40AD-8658-C70D6810728F}"/>
                </a:ext>
              </a:extLst>
            </p:cNvPr>
            <p:cNvSpPr/>
            <p:nvPr/>
          </p:nvSpPr>
          <p:spPr>
            <a:xfrm>
              <a:off x="0" y="3833143"/>
              <a:ext cx="12192000" cy="405055"/>
            </a:xfrm>
            <a:prstGeom prst="rect">
              <a:avLst/>
            </a:prstGeom>
            <a:solidFill>
              <a:sysClr val="windowText" lastClr="000000">
                <a:alpha val="7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4409A55E-316A-40E2-A5E1-E8BAAB528D32}"/>
                </a:ext>
              </a:extLst>
            </p:cNvPr>
            <p:cNvCxnSpPr/>
            <p:nvPr/>
          </p:nvCxnSpPr>
          <p:spPr>
            <a:xfrm>
              <a:off x="3431704" y="2269408"/>
              <a:ext cx="0" cy="321967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803120D-3998-4C43-8810-504F51DDA245}"/>
                </a:ext>
              </a:extLst>
            </p:cNvPr>
            <p:cNvCxnSpPr/>
            <p:nvPr/>
          </p:nvCxnSpPr>
          <p:spPr>
            <a:xfrm>
              <a:off x="8760296" y="2269408"/>
              <a:ext cx="0" cy="321967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7" name="iṥḷîḋe">
              <a:extLst>
                <a:ext uri="{FF2B5EF4-FFF2-40B4-BE49-F238E27FC236}">
                  <a16:creationId xmlns:a16="http://schemas.microsoft.com/office/drawing/2014/main" id="{80F7F0B6-EC0F-4550-A4CE-E98986051797}"/>
                </a:ext>
              </a:extLst>
            </p:cNvPr>
            <p:cNvSpPr/>
            <p:nvPr/>
          </p:nvSpPr>
          <p:spPr>
            <a:xfrm>
              <a:off x="1494363" y="1953435"/>
              <a:ext cx="1257652" cy="1257651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gradFill>
                <a:gsLst>
                  <a:gs pos="0">
                    <a:srgbClr val="5D739A"/>
                  </a:gs>
                  <a:gs pos="58000">
                    <a:srgbClr val="6997AF"/>
                  </a:gs>
                  <a:gs pos="100000">
                    <a:srgbClr val="84ACB6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wrap="none" rtlCol="0" anchor="ctr">
              <a:normAutofit fontScale="92500" lnSpcReduction="10000"/>
            </a:bodyPr>
            <a:lstStyle/>
            <a:p>
              <a:pPr marL="225425" marR="0" lvl="0" indent="-225425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ísḷide">
              <a:extLst>
                <a:ext uri="{FF2B5EF4-FFF2-40B4-BE49-F238E27FC236}">
                  <a16:creationId xmlns:a16="http://schemas.microsoft.com/office/drawing/2014/main" id="{4F18FD3F-9C8E-4E26-83FE-C028E4BC009E}"/>
                </a:ext>
              </a:extLst>
            </p:cNvPr>
            <p:cNvSpPr/>
            <p:nvPr/>
          </p:nvSpPr>
          <p:spPr>
            <a:xfrm>
              <a:off x="4142904" y="1953435"/>
              <a:ext cx="1257652" cy="1257651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gradFill>
                <a:gsLst>
                  <a:gs pos="0">
                    <a:srgbClr val="5D739A"/>
                  </a:gs>
                  <a:gs pos="58000">
                    <a:srgbClr val="6997AF"/>
                  </a:gs>
                  <a:gs pos="100000">
                    <a:srgbClr val="84ACB6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wrap="none" rtlCol="0" anchor="ctr">
              <a:normAutofit lnSpcReduction="10000"/>
            </a:bodyPr>
            <a:lstStyle/>
            <a:p>
              <a:pPr marL="225425" marR="0" lvl="0" indent="-225425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îs1îḑe">
              <a:extLst>
                <a:ext uri="{FF2B5EF4-FFF2-40B4-BE49-F238E27FC236}">
                  <a16:creationId xmlns:a16="http://schemas.microsoft.com/office/drawing/2014/main" id="{F6EE9000-FE3F-4F08-8007-D445C4E3A714}"/>
                </a:ext>
              </a:extLst>
            </p:cNvPr>
            <p:cNvSpPr/>
            <p:nvPr/>
          </p:nvSpPr>
          <p:spPr>
            <a:xfrm>
              <a:off x="6791445" y="1953435"/>
              <a:ext cx="1257652" cy="1257651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gradFill>
                <a:gsLst>
                  <a:gs pos="0">
                    <a:srgbClr val="5D739A"/>
                  </a:gs>
                  <a:gs pos="58000">
                    <a:srgbClr val="6997AF"/>
                  </a:gs>
                  <a:gs pos="100000">
                    <a:srgbClr val="84ACB6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wrap="none" rtlCol="0" anchor="ctr">
              <a:normAutofit lnSpcReduction="10000"/>
            </a:bodyPr>
            <a:lstStyle/>
            <a:p>
              <a:pPr marL="225425" marR="0" lvl="0" indent="-225425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ïṧľídê">
              <a:extLst>
                <a:ext uri="{FF2B5EF4-FFF2-40B4-BE49-F238E27FC236}">
                  <a16:creationId xmlns:a16="http://schemas.microsoft.com/office/drawing/2014/main" id="{1609396A-6EB4-4483-AB54-8E5CB6880362}"/>
                </a:ext>
              </a:extLst>
            </p:cNvPr>
            <p:cNvSpPr/>
            <p:nvPr/>
          </p:nvSpPr>
          <p:spPr>
            <a:xfrm>
              <a:off x="9439985" y="1953435"/>
              <a:ext cx="1257652" cy="1257651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gradFill>
                <a:gsLst>
                  <a:gs pos="0">
                    <a:srgbClr val="5D739A"/>
                  </a:gs>
                  <a:gs pos="58000">
                    <a:srgbClr val="6997AF"/>
                  </a:gs>
                  <a:gs pos="100000">
                    <a:srgbClr val="84ACB6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wrap="none" rtlCol="0" anchor="ctr">
              <a:normAutofit lnSpcReduction="10000"/>
            </a:bodyPr>
            <a:lstStyle/>
            <a:p>
              <a:pPr marL="225425" marR="0" lvl="0" indent="-225425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3E9B1DBC-D08A-4427-B1FA-CCCDFDD8F7F6}"/>
                </a:ext>
              </a:extLst>
            </p:cNvPr>
            <p:cNvCxnSpPr/>
            <p:nvPr/>
          </p:nvCxnSpPr>
          <p:spPr>
            <a:xfrm>
              <a:off x="6095999" y="2269408"/>
              <a:ext cx="0" cy="321967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1E060B7C-752C-4C6A-8503-92021A076C64}"/>
              </a:ext>
            </a:extLst>
          </p:cNvPr>
          <p:cNvSpPr/>
          <p:nvPr/>
        </p:nvSpPr>
        <p:spPr>
          <a:xfrm>
            <a:off x="1191796" y="4444400"/>
            <a:ext cx="2007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能识别不同类型机构的共性及与其它类型的区别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9D489EE-18A4-4C85-9D95-CB5208AEC161}"/>
              </a:ext>
            </a:extLst>
          </p:cNvPr>
          <p:cNvSpPr/>
          <p:nvPr/>
        </p:nvSpPr>
        <p:spPr>
          <a:xfrm>
            <a:off x="3819985" y="4431546"/>
            <a:ext cx="1971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分类根据：按时间，学生或机构构成情况等分类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2D52A92-6654-470A-AB95-F7C55C320438}"/>
              </a:ext>
            </a:extLst>
          </p:cNvPr>
          <p:cNvSpPr/>
          <p:nvPr/>
        </p:nvSpPr>
        <p:spPr>
          <a:xfrm>
            <a:off x="6631354" y="4419685"/>
            <a:ext cx="175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分类应力求包括所有的机构</a:t>
            </a:r>
          </a:p>
        </p:txBody>
      </p:sp>
    </p:spTree>
    <p:extLst>
      <p:ext uri="{BB962C8B-B14F-4D97-AF65-F5344CB8AC3E}">
        <p14:creationId xmlns:p14="http://schemas.microsoft.com/office/powerpoint/2010/main" val="1859187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80d3f6f-d5f1-4382-b936-45a6fb4fd8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d705346-32c3-45e0-bd04-00c4efb274e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da78c0c-94bf-4188-a5be-bc25ffb19aa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fdc859c-3785-4149-a096-95cefc1dc6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80d3f6f-d5f1-4382-b936-45a6fb4fd8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80d3f6f-d5f1-4382-b936-45a6fb4fd8a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959595"/>
      </a:accent1>
      <a:accent2>
        <a:srgbClr val="272F42"/>
      </a:accent2>
      <a:accent3>
        <a:srgbClr val="959595"/>
      </a:accent3>
      <a:accent4>
        <a:srgbClr val="000000"/>
      </a:accent4>
      <a:accent5>
        <a:srgbClr val="959595"/>
      </a:accent5>
      <a:accent6>
        <a:srgbClr val="272F42"/>
      </a:accent6>
      <a:hlink>
        <a:srgbClr val="2B2B2B"/>
      </a:hlink>
      <a:folHlink>
        <a:srgbClr val="C0000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第一PPT，www.1ppt.com">
  <a:themeElements>
    <a:clrScheme name="自定义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959595"/>
      </a:accent1>
      <a:accent2>
        <a:srgbClr val="272F42"/>
      </a:accent2>
      <a:accent3>
        <a:srgbClr val="959595"/>
      </a:accent3>
      <a:accent4>
        <a:srgbClr val="000000"/>
      </a:accent4>
      <a:accent5>
        <a:srgbClr val="959595"/>
      </a:accent5>
      <a:accent6>
        <a:srgbClr val="272F42"/>
      </a:accent6>
      <a:hlink>
        <a:srgbClr val="2B2B2B"/>
      </a:hlink>
      <a:folHlink>
        <a:srgbClr val="C0000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800</Words>
  <Application>Microsoft Macintosh PowerPoint</Application>
  <PresentationFormat>宽屏</PresentationFormat>
  <Paragraphs>151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等线</vt:lpstr>
      <vt:lpstr>等线 Light</vt:lpstr>
      <vt:lpstr>Microsoft YaHei</vt:lpstr>
      <vt:lpstr>Microsoft YaHei</vt:lpstr>
      <vt:lpstr>Arial</vt:lpstr>
      <vt:lpstr>Calibri</vt:lpstr>
      <vt:lpstr>Calibri Light</vt:lpstr>
      <vt:lpstr>Times New Roman</vt:lpstr>
      <vt:lpstr>Wingdings</vt:lpstr>
      <vt:lpstr>Office 主题​​</vt:lpstr>
      <vt:lpstr>第一PPT，www.1ppt.com</vt:lpstr>
      <vt:lpstr>1_第一PPT，www.1ppt.com</vt:lpstr>
      <vt:lpstr>PowerPoint 演示文稿</vt:lpstr>
      <vt:lpstr>PowerPoint 演示文稿</vt:lpstr>
      <vt:lpstr>系统及教学系统</vt:lpstr>
      <vt:lpstr>系统及教学系统</vt:lpstr>
      <vt:lpstr>系统及教学系统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晗</dc:creator>
  <cp:lastModifiedBy>Microsoft Office User</cp:lastModifiedBy>
  <cp:revision>22</cp:revision>
  <dcterms:created xsi:type="dcterms:W3CDTF">2019-03-11T08:12:00Z</dcterms:created>
  <dcterms:modified xsi:type="dcterms:W3CDTF">2020-04-01T07:14:03Z</dcterms:modified>
</cp:coreProperties>
</file>