
<file path=[Content_Types].xml><?xml version="1.0" encoding="utf-8"?>
<Types xmlns="http://schemas.openxmlformats.org/package/2006/content-types">
  <Default Extension="png" ContentType="image/png"/>
  <Default Extension="tmp"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3" r:id="rId1"/>
  </p:sldMasterIdLst>
  <p:notesMasterIdLst>
    <p:notesMasterId r:id="rId23"/>
  </p:notesMasterIdLst>
  <p:sldIdLst>
    <p:sldId id="313" r:id="rId2"/>
    <p:sldId id="281" r:id="rId3"/>
    <p:sldId id="282" r:id="rId4"/>
    <p:sldId id="283" r:id="rId5"/>
    <p:sldId id="284" r:id="rId6"/>
    <p:sldId id="285" r:id="rId7"/>
    <p:sldId id="300" r:id="rId8"/>
    <p:sldId id="301" r:id="rId9"/>
    <p:sldId id="302" r:id="rId10"/>
    <p:sldId id="303" r:id="rId11"/>
    <p:sldId id="304" r:id="rId12"/>
    <p:sldId id="299" r:id="rId13"/>
    <p:sldId id="305" r:id="rId14"/>
    <p:sldId id="306" r:id="rId15"/>
    <p:sldId id="307" r:id="rId16"/>
    <p:sldId id="308" r:id="rId17"/>
    <p:sldId id="309" r:id="rId18"/>
    <p:sldId id="310" r:id="rId19"/>
    <p:sldId id="311" r:id="rId20"/>
    <p:sldId id="312" r:id="rId21"/>
    <p:sldId id="280" r:id="rId22"/>
  </p:sldIdLst>
  <p:sldSz cx="11520488" cy="64801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721">
          <p15:clr>
            <a:srgbClr val="A4A3A4"/>
          </p15:clr>
        </p15:guide>
        <p15:guide id="2" pos="159">
          <p15:clr>
            <a:srgbClr val="A4A3A4"/>
          </p15:clr>
        </p15:guide>
        <p15:guide id="3" orient="horz" pos="159">
          <p15:clr>
            <a:srgbClr val="A4A3A4"/>
          </p15:clr>
        </p15:guide>
        <p15:guide id="4" orient="horz" pos="3923">
          <p15:clr>
            <a:srgbClr val="A4A3A4"/>
          </p15:clr>
        </p15:guide>
        <p15:guide id="5" pos="7098">
          <p15:clr>
            <a:srgbClr val="A4A3A4"/>
          </p15:clr>
        </p15:guide>
        <p15:guide id="6" pos="6713">
          <p15:clr>
            <a:srgbClr val="A4A3A4"/>
          </p15:clr>
        </p15:guide>
        <p15:guide id="7" orient="horz" pos="3742">
          <p15:clr>
            <a:srgbClr val="A4A3A4"/>
          </p15:clr>
        </p15:guide>
        <p15:guide id="8" pos="6917">
          <p15:clr>
            <a:srgbClr val="A4A3A4"/>
          </p15:clr>
        </p15:guide>
        <p15:guide id="9" orient="horz" pos="317">
          <p15:clr>
            <a:srgbClr val="A4A3A4"/>
          </p15:clr>
        </p15:guide>
        <p15:guide id="10" orient="horz" pos="25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0C0C"/>
    <a:srgbClr val="000000"/>
    <a:srgbClr val="3E2E17"/>
    <a:srgbClr val="966833"/>
    <a:srgbClr val="AD885E"/>
    <a:srgbClr val="92632B"/>
    <a:srgbClr val="EBD6A7"/>
    <a:srgbClr val="644727"/>
    <a:srgbClr val="9B6D38"/>
    <a:srgbClr val="BB90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中度样式 3">
    <a:wholeTbl>
      <a:tcTxStyle>
        <a:fontRef idx="minor">
          <a:srgbClr val="00000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12" autoAdjust="0"/>
    <p:restoredTop sz="94674"/>
  </p:normalViewPr>
  <p:slideViewPr>
    <p:cSldViewPr snapToGrid="0" snapToObjects="1">
      <p:cViewPr varScale="1">
        <p:scale>
          <a:sx n="72" d="100"/>
          <a:sy n="72" d="100"/>
        </p:scale>
        <p:origin x="-476" y="-60"/>
      </p:cViewPr>
      <p:guideLst>
        <p:guide orient="horz" pos="2721"/>
        <p:guide orient="horz" pos="159"/>
        <p:guide orient="horz" pos="3923"/>
        <p:guide orient="horz" pos="3742"/>
        <p:guide orient="horz" pos="317"/>
        <p:guide orient="horz" pos="2563"/>
        <p:guide pos="159"/>
        <p:guide pos="7098"/>
        <p:guide pos="6713"/>
        <p:guide pos="691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49"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1048750"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B35E5-728A-9A45-BE5B-65E5B0C1E3AB}" type="datetimeFigureOut">
              <a:rPr kumimoji="1" lang="zh-CN" altLang="en-US" smtClean="0"/>
              <a:t>2020/3/30</a:t>
            </a:fld>
            <a:endParaRPr kumimoji="1" lang="zh-CN" altLang="en-US"/>
          </a:p>
        </p:txBody>
      </p:sp>
      <p:sp>
        <p:nvSpPr>
          <p:cNvPr id="1048751"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752"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1048753"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1048754"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5BA9FB-159A-AA47-9E78-4C6C54AA901C}" type="slidenum">
              <a:rPr kumimoji="1" lang="zh-CN" altLang="en-US" smtClean="0"/>
              <a:t>‹#›</a:t>
            </a:fld>
            <a:endParaRPr kumimoji="1" lang="zh-CN" altLang="en-US"/>
          </a:p>
        </p:txBody>
      </p:sp>
    </p:spTree>
    <p:extLst>
      <p:ext uri="{BB962C8B-B14F-4D97-AF65-F5344CB8AC3E}">
        <p14:creationId xmlns:p14="http://schemas.microsoft.com/office/powerpoint/2010/main" val="4281884048"/>
      </p:ext>
    </p:extLst>
  </p:cSld>
  <p:clrMap bg1="lt1" tx1="dk1" bg2="lt2" tx2="dk2" accent1="accent1" accent2="accent2" accent3="accent3" accent4="accent4" accent5="accent5" accent6="accent6" hlink="hlink" folHlink="folHlink"/>
  <p:notesStyle>
    <a:lvl1pPr marL="0" algn="l" defTabSz="864235" rtl="0" eaLnBrk="1" latinLnBrk="0" hangingPunct="1">
      <a:defRPr sz="1135" kern="1200">
        <a:solidFill>
          <a:schemeClr val="tx1"/>
        </a:solidFill>
        <a:latin typeface="+mn-lt"/>
        <a:ea typeface="+mn-ea"/>
        <a:cs typeface="+mn-cs"/>
      </a:defRPr>
    </a:lvl1pPr>
    <a:lvl2pPr marL="431800" algn="l" defTabSz="864235" rtl="0" eaLnBrk="1" latinLnBrk="0" hangingPunct="1">
      <a:defRPr sz="1135" kern="1200">
        <a:solidFill>
          <a:schemeClr val="tx1"/>
        </a:solidFill>
        <a:latin typeface="+mn-lt"/>
        <a:ea typeface="+mn-ea"/>
        <a:cs typeface="+mn-cs"/>
      </a:defRPr>
    </a:lvl2pPr>
    <a:lvl3pPr marL="864235" algn="l" defTabSz="864235" rtl="0" eaLnBrk="1" latinLnBrk="0" hangingPunct="1">
      <a:defRPr sz="1135" kern="1200">
        <a:solidFill>
          <a:schemeClr val="tx1"/>
        </a:solidFill>
        <a:latin typeface="+mn-lt"/>
        <a:ea typeface="+mn-ea"/>
        <a:cs typeface="+mn-cs"/>
      </a:defRPr>
    </a:lvl3pPr>
    <a:lvl4pPr marL="1296035" algn="l" defTabSz="864235" rtl="0" eaLnBrk="1" latinLnBrk="0" hangingPunct="1">
      <a:defRPr sz="1135" kern="1200">
        <a:solidFill>
          <a:schemeClr val="tx1"/>
        </a:solidFill>
        <a:latin typeface="+mn-lt"/>
        <a:ea typeface="+mn-ea"/>
        <a:cs typeface="+mn-cs"/>
      </a:defRPr>
    </a:lvl4pPr>
    <a:lvl5pPr marL="1727835" algn="l" defTabSz="864235" rtl="0" eaLnBrk="1" latinLnBrk="0" hangingPunct="1">
      <a:defRPr sz="1135" kern="1200">
        <a:solidFill>
          <a:schemeClr val="tx1"/>
        </a:solidFill>
        <a:latin typeface="+mn-lt"/>
        <a:ea typeface="+mn-ea"/>
        <a:cs typeface="+mn-cs"/>
      </a:defRPr>
    </a:lvl5pPr>
    <a:lvl6pPr marL="2160270" algn="l" defTabSz="864235" rtl="0" eaLnBrk="1" latinLnBrk="0" hangingPunct="1">
      <a:defRPr sz="1135" kern="1200">
        <a:solidFill>
          <a:schemeClr val="tx1"/>
        </a:solidFill>
        <a:latin typeface="+mn-lt"/>
        <a:ea typeface="+mn-ea"/>
        <a:cs typeface="+mn-cs"/>
      </a:defRPr>
    </a:lvl6pPr>
    <a:lvl7pPr marL="2592070" algn="l" defTabSz="864235" rtl="0" eaLnBrk="1" latinLnBrk="0" hangingPunct="1">
      <a:defRPr sz="1135" kern="1200">
        <a:solidFill>
          <a:schemeClr val="tx1"/>
        </a:solidFill>
        <a:latin typeface="+mn-lt"/>
        <a:ea typeface="+mn-ea"/>
        <a:cs typeface="+mn-cs"/>
      </a:defRPr>
    </a:lvl7pPr>
    <a:lvl8pPr marL="3023870" algn="l" defTabSz="864235" rtl="0" eaLnBrk="1" latinLnBrk="0" hangingPunct="1">
      <a:defRPr sz="1135" kern="1200">
        <a:solidFill>
          <a:schemeClr val="tx1"/>
        </a:solidFill>
        <a:latin typeface="+mn-lt"/>
        <a:ea typeface="+mn-ea"/>
        <a:cs typeface="+mn-cs"/>
      </a:defRPr>
    </a:lvl8pPr>
    <a:lvl9pPr marL="3456305" algn="l" defTabSz="864235" rtl="0" eaLnBrk="1" latinLnBrk="0" hangingPunct="1">
      <a:defRPr sz="113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幻灯片图像占位符 1"/>
          <p:cNvSpPr>
            <a:spLocks noGrp="1" noRot="1" noChangeAspect="1"/>
          </p:cNvSpPr>
          <p:nvPr>
            <p:ph type="sldImg"/>
          </p:nvPr>
        </p:nvSpPr>
        <p:spPr/>
      </p:sp>
      <p:sp>
        <p:nvSpPr>
          <p:cNvPr id="1048600" name="备注占位符 2"/>
          <p:cNvSpPr>
            <a:spLocks noGrp="1"/>
          </p:cNvSpPr>
          <p:nvPr>
            <p:ph type="body" idx="1"/>
          </p:nvPr>
        </p:nvSpPr>
        <p:spPr/>
        <p:txBody>
          <a:bodyPr/>
          <a:lstStyle/>
          <a:p>
            <a:endParaRPr kumimoji="1" lang="zh-CN" altLang="en-US" dirty="0"/>
          </a:p>
        </p:txBody>
      </p:sp>
      <p:sp>
        <p:nvSpPr>
          <p:cNvPr id="1048601" name="灯片编号占位符 3"/>
          <p:cNvSpPr>
            <a:spLocks noGrp="1"/>
          </p:cNvSpPr>
          <p:nvPr>
            <p:ph type="sldNum" sz="quarter" idx="5"/>
          </p:nvPr>
        </p:nvSpPr>
        <p:spPr/>
        <p:txBody>
          <a:bodyPr/>
          <a:lstStyle/>
          <a:p>
            <a:fld id="{B95BA9FB-159A-AA47-9E78-4C6C54AA901C}" type="slidenum">
              <a:rPr kumimoji="1" lang="zh-CN" altLang="en-US" smtClean="0"/>
              <a:t>3</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72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104872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1048724" name="Date Placeholder 3"/>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25" name="Footer Placeholder 4"/>
          <p:cNvSpPr>
            <a:spLocks noGrp="1"/>
          </p:cNvSpPr>
          <p:nvPr>
            <p:ph type="ftr" sz="quarter" idx="11"/>
          </p:nvPr>
        </p:nvSpPr>
        <p:spPr/>
        <p:txBody>
          <a:bodyPr/>
          <a:lstStyle/>
          <a:p>
            <a:endParaRPr lang="en-US" dirty="0"/>
          </a:p>
        </p:txBody>
      </p:sp>
      <p:sp>
        <p:nvSpPr>
          <p:cNvPr id="104872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738" name="Title 1"/>
          <p:cNvSpPr>
            <a:spLocks noGrp="1"/>
          </p:cNvSpPr>
          <p:nvPr>
            <p:ph type="title"/>
          </p:nvPr>
        </p:nvSpPr>
        <p:spPr/>
        <p:txBody>
          <a:bodyPr/>
          <a:lstStyle/>
          <a:p>
            <a:r>
              <a:rPr lang="zh-CN" altLang="en-US"/>
              <a:t>单击此处编辑母版标题样式</a:t>
            </a:r>
            <a:endParaRPr lang="en-US" dirty="0"/>
          </a:p>
        </p:txBody>
      </p:sp>
      <p:sp>
        <p:nvSpPr>
          <p:cNvPr id="1048739"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740" name="Date Placeholder 3"/>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41" name="Footer Placeholder 4"/>
          <p:cNvSpPr>
            <a:spLocks noGrp="1"/>
          </p:cNvSpPr>
          <p:nvPr>
            <p:ph type="ftr" sz="quarter" idx="11"/>
          </p:nvPr>
        </p:nvSpPr>
        <p:spPr/>
        <p:txBody>
          <a:bodyPr/>
          <a:lstStyle/>
          <a:p>
            <a:endParaRPr lang="en-US" dirty="0"/>
          </a:p>
        </p:txBody>
      </p:sp>
      <p:sp>
        <p:nvSpPr>
          <p:cNvPr id="1048742"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048714"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1048715"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716" name="Date Placeholder 3"/>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17" name="Footer Placeholder 4"/>
          <p:cNvSpPr>
            <a:spLocks noGrp="1"/>
          </p:cNvSpPr>
          <p:nvPr>
            <p:ph type="ftr" sz="quarter" idx="11"/>
          </p:nvPr>
        </p:nvSpPr>
        <p:spPr/>
        <p:txBody>
          <a:bodyPr/>
          <a:lstStyle/>
          <a:p>
            <a:endParaRPr lang="en-US" dirty="0"/>
          </a:p>
        </p:txBody>
      </p:sp>
      <p:sp>
        <p:nvSpPr>
          <p:cNvPr id="1048718"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697" name="Title 1"/>
          <p:cNvSpPr>
            <a:spLocks noGrp="1"/>
          </p:cNvSpPr>
          <p:nvPr>
            <p:ph type="title"/>
          </p:nvPr>
        </p:nvSpPr>
        <p:spPr/>
        <p:txBody>
          <a:bodyPr/>
          <a:lstStyle/>
          <a:p>
            <a:r>
              <a:rPr lang="zh-CN" altLang="en-US"/>
              <a:t>单击此处编辑母版标题样式</a:t>
            </a:r>
            <a:endParaRPr lang="en-US" dirty="0"/>
          </a:p>
        </p:txBody>
      </p:sp>
      <p:sp>
        <p:nvSpPr>
          <p:cNvPr id="1048698"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699" name="Date Placeholder 3"/>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00" name="Footer Placeholder 4"/>
          <p:cNvSpPr>
            <a:spLocks noGrp="1"/>
          </p:cNvSpPr>
          <p:nvPr>
            <p:ph type="ftr" sz="quarter" idx="11"/>
          </p:nvPr>
        </p:nvSpPr>
        <p:spPr/>
        <p:txBody>
          <a:bodyPr/>
          <a:lstStyle/>
          <a:p>
            <a:endParaRPr lang="en-US" dirty="0"/>
          </a:p>
        </p:txBody>
      </p:sp>
      <p:sp>
        <p:nvSpPr>
          <p:cNvPr id="1048701"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733"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1048734"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p>
        </p:txBody>
      </p:sp>
      <p:sp>
        <p:nvSpPr>
          <p:cNvPr id="1048735" name="Date Placeholder 3"/>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36" name="Footer Placeholder 4"/>
          <p:cNvSpPr>
            <a:spLocks noGrp="1"/>
          </p:cNvSpPr>
          <p:nvPr>
            <p:ph type="ftr" sz="quarter" idx="11"/>
          </p:nvPr>
        </p:nvSpPr>
        <p:spPr/>
        <p:txBody>
          <a:bodyPr/>
          <a:lstStyle/>
          <a:p>
            <a:endParaRPr lang="en-US" dirty="0"/>
          </a:p>
        </p:txBody>
      </p:sp>
      <p:sp>
        <p:nvSpPr>
          <p:cNvPr id="1048737"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691" name="Title 1"/>
          <p:cNvSpPr>
            <a:spLocks noGrp="1"/>
          </p:cNvSpPr>
          <p:nvPr>
            <p:ph type="title"/>
          </p:nvPr>
        </p:nvSpPr>
        <p:spPr/>
        <p:txBody>
          <a:bodyPr/>
          <a:lstStyle/>
          <a:p>
            <a:r>
              <a:rPr lang="zh-CN" altLang="en-US"/>
              <a:t>单击此处编辑母版标题样式</a:t>
            </a:r>
            <a:endParaRPr lang="en-US" dirty="0"/>
          </a:p>
        </p:txBody>
      </p:sp>
      <p:sp>
        <p:nvSpPr>
          <p:cNvPr id="1048692"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693"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694" name="Date Placeholder 4"/>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695" name="Footer Placeholder 5"/>
          <p:cNvSpPr>
            <a:spLocks noGrp="1"/>
          </p:cNvSpPr>
          <p:nvPr>
            <p:ph type="ftr" sz="quarter" idx="11"/>
          </p:nvPr>
        </p:nvSpPr>
        <p:spPr/>
        <p:txBody>
          <a:bodyPr/>
          <a:lstStyle/>
          <a:p>
            <a:endParaRPr lang="en-US" dirty="0"/>
          </a:p>
        </p:txBody>
      </p:sp>
      <p:sp>
        <p:nvSpPr>
          <p:cNvPr id="1048696"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0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104870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p>
        </p:txBody>
      </p:sp>
      <p:sp>
        <p:nvSpPr>
          <p:cNvPr id="104870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70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p>
        </p:txBody>
      </p:sp>
      <p:sp>
        <p:nvSpPr>
          <p:cNvPr id="104870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707" name="Date Placeholder 6"/>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08" name="Footer Placeholder 7"/>
          <p:cNvSpPr>
            <a:spLocks noGrp="1"/>
          </p:cNvSpPr>
          <p:nvPr>
            <p:ph type="ftr" sz="quarter" idx="11"/>
          </p:nvPr>
        </p:nvSpPr>
        <p:spPr/>
        <p:txBody>
          <a:bodyPr/>
          <a:lstStyle/>
          <a:p>
            <a:endParaRPr lang="en-US" dirty="0"/>
          </a:p>
        </p:txBody>
      </p:sp>
      <p:sp>
        <p:nvSpPr>
          <p:cNvPr id="104870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10" name="Title 1"/>
          <p:cNvSpPr>
            <a:spLocks noGrp="1"/>
          </p:cNvSpPr>
          <p:nvPr>
            <p:ph type="title"/>
          </p:nvPr>
        </p:nvSpPr>
        <p:spPr/>
        <p:txBody>
          <a:bodyPr/>
          <a:lstStyle/>
          <a:p>
            <a:r>
              <a:rPr lang="zh-CN" altLang="en-US"/>
              <a:t>单击此处编辑母版标题样式</a:t>
            </a:r>
            <a:endParaRPr lang="en-US" dirty="0"/>
          </a:p>
        </p:txBody>
      </p:sp>
      <p:sp>
        <p:nvSpPr>
          <p:cNvPr id="1048711" name="Date Placeholder 2"/>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12" name="Footer Placeholder 3"/>
          <p:cNvSpPr>
            <a:spLocks noGrp="1"/>
          </p:cNvSpPr>
          <p:nvPr>
            <p:ph type="ftr" sz="quarter" idx="11"/>
          </p:nvPr>
        </p:nvSpPr>
        <p:spPr/>
        <p:txBody>
          <a:bodyPr/>
          <a:lstStyle/>
          <a:p>
            <a:endParaRPr lang="en-US" dirty="0"/>
          </a:p>
        </p:txBody>
      </p:sp>
      <p:sp>
        <p:nvSpPr>
          <p:cNvPr id="1048713"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719" name="Date Placeholder 1"/>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20" name="Footer Placeholder 2"/>
          <p:cNvSpPr>
            <a:spLocks noGrp="1"/>
          </p:cNvSpPr>
          <p:nvPr>
            <p:ph type="ftr" sz="quarter" idx="11"/>
          </p:nvPr>
        </p:nvSpPr>
        <p:spPr/>
        <p:txBody>
          <a:bodyPr/>
          <a:lstStyle/>
          <a:p>
            <a:endParaRPr lang="en-US" dirty="0"/>
          </a:p>
        </p:txBody>
      </p:sp>
      <p:sp>
        <p:nvSpPr>
          <p:cNvPr id="1048721"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8743"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1048744"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745"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p>
        </p:txBody>
      </p:sp>
      <p:sp>
        <p:nvSpPr>
          <p:cNvPr id="1048746" name="Date Placeholder 4"/>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47" name="Footer Placeholder 5"/>
          <p:cNvSpPr>
            <a:spLocks noGrp="1"/>
          </p:cNvSpPr>
          <p:nvPr>
            <p:ph type="ftr" sz="quarter" idx="11"/>
          </p:nvPr>
        </p:nvSpPr>
        <p:spPr/>
        <p:txBody>
          <a:bodyPr/>
          <a:lstStyle/>
          <a:p>
            <a:endParaRPr lang="en-US" dirty="0"/>
          </a:p>
        </p:txBody>
      </p:sp>
      <p:sp>
        <p:nvSpPr>
          <p:cNvPr id="1048748"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727"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1048728"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1048729"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p>
        </p:txBody>
      </p:sp>
      <p:sp>
        <p:nvSpPr>
          <p:cNvPr id="1048730" name="Date Placeholder 4"/>
          <p:cNvSpPr>
            <a:spLocks noGrp="1"/>
          </p:cNvSpPr>
          <p:nvPr>
            <p:ph type="dt" sz="half" idx="10"/>
          </p:nvPr>
        </p:nvSpPr>
        <p:spPr/>
        <p:txBody>
          <a:bodyPr/>
          <a:lstStyle/>
          <a:p>
            <a:fld id="{C764DE79-268F-4C1A-8933-263129D2AF90}" type="datetimeFigureOut">
              <a:rPr lang="en-US" dirty="0"/>
              <a:t>3/30/2020</a:t>
            </a:fld>
            <a:endParaRPr lang="en-US" dirty="0"/>
          </a:p>
        </p:txBody>
      </p:sp>
      <p:sp>
        <p:nvSpPr>
          <p:cNvPr id="1048731" name="Footer Placeholder 5"/>
          <p:cNvSpPr>
            <a:spLocks noGrp="1"/>
          </p:cNvSpPr>
          <p:nvPr>
            <p:ph type="ftr" sz="quarter" idx="11"/>
          </p:nvPr>
        </p:nvSpPr>
        <p:spPr/>
        <p:txBody>
          <a:bodyPr/>
          <a:lstStyle/>
          <a:p>
            <a:endParaRPr lang="en-US" dirty="0"/>
          </a:p>
        </p:txBody>
      </p:sp>
      <p:sp>
        <p:nvSpPr>
          <p:cNvPr id="1048732"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1048577"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048578"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dirty="0"/>
              <a:t>3/30/2020</a:t>
            </a:fld>
            <a:endParaRPr lang="en-US" dirty="0"/>
          </a:p>
        </p:txBody>
      </p:sp>
      <p:sp>
        <p:nvSpPr>
          <p:cNvPr id="1048579"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1048580"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864235" rtl="0" eaLnBrk="1" latinLnBrk="0" hangingPunct="1">
        <a:lnSpc>
          <a:spcPct val="90000"/>
        </a:lnSpc>
        <a:spcBef>
          <a:spcPct val="0"/>
        </a:spcBef>
        <a:buNone/>
        <a:defRPr sz="4160" kern="1200">
          <a:solidFill>
            <a:schemeClr val="tx1"/>
          </a:solidFill>
          <a:latin typeface="+mj-lt"/>
          <a:ea typeface="+mj-ea"/>
          <a:cs typeface="+mj-cs"/>
        </a:defRPr>
      </a:lvl1pPr>
    </p:titleStyle>
    <p:bodyStyle>
      <a:lvl1pPr marL="215900" indent="-215900" algn="l" defTabSz="864235"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mn-ea"/>
          <a:cs typeface="+mn-cs"/>
        </a:defRPr>
      </a:lvl1pPr>
      <a:lvl2pPr marL="647700" indent="-215900" algn="l" defTabSz="864235"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mn-ea"/>
          <a:cs typeface="+mn-cs"/>
        </a:defRPr>
      </a:lvl2pPr>
      <a:lvl3pPr marL="1080135" indent="-215900" algn="l" defTabSz="864235"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mn-ea"/>
          <a:cs typeface="+mn-cs"/>
        </a:defRPr>
      </a:lvl3pPr>
      <a:lvl4pPr marL="151193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4pPr>
      <a:lvl5pPr marL="194373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5pPr>
      <a:lvl6pPr marL="23761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48581" name="文本框 3"/>
          <p:cNvSpPr txBox="1"/>
          <p:nvPr/>
        </p:nvSpPr>
        <p:spPr>
          <a:xfrm>
            <a:off x="1858804" y="1847775"/>
            <a:ext cx="7802880" cy="1170940"/>
          </a:xfrm>
          <a:prstGeom prst="rect">
            <a:avLst/>
          </a:prstGeom>
          <a:noFill/>
        </p:spPr>
        <p:txBody>
          <a:bodyPr wrap="none" rtlCol="0">
            <a:spAutoFit/>
          </a:bodyPr>
          <a:lstStyle/>
          <a:p>
            <a:pPr algn="ctr"/>
            <a:r>
              <a:rPr lang="zh-CN" altLang="en-US" sz="7200" dirty="0">
                <a:solidFill>
                  <a:srgbClr val="310E0D"/>
                </a:solidFill>
                <a:latin typeface="汉仪劲楷简" panose="00020600040101010101" pitchFamily="18" charset="-122"/>
                <a:ea typeface="汉仪劲楷简" panose="00020600040101010101" pitchFamily="18" charset="-122"/>
              </a:rPr>
              <a:t>城市榜单•文化相关</a:t>
            </a:r>
            <a:endParaRPr lang="zh-CN" altLang="en-US" dirty="0"/>
          </a:p>
        </p:txBody>
      </p:sp>
      <p:sp>
        <p:nvSpPr>
          <p:cNvPr id="1048582" name="文本框 5"/>
          <p:cNvSpPr txBox="1"/>
          <p:nvPr/>
        </p:nvSpPr>
        <p:spPr>
          <a:xfrm>
            <a:off x="6188062" y="3329926"/>
            <a:ext cx="3728906" cy="1692771"/>
          </a:xfrm>
          <a:prstGeom prst="rect">
            <a:avLst/>
          </a:prstGeom>
          <a:noFill/>
        </p:spPr>
        <p:txBody>
          <a:bodyPr wrap="none" rtlCol="0">
            <a:spAutoFit/>
          </a:bodyPr>
          <a:lstStyle/>
          <a:p>
            <a:r>
              <a:rPr lang="zh-CN" altLang="en-US" sz="1300" dirty="0">
                <a:solidFill>
                  <a:schemeClr val="tx1">
                    <a:lumMod val="95000"/>
                    <a:lumOff val="5000"/>
                  </a:schemeClr>
                </a:solidFill>
                <a:latin typeface="Kaiti SC" panose="02010600040101010101" pitchFamily="2" charset="-122"/>
                <a:ea typeface="Kaiti SC" panose="02010600040101010101" pitchFamily="2" charset="-122"/>
              </a:rPr>
              <a:t>组长：肖嘉琪 20181332076</a:t>
            </a:r>
            <a:endParaRPr lang="en-US" altLang="zh-CN" sz="1300" dirty="0"/>
          </a:p>
          <a:p>
            <a:r>
              <a:rPr lang="zh-CN" altLang="en-US" sz="1300" dirty="0">
                <a:solidFill>
                  <a:schemeClr val="tx1">
                    <a:lumMod val="95000"/>
                    <a:lumOff val="5000"/>
                  </a:schemeClr>
                </a:solidFill>
                <a:latin typeface="Kaiti SC" panose="02010600040101010101" pitchFamily="2" charset="-122"/>
                <a:ea typeface="Kaiti SC" panose="02010600040101010101" pitchFamily="2" charset="-122"/>
              </a:rPr>
              <a:t>组员：</a:t>
            </a:r>
            <a:r>
              <a:rPr lang="zh-CN" altLang="en-US" sz="1300" dirty="0"/>
              <a:t>蔡海灵 20181332071 </a:t>
            </a:r>
            <a:r>
              <a:rPr lang="en-US" altLang="zh-CN" sz="1300" dirty="0"/>
              <a:t> </a:t>
            </a:r>
            <a:r>
              <a:rPr lang="zh-CN" altLang="en-US" sz="1300" dirty="0"/>
              <a:t>罗浠彤 20181332029</a:t>
            </a:r>
            <a:r>
              <a:rPr lang="en-US" altLang="zh-CN" sz="1300" dirty="0"/>
              <a:t> </a:t>
            </a:r>
            <a:endParaRPr lang="zh-CN" altLang="en-US" sz="1300" dirty="0"/>
          </a:p>
          <a:p>
            <a:pPr algn="ctr"/>
            <a:r>
              <a:rPr lang="en-US" altLang="zh-CN" sz="1300" dirty="0"/>
              <a:t>            </a:t>
            </a:r>
            <a:r>
              <a:rPr lang="zh-CN" altLang="en-US" sz="1300" dirty="0"/>
              <a:t>高晴雨 20181332060</a:t>
            </a:r>
            <a:r>
              <a:rPr lang="en-US" altLang="zh-CN" sz="1300" dirty="0"/>
              <a:t>  </a:t>
            </a:r>
            <a:r>
              <a:rPr lang="zh-CN" altLang="en-US" sz="1300" dirty="0"/>
              <a:t>杨子欣 20181332049</a:t>
            </a:r>
            <a:r>
              <a:rPr lang="en-US" altLang="zh-CN" sz="1300" dirty="0"/>
              <a:t> </a:t>
            </a:r>
            <a:endParaRPr lang="zh-CN" altLang="en-US" sz="1300" dirty="0"/>
          </a:p>
          <a:p>
            <a:pPr algn="ctr"/>
            <a:r>
              <a:rPr lang="en-US" altLang="zh-CN" sz="1300" dirty="0"/>
              <a:t>            </a:t>
            </a:r>
            <a:r>
              <a:rPr lang="zh-CN" altLang="en-US" sz="1300" dirty="0"/>
              <a:t>陆君瑶 20181332030</a:t>
            </a:r>
            <a:r>
              <a:rPr lang="en-US" altLang="zh-CN" sz="1300" dirty="0"/>
              <a:t>  </a:t>
            </a:r>
            <a:r>
              <a:rPr lang="zh-CN" altLang="en-US" sz="1300" dirty="0"/>
              <a:t>刘莉     20181332016</a:t>
            </a:r>
            <a:r>
              <a:rPr lang="en-US" altLang="zh-CN" sz="1300" dirty="0"/>
              <a:t> </a:t>
            </a:r>
            <a:endParaRPr lang="zh-CN" altLang="en-US" sz="1300" dirty="0"/>
          </a:p>
          <a:p>
            <a:pPr algn="ctr"/>
            <a:r>
              <a:rPr lang="en-US" altLang="zh-CN" sz="1300" dirty="0"/>
              <a:t>            </a:t>
            </a:r>
            <a:r>
              <a:rPr lang="zh-CN" altLang="en-US" sz="1300" dirty="0"/>
              <a:t>汪雅隽 20181332073</a:t>
            </a:r>
            <a:r>
              <a:rPr lang="en-US" altLang="zh-CN" sz="1300" dirty="0"/>
              <a:t>  </a:t>
            </a:r>
            <a:r>
              <a:rPr lang="zh-CN" altLang="en-US" sz="1300" dirty="0"/>
              <a:t>刘欣桐 20181332075</a:t>
            </a:r>
          </a:p>
          <a:p>
            <a:pPr algn="ctr"/>
            <a:r>
              <a:rPr lang="en-US" altLang="zh-CN" sz="1300" dirty="0"/>
              <a:t>           </a:t>
            </a:r>
            <a:r>
              <a:rPr lang="zh-CN" altLang="en-US" sz="1300" dirty="0"/>
              <a:t>邓秋婷 20181332050</a:t>
            </a:r>
            <a:r>
              <a:rPr lang="en-US" altLang="zh-CN" sz="1300" dirty="0"/>
              <a:t>  </a:t>
            </a:r>
            <a:r>
              <a:rPr lang="zh-CN" altLang="en-US" sz="1300" dirty="0"/>
              <a:t>董政     20181332041</a:t>
            </a:r>
          </a:p>
          <a:p>
            <a:pPr algn="ctr"/>
            <a:r>
              <a:rPr lang="en-US" altLang="zh-CN" sz="1300" dirty="0"/>
              <a:t>           </a:t>
            </a:r>
            <a:r>
              <a:rPr lang="zh-CN" altLang="en-US" sz="1300" dirty="0"/>
              <a:t>叶春梅 20181332059</a:t>
            </a:r>
            <a:r>
              <a:rPr lang="en-US" altLang="zh-CN" sz="1300" dirty="0"/>
              <a:t>  </a:t>
            </a:r>
            <a:r>
              <a:rPr lang="zh-CN" altLang="en-US" sz="1300" dirty="0"/>
              <a:t>袁梦威 20181332066</a:t>
            </a:r>
          </a:p>
          <a:p>
            <a:pPr algn="ctr"/>
            <a:r>
              <a:rPr lang="en-US" altLang="zh-CN" sz="1300" dirty="0"/>
              <a:t>           </a:t>
            </a:r>
            <a:r>
              <a:rPr lang="zh-CN" altLang="en-US" sz="1300" dirty="0"/>
              <a:t>罗渝江 20181332044</a:t>
            </a:r>
            <a:r>
              <a:rPr lang="en-US" altLang="zh-CN" sz="1300" dirty="0"/>
              <a:t>  </a:t>
            </a:r>
            <a:r>
              <a:rPr lang="zh-CN" altLang="en-US" sz="1300" dirty="0"/>
              <a:t>许畅     20181332065</a:t>
            </a:r>
          </a:p>
        </p:txBody>
      </p:sp>
    </p:spTree>
    <p:extLst>
      <p:ext uri="{BB962C8B-B14F-4D97-AF65-F5344CB8AC3E}">
        <p14:creationId xmlns:p14="http://schemas.microsoft.com/office/powerpoint/2010/main" val="3703671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387798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五、双拥模范城市</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5390386"/>
          </a:xfrm>
          <a:prstGeom prst="rect">
            <a:avLst/>
          </a:prstGeom>
          <a:noFill/>
        </p:spPr>
        <p:txBody>
          <a:bodyPr wrap="square" rtlCol="0">
            <a:spAutoFit/>
          </a:bodyPr>
          <a:lstStyle/>
          <a:p>
            <a:pPr>
              <a:lnSpc>
                <a:spcPct val="150000"/>
              </a:lnSpc>
            </a:pPr>
            <a:r>
              <a:rPr lang="zh-CN" altLang="en-US" sz="2000" b="1" dirty="0">
                <a:solidFill>
                  <a:prstClr val="black"/>
                </a:solidFill>
              </a:rPr>
              <a:t>（一）</a:t>
            </a:r>
            <a:r>
              <a:rPr kumimoji="1" lang="zh-CN" altLang="en-US" sz="2400" dirty="0">
                <a:solidFill>
                  <a:srgbClr val="310E0D"/>
                </a:solidFill>
                <a:ea typeface="汉仪劲楷简" panose="00020600040101010101" pitchFamily="18" charset="-122"/>
              </a:rPr>
              <a:t>含义</a:t>
            </a:r>
            <a:endParaRPr kumimoji="1" lang="en-US" altLang="zh-CN" sz="2400" dirty="0">
              <a:solidFill>
                <a:srgbClr val="310E0D"/>
              </a:solidFill>
              <a:ea typeface="汉仪劲楷简" panose="00020600040101010101" pitchFamily="18" charset="-122"/>
            </a:endParaRPr>
          </a:p>
          <a:p>
            <a:pPr>
              <a:lnSpc>
                <a:spcPct val="150000"/>
              </a:lnSpc>
            </a:pPr>
            <a:r>
              <a:rPr lang="zh-CN" altLang="zh-CN" sz="2000" dirty="0">
                <a:solidFill>
                  <a:srgbClr val="310E0D"/>
                </a:solidFill>
                <a:ea typeface="汉仪劲楷简" panose="00020600040101010101" pitchFamily="18" charset="-122"/>
              </a:rPr>
              <a:t>“双拥”指“地方拥军优属，军队拥政爱民”；</a:t>
            </a:r>
          </a:p>
          <a:p>
            <a:pPr>
              <a:lnSpc>
                <a:spcPct val="150000"/>
              </a:lnSpc>
            </a:pPr>
            <a:r>
              <a:rPr lang="zh-CN" altLang="zh-CN" sz="2000" dirty="0">
                <a:solidFill>
                  <a:srgbClr val="310E0D"/>
                </a:solidFill>
                <a:ea typeface="汉仪劲楷简" panose="00020600040101010101" pitchFamily="18" charset="-122"/>
              </a:rPr>
              <a:t>“双拥模范城市”即在双拥工作方面成绩突出的模范城市</a:t>
            </a:r>
            <a:endParaRPr lang="en-US" altLang="zh-CN" dirty="0">
              <a:solidFill>
                <a:srgbClr val="310E0D"/>
              </a:solidFill>
              <a:ea typeface="汉仪劲楷简" panose="00020600040101010101" pitchFamily="18" charset="-122"/>
            </a:endParaRPr>
          </a:p>
          <a:p>
            <a:pPr>
              <a:lnSpc>
                <a:spcPct val="150000"/>
              </a:lnSpc>
            </a:pPr>
            <a:r>
              <a:rPr kumimoji="1" lang="zh-CN" altLang="en-US" sz="2400" dirty="0">
                <a:solidFill>
                  <a:srgbClr val="310E0D"/>
                </a:solidFill>
                <a:ea typeface="汉仪劲楷简" panose="00020600040101010101" pitchFamily="18" charset="-122"/>
              </a:rPr>
              <a:t>（二）</a:t>
            </a:r>
            <a:r>
              <a:rPr kumimoji="1" lang="zh-CN" altLang="zh-CN" sz="2400" dirty="0">
                <a:solidFill>
                  <a:srgbClr val="310E0D"/>
                </a:solidFill>
                <a:ea typeface="汉仪劲楷简" panose="00020600040101010101" pitchFamily="18" charset="-122"/>
              </a:rPr>
              <a:t>如何评选</a:t>
            </a:r>
            <a:endParaRPr kumimoji="1" lang="en-US" altLang="zh-CN" sz="2400" dirty="0">
              <a:solidFill>
                <a:srgbClr val="310E0D"/>
              </a:solidFill>
              <a:ea typeface="汉仪劲楷简" panose="00020600040101010101" pitchFamily="18" charset="-122"/>
            </a:endParaRPr>
          </a:p>
          <a:p>
            <a:pPr>
              <a:lnSpc>
                <a:spcPct val="150000"/>
              </a:lnSpc>
            </a:pPr>
            <a:r>
              <a:rPr lang="zh-CN" altLang="zh-CN" sz="2000" dirty="0">
                <a:solidFill>
                  <a:srgbClr val="310E0D"/>
                </a:solidFill>
                <a:ea typeface="汉仪劲楷简" panose="00020600040101010101" pitchFamily="18" charset="-122"/>
              </a:rPr>
              <a:t>双拥工作的内容主要包括：</a:t>
            </a:r>
          </a:p>
          <a:p>
            <a:pPr>
              <a:lnSpc>
                <a:spcPct val="150000"/>
              </a:lnSpc>
            </a:pPr>
            <a:r>
              <a:rPr lang="en-US" altLang="zh-CN" sz="2000" dirty="0">
                <a:solidFill>
                  <a:srgbClr val="310E0D"/>
                </a:solidFill>
                <a:ea typeface="汉仪劲楷简" panose="00020600040101010101" pitchFamily="18" charset="-122"/>
              </a:rPr>
              <a:t>1</a:t>
            </a:r>
            <a:r>
              <a:rPr lang="zh-CN" altLang="zh-CN" sz="2000" dirty="0">
                <a:solidFill>
                  <a:srgbClr val="310E0D"/>
                </a:solidFill>
                <a:ea typeface="汉仪劲楷简" panose="00020600040101010101" pitchFamily="18" charset="-122"/>
              </a:rPr>
              <a:t>、广泛进行全民国防教育，增强全民国防拥军观念；</a:t>
            </a:r>
          </a:p>
          <a:p>
            <a:pPr>
              <a:lnSpc>
                <a:spcPct val="150000"/>
              </a:lnSpc>
            </a:pPr>
            <a:r>
              <a:rPr lang="en-US" altLang="zh-CN" sz="2000" dirty="0">
                <a:solidFill>
                  <a:srgbClr val="310E0D"/>
                </a:solidFill>
                <a:ea typeface="汉仪劲楷简" panose="00020600040101010101" pitchFamily="18" charset="-122"/>
              </a:rPr>
              <a:t>2</a:t>
            </a:r>
            <a:r>
              <a:rPr lang="zh-CN" altLang="zh-CN" sz="2000" dirty="0">
                <a:solidFill>
                  <a:srgbClr val="310E0D"/>
                </a:solidFill>
                <a:ea typeface="汉仪劲楷简" panose="00020600040101010101" pitchFamily="18" charset="-122"/>
              </a:rPr>
              <a:t>、为军队选送优质兵员，协助人民解放军建设强大的国防；</a:t>
            </a:r>
          </a:p>
          <a:p>
            <a:pPr>
              <a:lnSpc>
                <a:spcPct val="150000"/>
              </a:lnSpc>
            </a:pPr>
            <a:r>
              <a:rPr lang="en-US" altLang="zh-CN" sz="2000" dirty="0">
                <a:solidFill>
                  <a:srgbClr val="310E0D"/>
                </a:solidFill>
                <a:ea typeface="汉仪劲楷简" panose="00020600040101010101" pitchFamily="18" charset="-122"/>
              </a:rPr>
              <a:t>3</a:t>
            </a:r>
            <a:r>
              <a:rPr lang="zh-CN" altLang="zh-CN" sz="2000" dirty="0">
                <a:solidFill>
                  <a:srgbClr val="310E0D"/>
                </a:solidFill>
                <a:ea typeface="汉仪劲楷简" panose="00020600040101010101" pitchFamily="18" charset="-122"/>
              </a:rPr>
              <a:t>、支持军队的改革和建设，帮助军队完成作战和训练任务；</a:t>
            </a:r>
          </a:p>
          <a:p>
            <a:pPr>
              <a:lnSpc>
                <a:spcPct val="150000"/>
              </a:lnSpc>
            </a:pPr>
            <a:r>
              <a:rPr lang="en-US" altLang="zh-CN" sz="2000" dirty="0">
                <a:solidFill>
                  <a:srgbClr val="310E0D"/>
                </a:solidFill>
                <a:ea typeface="汉仪劲楷简" panose="00020600040101010101" pitchFamily="18" charset="-122"/>
              </a:rPr>
              <a:t>4</a:t>
            </a:r>
            <a:r>
              <a:rPr lang="zh-CN" altLang="zh-CN" sz="2000" dirty="0">
                <a:solidFill>
                  <a:srgbClr val="310E0D"/>
                </a:solidFill>
                <a:ea typeface="汉仪劲楷简" panose="00020600040101010101" pitchFamily="18" charset="-122"/>
              </a:rPr>
              <a:t>、保护军事设施，尊重和爱护军队等。</a:t>
            </a:r>
          </a:p>
          <a:p>
            <a:pPr>
              <a:lnSpc>
                <a:spcPct val="150000"/>
              </a:lnSpc>
            </a:pPr>
            <a:r>
              <a:rPr lang="zh-CN" altLang="zh-CN" sz="2000" dirty="0">
                <a:solidFill>
                  <a:srgbClr val="310E0D"/>
                </a:solidFill>
                <a:ea typeface="汉仪劲楷简" panose="00020600040101010101" pitchFamily="18" charset="-122"/>
              </a:rPr>
              <a:t>由省、自治区、直辖市双拥工作领导小组对以上的工作内容进行考核。</a:t>
            </a:r>
          </a:p>
          <a:p>
            <a:pPr>
              <a:lnSpc>
                <a:spcPct val="150000"/>
              </a:lnSpc>
            </a:pPr>
            <a:endParaRPr kumimoji="1" lang="zh-CN" altLang="en-US" sz="2400" dirty="0">
              <a:solidFill>
                <a:srgbClr val="310E0D"/>
              </a:solidFill>
              <a:ea typeface="汉仪劲楷简" panose="00020600040101010101" pitchFamily="18" charset="-122"/>
            </a:endParaRPr>
          </a:p>
        </p:txBody>
      </p:sp>
    </p:spTree>
    <p:extLst>
      <p:ext uri="{BB962C8B-B14F-4D97-AF65-F5344CB8AC3E}">
        <p14:creationId xmlns:p14="http://schemas.microsoft.com/office/powerpoint/2010/main" val="35181540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387798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五、双拥模范城市</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4928722"/>
          </a:xfrm>
          <a:prstGeom prst="rect">
            <a:avLst/>
          </a:prstGeom>
          <a:noFill/>
        </p:spPr>
        <p:txBody>
          <a:bodyPr wrap="square" rtlCol="0">
            <a:spAutoFit/>
          </a:bodyPr>
          <a:lstStyle/>
          <a:p>
            <a:pPr>
              <a:lnSpc>
                <a:spcPct val="150000"/>
              </a:lnSpc>
            </a:pPr>
            <a:r>
              <a:rPr lang="zh-CN" altLang="en-US" sz="2000" b="1" dirty="0">
                <a:solidFill>
                  <a:prstClr val="black"/>
                </a:solidFill>
              </a:rPr>
              <a:t>（</a:t>
            </a:r>
            <a:r>
              <a:rPr kumimoji="1" lang="zh-CN" altLang="en-US" sz="2400" dirty="0">
                <a:solidFill>
                  <a:srgbClr val="310E0D"/>
                </a:solidFill>
                <a:ea typeface="汉仪劲楷简" panose="00020600040101010101" pitchFamily="18" charset="-122"/>
              </a:rPr>
              <a:t>三）评选目的</a:t>
            </a:r>
            <a:endParaRPr kumimoji="1" lang="en-US" altLang="zh-CN" sz="2400" dirty="0">
              <a:solidFill>
                <a:srgbClr val="310E0D"/>
              </a:solidFill>
              <a:ea typeface="汉仪劲楷简" panose="00020600040101010101" pitchFamily="18" charset="-122"/>
            </a:endParaRPr>
          </a:p>
          <a:p>
            <a:pPr>
              <a:lnSpc>
                <a:spcPct val="150000"/>
              </a:lnSpc>
            </a:pPr>
            <a:r>
              <a:rPr lang="zh-CN" altLang="zh-CN" sz="2000" dirty="0">
                <a:solidFill>
                  <a:srgbClr val="310E0D"/>
                </a:solidFill>
                <a:ea typeface="汉仪劲楷简" panose="00020600040101010101" pitchFamily="18" charset="-122"/>
              </a:rPr>
              <a:t>巩固和加强军政军民团结，组织发动全国军民为中国革命、建设和改革事业团结奋斗，加强各城市的军队建设，提高民众的国防思想，形成良好的文化作风。</a:t>
            </a:r>
          </a:p>
          <a:p>
            <a:pPr>
              <a:lnSpc>
                <a:spcPct val="150000"/>
              </a:lnSpc>
            </a:pPr>
            <a:r>
              <a:rPr kumimoji="1" lang="zh-CN" altLang="en-US" sz="2400" dirty="0">
                <a:solidFill>
                  <a:srgbClr val="310E0D"/>
                </a:solidFill>
                <a:ea typeface="汉仪劲楷简" panose="00020600040101010101" pitchFamily="18" charset="-122"/>
              </a:rPr>
              <a:t>（四）</a:t>
            </a:r>
            <a:r>
              <a:rPr kumimoji="1" lang="zh-CN" altLang="zh-CN" sz="2400" dirty="0">
                <a:solidFill>
                  <a:srgbClr val="310E0D"/>
                </a:solidFill>
                <a:ea typeface="汉仪劲楷简" panose="00020600040101010101" pitchFamily="18" charset="-122"/>
              </a:rPr>
              <a:t>为什么双拥是城市文化的指标</a:t>
            </a:r>
            <a:endParaRPr kumimoji="1" lang="en-US" altLang="zh-CN" sz="2400" dirty="0">
              <a:solidFill>
                <a:srgbClr val="310E0D"/>
              </a:solidFill>
              <a:ea typeface="汉仪劲楷简" panose="00020600040101010101" pitchFamily="18" charset="-122"/>
            </a:endParaRPr>
          </a:p>
          <a:p>
            <a:pPr>
              <a:lnSpc>
                <a:spcPct val="150000"/>
              </a:lnSpc>
            </a:pPr>
            <a:r>
              <a:rPr lang="zh-CN" altLang="zh-CN" sz="2000" dirty="0">
                <a:solidFill>
                  <a:srgbClr val="310E0D"/>
                </a:solidFill>
                <a:ea typeface="汉仪劲楷简" panose="00020600040101010101" pitchFamily="18" charset="-122"/>
              </a:rPr>
              <a:t>城市双拥工作涉及全民国防教育，军属抚恤优待工作，开展军民共建社会主义精神文明活动，部队尊重地方政府等方面；无论是教育还是建设精神文明，都是在促进人与人之间的联结沟通，部队和地方政府互相尊重支持、抚恤优待军属，也将提升城市的文明和谐程度。尤其是在中国共产党的带领下，在建设社会主义的要求下，双拥更是城市文化体现国家特色的要求。所以城市文化可以用是否“双拥”来衡量。</a:t>
            </a:r>
          </a:p>
          <a:p>
            <a:pPr>
              <a:lnSpc>
                <a:spcPct val="150000"/>
              </a:lnSpc>
            </a:pPr>
            <a:endParaRPr kumimoji="1" lang="zh-CN" altLang="en-US" sz="2400" dirty="0">
              <a:solidFill>
                <a:srgbClr val="310E0D"/>
              </a:solidFill>
              <a:ea typeface="汉仪劲楷简" panose="00020600040101010101" pitchFamily="18" charset="-122"/>
            </a:endParaRPr>
          </a:p>
        </p:txBody>
      </p:sp>
    </p:spTree>
    <p:extLst>
      <p:ext uri="{BB962C8B-B14F-4D97-AF65-F5344CB8AC3E}">
        <p14:creationId xmlns:p14="http://schemas.microsoft.com/office/powerpoint/2010/main" val="14020126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4" name="文本框 5"/>
          <p:cNvSpPr txBox="1"/>
          <p:nvPr/>
        </p:nvSpPr>
        <p:spPr>
          <a:xfrm>
            <a:off x="177282" y="1267843"/>
            <a:ext cx="5925844" cy="4339650"/>
          </a:xfrm>
          <a:prstGeom prst="rect">
            <a:avLst/>
          </a:prstGeom>
          <a:noFill/>
          <a:effectLst/>
        </p:spPr>
        <p:txBody>
          <a:bodyPr wrap="square" rtlCol="0">
            <a:spAutoFit/>
            <a:scene3d>
              <a:camera prst="orthographicFront"/>
              <a:lightRig rig="threePt" dir="t"/>
            </a:scene3d>
          </a:bodyPr>
          <a:lstStyle>
            <a:defPPr>
              <a:defRPr lang="en-US"/>
            </a:defPPr>
            <a:lvl1pPr algn="ctr">
              <a:defRPr kumimoji="1" sz="3600" b="1">
                <a:latin typeface="汉仪劲楷简" panose="00020600040101010101" pitchFamily="18" charset="-122"/>
                <a:ea typeface="汉仪劲楷简" panose="00020600040101010101" pitchFamily="18" charset="-122"/>
              </a:defRPr>
            </a:lvl1pPr>
          </a:lstStyle>
          <a:p>
            <a:pPr algn="l">
              <a:lnSpc>
                <a:spcPct val="150000"/>
              </a:lnSpc>
            </a:pPr>
            <a:r>
              <a:rPr lang="zh-CN" altLang="en-US" sz="2400" b="0" dirty="0">
                <a:solidFill>
                  <a:srgbClr val="310E0D"/>
                </a:solidFill>
                <a:latin typeface="+mn-lt"/>
              </a:rPr>
              <a:t>（五）</a:t>
            </a:r>
            <a:r>
              <a:rPr lang="en-US" altLang="zh-CN" sz="2400" b="0" dirty="0">
                <a:solidFill>
                  <a:srgbClr val="310E0D"/>
                </a:solidFill>
                <a:latin typeface="+mn-lt"/>
              </a:rPr>
              <a:t>2012</a:t>
            </a:r>
            <a:r>
              <a:rPr lang="zh-CN" altLang="zh-CN" sz="2400" b="0" dirty="0">
                <a:solidFill>
                  <a:srgbClr val="310E0D"/>
                </a:solidFill>
                <a:latin typeface="+mn-lt"/>
              </a:rPr>
              <a:t>年与</a:t>
            </a:r>
            <a:r>
              <a:rPr lang="en-US" altLang="zh-CN" sz="2400" b="0" dirty="0">
                <a:solidFill>
                  <a:srgbClr val="310E0D"/>
                </a:solidFill>
                <a:latin typeface="+mn-lt"/>
              </a:rPr>
              <a:t>2016</a:t>
            </a:r>
            <a:r>
              <a:rPr lang="zh-CN" altLang="zh-CN" sz="2400" b="0" dirty="0">
                <a:solidFill>
                  <a:srgbClr val="310E0D"/>
                </a:solidFill>
                <a:latin typeface="+mn-lt"/>
              </a:rPr>
              <a:t>年榜单对比</a:t>
            </a:r>
            <a:endParaRPr lang="en-US" altLang="zh-CN" sz="2400" b="0" dirty="0">
              <a:solidFill>
                <a:srgbClr val="310E0D"/>
              </a:solidFill>
              <a:latin typeface="+mn-lt"/>
            </a:endParaRPr>
          </a:p>
          <a:p>
            <a:pPr algn="l"/>
            <a:r>
              <a:rPr lang="en-US" altLang="zh-CN" sz="2000" b="0" dirty="0"/>
              <a:t>       2016</a:t>
            </a:r>
            <a:r>
              <a:rPr lang="zh-CN" altLang="zh-CN" sz="2000" b="0" dirty="0"/>
              <a:t>年上榜单的城市比</a:t>
            </a:r>
            <a:r>
              <a:rPr lang="en-US" altLang="zh-CN" sz="2000" b="0" dirty="0"/>
              <a:t>2012</a:t>
            </a:r>
            <a:r>
              <a:rPr lang="zh-CN" altLang="zh-CN" sz="2000" b="0" dirty="0"/>
              <a:t>年的多，基本上每个省都会</a:t>
            </a:r>
            <a:r>
              <a:rPr lang="zh-CN" altLang="zh-CN" sz="2000" b="0" dirty="0">
                <a:solidFill>
                  <a:srgbClr val="FF0000"/>
                </a:solidFill>
              </a:rPr>
              <a:t>增加</a:t>
            </a:r>
            <a:r>
              <a:rPr lang="en-US" altLang="zh-CN" sz="2000" b="0" dirty="0">
                <a:solidFill>
                  <a:srgbClr val="FF0000"/>
                </a:solidFill>
              </a:rPr>
              <a:t>1-2</a:t>
            </a:r>
            <a:r>
              <a:rPr lang="zh-CN" altLang="zh-CN" sz="2000" b="0" dirty="0">
                <a:solidFill>
                  <a:srgbClr val="FF0000"/>
                </a:solidFill>
              </a:rPr>
              <a:t>个</a:t>
            </a:r>
            <a:r>
              <a:rPr lang="zh-CN" altLang="zh-CN" sz="2000" b="0" dirty="0"/>
              <a:t>城市上榜，这表明全国大多数城市都有在积极推动双拥工作，军队的建设以及民众的国防教育在不断地巩固与上升，城市对于国防拥军的意识逐步扩大，并有</a:t>
            </a:r>
            <a:r>
              <a:rPr lang="zh-CN" altLang="zh-CN" sz="2000" b="0" dirty="0">
                <a:solidFill>
                  <a:srgbClr val="FF0000"/>
                </a:solidFill>
              </a:rPr>
              <a:t>实质性的行动去加强军事行动与军队建设</a:t>
            </a:r>
            <a:r>
              <a:rPr lang="zh-CN" altLang="zh-CN" sz="2000" b="0" dirty="0"/>
              <a:t>。并且，在相同省份当中不同年份上榜的城市在变化，通过榜单形成城市之间的良性竞争进而推进城市在军事方面的工作与资源投入，很好地促进了国家整体军事水平。</a:t>
            </a:r>
          </a:p>
          <a:p>
            <a:pPr algn="l"/>
            <a:r>
              <a:rPr lang="en-US" altLang="zh-CN" sz="2000" b="0" dirty="0"/>
              <a:t>       </a:t>
            </a:r>
            <a:r>
              <a:rPr lang="zh-CN" altLang="zh-CN" sz="2000" b="0" dirty="0"/>
              <a:t>创建双拥模范城</a:t>
            </a:r>
            <a:r>
              <a:rPr lang="zh-CN" altLang="zh-CN" sz="2000" b="0" dirty="0" smtClean="0"/>
              <a:t>可提高</a:t>
            </a:r>
            <a:r>
              <a:rPr lang="zh-CN" altLang="zh-CN" sz="2000" b="0" dirty="0"/>
              <a:t>一个城市的品味和知名度，在构建和谐社会、促进经济发展、扩大国防教育、秉承革命精神等方面具有巨大作用和重要意义。</a:t>
            </a:r>
            <a:endParaRPr lang="zh-CN" altLang="en-US" sz="2000" b="0" dirty="0">
              <a:solidFill>
                <a:srgbClr val="310E0D"/>
              </a:solidFill>
              <a:latin typeface="+mn-lt"/>
            </a:endParaRPr>
          </a:p>
        </p:txBody>
      </p:sp>
      <p:pic>
        <p:nvPicPr>
          <p:cNvPr id="8" name="图片 5">
            <a:extLst>
              <a:ext uri="{FF2B5EF4-FFF2-40B4-BE49-F238E27FC236}">
                <a16:creationId xmlns:a16="http://schemas.microsoft.com/office/drawing/2014/main" xmlns="" id="{359D8A83-25BC-4785-9DED-A30F5C0F4403}"/>
              </a:ext>
            </a:extLst>
          </p:cNvPr>
          <p:cNvPicPr>
            <a:picLocks noChangeAspect="1"/>
          </p:cNvPicPr>
          <p:nvPr/>
        </p:nvPicPr>
        <p:blipFill>
          <a:blip r:embed="rId2"/>
          <a:stretch>
            <a:fillRect/>
          </a:stretch>
        </p:blipFill>
        <p:spPr>
          <a:xfrm>
            <a:off x="520795" y="76225"/>
            <a:ext cx="5646923" cy="810025"/>
          </a:xfrm>
          <a:prstGeom prst="rect">
            <a:avLst/>
          </a:prstGeom>
        </p:spPr>
      </p:pic>
      <p:sp>
        <p:nvSpPr>
          <p:cNvPr id="2" name="文本框 1">
            <a:extLst>
              <a:ext uri="{FF2B5EF4-FFF2-40B4-BE49-F238E27FC236}">
                <a16:creationId xmlns:a16="http://schemas.microsoft.com/office/drawing/2014/main" xmlns="" id="{F32740B5-E3F2-4C6A-892A-60B8F707FBB4}"/>
              </a:ext>
            </a:extLst>
          </p:cNvPr>
          <p:cNvSpPr txBox="1"/>
          <p:nvPr/>
        </p:nvSpPr>
        <p:spPr>
          <a:xfrm>
            <a:off x="1333902" y="176273"/>
            <a:ext cx="4769224" cy="646331"/>
          </a:xfrm>
          <a:prstGeom prst="rect">
            <a:avLst/>
          </a:prstGeom>
          <a:noFill/>
        </p:spPr>
        <p:txBody>
          <a:bodyPr wrap="square" rtlCol="0">
            <a:spAutoFit/>
          </a:bodyPr>
          <a:lstStyle/>
          <a:p>
            <a:pPr lvl="0"/>
            <a:r>
              <a:rPr lang="zh-CN" altLang="en-US" sz="3600" dirty="0">
                <a:solidFill>
                  <a:srgbClr val="310E0D"/>
                </a:solidFill>
                <a:latin typeface="汉仪劲楷简" panose="00020600040101010101" pitchFamily="18" charset="-122"/>
                <a:ea typeface="汉仪劲楷简" panose="00020600040101010101" pitchFamily="18" charset="-122"/>
              </a:rPr>
              <a:t>五、双拥模范城市</a:t>
            </a:r>
            <a:endParaRPr lang="zh-CN" altLang="en-US" sz="3600" dirty="0">
              <a:solidFill>
                <a:prstClr val="black"/>
              </a:solidFill>
            </a:endParaRPr>
          </a:p>
        </p:txBody>
      </p:sp>
      <p:pic>
        <p:nvPicPr>
          <p:cNvPr id="6" name="图片 5">
            <a:extLst>
              <a:ext uri="{FF2B5EF4-FFF2-40B4-BE49-F238E27FC236}">
                <a16:creationId xmlns:a16="http://schemas.microsoft.com/office/drawing/2014/main" xmlns="" id="{76AE5D3C-AB15-44B8-B5D8-569A4EA3137F}"/>
              </a:ext>
            </a:extLst>
          </p:cNvPr>
          <p:cNvPicPr/>
          <p:nvPr/>
        </p:nvPicPr>
        <p:blipFill rotWithShape="1">
          <a:blip r:embed="rId3" cstate="print">
            <a:extLst>
              <a:ext uri="{28A0092B-C50C-407E-A947-70E740481C1C}">
                <a14:useLocalDpi xmlns:a14="http://schemas.microsoft.com/office/drawing/2010/main" val="0"/>
              </a:ext>
            </a:extLst>
          </a:blip>
          <a:srcRect r="59390"/>
          <a:stretch/>
        </p:blipFill>
        <p:spPr>
          <a:xfrm>
            <a:off x="6167718" y="530160"/>
            <a:ext cx="2597639" cy="5750332"/>
          </a:xfrm>
          <a:prstGeom prst="rect">
            <a:avLst/>
          </a:prstGeom>
          <a:ln>
            <a:solidFill>
              <a:schemeClr val="tx1"/>
            </a:solidFill>
          </a:ln>
        </p:spPr>
      </p:pic>
      <p:pic>
        <p:nvPicPr>
          <p:cNvPr id="7" name="图片 6">
            <a:extLst>
              <a:ext uri="{FF2B5EF4-FFF2-40B4-BE49-F238E27FC236}">
                <a16:creationId xmlns:a16="http://schemas.microsoft.com/office/drawing/2014/main" xmlns="" id="{6782A08B-1551-4C14-9C91-D58DAC1D8581}"/>
              </a:ext>
            </a:extLst>
          </p:cNvPr>
          <p:cNvPicPr/>
          <p:nvPr/>
        </p:nvPicPr>
        <p:blipFill rotWithShape="1">
          <a:blip r:embed="rId3" cstate="print">
            <a:extLst>
              <a:ext uri="{28A0092B-C50C-407E-A947-70E740481C1C}">
                <a14:useLocalDpi xmlns:a14="http://schemas.microsoft.com/office/drawing/2010/main" val="0"/>
              </a:ext>
            </a:extLst>
          </a:blip>
          <a:srcRect l="61312" r="3813"/>
          <a:stretch/>
        </p:blipFill>
        <p:spPr>
          <a:xfrm>
            <a:off x="8765357" y="530160"/>
            <a:ext cx="2597639" cy="5764777"/>
          </a:xfrm>
          <a:prstGeom prst="rect">
            <a:avLst/>
          </a:prstGeom>
          <a:ln>
            <a:solidFill>
              <a:schemeClr val="tx1"/>
            </a:solidFill>
          </a:ln>
        </p:spPr>
      </p:pic>
    </p:spTree>
    <p:extLst>
      <p:ext uri="{BB962C8B-B14F-4D97-AF65-F5344CB8AC3E}">
        <p14:creationId xmlns:p14="http://schemas.microsoft.com/office/powerpoint/2010/main" val="28848343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295465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六、中国煤城</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5191742"/>
          </a:xfrm>
          <a:prstGeom prst="rect">
            <a:avLst/>
          </a:prstGeom>
          <a:noFill/>
        </p:spPr>
        <p:txBody>
          <a:bodyPr wrap="square" rtlCol="0">
            <a:spAutoFit/>
          </a:bodyPr>
          <a:lstStyle/>
          <a:p>
            <a:pPr>
              <a:lnSpc>
                <a:spcPct val="150000"/>
              </a:lnSpc>
            </a:pPr>
            <a:r>
              <a:rPr lang="zh-CN" altLang="en-US" sz="2000" b="1" dirty="0">
                <a:solidFill>
                  <a:prstClr val="black"/>
                </a:solidFill>
              </a:rPr>
              <a:t>（一）介绍</a:t>
            </a:r>
            <a:endParaRPr lang="en-US" altLang="zh-CN" sz="2000" b="1" dirty="0">
              <a:solidFill>
                <a:prstClr val="black"/>
              </a:solidFill>
            </a:endParaRPr>
          </a:p>
          <a:p>
            <a:pPr>
              <a:lnSpc>
                <a:spcPct val="150000"/>
              </a:lnSpc>
            </a:pPr>
            <a:r>
              <a:rPr lang="zh-CN" altLang="zh-CN" sz="2000" dirty="0">
                <a:solidFill>
                  <a:prstClr val="black"/>
                </a:solidFill>
              </a:rPr>
              <a:t>煤炭曾被人们誉为黑色的金子，它是十八世纪以来人类世界使用的主要能源之一。我国煤炭资源丰富，聚煤期及含煤地层主要分布在：华北、华南、西北、西南（滇、藏）、东北和台湾六个聚煤区，煤炭资源</a:t>
            </a:r>
            <a:r>
              <a:rPr lang="zh-CN" altLang="zh-CN" sz="2000" dirty="0">
                <a:solidFill>
                  <a:srgbClr val="FF0000"/>
                </a:solidFill>
              </a:rPr>
              <a:t>呈北多南少，西多东少的趋势</a:t>
            </a:r>
            <a:r>
              <a:rPr lang="zh-CN" altLang="zh-CN" sz="2000" dirty="0">
                <a:solidFill>
                  <a:prstClr val="black"/>
                </a:solidFill>
              </a:rPr>
              <a:t>。中国有“煤城”美誉的城市不在少数，有山西大同、辽宁抚顺、安徽淮北等城市</a:t>
            </a:r>
            <a:endParaRPr lang="en-US" altLang="zh-CN" sz="2000" dirty="0">
              <a:solidFill>
                <a:prstClr val="black"/>
              </a:solidFill>
            </a:endParaRPr>
          </a:p>
          <a:p>
            <a:pPr>
              <a:lnSpc>
                <a:spcPct val="150000"/>
              </a:lnSpc>
            </a:pPr>
            <a:r>
              <a:rPr lang="zh-CN" altLang="en-US" sz="2000" b="1" dirty="0">
                <a:solidFill>
                  <a:prstClr val="black"/>
                </a:solidFill>
              </a:rPr>
              <a:t>（二）十大媒城</a:t>
            </a:r>
            <a:endParaRPr lang="en-US" altLang="zh-CN" sz="2000" b="1" dirty="0">
              <a:solidFill>
                <a:prstClr val="black"/>
              </a:solidFill>
            </a:endParaRPr>
          </a:p>
          <a:p>
            <a:r>
              <a:rPr lang="en-US" altLang="zh-CN" b="1" dirty="0">
                <a:solidFill>
                  <a:srgbClr val="310C0C"/>
                </a:solidFill>
              </a:rPr>
              <a:t>1.</a:t>
            </a:r>
            <a:r>
              <a:rPr lang="zh-CN" altLang="zh-CN" b="1" dirty="0">
                <a:solidFill>
                  <a:srgbClr val="310C0C"/>
                </a:solidFill>
              </a:rPr>
              <a:t>鄂尔多斯</a:t>
            </a:r>
            <a:endParaRPr lang="zh-CN" altLang="zh-CN" dirty="0">
              <a:solidFill>
                <a:srgbClr val="310C0C"/>
              </a:solidFill>
            </a:endParaRPr>
          </a:p>
          <a:p>
            <a:pPr>
              <a:lnSpc>
                <a:spcPct val="125000"/>
              </a:lnSpc>
            </a:pPr>
            <a:r>
              <a:rPr lang="zh-CN" altLang="zh-CN" dirty="0"/>
              <a:t>鄂尔多斯市是</a:t>
            </a:r>
            <a:r>
              <a:rPr lang="zh-CN" altLang="zh-CN" dirty="0">
                <a:solidFill>
                  <a:srgbClr val="FF0000"/>
                </a:solidFill>
              </a:rPr>
              <a:t>中国第一大产煤城市</a:t>
            </a:r>
            <a:r>
              <a:rPr lang="zh-CN" altLang="zh-CN" dirty="0"/>
              <a:t>，原煤产量达到</a:t>
            </a:r>
            <a:r>
              <a:rPr lang="en-US" altLang="zh-CN" dirty="0"/>
              <a:t>61615</a:t>
            </a:r>
            <a:r>
              <a:rPr lang="zh-CN" altLang="zh-CN" dirty="0"/>
              <a:t>万吨，被许多人称为中国的“煤都”，鄂尔多斯市每年原煤产量占全国原煤产量的</a:t>
            </a:r>
            <a:r>
              <a:rPr lang="en-US" altLang="zh-CN" dirty="0"/>
              <a:t>1/6</a:t>
            </a:r>
            <a:r>
              <a:rPr lang="zh-CN" altLang="zh-CN" dirty="0"/>
              <a:t>，并且已经连续多年位居中国产煤城市首位。</a:t>
            </a:r>
            <a:endParaRPr lang="en-US" altLang="zh-CN" dirty="0"/>
          </a:p>
          <a:p>
            <a:pPr>
              <a:lnSpc>
                <a:spcPct val="125000"/>
              </a:lnSpc>
            </a:pPr>
            <a:r>
              <a:rPr lang="en-US" altLang="zh-CN" b="1" dirty="0">
                <a:solidFill>
                  <a:srgbClr val="310C0C"/>
                </a:solidFill>
              </a:rPr>
              <a:t>2.</a:t>
            </a:r>
            <a:r>
              <a:rPr lang="zh-CN" altLang="zh-CN" b="1" dirty="0">
                <a:solidFill>
                  <a:srgbClr val="310C0C"/>
                </a:solidFill>
              </a:rPr>
              <a:t>榆林市</a:t>
            </a:r>
            <a:endParaRPr lang="zh-CN" altLang="zh-CN" dirty="0">
              <a:solidFill>
                <a:srgbClr val="310C0C"/>
              </a:solidFill>
            </a:endParaRPr>
          </a:p>
          <a:p>
            <a:pPr>
              <a:lnSpc>
                <a:spcPct val="125000"/>
              </a:lnSpc>
            </a:pPr>
            <a:r>
              <a:rPr lang="zh-CN" altLang="zh-CN" dirty="0"/>
              <a:t>榆林市全年原煤产量</a:t>
            </a:r>
            <a:r>
              <a:rPr lang="en-US" altLang="zh-CN" dirty="0"/>
              <a:t>40015.82</a:t>
            </a:r>
            <a:r>
              <a:rPr lang="zh-CN" altLang="zh-CN" dirty="0"/>
              <a:t>万吨，是全国原煤产量第二多的城市。就煤炭资源而言，</a:t>
            </a:r>
            <a:r>
              <a:rPr lang="zh-CN" altLang="zh-CN" dirty="0">
                <a:solidFill>
                  <a:srgbClr val="FF0000"/>
                </a:solidFill>
              </a:rPr>
              <a:t>榆林拥有全国储量最大的优质煤</a:t>
            </a:r>
            <a:r>
              <a:rPr lang="zh-CN" altLang="zh-CN" dirty="0"/>
              <a:t>，</a:t>
            </a:r>
            <a:r>
              <a:rPr lang="en-US" altLang="zh-CN" dirty="0"/>
              <a:t>54%</a:t>
            </a:r>
            <a:r>
              <a:rPr lang="zh-CN" altLang="zh-CN" dirty="0"/>
              <a:t>的国土面积含煤，煤炭预测储量</a:t>
            </a:r>
            <a:r>
              <a:rPr lang="en-US" altLang="zh-CN" dirty="0"/>
              <a:t>2720</a:t>
            </a:r>
            <a:r>
              <a:rPr lang="zh-CN" altLang="zh-CN" dirty="0"/>
              <a:t>亿吨，探明储量</a:t>
            </a:r>
            <a:r>
              <a:rPr lang="en-US" altLang="zh-CN" dirty="0"/>
              <a:t>1490</a:t>
            </a:r>
            <a:r>
              <a:rPr lang="zh-CN" altLang="zh-CN" dirty="0"/>
              <a:t>亿吨，占全国探明储量的</a:t>
            </a:r>
            <a:r>
              <a:rPr lang="en-US" altLang="zh-CN" dirty="0"/>
              <a:t>12%</a:t>
            </a:r>
            <a:r>
              <a:rPr lang="zh-CN" altLang="zh-CN" dirty="0"/>
              <a:t>，其中</a:t>
            </a:r>
            <a:r>
              <a:rPr lang="en-US" altLang="zh-CN" dirty="0"/>
              <a:t>95%</a:t>
            </a:r>
            <a:r>
              <a:rPr lang="zh-CN" altLang="zh-CN" dirty="0"/>
              <a:t>以上是侏罗纪精煤，被称为“环保煤”“洁净煤”。</a:t>
            </a:r>
            <a:endParaRPr lang="zh-CN" altLang="en-US" sz="2000" b="1" dirty="0">
              <a:solidFill>
                <a:prstClr val="black"/>
              </a:solidFill>
            </a:endParaRPr>
          </a:p>
        </p:txBody>
      </p:sp>
    </p:spTree>
    <p:extLst>
      <p:ext uri="{BB962C8B-B14F-4D97-AF65-F5344CB8AC3E}">
        <p14:creationId xmlns:p14="http://schemas.microsoft.com/office/powerpoint/2010/main" val="8900482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295465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六、中国煤城</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5342232"/>
          </a:xfrm>
          <a:prstGeom prst="rect">
            <a:avLst/>
          </a:prstGeom>
          <a:noFill/>
        </p:spPr>
        <p:txBody>
          <a:bodyPr wrap="square" rtlCol="0">
            <a:spAutoFit/>
          </a:bodyPr>
          <a:lstStyle/>
          <a:p>
            <a:pPr>
              <a:lnSpc>
                <a:spcPct val="150000"/>
              </a:lnSpc>
            </a:pPr>
            <a:r>
              <a:rPr lang="zh-CN" altLang="en-US" sz="2000" b="1" dirty="0">
                <a:solidFill>
                  <a:prstClr val="black"/>
                </a:solidFill>
              </a:rPr>
              <a:t>（二）十大媒城</a:t>
            </a:r>
            <a:endParaRPr lang="en-US" altLang="zh-CN" sz="2000" b="1" dirty="0">
              <a:solidFill>
                <a:prstClr val="black"/>
              </a:solidFill>
            </a:endParaRPr>
          </a:p>
          <a:p>
            <a:r>
              <a:rPr lang="en-US" altLang="zh-CN" b="1" dirty="0"/>
              <a:t>3.</a:t>
            </a:r>
            <a:r>
              <a:rPr lang="zh-CN" altLang="zh-CN" b="1" dirty="0"/>
              <a:t>朔州市</a:t>
            </a:r>
            <a:endParaRPr lang="zh-CN" altLang="zh-CN" dirty="0"/>
          </a:p>
          <a:p>
            <a:r>
              <a:rPr lang="zh-CN" altLang="zh-CN" dirty="0"/>
              <a:t>朔州市煤炭行业</a:t>
            </a:r>
            <a:r>
              <a:rPr lang="zh-CN" altLang="zh-CN" dirty="0">
                <a:solidFill>
                  <a:srgbClr val="FF0000"/>
                </a:solidFill>
              </a:rPr>
              <a:t>围绕“减、优、绿”</a:t>
            </a:r>
            <a:r>
              <a:rPr lang="zh-CN" altLang="zh-CN" dirty="0"/>
              <a:t>进行开展，全市已有</a:t>
            </a:r>
            <a:r>
              <a:rPr lang="en-US" altLang="zh-CN" dirty="0"/>
              <a:t>53</a:t>
            </a:r>
            <a:r>
              <a:rPr lang="zh-CN" altLang="zh-CN" dirty="0"/>
              <a:t>座煤矿通过二级以上安全生产标准化达标考核，其中有</a:t>
            </a:r>
            <a:r>
              <a:rPr lang="en-US" altLang="zh-CN" dirty="0"/>
              <a:t>17</a:t>
            </a:r>
            <a:r>
              <a:rPr lang="zh-CN" altLang="zh-CN" dirty="0"/>
              <a:t>座煤矿达到一级标准，朔州市煤炭储量约</a:t>
            </a:r>
            <a:r>
              <a:rPr lang="en-US" altLang="zh-CN" dirty="0"/>
              <a:t>494.1</a:t>
            </a:r>
            <a:r>
              <a:rPr lang="zh-CN" altLang="zh-CN" dirty="0"/>
              <a:t>亿吨，占全省储量的</a:t>
            </a:r>
            <a:r>
              <a:rPr lang="en-US" altLang="zh-CN" dirty="0"/>
              <a:t>1/6</a:t>
            </a:r>
            <a:r>
              <a:rPr lang="zh-CN" altLang="zh-CN" dirty="0"/>
              <a:t>，主要分布在平朔矿区、朔南矿区、山阴矿区、怀仁矿区、右玉矿区，含煤面积</a:t>
            </a:r>
            <a:r>
              <a:rPr lang="en-US" altLang="zh-CN" dirty="0"/>
              <a:t>1644.95</a:t>
            </a:r>
            <a:r>
              <a:rPr lang="zh-CN" altLang="zh-CN" dirty="0"/>
              <a:t>平方公里，山西省共有</a:t>
            </a:r>
            <a:r>
              <a:rPr lang="en-US" altLang="zh-CN" dirty="0"/>
              <a:t>4</a:t>
            </a:r>
            <a:r>
              <a:rPr lang="zh-CN" altLang="zh-CN" dirty="0"/>
              <a:t>个富煤区，其中有</a:t>
            </a:r>
            <a:r>
              <a:rPr lang="en-US" altLang="zh-CN" dirty="0"/>
              <a:t>2</a:t>
            </a:r>
            <a:r>
              <a:rPr lang="zh-CN" altLang="zh-CN" dirty="0"/>
              <a:t>个在朔州境内。</a:t>
            </a:r>
          </a:p>
          <a:p>
            <a:r>
              <a:rPr lang="en-US" altLang="zh-CN" b="1" dirty="0"/>
              <a:t>4.</a:t>
            </a:r>
            <a:r>
              <a:rPr lang="zh-CN" altLang="zh-CN" b="1" dirty="0"/>
              <a:t>长治市</a:t>
            </a:r>
            <a:endParaRPr lang="zh-CN" altLang="zh-CN" dirty="0"/>
          </a:p>
          <a:p>
            <a:r>
              <a:rPr lang="zh-CN" altLang="zh-CN" dirty="0"/>
              <a:t>长治市原煤产量达到</a:t>
            </a:r>
            <a:r>
              <a:rPr lang="en-US" altLang="zh-CN" dirty="0"/>
              <a:t>11598.7</a:t>
            </a:r>
            <a:r>
              <a:rPr lang="zh-CN" altLang="zh-CN" dirty="0"/>
              <a:t>万吨，煤炭资源遍布全市</a:t>
            </a:r>
            <a:r>
              <a:rPr lang="en-US" altLang="zh-CN" dirty="0"/>
              <a:t>10</a:t>
            </a:r>
            <a:r>
              <a:rPr lang="zh-CN" altLang="zh-CN" dirty="0"/>
              <a:t>个县区，预测总埋藏量</a:t>
            </a:r>
            <a:r>
              <a:rPr lang="en-US" altLang="zh-CN" dirty="0"/>
              <a:t>906</a:t>
            </a:r>
            <a:r>
              <a:rPr lang="zh-CN" altLang="zh-CN" dirty="0"/>
              <a:t>亿吨，探明储量为</a:t>
            </a:r>
            <a:r>
              <a:rPr lang="en-US" altLang="zh-CN" dirty="0"/>
              <a:t>242.14</a:t>
            </a:r>
            <a:r>
              <a:rPr lang="zh-CN" altLang="zh-CN" dirty="0"/>
              <a:t>亿吨，占山西省探明储量的</a:t>
            </a:r>
            <a:r>
              <a:rPr lang="en-US" altLang="zh-CN" dirty="0"/>
              <a:t>12%</a:t>
            </a:r>
            <a:r>
              <a:rPr lang="zh-CN" altLang="zh-CN" dirty="0"/>
              <a:t>。</a:t>
            </a:r>
            <a:r>
              <a:rPr lang="zh-CN" altLang="zh-CN" dirty="0">
                <a:solidFill>
                  <a:srgbClr val="FF0000"/>
                </a:solidFill>
              </a:rPr>
              <a:t>煤炭种类较为齐全，</a:t>
            </a:r>
            <a:r>
              <a:rPr lang="zh-CN" altLang="zh-CN" dirty="0"/>
              <a:t>有焦煤、瘦煤、贫煤、无烟煤和泥煤。中部的襄垣县、城区、郊区，潞城市西部、长治县和屯留县的东北部为瘦煤、贫煤和无烟煤分布区，煤层厚度平均为</a:t>
            </a:r>
            <a:r>
              <a:rPr lang="en-US" altLang="zh-CN" dirty="0"/>
              <a:t>15</a:t>
            </a:r>
            <a:r>
              <a:rPr lang="zh-CN" altLang="zh-CN" dirty="0"/>
              <a:t>米，含煤系数为</a:t>
            </a:r>
            <a:r>
              <a:rPr lang="en-US" altLang="zh-CN" dirty="0"/>
              <a:t>7.5</a:t>
            </a:r>
            <a:r>
              <a:rPr lang="zh-CN" altLang="zh-CN" dirty="0"/>
              <a:t>米</a:t>
            </a:r>
            <a:r>
              <a:rPr lang="en-US" altLang="zh-CN" dirty="0"/>
              <a:t>%</a:t>
            </a:r>
            <a:r>
              <a:rPr lang="zh-CN" altLang="zh-CN" dirty="0"/>
              <a:t>，而且煤层稳定，结构简单，煤质优良，易于开采。</a:t>
            </a:r>
          </a:p>
          <a:p>
            <a:r>
              <a:rPr lang="en-US" altLang="zh-CN" b="1" dirty="0"/>
              <a:t>5.</a:t>
            </a:r>
            <a:r>
              <a:rPr lang="zh-CN" altLang="zh-CN" b="1" dirty="0"/>
              <a:t>吕梁市</a:t>
            </a:r>
            <a:endParaRPr lang="zh-CN" altLang="zh-CN" dirty="0"/>
          </a:p>
          <a:p>
            <a:pPr>
              <a:lnSpc>
                <a:spcPct val="125000"/>
              </a:lnSpc>
            </a:pPr>
            <a:r>
              <a:rPr lang="zh-CN" altLang="zh-CN" dirty="0"/>
              <a:t>吕梁市原煤产量</a:t>
            </a:r>
            <a:r>
              <a:rPr lang="en-US" altLang="zh-CN" dirty="0"/>
              <a:t>10924.9</a:t>
            </a:r>
            <a:r>
              <a:rPr lang="zh-CN" altLang="zh-CN" dirty="0"/>
              <a:t>万吨，是中国十大产煤城市之一，全市含煤面积</a:t>
            </a:r>
            <a:r>
              <a:rPr lang="en-US" altLang="zh-CN" dirty="0"/>
              <a:t>11460</a:t>
            </a:r>
            <a:r>
              <a:rPr lang="zh-CN" altLang="zh-CN" dirty="0"/>
              <a:t>平方公里，分布在河东煤田、霍西煤田、西山煤田、宁武煤田等四大煤田，占全市总面积的</a:t>
            </a:r>
            <a:r>
              <a:rPr lang="en-US" altLang="zh-CN" dirty="0"/>
              <a:t>54.3%</a:t>
            </a:r>
            <a:r>
              <a:rPr lang="zh-CN" altLang="zh-CN" dirty="0"/>
              <a:t>。历年提交过储量的勘查报告在吕梁或涉及吕梁的共有</a:t>
            </a:r>
            <a:r>
              <a:rPr lang="en-US" altLang="zh-CN" dirty="0"/>
              <a:t>23</a:t>
            </a:r>
            <a:r>
              <a:rPr lang="zh-CN" altLang="zh-CN" dirty="0"/>
              <a:t>个（不包括煤矿扩建报告），勘查区探明储量约</a:t>
            </a:r>
            <a:r>
              <a:rPr lang="en-US" altLang="zh-CN" dirty="0"/>
              <a:t>404</a:t>
            </a:r>
            <a:r>
              <a:rPr lang="zh-CN" altLang="zh-CN" dirty="0"/>
              <a:t>亿吨，占山西总储量的</a:t>
            </a:r>
            <a:r>
              <a:rPr lang="en-US" altLang="zh-CN" dirty="0"/>
              <a:t>15.26%</a:t>
            </a:r>
            <a:r>
              <a:rPr lang="zh-CN" altLang="zh-CN" dirty="0"/>
              <a:t>，保有储量</a:t>
            </a:r>
            <a:r>
              <a:rPr lang="en-US" altLang="zh-CN" dirty="0"/>
              <a:t>399</a:t>
            </a:r>
            <a:r>
              <a:rPr lang="zh-CN" altLang="zh-CN" dirty="0"/>
              <a:t>亿吨，焦煤保有储量</a:t>
            </a:r>
            <a:r>
              <a:rPr lang="en-US" altLang="zh-CN" dirty="0"/>
              <a:t>159</a:t>
            </a:r>
            <a:r>
              <a:rPr lang="zh-CN" altLang="zh-CN" dirty="0"/>
              <a:t>亿吨，煤炭质量优良，易于开采。</a:t>
            </a:r>
          </a:p>
          <a:p>
            <a:pPr>
              <a:lnSpc>
                <a:spcPct val="125000"/>
              </a:lnSpc>
            </a:pPr>
            <a:endParaRPr lang="zh-CN" altLang="en-US" sz="2000" b="1" dirty="0">
              <a:solidFill>
                <a:prstClr val="black"/>
              </a:solidFill>
            </a:endParaRPr>
          </a:p>
        </p:txBody>
      </p:sp>
    </p:spTree>
    <p:extLst>
      <p:ext uri="{BB962C8B-B14F-4D97-AF65-F5344CB8AC3E}">
        <p14:creationId xmlns:p14="http://schemas.microsoft.com/office/powerpoint/2010/main" val="21250685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295465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六、中国煤城</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5065233"/>
          </a:xfrm>
          <a:prstGeom prst="rect">
            <a:avLst/>
          </a:prstGeom>
          <a:noFill/>
        </p:spPr>
        <p:txBody>
          <a:bodyPr wrap="square" rtlCol="0">
            <a:spAutoFit/>
          </a:bodyPr>
          <a:lstStyle/>
          <a:p>
            <a:pPr>
              <a:lnSpc>
                <a:spcPct val="150000"/>
              </a:lnSpc>
            </a:pPr>
            <a:r>
              <a:rPr lang="zh-CN" altLang="en-US" sz="2000" b="1" dirty="0">
                <a:solidFill>
                  <a:prstClr val="black"/>
                </a:solidFill>
              </a:rPr>
              <a:t>（二）十大媒城</a:t>
            </a:r>
            <a:endParaRPr lang="en-US" altLang="zh-CN" sz="2000" b="1" dirty="0">
              <a:solidFill>
                <a:prstClr val="black"/>
              </a:solidFill>
            </a:endParaRPr>
          </a:p>
          <a:p>
            <a:r>
              <a:rPr lang="en-US" altLang="zh-CN" b="1" dirty="0"/>
              <a:t>6.</a:t>
            </a:r>
            <a:r>
              <a:rPr lang="zh-CN" altLang="zh-CN" b="1" dirty="0"/>
              <a:t>大同市</a:t>
            </a:r>
            <a:endParaRPr lang="zh-CN" altLang="zh-CN" dirty="0"/>
          </a:p>
          <a:p>
            <a:r>
              <a:rPr lang="zh-CN" altLang="zh-CN" dirty="0"/>
              <a:t>大同市原煤产量达到</a:t>
            </a:r>
            <a:r>
              <a:rPr lang="en-US" altLang="zh-CN" dirty="0"/>
              <a:t>10859.9</a:t>
            </a:r>
            <a:r>
              <a:rPr lang="zh-CN" altLang="zh-CN" dirty="0"/>
              <a:t>万吨，虽然大同市原煤产量并不是所有城市中数量最多的，但如果有人问中国煤城是哪个城市，我想答案只能是大同市。大同是中国最大的煤炭能源基地之一，国家重化工能源基地，境内含煤面积</a:t>
            </a:r>
            <a:r>
              <a:rPr lang="en-US" altLang="zh-CN" dirty="0"/>
              <a:t>632</a:t>
            </a:r>
            <a:r>
              <a:rPr lang="zh-CN" altLang="zh-CN" dirty="0"/>
              <a:t>平方公里，累计探明储量</a:t>
            </a:r>
            <a:r>
              <a:rPr lang="en-US" altLang="zh-CN" dirty="0"/>
              <a:t>376</a:t>
            </a:r>
            <a:r>
              <a:rPr lang="zh-CN" altLang="zh-CN" dirty="0"/>
              <a:t>亿吨，大同市含煤地层主要为侏罗纪大同组，侏罗纪大同组含煤面积全市达</a:t>
            </a:r>
            <a:r>
              <a:rPr lang="en-US" altLang="zh-CN" dirty="0"/>
              <a:t>540</a:t>
            </a:r>
            <a:r>
              <a:rPr lang="zh-CN" altLang="zh-CN" dirty="0"/>
              <a:t>平方公里，保有储量</a:t>
            </a:r>
            <a:r>
              <a:rPr lang="en-US" altLang="zh-CN" dirty="0"/>
              <a:t>58.7</a:t>
            </a:r>
            <a:r>
              <a:rPr lang="zh-CN" altLang="zh-CN" dirty="0"/>
              <a:t>亿吨，累计探明储量</a:t>
            </a:r>
            <a:r>
              <a:rPr lang="en-US" altLang="zh-CN" dirty="0"/>
              <a:t>65.5</a:t>
            </a:r>
            <a:r>
              <a:rPr lang="zh-CN" altLang="zh-CN" dirty="0"/>
              <a:t>亿吨。</a:t>
            </a:r>
          </a:p>
          <a:p>
            <a:r>
              <a:rPr lang="en-US" altLang="zh-CN" b="1" dirty="0"/>
              <a:t>7.</a:t>
            </a:r>
            <a:r>
              <a:rPr lang="zh-CN" altLang="zh-CN" b="1" dirty="0"/>
              <a:t>晋城市</a:t>
            </a:r>
            <a:endParaRPr lang="zh-CN" altLang="zh-CN" dirty="0"/>
          </a:p>
          <a:p>
            <a:r>
              <a:rPr lang="zh-CN" altLang="zh-CN" dirty="0"/>
              <a:t>晋城市原煤产量</a:t>
            </a:r>
            <a:r>
              <a:rPr lang="en-US" altLang="zh-CN" dirty="0"/>
              <a:t>8814</a:t>
            </a:r>
            <a:r>
              <a:rPr lang="zh-CN" altLang="zh-CN" dirty="0"/>
              <a:t>万吨，全市含煤面积</a:t>
            </a:r>
            <a:r>
              <a:rPr lang="en-US" altLang="zh-CN" dirty="0"/>
              <a:t>5350</a:t>
            </a:r>
            <a:r>
              <a:rPr lang="zh-CN" altLang="zh-CN" dirty="0"/>
              <a:t>平方公里，占总面积的</a:t>
            </a:r>
            <a:r>
              <a:rPr lang="en-US" altLang="zh-CN" dirty="0"/>
              <a:t>56.4%</a:t>
            </a:r>
            <a:r>
              <a:rPr lang="zh-CN" altLang="zh-CN" dirty="0"/>
              <a:t>，总储量</a:t>
            </a:r>
            <a:r>
              <a:rPr lang="en-US" altLang="zh-CN" dirty="0"/>
              <a:t>808</a:t>
            </a:r>
            <a:r>
              <a:rPr lang="zh-CN" altLang="zh-CN" dirty="0"/>
              <a:t>亿吨，其中已探明储量</a:t>
            </a:r>
            <a:r>
              <a:rPr lang="en-US" altLang="zh-CN" dirty="0"/>
              <a:t>271</a:t>
            </a:r>
            <a:r>
              <a:rPr lang="zh-CN" altLang="zh-CN" dirty="0"/>
              <a:t>亿吨，占中国无烟煤的</a:t>
            </a:r>
            <a:r>
              <a:rPr lang="en-US" altLang="zh-CN" dirty="0"/>
              <a:t>1/4</a:t>
            </a:r>
            <a:r>
              <a:rPr lang="zh-CN" altLang="zh-CN" dirty="0"/>
              <a:t>，占省内的</a:t>
            </a:r>
            <a:r>
              <a:rPr lang="en-US" altLang="zh-CN" dirty="0"/>
              <a:t>1/2</a:t>
            </a:r>
            <a:r>
              <a:rPr lang="zh-CN" altLang="zh-CN" dirty="0"/>
              <a:t>。晋城煤炭具有灰分低，含硫量小，发热量高，可选性好的特点，所产块炭莹光亮，燃烧无烟无味，素有</a:t>
            </a:r>
            <a:r>
              <a:rPr lang="zh-CN" altLang="zh-CN" dirty="0">
                <a:solidFill>
                  <a:srgbClr val="FF0000"/>
                </a:solidFill>
              </a:rPr>
              <a:t>“白煤、香煤、蓝花炭”之称</a:t>
            </a:r>
            <a:r>
              <a:rPr lang="zh-CN" altLang="zh-CN" dirty="0"/>
              <a:t>，工业用、民用均俱佳，曾被英国皇室选为壁炉专用煤，销往华东、华中、华南、西南等</a:t>
            </a:r>
            <a:r>
              <a:rPr lang="en-US" altLang="zh-CN" dirty="0"/>
              <a:t>16</a:t>
            </a:r>
            <a:r>
              <a:rPr lang="zh-CN" altLang="zh-CN" dirty="0"/>
              <a:t>个省、市，出口英国、日本等国家。</a:t>
            </a:r>
          </a:p>
          <a:p>
            <a:r>
              <a:rPr lang="en-US" altLang="zh-CN" b="1" dirty="0"/>
              <a:t>8.</a:t>
            </a:r>
            <a:r>
              <a:rPr lang="zh-CN" altLang="zh-CN" b="1" dirty="0"/>
              <a:t>呼伦贝尔市</a:t>
            </a:r>
            <a:endParaRPr lang="zh-CN" altLang="zh-CN" dirty="0"/>
          </a:p>
          <a:p>
            <a:r>
              <a:rPr lang="zh-CN" altLang="zh-CN" dirty="0"/>
              <a:t>呼伦贝尔市原煤产量</a:t>
            </a:r>
            <a:r>
              <a:rPr lang="en-US" altLang="zh-CN" dirty="0"/>
              <a:t>8355.6</a:t>
            </a:r>
            <a:r>
              <a:rPr lang="zh-CN" altLang="zh-CN" dirty="0"/>
              <a:t>万吨，在其海拉尔盆地之下，孕藏着丰富的煤炭资源。呼伦贝尔全市规模以上煤炭企业共计</a:t>
            </a:r>
            <a:r>
              <a:rPr lang="en-US" altLang="zh-CN" dirty="0"/>
              <a:t>17</a:t>
            </a:r>
            <a:r>
              <a:rPr lang="zh-CN" altLang="zh-CN" dirty="0"/>
              <a:t>家，已探明煤炭储备至少</a:t>
            </a:r>
            <a:r>
              <a:rPr lang="en-US" altLang="zh-CN" dirty="0"/>
              <a:t>1048.48</a:t>
            </a:r>
            <a:r>
              <a:rPr lang="zh-CN" altLang="zh-CN" dirty="0"/>
              <a:t>亿吨，是东北三省的</a:t>
            </a:r>
            <a:r>
              <a:rPr lang="en-US" altLang="zh-CN" dirty="0"/>
              <a:t>1.8</a:t>
            </a:r>
            <a:r>
              <a:rPr lang="zh-CN" altLang="zh-CN" dirty="0"/>
              <a:t>倍，全市已探查到各类矿产达</a:t>
            </a:r>
            <a:r>
              <a:rPr lang="en-US" altLang="zh-CN" dirty="0"/>
              <a:t>40</a:t>
            </a:r>
            <a:r>
              <a:rPr lang="zh-CN" altLang="zh-CN" dirty="0"/>
              <a:t>余种，是我国主要煤炭产地之一，</a:t>
            </a:r>
            <a:r>
              <a:rPr lang="zh-CN" altLang="zh-CN" dirty="0">
                <a:solidFill>
                  <a:srgbClr val="FF0000"/>
                </a:solidFill>
              </a:rPr>
              <a:t>其中以褐煤为主，总储量居全国第一</a:t>
            </a:r>
            <a:r>
              <a:rPr lang="zh-CN" altLang="zh-CN" dirty="0"/>
              <a:t>。除了储量丰富，还有埋藏浅，煤层厚、易开发等特点，其中伊敏煤矿是我国四大露天煤矿之一。</a:t>
            </a:r>
          </a:p>
          <a:p>
            <a:pPr>
              <a:lnSpc>
                <a:spcPct val="125000"/>
              </a:lnSpc>
            </a:pPr>
            <a:endParaRPr lang="zh-CN" altLang="en-US" sz="2000" b="1" dirty="0">
              <a:solidFill>
                <a:prstClr val="black"/>
              </a:solidFill>
            </a:endParaRPr>
          </a:p>
        </p:txBody>
      </p:sp>
    </p:spTree>
    <p:extLst>
      <p:ext uri="{BB962C8B-B14F-4D97-AF65-F5344CB8AC3E}">
        <p14:creationId xmlns:p14="http://schemas.microsoft.com/office/powerpoint/2010/main" val="9135430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295465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六、中国煤城</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5065233"/>
          </a:xfrm>
          <a:prstGeom prst="rect">
            <a:avLst/>
          </a:prstGeom>
          <a:noFill/>
        </p:spPr>
        <p:txBody>
          <a:bodyPr wrap="square" rtlCol="0">
            <a:spAutoFit/>
          </a:bodyPr>
          <a:lstStyle/>
          <a:p>
            <a:pPr>
              <a:lnSpc>
                <a:spcPct val="150000"/>
              </a:lnSpc>
            </a:pPr>
            <a:r>
              <a:rPr lang="zh-CN" altLang="en-US" sz="2000" b="1" dirty="0">
                <a:solidFill>
                  <a:prstClr val="black"/>
                </a:solidFill>
              </a:rPr>
              <a:t>（二）十大媒城</a:t>
            </a:r>
            <a:endParaRPr lang="en-US" altLang="zh-CN" sz="2000" b="1" dirty="0">
              <a:solidFill>
                <a:prstClr val="black"/>
              </a:solidFill>
            </a:endParaRPr>
          </a:p>
          <a:p>
            <a:pPr>
              <a:lnSpc>
                <a:spcPct val="150000"/>
              </a:lnSpc>
            </a:pPr>
            <a:r>
              <a:rPr lang="en-US" altLang="zh-CN" b="1" dirty="0"/>
              <a:t>9.</a:t>
            </a:r>
            <a:r>
              <a:rPr lang="zh-CN" altLang="zh-CN" b="1" dirty="0"/>
              <a:t>锡林郭勒盟</a:t>
            </a:r>
            <a:endParaRPr lang="zh-CN" altLang="zh-CN" dirty="0"/>
          </a:p>
          <a:p>
            <a:pPr>
              <a:lnSpc>
                <a:spcPct val="150000"/>
              </a:lnSpc>
            </a:pPr>
            <a:r>
              <a:rPr lang="zh-CN" altLang="zh-CN" dirty="0"/>
              <a:t>锡林郭勒盟原煤产量</a:t>
            </a:r>
            <a:r>
              <a:rPr lang="en-US" altLang="zh-CN" dirty="0"/>
              <a:t>8355.6</a:t>
            </a:r>
            <a:r>
              <a:rPr lang="zh-CN" altLang="zh-CN" dirty="0"/>
              <a:t>万吨，全市规模以上煤炭企业共计</a:t>
            </a:r>
            <a:r>
              <a:rPr lang="en-US" altLang="zh-CN" dirty="0"/>
              <a:t>16</a:t>
            </a:r>
            <a:r>
              <a:rPr lang="zh-CN" altLang="zh-CN" dirty="0"/>
              <a:t>户，其中产量百万吨以上的企业达</a:t>
            </a:r>
            <a:r>
              <a:rPr lang="en-US" altLang="zh-CN" dirty="0"/>
              <a:t>9</a:t>
            </a:r>
            <a:r>
              <a:rPr lang="zh-CN" altLang="zh-CN" dirty="0"/>
              <a:t>户，百万吨煤炭企业共实现原煤产量</a:t>
            </a:r>
            <a:r>
              <a:rPr lang="en-US" altLang="zh-CN" dirty="0"/>
              <a:t>4671.71</a:t>
            </a:r>
            <a:r>
              <a:rPr lang="zh-CN" altLang="zh-CN" dirty="0"/>
              <a:t>万吨，占全盟原煤总产量的</a:t>
            </a:r>
            <a:r>
              <a:rPr lang="en-US" altLang="zh-CN" dirty="0"/>
              <a:t>87.4%</a:t>
            </a:r>
            <a:r>
              <a:rPr lang="zh-CN" altLang="zh-CN" dirty="0"/>
              <a:t>。全盟</a:t>
            </a:r>
            <a:r>
              <a:rPr lang="en-US" altLang="zh-CN" dirty="0"/>
              <a:t>8</a:t>
            </a:r>
            <a:r>
              <a:rPr lang="zh-CN" altLang="zh-CN" dirty="0"/>
              <a:t>个原煤产区中东乌、西乌、乌拉盖呈上升态势，锡市、阿旗、东苏、黄旗、多伦地区呈下降态势，西乌旗、锡市和乌拉盖原煤产量排在全盟前</a:t>
            </a:r>
            <a:r>
              <a:rPr lang="en-US" altLang="zh-CN" dirty="0"/>
              <a:t>3</a:t>
            </a:r>
            <a:r>
              <a:rPr lang="zh-CN" altLang="zh-CN" dirty="0"/>
              <a:t>位，三个地区共生产原煤</a:t>
            </a:r>
            <a:r>
              <a:rPr lang="en-US" altLang="zh-CN" dirty="0"/>
              <a:t>5073</a:t>
            </a:r>
            <a:r>
              <a:rPr lang="zh-CN" altLang="zh-CN" dirty="0"/>
              <a:t>万吨，占全盟原煤产量的</a:t>
            </a:r>
            <a:r>
              <a:rPr lang="en-US" altLang="zh-CN" dirty="0"/>
              <a:t>94.9%</a:t>
            </a:r>
            <a:r>
              <a:rPr lang="zh-CN" altLang="zh-CN" dirty="0"/>
              <a:t>。</a:t>
            </a:r>
          </a:p>
          <a:p>
            <a:pPr>
              <a:lnSpc>
                <a:spcPct val="150000"/>
              </a:lnSpc>
            </a:pPr>
            <a:r>
              <a:rPr lang="en-US" altLang="zh-CN" b="1" dirty="0"/>
              <a:t>10.</a:t>
            </a:r>
            <a:r>
              <a:rPr lang="zh-CN" altLang="zh-CN" b="1" dirty="0"/>
              <a:t>济宁市</a:t>
            </a:r>
            <a:endParaRPr lang="zh-CN" altLang="zh-CN" dirty="0"/>
          </a:p>
          <a:p>
            <a:pPr>
              <a:lnSpc>
                <a:spcPct val="150000"/>
              </a:lnSpc>
            </a:pPr>
            <a:r>
              <a:rPr lang="zh-CN" altLang="zh-CN" dirty="0"/>
              <a:t>济宁市原煤产量</a:t>
            </a:r>
            <a:r>
              <a:rPr lang="en-US" altLang="zh-CN" dirty="0"/>
              <a:t>7500</a:t>
            </a:r>
            <a:r>
              <a:rPr lang="zh-CN" altLang="zh-CN" dirty="0"/>
              <a:t>万吨，市内矿产资源极其丰富，已发现和探明储量的矿产多达</a:t>
            </a:r>
            <a:r>
              <a:rPr lang="en-US" altLang="zh-CN" dirty="0"/>
              <a:t>70</a:t>
            </a:r>
            <a:r>
              <a:rPr lang="zh-CN" altLang="zh-CN" dirty="0"/>
              <a:t>多种，煤炭是其主要资源，含煤面积</a:t>
            </a:r>
            <a:r>
              <a:rPr lang="en-US" altLang="zh-CN" dirty="0"/>
              <a:t>4826</a:t>
            </a:r>
            <a:r>
              <a:rPr lang="zh-CN" altLang="zh-CN" dirty="0"/>
              <a:t>平方公里，占济宁市总面积的</a:t>
            </a:r>
            <a:r>
              <a:rPr lang="en-US" altLang="zh-CN" dirty="0"/>
              <a:t>45%</a:t>
            </a:r>
            <a:r>
              <a:rPr lang="zh-CN" altLang="zh-CN" dirty="0"/>
              <a:t>，估计储量</a:t>
            </a:r>
            <a:r>
              <a:rPr lang="en-US" altLang="zh-CN" dirty="0"/>
              <a:t>1500</a:t>
            </a:r>
            <a:r>
              <a:rPr lang="zh-CN" altLang="zh-CN" dirty="0"/>
              <a:t>米以上的为</a:t>
            </a:r>
            <a:r>
              <a:rPr lang="en-US" altLang="zh-CN" dirty="0"/>
              <a:t>178</a:t>
            </a:r>
            <a:r>
              <a:rPr lang="zh-CN" altLang="zh-CN" dirty="0"/>
              <a:t>亿吨，主要分布于兖州、曲阜、邹城、微山等地。经勘探预测，济宁市煤储量</a:t>
            </a:r>
            <a:r>
              <a:rPr lang="en-US" altLang="zh-CN" dirty="0"/>
              <a:t>260</a:t>
            </a:r>
            <a:r>
              <a:rPr lang="zh-CN" altLang="zh-CN" dirty="0"/>
              <a:t>亿吨，占山东省的</a:t>
            </a:r>
            <a:r>
              <a:rPr lang="en-US" altLang="zh-CN" dirty="0"/>
              <a:t>50%</a:t>
            </a:r>
            <a:r>
              <a:rPr lang="zh-CN" altLang="zh-CN" dirty="0"/>
              <a:t>，为全国重点开发的八大煤炭基地之一，主要含煤地层都在</a:t>
            </a:r>
            <a:r>
              <a:rPr lang="en-US" altLang="zh-CN" dirty="0"/>
              <a:t>10</a:t>
            </a:r>
            <a:r>
              <a:rPr lang="zh-CN" altLang="zh-CN" dirty="0"/>
              <a:t>层以上，可开采厚度在</a:t>
            </a:r>
            <a:r>
              <a:rPr lang="en-US" altLang="zh-CN" dirty="0"/>
              <a:t>10</a:t>
            </a:r>
            <a:r>
              <a:rPr lang="zh-CN" altLang="zh-CN" dirty="0"/>
              <a:t>米左右。</a:t>
            </a:r>
          </a:p>
          <a:p>
            <a:pPr>
              <a:lnSpc>
                <a:spcPct val="125000"/>
              </a:lnSpc>
            </a:pPr>
            <a:endParaRPr lang="zh-CN" altLang="en-US" sz="2000" b="1" dirty="0">
              <a:solidFill>
                <a:prstClr val="black"/>
              </a:solidFill>
            </a:endParaRPr>
          </a:p>
        </p:txBody>
      </p:sp>
    </p:spTree>
    <p:extLst>
      <p:ext uri="{BB962C8B-B14F-4D97-AF65-F5344CB8AC3E}">
        <p14:creationId xmlns:p14="http://schemas.microsoft.com/office/powerpoint/2010/main" val="31008614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295465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六、中国煤城</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862516"/>
            <a:ext cx="10735734" cy="5896229"/>
          </a:xfrm>
          <a:prstGeom prst="rect">
            <a:avLst/>
          </a:prstGeom>
          <a:noFill/>
        </p:spPr>
        <p:txBody>
          <a:bodyPr wrap="square" rtlCol="0">
            <a:spAutoFit/>
          </a:bodyPr>
          <a:lstStyle/>
          <a:p>
            <a:pPr>
              <a:lnSpc>
                <a:spcPct val="150000"/>
              </a:lnSpc>
            </a:pPr>
            <a:r>
              <a:rPr lang="zh-CN" altLang="en-US" sz="2000" b="1" dirty="0">
                <a:solidFill>
                  <a:prstClr val="black"/>
                </a:solidFill>
              </a:rPr>
              <a:t>（三）分析</a:t>
            </a:r>
            <a:endParaRPr lang="en-US" altLang="zh-CN" sz="2000" b="1" dirty="0">
              <a:solidFill>
                <a:prstClr val="black"/>
              </a:solidFill>
            </a:endParaRPr>
          </a:p>
          <a:p>
            <a:pPr>
              <a:lnSpc>
                <a:spcPct val="150000"/>
              </a:lnSpc>
            </a:pPr>
            <a:r>
              <a:rPr lang="zh-CN" altLang="zh-CN" dirty="0"/>
              <a:t>（</a:t>
            </a:r>
            <a:r>
              <a:rPr lang="en-US" altLang="zh-CN" dirty="0"/>
              <a:t>1</a:t>
            </a:r>
            <a:r>
              <a:rPr lang="zh-CN" altLang="zh-CN" dirty="0"/>
              <a:t>）入选中国十大煤城的城市，首先要至少具备以下一个条件：</a:t>
            </a:r>
            <a:r>
              <a:rPr lang="en-US" altLang="zh-CN" dirty="0">
                <a:solidFill>
                  <a:srgbClr val="FF0000"/>
                </a:solidFill>
              </a:rPr>
              <a:t>1.</a:t>
            </a:r>
            <a:r>
              <a:rPr lang="zh-CN" altLang="zh-CN" dirty="0">
                <a:solidFill>
                  <a:srgbClr val="FF0000"/>
                </a:solidFill>
              </a:rPr>
              <a:t>煤炭储量数量丰富；</a:t>
            </a:r>
            <a:r>
              <a:rPr lang="en-US" altLang="zh-CN" dirty="0">
                <a:solidFill>
                  <a:srgbClr val="FF0000"/>
                </a:solidFill>
              </a:rPr>
              <a:t>2</a:t>
            </a:r>
            <a:r>
              <a:rPr lang="zh-CN" altLang="zh-CN" dirty="0">
                <a:solidFill>
                  <a:srgbClr val="FF0000"/>
                </a:solidFill>
              </a:rPr>
              <a:t>：煤炭种类多样；</a:t>
            </a:r>
            <a:r>
              <a:rPr lang="en-US" altLang="zh-CN" dirty="0">
                <a:solidFill>
                  <a:srgbClr val="FF0000"/>
                </a:solidFill>
              </a:rPr>
              <a:t>3.</a:t>
            </a:r>
            <a:r>
              <a:rPr lang="zh-CN" altLang="zh-CN" dirty="0">
                <a:solidFill>
                  <a:srgbClr val="FF0000"/>
                </a:solidFill>
              </a:rPr>
              <a:t>煤炭可开采量大；</a:t>
            </a:r>
            <a:r>
              <a:rPr lang="en-US" altLang="zh-CN" dirty="0">
                <a:solidFill>
                  <a:srgbClr val="FF0000"/>
                </a:solidFill>
              </a:rPr>
              <a:t>4.</a:t>
            </a:r>
            <a:r>
              <a:rPr lang="zh-CN" altLang="zh-CN" dirty="0">
                <a:solidFill>
                  <a:srgbClr val="FF0000"/>
                </a:solidFill>
              </a:rPr>
              <a:t>煤炭质量优良；</a:t>
            </a:r>
            <a:r>
              <a:rPr lang="en-US" altLang="zh-CN" dirty="0">
                <a:solidFill>
                  <a:srgbClr val="FF0000"/>
                </a:solidFill>
              </a:rPr>
              <a:t>5</a:t>
            </a:r>
            <a:r>
              <a:rPr lang="zh-CN" altLang="zh-CN" dirty="0">
                <a:solidFill>
                  <a:srgbClr val="FF0000"/>
                </a:solidFill>
              </a:rPr>
              <a:t>煤炭易开采</a:t>
            </a:r>
            <a:r>
              <a:rPr lang="zh-CN" altLang="zh-CN" dirty="0"/>
              <a:t>等等。</a:t>
            </a:r>
          </a:p>
          <a:p>
            <a:pPr>
              <a:lnSpc>
                <a:spcPct val="150000"/>
              </a:lnSpc>
            </a:pPr>
            <a:r>
              <a:rPr lang="zh-CN" altLang="zh-CN" dirty="0"/>
              <a:t>（</a:t>
            </a:r>
            <a:r>
              <a:rPr lang="en-US" altLang="zh-CN" dirty="0"/>
              <a:t>2</a:t>
            </a:r>
            <a:r>
              <a:rPr lang="zh-CN" altLang="zh-CN" dirty="0"/>
              <a:t>）从上面十大煤炭城市来看，中国的煤炭资源主要集中在华北、华南、西北、西南、东北，</a:t>
            </a:r>
            <a:r>
              <a:rPr lang="zh-CN" altLang="zh-CN" dirty="0">
                <a:solidFill>
                  <a:srgbClr val="FF0000"/>
                </a:solidFill>
              </a:rPr>
              <a:t>呈现北多南少，西多东少</a:t>
            </a:r>
            <a:r>
              <a:rPr lang="zh-CN" altLang="zh-CN" dirty="0"/>
              <a:t>的分布。</a:t>
            </a:r>
          </a:p>
          <a:p>
            <a:pPr>
              <a:lnSpc>
                <a:spcPct val="150000"/>
              </a:lnSpc>
            </a:pPr>
            <a:r>
              <a:rPr lang="zh-CN" altLang="zh-CN" dirty="0"/>
              <a:t>（</a:t>
            </a:r>
            <a:r>
              <a:rPr lang="en-US" altLang="zh-CN" dirty="0"/>
              <a:t>3</a:t>
            </a:r>
            <a:r>
              <a:rPr lang="zh-CN" altLang="zh-CN" dirty="0"/>
              <a:t>）作为中国十大煤城不仅煤炭资源丰富开采量大，而且对煤炭进行再加工，形成产业链，并对传统产业进行</a:t>
            </a:r>
            <a:r>
              <a:rPr lang="zh-CN" altLang="zh-CN" dirty="0">
                <a:solidFill>
                  <a:srgbClr val="FF0000"/>
                </a:solidFill>
              </a:rPr>
              <a:t>优化升级</a:t>
            </a:r>
            <a:r>
              <a:rPr lang="zh-CN" altLang="zh-CN" dirty="0"/>
              <a:t>，对煤炭资源进行全面加工。并且要对煤炭资源合理开采，形成</a:t>
            </a:r>
            <a:r>
              <a:rPr lang="zh-CN" altLang="zh-CN" dirty="0">
                <a:solidFill>
                  <a:srgbClr val="FF0000"/>
                </a:solidFill>
              </a:rPr>
              <a:t>良性循环</a:t>
            </a:r>
            <a:r>
              <a:rPr lang="zh-CN" altLang="zh-CN" dirty="0"/>
              <a:t>。</a:t>
            </a:r>
          </a:p>
          <a:p>
            <a:pPr>
              <a:lnSpc>
                <a:spcPct val="150000"/>
              </a:lnSpc>
            </a:pPr>
            <a:r>
              <a:rPr lang="zh-CN" altLang="zh-CN" dirty="0"/>
              <a:t>（</a:t>
            </a:r>
            <a:r>
              <a:rPr lang="en-US" altLang="zh-CN" dirty="0"/>
              <a:t>4</a:t>
            </a:r>
            <a:r>
              <a:rPr lang="zh-CN" altLang="zh-CN" dirty="0"/>
              <a:t>）中国十大煤城不仅煤炭储量大，具有大规模煤炭企业；而且加大对煤化工行业的转型发展，延伸煤化工产业链条，改造升级传统产业，让煤化工产业向高端化迈进。</a:t>
            </a:r>
          </a:p>
          <a:p>
            <a:pPr>
              <a:lnSpc>
                <a:spcPct val="150000"/>
              </a:lnSpc>
            </a:pPr>
            <a:r>
              <a:rPr lang="zh-CN" altLang="zh-CN" dirty="0"/>
              <a:t>（</a:t>
            </a:r>
            <a:r>
              <a:rPr lang="en-US" altLang="zh-CN" dirty="0"/>
              <a:t>5</a:t>
            </a:r>
            <a:r>
              <a:rPr lang="zh-CN" altLang="zh-CN" dirty="0"/>
              <a:t>）而作为中国十大煤城，由于长期开采和再加工煤炭，对环境造成了一定程度的伤害，所以在开采煤炭资源过程中，要注意</a:t>
            </a:r>
            <a:r>
              <a:rPr lang="zh-CN" altLang="zh-CN" dirty="0">
                <a:solidFill>
                  <a:srgbClr val="FF0000"/>
                </a:solidFill>
              </a:rPr>
              <a:t>合理性</a:t>
            </a:r>
            <a:r>
              <a:rPr lang="zh-CN" altLang="zh-CN" dirty="0"/>
              <a:t>；在使用煤炭资源的过程中，要注意</a:t>
            </a:r>
            <a:r>
              <a:rPr lang="zh-CN" altLang="zh-CN" dirty="0">
                <a:solidFill>
                  <a:srgbClr val="FF0000"/>
                </a:solidFill>
              </a:rPr>
              <a:t>节约</a:t>
            </a:r>
            <a:r>
              <a:rPr lang="zh-CN" altLang="zh-CN" dirty="0"/>
              <a:t>。提高</a:t>
            </a:r>
            <a:r>
              <a:rPr lang="zh-CN" altLang="zh-CN" dirty="0">
                <a:solidFill>
                  <a:srgbClr val="FF0000"/>
                </a:solidFill>
              </a:rPr>
              <a:t>对环境的保护的意识</a:t>
            </a:r>
            <a:r>
              <a:rPr lang="zh-CN" altLang="zh-CN" dirty="0"/>
              <a:t>。发展煤炭精深加工，准确定位、延伸链条、循环发展，实现传统煤化工向现代煤化工的转变，实现煤城的转型升级。</a:t>
            </a:r>
          </a:p>
          <a:p>
            <a:pPr>
              <a:lnSpc>
                <a:spcPct val="125000"/>
              </a:lnSpc>
            </a:pPr>
            <a:endParaRPr lang="zh-CN" altLang="en-US" sz="2000" b="1" dirty="0">
              <a:solidFill>
                <a:prstClr val="black"/>
              </a:solidFill>
            </a:endParaRPr>
          </a:p>
        </p:txBody>
      </p:sp>
    </p:spTree>
    <p:extLst>
      <p:ext uri="{BB962C8B-B14F-4D97-AF65-F5344CB8AC3E}">
        <p14:creationId xmlns:p14="http://schemas.microsoft.com/office/powerpoint/2010/main" val="21768526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707961" y="168644"/>
            <a:ext cx="618589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4801314" cy="1200329"/>
          </a:xfrm>
          <a:prstGeom prst="rect">
            <a:avLst/>
          </a:prstGeom>
          <a:noFill/>
        </p:spPr>
        <p:txBody>
          <a:bodyPr wrap="squar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七、</a:t>
            </a:r>
            <a:r>
              <a:rPr lang="zh-CN" altLang="en-US" sz="3600" dirty="0">
                <a:solidFill>
                  <a:srgbClr val="310E0D"/>
                </a:solidFill>
                <a:ea typeface="汉仪劲楷简" panose="00020600040101010101" pitchFamily="18" charset="-122"/>
              </a:rPr>
              <a:t>中国十大会展名城</a:t>
            </a:r>
          </a:p>
          <a:p>
            <a:endParaRPr kumimoji="1" lang="zh-CN" altLang="en-US" sz="3600" dirty="0">
              <a:solidFill>
                <a:srgbClr val="310E0D"/>
              </a:solidFill>
              <a:latin typeface="汉仪劲楷简" panose="00020600040101010101" pitchFamily="18" charset="-122"/>
              <a:ea typeface="汉仪劲楷简" panose="00020600040101010101" pitchFamily="18" charset="-122"/>
            </a:endParaRPr>
          </a:p>
        </p:txBody>
      </p:sp>
      <p:pic>
        <p:nvPicPr>
          <p:cNvPr id="2" name="图片 1">
            <a:extLst>
              <a:ext uri="{FF2B5EF4-FFF2-40B4-BE49-F238E27FC236}">
                <a16:creationId xmlns:a16="http://schemas.microsoft.com/office/drawing/2014/main" xmlns="" id="{CF0145BC-20D0-45C5-B5CA-DE937ECF1682}"/>
              </a:ext>
            </a:extLst>
          </p:cNvPr>
          <p:cNvPicPr>
            <a:picLocks noChangeAspect="1"/>
          </p:cNvPicPr>
          <p:nvPr/>
        </p:nvPicPr>
        <p:blipFill rotWithShape="1">
          <a:blip r:embed="rId3"/>
          <a:srcRect t="29882" r="68564" b="13538"/>
          <a:stretch/>
        </p:blipFill>
        <p:spPr>
          <a:xfrm>
            <a:off x="4918869" y="963438"/>
            <a:ext cx="3295861" cy="4553298"/>
          </a:xfrm>
          <a:prstGeom prst="rect">
            <a:avLst/>
          </a:prstGeom>
        </p:spPr>
      </p:pic>
      <p:pic>
        <p:nvPicPr>
          <p:cNvPr id="3" name="图片 2">
            <a:extLst>
              <a:ext uri="{FF2B5EF4-FFF2-40B4-BE49-F238E27FC236}">
                <a16:creationId xmlns:a16="http://schemas.microsoft.com/office/drawing/2014/main" xmlns="" id="{2AD0FCD8-E22D-4496-82DA-674F0645E3D5}"/>
              </a:ext>
            </a:extLst>
          </p:cNvPr>
          <p:cNvPicPr>
            <a:picLocks noChangeAspect="1"/>
          </p:cNvPicPr>
          <p:nvPr/>
        </p:nvPicPr>
        <p:blipFill rotWithShape="1">
          <a:blip r:embed="rId3"/>
          <a:srcRect l="38129" t="29744" r="32923" b="13536"/>
          <a:stretch/>
        </p:blipFill>
        <p:spPr>
          <a:xfrm>
            <a:off x="8214730" y="963438"/>
            <a:ext cx="3242165" cy="4553298"/>
          </a:xfrm>
          <a:prstGeom prst="rect">
            <a:avLst/>
          </a:prstGeom>
        </p:spPr>
      </p:pic>
      <p:sp>
        <p:nvSpPr>
          <p:cNvPr id="5" name="文本框 4">
            <a:extLst>
              <a:ext uri="{FF2B5EF4-FFF2-40B4-BE49-F238E27FC236}">
                <a16:creationId xmlns:a16="http://schemas.microsoft.com/office/drawing/2014/main" xmlns="" id="{558903DF-5417-47B0-94D9-445AACF12265}"/>
              </a:ext>
            </a:extLst>
          </p:cNvPr>
          <p:cNvSpPr txBox="1"/>
          <p:nvPr/>
        </p:nvSpPr>
        <p:spPr>
          <a:xfrm>
            <a:off x="375339" y="1371600"/>
            <a:ext cx="4607859" cy="3754874"/>
          </a:xfrm>
          <a:prstGeom prst="rect">
            <a:avLst/>
          </a:prstGeom>
          <a:noFill/>
        </p:spPr>
        <p:txBody>
          <a:bodyPr wrap="square" rtlCol="0">
            <a:spAutoFit/>
          </a:bodyPr>
          <a:lstStyle/>
          <a:p>
            <a:pPr indent="360000"/>
            <a:r>
              <a:rPr lang="zh-CN" altLang="en-US" sz="2000" dirty="0"/>
              <a:t>分析各年份十大会展城市的排名可以明显看出</a:t>
            </a:r>
            <a:r>
              <a:rPr lang="zh-CN" altLang="en-US" sz="2000" dirty="0">
                <a:solidFill>
                  <a:srgbClr val="FF0000"/>
                </a:solidFill>
              </a:rPr>
              <a:t>前五名</a:t>
            </a:r>
            <a:r>
              <a:rPr lang="zh-CN" altLang="en-US" sz="2000" dirty="0"/>
              <a:t>的城市基本上都是</a:t>
            </a:r>
            <a:r>
              <a:rPr lang="zh-CN" altLang="en-US" sz="2000" dirty="0">
                <a:solidFill>
                  <a:srgbClr val="FF0000"/>
                </a:solidFill>
              </a:rPr>
              <a:t>锁定在上海、广州、北京、重庆和南京</a:t>
            </a:r>
            <a:r>
              <a:rPr lang="zh-CN" altLang="en-US" sz="2000" dirty="0"/>
              <a:t>这五个城市。从</a:t>
            </a:r>
            <a:r>
              <a:rPr lang="en-US" altLang="zh-CN" sz="2000" dirty="0"/>
              <a:t>2015</a:t>
            </a:r>
            <a:r>
              <a:rPr lang="zh-CN" altLang="en-US" sz="2000" dirty="0"/>
              <a:t>年开始重庆市的排名就在北京市前面，之后的前三名一直都是上海市、广州市和重庆市。排行榜的后面五名名次和城市每一年都在变化，比较</a:t>
            </a:r>
            <a:r>
              <a:rPr lang="zh-CN" altLang="en-US" sz="2000" dirty="0">
                <a:solidFill>
                  <a:srgbClr val="FF0000"/>
                </a:solidFill>
              </a:rPr>
              <a:t>固定入榜的城市是成都市和沈阳市</a:t>
            </a:r>
            <a:r>
              <a:rPr lang="zh-CN" altLang="en-US" sz="2000" dirty="0"/>
              <a:t>，榜单上也渐渐地出现了一些之前年份没有出现过的城市，如青岛市、深圳市和东莞市。</a:t>
            </a:r>
            <a:endParaRPr lang="en-US" altLang="zh-CN" sz="2000" dirty="0"/>
          </a:p>
          <a:p>
            <a:endParaRPr lang="zh-CN" altLang="en-US" dirty="0"/>
          </a:p>
        </p:txBody>
      </p:sp>
    </p:spTree>
    <p:extLst>
      <p:ext uri="{BB962C8B-B14F-4D97-AF65-F5344CB8AC3E}">
        <p14:creationId xmlns:p14="http://schemas.microsoft.com/office/powerpoint/2010/main" val="25808733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707961" y="168644"/>
            <a:ext cx="618589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4801314" cy="1200329"/>
          </a:xfrm>
          <a:prstGeom prst="rect">
            <a:avLst/>
          </a:prstGeom>
          <a:noFill/>
        </p:spPr>
        <p:txBody>
          <a:bodyPr wrap="squar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七、</a:t>
            </a:r>
            <a:r>
              <a:rPr lang="zh-CN" altLang="en-US" sz="3600" dirty="0">
                <a:solidFill>
                  <a:srgbClr val="310E0D"/>
                </a:solidFill>
                <a:ea typeface="汉仪劲楷简" panose="00020600040101010101" pitchFamily="18" charset="-122"/>
              </a:rPr>
              <a:t>中国十大会展名城</a:t>
            </a:r>
          </a:p>
          <a:p>
            <a:endParaRPr kumimoji="1" lang="zh-CN" altLang="en-US" sz="3600" dirty="0">
              <a:solidFill>
                <a:srgbClr val="310E0D"/>
              </a:solidFill>
              <a:latin typeface="汉仪劲楷简" panose="00020600040101010101" pitchFamily="18" charset="-122"/>
              <a:ea typeface="汉仪劲楷简" panose="00020600040101010101" pitchFamily="18" charset="-122"/>
            </a:endParaRP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191746" y="1527838"/>
            <a:ext cx="10735734" cy="4511235"/>
          </a:xfrm>
          <a:prstGeom prst="rect">
            <a:avLst/>
          </a:prstGeom>
          <a:noFill/>
        </p:spPr>
        <p:txBody>
          <a:bodyPr wrap="square" rtlCol="0">
            <a:spAutoFit/>
          </a:bodyPr>
          <a:lstStyle/>
          <a:p>
            <a:pPr indent="360000"/>
            <a:r>
              <a:rPr lang="zh-CN" altLang="en-US" sz="2200" dirty="0"/>
              <a:t>上海会展研究院院长张敏在</a:t>
            </a:r>
            <a:r>
              <a:rPr lang="en-US" altLang="zh-CN" sz="2200" dirty="0"/>
              <a:t>《</a:t>
            </a:r>
            <a:r>
              <a:rPr lang="zh-CN" altLang="en-US" sz="2200" dirty="0"/>
              <a:t>国际会展城市大比拼</a:t>
            </a:r>
            <a:r>
              <a:rPr lang="en-US" altLang="zh-CN" sz="2200" dirty="0"/>
              <a:t>》</a:t>
            </a:r>
            <a:r>
              <a:rPr lang="zh-CN" altLang="en-US" sz="2200" dirty="0"/>
              <a:t>一文中</a:t>
            </a:r>
            <a:r>
              <a:rPr lang="en-US" altLang="zh-CN" sz="2200" dirty="0"/>
              <a:t>,</a:t>
            </a:r>
            <a:r>
              <a:rPr lang="zh-CN" altLang="en-US" sz="2200" dirty="0"/>
              <a:t>将</a:t>
            </a:r>
            <a:r>
              <a:rPr lang="zh-CN" altLang="en-US" sz="2200" dirty="0">
                <a:solidFill>
                  <a:srgbClr val="FF0000"/>
                </a:solidFill>
              </a:rPr>
              <a:t>会展业定义为现代服务业</a:t>
            </a:r>
            <a:r>
              <a:rPr lang="en-US" altLang="zh-CN" sz="2200" dirty="0"/>
              <a:t>,</a:t>
            </a:r>
            <a:r>
              <a:rPr lang="zh-CN" altLang="en-US" sz="2200" dirty="0"/>
              <a:t>并总结出由</a:t>
            </a:r>
            <a:r>
              <a:rPr lang="zh-CN" altLang="en-US" sz="2200" dirty="0">
                <a:solidFill>
                  <a:srgbClr val="FF0000"/>
                </a:solidFill>
              </a:rPr>
              <a:t>基础设施、会展项目和组展企业</a:t>
            </a:r>
            <a:r>
              <a:rPr lang="zh-CN" altLang="en-US" sz="2200" dirty="0"/>
              <a:t>三项核心指标来判定会展城市的服务能力</a:t>
            </a:r>
            <a:r>
              <a:rPr lang="en-US" altLang="zh-CN" sz="2200" dirty="0"/>
              <a:t>,</a:t>
            </a:r>
            <a:r>
              <a:rPr lang="zh-CN" altLang="en-US" sz="2200" dirty="0"/>
              <a:t>根据这三项指标进行综合评价</a:t>
            </a:r>
            <a:r>
              <a:rPr lang="en-US" altLang="zh-CN" sz="2200" dirty="0"/>
              <a:t>,</a:t>
            </a:r>
            <a:r>
              <a:rPr lang="zh-CN" altLang="en-US" sz="2200" dirty="0"/>
              <a:t>将</a:t>
            </a:r>
            <a:r>
              <a:rPr lang="en-US" altLang="zh-CN" sz="2200" dirty="0"/>
              <a:t>51</a:t>
            </a:r>
            <a:r>
              <a:rPr lang="zh-CN" altLang="en-US" sz="2200" dirty="0"/>
              <a:t>个国际会展市分成了三个层级</a:t>
            </a:r>
            <a:r>
              <a:rPr lang="en-US" altLang="zh-CN" sz="2200" dirty="0"/>
              <a:t>:</a:t>
            </a:r>
            <a:r>
              <a:rPr lang="zh-CN" altLang="en-US" sz="2200" dirty="0"/>
              <a:t>一线城市</a:t>
            </a:r>
            <a:r>
              <a:rPr lang="en-US" altLang="zh-CN" sz="2200" dirty="0"/>
              <a:t>12</a:t>
            </a:r>
            <a:r>
              <a:rPr lang="zh-CN" altLang="en-US" sz="2200" dirty="0"/>
              <a:t>个</a:t>
            </a:r>
            <a:r>
              <a:rPr lang="en-US" altLang="zh-CN" sz="2200" dirty="0"/>
              <a:t>,</a:t>
            </a:r>
            <a:r>
              <a:rPr lang="zh-CN" altLang="en-US" sz="2200" dirty="0"/>
              <a:t>二线城市</a:t>
            </a:r>
            <a:r>
              <a:rPr lang="en-US" altLang="zh-CN" sz="2200" dirty="0"/>
              <a:t>18</a:t>
            </a:r>
            <a:r>
              <a:rPr lang="zh-CN" altLang="en-US" sz="2200" dirty="0"/>
              <a:t>个</a:t>
            </a:r>
            <a:r>
              <a:rPr lang="en-US" altLang="zh-CN" sz="2200" dirty="0"/>
              <a:t>,</a:t>
            </a:r>
            <a:r>
              <a:rPr lang="zh-CN" altLang="en-US" sz="2200" dirty="0"/>
              <a:t>三线城市</a:t>
            </a:r>
            <a:r>
              <a:rPr lang="en-US" altLang="zh-CN" sz="2200" dirty="0"/>
              <a:t>21</a:t>
            </a:r>
            <a:r>
              <a:rPr lang="zh-CN" altLang="en-US" sz="2200" dirty="0"/>
              <a:t>个</a:t>
            </a:r>
            <a:r>
              <a:rPr lang="en-US" altLang="zh-CN" sz="2200" dirty="0"/>
              <a:t>,</a:t>
            </a:r>
            <a:r>
              <a:rPr lang="zh-CN" altLang="en-US" sz="2200" dirty="0"/>
              <a:t>其中我国在国际会展的二线城市占有</a:t>
            </a:r>
            <a:r>
              <a:rPr lang="en-US" altLang="zh-CN" sz="2200" dirty="0"/>
              <a:t>5</a:t>
            </a:r>
            <a:r>
              <a:rPr lang="zh-CN" altLang="en-US" sz="2200" dirty="0"/>
              <a:t>个席位。分别是广州，上海，北京，深圳和香港。</a:t>
            </a:r>
            <a:r>
              <a:rPr lang="zh-CN" altLang="en-US" sz="2200" dirty="0">
                <a:solidFill>
                  <a:srgbClr val="FF0000"/>
                </a:solidFill>
              </a:rPr>
              <a:t>会展以产业为依托</a:t>
            </a:r>
            <a:r>
              <a:rPr lang="en-US" altLang="zh-CN" sz="2200" dirty="0">
                <a:solidFill>
                  <a:srgbClr val="FF0000"/>
                </a:solidFill>
              </a:rPr>
              <a:t>,</a:t>
            </a:r>
            <a:r>
              <a:rPr lang="zh-CN" altLang="en-US" sz="2200" dirty="0">
                <a:solidFill>
                  <a:srgbClr val="FF0000"/>
                </a:solidFill>
              </a:rPr>
              <a:t>能够有效地突出当地特色并具有良好受众性的活动</a:t>
            </a:r>
            <a:r>
              <a:rPr lang="en-US" altLang="zh-CN" sz="2200" dirty="0">
                <a:solidFill>
                  <a:srgbClr val="FF0000"/>
                </a:solidFill>
              </a:rPr>
              <a:t>,</a:t>
            </a:r>
            <a:r>
              <a:rPr lang="zh-CN" altLang="en-US" sz="2200" dirty="0">
                <a:solidFill>
                  <a:srgbClr val="FF0000"/>
                </a:solidFill>
              </a:rPr>
              <a:t>从本体出发培育会展品牌</a:t>
            </a:r>
            <a:r>
              <a:rPr lang="en-US" altLang="zh-CN" sz="2200" dirty="0">
                <a:solidFill>
                  <a:srgbClr val="FF0000"/>
                </a:solidFill>
              </a:rPr>
              <a:t>,</a:t>
            </a:r>
            <a:r>
              <a:rPr lang="zh-CN" altLang="en-US" sz="2200" dirty="0">
                <a:solidFill>
                  <a:srgbClr val="FF0000"/>
                </a:solidFill>
              </a:rPr>
              <a:t>是发展会展品牌化的良好途径</a:t>
            </a:r>
            <a:r>
              <a:rPr lang="zh-CN" altLang="en-US" sz="2200" dirty="0"/>
              <a:t>。以德国为例</a:t>
            </a:r>
            <a:r>
              <a:rPr lang="en-US" altLang="zh-CN" sz="2200" dirty="0"/>
              <a:t>,</a:t>
            </a:r>
            <a:r>
              <a:rPr lang="zh-CN" altLang="en-US" sz="2200" dirty="0"/>
              <a:t>作为工业博览会的发起城市汉诺威</a:t>
            </a:r>
            <a:r>
              <a:rPr lang="en-US" altLang="zh-CN" sz="2200" dirty="0"/>
              <a:t>,</a:t>
            </a:r>
            <a:r>
              <a:rPr lang="zh-CN" altLang="en-US" sz="2200" dirty="0"/>
              <a:t>自身便是工业重镇</a:t>
            </a:r>
            <a:r>
              <a:rPr lang="en-US" altLang="zh-CN" sz="2200" dirty="0"/>
              <a:t>,</a:t>
            </a:r>
            <a:r>
              <a:rPr lang="zh-CN" altLang="en-US" sz="2200" dirty="0"/>
              <a:t>而作为旅游城市的纽伦堡</a:t>
            </a:r>
            <a:r>
              <a:rPr lang="en-US" altLang="zh-CN" sz="2200" dirty="0"/>
              <a:t>,</a:t>
            </a:r>
            <a:r>
              <a:rPr lang="zh-CN" altLang="en-US" sz="2200" dirty="0"/>
              <a:t>便根据自身特点</a:t>
            </a:r>
            <a:r>
              <a:rPr lang="en-US" altLang="zh-CN" sz="2200" dirty="0"/>
              <a:t>,</a:t>
            </a:r>
            <a:r>
              <a:rPr lang="zh-CN" altLang="en-US" sz="2200" dirty="0"/>
              <a:t>策划了具有影响力的玩具展等。在德国</a:t>
            </a:r>
            <a:r>
              <a:rPr lang="en-US" altLang="zh-CN" sz="2200" dirty="0"/>
              <a:t>,</a:t>
            </a:r>
            <a:r>
              <a:rPr lang="zh-CN" altLang="en-US" sz="2200" dirty="0"/>
              <a:t>不同类型的城市孕育不同类型的专业型会展</a:t>
            </a:r>
            <a:r>
              <a:rPr lang="en-US" altLang="zh-CN" sz="2200" dirty="0"/>
              <a:t>,</a:t>
            </a:r>
            <a:r>
              <a:rPr lang="zh-CN" altLang="en-US" sz="2200" dirty="0"/>
              <a:t>这使根据自身城市特色发展出的会展品牌可以在世界会展舞台上各领风骚</a:t>
            </a:r>
            <a:r>
              <a:rPr lang="en-US" altLang="zh-CN" sz="2200" dirty="0"/>
              <a:t>,</a:t>
            </a:r>
            <a:r>
              <a:rPr lang="zh-CN" altLang="en-US" sz="2200" dirty="0"/>
              <a:t>共同构建某个国家</a:t>
            </a:r>
            <a:r>
              <a:rPr lang="en-US" altLang="zh-CN" sz="2200" dirty="0"/>
              <a:t>,</a:t>
            </a:r>
            <a:r>
              <a:rPr lang="zh-CN" altLang="en-US" sz="2200" dirty="0"/>
              <a:t>某个城市的会展经济品牌样貌。</a:t>
            </a:r>
            <a:endParaRPr lang="en-US" altLang="zh-CN" sz="2200" dirty="0"/>
          </a:p>
          <a:p>
            <a:pPr indent="360000"/>
            <a:r>
              <a:rPr lang="zh-CN" altLang="en-US" sz="2200" dirty="0">
                <a:solidFill>
                  <a:srgbClr val="FF0000"/>
                </a:solidFill>
              </a:rPr>
              <a:t>会展以产业为依托，根植于本地的文化中，依照本土特色打造特有的会展品牌</a:t>
            </a:r>
            <a:r>
              <a:rPr lang="zh-CN" altLang="en-US" sz="2200" dirty="0"/>
              <a:t>，因此考察一个城市的文化可以把会展作为一个切入点去考究。</a:t>
            </a:r>
            <a:endParaRPr lang="en-US" altLang="zh-CN" sz="2200" dirty="0"/>
          </a:p>
          <a:p>
            <a:pPr>
              <a:lnSpc>
                <a:spcPct val="125000"/>
              </a:lnSpc>
            </a:pPr>
            <a:endParaRPr lang="zh-CN" altLang="en-US" sz="2000" b="1" dirty="0">
              <a:solidFill>
                <a:prstClr val="black"/>
              </a:solidFill>
            </a:endParaRPr>
          </a:p>
        </p:txBody>
      </p:sp>
    </p:spTree>
    <p:extLst>
      <p:ext uri="{BB962C8B-B14F-4D97-AF65-F5344CB8AC3E}">
        <p14:creationId xmlns:p14="http://schemas.microsoft.com/office/powerpoint/2010/main" val="19144612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3" name="图片 6"/>
          <p:cNvPicPr>
            <a:picLocks noChangeAspect="1"/>
          </p:cNvPicPr>
          <p:nvPr/>
        </p:nvPicPr>
        <p:blipFill>
          <a:blip r:embed="rId2"/>
          <a:stretch>
            <a:fillRect/>
          </a:stretch>
        </p:blipFill>
        <p:spPr>
          <a:xfrm>
            <a:off x="661030" y="1326776"/>
            <a:ext cx="10198100" cy="4670612"/>
          </a:xfrm>
          <a:prstGeom prst="rect">
            <a:avLst/>
          </a:prstGeom>
        </p:spPr>
      </p:pic>
      <p:grpSp>
        <p:nvGrpSpPr>
          <p:cNvPr id="35" name="组合 7"/>
          <p:cNvGrpSpPr/>
          <p:nvPr/>
        </p:nvGrpSpPr>
        <p:grpSpPr>
          <a:xfrm>
            <a:off x="2422131" y="2298491"/>
            <a:ext cx="6632633" cy="3054077"/>
            <a:chOff x="1371103" y="2238547"/>
            <a:chExt cx="6632633" cy="2782040"/>
          </a:xfrm>
        </p:grpSpPr>
        <p:sp>
          <p:nvSpPr>
            <p:cNvPr id="1048583" name="文本框 19"/>
            <p:cNvSpPr txBox="1"/>
            <p:nvPr/>
          </p:nvSpPr>
          <p:spPr>
            <a:xfrm>
              <a:off x="1430215" y="2238547"/>
              <a:ext cx="538480" cy="2428409"/>
            </a:xfrm>
            <a:prstGeom prst="rect">
              <a:avLst/>
            </a:prstGeom>
            <a:noFill/>
          </p:spPr>
          <p:txBody>
            <a:bodyPr vert="eaVert" wrap="square" rtlCol="0">
              <a:spAutoFit/>
            </a:bodyPr>
            <a:lstStyle/>
            <a:p>
              <a:r>
                <a:rPr lang="zh-CN" altLang="en-US" sz="2400" dirty="0">
                  <a:solidFill>
                    <a:srgbClr val="310E0D"/>
                  </a:solidFill>
                  <a:latin typeface="汉仪劲楷简" panose="00020600040101010101" pitchFamily="18" charset="-122"/>
                  <a:ea typeface="汉仪劲楷简" panose="00020600040101010101" pitchFamily="18" charset="-122"/>
                </a:rPr>
                <a:t>全国文明城市</a:t>
              </a:r>
              <a:endParaRPr lang="zh-CN" altLang="en-US" dirty="0"/>
            </a:p>
          </p:txBody>
        </p:sp>
        <p:sp>
          <p:nvSpPr>
            <p:cNvPr id="1048584" name="文本框 20"/>
            <p:cNvSpPr txBox="1"/>
            <p:nvPr/>
          </p:nvSpPr>
          <p:spPr>
            <a:xfrm>
              <a:off x="1371103" y="4682033"/>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02</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
          <p:nvSpPr>
            <p:cNvPr id="1048585" name="文本框 34"/>
            <p:cNvSpPr txBox="1"/>
            <p:nvPr/>
          </p:nvSpPr>
          <p:spPr>
            <a:xfrm>
              <a:off x="2649923" y="2238547"/>
              <a:ext cx="525780" cy="2428409"/>
            </a:xfrm>
            <a:prstGeom prst="rect">
              <a:avLst/>
            </a:prstGeom>
            <a:noFill/>
          </p:spPr>
          <p:txBody>
            <a:bodyPr vert="eaVert" wrap="square" rtlCol="0">
              <a:spAutoFit/>
            </a:bodyPr>
            <a:lstStyle/>
            <a:p>
              <a:r>
                <a:rPr lang="zh-CN" altLang="en-US" sz="2300" dirty="0">
                  <a:solidFill>
                    <a:srgbClr val="310E0D"/>
                  </a:solidFill>
                  <a:latin typeface="汉仪劲楷简" panose="00020600040101010101" pitchFamily="18" charset="-122"/>
                  <a:ea typeface="汉仪劲楷简" panose="00020600040101010101" pitchFamily="18" charset="-122"/>
                </a:rPr>
                <a:t>国家历史文化名城</a:t>
              </a:r>
              <a:endParaRPr lang="zh-CN" altLang="en-US" sz="2300" dirty="0"/>
            </a:p>
          </p:txBody>
        </p:sp>
        <p:sp>
          <p:nvSpPr>
            <p:cNvPr id="1048586" name="文本框 35"/>
            <p:cNvSpPr txBox="1"/>
            <p:nvPr/>
          </p:nvSpPr>
          <p:spPr>
            <a:xfrm>
              <a:off x="2621705" y="4666956"/>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03</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
          <p:nvSpPr>
            <p:cNvPr id="1048587" name="文本框 38"/>
            <p:cNvSpPr txBox="1"/>
            <p:nvPr/>
          </p:nvSpPr>
          <p:spPr>
            <a:xfrm>
              <a:off x="3844232" y="2238547"/>
              <a:ext cx="538479" cy="2428409"/>
            </a:xfrm>
            <a:prstGeom prst="rect">
              <a:avLst/>
            </a:prstGeom>
            <a:noFill/>
          </p:spPr>
          <p:txBody>
            <a:bodyPr vert="eaVert" wrap="square" rtlCol="0">
              <a:spAutoFit/>
            </a:bodyPr>
            <a:lstStyle/>
            <a:p>
              <a:r>
                <a:rPr lang="zh-CN" altLang="en-US" sz="2400" dirty="0">
                  <a:solidFill>
                    <a:srgbClr val="310E0D"/>
                  </a:solidFill>
                  <a:latin typeface="汉仪劲楷简" panose="00020600040101010101" pitchFamily="18" charset="-122"/>
                  <a:ea typeface="汉仪劲楷简" panose="00020600040101010101" pitchFamily="18" charset="-122"/>
                </a:rPr>
                <a:t>中国白酒之都</a:t>
              </a:r>
              <a:endParaRPr lang="zh-CN" altLang="en-US" dirty="0"/>
            </a:p>
          </p:txBody>
        </p:sp>
        <p:sp>
          <p:nvSpPr>
            <p:cNvPr id="1048588" name="文本框 39"/>
            <p:cNvSpPr txBox="1"/>
            <p:nvPr/>
          </p:nvSpPr>
          <p:spPr>
            <a:xfrm>
              <a:off x="3828713" y="4666956"/>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04</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
          <p:nvSpPr>
            <p:cNvPr id="1048589" name="文本框 42"/>
            <p:cNvSpPr txBox="1"/>
            <p:nvPr/>
          </p:nvSpPr>
          <p:spPr>
            <a:xfrm>
              <a:off x="5051240" y="2238547"/>
              <a:ext cx="538479" cy="2428409"/>
            </a:xfrm>
            <a:prstGeom prst="rect">
              <a:avLst/>
            </a:prstGeom>
            <a:noFill/>
          </p:spPr>
          <p:txBody>
            <a:bodyPr vert="eaVert" wrap="square" rtlCol="0">
              <a:spAutoFit/>
            </a:bodyPr>
            <a:lstStyle/>
            <a:p>
              <a:r>
                <a:rPr lang="zh-CN" altLang="en-US" sz="2400" dirty="0">
                  <a:solidFill>
                    <a:srgbClr val="310E0D"/>
                  </a:solidFill>
                  <a:latin typeface="汉仪劲楷简" panose="00020600040101010101" pitchFamily="18" charset="-122"/>
                  <a:ea typeface="汉仪劲楷简" panose="00020600040101010101" pitchFamily="18" charset="-122"/>
                </a:rPr>
                <a:t>双拥模范城市</a:t>
              </a:r>
              <a:endParaRPr lang="zh-CN" altLang="en-US" sz="2400" dirty="0"/>
            </a:p>
          </p:txBody>
        </p:sp>
        <p:sp>
          <p:nvSpPr>
            <p:cNvPr id="1048590" name="文本框 43"/>
            <p:cNvSpPr txBox="1"/>
            <p:nvPr/>
          </p:nvSpPr>
          <p:spPr>
            <a:xfrm>
              <a:off x="5035721" y="4666956"/>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05</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
          <p:nvSpPr>
            <p:cNvPr id="1048591" name="文本框 46"/>
            <p:cNvSpPr txBox="1"/>
            <p:nvPr/>
          </p:nvSpPr>
          <p:spPr>
            <a:xfrm>
              <a:off x="6258118" y="2238547"/>
              <a:ext cx="538609" cy="2428409"/>
            </a:xfrm>
            <a:prstGeom prst="rect">
              <a:avLst/>
            </a:prstGeom>
            <a:noFill/>
          </p:spPr>
          <p:txBody>
            <a:bodyPr vert="eaVert" wrap="square" rtlCol="0">
              <a:spAutoFit/>
            </a:bodyPr>
            <a:lstStyle/>
            <a:p>
              <a:r>
                <a:rPr lang="zh-CN" altLang="en-US" sz="2300" dirty="0">
                  <a:solidFill>
                    <a:srgbClr val="310E0D"/>
                  </a:solidFill>
                  <a:latin typeface="汉仪劲楷简" panose="00020600040101010101" pitchFamily="18" charset="-122"/>
                  <a:ea typeface="汉仪劲楷简" panose="00020600040101010101" pitchFamily="18" charset="-122"/>
                </a:rPr>
                <a:t>中国煤城</a:t>
              </a:r>
              <a:endParaRPr lang="zh-CN" altLang="en-US" sz="2300" dirty="0"/>
            </a:p>
          </p:txBody>
        </p:sp>
        <p:sp>
          <p:nvSpPr>
            <p:cNvPr id="1048592" name="文本框 47"/>
            <p:cNvSpPr txBox="1"/>
            <p:nvPr/>
          </p:nvSpPr>
          <p:spPr>
            <a:xfrm>
              <a:off x="6242729" y="4666956"/>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06</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
          <p:nvSpPr>
            <p:cNvPr id="1048593" name="文本框 50"/>
            <p:cNvSpPr txBox="1"/>
            <p:nvPr/>
          </p:nvSpPr>
          <p:spPr>
            <a:xfrm>
              <a:off x="7449738" y="2238547"/>
              <a:ext cx="553998" cy="2428409"/>
            </a:xfrm>
            <a:prstGeom prst="rect">
              <a:avLst/>
            </a:prstGeom>
            <a:noFill/>
          </p:spPr>
          <p:txBody>
            <a:bodyPr vert="eaVert" wrap="square" rtlCol="0">
              <a:spAutoFit/>
            </a:bodyPr>
            <a:lstStyle/>
            <a:p>
              <a:r>
                <a:rPr lang="zh-CN" altLang="en-US" sz="2400" dirty="0">
                  <a:solidFill>
                    <a:srgbClr val="310E0D"/>
                  </a:solidFill>
                  <a:ea typeface="汉仪劲楷简" panose="00020600040101010101" pitchFamily="18" charset="-122"/>
                </a:rPr>
                <a:t>中国十大会展名城</a:t>
              </a:r>
            </a:p>
          </p:txBody>
        </p:sp>
        <p:sp>
          <p:nvSpPr>
            <p:cNvPr id="1048594" name="文本框 51"/>
            <p:cNvSpPr txBox="1"/>
            <p:nvPr/>
          </p:nvSpPr>
          <p:spPr>
            <a:xfrm>
              <a:off x="7449737" y="4666956"/>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07</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grpSp>
      <p:sp>
        <p:nvSpPr>
          <p:cNvPr id="1048596" name="文本框 2"/>
          <p:cNvSpPr txBox="1"/>
          <p:nvPr/>
        </p:nvSpPr>
        <p:spPr>
          <a:xfrm>
            <a:off x="5035721" y="316197"/>
            <a:ext cx="1448719" cy="830997"/>
          </a:xfrm>
          <a:prstGeom prst="rect">
            <a:avLst/>
          </a:prstGeom>
          <a:noFill/>
        </p:spPr>
        <p:txBody>
          <a:bodyPr wrap="square" rtlCol="0">
            <a:spAutoFit/>
          </a:bodyPr>
          <a:lstStyle/>
          <a:p>
            <a:pPr algn="ctr"/>
            <a:r>
              <a:rPr kumimoji="1" lang="zh-CN" altLang="en-US" sz="4800" dirty="0">
                <a:solidFill>
                  <a:srgbClr val="310E0D"/>
                </a:solidFill>
                <a:latin typeface="汉仪劲楷简" panose="00020600040101010101" pitchFamily="18" charset="-122"/>
                <a:ea typeface="汉仪劲楷简" panose="00020600040101010101" pitchFamily="18" charset="-122"/>
              </a:rPr>
              <a:t>目录</a:t>
            </a:r>
          </a:p>
        </p:txBody>
      </p:sp>
      <p:pic>
        <p:nvPicPr>
          <p:cNvPr id="2097154" name="图片 9"/>
          <p:cNvPicPr>
            <a:picLocks noChangeAspect="1"/>
          </p:cNvPicPr>
          <p:nvPr/>
        </p:nvPicPr>
        <p:blipFill>
          <a:blip r:embed="rId3"/>
          <a:stretch>
            <a:fillRect/>
          </a:stretch>
        </p:blipFill>
        <p:spPr>
          <a:xfrm flipH="1">
            <a:off x="2515503" y="1694633"/>
            <a:ext cx="523679" cy="424277"/>
          </a:xfrm>
          <a:prstGeom prst="rect">
            <a:avLst/>
          </a:prstGeom>
        </p:spPr>
      </p:pic>
      <p:pic>
        <p:nvPicPr>
          <p:cNvPr id="2097155" name="图片 28"/>
          <p:cNvPicPr>
            <a:picLocks noChangeAspect="1"/>
          </p:cNvPicPr>
          <p:nvPr/>
        </p:nvPicPr>
        <p:blipFill>
          <a:blip r:embed="rId3"/>
          <a:stretch>
            <a:fillRect/>
          </a:stretch>
        </p:blipFill>
        <p:spPr>
          <a:xfrm flipH="1">
            <a:off x="4848298" y="1714693"/>
            <a:ext cx="523679" cy="424277"/>
          </a:xfrm>
          <a:prstGeom prst="rect">
            <a:avLst/>
          </a:prstGeom>
        </p:spPr>
      </p:pic>
      <p:pic>
        <p:nvPicPr>
          <p:cNvPr id="2097156" name="图片 31"/>
          <p:cNvPicPr>
            <a:picLocks noChangeAspect="1"/>
          </p:cNvPicPr>
          <p:nvPr/>
        </p:nvPicPr>
        <p:blipFill>
          <a:blip r:embed="rId3"/>
          <a:stretch>
            <a:fillRect/>
          </a:stretch>
        </p:blipFill>
        <p:spPr>
          <a:xfrm flipH="1">
            <a:off x="6043366" y="1683954"/>
            <a:ext cx="523679" cy="424277"/>
          </a:xfrm>
          <a:prstGeom prst="rect">
            <a:avLst/>
          </a:prstGeom>
        </p:spPr>
      </p:pic>
      <p:pic>
        <p:nvPicPr>
          <p:cNvPr id="2097157" name="图片 32"/>
          <p:cNvPicPr>
            <a:picLocks noChangeAspect="1"/>
          </p:cNvPicPr>
          <p:nvPr/>
        </p:nvPicPr>
        <p:blipFill>
          <a:blip r:embed="rId3"/>
          <a:stretch>
            <a:fillRect/>
          </a:stretch>
        </p:blipFill>
        <p:spPr>
          <a:xfrm flipH="1">
            <a:off x="7238434" y="1683955"/>
            <a:ext cx="523679" cy="424277"/>
          </a:xfrm>
          <a:prstGeom prst="rect">
            <a:avLst/>
          </a:prstGeom>
        </p:spPr>
      </p:pic>
      <p:pic>
        <p:nvPicPr>
          <p:cNvPr id="2097158" name="图片 33"/>
          <p:cNvPicPr>
            <a:picLocks noChangeAspect="1"/>
          </p:cNvPicPr>
          <p:nvPr/>
        </p:nvPicPr>
        <p:blipFill>
          <a:blip r:embed="rId3"/>
          <a:stretch>
            <a:fillRect/>
          </a:stretch>
        </p:blipFill>
        <p:spPr>
          <a:xfrm flipH="1">
            <a:off x="8481306" y="1694633"/>
            <a:ext cx="523679" cy="424277"/>
          </a:xfrm>
          <a:prstGeom prst="rect">
            <a:avLst/>
          </a:prstGeom>
        </p:spPr>
      </p:pic>
      <p:pic>
        <p:nvPicPr>
          <p:cNvPr id="2097159" name="图片 36"/>
          <p:cNvPicPr>
            <a:picLocks noChangeAspect="1"/>
          </p:cNvPicPr>
          <p:nvPr/>
        </p:nvPicPr>
        <p:blipFill>
          <a:blip r:embed="rId3"/>
          <a:stretch>
            <a:fillRect/>
          </a:stretch>
        </p:blipFill>
        <p:spPr>
          <a:xfrm flipH="1">
            <a:off x="3682908" y="1694633"/>
            <a:ext cx="523679" cy="424277"/>
          </a:xfrm>
          <a:prstGeom prst="rect">
            <a:avLst/>
          </a:prstGeom>
        </p:spPr>
      </p:pic>
      <p:pic>
        <p:nvPicPr>
          <p:cNvPr id="24" name="图片 9">
            <a:extLst>
              <a:ext uri="{FF2B5EF4-FFF2-40B4-BE49-F238E27FC236}">
                <a16:creationId xmlns:a16="http://schemas.microsoft.com/office/drawing/2014/main" xmlns="" id="{268C0578-5F0A-4B5C-81FF-2D079A31C436}"/>
              </a:ext>
            </a:extLst>
          </p:cNvPr>
          <p:cNvPicPr>
            <a:picLocks noChangeAspect="1"/>
          </p:cNvPicPr>
          <p:nvPr/>
        </p:nvPicPr>
        <p:blipFill>
          <a:blip r:embed="rId3"/>
          <a:stretch>
            <a:fillRect/>
          </a:stretch>
        </p:blipFill>
        <p:spPr>
          <a:xfrm flipH="1">
            <a:off x="1348098" y="1694633"/>
            <a:ext cx="523679" cy="424277"/>
          </a:xfrm>
          <a:prstGeom prst="rect">
            <a:avLst/>
          </a:prstGeom>
        </p:spPr>
      </p:pic>
      <p:pic>
        <p:nvPicPr>
          <p:cNvPr id="26" name="图片 33">
            <a:extLst>
              <a:ext uri="{FF2B5EF4-FFF2-40B4-BE49-F238E27FC236}">
                <a16:creationId xmlns:a16="http://schemas.microsoft.com/office/drawing/2014/main" xmlns="" id="{25FFCB4B-18E5-4616-9B48-DD1CCD15BC99}"/>
              </a:ext>
            </a:extLst>
          </p:cNvPr>
          <p:cNvPicPr>
            <a:picLocks noChangeAspect="1"/>
          </p:cNvPicPr>
          <p:nvPr/>
        </p:nvPicPr>
        <p:blipFill>
          <a:blip r:embed="rId3"/>
          <a:stretch>
            <a:fillRect/>
          </a:stretch>
        </p:blipFill>
        <p:spPr>
          <a:xfrm flipH="1">
            <a:off x="9592186" y="1694630"/>
            <a:ext cx="523679" cy="424277"/>
          </a:xfrm>
          <a:prstGeom prst="rect">
            <a:avLst/>
          </a:prstGeom>
        </p:spPr>
      </p:pic>
      <p:sp>
        <p:nvSpPr>
          <p:cNvPr id="27" name="文本框 50">
            <a:extLst>
              <a:ext uri="{FF2B5EF4-FFF2-40B4-BE49-F238E27FC236}">
                <a16:creationId xmlns:a16="http://schemas.microsoft.com/office/drawing/2014/main" xmlns="" id="{6571573F-62F7-4846-AFD1-21808A472FE6}"/>
              </a:ext>
            </a:extLst>
          </p:cNvPr>
          <p:cNvSpPr txBox="1"/>
          <p:nvPr/>
        </p:nvSpPr>
        <p:spPr>
          <a:xfrm>
            <a:off x="9646219" y="2298490"/>
            <a:ext cx="553998" cy="2698972"/>
          </a:xfrm>
          <a:prstGeom prst="rect">
            <a:avLst/>
          </a:prstGeom>
          <a:noFill/>
        </p:spPr>
        <p:txBody>
          <a:bodyPr vert="eaVert" wrap="square" rtlCol="0">
            <a:spAutoFit/>
          </a:bodyPr>
          <a:lstStyle/>
          <a:p>
            <a:r>
              <a:rPr lang="zh-CN" altLang="en-US" sz="2400" dirty="0">
                <a:solidFill>
                  <a:srgbClr val="310E0D"/>
                </a:solidFill>
                <a:ea typeface="汉仪劲楷简" panose="00020600040101010101" pitchFamily="18" charset="-122"/>
              </a:rPr>
              <a:t>总结</a:t>
            </a:r>
          </a:p>
        </p:txBody>
      </p:sp>
      <p:sp>
        <p:nvSpPr>
          <p:cNvPr id="28" name="文本框 20">
            <a:extLst>
              <a:ext uri="{FF2B5EF4-FFF2-40B4-BE49-F238E27FC236}">
                <a16:creationId xmlns:a16="http://schemas.microsoft.com/office/drawing/2014/main" xmlns="" id="{A185E5CE-DE60-4932-8C87-3761FC0BE2F9}"/>
              </a:ext>
            </a:extLst>
          </p:cNvPr>
          <p:cNvSpPr txBox="1"/>
          <p:nvPr/>
        </p:nvSpPr>
        <p:spPr>
          <a:xfrm>
            <a:off x="1446816" y="4997462"/>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01</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
        <p:nvSpPr>
          <p:cNvPr id="29" name="文本框 19">
            <a:extLst>
              <a:ext uri="{FF2B5EF4-FFF2-40B4-BE49-F238E27FC236}">
                <a16:creationId xmlns:a16="http://schemas.microsoft.com/office/drawing/2014/main" xmlns="" id="{AD6579D1-C810-4812-906F-79ADA53389C4}"/>
              </a:ext>
            </a:extLst>
          </p:cNvPr>
          <p:cNvSpPr txBox="1"/>
          <p:nvPr/>
        </p:nvSpPr>
        <p:spPr>
          <a:xfrm>
            <a:off x="1335998" y="2298492"/>
            <a:ext cx="553998" cy="2761724"/>
          </a:xfrm>
          <a:prstGeom prst="rect">
            <a:avLst/>
          </a:prstGeom>
          <a:noFill/>
        </p:spPr>
        <p:txBody>
          <a:bodyPr vert="eaVert" wrap="square" rtlCol="0">
            <a:spAutoFit/>
          </a:bodyPr>
          <a:lstStyle/>
          <a:p>
            <a:r>
              <a:rPr lang="zh-CN" altLang="en-US" sz="2400" dirty="0">
                <a:solidFill>
                  <a:srgbClr val="310E0D"/>
                </a:solidFill>
                <a:ea typeface="汉仪劲楷简" panose="00020600040101010101" pitchFamily="18" charset="-122"/>
              </a:rPr>
              <a:t>简述</a:t>
            </a:r>
            <a:endParaRPr lang="zh-CN" altLang="en-US" dirty="0"/>
          </a:p>
        </p:txBody>
      </p:sp>
      <p:sp>
        <p:nvSpPr>
          <p:cNvPr id="30" name="文本框 51">
            <a:extLst>
              <a:ext uri="{FF2B5EF4-FFF2-40B4-BE49-F238E27FC236}">
                <a16:creationId xmlns:a16="http://schemas.microsoft.com/office/drawing/2014/main" xmlns="" id="{2C14F06B-3450-43B6-AE35-B088D890C326}"/>
              </a:ext>
            </a:extLst>
          </p:cNvPr>
          <p:cNvSpPr txBox="1"/>
          <p:nvPr/>
        </p:nvSpPr>
        <p:spPr>
          <a:xfrm>
            <a:off x="9586898" y="4997463"/>
            <a:ext cx="553998" cy="338554"/>
          </a:xfrm>
          <a:prstGeom prst="rect">
            <a:avLst/>
          </a:prstGeom>
          <a:noFill/>
        </p:spPr>
        <p:txBody>
          <a:bodyPr vert="horz" wrap="square" rtlCol="0">
            <a:spAutoFit/>
          </a:bodyPr>
          <a:lstStyle/>
          <a:p>
            <a:pPr algn="ctr"/>
            <a:r>
              <a:rPr kumimoji="1" lang="en-US" altLang="zh-CN" sz="1600" dirty="0">
                <a:solidFill>
                  <a:srgbClr val="310E0D"/>
                </a:solidFill>
                <a:latin typeface="汉仪劲楷简" panose="00020600040101010101" pitchFamily="18" charset="-122"/>
                <a:ea typeface="汉仪劲楷简" panose="00020600040101010101" pitchFamily="18" charset="-122"/>
              </a:rPr>
              <a:t>08</a:t>
            </a:r>
            <a:endParaRPr lang="zh-CN" altLang="en-US" sz="1600" dirty="0">
              <a:solidFill>
                <a:srgbClr val="310E0D"/>
              </a:solidFill>
              <a:latin typeface="汉仪劲楷简" panose="00020600040101010101" pitchFamily="18" charset="-122"/>
              <a:ea typeface="汉仪劲楷简" panose="00020600040101010101" pitchFamily="18"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707961" y="168644"/>
            <a:ext cx="618589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4801314" cy="1200329"/>
          </a:xfrm>
          <a:prstGeom prst="rect">
            <a:avLst/>
          </a:prstGeom>
          <a:noFill/>
        </p:spPr>
        <p:txBody>
          <a:bodyPr wrap="squar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八、</a:t>
            </a:r>
            <a:r>
              <a:rPr lang="zh-CN" altLang="en-US" sz="3600" dirty="0">
                <a:solidFill>
                  <a:srgbClr val="310E0D"/>
                </a:solidFill>
                <a:ea typeface="汉仪劲楷简" panose="00020600040101010101" pitchFamily="18" charset="-122"/>
              </a:rPr>
              <a:t>总结</a:t>
            </a:r>
          </a:p>
          <a:p>
            <a:endParaRPr kumimoji="1" lang="zh-CN" altLang="en-US" sz="3600" dirty="0">
              <a:solidFill>
                <a:srgbClr val="310E0D"/>
              </a:solidFill>
              <a:latin typeface="汉仪劲楷简" panose="00020600040101010101" pitchFamily="18" charset="-122"/>
              <a:ea typeface="汉仪劲楷简" panose="00020600040101010101" pitchFamily="18" charset="-122"/>
            </a:endParaRP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191746" y="1597586"/>
            <a:ext cx="10735734" cy="3285002"/>
          </a:xfrm>
          <a:prstGeom prst="rect">
            <a:avLst/>
          </a:prstGeom>
          <a:noFill/>
        </p:spPr>
        <p:txBody>
          <a:bodyPr wrap="square" rtlCol="0">
            <a:spAutoFit/>
          </a:bodyPr>
          <a:lstStyle/>
          <a:p>
            <a:pPr indent="360000">
              <a:lnSpc>
                <a:spcPct val="125000"/>
              </a:lnSpc>
            </a:pPr>
            <a:r>
              <a:rPr lang="zh-CN" altLang="en-US" sz="2800" dirty="0"/>
              <a:t>    文化是城市特质的重要组成部分，是城市彼此区分的重要标志，文化也是城市的根，是城市的灵魂。城市文化影响力的生成是一个城市外在形象与精神内质的有机统一，是历史文化与现代文化的有机统一，也是长期以来由城市的物质生活、文化传统、民俗风情、社会风气、地理环境、气候条件等诸因素综合作用的产物，是城市生命的体现。</a:t>
            </a:r>
            <a:endParaRPr lang="zh-CN" altLang="en-US" sz="2800" b="1" dirty="0">
              <a:solidFill>
                <a:prstClr val="black"/>
              </a:solidFill>
            </a:endParaRPr>
          </a:p>
        </p:txBody>
      </p:sp>
    </p:spTree>
    <p:extLst>
      <p:ext uri="{BB962C8B-B14F-4D97-AF65-F5344CB8AC3E}">
        <p14:creationId xmlns:p14="http://schemas.microsoft.com/office/powerpoint/2010/main" val="26666647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48581" name="文本框 3"/>
          <p:cNvSpPr txBox="1"/>
          <p:nvPr/>
        </p:nvSpPr>
        <p:spPr>
          <a:xfrm>
            <a:off x="4363600" y="2529092"/>
            <a:ext cx="2954655" cy="1200329"/>
          </a:xfrm>
          <a:prstGeom prst="rect">
            <a:avLst/>
          </a:prstGeom>
          <a:noFill/>
        </p:spPr>
        <p:txBody>
          <a:bodyPr wrap="none" rtlCol="0">
            <a:spAutoFit/>
          </a:bodyPr>
          <a:lstStyle/>
          <a:p>
            <a:pPr algn="ctr"/>
            <a:r>
              <a:rPr lang="zh-CN" altLang="en-US" sz="7200" dirty="0">
                <a:solidFill>
                  <a:srgbClr val="310E0D"/>
                </a:solidFill>
                <a:latin typeface="汉仪劲楷简" panose="00020600040101010101" pitchFamily="18" charset="-122"/>
                <a:ea typeface="汉仪劲楷简" panose="00020600040101010101" pitchFamily="18" charset="-122"/>
              </a:rPr>
              <a:t>请指教</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120371ED-8345-4B56-BE6F-01533BCB1077}"/>
              </a:ext>
            </a:extLst>
          </p:cNvPr>
          <p:cNvSpPr txBox="1"/>
          <p:nvPr/>
        </p:nvSpPr>
        <p:spPr>
          <a:xfrm>
            <a:off x="1372020" y="1701302"/>
            <a:ext cx="8776447" cy="3901517"/>
          </a:xfrm>
          <a:prstGeom prst="rect">
            <a:avLst/>
          </a:prstGeom>
          <a:noFill/>
        </p:spPr>
        <p:txBody>
          <a:bodyPr wrap="square" rtlCol="0">
            <a:spAutoFit/>
          </a:bodyPr>
          <a:lstStyle/>
          <a:p>
            <a:pPr algn="just">
              <a:lnSpc>
                <a:spcPct val="150000"/>
              </a:lnSpc>
            </a:pPr>
            <a:r>
              <a:rPr lang="zh-CN" altLang="en-US" sz="2800" dirty="0"/>
              <a:t>          </a:t>
            </a:r>
            <a:r>
              <a:rPr lang="zh-CN" altLang="en-US" sz="2800" dirty="0">
                <a:solidFill>
                  <a:srgbClr val="310E0D"/>
                </a:solidFill>
                <a:ea typeface="汉仪劲楷简" panose="00020600040101010101" pitchFamily="18" charset="-122"/>
              </a:rPr>
              <a:t>一个城市的综合实力，不仅要顾及政治和经济的发展，也不能忽略文明建设的重要性。该系列榜单</a:t>
            </a:r>
            <a:r>
              <a:rPr lang="zh-CN" altLang="en-US" sz="2800" dirty="0">
                <a:solidFill>
                  <a:srgbClr val="FF0000"/>
                </a:solidFill>
                <a:ea typeface="汉仪劲楷简" panose="00020600040101010101" pitchFamily="18" charset="-122"/>
              </a:rPr>
              <a:t>反映了一个城市的整体文明水平</a:t>
            </a:r>
            <a:r>
              <a:rPr lang="zh-CN" altLang="en-US" sz="2800" dirty="0">
                <a:solidFill>
                  <a:srgbClr val="310E0D"/>
                </a:solidFill>
                <a:ea typeface="汉仪劲楷简" panose="00020600040101010101" pitchFamily="18" charset="-122"/>
              </a:rPr>
              <a:t>，在全面建设小康社会中发挥了一定的</a:t>
            </a:r>
            <a:r>
              <a:rPr lang="zh-CN" altLang="en-US" sz="2800" dirty="0">
                <a:solidFill>
                  <a:srgbClr val="FF0000"/>
                </a:solidFill>
                <a:ea typeface="汉仪劲楷简" panose="00020600040101010101" pitchFamily="18" charset="-122"/>
              </a:rPr>
              <a:t>指向作用</a:t>
            </a:r>
            <a:r>
              <a:rPr lang="zh-CN" altLang="en-US" sz="2800" dirty="0">
                <a:solidFill>
                  <a:srgbClr val="310E0D"/>
                </a:solidFill>
                <a:ea typeface="汉仪劲楷简" panose="00020600040101010101" pitchFamily="18" charset="-122"/>
              </a:rPr>
              <a:t>。像含金量较高的全国文明城市，体现</a:t>
            </a:r>
            <a:r>
              <a:rPr lang="zh-CN" altLang="en-US" sz="2800" dirty="0">
                <a:solidFill>
                  <a:srgbClr val="C00000"/>
                </a:solidFill>
                <a:ea typeface="汉仪劲楷简" panose="00020600040101010101" pitchFamily="18" charset="-122"/>
              </a:rPr>
              <a:t>军民情的双拥模范城市，先天优势明显的国家历史文化名城、中国白酒之都、煤城等</a:t>
            </a:r>
            <a:r>
              <a:rPr lang="zh-CN" altLang="en-US" sz="2800" dirty="0">
                <a:solidFill>
                  <a:srgbClr val="310E0D"/>
                </a:solidFill>
                <a:ea typeface="汉仪劲楷简" panose="00020600040101010101" pitchFamily="18" charset="-122"/>
              </a:rPr>
              <a:t>都是代表榜单。</a:t>
            </a:r>
          </a:p>
        </p:txBody>
      </p:sp>
      <p:pic>
        <p:nvPicPr>
          <p:cNvPr id="9" name="图片 5">
            <a:extLst>
              <a:ext uri="{FF2B5EF4-FFF2-40B4-BE49-F238E27FC236}">
                <a16:creationId xmlns:a16="http://schemas.microsoft.com/office/drawing/2014/main" xmlns="" id="{E4673713-D2A2-4806-ADB7-5647E92B4C26}"/>
              </a:ext>
            </a:extLst>
          </p:cNvPr>
          <p:cNvPicPr>
            <a:picLocks noChangeAspect="1"/>
          </p:cNvPicPr>
          <p:nvPr/>
        </p:nvPicPr>
        <p:blipFill>
          <a:blip r:embed="rId3"/>
          <a:stretch>
            <a:fillRect/>
          </a:stretch>
        </p:blipFill>
        <p:spPr>
          <a:xfrm>
            <a:off x="636243" y="170062"/>
            <a:ext cx="4034367" cy="946328"/>
          </a:xfrm>
          <a:prstGeom prst="rect">
            <a:avLst/>
          </a:prstGeom>
        </p:spPr>
      </p:pic>
      <p:sp>
        <p:nvSpPr>
          <p:cNvPr id="11" name="文本框 6">
            <a:extLst>
              <a:ext uri="{FF2B5EF4-FFF2-40B4-BE49-F238E27FC236}">
                <a16:creationId xmlns:a16="http://schemas.microsoft.com/office/drawing/2014/main" xmlns="" id="{6CCC5081-8C16-45E9-8082-32A49B2B5C00}"/>
              </a:ext>
            </a:extLst>
          </p:cNvPr>
          <p:cNvSpPr txBox="1"/>
          <p:nvPr/>
        </p:nvSpPr>
        <p:spPr>
          <a:xfrm>
            <a:off x="1637763" y="320060"/>
            <a:ext cx="2031325"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一、简述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359D8A83-25BC-4785-9DED-A30F5C0F4403}"/>
              </a:ext>
            </a:extLst>
          </p:cNvPr>
          <p:cNvPicPr>
            <a:picLocks noChangeAspect="1"/>
          </p:cNvPicPr>
          <p:nvPr/>
        </p:nvPicPr>
        <p:blipFill>
          <a:blip r:embed="rId2"/>
          <a:stretch>
            <a:fillRect/>
          </a:stretch>
        </p:blipFill>
        <p:spPr>
          <a:xfrm>
            <a:off x="520795" y="211951"/>
            <a:ext cx="5646923" cy="810025"/>
          </a:xfrm>
          <a:prstGeom prst="rect">
            <a:avLst/>
          </a:prstGeom>
        </p:spPr>
      </p:pic>
      <p:sp>
        <p:nvSpPr>
          <p:cNvPr id="2" name="文本框 1">
            <a:extLst>
              <a:ext uri="{FF2B5EF4-FFF2-40B4-BE49-F238E27FC236}">
                <a16:creationId xmlns:a16="http://schemas.microsoft.com/office/drawing/2014/main" xmlns="" id="{F32740B5-E3F2-4C6A-892A-60B8F707FBB4}"/>
              </a:ext>
            </a:extLst>
          </p:cNvPr>
          <p:cNvSpPr txBox="1"/>
          <p:nvPr/>
        </p:nvSpPr>
        <p:spPr>
          <a:xfrm>
            <a:off x="1333902" y="305295"/>
            <a:ext cx="4769224" cy="646331"/>
          </a:xfrm>
          <a:prstGeom prst="rect">
            <a:avLst/>
          </a:prstGeom>
          <a:noFill/>
        </p:spPr>
        <p:txBody>
          <a:bodyPr wrap="square" rtlCol="0">
            <a:spAutoFit/>
          </a:bodyPr>
          <a:lstStyle/>
          <a:p>
            <a:pPr lvl="0"/>
            <a:r>
              <a:rPr lang="zh-CN" altLang="en-US" sz="3600" dirty="0">
                <a:solidFill>
                  <a:srgbClr val="310E0D"/>
                </a:solidFill>
                <a:latin typeface="汉仪劲楷简" panose="00020600040101010101" pitchFamily="18" charset="-122"/>
                <a:ea typeface="汉仪劲楷简" panose="00020600040101010101" pitchFamily="18" charset="-122"/>
              </a:rPr>
              <a:t>二、全国文明城市</a:t>
            </a:r>
            <a:endParaRPr lang="zh-CN" altLang="en-US" sz="3600" dirty="0">
              <a:solidFill>
                <a:prstClr val="black"/>
              </a:solidFill>
            </a:endParaRPr>
          </a:p>
        </p:txBody>
      </p:sp>
      <p:pic>
        <p:nvPicPr>
          <p:cNvPr id="4" name="图片 3" descr="图片包含 游戏机, 文字, 收据&#10;&#10;描述已自动生成">
            <a:extLst>
              <a:ext uri="{FF2B5EF4-FFF2-40B4-BE49-F238E27FC236}">
                <a16:creationId xmlns:a16="http://schemas.microsoft.com/office/drawing/2014/main" xmlns="" id="{555CEA02-4C29-42A3-9CB6-DE60545E7B4D}"/>
              </a:ext>
            </a:extLst>
          </p:cNvPr>
          <p:cNvPicPr>
            <a:picLocks noChangeAspect="1"/>
          </p:cNvPicPr>
          <p:nvPr/>
        </p:nvPicPr>
        <p:blipFill>
          <a:blip r:embed="rId3"/>
          <a:stretch>
            <a:fillRect/>
          </a:stretch>
        </p:blipFill>
        <p:spPr>
          <a:xfrm>
            <a:off x="645350" y="1250302"/>
            <a:ext cx="4822390" cy="4674766"/>
          </a:xfrm>
          <a:prstGeom prst="rect">
            <a:avLst/>
          </a:prstGeom>
        </p:spPr>
      </p:pic>
      <p:pic>
        <p:nvPicPr>
          <p:cNvPr id="6" name="图片 5" descr="图片包含 游戏机, 收据, 文字&#10;&#10;描述已自动生成">
            <a:extLst>
              <a:ext uri="{FF2B5EF4-FFF2-40B4-BE49-F238E27FC236}">
                <a16:creationId xmlns:a16="http://schemas.microsoft.com/office/drawing/2014/main" xmlns="" id="{6382F608-190B-4449-9320-6A69D13427DD}"/>
              </a:ext>
            </a:extLst>
          </p:cNvPr>
          <p:cNvPicPr>
            <a:picLocks noChangeAspect="1"/>
          </p:cNvPicPr>
          <p:nvPr/>
        </p:nvPicPr>
        <p:blipFill>
          <a:blip r:embed="rId4"/>
          <a:stretch>
            <a:fillRect/>
          </a:stretch>
        </p:blipFill>
        <p:spPr>
          <a:xfrm>
            <a:off x="5760244" y="1250302"/>
            <a:ext cx="5326295" cy="467476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1" name="图片 5"/>
          <p:cNvPicPr>
            <a:picLocks noChangeAspect="1"/>
          </p:cNvPicPr>
          <p:nvPr/>
        </p:nvPicPr>
        <p:blipFill>
          <a:blip r:embed="rId2"/>
          <a:stretch>
            <a:fillRect/>
          </a:stretch>
        </p:blipFill>
        <p:spPr>
          <a:xfrm>
            <a:off x="582455" y="138384"/>
            <a:ext cx="6445873" cy="959224"/>
          </a:xfrm>
          <a:prstGeom prst="rect">
            <a:avLst/>
          </a:prstGeom>
        </p:spPr>
      </p:pic>
      <p:sp>
        <p:nvSpPr>
          <p:cNvPr id="1048609" name="文本框 6"/>
          <p:cNvSpPr txBox="1"/>
          <p:nvPr/>
        </p:nvSpPr>
        <p:spPr>
          <a:xfrm>
            <a:off x="1404735" y="294830"/>
            <a:ext cx="4801314"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三、国家历史文化名城</a:t>
            </a:r>
          </a:p>
        </p:txBody>
      </p:sp>
      <p:sp>
        <p:nvSpPr>
          <p:cNvPr id="2" name="文本框 1">
            <a:extLst>
              <a:ext uri="{FF2B5EF4-FFF2-40B4-BE49-F238E27FC236}">
                <a16:creationId xmlns:a16="http://schemas.microsoft.com/office/drawing/2014/main" xmlns="" id="{E3DB97A2-0EA0-4F8D-8CD1-5A04EB93FB3F}"/>
              </a:ext>
            </a:extLst>
          </p:cNvPr>
          <p:cNvSpPr txBox="1"/>
          <p:nvPr/>
        </p:nvSpPr>
        <p:spPr>
          <a:xfrm>
            <a:off x="582455" y="1098595"/>
            <a:ext cx="10508878" cy="2325637"/>
          </a:xfrm>
          <a:prstGeom prst="rect">
            <a:avLst/>
          </a:prstGeom>
          <a:noFill/>
        </p:spPr>
        <p:txBody>
          <a:bodyPr wrap="square" rtlCol="0">
            <a:spAutoFit/>
          </a:bodyPr>
          <a:lstStyle/>
          <a:p>
            <a:pPr algn="just">
              <a:lnSpc>
                <a:spcPct val="150000"/>
              </a:lnSpc>
              <a:spcBef>
                <a:spcPts val="600"/>
              </a:spcBef>
              <a:spcAft>
                <a:spcPts val="600"/>
              </a:spcAft>
            </a:pPr>
            <a:r>
              <a:rPr kumimoji="1" lang="zh-CN" altLang="en-US" sz="2000" b="1" dirty="0">
                <a:solidFill>
                  <a:srgbClr val="310E0D"/>
                </a:solidFill>
                <a:ea typeface="汉仪劲楷简" panose="00020600040101010101" pitchFamily="18" charset="-122"/>
              </a:rPr>
              <a:t>（一）含义</a:t>
            </a:r>
            <a:endParaRPr kumimoji="1" lang="en-US" altLang="zh-CN" sz="2000" b="1" dirty="0">
              <a:solidFill>
                <a:srgbClr val="310E0D"/>
              </a:solidFill>
              <a:ea typeface="汉仪劲楷简" panose="00020600040101010101" pitchFamily="18" charset="-122"/>
            </a:endParaRPr>
          </a:p>
          <a:p>
            <a:pPr algn="just">
              <a:lnSpc>
                <a:spcPct val="150000"/>
              </a:lnSpc>
              <a:spcBef>
                <a:spcPts val="600"/>
              </a:spcBef>
              <a:spcAft>
                <a:spcPts val="600"/>
              </a:spcAft>
            </a:pP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根据《中华人民共和国文物保护法》，</a:t>
            </a:r>
            <a:r>
              <a:rPr kumimoji="1" lang="en-US" altLang="zh-CN" dirty="0">
                <a:solidFill>
                  <a:srgbClr val="C00000"/>
                </a:solidFill>
                <a:ea typeface="汉仪劲楷简" panose="00020600040101010101" pitchFamily="18" charset="-122"/>
              </a:rPr>
              <a:t>"</a:t>
            </a:r>
            <a:r>
              <a:rPr kumimoji="1" lang="zh-CN" altLang="zh-CN" dirty="0">
                <a:solidFill>
                  <a:srgbClr val="C00000"/>
                </a:solidFill>
                <a:ea typeface="汉仪劲楷简" panose="00020600040101010101" pitchFamily="18" charset="-122"/>
              </a:rPr>
              <a:t>历史文化名城</a:t>
            </a:r>
            <a:r>
              <a:rPr kumimoji="1" lang="en-US" altLang="zh-CN" dirty="0">
                <a:solidFill>
                  <a:srgbClr val="C00000"/>
                </a:solidFill>
                <a:ea typeface="汉仪劲楷简" panose="00020600040101010101" pitchFamily="18" charset="-122"/>
              </a:rPr>
              <a:t>"</a:t>
            </a:r>
            <a:r>
              <a:rPr kumimoji="1" lang="zh-CN" altLang="zh-CN" dirty="0">
                <a:solidFill>
                  <a:srgbClr val="C00000"/>
                </a:solidFill>
                <a:ea typeface="汉仪劲楷简" panose="00020600040101010101" pitchFamily="18" charset="-122"/>
              </a:rPr>
              <a:t>是指保存文物特别丰富，具有重大历史文化价值和革命意义的城市</a:t>
            </a:r>
            <a:r>
              <a:rPr kumimoji="1" lang="en-US" altLang="zh-CN" dirty="0">
                <a:solidFill>
                  <a:srgbClr val="C00000"/>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，是由国务院设立的</a:t>
            </a:r>
            <a:r>
              <a:rPr kumimoji="1" lang="en-US" altLang="zh-CN" dirty="0">
                <a:solidFill>
                  <a:srgbClr val="310E0D"/>
                </a:solidFill>
                <a:ea typeface="汉仪劲楷简" panose="00020600040101010101" pitchFamily="18" charset="-122"/>
              </a:rPr>
              <a:t>135</a:t>
            </a:r>
            <a:r>
              <a:rPr kumimoji="1" lang="zh-CN" altLang="zh-CN" dirty="0">
                <a:solidFill>
                  <a:srgbClr val="310E0D"/>
                </a:solidFill>
                <a:ea typeface="汉仪劲楷简" panose="00020600040101010101" pitchFamily="18" charset="-122"/>
              </a:rPr>
              <a:t>座城市，从行政区划看，历史文化名城并非一定是</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市</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，也可能是</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县</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或</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区</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。这些城市，有的曾是王朝都城</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有的曾是当时的政治、经济重镇</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有的曾是重大历史事件的发生地</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有的因拥有珍贵的文物遗迹而享有盛名</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有的则因出产精美的工艺品而著称于世。</a:t>
            </a:r>
          </a:p>
        </p:txBody>
      </p:sp>
      <p:pic>
        <p:nvPicPr>
          <p:cNvPr id="6" name="图片 5">
            <a:extLst>
              <a:ext uri="{FF2B5EF4-FFF2-40B4-BE49-F238E27FC236}">
                <a16:creationId xmlns:a16="http://schemas.microsoft.com/office/drawing/2014/main" xmlns="" id="{6CDA39D6-1C7F-468F-A83D-CFC4C9F63E7D}"/>
              </a:ext>
            </a:extLst>
          </p:cNvPr>
          <p:cNvPicPr/>
          <p:nvPr/>
        </p:nvPicPr>
        <p:blipFill>
          <a:blip r:embed="rId3" cstate="print"/>
          <a:srcRect t="149" r="12293"/>
          <a:stretch/>
        </p:blipFill>
        <p:spPr>
          <a:xfrm>
            <a:off x="650188" y="3378065"/>
            <a:ext cx="4987290" cy="2926715"/>
          </a:xfrm>
          <a:prstGeom prst="rect">
            <a:avLst/>
          </a:prstGeom>
        </p:spPr>
      </p:pic>
      <p:pic>
        <p:nvPicPr>
          <p:cNvPr id="7" name="图片 6">
            <a:extLst>
              <a:ext uri="{FF2B5EF4-FFF2-40B4-BE49-F238E27FC236}">
                <a16:creationId xmlns:a16="http://schemas.microsoft.com/office/drawing/2014/main" xmlns="" id="{510D0CBD-46E5-4E47-817E-23CFECCF70A8}"/>
              </a:ext>
            </a:extLst>
          </p:cNvPr>
          <p:cNvPicPr/>
          <p:nvPr/>
        </p:nvPicPr>
        <p:blipFill>
          <a:blip r:embed="rId4" cstate="print"/>
          <a:srcRect/>
          <a:stretch/>
        </p:blipFill>
        <p:spPr>
          <a:xfrm>
            <a:off x="5836894" y="3378066"/>
            <a:ext cx="5140588" cy="292671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D057AE75-5E50-4056-86D5-C0593A2B4BBA}"/>
              </a:ext>
            </a:extLst>
          </p:cNvPr>
          <p:cNvPicPr/>
          <p:nvPr/>
        </p:nvPicPr>
        <p:blipFill>
          <a:blip r:embed="rId2" cstate="print"/>
          <a:srcRect/>
          <a:stretch/>
        </p:blipFill>
        <p:spPr>
          <a:xfrm>
            <a:off x="488421" y="1416416"/>
            <a:ext cx="5819246" cy="4704983"/>
          </a:xfrm>
          <a:prstGeom prst="rect">
            <a:avLst/>
          </a:prstGeom>
        </p:spPr>
      </p:pic>
      <p:sp>
        <p:nvSpPr>
          <p:cNvPr id="2" name="文本框 1">
            <a:extLst>
              <a:ext uri="{FF2B5EF4-FFF2-40B4-BE49-F238E27FC236}">
                <a16:creationId xmlns:a16="http://schemas.microsoft.com/office/drawing/2014/main" xmlns="" id="{AB3E9C33-CF8C-4204-A060-3C1162669942}"/>
              </a:ext>
            </a:extLst>
          </p:cNvPr>
          <p:cNvSpPr txBox="1"/>
          <p:nvPr/>
        </p:nvSpPr>
        <p:spPr>
          <a:xfrm>
            <a:off x="6544733" y="1247083"/>
            <a:ext cx="4665134" cy="4955203"/>
          </a:xfrm>
          <a:prstGeom prst="rect">
            <a:avLst/>
          </a:prstGeom>
          <a:noFill/>
        </p:spPr>
        <p:txBody>
          <a:bodyPr wrap="square" rtlCol="0">
            <a:spAutoFit/>
          </a:bodyPr>
          <a:lstStyle/>
          <a:p>
            <a:pPr lvl="0" algn="just">
              <a:spcBef>
                <a:spcPts val="600"/>
              </a:spcBef>
              <a:spcAft>
                <a:spcPts val="600"/>
              </a:spcAft>
            </a:pPr>
            <a:r>
              <a:rPr kumimoji="1" lang="zh-CN" altLang="en-US" sz="2000" b="1" dirty="0">
                <a:solidFill>
                  <a:srgbClr val="310E0D"/>
                </a:solidFill>
                <a:ea typeface="汉仪劲楷简" panose="00020600040101010101" pitchFamily="18" charset="-122"/>
              </a:rPr>
              <a:t>（二）</a:t>
            </a:r>
            <a:r>
              <a:rPr kumimoji="1" lang="zh-CN" altLang="zh-CN" sz="2000" b="1" dirty="0">
                <a:solidFill>
                  <a:srgbClr val="310E0D"/>
                </a:solidFill>
                <a:ea typeface="汉仪劲楷简" panose="00020600040101010101" pitchFamily="18" charset="-122"/>
              </a:rPr>
              <a:t>分布现状</a:t>
            </a:r>
          </a:p>
          <a:p>
            <a:pPr algn="just">
              <a:spcBef>
                <a:spcPts val="600"/>
              </a:spcBef>
              <a:spcAft>
                <a:spcPts val="600"/>
              </a:spcAft>
            </a:pPr>
            <a:r>
              <a:rPr kumimoji="1" lang="zh-CN" altLang="zh-CN" dirty="0">
                <a:solidFill>
                  <a:srgbClr val="310E0D"/>
                </a:solidFill>
                <a:ea typeface="汉仪劲楷简" panose="00020600040101010101" pitchFamily="18" charset="-122"/>
              </a:rPr>
              <a:t>北京市：</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浙江省：</a:t>
            </a:r>
            <a:r>
              <a:rPr kumimoji="1" lang="en-US" altLang="zh-CN" dirty="0">
                <a:solidFill>
                  <a:srgbClr val="310E0D"/>
                </a:solidFill>
                <a:ea typeface="汉仪劲楷简" panose="00020600040101010101" pitchFamily="18" charset="-122"/>
              </a:rPr>
              <a:t>10</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海南省：</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新疆：</a:t>
            </a:r>
            <a:r>
              <a:rPr kumimoji="1" lang="en-US" altLang="zh-CN" dirty="0">
                <a:solidFill>
                  <a:srgbClr val="310E0D"/>
                </a:solidFill>
                <a:ea typeface="汉仪劲楷简" panose="00020600040101010101" pitchFamily="18" charset="-122"/>
              </a:rPr>
              <a:t>5</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天津市：</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安徽省：</a:t>
            </a:r>
            <a:r>
              <a:rPr kumimoji="1" lang="en-US" altLang="zh-CN" dirty="0">
                <a:solidFill>
                  <a:srgbClr val="310E0D"/>
                </a:solidFill>
                <a:ea typeface="汉仪劲楷简" panose="00020600040101010101" pitchFamily="18" charset="-122"/>
              </a:rPr>
              <a:t>5</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四川省：</a:t>
            </a:r>
            <a:r>
              <a:rPr kumimoji="1" lang="en-US" altLang="zh-CN" dirty="0">
                <a:solidFill>
                  <a:srgbClr val="310E0D"/>
                </a:solidFill>
                <a:ea typeface="汉仪劲楷简" panose="00020600040101010101" pitchFamily="18" charset="-122"/>
              </a:rPr>
              <a:t>8</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河北省：</a:t>
            </a:r>
            <a:r>
              <a:rPr kumimoji="1" lang="en-US" altLang="zh-CN" dirty="0">
                <a:solidFill>
                  <a:srgbClr val="310E0D"/>
                </a:solidFill>
                <a:ea typeface="汉仪劲楷简" panose="00020600040101010101" pitchFamily="18" charset="-122"/>
              </a:rPr>
              <a:t>6</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福建省：</a:t>
            </a:r>
            <a:r>
              <a:rPr kumimoji="1" lang="en-US" altLang="zh-CN" dirty="0">
                <a:solidFill>
                  <a:srgbClr val="310E0D"/>
                </a:solidFill>
                <a:ea typeface="汉仪劲楷简" panose="00020600040101010101" pitchFamily="18" charset="-122"/>
              </a:rPr>
              <a:t>4</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重庆市：</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山西省：</a:t>
            </a:r>
            <a:r>
              <a:rPr kumimoji="1" lang="en-US" altLang="zh-CN" dirty="0">
                <a:solidFill>
                  <a:srgbClr val="310E0D"/>
                </a:solidFill>
                <a:ea typeface="汉仪劲楷简" panose="00020600040101010101" pitchFamily="18" charset="-122"/>
              </a:rPr>
              <a:t>6</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江西省：</a:t>
            </a:r>
            <a:r>
              <a:rPr kumimoji="1" lang="en-US" altLang="zh-CN" dirty="0">
                <a:solidFill>
                  <a:srgbClr val="310E0D"/>
                </a:solidFill>
                <a:ea typeface="汉仪劲楷简" panose="00020600040101010101" pitchFamily="18" charset="-122"/>
              </a:rPr>
              <a:t>4</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贵州省：</a:t>
            </a:r>
            <a:r>
              <a:rPr kumimoji="1" lang="en-US" altLang="zh-CN" dirty="0">
                <a:solidFill>
                  <a:srgbClr val="310E0D"/>
                </a:solidFill>
                <a:ea typeface="汉仪劲楷简" panose="00020600040101010101" pitchFamily="18" charset="-122"/>
              </a:rPr>
              <a:t>2</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内蒙古：</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山东省：</a:t>
            </a:r>
            <a:r>
              <a:rPr kumimoji="1" lang="en-US" altLang="zh-CN" dirty="0">
                <a:solidFill>
                  <a:srgbClr val="310E0D"/>
                </a:solidFill>
                <a:ea typeface="汉仪劲楷简" panose="00020600040101010101" pitchFamily="18" charset="-122"/>
              </a:rPr>
              <a:t>10</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云南省：</a:t>
            </a:r>
            <a:r>
              <a:rPr kumimoji="1" lang="en-US" altLang="zh-CN" dirty="0">
                <a:solidFill>
                  <a:srgbClr val="310E0D"/>
                </a:solidFill>
                <a:ea typeface="汉仪劲楷简" panose="00020600040101010101" pitchFamily="18" charset="-122"/>
              </a:rPr>
              <a:t>6</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辽宁省：</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河南省：</a:t>
            </a:r>
            <a:r>
              <a:rPr kumimoji="1" lang="en-US" altLang="zh-CN" dirty="0">
                <a:solidFill>
                  <a:srgbClr val="310E0D"/>
                </a:solidFill>
                <a:ea typeface="汉仪劲楷简" panose="00020600040101010101" pitchFamily="18" charset="-122"/>
              </a:rPr>
              <a:t>8</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西藏</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a:t>
            </a:r>
            <a:r>
              <a:rPr kumimoji="1" lang="en-US" altLang="zh-CN" dirty="0">
                <a:solidFill>
                  <a:srgbClr val="310E0D"/>
                </a:solidFill>
                <a:ea typeface="汉仪劲楷简" panose="00020600040101010101" pitchFamily="18" charset="-122"/>
              </a:rPr>
              <a:t>3</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吉林省：</a:t>
            </a:r>
            <a:r>
              <a:rPr kumimoji="1" lang="en-US" altLang="zh-CN" dirty="0">
                <a:solidFill>
                  <a:srgbClr val="310E0D"/>
                </a:solidFill>
                <a:ea typeface="汉仪劲楷简" panose="00020600040101010101" pitchFamily="18" charset="-122"/>
              </a:rPr>
              <a:t>3</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湖北省：</a:t>
            </a:r>
            <a:r>
              <a:rPr kumimoji="1" lang="en-US" altLang="zh-CN" dirty="0">
                <a:solidFill>
                  <a:srgbClr val="310E0D"/>
                </a:solidFill>
                <a:ea typeface="汉仪劲楷简" panose="00020600040101010101" pitchFamily="18" charset="-122"/>
              </a:rPr>
              <a:t>5</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陕西省：</a:t>
            </a:r>
            <a:r>
              <a:rPr kumimoji="1" lang="en-US" altLang="zh-CN" dirty="0">
                <a:solidFill>
                  <a:srgbClr val="310E0D"/>
                </a:solidFill>
                <a:ea typeface="汉仪劲楷简" panose="00020600040101010101" pitchFamily="18" charset="-122"/>
              </a:rPr>
              <a:t>6</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黑龙江省</a:t>
            </a:r>
            <a:r>
              <a:rPr kumimoji="1" lang="en-US" altLang="zh-CN" dirty="0">
                <a:solidFill>
                  <a:srgbClr val="310E0D"/>
                </a:solidFill>
                <a:ea typeface="汉仪劲楷简" panose="00020600040101010101" pitchFamily="18" charset="-122"/>
              </a:rPr>
              <a:t>:2</a:t>
            </a:r>
            <a:r>
              <a:rPr kumimoji="1" lang="zh-CN" altLang="zh-CN" dirty="0">
                <a:solidFill>
                  <a:srgbClr val="310E0D"/>
                </a:solidFill>
                <a:ea typeface="汉仪劲楷简" panose="00020600040101010101" pitchFamily="18" charset="-122"/>
              </a:rPr>
              <a:t>家 湖南省：</a:t>
            </a:r>
            <a:r>
              <a:rPr kumimoji="1" lang="en-US" altLang="zh-CN" dirty="0">
                <a:solidFill>
                  <a:srgbClr val="310E0D"/>
                </a:solidFill>
                <a:ea typeface="汉仪劲楷简" panose="00020600040101010101" pitchFamily="18" charset="-122"/>
              </a:rPr>
              <a:t>4</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甘肃省：</a:t>
            </a:r>
            <a:r>
              <a:rPr kumimoji="1" lang="en-US" altLang="zh-CN" dirty="0">
                <a:solidFill>
                  <a:srgbClr val="310E0D"/>
                </a:solidFill>
                <a:ea typeface="汉仪劲楷简" panose="00020600040101010101" pitchFamily="18" charset="-122"/>
              </a:rPr>
              <a:t>4</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上海市：</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广东省：</a:t>
            </a:r>
            <a:r>
              <a:rPr kumimoji="1" lang="en-US" altLang="zh-CN" dirty="0">
                <a:solidFill>
                  <a:srgbClr val="310E0D"/>
                </a:solidFill>
                <a:ea typeface="汉仪劲楷简" panose="00020600040101010101" pitchFamily="18" charset="-122"/>
              </a:rPr>
              <a:t>8</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青海省：</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p>
          <a:p>
            <a:pPr algn="just">
              <a:spcBef>
                <a:spcPts val="600"/>
              </a:spcBef>
              <a:spcAft>
                <a:spcPts val="600"/>
              </a:spcAft>
            </a:pPr>
            <a:r>
              <a:rPr kumimoji="1" lang="zh-CN" altLang="zh-CN" dirty="0">
                <a:solidFill>
                  <a:srgbClr val="310E0D"/>
                </a:solidFill>
                <a:ea typeface="汉仪劲楷简" panose="00020600040101010101" pitchFamily="18" charset="-122"/>
              </a:rPr>
              <a:t>江苏省：</a:t>
            </a:r>
            <a:r>
              <a:rPr kumimoji="1" lang="en-US" altLang="zh-CN" dirty="0">
                <a:solidFill>
                  <a:srgbClr val="310E0D"/>
                </a:solidFill>
                <a:ea typeface="汉仪劲楷简" panose="00020600040101010101" pitchFamily="18" charset="-122"/>
              </a:rPr>
              <a:t>13</a:t>
            </a:r>
            <a:r>
              <a:rPr kumimoji="1" lang="zh-CN" altLang="zh-CN" dirty="0">
                <a:solidFill>
                  <a:srgbClr val="310E0D"/>
                </a:solidFill>
                <a:ea typeface="汉仪劲楷简" panose="00020600040101010101" pitchFamily="18" charset="-122"/>
              </a:rPr>
              <a:t>家 广西省：</a:t>
            </a:r>
            <a:r>
              <a:rPr kumimoji="1" lang="en-US" altLang="zh-CN" dirty="0">
                <a:solidFill>
                  <a:srgbClr val="310E0D"/>
                </a:solidFill>
                <a:ea typeface="汉仪劲楷简" panose="00020600040101010101" pitchFamily="18" charset="-122"/>
              </a:rPr>
              <a:t>3</a:t>
            </a:r>
            <a:r>
              <a:rPr kumimoji="1" lang="zh-CN" altLang="zh-CN" dirty="0">
                <a:solidFill>
                  <a:srgbClr val="310E0D"/>
                </a:solidFill>
                <a:ea typeface="汉仪劲楷简" panose="00020600040101010101" pitchFamily="18" charset="-122"/>
              </a:rPr>
              <a:t>家</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宁夏</a:t>
            </a:r>
            <a:r>
              <a:rPr kumimoji="1" lang="en-US" altLang="zh-CN" dirty="0">
                <a:solidFill>
                  <a:srgbClr val="310E0D"/>
                </a:solidFill>
                <a:ea typeface="汉仪劲楷简" panose="00020600040101010101" pitchFamily="18" charset="-122"/>
              </a:rPr>
              <a:t>  </a:t>
            </a:r>
            <a:r>
              <a:rPr kumimoji="1" lang="zh-CN" altLang="zh-CN" dirty="0">
                <a:solidFill>
                  <a:srgbClr val="310E0D"/>
                </a:solidFill>
                <a:ea typeface="汉仪劲楷简" panose="00020600040101010101" pitchFamily="18" charset="-122"/>
              </a:rPr>
              <a:t>：</a:t>
            </a:r>
            <a:r>
              <a:rPr kumimoji="1" lang="en-US" altLang="zh-CN" dirty="0">
                <a:solidFill>
                  <a:srgbClr val="310E0D"/>
                </a:solidFill>
                <a:ea typeface="汉仪劲楷简" panose="00020600040101010101" pitchFamily="18" charset="-122"/>
              </a:rPr>
              <a:t>1</a:t>
            </a:r>
            <a:r>
              <a:rPr kumimoji="1" lang="zh-CN" altLang="zh-CN" dirty="0">
                <a:solidFill>
                  <a:srgbClr val="310E0D"/>
                </a:solidFill>
                <a:ea typeface="汉仪劲楷简" panose="00020600040101010101" pitchFamily="18" charset="-122"/>
              </a:rPr>
              <a:t>家</a:t>
            </a:r>
          </a:p>
        </p:txBody>
      </p:sp>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3"/>
          <a:stretch>
            <a:fillRect/>
          </a:stretch>
        </p:blipFill>
        <p:spPr>
          <a:xfrm>
            <a:off x="582455" y="138384"/>
            <a:ext cx="6445873" cy="959224"/>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404735" y="294830"/>
            <a:ext cx="4801314"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三、国家历史文化名城</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B3E9C33-CF8C-4204-A060-3C1162669942}"/>
              </a:ext>
            </a:extLst>
          </p:cNvPr>
          <p:cNvSpPr txBox="1"/>
          <p:nvPr/>
        </p:nvSpPr>
        <p:spPr>
          <a:xfrm>
            <a:off x="582455" y="1321249"/>
            <a:ext cx="10508878" cy="4603183"/>
          </a:xfrm>
          <a:prstGeom prst="rect">
            <a:avLst/>
          </a:prstGeom>
          <a:noFill/>
        </p:spPr>
        <p:txBody>
          <a:bodyPr wrap="square" rtlCol="0">
            <a:spAutoFit/>
          </a:bodyPr>
          <a:lstStyle/>
          <a:p>
            <a:pPr algn="just">
              <a:lnSpc>
                <a:spcPct val="150000"/>
              </a:lnSpc>
              <a:spcBef>
                <a:spcPts val="600"/>
              </a:spcBef>
              <a:spcAft>
                <a:spcPts val="600"/>
              </a:spcAft>
            </a:pPr>
            <a:r>
              <a:rPr kumimoji="1" lang="zh-CN" altLang="en-US" sz="2000" b="1" dirty="0">
                <a:solidFill>
                  <a:srgbClr val="310E0D"/>
                </a:solidFill>
                <a:ea typeface="汉仪劲楷简" panose="00020600040101010101" pitchFamily="18" charset="-122"/>
              </a:rPr>
              <a:t>（</a:t>
            </a:r>
            <a:r>
              <a:rPr kumimoji="1" lang="zh-CN" altLang="zh-CN" sz="2000" b="1" dirty="0">
                <a:solidFill>
                  <a:srgbClr val="310E0D"/>
                </a:solidFill>
                <a:ea typeface="汉仪劲楷简" panose="00020600040101010101" pitchFamily="18" charset="-122"/>
              </a:rPr>
              <a:t>三</a:t>
            </a:r>
            <a:r>
              <a:rPr kumimoji="1" lang="zh-CN" altLang="en-US" sz="2000" b="1" dirty="0">
                <a:solidFill>
                  <a:srgbClr val="310E0D"/>
                </a:solidFill>
                <a:ea typeface="汉仪劲楷简" panose="00020600040101010101" pitchFamily="18" charset="-122"/>
              </a:rPr>
              <a:t>）</a:t>
            </a:r>
            <a:r>
              <a:rPr kumimoji="1" lang="zh-CN" altLang="zh-CN" sz="2000" b="1" dirty="0">
                <a:solidFill>
                  <a:srgbClr val="310E0D"/>
                </a:solidFill>
                <a:ea typeface="汉仪劲楷简" panose="00020600040101010101" pitchFamily="18" charset="-122"/>
              </a:rPr>
              <a:t>类型</a:t>
            </a:r>
          </a:p>
          <a:p>
            <a:pPr algn="just">
              <a:lnSpc>
                <a:spcPct val="150000"/>
              </a:lnSpc>
              <a:spcBef>
                <a:spcPts val="600"/>
              </a:spcBef>
              <a:spcAft>
                <a:spcPts val="600"/>
              </a:spcAft>
            </a:pPr>
            <a:r>
              <a:rPr kumimoji="1" lang="zh-CN" altLang="zh-CN" dirty="0">
                <a:solidFill>
                  <a:srgbClr val="C00000"/>
                </a:solidFill>
                <a:ea typeface="汉仪劲楷简" panose="00020600040101010101" pitchFamily="18" charset="-122"/>
              </a:rPr>
              <a:t>朝代都城型</a:t>
            </a:r>
            <a:r>
              <a:rPr kumimoji="1" lang="zh-CN" altLang="en-US"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都城时代的历史遗存物、古都的风貌为特点或者曾经为某一朝代的首都的城市，如北京、南京、西安、洛阳等。</a:t>
            </a:r>
          </a:p>
          <a:p>
            <a:pPr algn="just">
              <a:lnSpc>
                <a:spcPct val="150000"/>
              </a:lnSpc>
              <a:spcBef>
                <a:spcPts val="600"/>
              </a:spcBef>
              <a:spcAft>
                <a:spcPts val="600"/>
              </a:spcAft>
            </a:pPr>
            <a:r>
              <a:rPr kumimoji="1" lang="zh-CN" altLang="zh-CN" dirty="0">
                <a:solidFill>
                  <a:srgbClr val="C00000"/>
                </a:solidFill>
                <a:ea typeface="汉仪劲楷简" panose="00020600040101010101" pitchFamily="18" charset="-122"/>
              </a:rPr>
              <a:t>历史史迹型</a:t>
            </a:r>
            <a:r>
              <a:rPr kumimoji="1" lang="zh-CN" altLang="en-US"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拥有几个历史时期积淀的完整建筑群或者大量的文物古迹的城市，如大理、商丘、平遥，成都、济南、长沙等。</a:t>
            </a:r>
          </a:p>
          <a:p>
            <a:pPr algn="just">
              <a:lnSpc>
                <a:spcPct val="150000"/>
              </a:lnSpc>
              <a:spcBef>
                <a:spcPts val="600"/>
              </a:spcBef>
              <a:spcAft>
                <a:spcPts val="600"/>
              </a:spcAft>
            </a:pPr>
            <a:r>
              <a:rPr kumimoji="1" lang="zh-CN" altLang="zh-CN" dirty="0">
                <a:solidFill>
                  <a:srgbClr val="C00000"/>
                </a:solidFill>
                <a:ea typeface="汉仪劲楷简" panose="00020600040101010101" pitchFamily="18" charset="-122"/>
              </a:rPr>
              <a:t>风景名胜型</a:t>
            </a:r>
            <a:r>
              <a:rPr kumimoji="1" lang="zh-CN" altLang="en-US"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建筑与山水环境的叠加而显示出鲜明个性特征的城市，如桂林、苏州等。</a:t>
            </a:r>
          </a:p>
          <a:p>
            <a:pPr algn="just">
              <a:lnSpc>
                <a:spcPct val="150000"/>
              </a:lnSpc>
              <a:spcBef>
                <a:spcPts val="600"/>
              </a:spcBef>
              <a:spcAft>
                <a:spcPts val="600"/>
              </a:spcAft>
            </a:pPr>
            <a:r>
              <a:rPr kumimoji="1" lang="zh-CN" altLang="zh-CN" dirty="0">
                <a:solidFill>
                  <a:srgbClr val="310E0D"/>
                </a:solidFill>
                <a:ea typeface="汉仪劲楷简" panose="00020600040101010101" pitchFamily="18" charset="-122"/>
              </a:rPr>
              <a:t>地域文化型</a:t>
            </a:r>
            <a:r>
              <a:rPr kumimoji="1" lang="zh-CN" altLang="en-US"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地域特色或独自的个性特征、民族风情、地方文化构成城市风貌主体的城市，如丽江、拉萨等。</a:t>
            </a:r>
          </a:p>
          <a:p>
            <a:pPr algn="just">
              <a:lnSpc>
                <a:spcPct val="150000"/>
              </a:lnSpc>
              <a:spcBef>
                <a:spcPts val="600"/>
              </a:spcBef>
              <a:spcAft>
                <a:spcPts val="600"/>
              </a:spcAft>
            </a:pPr>
            <a:r>
              <a:rPr kumimoji="1" lang="zh-CN" altLang="zh-CN" dirty="0">
                <a:solidFill>
                  <a:srgbClr val="C00000"/>
                </a:solidFill>
                <a:ea typeface="汉仪劲楷简" panose="00020600040101010101" pitchFamily="18" charset="-122"/>
              </a:rPr>
              <a:t>地理位置</a:t>
            </a:r>
            <a:r>
              <a:rPr kumimoji="1" lang="zh-CN" altLang="en-US"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由于其地理环境和职能在历史上占有突出地位的城市，如</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瓷都</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景德镇、</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盐城</a:t>
            </a:r>
            <a:r>
              <a:rPr kumimoji="1" lang="en-US" altLang="zh-CN" dirty="0">
                <a:solidFill>
                  <a:srgbClr val="310E0D"/>
                </a:solidFill>
                <a:ea typeface="汉仪劲楷简" panose="00020600040101010101" pitchFamily="18" charset="-122"/>
              </a:rPr>
              <a:t>"</a:t>
            </a:r>
            <a:r>
              <a:rPr kumimoji="1" lang="zh-CN" altLang="zh-CN" dirty="0">
                <a:solidFill>
                  <a:srgbClr val="310E0D"/>
                </a:solidFill>
                <a:ea typeface="汉仪劲楷简" panose="00020600040101010101" pitchFamily="18" charset="-122"/>
              </a:rPr>
              <a:t>自贡等。</a:t>
            </a:r>
          </a:p>
        </p:txBody>
      </p:sp>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5" y="138384"/>
            <a:ext cx="6445873" cy="959224"/>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404735" y="294830"/>
            <a:ext cx="4801314"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三、国家历史文化名城</a:t>
            </a:r>
          </a:p>
        </p:txBody>
      </p:sp>
    </p:spTree>
    <p:extLst>
      <p:ext uri="{BB962C8B-B14F-4D97-AF65-F5344CB8AC3E}">
        <p14:creationId xmlns:p14="http://schemas.microsoft.com/office/powerpoint/2010/main" val="12931283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38384"/>
            <a:ext cx="5581278" cy="959224"/>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404735" y="294830"/>
            <a:ext cx="3995004"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四、中国白酒之都</a:t>
            </a:r>
          </a:p>
        </p:txBody>
      </p:sp>
      <p:sp>
        <p:nvSpPr>
          <p:cNvPr id="3" name="文本框 2">
            <a:extLst>
              <a:ext uri="{FF2B5EF4-FFF2-40B4-BE49-F238E27FC236}">
                <a16:creationId xmlns:a16="http://schemas.microsoft.com/office/drawing/2014/main" xmlns="" id="{C45FF005-B4D2-4900-A565-BB5FA9644455}"/>
              </a:ext>
            </a:extLst>
          </p:cNvPr>
          <p:cNvSpPr txBox="1"/>
          <p:nvPr/>
        </p:nvSpPr>
        <p:spPr>
          <a:xfrm>
            <a:off x="582456" y="1190228"/>
            <a:ext cx="10346266" cy="2265941"/>
          </a:xfrm>
          <a:prstGeom prst="rect">
            <a:avLst/>
          </a:prstGeom>
          <a:noFill/>
        </p:spPr>
        <p:txBody>
          <a:bodyPr wrap="square" rtlCol="0">
            <a:spAutoFit/>
          </a:bodyPr>
          <a:lstStyle/>
          <a:p>
            <a:pPr algn="just">
              <a:lnSpc>
                <a:spcPct val="150000"/>
              </a:lnSpc>
            </a:pPr>
            <a:r>
              <a:rPr lang="zh-CN" altLang="en-US" sz="2000" b="1" dirty="0">
                <a:solidFill>
                  <a:prstClr val="black"/>
                </a:solidFill>
              </a:rPr>
              <a:t>（一）</a:t>
            </a:r>
            <a:r>
              <a:rPr kumimoji="1" lang="zh-CN" altLang="zh-CN" sz="2400" dirty="0">
                <a:solidFill>
                  <a:srgbClr val="310E0D"/>
                </a:solidFill>
                <a:ea typeface="汉仪劲楷简" panose="00020600040101010101" pitchFamily="18" charset="-122"/>
              </a:rPr>
              <a:t>中国白酒之都</a:t>
            </a:r>
            <a:r>
              <a:rPr kumimoji="1" lang="en-US" altLang="zh-CN" sz="2400" dirty="0">
                <a:solidFill>
                  <a:srgbClr val="310E0D"/>
                </a:solidFill>
                <a:ea typeface="汉仪劲楷简" panose="00020600040101010101" pitchFamily="18" charset="-122"/>
              </a:rPr>
              <a:t>-----</a:t>
            </a:r>
            <a:r>
              <a:rPr kumimoji="1" lang="zh-CN" altLang="zh-CN" sz="2400" dirty="0">
                <a:solidFill>
                  <a:srgbClr val="310E0D"/>
                </a:solidFill>
                <a:ea typeface="汉仪劲楷简" panose="00020600040101010101" pitchFamily="18" charset="-122"/>
              </a:rPr>
              <a:t>中国四大酒都</a:t>
            </a:r>
          </a:p>
          <a:p>
            <a:pPr algn="just">
              <a:lnSpc>
                <a:spcPct val="150000"/>
              </a:lnSpc>
            </a:pPr>
            <a:r>
              <a:rPr lang="en-US" altLang="zh-CN" dirty="0"/>
              <a:t>        </a:t>
            </a:r>
            <a:r>
              <a:rPr lang="zh-CN" altLang="zh-CN" dirty="0"/>
              <a:t>中国以酒闻名的地方不少，如古井贡酒、泸州老窖、山西汾酒、贵州董酒等名酒，不仅酒出名，连产地也都闻名全国。但有</a:t>
            </a:r>
            <a:r>
              <a:rPr lang="en-US" altLang="zh-CN" dirty="0"/>
              <a:t>“</a:t>
            </a:r>
            <a:r>
              <a:rPr lang="zh-CN" altLang="zh-CN" dirty="0"/>
              <a:t>酒都</a:t>
            </a:r>
            <a:r>
              <a:rPr lang="en-US" altLang="zh-CN" dirty="0"/>
              <a:t>”</a:t>
            </a:r>
            <a:r>
              <a:rPr lang="zh-CN" altLang="zh-CN" dirty="0"/>
              <a:t>之誉的地方就屈指可数了，酒都之称不仅仅是现在拥有着耳熟能详的名酒，更重要的是要有酒文化的底蕴，绵延千年相传承延续下来的名酒更可谓凤毛麟角，因此，有着</a:t>
            </a:r>
            <a:r>
              <a:rPr lang="en-US" altLang="zh-CN" dirty="0"/>
              <a:t>“</a:t>
            </a:r>
            <a:r>
              <a:rPr lang="zh-CN" altLang="zh-CN" dirty="0"/>
              <a:t>酒都</a:t>
            </a:r>
            <a:r>
              <a:rPr lang="en-US" altLang="zh-CN" dirty="0"/>
              <a:t>”</a:t>
            </a:r>
            <a:r>
              <a:rPr lang="zh-CN" altLang="zh-CN" dirty="0"/>
              <a:t>之称的地方也不过只有四处。</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587110" y="3548789"/>
            <a:ext cx="10346267" cy="2908489"/>
          </a:xfrm>
          <a:prstGeom prst="rect">
            <a:avLst/>
          </a:prstGeom>
          <a:noFill/>
        </p:spPr>
        <p:txBody>
          <a:bodyPr wrap="square" rtlCol="0">
            <a:spAutoFit/>
          </a:bodyPr>
          <a:lstStyle/>
          <a:p>
            <a:pPr algn="just">
              <a:lnSpc>
                <a:spcPct val="150000"/>
              </a:lnSpc>
            </a:pPr>
            <a:r>
              <a:rPr lang="zh-CN" altLang="en-US" sz="2000" b="1" dirty="0"/>
              <a:t>（</a:t>
            </a:r>
            <a:r>
              <a:rPr lang="en-US" altLang="zh-CN" sz="2000" b="1" dirty="0"/>
              <a:t>1</a:t>
            </a:r>
            <a:r>
              <a:rPr lang="zh-CN" altLang="en-US" sz="2000" b="1" dirty="0"/>
              <a:t>）</a:t>
            </a:r>
            <a:r>
              <a:rPr lang="zh-CN" altLang="zh-CN" sz="2000" b="1" dirty="0">
                <a:solidFill>
                  <a:srgbClr val="C00000"/>
                </a:solidFill>
              </a:rPr>
              <a:t>四川宜宾</a:t>
            </a:r>
          </a:p>
          <a:p>
            <a:pPr algn="just">
              <a:lnSpc>
                <a:spcPct val="150000"/>
              </a:lnSpc>
            </a:pPr>
            <a:r>
              <a:rPr lang="en-US" altLang="zh-CN" dirty="0"/>
              <a:t>         </a:t>
            </a:r>
            <a:r>
              <a:rPr lang="zh-CN" altLang="zh-CN" dirty="0"/>
              <a:t>万里长江第一城宜宾是中国酒文化的发祥地之一，宜宾也是中国酒文化的缩影，早在秦朝时期，宜宾果酒蒟酱就拥有了一定规模，在唐宋时代，宜宾成了大西南名酒带中心，有悠久的酿酒历史，几千余年来名酒代出。全国酒类企业获</a:t>
            </a:r>
            <a:r>
              <a:rPr lang="en-US" altLang="zh-CN" dirty="0"/>
              <a:t>“</a:t>
            </a:r>
            <a:r>
              <a:rPr lang="zh-CN" altLang="zh-CN" dirty="0"/>
              <a:t>中国驰名商标</a:t>
            </a:r>
            <a:r>
              <a:rPr lang="en-US" altLang="zh-CN" dirty="0"/>
              <a:t>”</a:t>
            </a:r>
            <a:r>
              <a:rPr lang="zh-CN" altLang="zh-CN" dirty="0"/>
              <a:t>的共计三十五个品牌，单单宜宾市就占了七个品牌，分别是五粮液、五粮春、五粮醇、金潭玉液、华夏春、红楼梦酒和柔雅叙府，乃中国当之无愧的</a:t>
            </a:r>
            <a:r>
              <a:rPr lang="en-US" altLang="zh-CN" dirty="0"/>
              <a:t>“</a:t>
            </a:r>
            <a:r>
              <a:rPr lang="zh-CN" altLang="zh-CN" dirty="0"/>
              <a:t>中国白酒之都</a:t>
            </a:r>
            <a:r>
              <a:rPr lang="en-US" altLang="zh-CN" dirty="0"/>
              <a:t>”</a:t>
            </a:r>
            <a:r>
              <a:rPr lang="zh-CN" altLang="zh-CN" dirty="0"/>
              <a:t>。</a:t>
            </a:r>
          </a:p>
          <a:p>
            <a:endParaRPr lang="zh-CN" altLang="en-US" dirty="0"/>
          </a:p>
        </p:txBody>
      </p:sp>
    </p:spTree>
    <p:extLst>
      <p:ext uri="{BB962C8B-B14F-4D97-AF65-F5344CB8AC3E}">
        <p14:creationId xmlns:p14="http://schemas.microsoft.com/office/powerpoint/2010/main" val="17747986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5">
            <a:extLst>
              <a:ext uri="{FF2B5EF4-FFF2-40B4-BE49-F238E27FC236}">
                <a16:creationId xmlns:a16="http://schemas.microsoft.com/office/drawing/2014/main" xmlns="" id="{AEBA82A6-CBA3-45FB-BDB7-7B0A96760836}"/>
              </a:ext>
            </a:extLst>
          </p:cNvPr>
          <p:cNvPicPr>
            <a:picLocks noChangeAspect="1"/>
          </p:cNvPicPr>
          <p:nvPr/>
        </p:nvPicPr>
        <p:blipFill>
          <a:blip r:embed="rId2"/>
          <a:stretch>
            <a:fillRect/>
          </a:stretch>
        </p:blipFill>
        <p:spPr>
          <a:xfrm>
            <a:off x="582456" y="168644"/>
            <a:ext cx="5581278" cy="802777"/>
          </a:xfrm>
          <a:prstGeom prst="rect">
            <a:avLst/>
          </a:prstGeom>
        </p:spPr>
      </p:pic>
      <p:sp>
        <p:nvSpPr>
          <p:cNvPr id="9" name="文本框 6">
            <a:extLst>
              <a:ext uri="{FF2B5EF4-FFF2-40B4-BE49-F238E27FC236}">
                <a16:creationId xmlns:a16="http://schemas.microsoft.com/office/drawing/2014/main" xmlns="" id="{5A3EFCD2-8B62-44B6-819A-55ABB8D9601B}"/>
              </a:ext>
            </a:extLst>
          </p:cNvPr>
          <p:cNvSpPr txBox="1"/>
          <p:nvPr/>
        </p:nvSpPr>
        <p:spPr>
          <a:xfrm>
            <a:off x="1375593" y="246866"/>
            <a:ext cx="3995004" cy="646331"/>
          </a:xfrm>
          <a:prstGeom prst="rect">
            <a:avLst/>
          </a:prstGeom>
          <a:noFill/>
        </p:spPr>
        <p:txBody>
          <a:bodyPr wrap="none" rtlCol="0">
            <a:spAutoFit/>
          </a:bodyPr>
          <a:lstStyle/>
          <a:p>
            <a:r>
              <a:rPr kumimoji="1" lang="zh-CN" altLang="en-US" sz="3600" dirty="0">
                <a:solidFill>
                  <a:srgbClr val="310E0D"/>
                </a:solidFill>
                <a:latin typeface="汉仪劲楷简" panose="00020600040101010101" pitchFamily="18" charset="-122"/>
                <a:ea typeface="汉仪劲楷简" panose="00020600040101010101" pitchFamily="18" charset="-122"/>
              </a:rPr>
              <a:t>四、中国白酒之都</a:t>
            </a:r>
          </a:p>
        </p:txBody>
      </p:sp>
      <p:sp>
        <p:nvSpPr>
          <p:cNvPr id="4" name="文本框 3">
            <a:extLst>
              <a:ext uri="{FF2B5EF4-FFF2-40B4-BE49-F238E27FC236}">
                <a16:creationId xmlns:a16="http://schemas.microsoft.com/office/drawing/2014/main" xmlns="" id="{FA10CEC4-761A-4D8D-A54F-A6601805BFF5}"/>
              </a:ext>
            </a:extLst>
          </p:cNvPr>
          <p:cNvSpPr txBox="1"/>
          <p:nvPr/>
        </p:nvSpPr>
        <p:spPr>
          <a:xfrm>
            <a:off x="397934" y="1024396"/>
            <a:ext cx="10735734" cy="5174430"/>
          </a:xfrm>
          <a:prstGeom prst="rect">
            <a:avLst/>
          </a:prstGeom>
          <a:noFill/>
        </p:spPr>
        <p:txBody>
          <a:bodyPr wrap="square" rtlCol="0">
            <a:spAutoFit/>
          </a:bodyPr>
          <a:lstStyle/>
          <a:p>
            <a:pPr algn="just">
              <a:lnSpc>
                <a:spcPct val="150000"/>
              </a:lnSpc>
            </a:pPr>
            <a:r>
              <a:rPr lang="zh-CN" altLang="en-US" sz="2000" b="1" dirty="0"/>
              <a:t>（</a:t>
            </a:r>
            <a:r>
              <a:rPr lang="en-US" altLang="zh-CN" sz="2000" b="1" dirty="0"/>
              <a:t>2</a:t>
            </a:r>
            <a:r>
              <a:rPr lang="zh-CN" altLang="en-US" sz="2000" b="1" dirty="0"/>
              <a:t>）</a:t>
            </a:r>
            <a:r>
              <a:rPr lang="zh-CN" altLang="zh-CN" sz="2000" b="1" dirty="0">
                <a:solidFill>
                  <a:srgbClr val="C00000"/>
                </a:solidFill>
              </a:rPr>
              <a:t>山西汾阳</a:t>
            </a:r>
          </a:p>
          <a:p>
            <a:pPr algn="just">
              <a:lnSpc>
                <a:spcPct val="150000"/>
              </a:lnSpc>
            </a:pPr>
            <a:r>
              <a:rPr lang="en-US" altLang="zh-CN" dirty="0"/>
              <a:t>         </a:t>
            </a:r>
            <a:r>
              <a:rPr lang="zh-CN" altLang="zh-CN" dirty="0"/>
              <a:t>在中国传统酒文化中，无数人偏爱清香型汾酒，汾酒以工艺精湛，源远流长，素以入口绵、落口甜、山西汾酒更是其中的典型代表。汾酒有着四千年左右的悠久历史，早在南北朝时期，汾酒就作为宫廷御酒被武成帝所推崇，被誉为最早的国酒，汾酒的产地杏花村更被誉为</a:t>
            </a:r>
            <a:r>
              <a:rPr lang="en-US" altLang="zh-CN" dirty="0"/>
              <a:t>“</a:t>
            </a:r>
            <a:r>
              <a:rPr lang="zh-CN" altLang="zh-CN" dirty="0"/>
              <a:t>中华名酒第一村</a:t>
            </a:r>
            <a:r>
              <a:rPr lang="en-US" altLang="zh-CN" dirty="0"/>
              <a:t>”</a:t>
            </a:r>
            <a:r>
              <a:rPr lang="zh-CN" altLang="zh-CN" dirty="0"/>
              <a:t>。</a:t>
            </a:r>
          </a:p>
          <a:p>
            <a:pPr algn="just">
              <a:lnSpc>
                <a:spcPct val="150000"/>
              </a:lnSpc>
            </a:pPr>
            <a:r>
              <a:rPr lang="zh-CN" altLang="en-US" sz="2000" b="1" dirty="0"/>
              <a:t>（</a:t>
            </a:r>
            <a:r>
              <a:rPr lang="en-US" altLang="zh-CN" sz="2000" b="1" dirty="0"/>
              <a:t>3</a:t>
            </a:r>
            <a:r>
              <a:rPr lang="zh-CN" altLang="en-US" sz="2000" b="1" dirty="0"/>
              <a:t>）</a:t>
            </a:r>
            <a:r>
              <a:rPr lang="zh-CN" altLang="zh-CN" sz="2000" b="1" dirty="0">
                <a:solidFill>
                  <a:srgbClr val="C00000"/>
                </a:solidFill>
              </a:rPr>
              <a:t>贵州怀仁</a:t>
            </a:r>
          </a:p>
          <a:p>
            <a:pPr algn="just">
              <a:lnSpc>
                <a:spcPct val="150000"/>
              </a:lnSpc>
            </a:pPr>
            <a:r>
              <a:rPr lang="en-US" altLang="zh-CN" dirty="0"/>
              <a:t>        </a:t>
            </a:r>
            <a:r>
              <a:rPr lang="zh-CN" altLang="zh-CN" dirty="0"/>
              <a:t>在汉武帝时期，怀仁名酒就有</a:t>
            </a:r>
            <a:r>
              <a:rPr lang="en-US" altLang="zh-CN" dirty="0"/>
              <a:t>“</a:t>
            </a:r>
            <a:r>
              <a:rPr lang="zh-CN" altLang="zh-CN" dirty="0"/>
              <a:t>酒冠黔人国</a:t>
            </a:r>
            <a:r>
              <a:rPr lang="en-US" altLang="zh-CN" dirty="0"/>
              <a:t>”</a:t>
            </a:r>
            <a:r>
              <a:rPr lang="zh-CN" altLang="zh-CN" dirty="0"/>
              <a:t>、</a:t>
            </a:r>
            <a:r>
              <a:rPr lang="en-US" altLang="zh-CN" dirty="0"/>
              <a:t>“</a:t>
            </a:r>
            <a:r>
              <a:rPr lang="zh-CN" altLang="zh-CN" dirty="0"/>
              <a:t>开瓶十里香</a:t>
            </a:r>
            <a:r>
              <a:rPr lang="en-US" altLang="zh-CN" dirty="0"/>
              <a:t>”</a:t>
            </a:r>
            <a:r>
              <a:rPr lang="zh-CN" altLang="zh-CN" dirty="0"/>
              <a:t>、</a:t>
            </a:r>
            <a:r>
              <a:rPr lang="en-US" altLang="zh-CN" dirty="0"/>
              <a:t> “</a:t>
            </a:r>
            <a:r>
              <a:rPr lang="zh-CN" altLang="zh-CN" dirty="0"/>
              <a:t>君王到此也低头</a:t>
            </a:r>
            <a:r>
              <a:rPr lang="en-US" altLang="zh-CN" dirty="0"/>
              <a:t>”</a:t>
            </a:r>
            <a:r>
              <a:rPr lang="zh-CN" altLang="zh-CN" dirty="0"/>
              <a:t>等古今名流的赞誉。如今贵州怀仁更是国酒茅台的原产地，茅台拥有中国政治酒、外交酒、友谊酒的殊荣，仁怀市规模以上白酒企业白酒产量达到</a:t>
            </a:r>
            <a:r>
              <a:rPr lang="en-US" altLang="zh-CN" dirty="0"/>
              <a:t>11.1</a:t>
            </a:r>
            <a:r>
              <a:rPr lang="zh-CN" altLang="zh-CN" dirty="0"/>
              <a:t>万吨，分别占全国、全省白酒产量的</a:t>
            </a:r>
            <a:r>
              <a:rPr lang="en-US" altLang="zh-CN" dirty="0"/>
              <a:t>1.6%</a:t>
            </a:r>
            <a:r>
              <a:rPr lang="zh-CN" altLang="zh-CN" dirty="0"/>
              <a:t>和</a:t>
            </a:r>
            <a:r>
              <a:rPr lang="en-US" altLang="zh-CN" dirty="0"/>
              <a:t>78%</a:t>
            </a:r>
            <a:r>
              <a:rPr lang="zh-CN" altLang="zh-CN" dirty="0"/>
              <a:t>，拥有酒厂</a:t>
            </a:r>
            <a:r>
              <a:rPr lang="en-US" altLang="zh-CN" dirty="0"/>
              <a:t>506</a:t>
            </a:r>
            <a:r>
              <a:rPr lang="zh-CN" altLang="zh-CN" dirty="0"/>
              <a:t>家。</a:t>
            </a:r>
          </a:p>
          <a:p>
            <a:pPr algn="just">
              <a:lnSpc>
                <a:spcPct val="150000"/>
              </a:lnSpc>
            </a:pPr>
            <a:r>
              <a:rPr lang="zh-CN" altLang="en-US" sz="2000" b="1" dirty="0"/>
              <a:t>（</a:t>
            </a:r>
            <a:r>
              <a:rPr lang="en-US" altLang="zh-CN" sz="2000" b="1" dirty="0"/>
              <a:t>4</a:t>
            </a:r>
            <a:r>
              <a:rPr lang="zh-CN" altLang="en-US" sz="2000" b="1" dirty="0"/>
              <a:t>）</a:t>
            </a:r>
            <a:r>
              <a:rPr lang="zh-CN" altLang="zh-CN" sz="2000" b="1" dirty="0">
                <a:solidFill>
                  <a:srgbClr val="C00000"/>
                </a:solidFill>
              </a:rPr>
              <a:t>江苏宿迁</a:t>
            </a:r>
          </a:p>
          <a:p>
            <a:pPr algn="just">
              <a:lnSpc>
                <a:spcPct val="150000"/>
              </a:lnSpc>
            </a:pPr>
            <a:r>
              <a:rPr lang="zh-CN" altLang="zh-CN" dirty="0"/>
              <a:t>宿迁虽然是江苏最年轻的地级市之一，但宿迁也是江苏乃至全国范围内历史悠久、实力雄厚的白酒核心产地之一，白酒企业对宿迁的贡献很大，是宿迁财政收入的</a:t>
            </a:r>
            <a:r>
              <a:rPr lang="en-US" altLang="zh-CN" dirty="0"/>
              <a:t>1/5</a:t>
            </a:r>
            <a:r>
              <a:rPr lang="zh-CN" altLang="zh-CN" dirty="0"/>
              <a:t>，对地方经济贡献巨大。从酿酒历史看，洋河起源于隋唐，隆盛于明清。中国十大名酒之中，宿迁独占两家，双钩有珍宝仿，洋河有蓝色经典</a:t>
            </a:r>
            <a:r>
              <a:rPr lang="zh-CN" altLang="en-US" dirty="0"/>
              <a:t>。</a:t>
            </a:r>
          </a:p>
        </p:txBody>
      </p:sp>
    </p:spTree>
    <p:extLst>
      <p:ext uri="{BB962C8B-B14F-4D97-AF65-F5344CB8AC3E}">
        <p14:creationId xmlns:p14="http://schemas.microsoft.com/office/powerpoint/2010/main" val="20769592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3581</Words>
  <Application>Microsoft Office PowerPoint</Application>
  <PresentationFormat>自定义</PresentationFormat>
  <Paragraphs>129</Paragraphs>
  <Slides>21</Slides>
  <Notes>1</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CDC KSO</dc:creator>
  <cp:lastModifiedBy>Windows 用户</cp:lastModifiedBy>
  <cp:revision>22</cp:revision>
  <dcterms:created xsi:type="dcterms:W3CDTF">2019-05-07T02:06:00Z</dcterms:created>
  <dcterms:modified xsi:type="dcterms:W3CDTF">2020-03-30T13:00:35Z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2052-11.1.0.8813</vt:lpwstr>
  </property>
</Properties>
</file>