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2" r:id="rId4"/>
    <p:sldId id="263" r:id="rId6"/>
    <p:sldId id="261" r:id="rId7"/>
    <p:sldId id="265" r:id="rId8"/>
    <p:sldId id="260" r:id="rId9"/>
    <p:sldId id="259" r:id="rId10"/>
    <p:sldId id="271" r:id="rId11"/>
    <p:sldId id="270" r:id="rId12"/>
    <p:sldId id="274" r:id="rId13"/>
    <p:sldId id="266" r:id="rId14"/>
    <p:sldId id="258" r:id="rId15"/>
    <p:sldId id="264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B94C8-1318-4BC0-902A-936B04FB07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tags" Target="../tags/tag3.xml"/><Relationship Id="rId7" Type="http://schemas.openxmlformats.org/officeDocument/2006/relationships/image" Target="file:///C:\Users\1V994W2\PycharmProjects\PPT_Background_Generation/pic_temp/0_pic_quater_right_down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2.xml"/><Relationship Id="rId4" Type="http://schemas.openxmlformats.org/officeDocument/2006/relationships/image" Target="file:///C:\Users\1V994W2\Documents\Tencent%20Files\574576071\FileRecv\&#25340;&#35013;&#32032;&#26448;\&#23567;&#28165;&#26032;-34\\29\subject_holdright_60,96,112_0_lively_full_0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5" Type="http://schemas.openxmlformats.org/officeDocument/2006/relationships/tags" Target="../tags/tag10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6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5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image" Target="file:///C:\Users\1V994W2\PycharmProjects\PPT_Background_Generation/pic_temp/0_pic_quater_right_down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72.xml"/><Relationship Id="rId4" Type="http://schemas.openxmlformats.org/officeDocument/2006/relationships/image" Target="file:///C:\Users\1V994W2\Documents\Tencent%20Files\574576071\FileRecv\&#25340;&#35013;&#32032;&#26448;\&#23567;&#28165;&#26032;-34\\29\subject_holdright_60,96,112_0_lively_full_0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1.xml"/><Relationship Id="rId14" Type="http://schemas.openxmlformats.org/officeDocument/2006/relationships/tags" Target="../tags/tag79.xml"/><Relationship Id="rId13" Type="http://schemas.openxmlformats.org/officeDocument/2006/relationships/tags" Target="../tags/tag78.xml"/><Relationship Id="rId12" Type="http://schemas.openxmlformats.org/officeDocument/2006/relationships/tags" Target="../tags/tag77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81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0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8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3" Type="http://schemas.openxmlformats.org/officeDocument/2006/relationships/tags" Target="../tags/tag93.xml"/><Relationship Id="rId12" Type="http://schemas.openxmlformats.org/officeDocument/2006/relationships/tags" Target="../tags/tag92.xml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4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4" Type="http://schemas.openxmlformats.org/officeDocument/2006/relationships/tags" Target="../tags/tag110.xml"/><Relationship Id="rId13" Type="http://schemas.openxmlformats.org/officeDocument/2006/relationships/tags" Target="../tags/tag109.xml"/><Relationship Id="rId12" Type="http://schemas.openxmlformats.org/officeDocument/2006/relationships/tags" Target="../tags/tag108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3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4" Type="http://schemas.openxmlformats.org/officeDocument/2006/relationships/tags" Target="../tags/tag119.xml"/><Relationship Id="rId13" Type="http://schemas.openxmlformats.org/officeDocument/2006/relationships/tags" Target="../tags/tag118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22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6" Type="http://schemas.openxmlformats.org/officeDocument/2006/relationships/tags" Target="../tags/tag130.xml"/><Relationship Id="rId15" Type="http://schemas.openxmlformats.org/officeDocument/2006/relationships/tags" Target="../tags/tag129.xml"/><Relationship Id="rId14" Type="http://schemas.openxmlformats.org/officeDocument/2006/relationships/tags" Target="../tags/tag128.xml"/><Relationship Id="rId13" Type="http://schemas.openxmlformats.org/officeDocument/2006/relationships/tags" Target="../tags/tag127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3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6.png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38.xml"/><Relationship Id="rId12" Type="http://schemas.openxmlformats.org/officeDocument/2006/relationships/tags" Target="../tags/tag137.xml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2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1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5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4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3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image" Target="file:///C:\Users\1V994W2\PycharmProjects\PPT_Background_Generation/pic_temp/pic_half_righ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1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0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9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8.xml"/><Relationship Id="rId12" Type="http://schemas.openxmlformats.org/officeDocument/2006/relationships/tags" Target="../tags/tag64.xml"/><Relationship Id="rId11" Type="http://schemas.openxmlformats.org/officeDocument/2006/relationships/tags" Target="../tags/tag63.xml"/><Relationship Id="rId10" Type="http://schemas.openxmlformats.org/officeDocument/2006/relationships/tags" Target="../tags/tag6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968372" y="685800"/>
            <a:ext cx="5222739" cy="5486400"/>
          </a:xfrm>
          <a:prstGeom prst="rect">
            <a:avLst/>
          </a:prstGeom>
        </p:spPr>
      </p:pic>
      <p:pic>
        <p:nvPicPr>
          <p:cNvPr id="5" name="图片 4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1"/>
            </p:custDataLst>
          </p:nvPr>
        </p:nvSpPr>
        <p:spPr>
          <a:xfrm>
            <a:off x="8151566" y="1085850"/>
            <a:ext cx="903605" cy="4701540"/>
          </a:xfrm>
          <a:noFill/>
        </p:spPr>
        <p:txBody>
          <a:bodyPr vert="eaVert" wrap="square" lIns="0" tIns="0" rIns="0" bIns="0" rtlCol="0" anchor="t" anchorCtr="0">
            <a:normAutofit/>
          </a:bodyPr>
          <a:lstStyle>
            <a:lvl1pPr>
              <a:defRPr lang="zh-CN" altLang="en-US" spc="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2"/>
            </p:custDataLst>
          </p:nvPr>
        </p:nvSpPr>
        <p:spPr>
          <a:xfrm>
            <a:off x="9258370" y="1085215"/>
            <a:ext cx="810260" cy="4702810"/>
          </a:xfrm>
          <a:noFill/>
        </p:spPr>
        <p:txBody>
          <a:bodyPr vert="eaVert" wrap="square" lIns="0" tIns="0" rIns="0" bIns="0" rtlCol="0" anchor="b" anchorCtr="0">
            <a:normAutofit/>
          </a:bodyPr>
          <a:lstStyle>
            <a:lvl1pPr>
              <a:defRPr lang="zh-CN" altLang="en-US" sz="44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+mn-cs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13"/>
            </p:custDataLst>
          </p:nvPr>
        </p:nvGrpSpPr>
        <p:grpSpPr>
          <a:xfrm>
            <a:off x="8076000" y="810895"/>
            <a:ext cx="2067560" cy="5236210"/>
            <a:chOff x="11997" y="1265"/>
            <a:chExt cx="3256" cy="8246"/>
          </a:xfrm>
        </p:grpSpPr>
        <p:sp>
          <p:nvSpPr>
            <p:cNvPr id="10" name="矩形 9"/>
            <p:cNvSpPr/>
            <p:nvPr>
              <p:custDataLst>
                <p:tags r:id="rId14"/>
              </p:custDataLst>
            </p:nvPr>
          </p:nvSpPr>
          <p:spPr>
            <a:xfrm flipV="1">
              <a:off x="11997" y="1265"/>
              <a:ext cx="3257" cy="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>
              <p:custDataLst>
                <p:tags r:id="rId15"/>
              </p:custDataLst>
            </p:nvPr>
          </p:nvSpPr>
          <p:spPr>
            <a:xfrm flipV="1">
              <a:off x="11997" y="9471"/>
              <a:ext cx="3257" cy="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5999230" y="685800"/>
            <a:ext cx="5222739" cy="5486400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idx="13" hasCustomPrompt="1"/>
            <p:custDataLst>
              <p:tags r:id="rId11"/>
            </p:custDataLst>
          </p:nvPr>
        </p:nvSpPr>
        <p:spPr>
          <a:xfrm>
            <a:off x="2085865" y="1273810"/>
            <a:ext cx="903605" cy="4310380"/>
          </a:xfrm>
          <a:noFill/>
        </p:spPr>
        <p:txBody>
          <a:bodyPr vert="eaVert" wrap="square" lIns="0" tIns="0" rIns="0" bIns="0" rtlCol="0" anchor="t" anchorCtr="0">
            <a:normAutofit fontScale="90000"/>
          </a:bodyPr>
          <a:lstStyle>
            <a:lvl1pPr marL="0" indent="0">
              <a:buNone/>
              <a:defRPr lang="zh-CN" altLang="en-US" spc="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lvl="0">
              <a:lnSpc>
                <a:spcPct val="150000"/>
              </a:lnSpc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标题 7"/>
          <p:cNvSpPr>
            <a:spLocks noGrp="1"/>
          </p:cNvSpPr>
          <p:nvPr>
            <p:ph type="title" idx="14" hasCustomPrompt="1"/>
            <p:custDataLst>
              <p:tags r:id="rId12"/>
            </p:custDataLst>
          </p:nvPr>
        </p:nvSpPr>
        <p:spPr>
          <a:xfrm>
            <a:off x="3192670" y="1273175"/>
            <a:ext cx="923330" cy="4311650"/>
          </a:xfrm>
          <a:noFill/>
        </p:spPr>
        <p:txBody>
          <a:bodyPr vert="eaVert" wrap="square" lIns="0" tIns="0" rIns="0" bIns="0" rtlCol="0" anchor="b" anchorCtr="0">
            <a:normAutofit/>
          </a:bodyPr>
          <a:lstStyle>
            <a:lvl1pPr>
              <a:defRPr lang="zh-CN" altLang="en-US" sz="6000" b="0" spc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+mn-cs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3"/>
            </p:custDataLst>
          </p:nvPr>
        </p:nvSpPr>
        <p:spPr>
          <a:xfrm flipV="1">
            <a:off x="2010300" y="6021705"/>
            <a:ext cx="2068195" cy="25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14"/>
            </p:custDataLst>
          </p:nvPr>
        </p:nvSpPr>
        <p:spPr>
          <a:xfrm flipV="1">
            <a:off x="2010300" y="810895"/>
            <a:ext cx="2068195" cy="25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237797"/>
            <a:ext cx="1620202" cy="1620202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1932270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竖排文字占位符 11"/>
          <p:cNvSpPr>
            <a:spLocks noGrp="1"/>
          </p:cNvSpPr>
          <p:nvPr>
            <p:ph type="body" orient="vert" sz="quarter" idx="13" hasCustomPrompt="1"/>
            <p:custDataLst>
              <p:tags r:id="rId8"/>
            </p:custDataLst>
          </p:nvPr>
        </p:nvSpPr>
        <p:spPr>
          <a:xfrm>
            <a:off x="5568950" y="1456055"/>
            <a:ext cx="1007110" cy="4187825"/>
          </a:xfrm>
        </p:spPr>
        <p:txBody>
          <a:bodyPr vert="eaVert" anchor="t" anchorCtr="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3200" b="1" i="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4" name="竖排文字占位符 13"/>
          <p:cNvSpPr>
            <a:spLocks noGrp="1"/>
          </p:cNvSpPr>
          <p:nvPr>
            <p:ph type="body" orient="vert" sz="quarter" idx="14" hasCustomPrompt="1"/>
            <p:custDataLst>
              <p:tags r:id="rId9"/>
            </p:custDataLst>
          </p:nvPr>
        </p:nvSpPr>
        <p:spPr>
          <a:xfrm>
            <a:off x="4149969" y="1454150"/>
            <a:ext cx="1418981" cy="4219575"/>
          </a:xfrm>
        </p:spPr>
        <p:txBody>
          <a:bodyPr vert="eaVert"/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10259730" y="1397000"/>
            <a:ext cx="1932270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44.xml"/><Relationship Id="rId23" Type="http://schemas.openxmlformats.org/officeDocument/2006/relationships/tags" Target="../tags/tag143.xml"/><Relationship Id="rId22" Type="http://schemas.openxmlformats.org/officeDocument/2006/relationships/tags" Target="../tags/tag142.xml"/><Relationship Id="rId21" Type="http://schemas.openxmlformats.org/officeDocument/2006/relationships/tags" Target="../tags/tag141.xml"/><Relationship Id="rId20" Type="http://schemas.openxmlformats.org/officeDocument/2006/relationships/tags" Target="../tags/tag140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3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78.xml"/><Relationship Id="rId1" Type="http://schemas.openxmlformats.org/officeDocument/2006/relationships/tags" Target="../tags/tag17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tags" Target="../tags/tag156.xml"/><Relationship Id="rId10" Type="http://schemas.openxmlformats.org/officeDocument/2006/relationships/tags" Target="../tags/tag155.xml"/><Relationship Id="rId1" Type="http://schemas.openxmlformats.org/officeDocument/2006/relationships/tags" Target="../tags/tag14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经济类榜单分析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75960" y="6136640"/>
            <a:ext cx="61461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（欧昊麟、唐琳、赖嘉杰、魏静、窦妮、林立华、方鸿健、詹燕君、夏禹、黄伟俊、王敏、郭颖琪、卢泳莉、张梓轩）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285480" y="2329815"/>
            <a:ext cx="736600" cy="22136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spc="7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rPr>
              <a:t>第一组</a:t>
            </a:r>
            <a:endParaRPr lang="zh-CN" altLang="en-US" sz="3600" spc="70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85480" y="5655310"/>
            <a:ext cx="2595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汇报</a:t>
            </a:r>
            <a:r>
              <a:rPr lang="zh-CN" altLang="en-US"/>
              <a:t>人：黄伟俊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sz="2400">
                <a:sym typeface="+mn-ea"/>
              </a:rPr>
              <a:t>6）从排行榜上的各城市人均薪酬可见，中国在2015年各城市的收入差距相当大，最低薪酬与最高薪酬相差可达11万元，证明我国发展并不平衡。不平衡现象不仅存在于省际、东中西部地区之间，还存在于省内。广东省珠三角地区中，广州、深圳平均薪酬很高，但汕头的平均薪酬却很低，跟别说粤西的江门和粤北的梅州了。此外江苏省里面苏中的南通和苏南的南京相差很大。资源过分集聚于一两个经济发达的城市，同时经济发达的城市又由于自身强大的规模效益，拥有强大的资源吸附力，使得省内外资源加速积聚于经济发达市，而市经济实力欠缺的边缘城市资源不断流失，城市经济难以有效发展，形成马太效应，不利于中国城市整体水平的提升与长久发展。 </a:t>
            </a:r>
            <a:endParaRPr lang="zh-CN" altLang="en-US" sz="240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3"/>
          <p:cNvSpPr txBox="1"/>
          <p:nvPr>
            <p:custDataLst>
              <p:tags r:id="rId1"/>
            </p:custDataLst>
          </p:nvPr>
        </p:nvSpPr>
        <p:spPr>
          <a:xfrm>
            <a:off x="6643370" y="1456055"/>
            <a:ext cx="1198245" cy="3355340"/>
          </a:xfrm>
          <a:prstGeom prst="rect">
            <a:avLst/>
          </a:prstGeom>
          <a:noFill/>
        </p:spPr>
        <p:txBody>
          <a:bodyPr vert="eaVert" wrap="square" lIns="0" tIns="0" rIns="0" bIns="0" rtlCol="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6600" b="1" spc="7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第三章</a:t>
            </a:r>
            <a:endParaRPr lang="zh-CN" altLang="en-US" sz="6600" b="1" spc="7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竖排文字占位符 1"/>
          <p:cNvSpPr>
            <a:spLocks noGrp="1"/>
          </p:cNvSpPr>
          <p:nvPr>
            <p:ph type="body" orient="vert" sz="quarter" idx="13"/>
            <p:custDataLst>
              <p:tags r:id="rId2"/>
            </p:custDataLst>
          </p:nvPr>
        </p:nvSpPr>
        <p:spPr/>
        <p:txBody>
          <a:bodyPr anchor="t" anchorCtr="0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>
                <a:sym typeface="+mn-ea"/>
              </a:rPr>
              <a:t>疑惑提出</a:t>
            </a:r>
            <a:endParaRPr lang="zh-CN" altLang="en-US" b="1" spc="30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>
              <a:lnSpc>
                <a:spcPct val="100000"/>
              </a:lnSpc>
            </a:pPr>
            <a:endParaRPr lang="zh-CN" altLang="en-US" spc="400" dirty="0"/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200000"/>
              </a:lnSpc>
            </a:pPr>
            <a:r>
              <a:rPr lang="zh-CN" altLang="en-US" sz="2400"/>
              <a:t>1、关于榜单：详见新一线城市榜单、赚钱难易榜单sheet</a:t>
            </a:r>
            <a:endParaRPr lang="zh-CN" altLang="en-US" sz="2400"/>
          </a:p>
          <a:p>
            <a:pPr>
              <a:lnSpc>
                <a:spcPct val="200000"/>
              </a:lnSpc>
            </a:pPr>
            <a:r>
              <a:rPr lang="zh-CN" altLang="en-US" sz="2400"/>
              <a:t>2、关于地区差异：地区差异的存在是否合理？什么状态下是“合理的差异”，值得城市管理者思考。（e.g. GBA发展）</a:t>
            </a:r>
            <a:endParaRPr lang="zh-CN" altLang="en-US" sz="2400"/>
          </a:p>
          <a:p>
            <a:pPr>
              <a:lnSpc>
                <a:spcPct val="200000"/>
              </a:lnSpc>
            </a:pPr>
            <a:r>
              <a:rPr lang="zh-CN" altLang="en-US" sz="2400"/>
              <a:t>3、关于比较单位：用城市群作为比较单位是否更加科学？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14"/>
            <p:custDataLst>
              <p:tags r:id="rId1"/>
            </p:custDataLst>
          </p:nvPr>
        </p:nvSpPr>
        <p:spPr>
          <a:xfrm>
            <a:off x="2136140" y="1491615"/>
            <a:ext cx="1906270" cy="4311650"/>
          </a:xfrm>
        </p:spPr>
        <p:txBody>
          <a:bodyPr>
            <a:normAutofit fontScale="90000"/>
          </a:bodyPr>
          <a:lstStyle/>
          <a:p>
            <a:pPr>
              <a:lnSpc>
                <a:spcPct val="11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欢迎</a:t>
            </a:r>
            <a:b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批评指正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3081655" y="2278698"/>
            <a:ext cx="3996690" cy="3855720"/>
            <a:chOff x="1830" y="5152"/>
            <a:chExt cx="6294" cy="6072"/>
          </a:xfrm>
        </p:grpSpPr>
        <p:sp>
          <p:nvSpPr>
            <p:cNvPr id="48" name="六边形 47"/>
            <p:cNvSpPr/>
            <p:nvPr>
              <p:custDataLst>
                <p:tags r:id="rId2"/>
              </p:custDataLst>
            </p:nvPr>
          </p:nvSpPr>
          <p:spPr>
            <a:xfrm>
              <a:off x="1830" y="5152"/>
              <a:ext cx="1456" cy="1256"/>
            </a:xfrm>
            <a:prstGeom prst="hexagon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40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9" name="六边形 2"/>
            <p:cNvSpPr/>
            <p:nvPr>
              <p:custDataLst>
                <p:tags r:id="rId3"/>
              </p:custDataLst>
            </p:nvPr>
          </p:nvSpPr>
          <p:spPr>
            <a:xfrm>
              <a:off x="2229" y="5476"/>
              <a:ext cx="661" cy="607"/>
            </a:xfrm>
            <a:custGeom>
              <a:avLst/>
              <a:gdLst>
                <a:gd name="connsiteX0" fmla="*/ 117399 w 337212"/>
                <a:gd name="connsiteY0" fmla="*/ 192088 h 309563"/>
                <a:gd name="connsiteX1" fmla="*/ 130099 w 337212"/>
                <a:gd name="connsiteY1" fmla="*/ 196036 h 309563"/>
                <a:gd name="connsiteX2" fmla="*/ 130099 w 337212"/>
                <a:gd name="connsiteY2" fmla="*/ 278941 h 309563"/>
                <a:gd name="connsiteX3" fmla="*/ 117399 w 337212"/>
                <a:gd name="connsiteY3" fmla="*/ 292101 h 309563"/>
                <a:gd name="connsiteX4" fmla="*/ 176137 w 337212"/>
                <a:gd name="connsiteY4" fmla="*/ 187325 h 309563"/>
                <a:gd name="connsiteX5" fmla="*/ 187250 w 337212"/>
                <a:gd name="connsiteY5" fmla="*/ 191271 h 309563"/>
                <a:gd name="connsiteX6" fmla="*/ 187250 w 337212"/>
                <a:gd name="connsiteY6" fmla="*/ 267562 h 309563"/>
                <a:gd name="connsiteX7" fmla="*/ 176137 w 337212"/>
                <a:gd name="connsiteY7" fmla="*/ 279400 h 309563"/>
                <a:gd name="connsiteX8" fmla="*/ 176137 w 337212"/>
                <a:gd name="connsiteY8" fmla="*/ 187325 h 309563"/>
                <a:gd name="connsiteX9" fmla="*/ 231699 w 337212"/>
                <a:gd name="connsiteY9" fmla="*/ 180975 h 309563"/>
                <a:gd name="connsiteX10" fmla="*/ 239637 w 337212"/>
                <a:gd name="connsiteY10" fmla="*/ 184982 h 309563"/>
                <a:gd name="connsiteX11" fmla="*/ 239637 w 337212"/>
                <a:gd name="connsiteY11" fmla="*/ 254429 h 309563"/>
                <a:gd name="connsiteX12" fmla="*/ 231699 w 337212"/>
                <a:gd name="connsiteY12" fmla="*/ 265113 h 309563"/>
                <a:gd name="connsiteX13" fmla="*/ 277737 w 337212"/>
                <a:gd name="connsiteY13" fmla="*/ 177800 h 309563"/>
                <a:gd name="connsiteX14" fmla="*/ 287262 w 337212"/>
                <a:gd name="connsiteY14" fmla="*/ 180398 h 309563"/>
                <a:gd name="connsiteX15" fmla="*/ 287262 w 337212"/>
                <a:gd name="connsiteY15" fmla="*/ 238847 h 309563"/>
                <a:gd name="connsiteX16" fmla="*/ 277737 w 337212"/>
                <a:gd name="connsiteY16" fmla="*/ 249238 h 309563"/>
                <a:gd name="connsiteX17" fmla="*/ 280912 w 337212"/>
                <a:gd name="connsiteY17" fmla="*/ 92075 h 309563"/>
                <a:gd name="connsiteX18" fmla="*/ 307493 w 337212"/>
                <a:gd name="connsiteY18" fmla="*/ 92075 h 309563"/>
                <a:gd name="connsiteX19" fmla="*/ 315468 w 337212"/>
                <a:gd name="connsiteY19" fmla="*/ 97314 h 309563"/>
                <a:gd name="connsiteX20" fmla="*/ 336733 w 337212"/>
                <a:gd name="connsiteY20" fmla="*/ 158869 h 309563"/>
                <a:gd name="connsiteX21" fmla="*/ 331417 w 337212"/>
                <a:gd name="connsiteY21" fmla="*/ 169347 h 309563"/>
                <a:gd name="connsiteX22" fmla="*/ 320784 w 337212"/>
                <a:gd name="connsiteY22" fmla="*/ 164108 h 309563"/>
                <a:gd name="connsiteX23" fmla="*/ 314139 w 337212"/>
                <a:gd name="connsiteY23" fmla="*/ 145772 h 309563"/>
                <a:gd name="connsiteX24" fmla="*/ 314139 w 337212"/>
                <a:gd name="connsiteY24" fmla="*/ 238761 h 309563"/>
                <a:gd name="connsiteX25" fmla="*/ 304835 w 337212"/>
                <a:gd name="connsiteY25" fmla="*/ 249238 h 309563"/>
                <a:gd name="connsiteX26" fmla="*/ 294203 w 337212"/>
                <a:gd name="connsiteY26" fmla="*/ 238761 h 309563"/>
                <a:gd name="connsiteX27" fmla="*/ 294203 w 337212"/>
                <a:gd name="connsiteY27" fmla="*/ 179824 h 309563"/>
                <a:gd name="connsiteX28" fmla="*/ 288886 w 337212"/>
                <a:gd name="connsiteY28" fmla="*/ 179824 h 309563"/>
                <a:gd name="connsiteX29" fmla="*/ 294203 w 337212"/>
                <a:gd name="connsiteY29" fmla="*/ 178515 h 309563"/>
                <a:gd name="connsiteX30" fmla="*/ 304835 w 337212"/>
                <a:gd name="connsiteY30" fmla="*/ 157560 h 309563"/>
                <a:gd name="connsiteX31" fmla="*/ 280912 w 337212"/>
                <a:gd name="connsiteY31" fmla="*/ 92075 h 309563"/>
                <a:gd name="connsiteX32" fmla="*/ 231699 w 337212"/>
                <a:gd name="connsiteY32" fmla="*/ 82550 h 309563"/>
                <a:gd name="connsiteX33" fmla="*/ 243745 w 337212"/>
                <a:gd name="connsiteY33" fmla="*/ 82550 h 309563"/>
                <a:gd name="connsiteX34" fmla="*/ 262484 w 337212"/>
                <a:gd name="connsiteY34" fmla="*/ 82550 h 309563"/>
                <a:gd name="connsiteX35" fmla="*/ 273192 w 337212"/>
                <a:gd name="connsiteY35" fmla="*/ 89117 h 309563"/>
                <a:gd name="connsiteX36" fmla="*/ 297285 w 337212"/>
                <a:gd name="connsiteY36" fmla="*/ 160041 h 309563"/>
                <a:gd name="connsiteX37" fmla="*/ 291931 w 337212"/>
                <a:gd name="connsiteY37" fmla="*/ 171861 h 309563"/>
                <a:gd name="connsiteX38" fmla="*/ 279885 w 337212"/>
                <a:gd name="connsiteY38" fmla="*/ 166608 h 309563"/>
                <a:gd name="connsiteX39" fmla="*/ 271854 w 337212"/>
                <a:gd name="connsiteY39" fmla="*/ 144280 h 309563"/>
                <a:gd name="connsiteX40" fmla="*/ 271854 w 337212"/>
                <a:gd name="connsiteY40" fmla="*/ 253292 h 309563"/>
                <a:gd name="connsiteX41" fmla="*/ 259807 w 337212"/>
                <a:gd name="connsiteY41" fmla="*/ 265113 h 309563"/>
                <a:gd name="connsiteX42" fmla="*/ 247761 w 337212"/>
                <a:gd name="connsiteY42" fmla="*/ 253292 h 309563"/>
                <a:gd name="connsiteX43" fmla="*/ 247761 w 337212"/>
                <a:gd name="connsiteY43" fmla="*/ 183682 h 309563"/>
                <a:gd name="connsiteX44" fmla="*/ 258469 w 337212"/>
                <a:gd name="connsiteY44" fmla="*/ 160041 h 309563"/>
                <a:gd name="connsiteX45" fmla="*/ 231699 w 337212"/>
                <a:gd name="connsiteY45" fmla="*/ 82550 h 309563"/>
                <a:gd name="connsiteX46" fmla="*/ 177724 w 337212"/>
                <a:gd name="connsiteY46" fmla="*/ 77788 h 309563"/>
                <a:gd name="connsiteX47" fmla="*/ 214510 w 337212"/>
                <a:gd name="connsiteY47" fmla="*/ 77788 h 309563"/>
                <a:gd name="connsiteX48" fmla="*/ 225021 w 337212"/>
                <a:gd name="connsiteY48" fmla="*/ 85643 h 309563"/>
                <a:gd name="connsiteX49" fmla="*/ 252610 w 337212"/>
                <a:gd name="connsiteY49" fmla="*/ 162884 h 309563"/>
                <a:gd name="connsiteX50" fmla="*/ 246041 w 337212"/>
                <a:gd name="connsiteY50" fmla="*/ 175976 h 309563"/>
                <a:gd name="connsiteX51" fmla="*/ 231590 w 337212"/>
                <a:gd name="connsiteY51" fmla="*/ 169430 h 309563"/>
                <a:gd name="connsiteX52" fmla="*/ 223707 w 337212"/>
                <a:gd name="connsiteY52" fmla="*/ 145865 h 309563"/>
                <a:gd name="connsiteX53" fmla="*/ 223707 w 337212"/>
                <a:gd name="connsiteY53" fmla="*/ 266309 h 309563"/>
                <a:gd name="connsiteX54" fmla="*/ 210569 w 337212"/>
                <a:gd name="connsiteY54" fmla="*/ 279401 h 309563"/>
                <a:gd name="connsiteX55" fmla="*/ 198745 w 337212"/>
                <a:gd name="connsiteY55" fmla="*/ 266309 h 309563"/>
                <a:gd name="connsiteX56" fmla="*/ 198745 w 337212"/>
                <a:gd name="connsiteY56" fmla="*/ 189068 h 309563"/>
                <a:gd name="connsiteX57" fmla="*/ 197759 w 337212"/>
                <a:gd name="connsiteY57" fmla="*/ 189068 h 309563"/>
                <a:gd name="connsiteX58" fmla="*/ 194803 w 337212"/>
                <a:gd name="connsiteY58" fmla="*/ 189068 h 309563"/>
                <a:gd name="connsiteX59" fmla="*/ 206628 w 337212"/>
                <a:gd name="connsiteY59" fmla="*/ 178595 h 309563"/>
                <a:gd name="connsiteX60" fmla="*/ 206628 w 337212"/>
                <a:gd name="connsiteY60" fmla="*/ 162884 h 309563"/>
                <a:gd name="connsiteX61" fmla="*/ 177724 w 337212"/>
                <a:gd name="connsiteY61" fmla="*/ 79097 h 309563"/>
                <a:gd name="connsiteX62" fmla="*/ 177724 w 337212"/>
                <a:gd name="connsiteY62" fmla="*/ 77788 h 309563"/>
                <a:gd name="connsiteX63" fmla="*/ 120574 w 337212"/>
                <a:gd name="connsiteY63" fmla="*/ 73025 h 309563"/>
                <a:gd name="connsiteX64" fmla="*/ 157008 w 337212"/>
                <a:gd name="connsiteY64" fmla="*/ 73025 h 309563"/>
                <a:gd name="connsiteX65" fmla="*/ 168720 w 337212"/>
                <a:gd name="connsiteY65" fmla="*/ 80953 h 309563"/>
                <a:gd name="connsiteX66" fmla="*/ 197347 w 337212"/>
                <a:gd name="connsiteY66" fmla="*/ 166840 h 309563"/>
                <a:gd name="connsiteX67" fmla="*/ 190840 w 337212"/>
                <a:gd name="connsiteY67" fmla="*/ 181375 h 309563"/>
                <a:gd name="connsiteX68" fmla="*/ 176527 w 337212"/>
                <a:gd name="connsiteY68" fmla="*/ 173447 h 309563"/>
                <a:gd name="connsiteX69" fmla="*/ 167418 w 337212"/>
                <a:gd name="connsiteY69" fmla="*/ 148341 h 309563"/>
                <a:gd name="connsiteX70" fmla="*/ 167418 w 337212"/>
                <a:gd name="connsiteY70" fmla="*/ 279153 h 309563"/>
                <a:gd name="connsiteX71" fmla="*/ 153105 w 337212"/>
                <a:gd name="connsiteY71" fmla="*/ 293688 h 309563"/>
                <a:gd name="connsiteX72" fmla="*/ 140093 w 337212"/>
                <a:gd name="connsiteY72" fmla="*/ 279153 h 309563"/>
                <a:gd name="connsiteX73" fmla="*/ 140093 w 337212"/>
                <a:gd name="connsiteY73" fmla="*/ 195909 h 309563"/>
                <a:gd name="connsiteX74" fmla="*/ 133586 w 337212"/>
                <a:gd name="connsiteY74" fmla="*/ 195909 h 309563"/>
                <a:gd name="connsiteX75" fmla="*/ 138791 w 337212"/>
                <a:gd name="connsiteY75" fmla="*/ 194588 h 309563"/>
                <a:gd name="connsiteX76" fmla="*/ 151804 w 337212"/>
                <a:gd name="connsiteY76" fmla="*/ 166840 h 309563"/>
                <a:gd name="connsiteX77" fmla="*/ 120574 w 337212"/>
                <a:gd name="connsiteY77" fmla="*/ 73025 h 309563"/>
                <a:gd name="connsiteX78" fmla="*/ 46220 w 337212"/>
                <a:gd name="connsiteY78" fmla="*/ 66675 h 309563"/>
                <a:gd name="connsiteX79" fmla="*/ 72821 w 337212"/>
                <a:gd name="connsiteY79" fmla="*/ 66675 h 309563"/>
                <a:gd name="connsiteX80" fmla="*/ 98092 w 337212"/>
                <a:gd name="connsiteY80" fmla="*/ 66675 h 309563"/>
                <a:gd name="connsiteX81" fmla="*/ 111393 w 337212"/>
                <a:gd name="connsiteY81" fmla="*/ 74595 h 309563"/>
                <a:gd name="connsiteX82" fmla="*/ 143315 w 337212"/>
                <a:gd name="connsiteY82" fmla="*/ 169638 h 309563"/>
                <a:gd name="connsiteX83" fmla="*/ 135334 w 337212"/>
                <a:gd name="connsiteY83" fmla="*/ 185479 h 309563"/>
                <a:gd name="connsiteX84" fmla="*/ 119374 w 337212"/>
                <a:gd name="connsiteY84" fmla="*/ 177559 h 309563"/>
                <a:gd name="connsiteX85" fmla="*/ 108733 w 337212"/>
                <a:gd name="connsiteY85" fmla="*/ 148518 h 309563"/>
                <a:gd name="connsiteX86" fmla="*/ 108733 w 337212"/>
                <a:gd name="connsiteY86" fmla="*/ 295043 h 309563"/>
                <a:gd name="connsiteX87" fmla="*/ 94102 w 337212"/>
                <a:gd name="connsiteY87" fmla="*/ 309563 h 309563"/>
                <a:gd name="connsiteX88" fmla="*/ 78141 w 337212"/>
                <a:gd name="connsiteY88" fmla="*/ 295043 h 309563"/>
                <a:gd name="connsiteX89" fmla="*/ 78141 w 337212"/>
                <a:gd name="connsiteY89" fmla="*/ 202640 h 309563"/>
                <a:gd name="connsiteX90" fmla="*/ 66171 w 337212"/>
                <a:gd name="connsiteY90" fmla="*/ 202640 h 309563"/>
                <a:gd name="connsiteX91" fmla="*/ 66171 w 337212"/>
                <a:gd name="connsiteY91" fmla="*/ 295043 h 309563"/>
                <a:gd name="connsiteX92" fmla="*/ 50210 w 337212"/>
                <a:gd name="connsiteY92" fmla="*/ 309563 h 309563"/>
                <a:gd name="connsiteX93" fmla="*/ 35579 w 337212"/>
                <a:gd name="connsiteY93" fmla="*/ 295043 h 309563"/>
                <a:gd name="connsiteX94" fmla="*/ 35579 w 337212"/>
                <a:gd name="connsiteY94" fmla="*/ 148518 h 309563"/>
                <a:gd name="connsiteX95" fmla="*/ 24938 w 337212"/>
                <a:gd name="connsiteY95" fmla="*/ 177559 h 309563"/>
                <a:gd name="connsiteX96" fmla="*/ 8978 w 337212"/>
                <a:gd name="connsiteY96" fmla="*/ 185479 h 309563"/>
                <a:gd name="connsiteX97" fmla="*/ 997 w 337212"/>
                <a:gd name="connsiteY97" fmla="*/ 169638 h 309563"/>
                <a:gd name="connsiteX98" fmla="*/ 32919 w 337212"/>
                <a:gd name="connsiteY98" fmla="*/ 74595 h 309563"/>
                <a:gd name="connsiteX99" fmla="*/ 46220 w 337212"/>
                <a:gd name="connsiteY99" fmla="*/ 66675 h 309563"/>
                <a:gd name="connsiteX100" fmla="*/ 289643 w 337212"/>
                <a:gd name="connsiteY100" fmla="*/ 49213 h 309563"/>
                <a:gd name="connsiteX101" fmla="*/ 309487 w 337212"/>
                <a:gd name="connsiteY101" fmla="*/ 68263 h 309563"/>
                <a:gd name="connsiteX102" fmla="*/ 289643 w 337212"/>
                <a:gd name="connsiteY102" fmla="*/ 87313 h 309563"/>
                <a:gd name="connsiteX103" fmla="*/ 269799 w 337212"/>
                <a:gd name="connsiteY103" fmla="*/ 68263 h 309563"/>
                <a:gd name="connsiteX104" fmla="*/ 271122 w 337212"/>
                <a:gd name="connsiteY104" fmla="*/ 68263 h 309563"/>
                <a:gd name="connsiteX105" fmla="*/ 272445 w 337212"/>
                <a:gd name="connsiteY105" fmla="*/ 59373 h 309563"/>
                <a:gd name="connsiteX106" fmla="*/ 289643 w 337212"/>
                <a:gd name="connsiteY106" fmla="*/ 49213 h 309563"/>
                <a:gd name="connsiteX107" fmla="*/ 244544 w 337212"/>
                <a:gd name="connsiteY107" fmla="*/ 33338 h 309563"/>
                <a:gd name="connsiteX108" fmla="*/ 266625 w 337212"/>
                <a:gd name="connsiteY108" fmla="*/ 55699 h 309563"/>
                <a:gd name="connsiteX109" fmla="*/ 244544 w 337212"/>
                <a:gd name="connsiteY109" fmla="*/ 79376 h 309563"/>
                <a:gd name="connsiteX110" fmla="*/ 223762 w 337212"/>
                <a:gd name="connsiteY110" fmla="*/ 63592 h 309563"/>
                <a:gd name="connsiteX111" fmla="*/ 226360 w 337212"/>
                <a:gd name="connsiteY111" fmla="*/ 49123 h 309563"/>
                <a:gd name="connsiteX112" fmla="*/ 226360 w 337212"/>
                <a:gd name="connsiteY112" fmla="*/ 43861 h 309563"/>
                <a:gd name="connsiteX113" fmla="*/ 244544 w 337212"/>
                <a:gd name="connsiteY113" fmla="*/ 33338 h 309563"/>
                <a:gd name="connsiteX114" fmla="*/ 192806 w 337212"/>
                <a:gd name="connsiteY114" fmla="*/ 23813 h 309563"/>
                <a:gd name="connsiteX115" fmla="*/ 217412 w 337212"/>
                <a:gd name="connsiteY115" fmla="*/ 48420 h 309563"/>
                <a:gd name="connsiteX116" fmla="*/ 192806 w 337212"/>
                <a:gd name="connsiteY116" fmla="*/ 73026 h 309563"/>
                <a:gd name="connsiteX117" fmla="*/ 168199 w 337212"/>
                <a:gd name="connsiteY117" fmla="*/ 51010 h 309563"/>
                <a:gd name="connsiteX118" fmla="*/ 170789 w 337212"/>
                <a:gd name="connsiteY118" fmla="*/ 39354 h 309563"/>
                <a:gd name="connsiteX119" fmla="*/ 170789 w 337212"/>
                <a:gd name="connsiteY119" fmla="*/ 38059 h 309563"/>
                <a:gd name="connsiteX120" fmla="*/ 192806 w 337212"/>
                <a:gd name="connsiteY120" fmla="*/ 23813 h 309563"/>
                <a:gd name="connsiteX121" fmla="*/ 133275 w 337212"/>
                <a:gd name="connsiteY121" fmla="*/ 12700 h 309563"/>
                <a:gd name="connsiteX122" fmla="*/ 160262 w 337212"/>
                <a:gd name="connsiteY122" fmla="*/ 39029 h 309563"/>
                <a:gd name="connsiteX123" fmla="*/ 133275 w 337212"/>
                <a:gd name="connsiteY123" fmla="*/ 66675 h 309563"/>
                <a:gd name="connsiteX124" fmla="*/ 106287 w 337212"/>
                <a:gd name="connsiteY124" fmla="*/ 48245 h 309563"/>
                <a:gd name="connsiteX125" fmla="*/ 111685 w 337212"/>
                <a:gd name="connsiteY125" fmla="*/ 29814 h 309563"/>
                <a:gd name="connsiteX126" fmla="*/ 110335 w 337212"/>
                <a:gd name="connsiteY126" fmla="*/ 23232 h 309563"/>
                <a:gd name="connsiteX127" fmla="*/ 133275 w 337212"/>
                <a:gd name="connsiteY127" fmla="*/ 12700 h 309563"/>
                <a:gd name="connsiteX128" fmla="*/ 72809 w 337212"/>
                <a:gd name="connsiteY128" fmla="*/ 0 h 309563"/>
                <a:gd name="connsiteX129" fmla="*/ 101525 w 337212"/>
                <a:gd name="connsiteY129" fmla="*/ 30163 h 309563"/>
                <a:gd name="connsiteX130" fmla="*/ 72809 w 337212"/>
                <a:gd name="connsiteY130" fmla="*/ 60325 h 309563"/>
                <a:gd name="connsiteX131" fmla="*/ 42787 w 337212"/>
                <a:gd name="connsiteY131" fmla="*/ 30163 h 309563"/>
                <a:gd name="connsiteX132" fmla="*/ 72809 w 337212"/>
                <a:gd name="connsiteY132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37212" h="309563">
                  <a:moveTo>
                    <a:pt x="117399" y="192088"/>
                  </a:moveTo>
                  <a:cubicBezTo>
                    <a:pt x="121632" y="194720"/>
                    <a:pt x="125866" y="196036"/>
                    <a:pt x="130099" y="196036"/>
                  </a:cubicBezTo>
                  <a:cubicBezTo>
                    <a:pt x="130099" y="196036"/>
                    <a:pt x="130099" y="196036"/>
                    <a:pt x="130099" y="278941"/>
                  </a:cubicBezTo>
                  <a:cubicBezTo>
                    <a:pt x="130099" y="285521"/>
                    <a:pt x="124455" y="290785"/>
                    <a:pt x="117399" y="292101"/>
                  </a:cubicBezTo>
                  <a:close/>
                  <a:moveTo>
                    <a:pt x="176137" y="187325"/>
                  </a:moveTo>
                  <a:cubicBezTo>
                    <a:pt x="179841" y="189956"/>
                    <a:pt x="183546" y="191271"/>
                    <a:pt x="187250" y="191271"/>
                  </a:cubicBezTo>
                  <a:cubicBezTo>
                    <a:pt x="187250" y="191271"/>
                    <a:pt x="187250" y="191271"/>
                    <a:pt x="187250" y="267562"/>
                  </a:cubicBezTo>
                  <a:cubicBezTo>
                    <a:pt x="187250" y="274139"/>
                    <a:pt x="182311" y="279400"/>
                    <a:pt x="176137" y="279400"/>
                  </a:cubicBezTo>
                  <a:cubicBezTo>
                    <a:pt x="176137" y="279400"/>
                    <a:pt x="176137" y="279400"/>
                    <a:pt x="176137" y="187325"/>
                  </a:cubicBezTo>
                  <a:close/>
                  <a:moveTo>
                    <a:pt x="231699" y="180975"/>
                  </a:moveTo>
                  <a:cubicBezTo>
                    <a:pt x="233967" y="183646"/>
                    <a:pt x="236235" y="183646"/>
                    <a:pt x="239637" y="184982"/>
                  </a:cubicBezTo>
                  <a:cubicBezTo>
                    <a:pt x="239637" y="184982"/>
                    <a:pt x="239637" y="184982"/>
                    <a:pt x="239637" y="254429"/>
                  </a:cubicBezTo>
                  <a:cubicBezTo>
                    <a:pt x="239637" y="259771"/>
                    <a:pt x="236235" y="263778"/>
                    <a:pt x="231699" y="265113"/>
                  </a:cubicBezTo>
                  <a:close/>
                  <a:moveTo>
                    <a:pt x="277737" y="177800"/>
                  </a:moveTo>
                  <a:cubicBezTo>
                    <a:pt x="280458" y="179099"/>
                    <a:pt x="283180" y="180398"/>
                    <a:pt x="287262" y="180398"/>
                  </a:cubicBezTo>
                  <a:cubicBezTo>
                    <a:pt x="287262" y="180398"/>
                    <a:pt x="287262" y="180398"/>
                    <a:pt x="287262" y="238847"/>
                  </a:cubicBezTo>
                  <a:cubicBezTo>
                    <a:pt x="287262" y="244043"/>
                    <a:pt x="283180" y="247939"/>
                    <a:pt x="277737" y="249238"/>
                  </a:cubicBezTo>
                  <a:close/>
                  <a:moveTo>
                    <a:pt x="280912" y="92075"/>
                  </a:moveTo>
                  <a:cubicBezTo>
                    <a:pt x="282241" y="92075"/>
                    <a:pt x="306164" y="92075"/>
                    <a:pt x="307493" y="92075"/>
                  </a:cubicBezTo>
                  <a:cubicBezTo>
                    <a:pt x="311481" y="92075"/>
                    <a:pt x="314139" y="94694"/>
                    <a:pt x="315468" y="97314"/>
                  </a:cubicBezTo>
                  <a:cubicBezTo>
                    <a:pt x="315468" y="97314"/>
                    <a:pt x="315468" y="97314"/>
                    <a:pt x="336733" y="158869"/>
                  </a:cubicBezTo>
                  <a:cubicBezTo>
                    <a:pt x="338062" y="162798"/>
                    <a:pt x="336733" y="168037"/>
                    <a:pt x="331417" y="169347"/>
                  </a:cubicBezTo>
                  <a:cubicBezTo>
                    <a:pt x="327430" y="170657"/>
                    <a:pt x="322113" y="168037"/>
                    <a:pt x="320784" y="164108"/>
                  </a:cubicBezTo>
                  <a:cubicBezTo>
                    <a:pt x="320784" y="164108"/>
                    <a:pt x="320784" y="164108"/>
                    <a:pt x="314139" y="145772"/>
                  </a:cubicBezTo>
                  <a:cubicBezTo>
                    <a:pt x="314139" y="145772"/>
                    <a:pt x="314139" y="145772"/>
                    <a:pt x="314139" y="238761"/>
                  </a:cubicBezTo>
                  <a:cubicBezTo>
                    <a:pt x="314139" y="243999"/>
                    <a:pt x="310152" y="249238"/>
                    <a:pt x="304835" y="249238"/>
                  </a:cubicBezTo>
                  <a:cubicBezTo>
                    <a:pt x="299519" y="249238"/>
                    <a:pt x="294203" y="243999"/>
                    <a:pt x="294203" y="238761"/>
                  </a:cubicBezTo>
                  <a:cubicBezTo>
                    <a:pt x="294203" y="238761"/>
                    <a:pt x="294203" y="238761"/>
                    <a:pt x="294203" y="179824"/>
                  </a:cubicBezTo>
                  <a:cubicBezTo>
                    <a:pt x="294203" y="179824"/>
                    <a:pt x="294203" y="179824"/>
                    <a:pt x="288886" y="179824"/>
                  </a:cubicBezTo>
                  <a:cubicBezTo>
                    <a:pt x="291545" y="179824"/>
                    <a:pt x="292874" y="179824"/>
                    <a:pt x="294203" y="178515"/>
                  </a:cubicBezTo>
                  <a:cubicBezTo>
                    <a:pt x="302177" y="175895"/>
                    <a:pt x="307493" y="166727"/>
                    <a:pt x="304835" y="157560"/>
                  </a:cubicBezTo>
                  <a:cubicBezTo>
                    <a:pt x="304835" y="157560"/>
                    <a:pt x="304835" y="157560"/>
                    <a:pt x="280912" y="92075"/>
                  </a:cubicBezTo>
                  <a:close/>
                  <a:moveTo>
                    <a:pt x="231699" y="82550"/>
                  </a:moveTo>
                  <a:cubicBezTo>
                    <a:pt x="235715" y="82550"/>
                    <a:pt x="239730" y="82550"/>
                    <a:pt x="243745" y="82550"/>
                  </a:cubicBezTo>
                  <a:cubicBezTo>
                    <a:pt x="253115" y="82550"/>
                    <a:pt x="262484" y="82550"/>
                    <a:pt x="262484" y="82550"/>
                  </a:cubicBezTo>
                  <a:cubicBezTo>
                    <a:pt x="267838" y="82550"/>
                    <a:pt x="271854" y="85177"/>
                    <a:pt x="273192" y="89117"/>
                  </a:cubicBezTo>
                  <a:cubicBezTo>
                    <a:pt x="273192" y="89117"/>
                    <a:pt x="273192" y="89117"/>
                    <a:pt x="297285" y="160041"/>
                  </a:cubicBezTo>
                  <a:cubicBezTo>
                    <a:pt x="299962" y="165294"/>
                    <a:pt x="297285" y="170548"/>
                    <a:pt x="291931" y="171861"/>
                  </a:cubicBezTo>
                  <a:cubicBezTo>
                    <a:pt x="286577" y="174488"/>
                    <a:pt x="281223" y="170548"/>
                    <a:pt x="279885" y="166608"/>
                  </a:cubicBezTo>
                  <a:cubicBezTo>
                    <a:pt x="279885" y="166608"/>
                    <a:pt x="279885" y="166608"/>
                    <a:pt x="271854" y="144280"/>
                  </a:cubicBezTo>
                  <a:cubicBezTo>
                    <a:pt x="271854" y="144280"/>
                    <a:pt x="271854" y="144280"/>
                    <a:pt x="271854" y="253292"/>
                  </a:cubicBezTo>
                  <a:cubicBezTo>
                    <a:pt x="271854" y="259859"/>
                    <a:pt x="266500" y="265113"/>
                    <a:pt x="259807" y="265113"/>
                  </a:cubicBezTo>
                  <a:cubicBezTo>
                    <a:pt x="253115" y="265113"/>
                    <a:pt x="247761" y="259859"/>
                    <a:pt x="247761" y="253292"/>
                  </a:cubicBezTo>
                  <a:cubicBezTo>
                    <a:pt x="247761" y="253292"/>
                    <a:pt x="247761" y="253292"/>
                    <a:pt x="247761" y="183682"/>
                  </a:cubicBezTo>
                  <a:cubicBezTo>
                    <a:pt x="257130" y="179742"/>
                    <a:pt x="262484" y="169235"/>
                    <a:pt x="258469" y="160041"/>
                  </a:cubicBezTo>
                  <a:cubicBezTo>
                    <a:pt x="258469" y="160041"/>
                    <a:pt x="258469" y="160041"/>
                    <a:pt x="231699" y="82550"/>
                  </a:cubicBezTo>
                  <a:close/>
                  <a:moveTo>
                    <a:pt x="177724" y="77788"/>
                  </a:moveTo>
                  <a:cubicBezTo>
                    <a:pt x="177724" y="77788"/>
                    <a:pt x="213196" y="77788"/>
                    <a:pt x="214510" y="77788"/>
                  </a:cubicBezTo>
                  <a:cubicBezTo>
                    <a:pt x="219765" y="77788"/>
                    <a:pt x="223707" y="80406"/>
                    <a:pt x="225021" y="85643"/>
                  </a:cubicBezTo>
                  <a:cubicBezTo>
                    <a:pt x="225021" y="85643"/>
                    <a:pt x="225021" y="85643"/>
                    <a:pt x="252610" y="162884"/>
                  </a:cubicBezTo>
                  <a:cubicBezTo>
                    <a:pt x="253924" y="168121"/>
                    <a:pt x="251296" y="174667"/>
                    <a:pt x="246041" y="175976"/>
                  </a:cubicBezTo>
                  <a:cubicBezTo>
                    <a:pt x="239472" y="178595"/>
                    <a:pt x="234217" y="175976"/>
                    <a:pt x="231590" y="169430"/>
                  </a:cubicBezTo>
                  <a:cubicBezTo>
                    <a:pt x="231590" y="169430"/>
                    <a:pt x="231590" y="169430"/>
                    <a:pt x="223707" y="145865"/>
                  </a:cubicBezTo>
                  <a:cubicBezTo>
                    <a:pt x="223707" y="145865"/>
                    <a:pt x="223707" y="145865"/>
                    <a:pt x="223707" y="266309"/>
                  </a:cubicBezTo>
                  <a:cubicBezTo>
                    <a:pt x="223707" y="272855"/>
                    <a:pt x="218452" y="279401"/>
                    <a:pt x="210569" y="279401"/>
                  </a:cubicBezTo>
                  <a:cubicBezTo>
                    <a:pt x="204000" y="279401"/>
                    <a:pt x="198745" y="272855"/>
                    <a:pt x="198745" y="266309"/>
                  </a:cubicBezTo>
                  <a:cubicBezTo>
                    <a:pt x="198745" y="266309"/>
                    <a:pt x="198745" y="266309"/>
                    <a:pt x="198745" y="189068"/>
                  </a:cubicBezTo>
                  <a:cubicBezTo>
                    <a:pt x="198745" y="189068"/>
                    <a:pt x="198745" y="189068"/>
                    <a:pt x="197759" y="189068"/>
                  </a:cubicBezTo>
                  <a:lnTo>
                    <a:pt x="194803" y="189068"/>
                  </a:lnTo>
                  <a:cubicBezTo>
                    <a:pt x="200059" y="187759"/>
                    <a:pt x="204000" y="183831"/>
                    <a:pt x="206628" y="178595"/>
                  </a:cubicBezTo>
                  <a:cubicBezTo>
                    <a:pt x="209255" y="173358"/>
                    <a:pt x="209255" y="168121"/>
                    <a:pt x="206628" y="162884"/>
                  </a:cubicBezTo>
                  <a:cubicBezTo>
                    <a:pt x="206628" y="162884"/>
                    <a:pt x="206628" y="162884"/>
                    <a:pt x="177724" y="79097"/>
                  </a:cubicBezTo>
                  <a:cubicBezTo>
                    <a:pt x="177724" y="79097"/>
                    <a:pt x="177724" y="77788"/>
                    <a:pt x="177724" y="77788"/>
                  </a:cubicBezTo>
                  <a:close/>
                  <a:moveTo>
                    <a:pt x="120574" y="73025"/>
                  </a:moveTo>
                  <a:cubicBezTo>
                    <a:pt x="120574" y="73025"/>
                    <a:pt x="157008" y="73025"/>
                    <a:pt x="157008" y="73025"/>
                  </a:cubicBezTo>
                  <a:cubicBezTo>
                    <a:pt x="162213" y="73025"/>
                    <a:pt x="167418" y="75668"/>
                    <a:pt x="168720" y="80953"/>
                  </a:cubicBezTo>
                  <a:cubicBezTo>
                    <a:pt x="168720" y="80953"/>
                    <a:pt x="168720" y="80953"/>
                    <a:pt x="197347" y="166840"/>
                  </a:cubicBezTo>
                  <a:cubicBezTo>
                    <a:pt x="199949" y="172125"/>
                    <a:pt x="197347" y="178732"/>
                    <a:pt x="190840" y="181375"/>
                  </a:cubicBezTo>
                  <a:cubicBezTo>
                    <a:pt x="184334" y="184017"/>
                    <a:pt x="177828" y="180053"/>
                    <a:pt x="176527" y="173447"/>
                  </a:cubicBezTo>
                  <a:lnTo>
                    <a:pt x="167418" y="148341"/>
                  </a:lnTo>
                  <a:cubicBezTo>
                    <a:pt x="167418" y="148341"/>
                    <a:pt x="167418" y="148341"/>
                    <a:pt x="167418" y="279153"/>
                  </a:cubicBezTo>
                  <a:cubicBezTo>
                    <a:pt x="167418" y="287081"/>
                    <a:pt x="160912" y="293688"/>
                    <a:pt x="153105" y="293688"/>
                  </a:cubicBezTo>
                  <a:cubicBezTo>
                    <a:pt x="145297" y="293688"/>
                    <a:pt x="140093" y="287081"/>
                    <a:pt x="140093" y="279153"/>
                  </a:cubicBezTo>
                  <a:cubicBezTo>
                    <a:pt x="140093" y="279153"/>
                    <a:pt x="140093" y="279153"/>
                    <a:pt x="140093" y="195909"/>
                  </a:cubicBezTo>
                  <a:cubicBezTo>
                    <a:pt x="140093" y="195909"/>
                    <a:pt x="140093" y="195909"/>
                    <a:pt x="133586" y="195909"/>
                  </a:cubicBezTo>
                  <a:cubicBezTo>
                    <a:pt x="134888" y="195909"/>
                    <a:pt x="136189" y="195909"/>
                    <a:pt x="138791" y="194588"/>
                  </a:cubicBezTo>
                  <a:cubicBezTo>
                    <a:pt x="150502" y="190624"/>
                    <a:pt x="155707" y="177411"/>
                    <a:pt x="151804" y="166840"/>
                  </a:cubicBezTo>
                  <a:cubicBezTo>
                    <a:pt x="151804" y="166840"/>
                    <a:pt x="151804" y="166840"/>
                    <a:pt x="120574" y="73025"/>
                  </a:cubicBezTo>
                  <a:close/>
                  <a:moveTo>
                    <a:pt x="46220" y="66675"/>
                  </a:moveTo>
                  <a:cubicBezTo>
                    <a:pt x="47550" y="66675"/>
                    <a:pt x="59520" y="66675"/>
                    <a:pt x="72821" y="66675"/>
                  </a:cubicBezTo>
                  <a:cubicBezTo>
                    <a:pt x="84792" y="66675"/>
                    <a:pt x="96762" y="66675"/>
                    <a:pt x="98092" y="66675"/>
                  </a:cubicBezTo>
                  <a:cubicBezTo>
                    <a:pt x="103413" y="66675"/>
                    <a:pt x="108733" y="69315"/>
                    <a:pt x="111393" y="74595"/>
                  </a:cubicBezTo>
                  <a:cubicBezTo>
                    <a:pt x="111393" y="74595"/>
                    <a:pt x="111393" y="74595"/>
                    <a:pt x="143315" y="169638"/>
                  </a:cubicBezTo>
                  <a:cubicBezTo>
                    <a:pt x="145975" y="176239"/>
                    <a:pt x="143315" y="184159"/>
                    <a:pt x="135334" y="185479"/>
                  </a:cubicBezTo>
                  <a:cubicBezTo>
                    <a:pt x="128684" y="188119"/>
                    <a:pt x="122034" y="184159"/>
                    <a:pt x="119374" y="177559"/>
                  </a:cubicBezTo>
                  <a:cubicBezTo>
                    <a:pt x="119374" y="177559"/>
                    <a:pt x="119374" y="177559"/>
                    <a:pt x="108733" y="148518"/>
                  </a:cubicBezTo>
                  <a:cubicBezTo>
                    <a:pt x="108733" y="148518"/>
                    <a:pt x="108733" y="148518"/>
                    <a:pt x="108733" y="295043"/>
                  </a:cubicBezTo>
                  <a:cubicBezTo>
                    <a:pt x="108733" y="302963"/>
                    <a:pt x="102083" y="309563"/>
                    <a:pt x="94102" y="309563"/>
                  </a:cubicBezTo>
                  <a:cubicBezTo>
                    <a:pt x="84792" y="309563"/>
                    <a:pt x="78141" y="302963"/>
                    <a:pt x="78141" y="295043"/>
                  </a:cubicBezTo>
                  <a:cubicBezTo>
                    <a:pt x="78141" y="295043"/>
                    <a:pt x="78141" y="295043"/>
                    <a:pt x="78141" y="202640"/>
                  </a:cubicBezTo>
                  <a:cubicBezTo>
                    <a:pt x="78141" y="202640"/>
                    <a:pt x="78141" y="202640"/>
                    <a:pt x="66171" y="202640"/>
                  </a:cubicBezTo>
                  <a:cubicBezTo>
                    <a:pt x="66171" y="202640"/>
                    <a:pt x="66171" y="202640"/>
                    <a:pt x="66171" y="295043"/>
                  </a:cubicBezTo>
                  <a:cubicBezTo>
                    <a:pt x="66171" y="302963"/>
                    <a:pt x="59520" y="309563"/>
                    <a:pt x="50210" y="309563"/>
                  </a:cubicBezTo>
                  <a:cubicBezTo>
                    <a:pt x="42229" y="309563"/>
                    <a:pt x="35579" y="302963"/>
                    <a:pt x="35579" y="295043"/>
                  </a:cubicBezTo>
                  <a:cubicBezTo>
                    <a:pt x="35579" y="295043"/>
                    <a:pt x="35579" y="295043"/>
                    <a:pt x="35579" y="148518"/>
                  </a:cubicBezTo>
                  <a:cubicBezTo>
                    <a:pt x="35579" y="148518"/>
                    <a:pt x="35579" y="148518"/>
                    <a:pt x="24938" y="177559"/>
                  </a:cubicBezTo>
                  <a:cubicBezTo>
                    <a:pt x="22278" y="184159"/>
                    <a:pt x="15628" y="188119"/>
                    <a:pt x="8978" y="185479"/>
                  </a:cubicBezTo>
                  <a:cubicBezTo>
                    <a:pt x="997" y="184159"/>
                    <a:pt x="-1663" y="176239"/>
                    <a:pt x="997" y="169638"/>
                  </a:cubicBezTo>
                  <a:cubicBezTo>
                    <a:pt x="997" y="169638"/>
                    <a:pt x="997" y="169638"/>
                    <a:pt x="32919" y="74595"/>
                  </a:cubicBezTo>
                  <a:cubicBezTo>
                    <a:pt x="35579" y="69315"/>
                    <a:pt x="40899" y="66675"/>
                    <a:pt x="46220" y="66675"/>
                  </a:cubicBezTo>
                  <a:close/>
                  <a:moveTo>
                    <a:pt x="289643" y="49213"/>
                  </a:moveTo>
                  <a:cubicBezTo>
                    <a:pt x="301549" y="49213"/>
                    <a:pt x="309487" y="58103"/>
                    <a:pt x="309487" y="68263"/>
                  </a:cubicBezTo>
                  <a:cubicBezTo>
                    <a:pt x="309487" y="79693"/>
                    <a:pt x="300227" y="87313"/>
                    <a:pt x="289643" y="87313"/>
                  </a:cubicBezTo>
                  <a:cubicBezTo>
                    <a:pt x="280383" y="87313"/>
                    <a:pt x="269799" y="79693"/>
                    <a:pt x="269799" y="68263"/>
                  </a:cubicBezTo>
                  <a:cubicBezTo>
                    <a:pt x="269799" y="68263"/>
                    <a:pt x="271122" y="68263"/>
                    <a:pt x="271122" y="68263"/>
                  </a:cubicBezTo>
                  <a:cubicBezTo>
                    <a:pt x="271122" y="65723"/>
                    <a:pt x="272445" y="63183"/>
                    <a:pt x="272445" y="59373"/>
                  </a:cubicBezTo>
                  <a:cubicBezTo>
                    <a:pt x="276414" y="54293"/>
                    <a:pt x="283028" y="49213"/>
                    <a:pt x="289643" y="49213"/>
                  </a:cubicBezTo>
                  <a:close/>
                  <a:moveTo>
                    <a:pt x="244544" y="33338"/>
                  </a:moveTo>
                  <a:cubicBezTo>
                    <a:pt x="257533" y="33338"/>
                    <a:pt x="266625" y="43861"/>
                    <a:pt x="266625" y="55699"/>
                  </a:cubicBezTo>
                  <a:cubicBezTo>
                    <a:pt x="266625" y="68853"/>
                    <a:pt x="256234" y="79376"/>
                    <a:pt x="244544" y="79376"/>
                  </a:cubicBezTo>
                  <a:cubicBezTo>
                    <a:pt x="235452" y="79376"/>
                    <a:pt x="226360" y="72799"/>
                    <a:pt x="223762" y="63592"/>
                  </a:cubicBezTo>
                  <a:cubicBezTo>
                    <a:pt x="225061" y="59645"/>
                    <a:pt x="226360" y="54384"/>
                    <a:pt x="226360" y="49123"/>
                  </a:cubicBezTo>
                  <a:cubicBezTo>
                    <a:pt x="226360" y="47807"/>
                    <a:pt x="226360" y="46492"/>
                    <a:pt x="226360" y="43861"/>
                  </a:cubicBezTo>
                  <a:cubicBezTo>
                    <a:pt x="230256" y="37284"/>
                    <a:pt x="236751" y="33338"/>
                    <a:pt x="244544" y="33338"/>
                  </a:cubicBezTo>
                  <a:close/>
                  <a:moveTo>
                    <a:pt x="192806" y="23813"/>
                  </a:moveTo>
                  <a:cubicBezTo>
                    <a:pt x="205756" y="23813"/>
                    <a:pt x="217412" y="35469"/>
                    <a:pt x="217412" y="48420"/>
                  </a:cubicBezTo>
                  <a:cubicBezTo>
                    <a:pt x="217412" y="62665"/>
                    <a:pt x="205756" y="73026"/>
                    <a:pt x="192806" y="73026"/>
                  </a:cubicBezTo>
                  <a:cubicBezTo>
                    <a:pt x="179855" y="73026"/>
                    <a:pt x="169494" y="63961"/>
                    <a:pt x="168199" y="51010"/>
                  </a:cubicBezTo>
                  <a:cubicBezTo>
                    <a:pt x="169494" y="48420"/>
                    <a:pt x="170789" y="44534"/>
                    <a:pt x="170789" y="39354"/>
                  </a:cubicBezTo>
                  <a:cubicBezTo>
                    <a:pt x="170789" y="39354"/>
                    <a:pt x="170789" y="39354"/>
                    <a:pt x="170789" y="38059"/>
                  </a:cubicBezTo>
                  <a:cubicBezTo>
                    <a:pt x="174674" y="30288"/>
                    <a:pt x="182445" y="23813"/>
                    <a:pt x="192806" y="23813"/>
                  </a:cubicBezTo>
                  <a:close/>
                  <a:moveTo>
                    <a:pt x="133275" y="12700"/>
                  </a:moveTo>
                  <a:cubicBezTo>
                    <a:pt x="148118" y="12700"/>
                    <a:pt x="160262" y="24548"/>
                    <a:pt x="160262" y="39029"/>
                  </a:cubicBezTo>
                  <a:cubicBezTo>
                    <a:pt x="160262" y="54827"/>
                    <a:pt x="148118" y="66675"/>
                    <a:pt x="133275" y="66675"/>
                  </a:cubicBezTo>
                  <a:cubicBezTo>
                    <a:pt x="121130" y="66675"/>
                    <a:pt x="110335" y="60093"/>
                    <a:pt x="106287" y="48245"/>
                  </a:cubicBezTo>
                  <a:cubicBezTo>
                    <a:pt x="108986" y="42979"/>
                    <a:pt x="111685" y="36396"/>
                    <a:pt x="111685" y="29814"/>
                  </a:cubicBezTo>
                  <a:cubicBezTo>
                    <a:pt x="111685" y="27181"/>
                    <a:pt x="110335" y="25865"/>
                    <a:pt x="110335" y="23232"/>
                  </a:cubicBezTo>
                  <a:cubicBezTo>
                    <a:pt x="115733" y="16649"/>
                    <a:pt x="123829" y="12700"/>
                    <a:pt x="133275" y="12700"/>
                  </a:cubicBezTo>
                  <a:close/>
                  <a:moveTo>
                    <a:pt x="72809" y="0"/>
                  </a:moveTo>
                  <a:cubicBezTo>
                    <a:pt x="88472" y="0"/>
                    <a:pt x="101525" y="14426"/>
                    <a:pt x="101525" y="30163"/>
                  </a:cubicBezTo>
                  <a:cubicBezTo>
                    <a:pt x="101525" y="47211"/>
                    <a:pt x="87167" y="60325"/>
                    <a:pt x="72809" y="60325"/>
                  </a:cubicBezTo>
                  <a:cubicBezTo>
                    <a:pt x="57145" y="60325"/>
                    <a:pt x="42787" y="47211"/>
                    <a:pt x="42787" y="30163"/>
                  </a:cubicBezTo>
                  <a:cubicBezTo>
                    <a:pt x="42787" y="14426"/>
                    <a:pt x="55840" y="0"/>
                    <a:pt x="728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32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0" name="六边形 49"/>
            <p:cNvSpPr/>
            <p:nvPr>
              <p:custDataLst>
                <p:tags r:id="rId4"/>
              </p:custDataLst>
            </p:nvPr>
          </p:nvSpPr>
          <p:spPr>
            <a:xfrm>
              <a:off x="1830" y="7235"/>
              <a:ext cx="1456" cy="1256"/>
            </a:xfrm>
            <a:prstGeom prst="hexagon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40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1" name="六边形 6"/>
            <p:cNvSpPr/>
            <p:nvPr>
              <p:custDataLst>
                <p:tags r:id="rId5"/>
              </p:custDataLst>
            </p:nvPr>
          </p:nvSpPr>
          <p:spPr>
            <a:xfrm>
              <a:off x="2228" y="7554"/>
              <a:ext cx="661" cy="618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32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4" name="六边形 53"/>
            <p:cNvSpPr/>
            <p:nvPr>
              <p:custDataLst>
                <p:tags r:id="rId6"/>
              </p:custDataLst>
            </p:nvPr>
          </p:nvSpPr>
          <p:spPr>
            <a:xfrm>
              <a:off x="1831" y="9968"/>
              <a:ext cx="1456" cy="1256"/>
            </a:xfrm>
            <a:prstGeom prst="hexagon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40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5" name="六边形 12"/>
            <p:cNvSpPr/>
            <p:nvPr>
              <p:custDataLst>
                <p:tags r:id="rId7"/>
              </p:custDataLst>
            </p:nvPr>
          </p:nvSpPr>
          <p:spPr>
            <a:xfrm>
              <a:off x="2229" y="10265"/>
              <a:ext cx="661" cy="661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32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2" name="文本框 71"/>
            <p:cNvSpPr txBox="1"/>
            <p:nvPr>
              <p:custDataLst>
                <p:tags r:id="rId8"/>
              </p:custDataLst>
            </p:nvPr>
          </p:nvSpPr>
          <p:spPr>
            <a:xfrm>
              <a:off x="3508" y="10265"/>
              <a:ext cx="4616" cy="758"/>
            </a:xfrm>
            <a:prstGeom prst="rect">
              <a:avLst/>
            </a:prstGeom>
            <a:noFill/>
          </p:spPr>
          <p:txBody>
            <a:bodyPr wrap="square" lIns="91440" tIns="45720" rIns="91440" bIns="0" anchor="b"/>
            <a:lstStyle/>
            <a:p>
              <a:pPr>
                <a:lnSpc>
                  <a:spcPct val="120000"/>
                </a:lnSpc>
              </a:pPr>
              <a:r>
                <a:rPr lang="zh-CN" altLang="en-US" sz="3200">
                  <a:sym typeface="+mn-ea"/>
                </a:rPr>
                <a:t>三、疑惑提出</a:t>
              </a:r>
              <a:endParaRPr lang="zh-CN" altLang="en-US" sz="3200" b="1" spc="3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9"/>
              </p:custDataLst>
            </p:nvPr>
          </p:nvSpPr>
          <p:spPr>
            <a:xfrm>
              <a:off x="3508" y="5608"/>
              <a:ext cx="4153" cy="800"/>
            </a:xfrm>
            <a:prstGeom prst="rect">
              <a:avLst/>
            </a:prstGeom>
            <a:noFill/>
          </p:spPr>
          <p:txBody>
            <a:bodyPr wrap="square" lIns="91440" tIns="45720" rIns="91440" bIns="0" anchor="b"/>
            <a:lstStyle/>
            <a:p>
              <a:pPr>
                <a:lnSpc>
                  <a:spcPct val="120000"/>
                </a:lnSpc>
              </a:pPr>
              <a:r>
                <a:rPr lang="zh-CN" altLang="en-US" sz="3200">
                  <a:sym typeface="+mn-ea"/>
                </a:rPr>
                <a:t>一、榜单结构</a:t>
              </a:r>
              <a:endParaRPr lang="zh-CN" altLang="en-US" sz="3200" b="1" spc="3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0"/>
              </p:custDataLst>
            </p:nvPr>
          </p:nvSpPr>
          <p:spPr>
            <a:xfrm>
              <a:off x="3508" y="7425"/>
              <a:ext cx="4153" cy="641"/>
            </a:xfrm>
            <a:prstGeom prst="rect">
              <a:avLst/>
            </a:prstGeom>
            <a:noFill/>
          </p:spPr>
          <p:txBody>
            <a:bodyPr wrap="square" lIns="91440" tIns="45720" rIns="91440" bIns="0" anchor="b"/>
            <a:lstStyle/>
            <a:p>
              <a:pPr>
                <a:lnSpc>
                  <a:spcPct val="120000"/>
                </a:lnSpc>
              </a:pPr>
              <a:r>
                <a:rPr lang="zh-CN" altLang="en-US" sz="3200">
                  <a:sym typeface="+mn-ea"/>
                </a:rPr>
                <a:t>二、榜单分析</a:t>
              </a:r>
              <a:endParaRPr lang="zh-CN" altLang="en-US" sz="3200" b="1" spc="3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1"/>
              </p:custDataLst>
            </p:nvPr>
          </p:nvSpPr>
          <p:spPr>
            <a:xfrm>
              <a:off x="3508" y="8172"/>
              <a:ext cx="4154" cy="952"/>
            </a:xfrm>
            <a:prstGeom prst="rect">
              <a:avLst/>
            </a:prstGeom>
            <a:noFill/>
          </p:spPr>
          <p:txBody>
            <a:bodyPr wrap="square" lIns="91440" tIns="0" rIns="91440" bIns="45720"/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ym typeface="+mn-ea"/>
                </a:rPr>
                <a:t>    1、数据思考</a:t>
              </a:r>
              <a:endParaRPr lang="zh-CN" altLang="en-US" sz="2400"/>
            </a:p>
            <a:p>
              <a:pPr>
                <a:lnSpc>
                  <a:spcPct val="120000"/>
                </a:lnSpc>
              </a:pPr>
              <a:r>
                <a:rPr lang="zh-CN" altLang="en-US" sz="2400">
                  <a:sym typeface="+mn-ea"/>
                </a:rPr>
                <a:t>    2、亮点分享</a:t>
              </a:r>
              <a:endParaRPr lang="zh-CN" altLang="en-US" sz="2400"/>
            </a:p>
            <a:p>
              <a:pPr>
                <a:lnSpc>
                  <a:spcPct val="120000"/>
                </a:lnSpc>
              </a:pPr>
              <a:endParaRPr lang="zh-CN" altLang="en-US" sz="2400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2963545" y="845502"/>
            <a:ext cx="4232910" cy="834844"/>
          </a:xfrm>
          <a:prstGeom prst="rect">
            <a:avLst/>
          </a:prstGeom>
          <a:noFill/>
        </p:spPr>
        <p:txBody>
          <a:bodyPr wrap="square" lIns="0" rtlCol="0" anchor="ctr" anchorCtr="0"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4400" b="1" spc="6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汉仪旗黑-85S" panose="00020600040101010101" pitchFamily="18" charset="-122"/>
                <a:sym typeface="Arial" panose="020B0604020202020204" pitchFamily="34" charset="0"/>
              </a:rPr>
              <a:t>目录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uFillTx/>
              <a:ea typeface="汉仪旗黑-85S" panose="00020600040101010101" pitchFamily="18" charset="-122"/>
              <a:sym typeface="Arial" panose="020B0604020202020204" pitchFamily="34" charset="0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3"/>
          <p:cNvSpPr txBox="1"/>
          <p:nvPr>
            <p:custDataLst>
              <p:tags r:id="rId1"/>
            </p:custDataLst>
          </p:nvPr>
        </p:nvSpPr>
        <p:spPr>
          <a:xfrm>
            <a:off x="6643370" y="1456055"/>
            <a:ext cx="1198245" cy="3355340"/>
          </a:xfrm>
          <a:prstGeom prst="rect">
            <a:avLst/>
          </a:prstGeom>
          <a:noFill/>
        </p:spPr>
        <p:txBody>
          <a:bodyPr vert="eaVert" wrap="square" lIns="0" tIns="0" rIns="0" bIns="0" rtlCol="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6600" b="1" spc="7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第一章</a:t>
            </a:r>
            <a:endParaRPr lang="zh-CN" altLang="en-US" sz="6600" b="1" spc="7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竖排文字占位符 1"/>
          <p:cNvSpPr>
            <a:spLocks noGrp="1"/>
          </p:cNvSpPr>
          <p:nvPr>
            <p:ph type="body" orient="vert" sz="quarter" idx="13"/>
            <p:custDataLst>
              <p:tags r:id="rId2"/>
            </p:custDataLst>
          </p:nvPr>
        </p:nvSpPr>
        <p:spPr/>
        <p:txBody>
          <a:bodyPr anchor="t" anchorCtr="0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pc="400" dirty="0">
                <a:sym typeface="+mn-ea"/>
              </a:rPr>
              <a:t>榜单结构</a:t>
            </a:r>
            <a:endParaRPr lang="zh-CN" altLang="en-US" spc="400" dirty="0"/>
          </a:p>
          <a:p>
            <a:pPr>
              <a:lnSpc>
                <a:spcPct val="100000"/>
              </a:lnSpc>
            </a:pPr>
            <a:endParaRPr lang="zh-CN" altLang="en-US" spc="400" dirty="0"/>
          </a:p>
        </p:txBody>
      </p:sp>
      <p:sp>
        <p:nvSpPr>
          <p:cNvPr id="3" name="文本占位符 2"/>
          <p:cNvSpPr/>
          <p:nvPr>
            <p:ph type="body" orient="vert" sz="quarter" idx="14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6" name="内容占位符 5"/>
          <p:cNvGraphicFramePr/>
          <p:nvPr>
            <p:ph idx="1"/>
            <p:custDataLst>
              <p:tags r:id="rId1"/>
            </p:custDataLst>
          </p:nvPr>
        </p:nvGraphicFramePr>
        <p:xfrm>
          <a:off x="770212" y="215273"/>
          <a:ext cx="10852150" cy="6427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6270"/>
                <a:gridCol w="1637030"/>
                <a:gridCol w="1638300"/>
                <a:gridCol w="5670550"/>
              </a:tblGrid>
              <a:tr h="30797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spc="120">
                          <a:solidFill>
                            <a:srgbClr val="848587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一级</a:t>
                      </a:r>
                      <a:endParaRPr lang="en-US" sz="1400" b="1" spc="120">
                        <a:solidFill>
                          <a:srgbClr val="848587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spc="120">
                          <a:solidFill>
                            <a:srgbClr val="848587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二级</a:t>
                      </a:r>
                      <a:endParaRPr lang="en-US" sz="1400" b="1" spc="120">
                        <a:solidFill>
                          <a:srgbClr val="848587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spc="120">
                          <a:solidFill>
                            <a:srgbClr val="848587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三级</a:t>
                      </a:r>
                      <a:endParaRPr lang="en-US" sz="1400" b="1" spc="120">
                        <a:solidFill>
                          <a:srgbClr val="848587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spc="120">
                          <a:solidFill>
                            <a:srgbClr val="848587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四级</a:t>
                      </a:r>
                      <a:endParaRPr lang="en-US" sz="1400" b="1" spc="120">
                        <a:solidFill>
                          <a:srgbClr val="848587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66065">
                <a:tc rowSpan="4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计划与授予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国家计划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-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沿海开放城市名单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700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rowSpan="3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社会颁布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-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收缩型城市名单*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5430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新一线城市名单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065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9525">
                      <a:solidFill>
                        <a:srgbClr val="848587"/>
                      </a:solidFill>
                      <a:prstDash val="sysDash"/>
                    </a:lnB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9525">
                      <a:solidFill>
                        <a:srgbClr val="848587"/>
                      </a:solidFill>
                      <a:prstDash val="sysDash"/>
                    </a:lnB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9525">
                      <a:solidFill>
                        <a:srgbClr val="848587"/>
                      </a:solidFill>
                      <a:prstDash val="sysDash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综合实力强的十个城市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700">
                <a:tc rowSpan="19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市场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9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生产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综合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GDP最高的十个城市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065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9525">
                      <a:solidFill>
                        <a:srgbClr val="848587"/>
                      </a:solidFill>
                      <a:prstDash val="sysDash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人均GDP最高的十个城市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065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第二产业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先进制造业城市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5430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rowSpan="4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第三产业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上市公司最多的十个城市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065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城市商业魅力排行榜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700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外贸百强城市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5430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9525">
                      <a:solidFill>
                        <a:srgbClr val="848587"/>
                      </a:solidFill>
                      <a:prstDash val="sysDash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福布斯中国大陆最佳商业城市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065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rowSpan="2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产业结构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最容易赚钱的十大城市排行榜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700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9525">
                      <a:solidFill>
                        <a:srgbClr val="848587"/>
                      </a:solidFill>
                      <a:prstDash val="sysDash"/>
                    </a:lnB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9525">
                      <a:solidFill>
                        <a:srgbClr val="848587"/>
                      </a:solidFill>
                      <a:prstDash val="sysDash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最难赚钱的十大城市排行榜*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5430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rowSpan="10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消费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消费水平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十大房价最高的城市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065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十大房价最低的城市*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700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9525">
                      <a:solidFill>
                        <a:srgbClr val="848587"/>
                      </a:solidFill>
                      <a:prstDash val="sysDash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消费最高的十大城市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065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rowSpan="6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消费能力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工资最高的十个城市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4795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最有钱城市排行榜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700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年度富裕家庭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065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月薪过万人数占比城市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065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人均可支配收入最高的十大城市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065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9525">
                      <a:solidFill>
                        <a:srgbClr val="848587"/>
                      </a:solidFill>
                      <a:prstDash val="sysDash"/>
                    </a:lnB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5000—8000元月薪占该城受访者总数比例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266065"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28575">
                      <a:solidFill>
                        <a:srgbClr val="848587"/>
                      </a:solidFill>
                      <a:prstDash val="solid"/>
                    </a:lnB>
                  </a:tcPr>
                </a:tc>
                <a:tc vMerge="1"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B w="28575">
                      <a:solidFill>
                        <a:srgbClr val="848587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消费潜力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十大最具潜力都市圈名单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350" marB="63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3"/>
          <p:cNvSpPr txBox="1"/>
          <p:nvPr>
            <p:custDataLst>
              <p:tags r:id="rId1"/>
            </p:custDataLst>
          </p:nvPr>
        </p:nvSpPr>
        <p:spPr>
          <a:xfrm>
            <a:off x="6643370" y="1456055"/>
            <a:ext cx="1198245" cy="3355340"/>
          </a:xfrm>
          <a:prstGeom prst="rect">
            <a:avLst/>
          </a:prstGeom>
          <a:noFill/>
        </p:spPr>
        <p:txBody>
          <a:bodyPr vert="eaVert" wrap="square" lIns="0" tIns="0" rIns="0" bIns="0" rtlCol="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6600" b="1" spc="7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第二章</a:t>
            </a:r>
            <a:endParaRPr lang="zh-CN" altLang="en-US" sz="6600" b="1" spc="7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竖排文字占位符 1"/>
          <p:cNvSpPr>
            <a:spLocks noGrp="1"/>
          </p:cNvSpPr>
          <p:nvPr>
            <p:ph type="body" orient="vert" sz="quarter" idx="13"/>
            <p:custDataLst>
              <p:tags r:id="rId2"/>
            </p:custDataLst>
          </p:nvPr>
        </p:nvSpPr>
        <p:spPr/>
        <p:txBody>
          <a:bodyPr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榜单分析</a:t>
            </a:r>
            <a:endParaRPr lang="zh-CN" altLang="en-US" spc="400" dirty="0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6" name="内容占位符 5"/>
          <p:cNvGraphicFramePr/>
          <p:nvPr>
            <p:ph idx="1"/>
            <p:custDataLst>
              <p:tags r:id="rId1"/>
            </p:custDataLst>
          </p:nvPr>
        </p:nvGraphicFramePr>
        <p:xfrm>
          <a:off x="2067560" y="1079089"/>
          <a:ext cx="8056880" cy="5163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0165"/>
                <a:gridCol w="2047875"/>
                <a:gridCol w="2048510"/>
                <a:gridCol w="1320165"/>
                <a:gridCol w="1320165"/>
              </a:tblGrid>
              <a:tr h="43307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120">
                          <a:solidFill>
                            <a:srgbClr val="848587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城市</a:t>
                      </a:r>
                      <a:endParaRPr lang="en-US" sz="1600" b="1" spc="120">
                        <a:solidFill>
                          <a:srgbClr val="848587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120">
                          <a:solidFill>
                            <a:srgbClr val="848587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上榜次数</a:t>
                      </a:r>
                      <a:endParaRPr lang="en-US" sz="1600" b="1" spc="120">
                        <a:solidFill>
                          <a:srgbClr val="848587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120">
                          <a:solidFill>
                            <a:srgbClr val="848587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榜单总数</a:t>
                      </a:r>
                      <a:endParaRPr lang="en-US" sz="1600" b="1" spc="120">
                        <a:solidFill>
                          <a:srgbClr val="848587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120">
                          <a:solidFill>
                            <a:srgbClr val="848587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占比</a:t>
                      </a:r>
                      <a:endParaRPr lang="en-US" sz="1600" b="1" spc="120">
                        <a:solidFill>
                          <a:srgbClr val="848587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120">
                          <a:solidFill>
                            <a:srgbClr val="848587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排名</a:t>
                      </a:r>
                      <a:endParaRPr lang="en-US" sz="1600" b="1" spc="120">
                        <a:solidFill>
                          <a:srgbClr val="848587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9370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广州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16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rowSpan="12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0.80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9433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上海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15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0.75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9433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深圳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15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0.75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9433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北京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14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0.70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9433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杭州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13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0.65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9433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南京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0.60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9433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天津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0.50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9433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苏州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0.50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9370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武汉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0.40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9433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成都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0.35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9433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重庆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0.35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39433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宁波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0.35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</a:t>
                      </a:r>
                      <a:endParaRPr 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vert="horz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zh-CN" altLang="en-US" sz="2400"/>
              <a:t>1）在榜单的寻找中，大多是具有正向意义的榜单，也许符合中国“家丑不外扬”的思维惯性。“收缩性城市”榜单的出现，说明社会关注“空洞城市化”的现象，不再片面地关注发展好的城市，也关注发展动力不足，结构性矛盾突出的城市。</a:t>
            </a:r>
            <a:endParaRPr lang="zh-CN" altLang="en-US" sz="2400"/>
          </a:p>
          <a:p>
            <a:r>
              <a:rPr lang="zh-CN" altLang="en-US" sz="2400"/>
              <a:t>2）一般认为北上广深应该是最富裕的，在光环效应影响下可能会认为其人均GDP也是最前的。实际上，上海未列入前四，其次，天津、重庆、成都等三个GDP总量前十的城市均不在人均前十之列，再者，深圳次于山东东营居于第二排名超过北上广。值得一提的是蒙古鄂尔多斯地级市排名第三，打破了一直以来的内陆地区发展落后的刻板印象。当然，人均GDP也需要配合上人口数量、物价水平、城市定位、产业结构等因素的综合考量，才能与“幸福感”等结论挂钩。</a:t>
            </a:r>
            <a:endParaRPr lang="zh-CN" altLang="en-US" sz="2400"/>
          </a:p>
          <a:p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sz="2400">
                <a:sym typeface="+mn-ea"/>
              </a:rPr>
              <a:t>3）香港的富裕家庭很多，排在全国第三。香港是全球高度繁荣的国际大都会之一，是继纽约、伦敦后的世界第三大金融中心，连续22年经济自由度指数位居世界首位（1995-2017）。在如此高度繁荣的社会环境，不难解释富裕家庭数量的高企。从回归祖国，到成为亚洲四小龙，再到如今的东方之珠、世界大都会，香港的迅速发展不仅有历史原因，更有制度原因。</a:t>
            </a:r>
            <a:endParaRPr lang="zh-CN" altLang="en-US" sz="2400"/>
          </a:p>
          <a:p>
            <a:r>
              <a:rPr sz="2400">
                <a:sym typeface="+mn-ea"/>
              </a:rPr>
              <a:t>4）类似第一条，指标的选择反映舆论关注的倾向。榜单中有一条是“5000-8000元月薪占该城受访者总数比例”，基于5000元为个人得税所的起征点的考量，该区间应该属于低收入中等收入。说明社会比较关注中等收入群体在社会中的比例，这也许与我国强调实现橄榄型收入结构的舆论导向有关。</a:t>
            </a:r>
            <a:endParaRPr lang="zh-CN" altLang="en-US" sz="240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zh-CN" altLang="en-US" sz="2400"/>
              <a:t>5）用赚钱难易程度反映产业结构，也是本次榜单调查的一点启示。榜单的制作方《投资时报》指出：“（城市最难赚钱，）是因为这些城市的上市公司多是电子、电气设备、纺织服装等劳动密集型的制造型企业，员工薪酬普遍不高”，而对于最容易赚钱的十大城市，他们的第三产业占比很高，金融业、高新技术产业，尤其是目前的互联网行业（深圳的腾讯、华为；广州的网易；上海的Bilibili）在这些城市蓬勃发展，员工薪酬普遍较高。因此，从某种角度来说，要想城市的平均薪酬得以提高，推动产业转型升级，大力发展第三产业是值得城市管理者借鉴与选择。  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5*i*1"/>
  <p:tag name="KSO_WM_UNIT_LAYERLEVEL" val="1"/>
  <p:tag name="KSO_WM_TAG_VERSION" val="1.0"/>
  <p:tag name="KSO_WM_BEAUTIFY_FLAG" val="#wm#"/>
  <p:tag name="KSO_WM_SLIDE_BK_DARK_LIGHT" val="2"/>
  <p:tag name="KSO_WM_UNIT_BK_DARK_LIGHT" val="2"/>
  <p:tag name="KSO_WM_UNIT_TYPE" val="i"/>
  <p:tag name="KSO_WM_UNIT_SUBTYPE" val="h"/>
  <p:tag name="KSO_WM_SLIDE_BACKGROUND_TYPE" val="topBottom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6*i*1"/>
  <p:tag name="KSO_WM_UNIT_LAYERLEVEL" val="1"/>
  <p:tag name="KSO_WM_TAG_VERSION" val="1.0"/>
  <p:tag name="KSO_WM_BEAUTIFY_FLAG" val="#wm#"/>
  <p:tag name="KSO_WM_SLIDE_BK_DARK_LIGHT" val="2"/>
  <p:tag name="KSO_WM_UNIT_BK_DARK_LIGHT" val="2"/>
  <p:tag name="KSO_WM_UNIT_TYPE" val="i"/>
  <p:tag name="KSO_WM_UNIT_SUBTYPE" val="h"/>
  <p:tag name="KSO_WM_SLIDE_BACKGROUND_TYPE" val="bottomTop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7*i*1"/>
  <p:tag name="KSO_WM_UNIT_LAYERLEVEL" val="1"/>
  <p:tag name="KSO_WM_TAG_VERSION" val="1.0"/>
  <p:tag name="KSO_WM_BEAUTIFY_FLAG" val="#wm#"/>
  <p:tag name="KSO_WM_SLIDE_BK_DARK_LIGHT" val="2"/>
  <p:tag name="KSO_WM_UNIT_BK_DARK_LIGHT" val="2"/>
  <p:tag name="KSO_WM_UNIT_TYPE" val="i"/>
  <p:tag name="KSO_WM_UNIT_SUBTYPE" val="h"/>
  <p:tag name="KSO_WM_SLIDE_BACKGROUND_TYPE" val="navigation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8*i*1"/>
  <p:tag name="KSO_WM_UNIT_LAYERLEVEL" val="1"/>
  <p:tag name="KSO_WM_TAG_VERSION" val="1.0"/>
  <p:tag name="KSO_WM_BEAUTIFY_FLAG" val="#wm#"/>
  <p:tag name="KSO_WM_SLIDE_BK_DARK_LIGHT" val="2"/>
  <p:tag name="KSO_WM_UNIT_BK_DARK_LIGHT" val="2"/>
  <p:tag name="KSO_WM_UNIT_TYPE" val="i"/>
  <p:tag name="KSO_WM_UNIT_SUBTYPE" val="h"/>
  <p:tag name="KSO_WM_SLIDE_BACKGROUND_TYPE" val="belt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9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20427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20427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4272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0、13、17、20、21、24、25"/>
</p:tagLst>
</file>

<file path=ppt/tags/tag145.xml><?xml version="1.0" encoding="utf-8"?>
<p:tagLst xmlns:p="http://schemas.openxmlformats.org/presentationml/2006/main">
  <p:tag name="KSO_WM_TEMPLATE_CATEGORY" val="custom"/>
  <p:tag name="KSO_WM_TEMPLATE_INDEX" val="2020427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4272_4*i*1"/>
  <p:tag name="KSO_WM_TEMPLATE_CATEGORY" val="custom"/>
  <p:tag name="KSO_WM_TEMPLATE_INDEX" val="20204272"/>
  <p:tag name="KSO_WM_UNIT_LAYERLEVEL" val="1"/>
  <p:tag name="KSO_WM_TAG_VERSION" val="1.0"/>
  <p:tag name="KSO_WM_BEAUTIFY_FLAG" val="#wm#"/>
  <p:tag name="KSO_WM_UNIT_USESOURCEFORMAT_APPLY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4272"/>
  <p:tag name="KSO_WM_UNIT_ID" val="custom20204272_4*l_h_i*1_1_1"/>
  <p:tag name="KSO_WM_UNIT_LINE_FORE_SCHEMECOLOR_INDEX" val="5"/>
  <p:tag name="KSO_WM_UNIT_LINE_FILL_TYPE" val="2"/>
  <p:tag name="KSO_WM_UNIT_USESOURCEFORMAT_APPLY" val="1"/>
</p:tagLst>
</file>

<file path=ppt/tags/tag148.xml><?xml version="1.0" encoding="utf-8"?>
<p:tagLst xmlns:p="http://schemas.openxmlformats.org/presentationml/2006/main">
  <p:tag name="KSO_WM_UNIT_VALUE" val="107*1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4272"/>
  <p:tag name="KSO_WM_UNIT_ID" val="custom20204272_4*l_h_x*1_1_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4272"/>
  <p:tag name="KSO_WM_UNIT_ID" val="custom20204272_4*l_h_i*1_3_1"/>
  <p:tag name="KSO_WM_UNIT_LINE_FORE_SCHEMECOLOR_INDEX" val="5"/>
  <p:tag name="KSO_WM_UNIT_LINE_FILL_TYPE" val="2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VALUE" val="109*1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4272"/>
  <p:tag name="KSO_WM_UNIT_ID" val="custom20204272_4*l_h_x*1_3_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4272"/>
  <p:tag name="KSO_WM_UNIT_ID" val="custom20204272_4*l_h_i*1_2_1"/>
  <p:tag name="KSO_WM_UNIT_LINE_FORE_SCHEMECOLOR_INDEX" val="5"/>
  <p:tag name="KSO_WM_UNIT_LINE_FILL_TYPE" val="2"/>
  <p:tag name="KSO_WM_UNIT_USESOURCEFORMAT_APPLY" val="1"/>
</p:tagLst>
</file>

<file path=ppt/tags/tag152.xml><?xml version="1.0" encoding="utf-8"?>
<p:tagLst xmlns:p="http://schemas.openxmlformats.org/presentationml/2006/main">
  <p:tag name="KSO_WM_UNIT_VALUE" val="117*11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4272"/>
  <p:tag name="KSO_WM_UNIT_ID" val="custom20204272_4*l_h_x*1_2_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4272"/>
  <p:tag name="KSO_WM_UNIT_ID" val="custom20204272_4*l_h_a*1_2_1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4272"/>
  <p:tag name="KSO_WM_UNIT_ID" val="custom20204272_4*l_h_a*1_1_1"/>
  <p:tag name="KSO_WM_UNIT_TEXT_FILL_FORE_SCHEMECOLOR_INDEX" val="13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COLOR_SCHEME_SHAPE_ID" val="131"/>
  <p:tag name="KSO_WM_UNIT_COLOR_SCHEME_PARENT_PAGE" val="0_4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LAYERLEVEL" val="1_1_1"/>
  <p:tag name="KSO_WM_TAG_VERSION" val="1.0"/>
  <p:tag name="KSO_WM_BEAUTIFY_FLAG" val="#wm#"/>
  <p:tag name="KSO_WM_UNIT_PRESET_TEXT" val="添加标题"/>
  <p:tag name="KSO_WM_TEMPLATE_CATEGORY" val="custom"/>
  <p:tag name="KSO_WM_TEMPLATE_INDEX" val="20204272"/>
  <p:tag name="KSO_WM_UNIT_ID" val="custom20204272_4*l_h_a*1_3_1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COLOR_SCHEME_SHAPE_ID" val="132"/>
  <p:tag name="KSO_WM_UNIT_COLOR_SCHEME_PARENT_PAGE" val="0_4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LAYERLEVEL" val="1_1_1"/>
  <p:tag name="KSO_WM_TAG_VERSION" val="1.0"/>
  <p:tag name="KSO_WM_BEAUTIFY_FLAG" val="#wm#"/>
  <p:tag name="KSO_WM_UNIT_PRESET_TEXT" val="单击此处输入你的正文，文字是您思想的提炼"/>
  <p:tag name="KSO_WM_TEMPLATE_CATEGORY" val="custom"/>
  <p:tag name="KSO_WM_TEMPLATE_INDEX" val="20204272"/>
  <p:tag name="KSO_WM_UNIT_ID" val="custom20204272_4*l_h_f*1_3_1"/>
  <p:tag name="KSO_WM_UNIT_TEXT_FILL_FORE_SCHEMECOLOR_INDEX" val="13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ISCONTENTSTITLE" val="1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目录"/>
  <p:tag name="KSO_WM_TEMPLATE_CATEGORY" val="custom"/>
  <p:tag name="KSO_WM_TEMPLATE_INDEX" val="20204272"/>
  <p:tag name="KSO_WM_UNIT_ID" val="custom20204272_4*a*1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4272"/>
  <p:tag name="KSO_WM_SLIDE_ID" val="custom20204272_4"/>
</p:tagLst>
</file>

<file path=ppt/tags/tag159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PRESET_TEXT" val="第一章"/>
  <p:tag name="KSO_WM_UNIT_NOCLEAR" val="0"/>
  <p:tag name="KSO_WM_UNIT_VALUE" val="3"/>
  <p:tag name="KSO_WM_UNIT_TYPE" val="e"/>
  <p:tag name="KSO_WM_UNIT_INDEX" val="1"/>
  <p:tag name="KSO_WM_TEMPLATE_CATEGORY" val="custom"/>
  <p:tag name="KSO_WM_TEMPLATE_INDEX" val="20204272"/>
  <p:tag name="KSO_WM_UNIT_ID" val="custom20204272_7*e*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4272_7*a*1"/>
  <p:tag name="KSO_WM_TEMPLATE_CATEGORY" val="custom"/>
  <p:tag name="KSO_WM_TEMPLATE_INDEX" val="20204272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5"/>
  <p:tag name="KSO_WM_UNIT_TYPE" val="a"/>
  <p:tag name="KSO_WM_UNIT_INDEX" val="1"/>
</p:tagLst>
</file>

<file path=ppt/tags/tag161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TYPE" val="sectionTitle"/>
  <p:tag name="KSO_WM_SLIDE_SUBTYPE" val="pureTxt"/>
  <p:tag name="KSO_WM_SLIDE_LAYOUT" val="a_b_e"/>
  <p:tag name="KSO_WM_SLIDE_LAYOUT_CNT" val="1_1_1"/>
  <p:tag name="KSO_WM_TEMPLATE_MASTER_TYPE" val="1"/>
  <p:tag name="KSO_WM_TEMPLATE_COLOR_TYPE" val="1"/>
  <p:tag name="KSO_WM_TEMPLATE_CATEGORY" val="custom"/>
  <p:tag name="KSO_WM_TEMPLATE_INDEX" val="20204272"/>
  <p:tag name="KSO_WM_SLIDE_ID" val="custom20204272_7"/>
</p:tagLst>
</file>

<file path=ppt/tags/tag162.xml><?xml version="1.0" encoding="utf-8"?>
<p:tagLst xmlns:p="http://schemas.openxmlformats.org/presentationml/2006/main">
  <p:tag name="KSO_WM_UNIT_TABLE_BEAUTIFY" val="smartTable{3560a39b-f006-4363-8ad9-02aede4135a4}"/>
  <p:tag name="TABLE_RECT" val="114.675*33.3*730.65*473.4"/>
  <p:tag name="TABLE_EMPHASIZE_COLOR" val="8684935"/>
  <p:tag name="TABLE_ONEKEY_SKIN_IDX" val="0"/>
  <p:tag name="TABLE_SKINIDX" val="-1"/>
  <p:tag name="TABLE_COLORIDX" val="l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4272"/>
</p:tagLst>
</file>

<file path=ppt/tags/tag16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PRESET_TEXT" val="第一章"/>
  <p:tag name="KSO_WM_UNIT_NOCLEAR" val="0"/>
  <p:tag name="KSO_WM_UNIT_VALUE" val="3"/>
  <p:tag name="KSO_WM_UNIT_TYPE" val="e"/>
  <p:tag name="KSO_WM_UNIT_INDEX" val="1"/>
  <p:tag name="KSO_WM_TEMPLATE_CATEGORY" val="custom"/>
  <p:tag name="KSO_WM_TEMPLATE_INDEX" val="20204272"/>
  <p:tag name="KSO_WM_UNIT_ID" val="custom20204272_7*e*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4272_7*a*1"/>
  <p:tag name="KSO_WM_TEMPLATE_CATEGORY" val="custom"/>
  <p:tag name="KSO_WM_TEMPLATE_INDEX" val="20204272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5"/>
  <p:tag name="KSO_WM_UNIT_TYPE" val="a"/>
  <p:tag name="KSO_WM_UNIT_INDEX" val="1"/>
</p:tagLst>
</file>

<file path=ppt/tags/tag166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TYPE" val="sectionTitle"/>
  <p:tag name="KSO_WM_SLIDE_SUBTYPE" val="pureTxt"/>
  <p:tag name="KSO_WM_SLIDE_LAYOUT" val="a_b_e"/>
  <p:tag name="KSO_WM_SLIDE_LAYOUT_CNT" val="1_1_1"/>
  <p:tag name="KSO_WM_TEMPLATE_MASTER_TYPE" val="1"/>
  <p:tag name="KSO_WM_TEMPLATE_COLOR_TYPE" val="1"/>
  <p:tag name="KSO_WM_TEMPLATE_CATEGORY" val="custom"/>
  <p:tag name="KSO_WM_TEMPLATE_INDEX" val="20204272"/>
  <p:tag name="KSO_WM_SLIDE_ID" val="custom20204272_7"/>
</p:tagLst>
</file>

<file path=ppt/tags/tag167.xml><?xml version="1.0" encoding="utf-8"?>
<p:tagLst xmlns:p="http://schemas.openxmlformats.org/presentationml/2006/main">
  <p:tag name="KSO_WM_UNIT_TABLE_BEAUTIFY" val="smartTable{3560a39b-f006-4363-8ad9-02aede4135a4}"/>
  <p:tag name="TABLE_RECT" val="162.8*84.9676*634.4*406.6"/>
  <p:tag name="TABLE_EMPHASIZE_COLOR" val="8684935"/>
  <p:tag name="TABLE_ONEKEY_SKIN_IDX" val="0"/>
  <p:tag name="TABLE_SKINIDX" val="-1"/>
  <p:tag name="TABLE_COLORIDX" val="l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4272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427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4272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4272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4272"/>
</p:tagLst>
</file>

<file path=ppt/tags/tag173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PRESET_TEXT" val="第一章"/>
  <p:tag name="KSO_WM_UNIT_NOCLEAR" val="0"/>
  <p:tag name="KSO_WM_UNIT_VALUE" val="3"/>
  <p:tag name="KSO_WM_UNIT_TYPE" val="e"/>
  <p:tag name="KSO_WM_UNIT_INDEX" val="1"/>
  <p:tag name="KSO_WM_TEMPLATE_CATEGORY" val="custom"/>
  <p:tag name="KSO_WM_TEMPLATE_INDEX" val="20204272"/>
  <p:tag name="KSO_WM_UNIT_ID" val="custom20204272_7*e*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4272_7*a*1"/>
  <p:tag name="KSO_WM_TEMPLATE_CATEGORY" val="custom"/>
  <p:tag name="KSO_WM_TEMPLATE_INDEX" val="20204272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5"/>
  <p:tag name="KSO_WM_UNIT_TYPE" val="a"/>
  <p:tag name="KSO_WM_UNIT_INDEX" val="1"/>
</p:tagLst>
</file>

<file path=ppt/tags/tag17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TYPE" val="sectionTitle"/>
  <p:tag name="KSO_WM_SLIDE_SUBTYPE" val="pureTxt"/>
  <p:tag name="KSO_WM_SLIDE_LAYOUT" val="a_b_e"/>
  <p:tag name="KSO_WM_SLIDE_LAYOUT_CNT" val="1_1_1"/>
  <p:tag name="KSO_WM_TEMPLATE_MASTER_TYPE" val="1"/>
  <p:tag name="KSO_WM_TEMPLATE_COLOR_TYPE" val="1"/>
  <p:tag name="KSO_WM_TEMPLATE_CATEGORY" val="custom"/>
  <p:tag name="KSO_WM_TEMPLATE_INDEX" val="20204272"/>
  <p:tag name="KSO_WM_SLIDE_ID" val="custom20204272_7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4272"/>
</p:tagLst>
</file>

<file path=ppt/tags/tag177.xml><?xml version="1.0" encoding="utf-8"?>
<p:tagLst xmlns:p="http://schemas.openxmlformats.org/presentationml/2006/main">
  <p:tag name="KSO_WM_UNIT_ISCONTENTS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后会有期"/>
  <p:tag name="KSO_WM_TEMPLATE_CATEGORY" val="custom"/>
  <p:tag name="KSO_WM_TEMPLATE_INDEX" val="20204272"/>
  <p:tag name="KSO_WM_UNIT_ID" val="custom20204272_25*a*1"/>
</p:tagLst>
</file>

<file path=ppt/tags/tag178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5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4272"/>
  <p:tag name="KSO_WM_SLIDE_ID" val="custom20204272_25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1*i*2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1*i*1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MASK_FLAG" val="1"/>
</p:tagLst>
</file>

<file path=ppt/tags/tag80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1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SLIDE_BACKGROUND_TYPE" val="general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SLIDE_BACKGROUND_TYPE" val="general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SLIDE_BACKGROUND_TYPE" val="general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SLIDE_BACKGROUND_TYPE" val="general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INDEX" val="1"/>
  <p:tag name="KSO_WM_SLIDE_BK_DARK_LIGHT" val="2"/>
  <p:tag name="KSO_WM_UNIT_BK_DARK_LIGHT" val="2"/>
  <p:tag name="KSO_WM_UNIT_TYPE" val="i"/>
  <p:tag name="KSO_WM_UNIT_SUBTYPE" val="h"/>
  <p:tag name="KSO_WM_SLIDE_BACKGROUND_TYPE" val="frame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INDEX" val="1"/>
  <p:tag name="KSO_WM_SLIDE_BK_DARK_LIGHT" val="2"/>
  <p:tag name="KSO_WM_UNIT_BK_DARK_LIGHT" val="2"/>
  <p:tag name="KSO_WM_UNIT_TYPE" val="i"/>
  <p:tag name="KSO_WM_UNIT_SUBTYPE" val="h"/>
  <p:tag name="KSO_WM_SLIDE_BACKGROUND_TYPE" val="leftRight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heme/theme1.xml><?xml version="1.0" encoding="utf-8"?>
<a:theme xmlns:a="http://schemas.openxmlformats.org/drawingml/2006/main" name="1_Office 主题​​">
  <a:themeElements>
    <a:clrScheme name="4272">
      <a:dk1>
        <a:srgbClr val="000000"/>
      </a:dk1>
      <a:lt1>
        <a:srgbClr val="FFFFFF"/>
      </a:lt1>
      <a:dk2>
        <a:srgbClr val="ECF1F3"/>
      </a:dk2>
      <a:lt2>
        <a:srgbClr val="FFFFFF"/>
      </a:lt2>
      <a:accent1>
        <a:srgbClr val="5E92A8"/>
      </a:accent1>
      <a:accent2>
        <a:srgbClr val="718FA8"/>
      </a:accent2>
      <a:accent3>
        <a:srgbClr val="838CA9"/>
      </a:accent3>
      <a:accent4>
        <a:srgbClr val="B2A8C0"/>
      </a:accent4>
      <a:accent5>
        <a:srgbClr val="AA86AC"/>
      </a:accent5>
      <a:accent6>
        <a:srgbClr val="9F5789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2002</Words>
  <Application>WPS 演示</Application>
  <PresentationFormat>宽屏</PresentationFormat>
  <Paragraphs>373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微软雅黑</vt:lpstr>
      <vt:lpstr>Arial Unicode MS</vt:lpstr>
      <vt:lpstr>汉仪旗黑-85S</vt:lpstr>
      <vt:lpstr>黑体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后会有期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伟俊</dc:creator>
  <cp:lastModifiedBy>伟俊</cp:lastModifiedBy>
  <cp:revision>19</cp:revision>
  <dcterms:created xsi:type="dcterms:W3CDTF">2020-04-01T02:48:00Z</dcterms:created>
  <dcterms:modified xsi:type="dcterms:W3CDTF">2020-04-01T03:10:13Z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