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99" r:id="rId6"/>
    <p:sldId id="258" r:id="rId7"/>
    <p:sldId id="269" r:id="rId8"/>
    <p:sldId id="302" r:id="rId9"/>
    <p:sldId id="263" r:id="rId10"/>
    <p:sldId id="272" r:id="rId11"/>
    <p:sldId id="273" r:id="rId12"/>
    <p:sldId id="318" r:id="rId13"/>
    <p:sldId id="319" r:id="rId14"/>
    <p:sldId id="320" r:id="rId15"/>
    <p:sldId id="264" r:id="rId16"/>
    <p:sldId id="278" r:id="rId17"/>
    <p:sldId id="291" r:id="rId18"/>
    <p:sldId id="316" r:id="rId19"/>
    <p:sldId id="317" r:id="rId20"/>
    <p:sldId id="266" r:id="rId21"/>
    <p:sldId id="294" r:id="rId22"/>
    <p:sldId id="314" r:id="rId23"/>
    <p:sldId id="315" r:id="rId24"/>
    <p:sldId id="322" r:id="rId25"/>
    <p:sldId id="323" r:id="rId26"/>
    <p:sldId id="324" r:id="rId27"/>
    <p:sldId id="325" r:id="rId28"/>
    <p:sldId id="326" r:id="rId29"/>
    <p:sldId id="327" r:id="rId30"/>
    <p:sldId id="328" r:id="rId31"/>
    <p:sldId id="330"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E72"/>
    <a:srgbClr val="FEFA9A"/>
    <a:srgbClr val="8AE0D4"/>
    <a:srgbClr val="75B7AE"/>
    <a:srgbClr val="DD985F"/>
    <a:srgbClr val="F6F6F6"/>
    <a:srgbClr val="FCAB68"/>
    <a:srgbClr val="FBAA67"/>
    <a:srgbClr val="F68189"/>
    <a:srgbClr val="DB74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58" autoAdjust="0"/>
    <p:restoredTop sz="94660"/>
  </p:normalViewPr>
  <p:slideViewPr>
    <p:cSldViewPr snapToGrid="0">
      <p:cViewPr varScale="1">
        <p:scale>
          <a:sx n="114" d="100"/>
          <a:sy n="114" d="100"/>
        </p:scale>
        <p:origin x="456" y="184"/>
      </p:cViewPr>
      <p:guideLst>
        <p:guide orient="horz" pos="2091"/>
        <p:guide pos="3774"/>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4"/>
          <c:dPt>
            <c:idx val="0"/>
            <c:bubble3D val="0"/>
            <c:spPr>
              <a:blipFill>
                <a:blip xmlns:r="http://schemas.openxmlformats.org/officeDocument/2006/relationships" r:embed="rId2"/>
                <a:stretch>
                  <a:fillRect/>
                </a:stretch>
              </a:blipFill>
              <a:ln w="19050">
                <a:noFill/>
              </a:ln>
              <a:effectLst/>
            </c:spPr>
          </c:dPt>
          <c:dPt>
            <c:idx val="1"/>
            <c:bubble3D val="0"/>
            <c:spPr>
              <a:blipFill>
                <a:blip xmlns:r="http://schemas.openxmlformats.org/officeDocument/2006/relationships" r:embed="rId3"/>
                <a:stretch>
                  <a:fillRect/>
                </a:stretch>
              </a:blipFill>
              <a:ln w="19050">
                <a:noFill/>
              </a:ln>
              <a:effectLst/>
            </c:spPr>
          </c:dPt>
          <c:dPt>
            <c:idx val="2"/>
            <c:bubble3D val="0"/>
            <c:spPr>
              <a:blipFill>
                <a:blip xmlns:r="http://schemas.openxmlformats.org/officeDocument/2006/relationships" r:embed="rId4"/>
                <a:stretch>
                  <a:fillRect/>
                </a:stretch>
              </a:blipFill>
              <a:ln w="19050">
                <a:noFill/>
              </a:ln>
              <a:effectLst/>
            </c:spPr>
          </c:dPt>
          <c:dPt>
            <c:idx val="3"/>
            <c:bubble3D val="0"/>
            <c:spPr>
              <a:blipFill>
                <a:blip xmlns:r="http://schemas.openxmlformats.org/officeDocument/2006/relationships" r:embed="rId5"/>
                <a:stretch>
                  <a:fillRect/>
                </a:stretch>
              </a:blip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0.42</c:v>
                </c:pt>
                <c:pt idx="1">
                  <c:v>0.25</c:v>
                </c:pt>
                <c:pt idx="2">
                  <c:v>0.23</c:v>
                </c:pt>
                <c:pt idx="3">
                  <c:v>0.1</c:v>
                </c:pt>
              </c:numCache>
            </c:numRef>
          </c:val>
        </c:ser>
        <c:dLbls>
          <c:showLegendKey val="0"/>
          <c:showVal val="0"/>
          <c:showCatName val="0"/>
          <c:showSerName val="0"/>
          <c:showPercent val="0"/>
          <c:showBubbleSize val="0"/>
          <c:showLeaderLines val="1"/>
        </c:dLbls>
        <c:firstSliceAng val="237"/>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DD0912-07C0-45C9-AD90-C46FA702747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974A2C-7B56-488E-B990-4E7306AD45C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幸运日素材 淘宝店：https://shop145643496.taobao.com</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1" Type="http://schemas.openxmlformats.org/officeDocument/2006/relationships/notesSlide" Target="../notesSlides/notesSlide1.xml"/><Relationship Id="rId10" Type="http://schemas.openxmlformats.org/officeDocument/2006/relationships/slideLayout" Target="../slideLayouts/slideLayout7.xml"/><Relationship Id="rId1"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jpeg"/><Relationship Id="rId2" Type="http://schemas.openxmlformats.org/officeDocument/2006/relationships/tags" Target="../tags/tag12.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2.png"/><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openxmlformats.org/officeDocument/2006/relationships/image" Target="../media/image20.png"/><Relationship Id="rId2" Type="http://schemas.openxmlformats.org/officeDocument/2006/relationships/image" Target="../media/image25.png"/><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1309047" y="2484813"/>
            <a:ext cx="1915474" cy="2664047"/>
          </a:xfrm>
          <a:custGeom>
            <a:avLst/>
            <a:gdLst>
              <a:gd name="T0" fmla="*/ 212 w 292"/>
              <a:gd name="T1" fmla="*/ 74 h 407"/>
              <a:gd name="T2" fmla="*/ 216 w 292"/>
              <a:gd name="T3" fmla="*/ 34 h 407"/>
              <a:gd name="T4" fmla="*/ 81 w 292"/>
              <a:gd name="T5" fmla="*/ 21 h 407"/>
              <a:gd name="T6" fmla="*/ 78 w 292"/>
              <a:gd name="T7" fmla="*/ 36 h 407"/>
              <a:gd name="T8" fmla="*/ 82 w 292"/>
              <a:gd name="T9" fmla="*/ 71 h 407"/>
              <a:gd name="T10" fmla="*/ 23 w 292"/>
              <a:gd name="T11" fmla="*/ 140 h 407"/>
              <a:gd name="T12" fmla="*/ 128 w 292"/>
              <a:gd name="T13" fmla="*/ 258 h 407"/>
              <a:gd name="T14" fmla="*/ 78 w 292"/>
              <a:gd name="T15" fmla="*/ 291 h 407"/>
              <a:gd name="T16" fmla="*/ 55 w 292"/>
              <a:gd name="T17" fmla="*/ 328 h 407"/>
              <a:gd name="T18" fmla="*/ 227 w 292"/>
              <a:gd name="T19" fmla="*/ 340 h 407"/>
              <a:gd name="T20" fmla="*/ 197 w 292"/>
              <a:gd name="T21" fmla="*/ 287 h 407"/>
              <a:gd name="T22" fmla="*/ 152 w 292"/>
              <a:gd name="T23" fmla="*/ 261 h 407"/>
              <a:gd name="T24" fmla="*/ 207 w 292"/>
              <a:gd name="T25" fmla="*/ 195 h 407"/>
              <a:gd name="T26" fmla="*/ 290 w 292"/>
              <a:gd name="T27" fmla="*/ 100 h 407"/>
              <a:gd name="T28" fmla="*/ 28 w 292"/>
              <a:gd name="T29" fmla="*/ 88 h 407"/>
              <a:gd name="T30" fmla="*/ 68 w 292"/>
              <a:gd name="T31" fmla="*/ 162 h 407"/>
              <a:gd name="T32" fmla="*/ 70 w 292"/>
              <a:gd name="T33" fmla="*/ 176 h 407"/>
              <a:gd name="T34" fmla="*/ 46 w 292"/>
              <a:gd name="T35" fmla="*/ 79 h 407"/>
              <a:gd name="T36" fmla="*/ 94 w 292"/>
              <a:gd name="T37" fmla="*/ 29 h 407"/>
              <a:gd name="T38" fmla="*/ 194 w 292"/>
              <a:gd name="T39" fmla="*/ 36 h 407"/>
              <a:gd name="T40" fmla="*/ 95 w 292"/>
              <a:gd name="T41" fmla="*/ 36 h 407"/>
              <a:gd name="T42" fmla="*/ 83 w 292"/>
              <a:gd name="T43" fmla="*/ 42 h 407"/>
              <a:gd name="T44" fmla="*/ 212 w 292"/>
              <a:gd name="T45" fmla="*/ 43 h 407"/>
              <a:gd name="T46" fmla="*/ 119 w 292"/>
              <a:gd name="T47" fmla="*/ 66 h 407"/>
              <a:gd name="T48" fmla="*/ 87 w 292"/>
              <a:gd name="T49" fmla="*/ 306 h 407"/>
              <a:gd name="T50" fmla="*/ 136 w 292"/>
              <a:gd name="T51" fmla="*/ 347 h 407"/>
              <a:gd name="T52" fmla="*/ 211 w 292"/>
              <a:gd name="T53" fmla="*/ 345 h 407"/>
              <a:gd name="T54" fmla="*/ 80 w 292"/>
              <a:gd name="T55" fmla="*/ 327 h 407"/>
              <a:gd name="T56" fmla="*/ 85 w 292"/>
              <a:gd name="T57" fmla="*/ 335 h 407"/>
              <a:gd name="T58" fmla="*/ 164 w 292"/>
              <a:gd name="T59" fmla="*/ 355 h 407"/>
              <a:gd name="T60" fmla="*/ 188 w 292"/>
              <a:gd name="T61" fmla="*/ 314 h 407"/>
              <a:gd name="T62" fmla="*/ 184 w 292"/>
              <a:gd name="T63" fmla="*/ 326 h 407"/>
              <a:gd name="T64" fmla="*/ 146 w 292"/>
              <a:gd name="T65" fmla="*/ 312 h 407"/>
              <a:gd name="T66" fmla="*/ 164 w 292"/>
              <a:gd name="T67" fmla="*/ 284 h 407"/>
              <a:gd name="T68" fmla="*/ 141 w 292"/>
              <a:gd name="T69" fmla="*/ 301 h 407"/>
              <a:gd name="T70" fmla="*/ 105 w 292"/>
              <a:gd name="T71" fmla="*/ 281 h 407"/>
              <a:gd name="T72" fmla="*/ 164 w 292"/>
              <a:gd name="T73" fmla="*/ 284 h 407"/>
              <a:gd name="T74" fmla="*/ 155 w 292"/>
              <a:gd name="T75" fmla="*/ 275 h 407"/>
              <a:gd name="T76" fmla="*/ 156 w 292"/>
              <a:gd name="T77" fmla="*/ 277 h 407"/>
              <a:gd name="T78" fmla="*/ 153 w 292"/>
              <a:gd name="T79" fmla="*/ 279 h 407"/>
              <a:gd name="T80" fmla="*/ 149 w 292"/>
              <a:gd name="T81" fmla="*/ 279 h 407"/>
              <a:gd name="T82" fmla="*/ 128 w 292"/>
              <a:gd name="T83" fmla="*/ 279 h 407"/>
              <a:gd name="T84" fmla="*/ 127 w 292"/>
              <a:gd name="T85" fmla="*/ 279 h 407"/>
              <a:gd name="T86" fmla="*/ 116 w 292"/>
              <a:gd name="T87" fmla="*/ 276 h 407"/>
              <a:gd name="T88" fmla="*/ 113 w 292"/>
              <a:gd name="T89" fmla="*/ 275 h 407"/>
              <a:gd name="T90" fmla="*/ 115 w 292"/>
              <a:gd name="T91" fmla="*/ 273 h 407"/>
              <a:gd name="T92" fmla="*/ 129 w 292"/>
              <a:gd name="T93" fmla="*/ 265 h 407"/>
              <a:gd name="T94" fmla="*/ 146 w 292"/>
              <a:gd name="T95" fmla="*/ 270 h 407"/>
              <a:gd name="T96" fmla="*/ 153 w 292"/>
              <a:gd name="T97" fmla="*/ 274 h 407"/>
              <a:gd name="T98" fmla="*/ 145 w 292"/>
              <a:gd name="T99" fmla="*/ 256 h 407"/>
              <a:gd name="T100" fmla="*/ 137 w 292"/>
              <a:gd name="T101" fmla="*/ 245 h 407"/>
              <a:gd name="T102" fmla="*/ 146 w 292"/>
              <a:gd name="T103" fmla="*/ 79 h 407"/>
              <a:gd name="T104" fmla="*/ 136 w 292"/>
              <a:gd name="T105" fmla="*/ 233 h 407"/>
              <a:gd name="T106" fmla="*/ 217 w 292"/>
              <a:gd name="T107" fmla="*/ 146 h 407"/>
              <a:gd name="T108" fmla="*/ 259 w 292"/>
              <a:gd name="T109" fmla="*/ 85 h 407"/>
              <a:gd name="T110" fmla="*/ 256 w 292"/>
              <a:gd name="T111" fmla="*/ 96 h 407"/>
              <a:gd name="T112" fmla="*/ 215 w 292"/>
              <a:gd name="T113" fmla="*/ 87 h 407"/>
              <a:gd name="T114" fmla="*/ 270 w 292"/>
              <a:gd name="T115" fmla="*/ 119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407">
                <a:moveTo>
                  <a:pt x="268" y="66"/>
                </a:moveTo>
                <a:cubicBezTo>
                  <a:pt x="250" y="61"/>
                  <a:pt x="229" y="74"/>
                  <a:pt x="214" y="83"/>
                </a:cubicBezTo>
                <a:cubicBezTo>
                  <a:pt x="213" y="80"/>
                  <a:pt x="213" y="77"/>
                  <a:pt x="212" y="74"/>
                </a:cubicBezTo>
                <a:cubicBezTo>
                  <a:pt x="211" y="72"/>
                  <a:pt x="209" y="70"/>
                  <a:pt x="207" y="70"/>
                </a:cubicBezTo>
                <a:cubicBezTo>
                  <a:pt x="213" y="69"/>
                  <a:pt x="219" y="67"/>
                  <a:pt x="224" y="64"/>
                </a:cubicBezTo>
                <a:cubicBezTo>
                  <a:pt x="246" y="54"/>
                  <a:pt x="233" y="40"/>
                  <a:pt x="216" y="34"/>
                </a:cubicBezTo>
                <a:cubicBezTo>
                  <a:pt x="214" y="33"/>
                  <a:pt x="212" y="34"/>
                  <a:pt x="211" y="35"/>
                </a:cubicBezTo>
                <a:cubicBezTo>
                  <a:pt x="218" y="17"/>
                  <a:pt x="185" y="3"/>
                  <a:pt x="172" y="2"/>
                </a:cubicBezTo>
                <a:cubicBezTo>
                  <a:pt x="146" y="0"/>
                  <a:pt x="102" y="3"/>
                  <a:pt x="81" y="21"/>
                </a:cubicBezTo>
                <a:cubicBezTo>
                  <a:pt x="79" y="23"/>
                  <a:pt x="80" y="26"/>
                  <a:pt x="82" y="28"/>
                </a:cubicBezTo>
                <a:cubicBezTo>
                  <a:pt x="81" y="29"/>
                  <a:pt x="80" y="30"/>
                  <a:pt x="79" y="30"/>
                </a:cubicBezTo>
                <a:cubicBezTo>
                  <a:pt x="78" y="32"/>
                  <a:pt x="77" y="34"/>
                  <a:pt x="78" y="36"/>
                </a:cubicBezTo>
                <a:cubicBezTo>
                  <a:pt x="71" y="35"/>
                  <a:pt x="64" y="36"/>
                  <a:pt x="60" y="43"/>
                </a:cubicBezTo>
                <a:cubicBezTo>
                  <a:pt x="56" y="50"/>
                  <a:pt x="58" y="59"/>
                  <a:pt x="65" y="63"/>
                </a:cubicBezTo>
                <a:cubicBezTo>
                  <a:pt x="70" y="66"/>
                  <a:pt x="75" y="69"/>
                  <a:pt x="82" y="71"/>
                </a:cubicBezTo>
                <a:cubicBezTo>
                  <a:pt x="81" y="74"/>
                  <a:pt x="80" y="77"/>
                  <a:pt x="79" y="79"/>
                </a:cubicBezTo>
                <a:cubicBezTo>
                  <a:pt x="59" y="73"/>
                  <a:pt x="13" y="47"/>
                  <a:pt x="5" y="78"/>
                </a:cubicBezTo>
                <a:cubicBezTo>
                  <a:pt x="0" y="98"/>
                  <a:pt x="14" y="123"/>
                  <a:pt x="23" y="140"/>
                </a:cubicBezTo>
                <a:cubicBezTo>
                  <a:pt x="34" y="158"/>
                  <a:pt x="52" y="183"/>
                  <a:pt x="73" y="191"/>
                </a:cubicBezTo>
                <a:cubicBezTo>
                  <a:pt x="80" y="219"/>
                  <a:pt x="98" y="241"/>
                  <a:pt x="131" y="244"/>
                </a:cubicBezTo>
                <a:cubicBezTo>
                  <a:pt x="129" y="249"/>
                  <a:pt x="128" y="254"/>
                  <a:pt x="128" y="258"/>
                </a:cubicBezTo>
                <a:cubicBezTo>
                  <a:pt x="121" y="260"/>
                  <a:pt x="108" y="264"/>
                  <a:pt x="104" y="271"/>
                </a:cubicBezTo>
                <a:cubicBezTo>
                  <a:pt x="95" y="273"/>
                  <a:pt x="87" y="277"/>
                  <a:pt x="80" y="282"/>
                </a:cubicBezTo>
                <a:cubicBezTo>
                  <a:pt x="77" y="284"/>
                  <a:pt x="76" y="288"/>
                  <a:pt x="78" y="291"/>
                </a:cubicBezTo>
                <a:cubicBezTo>
                  <a:pt x="77" y="295"/>
                  <a:pt x="78" y="299"/>
                  <a:pt x="78" y="303"/>
                </a:cubicBezTo>
                <a:cubicBezTo>
                  <a:pt x="78" y="307"/>
                  <a:pt x="79" y="311"/>
                  <a:pt x="79" y="315"/>
                </a:cubicBezTo>
                <a:cubicBezTo>
                  <a:pt x="70" y="318"/>
                  <a:pt x="63" y="322"/>
                  <a:pt x="55" y="328"/>
                </a:cubicBezTo>
                <a:cubicBezTo>
                  <a:pt x="52" y="330"/>
                  <a:pt x="51" y="333"/>
                  <a:pt x="53" y="337"/>
                </a:cubicBezTo>
                <a:cubicBezTo>
                  <a:pt x="89" y="407"/>
                  <a:pt x="175" y="397"/>
                  <a:pt x="227" y="351"/>
                </a:cubicBezTo>
                <a:cubicBezTo>
                  <a:pt x="230" y="348"/>
                  <a:pt x="229" y="343"/>
                  <a:pt x="227" y="340"/>
                </a:cubicBezTo>
                <a:cubicBezTo>
                  <a:pt x="219" y="331"/>
                  <a:pt x="210" y="324"/>
                  <a:pt x="200" y="319"/>
                </a:cubicBezTo>
                <a:cubicBezTo>
                  <a:pt x="202" y="310"/>
                  <a:pt x="203" y="300"/>
                  <a:pt x="200" y="291"/>
                </a:cubicBezTo>
                <a:cubicBezTo>
                  <a:pt x="200" y="289"/>
                  <a:pt x="199" y="287"/>
                  <a:pt x="197" y="287"/>
                </a:cubicBezTo>
                <a:cubicBezTo>
                  <a:pt x="197" y="286"/>
                  <a:pt x="196" y="285"/>
                  <a:pt x="195" y="285"/>
                </a:cubicBezTo>
                <a:cubicBezTo>
                  <a:pt x="185" y="277"/>
                  <a:pt x="175" y="271"/>
                  <a:pt x="163" y="269"/>
                </a:cubicBezTo>
                <a:cubicBezTo>
                  <a:pt x="159" y="266"/>
                  <a:pt x="155" y="263"/>
                  <a:pt x="152" y="261"/>
                </a:cubicBezTo>
                <a:cubicBezTo>
                  <a:pt x="152" y="261"/>
                  <a:pt x="152" y="261"/>
                  <a:pt x="152" y="260"/>
                </a:cubicBezTo>
                <a:cubicBezTo>
                  <a:pt x="154" y="256"/>
                  <a:pt x="155" y="249"/>
                  <a:pt x="153" y="244"/>
                </a:cubicBezTo>
                <a:cubicBezTo>
                  <a:pt x="180" y="240"/>
                  <a:pt x="197" y="220"/>
                  <a:pt x="207" y="195"/>
                </a:cubicBezTo>
                <a:cubicBezTo>
                  <a:pt x="207" y="195"/>
                  <a:pt x="207" y="195"/>
                  <a:pt x="207" y="195"/>
                </a:cubicBezTo>
                <a:cubicBezTo>
                  <a:pt x="224" y="182"/>
                  <a:pt x="241" y="167"/>
                  <a:pt x="256" y="152"/>
                </a:cubicBezTo>
                <a:cubicBezTo>
                  <a:pt x="270" y="139"/>
                  <a:pt x="288" y="120"/>
                  <a:pt x="290" y="100"/>
                </a:cubicBezTo>
                <a:cubicBezTo>
                  <a:pt x="292" y="84"/>
                  <a:pt x="284" y="70"/>
                  <a:pt x="268" y="66"/>
                </a:cubicBezTo>
                <a:close/>
                <a:moveTo>
                  <a:pt x="75" y="95"/>
                </a:moveTo>
                <a:cubicBezTo>
                  <a:pt x="60" y="90"/>
                  <a:pt x="44" y="84"/>
                  <a:pt x="28" y="88"/>
                </a:cubicBezTo>
                <a:cubicBezTo>
                  <a:pt x="26" y="89"/>
                  <a:pt x="25" y="91"/>
                  <a:pt x="25" y="93"/>
                </a:cubicBezTo>
                <a:cubicBezTo>
                  <a:pt x="24" y="122"/>
                  <a:pt x="45" y="145"/>
                  <a:pt x="64" y="165"/>
                </a:cubicBezTo>
                <a:cubicBezTo>
                  <a:pt x="66" y="166"/>
                  <a:pt x="69" y="164"/>
                  <a:pt x="68" y="162"/>
                </a:cubicBezTo>
                <a:cubicBezTo>
                  <a:pt x="53" y="142"/>
                  <a:pt x="34" y="122"/>
                  <a:pt x="34" y="96"/>
                </a:cubicBezTo>
                <a:cubicBezTo>
                  <a:pt x="47" y="94"/>
                  <a:pt x="60" y="99"/>
                  <a:pt x="73" y="103"/>
                </a:cubicBezTo>
                <a:cubicBezTo>
                  <a:pt x="69" y="126"/>
                  <a:pt x="67" y="152"/>
                  <a:pt x="70" y="176"/>
                </a:cubicBezTo>
                <a:cubicBezTo>
                  <a:pt x="60" y="166"/>
                  <a:pt x="49" y="156"/>
                  <a:pt x="40" y="144"/>
                </a:cubicBezTo>
                <a:cubicBezTo>
                  <a:pt x="28" y="127"/>
                  <a:pt x="18" y="108"/>
                  <a:pt x="16" y="87"/>
                </a:cubicBezTo>
                <a:cubicBezTo>
                  <a:pt x="15" y="69"/>
                  <a:pt x="36" y="76"/>
                  <a:pt x="46" y="79"/>
                </a:cubicBezTo>
                <a:cubicBezTo>
                  <a:pt x="57" y="82"/>
                  <a:pt x="67" y="84"/>
                  <a:pt x="77" y="85"/>
                </a:cubicBezTo>
                <a:cubicBezTo>
                  <a:pt x="76" y="88"/>
                  <a:pt x="76" y="92"/>
                  <a:pt x="75" y="95"/>
                </a:cubicBezTo>
                <a:close/>
                <a:moveTo>
                  <a:pt x="94" y="29"/>
                </a:moveTo>
                <a:cubicBezTo>
                  <a:pt x="108" y="26"/>
                  <a:pt x="123" y="20"/>
                  <a:pt x="136" y="17"/>
                </a:cubicBezTo>
                <a:cubicBezTo>
                  <a:pt x="149" y="15"/>
                  <a:pt x="162" y="14"/>
                  <a:pt x="175" y="16"/>
                </a:cubicBezTo>
                <a:cubicBezTo>
                  <a:pt x="182" y="17"/>
                  <a:pt x="207" y="27"/>
                  <a:pt x="194" y="36"/>
                </a:cubicBezTo>
                <a:cubicBezTo>
                  <a:pt x="180" y="46"/>
                  <a:pt x="155" y="45"/>
                  <a:pt x="138" y="44"/>
                </a:cubicBezTo>
                <a:cubicBezTo>
                  <a:pt x="128" y="44"/>
                  <a:pt x="118" y="43"/>
                  <a:pt x="108" y="40"/>
                </a:cubicBezTo>
                <a:cubicBezTo>
                  <a:pt x="104" y="39"/>
                  <a:pt x="99" y="38"/>
                  <a:pt x="95" y="36"/>
                </a:cubicBezTo>
                <a:cubicBezTo>
                  <a:pt x="89" y="33"/>
                  <a:pt x="90" y="32"/>
                  <a:pt x="94" y="29"/>
                </a:cubicBezTo>
                <a:close/>
                <a:moveTo>
                  <a:pt x="80" y="59"/>
                </a:moveTo>
                <a:cubicBezTo>
                  <a:pt x="67" y="55"/>
                  <a:pt x="75" y="45"/>
                  <a:pt x="83" y="42"/>
                </a:cubicBezTo>
                <a:cubicBezTo>
                  <a:pt x="100" y="55"/>
                  <a:pt x="128" y="56"/>
                  <a:pt x="147" y="56"/>
                </a:cubicBezTo>
                <a:cubicBezTo>
                  <a:pt x="165" y="57"/>
                  <a:pt x="198" y="57"/>
                  <a:pt x="209" y="39"/>
                </a:cubicBezTo>
                <a:cubicBezTo>
                  <a:pt x="209" y="41"/>
                  <a:pt x="210" y="43"/>
                  <a:pt x="212" y="43"/>
                </a:cubicBezTo>
                <a:cubicBezTo>
                  <a:pt x="233" y="54"/>
                  <a:pt x="210" y="58"/>
                  <a:pt x="197" y="61"/>
                </a:cubicBezTo>
                <a:cubicBezTo>
                  <a:pt x="182" y="64"/>
                  <a:pt x="167" y="66"/>
                  <a:pt x="151" y="67"/>
                </a:cubicBezTo>
                <a:cubicBezTo>
                  <a:pt x="140" y="68"/>
                  <a:pt x="130" y="67"/>
                  <a:pt x="119" y="66"/>
                </a:cubicBezTo>
                <a:cubicBezTo>
                  <a:pt x="109" y="65"/>
                  <a:pt x="100" y="64"/>
                  <a:pt x="91" y="62"/>
                </a:cubicBezTo>
                <a:cubicBezTo>
                  <a:pt x="87" y="61"/>
                  <a:pt x="84" y="60"/>
                  <a:pt x="80" y="59"/>
                </a:cubicBezTo>
                <a:close/>
                <a:moveTo>
                  <a:pt x="87" y="306"/>
                </a:moveTo>
                <a:cubicBezTo>
                  <a:pt x="88" y="303"/>
                  <a:pt x="88" y="300"/>
                  <a:pt x="88" y="297"/>
                </a:cubicBezTo>
                <a:cubicBezTo>
                  <a:pt x="103" y="305"/>
                  <a:pt x="119" y="312"/>
                  <a:pt x="136" y="313"/>
                </a:cubicBezTo>
                <a:cubicBezTo>
                  <a:pt x="134" y="324"/>
                  <a:pt x="134" y="335"/>
                  <a:pt x="136" y="347"/>
                </a:cubicBezTo>
                <a:cubicBezTo>
                  <a:pt x="118" y="345"/>
                  <a:pt x="100" y="337"/>
                  <a:pt x="86" y="326"/>
                </a:cubicBezTo>
                <a:cubicBezTo>
                  <a:pt x="87" y="320"/>
                  <a:pt x="87" y="313"/>
                  <a:pt x="87" y="306"/>
                </a:cubicBezTo>
                <a:close/>
                <a:moveTo>
                  <a:pt x="211" y="345"/>
                </a:moveTo>
                <a:cubicBezTo>
                  <a:pt x="189" y="363"/>
                  <a:pt x="163" y="373"/>
                  <a:pt x="135" y="374"/>
                </a:cubicBezTo>
                <a:cubicBezTo>
                  <a:pt x="109" y="375"/>
                  <a:pt x="49" y="348"/>
                  <a:pt x="79" y="323"/>
                </a:cubicBezTo>
                <a:cubicBezTo>
                  <a:pt x="79" y="324"/>
                  <a:pt x="80" y="325"/>
                  <a:pt x="80" y="327"/>
                </a:cubicBezTo>
                <a:cubicBezTo>
                  <a:pt x="79" y="328"/>
                  <a:pt x="79" y="329"/>
                  <a:pt x="80" y="331"/>
                </a:cubicBezTo>
                <a:cubicBezTo>
                  <a:pt x="80" y="332"/>
                  <a:pt x="80" y="333"/>
                  <a:pt x="80" y="333"/>
                </a:cubicBezTo>
                <a:cubicBezTo>
                  <a:pt x="80" y="336"/>
                  <a:pt x="83" y="337"/>
                  <a:pt x="85" y="335"/>
                </a:cubicBezTo>
                <a:cubicBezTo>
                  <a:pt x="100" y="349"/>
                  <a:pt x="119" y="356"/>
                  <a:pt x="139" y="357"/>
                </a:cubicBezTo>
                <a:cubicBezTo>
                  <a:pt x="140" y="358"/>
                  <a:pt x="141" y="358"/>
                  <a:pt x="142" y="358"/>
                </a:cubicBezTo>
                <a:cubicBezTo>
                  <a:pt x="149" y="358"/>
                  <a:pt x="157" y="357"/>
                  <a:pt x="164" y="355"/>
                </a:cubicBezTo>
                <a:cubicBezTo>
                  <a:pt x="178" y="352"/>
                  <a:pt x="188" y="343"/>
                  <a:pt x="195" y="333"/>
                </a:cubicBezTo>
                <a:cubicBezTo>
                  <a:pt x="200" y="336"/>
                  <a:pt x="206" y="340"/>
                  <a:pt x="211" y="345"/>
                </a:cubicBezTo>
                <a:close/>
                <a:moveTo>
                  <a:pt x="188" y="314"/>
                </a:moveTo>
                <a:cubicBezTo>
                  <a:pt x="187" y="314"/>
                  <a:pt x="185" y="314"/>
                  <a:pt x="184" y="313"/>
                </a:cubicBezTo>
                <a:cubicBezTo>
                  <a:pt x="178" y="312"/>
                  <a:pt x="174" y="320"/>
                  <a:pt x="180" y="324"/>
                </a:cubicBezTo>
                <a:cubicBezTo>
                  <a:pt x="181" y="324"/>
                  <a:pt x="182" y="325"/>
                  <a:pt x="184" y="326"/>
                </a:cubicBezTo>
                <a:cubicBezTo>
                  <a:pt x="179" y="335"/>
                  <a:pt x="171" y="341"/>
                  <a:pt x="157" y="345"/>
                </a:cubicBezTo>
                <a:cubicBezTo>
                  <a:pt x="153" y="346"/>
                  <a:pt x="150" y="346"/>
                  <a:pt x="146" y="347"/>
                </a:cubicBezTo>
                <a:cubicBezTo>
                  <a:pt x="144" y="335"/>
                  <a:pt x="145" y="324"/>
                  <a:pt x="146" y="312"/>
                </a:cubicBezTo>
                <a:cubicBezTo>
                  <a:pt x="161" y="310"/>
                  <a:pt x="176" y="303"/>
                  <a:pt x="189" y="297"/>
                </a:cubicBezTo>
                <a:cubicBezTo>
                  <a:pt x="189" y="303"/>
                  <a:pt x="189" y="309"/>
                  <a:pt x="188" y="314"/>
                </a:cubicBezTo>
                <a:close/>
                <a:moveTo>
                  <a:pt x="164" y="284"/>
                </a:moveTo>
                <a:cubicBezTo>
                  <a:pt x="165" y="283"/>
                  <a:pt x="166" y="282"/>
                  <a:pt x="166" y="281"/>
                </a:cubicBezTo>
                <a:cubicBezTo>
                  <a:pt x="171" y="284"/>
                  <a:pt x="176" y="286"/>
                  <a:pt x="180" y="289"/>
                </a:cubicBezTo>
                <a:cubicBezTo>
                  <a:pt x="168" y="294"/>
                  <a:pt x="155" y="299"/>
                  <a:pt x="141" y="301"/>
                </a:cubicBezTo>
                <a:cubicBezTo>
                  <a:pt x="125" y="302"/>
                  <a:pt x="109" y="294"/>
                  <a:pt x="94" y="286"/>
                </a:cubicBezTo>
                <a:cubicBezTo>
                  <a:pt x="97" y="284"/>
                  <a:pt x="100" y="281"/>
                  <a:pt x="104" y="279"/>
                </a:cubicBezTo>
                <a:cubicBezTo>
                  <a:pt x="104" y="280"/>
                  <a:pt x="105" y="280"/>
                  <a:pt x="105" y="281"/>
                </a:cubicBezTo>
                <a:cubicBezTo>
                  <a:pt x="108" y="285"/>
                  <a:pt x="114" y="287"/>
                  <a:pt x="118" y="288"/>
                </a:cubicBezTo>
                <a:cubicBezTo>
                  <a:pt x="124" y="289"/>
                  <a:pt x="131" y="290"/>
                  <a:pt x="137" y="290"/>
                </a:cubicBezTo>
                <a:cubicBezTo>
                  <a:pt x="146" y="290"/>
                  <a:pt x="157" y="290"/>
                  <a:pt x="164" y="284"/>
                </a:cubicBezTo>
                <a:close/>
                <a:moveTo>
                  <a:pt x="153" y="274"/>
                </a:moveTo>
                <a:cubicBezTo>
                  <a:pt x="153" y="274"/>
                  <a:pt x="154" y="274"/>
                  <a:pt x="154" y="275"/>
                </a:cubicBezTo>
                <a:cubicBezTo>
                  <a:pt x="154" y="275"/>
                  <a:pt x="154" y="275"/>
                  <a:pt x="155" y="275"/>
                </a:cubicBezTo>
                <a:cubicBezTo>
                  <a:pt x="155" y="276"/>
                  <a:pt x="155" y="276"/>
                  <a:pt x="156" y="277"/>
                </a:cubicBezTo>
                <a:cubicBezTo>
                  <a:pt x="156" y="277"/>
                  <a:pt x="156" y="277"/>
                  <a:pt x="156" y="277"/>
                </a:cubicBezTo>
                <a:cubicBezTo>
                  <a:pt x="156" y="277"/>
                  <a:pt x="156" y="277"/>
                  <a:pt x="156" y="277"/>
                </a:cubicBezTo>
                <a:cubicBezTo>
                  <a:pt x="156" y="277"/>
                  <a:pt x="156" y="278"/>
                  <a:pt x="155" y="278"/>
                </a:cubicBezTo>
                <a:cubicBezTo>
                  <a:pt x="155" y="278"/>
                  <a:pt x="155" y="278"/>
                  <a:pt x="155" y="278"/>
                </a:cubicBezTo>
                <a:cubicBezTo>
                  <a:pt x="154" y="278"/>
                  <a:pt x="154" y="278"/>
                  <a:pt x="153" y="279"/>
                </a:cubicBezTo>
                <a:cubicBezTo>
                  <a:pt x="152" y="279"/>
                  <a:pt x="151" y="279"/>
                  <a:pt x="150" y="279"/>
                </a:cubicBezTo>
                <a:cubicBezTo>
                  <a:pt x="149" y="279"/>
                  <a:pt x="149" y="279"/>
                  <a:pt x="149" y="279"/>
                </a:cubicBezTo>
                <a:cubicBezTo>
                  <a:pt x="149" y="279"/>
                  <a:pt x="149" y="279"/>
                  <a:pt x="149" y="279"/>
                </a:cubicBezTo>
                <a:cubicBezTo>
                  <a:pt x="148" y="280"/>
                  <a:pt x="147" y="280"/>
                  <a:pt x="146" y="280"/>
                </a:cubicBezTo>
                <a:cubicBezTo>
                  <a:pt x="143" y="280"/>
                  <a:pt x="140" y="280"/>
                  <a:pt x="137" y="280"/>
                </a:cubicBezTo>
                <a:cubicBezTo>
                  <a:pt x="134" y="280"/>
                  <a:pt x="131" y="280"/>
                  <a:pt x="128" y="279"/>
                </a:cubicBezTo>
                <a:cubicBezTo>
                  <a:pt x="128" y="279"/>
                  <a:pt x="128" y="279"/>
                  <a:pt x="128" y="279"/>
                </a:cubicBezTo>
                <a:cubicBezTo>
                  <a:pt x="128" y="279"/>
                  <a:pt x="128" y="279"/>
                  <a:pt x="128" y="279"/>
                </a:cubicBezTo>
                <a:cubicBezTo>
                  <a:pt x="128" y="279"/>
                  <a:pt x="127" y="279"/>
                  <a:pt x="127" y="279"/>
                </a:cubicBezTo>
                <a:cubicBezTo>
                  <a:pt x="126" y="279"/>
                  <a:pt x="126" y="279"/>
                  <a:pt x="125" y="279"/>
                </a:cubicBezTo>
                <a:cubicBezTo>
                  <a:pt x="124" y="278"/>
                  <a:pt x="122" y="278"/>
                  <a:pt x="121" y="278"/>
                </a:cubicBezTo>
                <a:cubicBezTo>
                  <a:pt x="119" y="277"/>
                  <a:pt x="118" y="277"/>
                  <a:pt x="116" y="276"/>
                </a:cubicBezTo>
                <a:cubicBezTo>
                  <a:pt x="116" y="276"/>
                  <a:pt x="116" y="276"/>
                  <a:pt x="115" y="276"/>
                </a:cubicBezTo>
                <a:cubicBezTo>
                  <a:pt x="115" y="276"/>
                  <a:pt x="114" y="275"/>
                  <a:pt x="114" y="275"/>
                </a:cubicBezTo>
                <a:cubicBezTo>
                  <a:pt x="114" y="275"/>
                  <a:pt x="114" y="275"/>
                  <a:pt x="113" y="275"/>
                </a:cubicBezTo>
                <a:cubicBezTo>
                  <a:pt x="113" y="275"/>
                  <a:pt x="113" y="275"/>
                  <a:pt x="113" y="275"/>
                </a:cubicBezTo>
                <a:cubicBezTo>
                  <a:pt x="113" y="275"/>
                  <a:pt x="114" y="275"/>
                  <a:pt x="114" y="274"/>
                </a:cubicBezTo>
                <a:cubicBezTo>
                  <a:pt x="114" y="274"/>
                  <a:pt x="115" y="273"/>
                  <a:pt x="115" y="273"/>
                </a:cubicBezTo>
                <a:cubicBezTo>
                  <a:pt x="116" y="273"/>
                  <a:pt x="116" y="272"/>
                  <a:pt x="117" y="272"/>
                </a:cubicBezTo>
                <a:cubicBezTo>
                  <a:pt x="116" y="273"/>
                  <a:pt x="117" y="272"/>
                  <a:pt x="117" y="272"/>
                </a:cubicBezTo>
                <a:cubicBezTo>
                  <a:pt x="121" y="269"/>
                  <a:pt x="125" y="267"/>
                  <a:pt x="129" y="265"/>
                </a:cubicBezTo>
                <a:cubicBezTo>
                  <a:pt x="130" y="267"/>
                  <a:pt x="131" y="270"/>
                  <a:pt x="132" y="273"/>
                </a:cubicBezTo>
                <a:cubicBezTo>
                  <a:pt x="134" y="275"/>
                  <a:pt x="136" y="275"/>
                  <a:pt x="139" y="274"/>
                </a:cubicBezTo>
                <a:cubicBezTo>
                  <a:pt x="142" y="273"/>
                  <a:pt x="144" y="271"/>
                  <a:pt x="146" y="270"/>
                </a:cubicBezTo>
                <a:cubicBezTo>
                  <a:pt x="146" y="270"/>
                  <a:pt x="146" y="270"/>
                  <a:pt x="146" y="270"/>
                </a:cubicBezTo>
                <a:cubicBezTo>
                  <a:pt x="148" y="271"/>
                  <a:pt x="150" y="272"/>
                  <a:pt x="151" y="273"/>
                </a:cubicBezTo>
                <a:cubicBezTo>
                  <a:pt x="152" y="273"/>
                  <a:pt x="153" y="274"/>
                  <a:pt x="153" y="274"/>
                </a:cubicBezTo>
                <a:close/>
                <a:moveTo>
                  <a:pt x="137" y="245"/>
                </a:moveTo>
                <a:cubicBezTo>
                  <a:pt x="140" y="245"/>
                  <a:pt x="142" y="245"/>
                  <a:pt x="145" y="245"/>
                </a:cubicBezTo>
                <a:cubicBezTo>
                  <a:pt x="144" y="248"/>
                  <a:pt x="145" y="252"/>
                  <a:pt x="145" y="256"/>
                </a:cubicBezTo>
                <a:cubicBezTo>
                  <a:pt x="144" y="259"/>
                  <a:pt x="142" y="262"/>
                  <a:pt x="139" y="264"/>
                </a:cubicBezTo>
                <a:cubicBezTo>
                  <a:pt x="136" y="258"/>
                  <a:pt x="137" y="252"/>
                  <a:pt x="137" y="246"/>
                </a:cubicBezTo>
                <a:cubicBezTo>
                  <a:pt x="137" y="245"/>
                  <a:pt x="137" y="245"/>
                  <a:pt x="137" y="245"/>
                </a:cubicBezTo>
                <a:close/>
                <a:moveTo>
                  <a:pt x="136" y="233"/>
                </a:moveTo>
                <a:cubicBezTo>
                  <a:pt x="63" y="236"/>
                  <a:pt x="78" y="120"/>
                  <a:pt x="87" y="73"/>
                </a:cubicBezTo>
                <a:cubicBezTo>
                  <a:pt x="106" y="78"/>
                  <a:pt x="128" y="79"/>
                  <a:pt x="146" y="79"/>
                </a:cubicBezTo>
                <a:cubicBezTo>
                  <a:pt x="164" y="78"/>
                  <a:pt x="185" y="76"/>
                  <a:pt x="204" y="71"/>
                </a:cubicBezTo>
                <a:cubicBezTo>
                  <a:pt x="202" y="72"/>
                  <a:pt x="201" y="74"/>
                  <a:pt x="202" y="77"/>
                </a:cubicBezTo>
                <a:cubicBezTo>
                  <a:pt x="215" y="131"/>
                  <a:pt x="210" y="230"/>
                  <a:pt x="136" y="233"/>
                </a:cubicBezTo>
                <a:close/>
                <a:moveTo>
                  <a:pt x="270" y="119"/>
                </a:moveTo>
                <a:cubicBezTo>
                  <a:pt x="255" y="142"/>
                  <a:pt x="233" y="157"/>
                  <a:pt x="213" y="174"/>
                </a:cubicBezTo>
                <a:cubicBezTo>
                  <a:pt x="215" y="165"/>
                  <a:pt x="217" y="155"/>
                  <a:pt x="217" y="146"/>
                </a:cubicBezTo>
                <a:cubicBezTo>
                  <a:pt x="227" y="147"/>
                  <a:pt x="239" y="137"/>
                  <a:pt x="245" y="131"/>
                </a:cubicBezTo>
                <a:cubicBezTo>
                  <a:pt x="257" y="121"/>
                  <a:pt x="268" y="105"/>
                  <a:pt x="265" y="89"/>
                </a:cubicBezTo>
                <a:cubicBezTo>
                  <a:pt x="265" y="86"/>
                  <a:pt x="262" y="85"/>
                  <a:pt x="259" y="85"/>
                </a:cubicBezTo>
                <a:cubicBezTo>
                  <a:pt x="243" y="88"/>
                  <a:pt x="225" y="92"/>
                  <a:pt x="219" y="109"/>
                </a:cubicBezTo>
                <a:cubicBezTo>
                  <a:pt x="217" y="112"/>
                  <a:pt x="222" y="114"/>
                  <a:pt x="224" y="111"/>
                </a:cubicBezTo>
                <a:cubicBezTo>
                  <a:pt x="232" y="100"/>
                  <a:pt x="243" y="97"/>
                  <a:pt x="256" y="96"/>
                </a:cubicBezTo>
                <a:cubicBezTo>
                  <a:pt x="255" y="106"/>
                  <a:pt x="244" y="114"/>
                  <a:pt x="237" y="121"/>
                </a:cubicBezTo>
                <a:cubicBezTo>
                  <a:pt x="233" y="125"/>
                  <a:pt x="225" y="131"/>
                  <a:pt x="218" y="133"/>
                </a:cubicBezTo>
                <a:cubicBezTo>
                  <a:pt x="218" y="117"/>
                  <a:pt x="217" y="101"/>
                  <a:pt x="215" y="87"/>
                </a:cubicBezTo>
                <a:cubicBezTo>
                  <a:pt x="215" y="87"/>
                  <a:pt x="215" y="87"/>
                  <a:pt x="215" y="87"/>
                </a:cubicBezTo>
                <a:cubicBezTo>
                  <a:pt x="229" y="81"/>
                  <a:pt x="244" y="76"/>
                  <a:pt x="259" y="75"/>
                </a:cubicBezTo>
                <a:cubicBezTo>
                  <a:pt x="287" y="74"/>
                  <a:pt x="279" y="105"/>
                  <a:pt x="270" y="119"/>
                </a:cubicBezTo>
                <a:close/>
              </a:path>
            </a:pathLst>
          </a:custGeom>
          <a:solidFill>
            <a:srgbClr val="C68959"/>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 name="Freeform 6"/>
          <p:cNvSpPr>
            <a:spLocks noEditPoints="1"/>
          </p:cNvSpPr>
          <p:nvPr/>
        </p:nvSpPr>
        <p:spPr bwMode="auto">
          <a:xfrm>
            <a:off x="2057624" y="3073766"/>
            <a:ext cx="426579" cy="726558"/>
          </a:xfrm>
          <a:custGeom>
            <a:avLst/>
            <a:gdLst>
              <a:gd name="T0" fmla="*/ 65 w 65"/>
              <a:gd name="T1" fmla="*/ 12 h 111"/>
              <a:gd name="T2" fmla="*/ 60 w 65"/>
              <a:gd name="T3" fmla="*/ 7 h 111"/>
              <a:gd name="T4" fmla="*/ 21 w 65"/>
              <a:gd name="T5" fmla="*/ 2 h 111"/>
              <a:gd name="T6" fmla="*/ 4 w 65"/>
              <a:gd name="T7" fmla="*/ 35 h 111"/>
              <a:gd name="T8" fmla="*/ 4 w 65"/>
              <a:gd name="T9" fmla="*/ 43 h 111"/>
              <a:gd name="T10" fmla="*/ 26 w 65"/>
              <a:gd name="T11" fmla="*/ 46 h 111"/>
              <a:gd name="T12" fmla="*/ 17 w 65"/>
              <a:gd name="T13" fmla="*/ 98 h 111"/>
              <a:gd name="T14" fmla="*/ 19 w 65"/>
              <a:gd name="T15" fmla="*/ 105 h 111"/>
              <a:gd name="T16" fmla="*/ 48 w 65"/>
              <a:gd name="T17" fmla="*/ 101 h 111"/>
              <a:gd name="T18" fmla="*/ 49 w 65"/>
              <a:gd name="T19" fmla="*/ 96 h 111"/>
              <a:gd name="T20" fmla="*/ 56 w 65"/>
              <a:gd name="T21" fmla="*/ 63 h 111"/>
              <a:gd name="T22" fmla="*/ 65 w 65"/>
              <a:gd name="T23" fmla="*/ 12 h 111"/>
              <a:gd name="T24" fmla="*/ 45 w 65"/>
              <a:gd name="T25" fmla="*/ 59 h 111"/>
              <a:gd name="T26" fmla="*/ 40 w 65"/>
              <a:gd name="T27" fmla="*/ 93 h 111"/>
              <a:gd name="T28" fmla="*/ 29 w 65"/>
              <a:gd name="T29" fmla="*/ 95 h 111"/>
              <a:gd name="T30" fmla="*/ 33 w 65"/>
              <a:gd name="T31" fmla="*/ 46 h 111"/>
              <a:gd name="T32" fmla="*/ 35 w 65"/>
              <a:gd name="T33" fmla="*/ 46 h 111"/>
              <a:gd name="T34" fmla="*/ 35 w 65"/>
              <a:gd name="T35" fmla="*/ 37 h 111"/>
              <a:gd name="T36" fmla="*/ 21 w 65"/>
              <a:gd name="T37" fmla="*/ 37 h 111"/>
              <a:gd name="T38" fmla="*/ 13 w 65"/>
              <a:gd name="T39" fmla="*/ 36 h 111"/>
              <a:gd name="T40" fmla="*/ 25 w 65"/>
              <a:gd name="T41" fmla="*/ 14 h 111"/>
              <a:gd name="T42" fmla="*/ 53 w 65"/>
              <a:gd name="T43" fmla="*/ 16 h 111"/>
              <a:gd name="T44" fmla="*/ 45 w 65"/>
              <a:gd name="T45" fmla="*/ 5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111">
                <a:moveTo>
                  <a:pt x="65" y="12"/>
                </a:moveTo>
                <a:cubicBezTo>
                  <a:pt x="65" y="10"/>
                  <a:pt x="63" y="7"/>
                  <a:pt x="60" y="7"/>
                </a:cubicBezTo>
                <a:cubicBezTo>
                  <a:pt x="47" y="4"/>
                  <a:pt x="34" y="0"/>
                  <a:pt x="21" y="2"/>
                </a:cubicBezTo>
                <a:cubicBezTo>
                  <a:pt x="13" y="3"/>
                  <a:pt x="6" y="26"/>
                  <a:pt x="4" y="35"/>
                </a:cubicBezTo>
                <a:cubicBezTo>
                  <a:pt x="1" y="37"/>
                  <a:pt x="0" y="42"/>
                  <a:pt x="4" y="43"/>
                </a:cubicBezTo>
                <a:cubicBezTo>
                  <a:pt x="11" y="45"/>
                  <a:pt x="19" y="46"/>
                  <a:pt x="26" y="46"/>
                </a:cubicBezTo>
                <a:cubicBezTo>
                  <a:pt x="24" y="64"/>
                  <a:pt x="19" y="81"/>
                  <a:pt x="17" y="98"/>
                </a:cubicBezTo>
                <a:cubicBezTo>
                  <a:pt x="16" y="101"/>
                  <a:pt x="17" y="104"/>
                  <a:pt x="19" y="105"/>
                </a:cubicBezTo>
                <a:cubicBezTo>
                  <a:pt x="29" y="109"/>
                  <a:pt x="40" y="111"/>
                  <a:pt x="48" y="101"/>
                </a:cubicBezTo>
                <a:cubicBezTo>
                  <a:pt x="49" y="99"/>
                  <a:pt x="49" y="97"/>
                  <a:pt x="49" y="96"/>
                </a:cubicBezTo>
                <a:cubicBezTo>
                  <a:pt x="54" y="86"/>
                  <a:pt x="54" y="73"/>
                  <a:pt x="56" y="63"/>
                </a:cubicBezTo>
                <a:cubicBezTo>
                  <a:pt x="59" y="46"/>
                  <a:pt x="62" y="29"/>
                  <a:pt x="65" y="12"/>
                </a:cubicBezTo>
                <a:close/>
                <a:moveTo>
                  <a:pt x="45" y="59"/>
                </a:moveTo>
                <a:cubicBezTo>
                  <a:pt x="43" y="70"/>
                  <a:pt x="39" y="82"/>
                  <a:pt x="40" y="93"/>
                </a:cubicBezTo>
                <a:cubicBezTo>
                  <a:pt x="36" y="95"/>
                  <a:pt x="33" y="96"/>
                  <a:pt x="29" y="95"/>
                </a:cubicBezTo>
                <a:cubicBezTo>
                  <a:pt x="31" y="79"/>
                  <a:pt x="33" y="63"/>
                  <a:pt x="33" y="46"/>
                </a:cubicBezTo>
                <a:cubicBezTo>
                  <a:pt x="33" y="46"/>
                  <a:pt x="34" y="47"/>
                  <a:pt x="35" y="46"/>
                </a:cubicBezTo>
                <a:cubicBezTo>
                  <a:pt x="41" y="46"/>
                  <a:pt x="41" y="37"/>
                  <a:pt x="35" y="37"/>
                </a:cubicBezTo>
                <a:cubicBezTo>
                  <a:pt x="30" y="36"/>
                  <a:pt x="26" y="37"/>
                  <a:pt x="21" y="37"/>
                </a:cubicBezTo>
                <a:cubicBezTo>
                  <a:pt x="19" y="37"/>
                  <a:pt x="16" y="37"/>
                  <a:pt x="13" y="36"/>
                </a:cubicBezTo>
                <a:cubicBezTo>
                  <a:pt x="17" y="29"/>
                  <a:pt x="21" y="22"/>
                  <a:pt x="25" y="14"/>
                </a:cubicBezTo>
                <a:cubicBezTo>
                  <a:pt x="28" y="9"/>
                  <a:pt x="44" y="14"/>
                  <a:pt x="53" y="16"/>
                </a:cubicBezTo>
                <a:cubicBezTo>
                  <a:pt x="50" y="31"/>
                  <a:pt x="48" y="45"/>
                  <a:pt x="45" y="59"/>
                </a:cubicBezTo>
                <a:close/>
              </a:path>
            </a:pathLst>
          </a:custGeom>
          <a:solidFill>
            <a:srgbClr val="FDAF6B"/>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 name="Freeform 10"/>
          <p:cNvSpPr>
            <a:spLocks noEditPoints="1"/>
          </p:cNvSpPr>
          <p:nvPr/>
        </p:nvSpPr>
        <p:spPr bwMode="auto">
          <a:xfrm>
            <a:off x="404301" y="2456597"/>
            <a:ext cx="703972" cy="478013"/>
          </a:xfrm>
          <a:custGeom>
            <a:avLst/>
            <a:gdLst>
              <a:gd name="T0" fmla="*/ 457 w 499"/>
              <a:gd name="T1" fmla="*/ 199 h 338"/>
              <a:gd name="T2" fmla="*/ 450 w 499"/>
              <a:gd name="T3" fmla="*/ 184 h 338"/>
              <a:gd name="T4" fmla="*/ 442 w 499"/>
              <a:gd name="T5" fmla="*/ 156 h 338"/>
              <a:gd name="T6" fmla="*/ 433 w 499"/>
              <a:gd name="T7" fmla="*/ 112 h 338"/>
              <a:gd name="T8" fmla="*/ 295 w 499"/>
              <a:gd name="T9" fmla="*/ 0 h 338"/>
              <a:gd name="T10" fmla="*/ 67 w 499"/>
              <a:gd name="T11" fmla="*/ 70 h 338"/>
              <a:gd name="T12" fmla="*/ 30 w 499"/>
              <a:gd name="T13" fmla="*/ 76 h 338"/>
              <a:gd name="T14" fmla="*/ 30 w 499"/>
              <a:gd name="T15" fmla="*/ 166 h 338"/>
              <a:gd name="T16" fmla="*/ 131 w 499"/>
              <a:gd name="T17" fmla="*/ 122 h 338"/>
              <a:gd name="T18" fmla="*/ 245 w 499"/>
              <a:gd name="T19" fmla="*/ 189 h 338"/>
              <a:gd name="T20" fmla="*/ 243 w 499"/>
              <a:gd name="T21" fmla="*/ 198 h 338"/>
              <a:gd name="T22" fmla="*/ 236 w 499"/>
              <a:gd name="T23" fmla="*/ 204 h 338"/>
              <a:gd name="T24" fmla="*/ 244 w 499"/>
              <a:gd name="T25" fmla="*/ 251 h 338"/>
              <a:gd name="T26" fmla="*/ 301 w 499"/>
              <a:gd name="T27" fmla="*/ 247 h 338"/>
              <a:gd name="T28" fmla="*/ 307 w 499"/>
              <a:gd name="T29" fmla="*/ 258 h 338"/>
              <a:gd name="T30" fmla="*/ 231 w 499"/>
              <a:gd name="T31" fmla="*/ 264 h 338"/>
              <a:gd name="T32" fmla="*/ 227 w 499"/>
              <a:gd name="T33" fmla="*/ 265 h 338"/>
              <a:gd name="T34" fmla="*/ 233 w 499"/>
              <a:gd name="T35" fmla="*/ 185 h 338"/>
              <a:gd name="T36" fmla="*/ 62 w 499"/>
              <a:gd name="T37" fmla="*/ 109 h 338"/>
              <a:gd name="T38" fmla="*/ 199 w 499"/>
              <a:gd name="T39" fmla="*/ 248 h 338"/>
              <a:gd name="T40" fmla="*/ 16 w 499"/>
              <a:gd name="T41" fmla="*/ 170 h 338"/>
              <a:gd name="T42" fmla="*/ 221 w 499"/>
              <a:gd name="T43" fmla="*/ 273 h 338"/>
              <a:gd name="T44" fmla="*/ 231 w 499"/>
              <a:gd name="T45" fmla="*/ 273 h 338"/>
              <a:gd name="T46" fmla="*/ 307 w 499"/>
              <a:gd name="T47" fmla="*/ 265 h 338"/>
              <a:gd name="T48" fmla="*/ 369 w 499"/>
              <a:gd name="T49" fmla="*/ 311 h 338"/>
              <a:gd name="T50" fmla="*/ 484 w 499"/>
              <a:gd name="T51" fmla="*/ 212 h 338"/>
              <a:gd name="T52" fmla="*/ 72 w 499"/>
              <a:gd name="T53" fmla="*/ 75 h 338"/>
              <a:gd name="T54" fmla="*/ 188 w 499"/>
              <a:gd name="T55" fmla="*/ 29 h 338"/>
              <a:gd name="T56" fmla="*/ 333 w 499"/>
              <a:gd name="T57" fmla="*/ 30 h 338"/>
              <a:gd name="T58" fmla="*/ 433 w 499"/>
              <a:gd name="T59" fmla="*/ 127 h 338"/>
              <a:gd name="T60" fmla="*/ 431 w 499"/>
              <a:gd name="T61" fmla="*/ 151 h 338"/>
              <a:gd name="T62" fmla="*/ 256 w 499"/>
              <a:gd name="T63" fmla="*/ 188 h 338"/>
              <a:gd name="T64" fmla="*/ 126 w 499"/>
              <a:gd name="T65" fmla="*/ 108 h 338"/>
              <a:gd name="T66" fmla="*/ 293 w 499"/>
              <a:gd name="T67" fmla="*/ 238 h 338"/>
              <a:gd name="T68" fmla="*/ 244 w 499"/>
              <a:gd name="T69" fmla="*/ 207 h 338"/>
              <a:gd name="T70" fmla="*/ 380 w 499"/>
              <a:gd name="T71" fmla="*/ 185 h 338"/>
              <a:gd name="T72" fmla="*/ 439 w 499"/>
              <a:gd name="T73" fmla="*/ 184 h 338"/>
              <a:gd name="T74" fmla="*/ 282 w 499"/>
              <a:gd name="T75" fmla="*/ 223 h 338"/>
              <a:gd name="T76" fmla="*/ 448 w 499"/>
              <a:gd name="T77" fmla="*/ 199 h 338"/>
              <a:gd name="T78" fmla="*/ 319 w 499"/>
              <a:gd name="T79" fmla="*/ 234 h 338"/>
              <a:gd name="T80" fmla="*/ 360 w 499"/>
              <a:gd name="T81" fmla="*/ 296 h 338"/>
              <a:gd name="T82" fmla="*/ 323 w 499"/>
              <a:gd name="T83" fmla="*/ 266 h 338"/>
              <a:gd name="T84" fmla="*/ 303 w 499"/>
              <a:gd name="T85" fmla="*/ 238 h 338"/>
              <a:gd name="T86" fmla="*/ 317 w 499"/>
              <a:gd name="T87" fmla="*/ 244 h 338"/>
              <a:gd name="T88" fmla="*/ 360 w 499"/>
              <a:gd name="T89" fmla="*/ 296 h 338"/>
              <a:gd name="T90" fmla="*/ 406 w 499"/>
              <a:gd name="T91" fmla="*/ 242 h 338"/>
              <a:gd name="T92" fmla="*/ 341 w 499"/>
              <a:gd name="T93" fmla="*/ 253 h 338"/>
              <a:gd name="T94" fmla="*/ 466 w 499"/>
              <a:gd name="T95" fmla="*/ 21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9" h="338">
                <a:moveTo>
                  <a:pt x="484" y="212"/>
                </a:moveTo>
                <a:cubicBezTo>
                  <a:pt x="479" y="202"/>
                  <a:pt x="469" y="199"/>
                  <a:pt x="457" y="199"/>
                </a:cubicBezTo>
                <a:cubicBezTo>
                  <a:pt x="456" y="197"/>
                  <a:pt x="455" y="194"/>
                  <a:pt x="454" y="192"/>
                </a:cubicBezTo>
                <a:cubicBezTo>
                  <a:pt x="456" y="189"/>
                  <a:pt x="454" y="184"/>
                  <a:pt x="450" y="184"/>
                </a:cubicBezTo>
                <a:cubicBezTo>
                  <a:pt x="449" y="180"/>
                  <a:pt x="447" y="177"/>
                  <a:pt x="446" y="174"/>
                </a:cubicBezTo>
                <a:cubicBezTo>
                  <a:pt x="444" y="168"/>
                  <a:pt x="444" y="162"/>
                  <a:pt x="442" y="156"/>
                </a:cubicBezTo>
                <a:cubicBezTo>
                  <a:pt x="443" y="154"/>
                  <a:pt x="445" y="152"/>
                  <a:pt x="446" y="149"/>
                </a:cubicBezTo>
                <a:cubicBezTo>
                  <a:pt x="452" y="136"/>
                  <a:pt x="440" y="121"/>
                  <a:pt x="433" y="112"/>
                </a:cubicBezTo>
                <a:cubicBezTo>
                  <a:pt x="412" y="86"/>
                  <a:pt x="382" y="67"/>
                  <a:pt x="359" y="43"/>
                </a:cubicBezTo>
                <a:cubicBezTo>
                  <a:pt x="343" y="25"/>
                  <a:pt x="322" y="0"/>
                  <a:pt x="295" y="0"/>
                </a:cubicBezTo>
                <a:cubicBezTo>
                  <a:pt x="268" y="0"/>
                  <a:pt x="240" y="8"/>
                  <a:pt x="213" y="13"/>
                </a:cubicBezTo>
                <a:cubicBezTo>
                  <a:pt x="168" y="22"/>
                  <a:pt x="95" y="28"/>
                  <a:pt x="67" y="70"/>
                </a:cubicBezTo>
                <a:cubicBezTo>
                  <a:pt x="66" y="71"/>
                  <a:pt x="66" y="72"/>
                  <a:pt x="67" y="73"/>
                </a:cubicBezTo>
                <a:cubicBezTo>
                  <a:pt x="55" y="70"/>
                  <a:pt x="43" y="70"/>
                  <a:pt x="30" y="76"/>
                </a:cubicBezTo>
                <a:cubicBezTo>
                  <a:pt x="0" y="92"/>
                  <a:pt x="11" y="145"/>
                  <a:pt x="23" y="168"/>
                </a:cubicBezTo>
                <a:cubicBezTo>
                  <a:pt x="25" y="172"/>
                  <a:pt x="32" y="170"/>
                  <a:pt x="30" y="166"/>
                </a:cubicBezTo>
                <a:cubicBezTo>
                  <a:pt x="22" y="141"/>
                  <a:pt x="10" y="82"/>
                  <a:pt x="54" y="79"/>
                </a:cubicBezTo>
                <a:cubicBezTo>
                  <a:pt x="80" y="78"/>
                  <a:pt x="111" y="109"/>
                  <a:pt x="131" y="122"/>
                </a:cubicBezTo>
                <a:cubicBezTo>
                  <a:pt x="155" y="137"/>
                  <a:pt x="180" y="149"/>
                  <a:pt x="206" y="162"/>
                </a:cubicBezTo>
                <a:cubicBezTo>
                  <a:pt x="216" y="166"/>
                  <a:pt x="242" y="177"/>
                  <a:pt x="245" y="189"/>
                </a:cubicBezTo>
                <a:cubicBezTo>
                  <a:pt x="243" y="191"/>
                  <a:pt x="243" y="194"/>
                  <a:pt x="244" y="196"/>
                </a:cubicBezTo>
                <a:cubicBezTo>
                  <a:pt x="244" y="196"/>
                  <a:pt x="243" y="197"/>
                  <a:pt x="243" y="198"/>
                </a:cubicBezTo>
                <a:cubicBezTo>
                  <a:pt x="241" y="196"/>
                  <a:pt x="238" y="197"/>
                  <a:pt x="237" y="200"/>
                </a:cubicBezTo>
                <a:cubicBezTo>
                  <a:pt x="237" y="201"/>
                  <a:pt x="236" y="202"/>
                  <a:pt x="236" y="204"/>
                </a:cubicBezTo>
                <a:cubicBezTo>
                  <a:pt x="236" y="204"/>
                  <a:pt x="235" y="205"/>
                  <a:pt x="236" y="206"/>
                </a:cubicBezTo>
                <a:cubicBezTo>
                  <a:pt x="232" y="222"/>
                  <a:pt x="229" y="241"/>
                  <a:pt x="244" y="251"/>
                </a:cubicBezTo>
                <a:cubicBezTo>
                  <a:pt x="259" y="261"/>
                  <a:pt x="285" y="251"/>
                  <a:pt x="301" y="247"/>
                </a:cubicBezTo>
                <a:cubicBezTo>
                  <a:pt x="301" y="247"/>
                  <a:pt x="301" y="247"/>
                  <a:pt x="301" y="247"/>
                </a:cubicBezTo>
                <a:cubicBezTo>
                  <a:pt x="303" y="250"/>
                  <a:pt x="306" y="254"/>
                  <a:pt x="308" y="258"/>
                </a:cubicBezTo>
                <a:cubicBezTo>
                  <a:pt x="308" y="258"/>
                  <a:pt x="308" y="258"/>
                  <a:pt x="307" y="258"/>
                </a:cubicBezTo>
                <a:cubicBezTo>
                  <a:pt x="297" y="256"/>
                  <a:pt x="287" y="259"/>
                  <a:pt x="277" y="260"/>
                </a:cubicBezTo>
                <a:cubicBezTo>
                  <a:pt x="262" y="263"/>
                  <a:pt x="247" y="265"/>
                  <a:pt x="231" y="264"/>
                </a:cubicBezTo>
                <a:cubicBezTo>
                  <a:pt x="230" y="264"/>
                  <a:pt x="229" y="265"/>
                  <a:pt x="228" y="265"/>
                </a:cubicBezTo>
                <a:cubicBezTo>
                  <a:pt x="228" y="265"/>
                  <a:pt x="228" y="265"/>
                  <a:pt x="227" y="265"/>
                </a:cubicBezTo>
                <a:cubicBezTo>
                  <a:pt x="199" y="243"/>
                  <a:pt x="216" y="216"/>
                  <a:pt x="235" y="195"/>
                </a:cubicBezTo>
                <a:cubicBezTo>
                  <a:pt x="239" y="192"/>
                  <a:pt x="237" y="186"/>
                  <a:pt x="233" y="185"/>
                </a:cubicBezTo>
                <a:cubicBezTo>
                  <a:pt x="175" y="168"/>
                  <a:pt x="114" y="142"/>
                  <a:pt x="69" y="103"/>
                </a:cubicBezTo>
                <a:cubicBezTo>
                  <a:pt x="64" y="99"/>
                  <a:pt x="58" y="105"/>
                  <a:pt x="62" y="109"/>
                </a:cubicBezTo>
                <a:cubicBezTo>
                  <a:pt x="103" y="151"/>
                  <a:pt x="165" y="174"/>
                  <a:pt x="219" y="193"/>
                </a:cubicBezTo>
                <a:cubicBezTo>
                  <a:pt x="206" y="208"/>
                  <a:pt x="195" y="230"/>
                  <a:pt x="199" y="248"/>
                </a:cubicBezTo>
                <a:cubicBezTo>
                  <a:pt x="142" y="214"/>
                  <a:pt x="77" y="192"/>
                  <a:pt x="17" y="167"/>
                </a:cubicBezTo>
                <a:cubicBezTo>
                  <a:pt x="16" y="167"/>
                  <a:pt x="15" y="169"/>
                  <a:pt x="16" y="170"/>
                </a:cubicBezTo>
                <a:cubicBezTo>
                  <a:pt x="80" y="204"/>
                  <a:pt x="145" y="239"/>
                  <a:pt x="212" y="268"/>
                </a:cubicBezTo>
                <a:cubicBezTo>
                  <a:pt x="214" y="270"/>
                  <a:pt x="217" y="272"/>
                  <a:pt x="221" y="273"/>
                </a:cubicBezTo>
                <a:cubicBezTo>
                  <a:pt x="223" y="274"/>
                  <a:pt x="226" y="273"/>
                  <a:pt x="228" y="271"/>
                </a:cubicBezTo>
                <a:cubicBezTo>
                  <a:pt x="229" y="272"/>
                  <a:pt x="230" y="273"/>
                  <a:pt x="231" y="273"/>
                </a:cubicBezTo>
                <a:cubicBezTo>
                  <a:pt x="243" y="275"/>
                  <a:pt x="255" y="273"/>
                  <a:pt x="268" y="272"/>
                </a:cubicBezTo>
                <a:cubicBezTo>
                  <a:pt x="281" y="270"/>
                  <a:pt x="295" y="270"/>
                  <a:pt x="307" y="265"/>
                </a:cubicBezTo>
                <a:cubicBezTo>
                  <a:pt x="309" y="264"/>
                  <a:pt x="310" y="263"/>
                  <a:pt x="310" y="261"/>
                </a:cubicBezTo>
                <a:cubicBezTo>
                  <a:pt x="327" y="289"/>
                  <a:pt x="350" y="338"/>
                  <a:pt x="369" y="311"/>
                </a:cubicBezTo>
                <a:cubicBezTo>
                  <a:pt x="379" y="298"/>
                  <a:pt x="362" y="277"/>
                  <a:pt x="351" y="265"/>
                </a:cubicBezTo>
                <a:cubicBezTo>
                  <a:pt x="387" y="260"/>
                  <a:pt x="499" y="243"/>
                  <a:pt x="484" y="212"/>
                </a:cubicBezTo>
                <a:close/>
                <a:moveTo>
                  <a:pt x="126" y="108"/>
                </a:moveTo>
                <a:cubicBezTo>
                  <a:pt x="110" y="98"/>
                  <a:pt x="92" y="83"/>
                  <a:pt x="72" y="75"/>
                </a:cubicBezTo>
                <a:cubicBezTo>
                  <a:pt x="73" y="75"/>
                  <a:pt x="73" y="75"/>
                  <a:pt x="73" y="75"/>
                </a:cubicBezTo>
                <a:cubicBezTo>
                  <a:pt x="99" y="43"/>
                  <a:pt x="151" y="36"/>
                  <a:pt x="188" y="29"/>
                </a:cubicBezTo>
                <a:cubicBezTo>
                  <a:pt x="205" y="26"/>
                  <a:pt x="222" y="23"/>
                  <a:pt x="239" y="20"/>
                </a:cubicBezTo>
                <a:cubicBezTo>
                  <a:pt x="276" y="14"/>
                  <a:pt x="301" y="3"/>
                  <a:pt x="333" y="30"/>
                </a:cubicBezTo>
                <a:cubicBezTo>
                  <a:pt x="350" y="45"/>
                  <a:pt x="365" y="63"/>
                  <a:pt x="382" y="78"/>
                </a:cubicBezTo>
                <a:cubicBezTo>
                  <a:pt x="400" y="93"/>
                  <a:pt x="419" y="108"/>
                  <a:pt x="433" y="127"/>
                </a:cubicBezTo>
                <a:cubicBezTo>
                  <a:pt x="439" y="134"/>
                  <a:pt x="439" y="141"/>
                  <a:pt x="435" y="147"/>
                </a:cubicBezTo>
                <a:cubicBezTo>
                  <a:pt x="433" y="147"/>
                  <a:pt x="431" y="148"/>
                  <a:pt x="431" y="151"/>
                </a:cubicBezTo>
                <a:cubicBezTo>
                  <a:pt x="430" y="151"/>
                  <a:pt x="430" y="152"/>
                  <a:pt x="430" y="153"/>
                </a:cubicBezTo>
                <a:cubicBezTo>
                  <a:pt x="400" y="178"/>
                  <a:pt x="291" y="187"/>
                  <a:pt x="256" y="188"/>
                </a:cubicBezTo>
                <a:cubicBezTo>
                  <a:pt x="255" y="183"/>
                  <a:pt x="251" y="178"/>
                  <a:pt x="246" y="174"/>
                </a:cubicBezTo>
                <a:cubicBezTo>
                  <a:pt x="212" y="145"/>
                  <a:pt x="164" y="131"/>
                  <a:pt x="126" y="108"/>
                </a:cubicBezTo>
                <a:close/>
                <a:moveTo>
                  <a:pt x="294" y="230"/>
                </a:moveTo>
                <a:cubicBezTo>
                  <a:pt x="291" y="232"/>
                  <a:pt x="291" y="235"/>
                  <a:pt x="293" y="238"/>
                </a:cubicBezTo>
                <a:cubicBezTo>
                  <a:pt x="280" y="241"/>
                  <a:pt x="265" y="246"/>
                  <a:pt x="252" y="242"/>
                </a:cubicBezTo>
                <a:cubicBezTo>
                  <a:pt x="241" y="239"/>
                  <a:pt x="242" y="219"/>
                  <a:pt x="244" y="207"/>
                </a:cubicBezTo>
                <a:cubicBezTo>
                  <a:pt x="250" y="205"/>
                  <a:pt x="254" y="202"/>
                  <a:pt x="256" y="198"/>
                </a:cubicBezTo>
                <a:cubicBezTo>
                  <a:pt x="298" y="199"/>
                  <a:pt x="339" y="195"/>
                  <a:pt x="380" y="185"/>
                </a:cubicBezTo>
                <a:cubicBezTo>
                  <a:pt x="396" y="181"/>
                  <a:pt x="417" y="177"/>
                  <a:pt x="432" y="166"/>
                </a:cubicBezTo>
                <a:cubicBezTo>
                  <a:pt x="433" y="172"/>
                  <a:pt x="436" y="178"/>
                  <a:pt x="439" y="184"/>
                </a:cubicBezTo>
                <a:cubicBezTo>
                  <a:pt x="385" y="187"/>
                  <a:pt x="337" y="218"/>
                  <a:pt x="282" y="217"/>
                </a:cubicBezTo>
                <a:cubicBezTo>
                  <a:pt x="278" y="217"/>
                  <a:pt x="279" y="222"/>
                  <a:pt x="282" y="223"/>
                </a:cubicBezTo>
                <a:cubicBezTo>
                  <a:pt x="337" y="227"/>
                  <a:pt x="391" y="205"/>
                  <a:pt x="445" y="194"/>
                </a:cubicBezTo>
                <a:cubicBezTo>
                  <a:pt x="446" y="196"/>
                  <a:pt x="447" y="198"/>
                  <a:pt x="448" y="199"/>
                </a:cubicBezTo>
                <a:cubicBezTo>
                  <a:pt x="437" y="200"/>
                  <a:pt x="425" y="203"/>
                  <a:pt x="418" y="204"/>
                </a:cubicBezTo>
                <a:cubicBezTo>
                  <a:pt x="384" y="211"/>
                  <a:pt x="352" y="223"/>
                  <a:pt x="319" y="234"/>
                </a:cubicBezTo>
                <a:cubicBezTo>
                  <a:pt x="311" y="229"/>
                  <a:pt x="302" y="226"/>
                  <a:pt x="294" y="230"/>
                </a:cubicBezTo>
                <a:close/>
                <a:moveTo>
                  <a:pt x="360" y="296"/>
                </a:moveTo>
                <a:cubicBezTo>
                  <a:pt x="362" y="300"/>
                  <a:pt x="364" y="310"/>
                  <a:pt x="355" y="307"/>
                </a:cubicBezTo>
                <a:cubicBezTo>
                  <a:pt x="341" y="300"/>
                  <a:pt x="331" y="278"/>
                  <a:pt x="323" y="266"/>
                </a:cubicBezTo>
                <a:cubicBezTo>
                  <a:pt x="319" y="259"/>
                  <a:pt x="312" y="246"/>
                  <a:pt x="304" y="240"/>
                </a:cubicBezTo>
                <a:cubicBezTo>
                  <a:pt x="304" y="239"/>
                  <a:pt x="303" y="239"/>
                  <a:pt x="303" y="238"/>
                </a:cubicBezTo>
                <a:cubicBezTo>
                  <a:pt x="306" y="238"/>
                  <a:pt x="309" y="239"/>
                  <a:pt x="312" y="240"/>
                </a:cubicBezTo>
                <a:cubicBezTo>
                  <a:pt x="313" y="243"/>
                  <a:pt x="314" y="244"/>
                  <a:pt x="317" y="244"/>
                </a:cubicBezTo>
                <a:cubicBezTo>
                  <a:pt x="328" y="252"/>
                  <a:pt x="339" y="266"/>
                  <a:pt x="343" y="271"/>
                </a:cubicBezTo>
                <a:cubicBezTo>
                  <a:pt x="349" y="279"/>
                  <a:pt x="355" y="287"/>
                  <a:pt x="360" y="296"/>
                </a:cubicBezTo>
                <a:close/>
                <a:moveTo>
                  <a:pt x="450" y="231"/>
                </a:moveTo>
                <a:cubicBezTo>
                  <a:pt x="436" y="236"/>
                  <a:pt x="421" y="239"/>
                  <a:pt x="406" y="242"/>
                </a:cubicBezTo>
                <a:cubicBezTo>
                  <a:pt x="385" y="247"/>
                  <a:pt x="363" y="249"/>
                  <a:pt x="341" y="253"/>
                </a:cubicBezTo>
                <a:cubicBezTo>
                  <a:pt x="341" y="253"/>
                  <a:pt x="341" y="253"/>
                  <a:pt x="341" y="253"/>
                </a:cubicBezTo>
                <a:cubicBezTo>
                  <a:pt x="337" y="249"/>
                  <a:pt x="333" y="244"/>
                  <a:pt x="328" y="240"/>
                </a:cubicBezTo>
                <a:cubicBezTo>
                  <a:pt x="371" y="227"/>
                  <a:pt x="422" y="206"/>
                  <a:pt x="466" y="212"/>
                </a:cubicBezTo>
                <a:cubicBezTo>
                  <a:pt x="486" y="215"/>
                  <a:pt x="454" y="230"/>
                  <a:pt x="450" y="23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a:spLocks noEditPoints="1"/>
          </p:cNvSpPr>
          <p:nvPr/>
        </p:nvSpPr>
        <p:spPr bwMode="auto">
          <a:xfrm>
            <a:off x="900023" y="3909685"/>
            <a:ext cx="468007" cy="853339"/>
          </a:xfrm>
          <a:custGeom>
            <a:avLst/>
            <a:gdLst>
              <a:gd name="T0" fmla="*/ 222 w 273"/>
              <a:gd name="T1" fmla="*/ 182 h 500"/>
              <a:gd name="T2" fmla="*/ 188 w 273"/>
              <a:gd name="T3" fmla="*/ 175 h 500"/>
              <a:gd name="T4" fmla="*/ 185 w 273"/>
              <a:gd name="T5" fmla="*/ 164 h 500"/>
              <a:gd name="T6" fmla="*/ 160 w 273"/>
              <a:gd name="T7" fmla="*/ 117 h 500"/>
              <a:gd name="T8" fmla="*/ 145 w 273"/>
              <a:gd name="T9" fmla="*/ 172 h 500"/>
              <a:gd name="T10" fmla="*/ 138 w 273"/>
              <a:gd name="T11" fmla="*/ 284 h 500"/>
              <a:gd name="T12" fmla="*/ 142 w 273"/>
              <a:gd name="T13" fmla="*/ 62 h 500"/>
              <a:gd name="T14" fmla="*/ 135 w 273"/>
              <a:gd name="T15" fmla="*/ 5 h 500"/>
              <a:gd name="T16" fmla="*/ 119 w 273"/>
              <a:gd name="T17" fmla="*/ 80 h 500"/>
              <a:gd name="T18" fmla="*/ 128 w 273"/>
              <a:gd name="T19" fmla="*/ 196 h 500"/>
              <a:gd name="T20" fmla="*/ 72 w 273"/>
              <a:gd name="T21" fmla="*/ 148 h 500"/>
              <a:gd name="T22" fmla="*/ 71 w 273"/>
              <a:gd name="T23" fmla="*/ 195 h 500"/>
              <a:gd name="T24" fmla="*/ 58 w 273"/>
              <a:gd name="T25" fmla="*/ 153 h 500"/>
              <a:gd name="T26" fmla="*/ 73 w 273"/>
              <a:gd name="T27" fmla="*/ 143 h 500"/>
              <a:gd name="T28" fmla="*/ 64 w 273"/>
              <a:gd name="T29" fmla="*/ 82 h 500"/>
              <a:gd name="T30" fmla="*/ 51 w 273"/>
              <a:gd name="T31" fmla="*/ 85 h 500"/>
              <a:gd name="T32" fmla="*/ 38 w 273"/>
              <a:gd name="T33" fmla="*/ 88 h 500"/>
              <a:gd name="T34" fmla="*/ 33 w 273"/>
              <a:gd name="T35" fmla="*/ 109 h 500"/>
              <a:gd name="T36" fmla="*/ 41 w 273"/>
              <a:gd name="T37" fmla="*/ 146 h 500"/>
              <a:gd name="T38" fmla="*/ 48 w 273"/>
              <a:gd name="T39" fmla="*/ 152 h 500"/>
              <a:gd name="T40" fmla="*/ 65 w 273"/>
              <a:gd name="T41" fmla="*/ 226 h 500"/>
              <a:gd name="T42" fmla="*/ 40 w 273"/>
              <a:gd name="T43" fmla="*/ 201 h 500"/>
              <a:gd name="T44" fmla="*/ 38 w 273"/>
              <a:gd name="T45" fmla="*/ 192 h 500"/>
              <a:gd name="T46" fmla="*/ 5 w 273"/>
              <a:gd name="T47" fmla="*/ 206 h 500"/>
              <a:gd name="T48" fmla="*/ 41 w 273"/>
              <a:gd name="T49" fmla="*/ 310 h 500"/>
              <a:gd name="T50" fmla="*/ 56 w 273"/>
              <a:gd name="T51" fmla="*/ 483 h 500"/>
              <a:gd name="T52" fmla="*/ 44 w 273"/>
              <a:gd name="T53" fmla="*/ 316 h 500"/>
              <a:gd name="T54" fmla="*/ 30 w 273"/>
              <a:gd name="T55" fmla="*/ 207 h 500"/>
              <a:gd name="T56" fmla="*/ 51 w 273"/>
              <a:gd name="T57" fmla="*/ 324 h 500"/>
              <a:gd name="T58" fmla="*/ 104 w 273"/>
              <a:gd name="T59" fmla="*/ 332 h 500"/>
              <a:gd name="T60" fmla="*/ 168 w 273"/>
              <a:gd name="T61" fmla="*/ 472 h 500"/>
              <a:gd name="T62" fmla="*/ 77 w 273"/>
              <a:gd name="T63" fmla="*/ 478 h 500"/>
              <a:gd name="T64" fmla="*/ 181 w 273"/>
              <a:gd name="T65" fmla="*/ 479 h 500"/>
              <a:gd name="T66" fmla="*/ 194 w 273"/>
              <a:gd name="T67" fmla="*/ 306 h 500"/>
              <a:gd name="T68" fmla="*/ 192 w 273"/>
              <a:gd name="T69" fmla="*/ 291 h 500"/>
              <a:gd name="T70" fmla="*/ 272 w 273"/>
              <a:gd name="T71" fmla="*/ 149 h 500"/>
              <a:gd name="T72" fmla="*/ 12 w 273"/>
              <a:gd name="T73" fmla="*/ 202 h 500"/>
              <a:gd name="T74" fmla="*/ 20 w 273"/>
              <a:gd name="T75" fmla="*/ 198 h 500"/>
              <a:gd name="T76" fmla="*/ 77 w 273"/>
              <a:gd name="T77" fmla="*/ 246 h 500"/>
              <a:gd name="T78" fmla="*/ 70 w 273"/>
              <a:gd name="T79" fmla="*/ 205 h 500"/>
              <a:gd name="T80" fmla="*/ 85 w 273"/>
              <a:gd name="T81" fmla="*/ 198 h 500"/>
              <a:gd name="T82" fmla="*/ 166 w 273"/>
              <a:gd name="T83" fmla="*/ 130 h 500"/>
              <a:gd name="T84" fmla="*/ 152 w 273"/>
              <a:gd name="T85" fmla="*/ 167 h 500"/>
              <a:gd name="T86" fmla="*/ 137 w 273"/>
              <a:gd name="T87" fmla="*/ 291 h 500"/>
              <a:gd name="T88" fmla="*/ 153 w 273"/>
              <a:gd name="T89" fmla="*/ 296 h 500"/>
              <a:gd name="T90" fmla="*/ 159 w 273"/>
              <a:gd name="T91" fmla="*/ 318 h 500"/>
              <a:gd name="T92" fmla="*/ 180 w 273"/>
              <a:gd name="T93" fmla="*/ 177 h 500"/>
              <a:gd name="T94" fmla="*/ 185 w 273"/>
              <a:gd name="T95" fmla="*/ 298 h 500"/>
              <a:gd name="T96" fmla="*/ 192 w 273"/>
              <a:gd name="T97" fmla="*/ 280 h 500"/>
              <a:gd name="T98" fmla="*/ 226 w 273"/>
              <a:gd name="T99" fmla="*/ 193 h 500"/>
              <a:gd name="T100" fmla="*/ 231 w 273"/>
              <a:gd name="T101" fmla="*/ 18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500">
                <a:moveTo>
                  <a:pt x="263" y="143"/>
                </a:moveTo>
                <a:cubicBezTo>
                  <a:pt x="248" y="153"/>
                  <a:pt x="237" y="168"/>
                  <a:pt x="223" y="180"/>
                </a:cubicBezTo>
                <a:cubicBezTo>
                  <a:pt x="222" y="180"/>
                  <a:pt x="222" y="181"/>
                  <a:pt x="222" y="182"/>
                </a:cubicBezTo>
                <a:cubicBezTo>
                  <a:pt x="214" y="186"/>
                  <a:pt x="208" y="198"/>
                  <a:pt x="204" y="205"/>
                </a:cubicBezTo>
                <a:cubicBezTo>
                  <a:pt x="199" y="211"/>
                  <a:pt x="195" y="218"/>
                  <a:pt x="192" y="225"/>
                </a:cubicBezTo>
                <a:cubicBezTo>
                  <a:pt x="191" y="208"/>
                  <a:pt x="190" y="192"/>
                  <a:pt x="188" y="175"/>
                </a:cubicBezTo>
                <a:cubicBezTo>
                  <a:pt x="189" y="175"/>
                  <a:pt x="189" y="175"/>
                  <a:pt x="190" y="175"/>
                </a:cubicBezTo>
                <a:cubicBezTo>
                  <a:pt x="195" y="172"/>
                  <a:pt x="192" y="165"/>
                  <a:pt x="187" y="164"/>
                </a:cubicBezTo>
                <a:cubicBezTo>
                  <a:pt x="187" y="164"/>
                  <a:pt x="186" y="164"/>
                  <a:pt x="185" y="164"/>
                </a:cubicBezTo>
                <a:cubicBezTo>
                  <a:pt x="185" y="164"/>
                  <a:pt x="184" y="164"/>
                  <a:pt x="183" y="164"/>
                </a:cubicBezTo>
                <a:cubicBezTo>
                  <a:pt x="183" y="147"/>
                  <a:pt x="178" y="130"/>
                  <a:pt x="168" y="116"/>
                </a:cubicBezTo>
                <a:cubicBezTo>
                  <a:pt x="166" y="113"/>
                  <a:pt x="161" y="113"/>
                  <a:pt x="160" y="117"/>
                </a:cubicBezTo>
                <a:cubicBezTo>
                  <a:pt x="154" y="134"/>
                  <a:pt x="153" y="153"/>
                  <a:pt x="145" y="169"/>
                </a:cubicBezTo>
                <a:cubicBezTo>
                  <a:pt x="145" y="169"/>
                  <a:pt x="145" y="170"/>
                  <a:pt x="145" y="171"/>
                </a:cubicBezTo>
                <a:cubicBezTo>
                  <a:pt x="145" y="171"/>
                  <a:pt x="145" y="172"/>
                  <a:pt x="145" y="172"/>
                </a:cubicBezTo>
                <a:cubicBezTo>
                  <a:pt x="145" y="210"/>
                  <a:pt x="153" y="248"/>
                  <a:pt x="153" y="286"/>
                </a:cubicBezTo>
                <a:cubicBezTo>
                  <a:pt x="150" y="285"/>
                  <a:pt x="145" y="285"/>
                  <a:pt x="142" y="284"/>
                </a:cubicBezTo>
                <a:cubicBezTo>
                  <a:pt x="140" y="284"/>
                  <a:pt x="139" y="284"/>
                  <a:pt x="138" y="284"/>
                </a:cubicBezTo>
                <a:cubicBezTo>
                  <a:pt x="148" y="219"/>
                  <a:pt x="136" y="146"/>
                  <a:pt x="135" y="82"/>
                </a:cubicBezTo>
                <a:cubicBezTo>
                  <a:pt x="135" y="80"/>
                  <a:pt x="134" y="78"/>
                  <a:pt x="132" y="77"/>
                </a:cubicBezTo>
                <a:cubicBezTo>
                  <a:pt x="137" y="74"/>
                  <a:pt x="140" y="68"/>
                  <a:pt x="142" y="62"/>
                </a:cubicBezTo>
                <a:cubicBezTo>
                  <a:pt x="147" y="47"/>
                  <a:pt x="144" y="29"/>
                  <a:pt x="135" y="16"/>
                </a:cubicBezTo>
                <a:cubicBezTo>
                  <a:pt x="133" y="15"/>
                  <a:pt x="132" y="14"/>
                  <a:pt x="130" y="14"/>
                </a:cubicBezTo>
                <a:cubicBezTo>
                  <a:pt x="132" y="11"/>
                  <a:pt x="133" y="8"/>
                  <a:pt x="135" y="5"/>
                </a:cubicBezTo>
                <a:cubicBezTo>
                  <a:pt x="136" y="3"/>
                  <a:pt x="132" y="0"/>
                  <a:pt x="130" y="3"/>
                </a:cubicBezTo>
                <a:cubicBezTo>
                  <a:pt x="120" y="17"/>
                  <a:pt x="110" y="31"/>
                  <a:pt x="105" y="48"/>
                </a:cubicBezTo>
                <a:cubicBezTo>
                  <a:pt x="102" y="59"/>
                  <a:pt x="105" y="76"/>
                  <a:pt x="119" y="80"/>
                </a:cubicBezTo>
                <a:cubicBezTo>
                  <a:pt x="121" y="80"/>
                  <a:pt x="123" y="80"/>
                  <a:pt x="125" y="80"/>
                </a:cubicBezTo>
                <a:cubicBezTo>
                  <a:pt x="125" y="81"/>
                  <a:pt x="125" y="81"/>
                  <a:pt x="125" y="82"/>
                </a:cubicBezTo>
                <a:cubicBezTo>
                  <a:pt x="125" y="120"/>
                  <a:pt x="126" y="158"/>
                  <a:pt x="128" y="196"/>
                </a:cubicBezTo>
                <a:cubicBezTo>
                  <a:pt x="129" y="237"/>
                  <a:pt x="125" y="278"/>
                  <a:pt x="126" y="318"/>
                </a:cubicBezTo>
                <a:cubicBezTo>
                  <a:pt x="113" y="260"/>
                  <a:pt x="95" y="203"/>
                  <a:pt x="77" y="147"/>
                </a:cubicBezTo>
                <a:cubicBezTo>
                  <a:pt x="75" y="144"/>
                  <a:pt x="71" y="145"/>
                  <a:pt x="72" y="148"/>
                </a:cubicBezTo>
                <a:cubicBezTo>
                  <a:pt x="75" y="162"/>
                  <a:pt x="79" y="176"/>
                  <a:pt x="83" y="190"/>
                </a:cubicBezTo>
                <a:cubicBezTo>
                  <a:pt x="82" y="190"/>
                  <a:pt x="82" y="190"/>
                  <a:pt x="81" y="190"/>
                </a:cubicBezTo>
                <a:cubicBezTo>
                  <a:pt x="78" y="192"/>
                  <a:pt x="74" y="193"/>
                  <a:pt x="71" y="195"/>
                </a:cubicBezTo>
                <a:cubicBezTo>
                  <a:pt x="68" y="196"/>
                  <a:pt x="64" y="198"/>
                  <a:pt x="63" y="201"/>
                </a:cubicBezTo>
                <a:cubicBezTo>
                  <a:pt x="58" y="184"/>
                  <a:pt x="55" y="167"/>
                  <a:pt x="58" y="153"/>
                </a:cubicBezTo>
                <a:cubicBezTo>
                  <a:pt x="58" y="153"/>
                  <a:pt x="58" y="153"/>
                  <a:pt x="58" y="153"/>
                </a:cubicBezTo>
                <a:cubicBezTo>
                  <a:pt x="61" y="152"/>
                  <a:pt x="63" y="152"/>
                  <a:pt x="65" y="152"/>
                </a:cubicBezTo>
                <a:cubicBezTo>
                  <a:pt x="67" y="151"/>
                  <a:pt x="68" y="150"/>
                  <a:pt x="68" y="149"/>
                </a:cubicBezTo>
                <a:cubicBezTo>
                  <a:pt x="71" y="148"/>
                  <a:pt x="73" y="146"/>
                  <a:pt x="73" y="143"/>
                </a:cubicBezTo>
                <a:cubicBezTo>
                  <a:pt x="73" y="123"/>
                  <a:pt x="76" y="102"/>
                  <a:pt x="75" y="82"/>
                </a:cubicBezTo>
                <a:cubicBezTo>
                  <a:pt x="74" y="75"/>
                  <a:pt x="64" y="75"/>
                  <a:pt x="64" y="82"/>
                </a:cubicBezTo>
                <a:cubicBezTo>
                  <a:pt x="64" y="82"/>
                  <a:pt x="64" y="82"/>
                  <a:pt x="64" y="82"/>
                </a:cubicBezTo>
                <a:cubicBezTo>
                  <a:pt x="60" y="79"/>
                  <a:pt x="52" y="81"/>
                  <a:pt x="53" y="87"/>
                </a:cubicBezTo>
                <a:cubicBezTo>
                  <a:pt x="53" y="89"/>
                  <a:pt x="54" y="91"/>
                  <a:pt x="54" y="93"/>
                </a:cubicBezTo>
                <a:cubicBezTo>
                  <a:pt x="53" y="91"/>
                  <a:pt x="52" y="88"/>
                  <a:pt x="51" y="85"/>
                </a:cubicBezTo>
                <a:cubicBezTo>
                  <a:pt x="48" y="78"/>
                  <a:pt x="38" y="81"/>
                  <a:pt x="39" y="89"/>
                </a:cubicBezTo>
                <a:cubicBezTo>
                  <a:pt x="39" y="90"/>
                  <a:pt x="39" y="91"/>
                  <a:pt x="40" y="92"/>
                </a:cubicBezTo>
                <a:cubicBezTo>
                  <a:pt x="39" y="91"/>
                  <a:pt x="39" y="89"/>
                  <a:pt x="38" y="88"/>
                </a:cubicBezTo>
                <a:cubicBezTo>
                  <a:pt x="36" y="81"/>
                  <a:pt x="25" y="84"/>
                  <a:pt x="27" y="91"/>
                </a:cubicBezTo>
                <a:cubicBezTo>
                  <a:pt x="28" y="93"/>
                  <a:pt x="29" y="96"/>
                  <a:pt x="29" y="98"/>
                </a:cubicBezTo>
                <a:cubicBezTo>
                  <a:pt x="31" y="102"/>
                  <a:pt x="32" y="106"/>
                  <a:pt x="33" y="109"/>
                </a:cubicBezTo>
                <a:cubicBezTo>
                  <a:pt x="29" y="103"/>
                  <a:pt x="26" y="96"/>
                  <a:pt x="23" y="89"/>
                </a:cubicBezTo>
                <a:cubicBezTo>
                  <a:pt x="20" y="83"/>
                  <a:pt x="11" y="88"/>
                  <a:pt x="14" y="94"/>
                </a:cubicBezTo>
                <a:cubicBezTo>
                  <a:pt x="22" y="111"/>
                  <a:pt x="29" y="131"/>
                  <a:pt x="41" y="146"/>
                </a:cubicBezTo>
                <a:cubicBezTo>
                  <a:pt x="42" y="147"/>
                  <a:pt x="42" y="147"/>
                  <a:pt x="43" y="148"/>
                </a:cubicBezTo>
                <a:cubicBezTo>
                  <a:pt x="43" y="149"/>
                  <a:pt x="44" y="150"/>
                  <a:pt x="45" y="150"/>
                </a:cubicBezTo>
                <a:cubicBezTo>
                  <a:pt x="46" y="151"/>
                  <a:pt x="47" y="152"/>
                  <a:pt x="48" y="152"/>
                </a:cubicBezTo>
                <a:cubicBezTo>
                  <a:pt x="49" y="153"/>
                  <a:pt x="50" y="153"/>
                  <a:pt x="51" y="153"/>
                </a:cubicBezTo>
                <a:cubicBezTo>
                  <a:pt x="51" y="154"/>
                  <a:pt x="52" y="155"/>
                  <a:pt x="53" y="156"/>
                </a:cubicBezTo>
                <a:cubicBezTo>
                  <a:pt x="46" y="176"/>
                  <a:pt x="60" y="209"/>
                  <a:pt x="65" y="226"/>
                </a:cubicBezTo>
                <a:cubicBezTo>
                  <a:pt x="73" y="257"/>
                  <a:pt x="81" y="289"/>
                  <a:pt x="92" y="319"/>
                </a:cubicBezTo>
                <a:cubicBezTo>
                  <a:pt x="87" y="318"/>
                  <a:pt x="81" y="318"/>
                  <a:pt x="75" y="318"/>
                </a:cubicBezTo>
                <a:cubicBezTo>
                  <a:pt x="73" y="277"/>
                  <a:pt x="56" y="238"/>
                  <a:pt x="40" y="201"/>
                </a:cubicBezTo>
                <a:cubicBezTo>
                  <a:pt x="40" y="200"/>
                  <a:pt x="39" y="199"/>
                  <a:pt x="38" y="199"/>
                </a:cubicBezTo>
                <a:cubicBezTo>
                  <a:pt x="38" y="198"/>
                  <a:pt x="38" y="197"/>
                  <a:pt x="37" y="197"/>
                </a:cubicBezTo>
                <a:cubicBezTo>
                  <a:pt x="39" y="196"/>
                  <a:pt x="40" y="194"/>
                  <a:pt x="38" y="192"/>
                </a:cubicBezTo>
                <a:cubicBezTo>
                  <a:pt x="30" y="179"/>
                  <a:pt x="21" y="167"/>
                  <a:pt x="10" y="156"/>
                </a:cubicBezTo>
                <a:cubicBezTo>
                  <a:pt x="7" y="154"/>
                  <a:pt x="0" y="155"/>
                  <a:pt x="1" y="160"/>
                </a:cubicBezTo>
                <a:cubicBezTo>
                  <a:pt x="3" y="175"/>
                  <a:pt x="3" y="191"/>
                  <a:pt x="5" y="206"/>
                </a:cubicBezTo>
                <a:cubicBezTo>
                  <a:pt x="5" y="207"/>
                  <a:pt x="6" y="208"/>
                  <a:pt x="6" y="209"/>
                </a:cubicBezTo>
                <a:cubicBezTo>
                  <a:pt x="6" y="209"/>
                  <a:pt x="6" y="210"/>
                  <a:pt x="6" y="210"/>
                </a:cubicBezTo>
                <a:cubicBezTo>
                  <a:pt x="14" y="244"/>
                  <a:pt x="28" y="277"/>
                  <a:pt x="41" y="310"/>
                </a:cubicBezTo>
                <a:cubicBezTo>
                  <a:pt x="41" y="310"/>
                  <a:pt x="41" y="310"/>
                  <a:pt x="41" y="310"/>
                </a:cubicBezTo>
                <a:cubicBezTo>
                  <a:pt x="26" y="330"/>
                  <a:pt x="32" y="368"/>
                  <a:pt x="35" y="391"/>
                </a:cubicBezTo>
                <a:cubicBezTo>
                  <a:pt x="37" y="419"/>
                  <a:pt x="39" y="459"/>
                  <a:pt x="56" y="483"/>
                </a:cubicBezTo>
                <a:cubicBezTo>
                  <a:pt x="58" y="487"/>
                  <a:pt x="64" y="486"/>
                  <a:pt x="64" y="481"/>
                </a:cubicBezTo>
                <a:cubicBezTo>
                  <a:pt x="62" y="456"/>
                  <a:pt x="52" y="431"/>
                  <a:pt x="48" y="406"/>
                </a:cubicBezTo>
                <a:cubicBezTo>
                  <a:pt x="43" y="376"/>
                  <a:pt x="46" y="346"/>
                  <a:pt x="44" y="316"/>
                </a:cubicBezTo>
                <a:cubicBezTo>
                  <a:pt x="47" y="319"/>
                  <a:pt x="52" y="316"/>
                  <a:pt x="51" y="312"/>
                </a:cubicBezTo>
                <a:cubicBezTo>
                  <a:pt x="42" y="278"/>
                  <a:pt x="32" y="244"/>
                  <a:pt x="17" y="212"/>
                </a:cubicBezTo>
                <a:cubicBezTo>
                  <a:pt x="22" y="211"/>
                  <a:pt x="26" y="209"/>
                  <a:pt x="30" y="207"/>
                </a:cubicBezTo>
                <a:cubicBezTo>
                  <a:pt x="45" y="243"/>
                  <a:pt x="60" y="280"/>
                  <a:pt x="67" y="318"/>
                </a:cubicBezTo>
                <a:cubicBezTo>
                  <a:pt x="61" y="318"/>
                  <a:pt x="56" y="320"/>
                  <a:pt x="52" y="322"/>
                </a:cubicBezTo>
                <a:cubicBezTo>
                  <a:pt x="51" y="322"/>
                  <a:pt x="51" y="323"/>
                  <a:pt x="51" y="324"/>
                </a:cubicBezTo>
                <a:cubicBezTo>
                  <a:pt x="61" y="332"/>
                  <a:pt x="81" y="332"/>
                  <a:pt x="97" y="332"/>
                </a:cubicBezTo>
                <a:cubicBezTo>
                  <a:pt x="97" y="333"/>
                  <a:pt x="97" y="333"/>
                  <a:pt x="98" y="334"/>
                </a:cubicBezTo>
                <a:cubicBezTo>
                  <a:pt x="99" y="337"/>
                  <a:pt x="105" y="336"/>
                  <a:pt x="104" y="332"/>
                </a:cubicBezTo>
                <a:cubicBezTo>
                  <a:pt x="108" y="332"/>
                  <a:pt x="112" y="332"/>
                  <a:pt x="115" y="332"/>
                </a:cubicBezTo>
                <a:cubicBezTo>
                  <a:pt x="138" y="332"/>
                  <a:pt x="170" y="334"/>
                  <a:pt x="193" y="323"/>
                </a:cubicBezTo>
                <a:cubicBezTo>
                  <a:pt x="189" y="373"/>
                  <a:pt x="180" y="423"/>
                  <a:pt x="168" y="472"/>
                </a:cubicBezTo>
                <a:cubicBezTo>
                  <a:pt x="167" y="473"/>
                  <a:pt x="167" y="473"/>
                  <a:pt x="167" y="474"/>
                </a:cubicBezTo>
                <a:cubicBezTo>
                  <a:pt x="155" y="479"/>
                  <a:pt x="144" y="485"/>
                  <a:pt x="128" y="485"/>
                </a:cubicBezTo>
                <a:cubicBezTo>
                  <a:pt x="112" y="486"/>
                  <a:pt x="93" y="483"/>
                  <a:pt x="77" y="478"/>
                </a:cubicBezTo>
                <a:cubicBezTo>
                  <a:pt x="74" y="476"/>
                  <a:pt x="71" y="482"/>
                  <a:pt x="75" y="484"/>
                </a:cubicBezTo>
                <a:cubicBezTo>
                  <a:pt x="94" y="495"/>
                  <a:pt x="112" y="500"/>
                  <a:pt x="134" y="499"/>
                </a:cubicBezTo>
                <a:cubicBezTo>
                  <a:pt x="150" y="498"/>
                  <a:pt x="172" y="494"/>
                  <a:pt x="181" y="479"/>
                </a:cubicBezTo>
                <a:cubicBezTo>
                  <a:pt x="182" y="477"/>
                  <a:pt x="182" y="475"/>
                  <a:pt x="181" y="473"/>
                </a:cubicBezTo>
                <a:cubicBezTo>
                  <a:pt x="196" y="419"/>
                  <a:pt x="204" y="363"/>
                  <a:pt x="207" y="306"/>
                </a:cubicBezTo>
                <a:cubicBezTo>
                  <a:pt x="207" y="298"/>
                  <a:pt x="195" y="298"/>
                  <a:pt x="194" y="306"/>
                </a:cubicBezTo>
                <a:cubicBezTo>
                  <a:pt x="194" y="307"/>
                  <a:pt x="194" y="308"/>
                  <a:pt x="194" y="308"/>
                </a:cubicBezTo>
                <a:cubicBezTo>
                  <a:pt x="193" y="309"/>
                  <a:pt x="192" y="309"/>
                  <a:pt x="191" y="310"/>
                </a:cubicBezTo>
                <a:cubicBezTo>
                  <a:pt x="192" y="303"/>
                  <a:pt x="192" y="297"/>
                  <a:pt x="192" y="291"/>
                </a:cubicBezTo>
                <a:cubicBezTo>
                  <a:pt x="213" y="271"/>
                  <a:pt x="251" y="230"/>
                  <a:pt x="246" y="201"/>
                </a:cubicBezTo>
                <a:cubicBezTo>
                  <a:pt x="247" y="201"/>
                  <a:pt x="248" y="201"/>
                  <a:pt x="249" y="199"/>
                </a:cubicBezTo>
                <a:cubicBezTo>
                  <a:pt x="259" y="184"/>
                  <a:pt x="269" y="168"/>
                  <a:pt x="272" y="149"/>
                </a:cubicBezTo>
                <a:cubicBezTo>
                  <a:pt x="273" y="145"/>
                  <a:pt x="268" y="140"/>
                  <a:pt x="263" y="143"/>
                </a:cubicBezTo>
                <a:close/>
                <a:moveTo>
                  <a:pt x="20" y="198"/>
                </a:moveTo>
                <a:cubicBezTo>
                  <a:pt x="17" y="199"/>
                  <a:pt x="15" y="201"/>
                  <a:pt x="12" y="202"/>
                </a:cubicBezTo>
                <a:cubicBezTo>
                  <a:pt x="13" y="192"/>
                  <a:pt x="13" y="182"/>
                  <a:pt x="13" y="173"/>
                </a:cubicBezTo>
                <a:cubicBezTo>
                  <a:pt x="19" y="179"/>
                  <a:pt x="25" y="186"/>
                  <a:pt x="30" y="194"/>
                </a:cubicBezTo>
                <a:cubicBezTo>
                  <a:pt x="27" y="195"/>
                  <a:pt x="23" y="197"/>
                  <a:pt x="20" y="198"/>
                </a:cubicBezTo>
                <a:close/>
                <a:moveTo>
                  <a:pt x="103" y="319"/>
                </a:moveTo>
                <a:cubicBezTo>
                  <a:pt x="102" y="319"/>
                  <a:pt x="102" y="319"/>
                  <a:pt x="101" y="319"/>
                </a:cubicBezTo>
                <a:cubicBezTo>
                  <a:pt x="95" y="294"/>
                  <a:pt x="84" y="270"/>
                  <a:pt x="77" y="246"/>
                </a:cubicBezTo>
                <a:cubicBezTo>
                  <a:pt x="74" y="235"/>
                  <a:pt x="68" y="220"/>
                  <a:pt x="64" y="206"/>
                </a:cubicBezTo>
                <a:cubicBezTo>
                  <a:pt x="65" y="206"/>
                  <a:pt x="66" y="206"/>
                  <a:pt x="67" y="206"/>
                </a:cubicBezTo>
                <a:cubicBezTo>
                  <a:pt x="68" y="205"/>
                  <a:pt x="69" y="205"/>
                  <a:pt x="70" y="205"/>
                </a:cubicBezTo>
                <a:cubicBezTo>
                  <a:pt x="70" y="205"/>
                  <a:pt x="70" y="205"/>
                  <a:pt x="70" y="204"/>
                </a:cubicBezTo>
                <a:cubicBezTo>
                  <a:pt x="72" y="203"/>
                  <a:pt x="74" y="203"/>
                  <a:pt x="75" y="202"/>
                </a:cubicBezTo>
                <a:cubicBezTo>
                  <a:pt x="78" y="201"/>
                  <a:pt x="82" y="200"/>
                  <a:pt x="85" y="198"/>
                </a:cubicBezTo>
                <a:cubicBezTo>
                  <a:pt x="96" y="239"/>
                  <a:pt x="108" y="278"/>
                  <a:pt x="118" y="319"/>
                </a:cubicBezTo>
                <a:cubicBezTo>
                  <a:pt x="113" y="319"/>
                  <a:pt x="108" y="319"/>
                  <a:pt x="103" y="319"/>
                </a:cubicBezTo>
                <a:close/>
                <a:moveTo>
                  <a:pt x="166" y="130"/>
                </a:moveTo>
                <a:cubicBezTo>
                  <a:pt x="172" y="141"/>
                  <a:pt x="173" y="153"/>
                  <a:pt x="174" y="165"/>
                </a:cubicBezTo>
                <a:cubicBezTo>
                  <a:pt x="171" y="166"/>
                  <a:pt x="167" y="166"/>
                  <a:pt x="164" y="167"/>
                </a:cubicBezTo>
                <a:cubicBezTo>
                  <a:pt x="161" y="167"/>
                  <a:pt x="156" y="166"/>
                  <a:pt x="152" y="167"/>
                </a:cubicBezTo>
                <a:cubicBezTo>
                  <a:pt x="160" y="157"/>
                  <a:pt x="163" y="143"/>
                  <a:pt x="166" y="130"/>
                </a:cubicBezTo>
                <a:close/>
                <a:moveTo>
                  <a:pt x="130" y="319"/>
                </a:moveTo>
                <a:cubicBezTo>
                  <a:pt x="133" y="310"/>
                  <a:pt x="135" y="301"/>
                  <a:pt x="137" y="291"/>
                </a:cubicBezTo>
                <a:cubicBezTo>
                  <a:pt x="137" y="292"/>
                  <a:pt x="138" y="292"/>
                  <a:pt x="138" y="292"/>
                </a:cubicBezTo>
                <a:cubicBezTo>
                  <a:pt x="143" y="293"/>
                  <a:pt x="148" y="294"/>
                  <a:pt x="153" y="296"/>
                </a:cubicBezTo>
                <a:cubicBezTo>
                  <a:pt x="153" y="296"/>
                  <a:pt x="153" y="296"/>
                  <a:pt x="153" y="296"/>
                </a:cubicBezTo>
                <a:cubicBezTo>
                  <a:pt x="153" y="303"/>
                  <a:pt x="153" y="311"/>
                  <a:pt x="152" y="318"/>
                </a:cubicBezTo>
                <a:cubicBezTo>
                  <a:pt x="145" y="319"/>
                  <a:pt x="137" y="319"/>
                  <a:pt x="130" y="319"/>
                </a:cubicBezTo>
                <a:close/>
                <a:moveTo>
                  <a:pt x="159" y="318"/>
                </a:moveTo>
                <a:cubicBezTo>
                  <a:pt x="169" y="274"/>
                  <a:pt x="164" y="219"/>
                  <a:pt x="151" y="177"/>
                </a:cubicBezTo>
                <a:cubicBezTo>
                  <a:pt x="156" y="178"/>
                  <a:pt x="162" y="177"/>
                  <a:pt x="166" y="177"/>
                </a:cubicBezTo>
                <a:cubicBezTo>
                  <a:pt x="170" y="177"/>
                  <a:pt x="175" y="177"/>
                  <a:pt x="180" y="177"/>
                </a:cubicBezTo>
                <a:cubicBezTo>
                  <a:pt x="179" y="215"/>
                  <a:pt x="181" y="253"/>
                  <a:pt x="184" y="291"/>
                </a:cubicBezTo>
                <a:cubicBezTo>
                  <a:pt x="183" y="293"/>
                  <a:pt x="182" y="294"/>
                  <a:pt x="182" y="295"/>
                </a:cubicBezTo>
                <a:cubicBezTo>
                  <a:pt x="181" y="297"/>
                  <a:pt x="183" y="299"/>
                  <a:pt x="185" y="298"/>
                </a:cubicBezTo>
                <a:cubicBezTo>
                  <a:pt x="185" y="303"/>
                  <a:pt x="185" y="307"/>
                  <a:pt x="185" y="312"/>
                </a:cubicBezTo>
                <a:cubicBezTo>
                  <a:pt x="177" y="315"/>
                  <a:pt x="168" y="317"/>
                  <a:pt x="159" y="318"/>
                </a:cubicBezTo>
                <a:close/>
                <a:moveTo>
                  <a:pt x="192" y="280"/>
                </a:moveTo>
                <a:cubicBezTo>
                  <a:pt x="193" y="267"/>
                  <a:pt x="193" y="253"/>
                  <a:pt x="192" y="240"/>
                </a:cubicBezTo>
                <a:cubicBezTo>
                  <a:pt x="198" y="231"/>
                  <a:pt x="204" y="222"/>
                  <a:pt x="210" y="213"/>
                </a:cubicBezTo>
                <a:cubicBezTo>
                  <a:pt x="214" y="207"/>
                  <a:pt x="221" y="200"/>
                  <a:pt x="226" y="193"/>
                </a:cubicBezTo>
                <a:cubicBezTo>
                  <a:pt x="249" y="209"/>
                  <a:pt x="213" y="253"/>
                  <a:pt x="192" y="280"/>
                </a:cubicBezTo>
                <a:close/>
                <a:moveTo>
                  <a:pt x="241" y="191"/>
                </a:moveTo>
                <a:cubicBezTo>
                  <a:pt x="239" y="187"/>
                  <a:pt x="236" y="184"/>
                  <a:pt x="231" y="182"/>
                </a:cubicBezTo>
                <a:cubicBezTo>
                  <a:pt x="240" y="176"/>
                  <a:pt x="248" y="169"/>
                  <a:pt x="256" y="162"/>
                </a:cubicBezTo>
                <a:cubicBezTo>
                  <a:pt x="253" y="172"/>
                  <a:pt x="247" y="182"/>
                  <a:pt x="241" y="19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7" name="Group 17"/>
          <p:cNvGrpSpPr>
            <a:grpSpLocks noChangeAspect="1"/>
          </p:cNvGrpSpPr>
          <p:nvPr/>
        </p:nvGrpSpPr>
        <p:grpSpPr bwMode="auto">
          <a:xfrm>
            <a:off x="1134027" y="1709140"/>
            <a:ext cx="643891" cy="691270"/>
            <a:chOff x="3837" y="771"/>
            <a:chExt cx="829" cy="890"/>
          </a:xfrm>
        </p:grpSpPr>
        <p:sp>
          <p:nvSpPr>
            <p:cNvPr id="19" name="Freeform 18"/>
            <p:cNvSpPr>
              <a:spLocks noEditPoints="1"/>
            </p:cNvSpPr>
            <p:nvPr/>
          </p:nvSpPr>
          <p:spPr bwMode="auto">
            <a:xfrm>
              <a:off x="3837" y="771"/>
              <a:ext cx="829" cy="890"/>
            </a:xfrm>
            <a:custGeom>
              <a:avLst/>
              <a:gdLst>
                <a:gd name="T0" fmla="*/ 255 w 348"/>
                <a:gd name="T1" fmla="*/ 92 h 374"/>
                <a:gd name="T2" fmla="*/ 285 w 348"/>
                <a:gd name="T3" fmla="*/ 49 h 374"/>
                <a:gd name="T4" fmla="*/ 68 w 348"/>
                <a:gd name="T5" fmla="*/ 47 h 374"/>
                <a:gd name="T6" fmla="*/ 5 w 348"/>
                <a:gd name="T7" fmla="*/ 110 h 374"/>
                <a:gd name="T8" fmla="*/ 94 w 348"/>
                <a:gd name="T9" fmla="*/ 255 h 374"/>
                <a:gd name="T10" fmla="*/ 68 w 348"/>
                <a:gd name="T11" fmla="*/ 61 h 374"/>
                <a:gd name="T12" fmla="*/ 124 w 348"/>
                <a:gd name="T13" fmla="*/ 105 h 374"/>
                <a:gd name="T14" fmla="*/ 93 w 348"/>
                <a:gd name="T15" fmla="*/ 106 h 374"/>
                <a:gd name="T16" fmla="*/ 73 w 348"/>
                <a:gd name="T17" fmla="*/ 112 h 374"/>
                <a:gd name="T18" fmla="*/ 90 w 348"/>
                <a:gd name="T19" fmla="*/ 226 h 374"/>
                <a:gd name="T20" fmla="*/ 240 w 348"/>
                <a:gd name="T21" fmla="*/ 337 h 374"/>
                <a:gd name="T22" fmla="*/ 345 w 348"/>
                <a:gd name="T23" fmla="*/ 257 h 374"/>
                <a:gd name="T24" fmla="*/ 134 w 348"/>
                <a:gd name="T25" fmla="*/ 82 h 374"/>
                <a:gd name="T26" fmla="*/ 83 w 348"/>
                <a:gd name="T27" fmla="*/ 49 h 374"/>
                <a:gd name="T28" fmla="*/ 234 w 348"/>
                <a:gd name="T29" fmla="*/ 13 h 374"/>
                <a:gd name="T30" fmla="*/ 192 w 348"/>
                <a:gd name="T31" fmla="*/ 108 h 374"/>
                <a:gd name="T32" fmla="*/ 134 w 348"/>
                <a:gd name="T33" fmla="*/ 82 h 374"/>
                <a:gd name="T34" fmla="*/ 110 w 348"/>
                <a:gd name="T35" fmla="*/ 259 h 374"/>
                <a:gd name="T36" fmla="*/ 115 w 348"/>
                <a:gd name="T37" fmla="*/ 237 h 374"/>
                <a:gd name="T38" fmla="*/ 137 w 348"/>
                <a:gd name="T39" fmla="*/ 315 h 374"/>
                <a:gd name="T40" fmla="*/ 132 w 348"/>
                <a:gd name="T41" fmla="*/ 289 h 374"/>
                <a:gd name="T42" fmla="*/ 146 w 348"/>
                <a:gd name="T43" fmla="*/ 319 h 374"/>
                <a:gd name="T44" fmla="*/ 161 w 348"/>
                <a:gd name="T45" fmla="*/ 334 h 374"/>
                <a:gd name="T46" fmla="*/ 174 w 348"/>
                <a:gd name="T47" fmla="*/ 345 h 374"/>
                <a:gd name="T48" fmla="*/ 174 w 348"/>
                <a:gd name="T49" fmla="*/ 347 h 374"/>
                <a:gd name="T50" fmla="*/ 291 w 348"/>
                <a:gd name="T51" fmla="*/ 301 h 374"/>
                <a:gd name="T52" fmla="*/ 180 w 348"/>
                <a:gd name="T53" fmla="*/ 347 h 374"/>
                <a:gd name="T54" fmla="*/ 180 w 348"/>
                <a:gd name="T55" fmla="*/ 341 h 374"/>
                <a:gd name="T56" fmla="*/ 185 w 348"/>
                <a:gd name="T57" fmla="*/ 332 h 374"/>
                <a:gd name="T58" fmla="*/ 178 w 348"/>
                <a:gd name="T59" fmla="*/ 332 h 374"/>
                <a:gd name="T60" fmla="*/ 158 w 348"/>
                <a:gd name="T61" fmla="*/ 303 h 374"/>
                <a:gd name="T62" fmla="*/ 139 w 348"/>
                <a:gd name="T63" fmla="*/ 250 h 374"/>
                <a:gd name="T64" fmla="*/ 127 w 348"/>
                <a:gd name="T65" fmla="*/ 260 h 374"/>
                <a:gd name="T66" fmla="*/ 110 w 348"/>
                <a:gd name="T67" fmla="*/ 210 h 374"/>
                <a:gd name="T68" fmla="*/ 94 w 348"/>
                <a:gd name="T69" fmla="*/ 154 h 374"/>
                <a:gd name="T70" fmla="*/ 89 w 348"/>
                <a:gd name="T71" fmla="*/ 195 h 374"/>
                <a:gd name="T72" fmla="*/ 103 w 348"/>
                <a:gd name="T73" fmla="*/ 138 h 374"/>
                <a:gd name="T74" fmla="*/ 189 w 348"/>
                <a:gd name="T75" fmla="*/ 328 h 374"/>
                <a:gd name="T76" fmla="*/ 291 w 348"/>
                <a:gd name="T77" fmla="*/ 301 h 374"/>
                <a:gd name="T78" fmla="*/ 323 w 348"/>
                <a:gd name="T79" fmla="*/ 259 h 374"/>
                <a:gd name="T80" fmla="*/ 313 w 348"/>
                <a:gd name="T81" fmla="*/ 268 h 374"/>
                <a:gd name="T82" fmla="*/ 201 w 348"/>
                <a:gd name="T83" fmla="*/ 315 h 374"/>
                <a:gd name="T84" fmla="*/ 109 w 348"/>
                <a:gd name="T85" fmla="*/ 137 h 374"/>
                <a:gd name="T86" fmla="*/ 112 w 348"/>
                <a:gd name="T87" fmla="*/ 138 h 374"/>
                <a:gd name="T88" fmla="*/ 247 w 348"/>
                <a:gd name="T89" fmla="*/ 96 h 374"/>
                <a:gd name="T90" fmla="*/ 312 w 348"/>
                <a:gd name="T91" fmla="*/ 219 h 374"/>
                <a:gd name="T92" fmla="*/ 329 w 348"/>
                <a:gd name="T93" fmla="*/ 25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374">
                  <a:moveTo>
                    <a:pt x="346" y="249"/>
                  </a:moveTo>
                  <a:cubicBezTo>
                    <a:pt x="311" y="200"/>
                    <a:pt x="284" y="145"/>
                    <a:pt x="255" y="92"/>
                  </a:cubicBezTo>
                  <a:cubicBezTo>
                    <a:pt x="255" y="92"/>
                    <a:pt x="255" y="92"/>
                    <a:pt x="254" y="92"/>
                  </a:cubicBezTo>
                  <a:cubicBezTo>
                    <a:pt x="270" y="81"/>
                    <a:pt x="284" y="68"/>
                    <a:pt x="285" y="49"/>
                  </a:cubicBezTo>
                  <a:cubicBezTo>
                    <a:pt x="288" y="13"/>
                    <a:pt x="242" y="0"/>
                    <a:pt x="216" y="2"/>
                  </a:cubicBezTo>
                  <a:cubicBezTo>
                    <a:pt x="166" y="5"/>
                    <a:pt x="113" y="28"/>
                    <a:pt x="68" y="47"/>
                  </a:cubicBezTo>
                  <a:cubicBezTo>
                    <a:pt x="66" y="47"/>
                    <a:pt x="66" y="48"/>
                    <a:pt x="65" y="49"/>
                  </a:cubicBezTo>
                  <a:cubicBezTo>
                    <a:pt x="33" y="53"/>
                    <a:pt x="0" y="76"/>
                    <a:pt x="5" y="110"/>
                  </a:cubicBezTo>
                  <a:cubicBezTo>
                    <a:pt x="15" y="166"/>
                    <a:pt x="83" y="197"/>
                    <a:pt x="83" y="255"/>
                  </a:cubicBezTo>
                  <a:cubicBezTo>
                    <a:pt x="82" y="262"/>
                    <a:pt x="93" y="262"/>
                    <a:pt x="94" y="255"/>
                  </a:cubicBezTo>
                  <a:cubicBezTo>
                    <a:pt x="94" y="206"/>
                    <a:pt x="48" y="170"/>
                    <a:pt x="25" y="132"/>
                  </a:cubicBezTo>
                  <a:cubicBezTo>
                    <a:pt x="4" y="96"/>
                    <a:pt x="30" y="63"/>
                    <a:pt x="68" y="61"/>
                  </a:cubicBezTo>
                  <a:cubicBezTo>
                    <a:pt x="84" y="60"/>
                    <a:pt x="102" y="64"/>
                    <a:pt x="115" y="75"/>
                  </a:cubicBezTo>
                  <a:cubicBezTo>
                    <a:pt x="124" y="83"/>
                    <a:pt x="126" y="94"/>
                    <a:pt x="124" y="105"/>
                  </a:cubicBezTo>
                  <a:cubicBezTo>
                    <a:pt x="120" y="120"/>
                    <a:pt x="112" y="127"/>
                    <a:pt x="99" y="127"/>
                  </a:cubicBezTo>
                  <a:cubicBezTo>
                    <a:pt x="85" y="127"/>
                    <a:pt x="83" y="119"/>
                    <a:pt x="93" y="106"/>
                  </a:cubicBezTo>
                  <a:cubicBezTo>
                    <a:pt x="98" y="102"/>
                    <a:pt x="94" y="95"/>
                    <a:pt x="88" y="98"/>
                  </a:cubicBezTo>
                  <a:cubicBezTo>
                    <a:pt x="79" y="102"/>
                    <a:pt x="74" y="107"/>
                    <a:pt x="73" y="112"/>
                  </a:cubicBezTo>
                  <a:cubicBezTo>
                    <a:pt x="72" y="111"/>
                    <a:pt x="69" y="112"/>
                    <a:pt x="69" y="114"/>
                  </a:cubicBezTo>
                  <a:cubicBezTo>
                    <a:pt x="66" y="150"/>
                    <a:pt x="79" y="191"/>
                    <a:pt x="90" y="226"/>
                  </a:cubicBezTo>
                  <a:cubicBezTo>
                    <a:pt x="101" y="266"/>
                    <a:pt x="116" y="311"/>
                    <a:pt x="143" y="344"/>
                  </a:cubicBezTo>
                  <a:cubicBezTo>
                    <a:pt x="168" y="374"/>
                    <a:pt x="212" y="350"/>
                    <a:pt x="240" y="337"/>
                  </a:cubicBezTo>
                  <a:cubicBezTo>
                    <a:pt x="281" y="317"/>
                    <a:pt x="315" y="310"/>
                    <a:pt x="334" y="267"/>
                  </a:cubicBezTo>
                  <a:cubicBezTo>
                    <a:pt x="338" y="264"/>
                    <a:pt x="342" y="260"/>
                    <a:pt x="345" y="257"/>
                  </a:cubicBezTo>
                  <a:cubicBezTo>
                    <a:pt x="347" y="255"/>
                    <a:pt x="348" y="252"/>
                    <a:pt x="346" y="249"/>
                  </a:cubicBezTo>
                  <a:close/>
                  <a:moveTo>
                    <a:pt x="134" y="82"/>
                  </a:moveTo>
                  <a:cubicBezTo>
                    <a:pt x="128" y="63"/>
                    <a:pt x="106" y="54"/>
                    <a:pt x="88" y="50"/>
                  </a:cubicBezTo>
                  <a:cubicBezTo>
                    <a:pt x="87" y="50"/>
                    <a:pt x="85" y="50"/>
                    <a:pt x="83" y="49"/>
                  </a:cubicBezTo>
                  <a:cubicBezTo>
                    <a:pt x="113" y="39"/>
                    <a:pt x="143" y="29"/>
                    <a:pt x="174" y="21"/>
                  </a:cubicBezTo>
                  <a:cubicBezTo>
                    <a:pt x="193" y="16"/>
                    <a:pt x="214" y="13"/>
                    <a:pt x="234" y="13"/>
                  </a:cubicBezTo>
                  <a:cubicBezTo>
                    <a:pt x="253" y="13"/>
                    <a:pt x="278" y="34"/>
                    <a:pt x="273" y="55"/>
                  </a:cubicBezTo>
                  <a:cubicBezTo>
                    <a:pt x="267" y="83"/>
                    <a:pt x="216" y="100"/>
                    <a:pt x="192" y="108"/>
                  </a:cubicBezTo>
                  <a:cubicBezTo>
                    <a:pt x="170" y="117"/>
                    <a:pt x="146" y="124"/>
                    <a:pt x="123" y="130"/>
                  </a:cubicBezTo>
                  <a:cubicBezTo>
                    <a:pt x="136" y="119"/>
                    <a:pt x="139" y="97"/>
                    <a:pt x="134" y="82"/>
                  </a:cubicBezTo>
                  <a:close/>
                  <a:moveTo>
                    <a:pt x="121" y="284"/>
                  </a:moveTo>
                  <a:cubicBezTo>
                    <a:pt x="117" y="276"/>
                    <a:pt x="114" y="268"/>
                    <a:pt x="110" y="259"/>
                  </a:cubicBezTo>
                  <a:cubicBezTo>
                    <a:pt x="111" y="258"/>
                    <a:pt x="112" y="258"/>
                    <a:pt x="112" y="256"/>
                  </a:cubicBezTo>
                  <a:cubicBezTo>
                    <a:pt x="113" y="250"/>
                    <a:pt x="114" y="244"/>
                    <a:pt x="115" y="237"/>
                  </a:cubicBezTo>
                  <a:cubicBezTo>
                    <a:pt x="117" y="253"/>
                    <a:pt x="118" y="269"/>
                    <a:pt x="121" y="284"/>
                  </a:cubicBezTo>
                  <a:close/>
                  <a:moveTo>
                    <a:pt x="137" y="315"/>
                  </a:moveTo>
                  <a:cubicBezTo>
                    <a:pt x="133" y="308"/>
                    <a:pt x="129" y="301"/>
                    <a:pt x="125" y="294"/>
                  </a:cubicBezTo>
                  <a:cubicBezTo>
                    <a:pt x="128" y="294"/>
                    <a:pt x="132" y="292"/>
                    <a:pt x="132" y="289"/>
                  </a:cubicBezTo>
                  <a:cubicBezTo>
                    <a:pt x="133" y="283"/>
                    <a:pt x="134" y="277"/>
                    <a:pt x="135" y="271"/>
                  </a:cubicBezTo>
                  <a:cubicBezTo>
                    <a:pt x="139" y="287"/>
                    <a:pt x="142" y="303"/>
                    <a:pt x="146" y="319"/>
                  </a:cubicBezTo>
                  <a:cubicBezTo>
                    <a:pt x="147" y="323"/>
                    <a:pt x="153" y="324"/>
                    <a:pt x="155" y="322"/>
                  </a:cubicBezTo>
                  <a:cubicBezTo>
                    <a:pt x="157" y="326"/>
                    <a:pt x="159" y="330"/>
                    <a:pt x="161" y="334"/>
                  </a:cubicBezTo>
                  <a:cubicBezTo>
                    <a:pt x="163" y="339"/>
                    <a:pt x="171" y="339"/>
                    <a:pt x="171" y="333"/>
                  </a:cubicBezTo>
                  <a:cubicBezTo>
                    <a:pt x="171" y="337"/>
                    <a:pt x="172" y="341"/>
                    <a:pt x="174" y="345"/>
                  </a:cubicBezTo>
                  <a:cubicBezTo>
                    <a:pt x="175" y="346"/>
                    <a:pt x="176" y="347"/>
                    <a:pt x="177" y="347"/>
                  </a:cubicBezTo>
                  <a:cubicBezTo>
                    <a:pt x="176" y="347"/>
                    <a:pt x="175" y="347"/>
                    <a:pt x="174" y="347"/>
                  </a:cubicBezTo>
                  <a:cubicBezTo>
                    <a:pt x="156" y="349"/>
                    <a:pt x="145" y="328"/>
                    <a:pt x="137" y="315"/>
                  </a:cubicBezTo>
                  <a:close/>
                  <a:moveTo>
                    <a:pt x="291" y="301"/>
                  </a:moveTo>
                  <a:cubicBezTo>
                    <a:pt x="275" y="310"/>
                    <a:pt x="257" y="315"/>
                    <a:pt x="241" y="323"/>
                  </a:cubicBezTo>
                  <a:cubicBezTo>
                    <a:pt x="221" y="333"/>
                    <a:pt x="202" y="343"/>
                    <a:pt x="180" y="347"/>
                  </a:cubicBezTo>
                  <a:cubicBezTo>
                    <a:pt x="181" y="346"/>
                    <a:pt x="182" y="345"/>
                    <a:pt x="183" y="344"/>
                  </a:cubicBezTo>
                  <a:cubicBezTo>
                    <a:pt x="180" y="341"/>
                    <a:pt x="180" y="341"/>
                    <a:pt x="180" y="341"/>
                  </a:cubicBezTo>
                  <a:cubicBezTo>
                    <a:pt x="184" y="346"/>
                    <a:pt x="190" y="339"/>
                    <a:pt x="186" y="334"/>
                  </a:cubicBezTo>
                  <a:cubicBezTo>
                    <a:pt x="186" y="333"/>
                    <a:pt x="185" y="333"/>
                    <a:pt x="185" y="332"/>
                  </a:cubicBezTo>
                  <a:cubicBezTo>
                    <a:pt x="183" y="331"/>
                    <a:pt x="181" y="330"/>
                    <a:pt x="179" y="331"/>
                  </a:cubicBezTo>
                  <a:cubicBezTo>
                    <a:pt x="179" y="332"/>
                    <a:pt x="178" y="332"/>
                    <a:pt x="178" y="332"/>
                  </a:cubicBezTo>
                  <a:cubicBezTo>
                    <a:pt x="176" y="327"/>
                    <a:pt x="172" y="323"/>
                    <a:pt x="167" y="323"/>
                  </a:cubicBezTo>
                  <a:cubicBezTo>
                    <a:pt x="165" y="316"/>
                    <a:pt x="161" y="310"/>
                    <a:pt x="158" y="303"/>
                  </a:cubicBezTo>
                  <a:cubicBezTo>
                    <a:pt x="157" y="301"/>
                    <a:pt x="155" y="300"/>
                    <a:pt x="152" y="301"/>
                  </a:cubicBezTo>
                  <a:cubicBezTo>
                    <a:pt x="149" y="284"/>
                    <a:pt x="146" y="266"/>
                    <a:pt x="139" y="250"/>
                  </a:cubicBezTo>
                  <a:cubicBezTo>
                    <a:pt x="137" y="246"/>
                    <a:pt x="130" y="247"/>
                    <a:pt x="129" y="251"/>
                  </a:cubicBezTo>
                  <a:cubicBezTo>
                    <a:pt x="129" y="254"/>
                    <a:pt x="128" y="257"/>
                    <a:pt x="127" y="260"/>
                  </a:cubicBezTo>
                  <a:cubicBezTo>
                    <a:pt x="125" y="243"/>
                    <a:pt x="123" y="226"/>
                    <a:pt x="119" y="210"/>
                  </a:cubicBezTo>
                  <a:cubicBezTo>
                    <a:pt x="118" y="205"/>
                    <a:pt x="111" y="205"/>
                    <a:pt x="110" y="210"/>
                  </a:cubicBezTo>
                  <a:cubicBezTo>
                    <a:pt x="109" y="216"/>
                    <a:pt x="107" y="222"/>
                    <a:pt x="106" y="228"/>
                  </a:cubicBezTo>
                  <a:cubicBezTo>
                    <a:pt x="102" y="203"/>
                    <a:pt x="99" y="179"/>
                    <a:pt x="94" y="154"/>
                  </a:cubicBezTo>
                  <a:cubicBezTo>
                    <a:pt x="93" y="150"/>
                    <a:pt x="86" y="151"/>
                    <a:pt x="87" y="155"/>
                  </a:cubicBezTo>
                  <a:cubicBezTo>
                    <a:pt x="87" y="168"/>
                    <a:pt x="88" y="182"/>
                    <a:pt x="89" y="195"/>
                  </a:cubicBezTo>
                  <a:cubicBezTo>
                    <a:pt x="83" y="172"/>
                    <a:pt x="79" y="148"/>
                    <a:pt x="75" y="126"/>
                  </a:cubicBezTo>
                  <a:cubicBezTo>
                    <a:pt x="80" y="133"/>
                    <a:pt x="91" y="139"/>
                    <a:pt x="103" y="138"/>
                  </a:cubicBezTo>
                  <a:cubicBezTo>
                    <a:pt x="108" y="208"/>
                    <a:pt x="151" y="265"/>
                    <a:pt x="183" y="326"/>
                  </a:cubicBezTo>
                  <a:cubicBezTo>
                    <a:pt x="184" y="328"/>
                    <a:pt x="187" y="329"/>
                    <a:pt x="189" y="328"/>
                  </a:cubicBezTo>
                  <a:cubicBezTo>
                    <a:pt x="230" y="317"/>
                    <a:pt x="273" y="306"/>
                    <a:pt x="310" y="284"/>
                  </a:cubicBezTo>
                  <a:cubicBezTo>
                    <a:pt x="305" y="290"/>
                    <a:pt x="299" y="296"/>
                    <a:pt x="291" y="301"/>
                  </a:cubicBezTo>
                  <a:close/>
                  <a:moveTo>
                    <a:pt x="329" y="256"/>
                  </a:moveTo>
                  <a:cubicBezTo>
                    <a:pt x="327" y="256"/>
                    <a:pt x="325" y="256"/>
                    <a:pt x="323" y="259"/>
                  </a:cubicBezTo>
                  <a:cubicBezTo>
                    <a:pt x="323" y="260"/>
                    <a:pt x="322" y="261"/>
                    <a:pt x="322" y="263"/>
                  </a:cubicBezTo>
                  <a:cubicBezTo>
                    <a:pt x="319" y="265"/>
                    <a:pt x="315" y="266"/>
                    <a:pt x="313" y="268"/>
                  </a:cubicBezTo>
                  <a:cubicBezTo>
                    <a:pt x="294" y="281"/>
                    <a:pt x="272" y="291"/>
                    <a:pt x="251" y="300"/>
                  </a:cubicBezTo>
                  <a:cubicBezTo>
                    <a:pt x="235" y="306"/>
                    <a:pt x="218" y="311"/>
                    <a:pt x="201" y="315"/>
                  </a:cubicBezTo>
                  <a:cubicBezTo>
                    <a:pt x="184" y="319"/>
                    <a:pt x="171" y="279"/>
                    <a:pt x="163" y="266"/>
                  </a:cubicBezTo>
                  <a:cubicBezTo>
                    <a:pt x="140" y="225"/>
                    <a:pt x="117" y="184"/>
                    <a:pt x="109" y="137"/>
                  </a:cubicBezTo>
                  <a:cubicBezTo>
                    <a:pt x="109" y="137"/>
                    <a:pt x="110" y="137"/>
                    <a:pt x="110" y="137"/>
                  </a:cubicBezTo>
                  <a:cubicBezTo>
                    <a:pt x="110" y="138"/>
                    <a:pt x="111" y="139"/>
                    <a:pt x="112" y="138"/>
                  </a:cubicBezTo>
                  <a:cubicBezTo>
                    <a:pt x="149" y="134"/>
                    <a:pt x="185" y="124"/>
                    <a:pt x="218" y="110"/>
                  </a:cubicBezTo>
                  <a:cubicBezTo>
                    <a:pt x="227" y="106"/>
                    <a:pt x="238" y="102"/>
                    <a:pt x="247" y="96"/>
                  </a:cubicBezTo>
                  <a:cubicBezTo>
                    <a:pt x="247" y="96"/>
                    <a:pt x="247" y="96"/>
                    <a:pt x="247" y="96"/>
                  </a:cubicBezTo>
                  <a:cubicBezTo>
                    <a:pt x="269" y="137"/>
                    <a:pt x="288" y="179"/>
                    <a:pt x="312" y="219"/>
                  </a:cubicBezTo>
                  <a:cubicBezTo>
                    <a:pt x="317" y="228"/>
                    <a:pt x="324" y="237"/>
                    <a:pt x="330" y="247"/>
                  </a:cubicBezTo>
                  <a:cubicBezTo>
                    <a:pt x="332" y="250"/>
                    <a:pt x="331" y="253"/>
                    <a:pt x="329" y="25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4164" y="1073"/>
              <a:ext cx="255" cy="88"/>
            </a:xfrm>
            <a:custGeom>
              <a:avLst/>
              <a:gdLst>
                <a:gd name="T0" fmla="*/ 101 w 107"/>
                <a:gd name="T1" fmla="*/ 1 h 37"/>
                <a:gd name="T2" fmla="*/ 4 w 107"/>
                <a:gd name="T3" fmla="*/ 30 h 37"/>
                <a:gd name="T4" fmla="*/ 5 w 107"/>
                <a:gd name="T5" fmla="*/ 36 h 37"/>
                <a:gd name="T6" fmla="*/ 104 w 107"/>
                <a:gd name="T7" fmla="*/ 7 h 37"/>
                <a:gd name="T8" fmla="*/ 101 w 107"/>
                <a:gd name="T9" fmla="*/ 1 h 37"/>
              </a:gdLst>
              <a:ahLst/>
              <a:cxnLst>
                <a:cxn ang="0">
                  <a:pos x="T0" y="T1"/>
                </a:cxn>
                <a:cxn ang="0">
                  <a:pos x="T2" y="T3"/>
                </a:cxn>
                <a:cxn ang="0">
                  <a:pos x="T4" y="T5"/>
                </a:cxn>
                <a:cxn ang="0">
                  <a:pos x="T6" y="T7"/>
                </a:cxn>
                <a:cxn ang="0">
                  <a:pos x="T8" y="T9"/>
                </a:cxn>
              </a:cxnLst>
              <a:rect l="0" t="0" r="r" b="b"/>
              <a:pathLst>
                <a:path w="107" h="37">
                  <a:moveTo>
                    <a:pt x="101" y="1"/>
                  </a:moveTo>
                  <a:cubicBezTo>
                    <a:pt x="68" y="7"/>
                    <a:pt x="37" y="22"/>
                    <a:pt x="4" y="30"/>
                  </a:cubicBezTo>
                  <a:cubicBezTo>
                    <a:pt x="0" y="31"/>
                    <a:pt x="2" y="37"/>
                    <a:pt x="5" y="36"/>
                  </a:cubicBezTo>
                  <a:cubicBezTo>
                    <a:pt x="38" y="29"/>
                    <a:pt x="73" y="20"/>
                    <a:pt x="104" y="7"/>
                  </a:cubicBezTo>
                  <a:cubicBezTo>
                    <a:pt x="107" y="5"/>
                    <a:pt x="104" y="0"/>
                    <a:pt x="101"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4178" y="1135"/>
              <a:ext cx="260" cy="109"/>
            </a:xfrm>
            <a:custGeom>
              <a:avLst/>
              <a:gdLst>
                <a:gd name="T0" fmla="*/ 103 w 109"/>
                <a:gd name="T1" fmla="*/ 0 h 46"/>
                <a:gd name="T2" fmla="*/ 5 w 109"/>
                <a:gd name="T3" fmla="*/ 37 h 46"/>
                <a:gd name="T4" fmla="*/ 7 w 109"/>
                <a:gd name="T5" fmla="*/ 45 h 46"/>
                <a:gd name="T6" fmla="*/ 104 w 109"/>
                <a:gd name="T7" fmla="*/ 9 h 46"/>
                <a:gd name="T8" fmla="*/ 103 w 109"/>
                <a:gd name="T9" fmla="*/ 0 h 46"/>
              </a:gdLst>
              <a:ahLst/>
              <a:cxnLst>
                <a:cxn ang="0">
                  <a:pos x="T0" y="T1"/>
                </a:cxn>
                <a:cxn ang="0">
                  <a:pos x="T2" y="T3"/>
                </a:cxn>
                <a:cxn ang="0">
                  <a:pos x="T4" y="T5"/>
                </a:cxn>
                <a:cxn ang="0">
                  <a:pos x="T6" y="T7"/>
                </a:cxn>
                <a:cxn ang="0">
                  <a:pos x="T8" y="T9"/>
                </a:cxn>
              </a:cxnLst>
              <a:rect l="0" t="0" r="r" b="b"/>
              <a:pathLst>
                <a:path w="109" h="46">
                  <a:moveTo>
                    <a:pt x="103" y="0"/>
                  </a:moveTo>
                  <a:cubicBezTo>
                    <a:pt x="69" y="5"/>
                    <a:pt x="37" y="25"/>
                    <a:pt x="5" y="37"/>
                  </a:cubicBezTo>
                  <a:cubicBezTo>
                    <a:pt x="0" y="39"/>
                    <a:pt x="2" y="46"/>
                    <a:pt x="7" y="45"/>
                  </a:cubicBezTo>
                  <a:cubicBezTo>
                    <a:pt x="40" y="33"/>
                    <a:pt x="72" y="20"/>
                    <a:pt x="104" y="9"/>
                  </a:cubicBezTo>
                  <a:cubicBezTo>
                    <a:pt x="109" y="7"/>
                    <a:pt x="108" y="0"/>
                    <a:pt x="103"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4245" y="1202"/>
              <a:ext cx="247" cy="121"/>
            </a:xfrm>
            <a:custGeom>
              <a:avLst/>
              <a:gdLst>
                <a:gd name="T0" fmla="*/ 95 w 104"/>
                <a:gd name="T1" fmla="*/ 2 h 51"/>
                <a:gd name="T2" fmla="*/ 40 w 104"/>
                <a:gd name="T3" fmla="*/ 25 h 51"/>
                <a:gd name="T4" fmla="*/ 2 w 104"/>
                <a:gd name="T5" fmla="*/ 46 h 51"/>
                <a:gd name="T6" fmla="*/ 7 w 104"/>
                <a:gd name="T7" fmla="*/ 49 h 51"/>
                <a:gd name="T8" fmla="*/ 48 w 104"/>
                <a:gd name="T9" fmla="*/ 32 h 51"/>
                <a:gd name="T10" fmla="*/ 99 w 104"/>
                <a:gd name="T11" fmla="*/ 9 h 51"/>
                <a:gd name="T12" fmla="*/ 95 w 104"/>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104" h="51">
                  <a:moveTo>
                    <a:pt x="95" y="2"/>
                  </a:moveTo>
                  <a:cubicBezTo>
                    <a:pt x="77" y="10"/>
                    <a:pt x="58" y="17"/>
                    <a:pt x="40" y="25"/>
                  </a:cubicBezTo>
                  <a:cubicBezTo>
                    <a:pt x="28" y="30"/>
                    <a:pt x="10" y="34"/>
                    <a:pt x="2" y="46"/>
                  </a:cubicBezTo>
                  <a:cubicBezTo>
                    <a:pt x="0" y="48"/>
                    <a:pt x="4" y="51"/>
                    <a:pt x="7" y="49"/>
                  </a:cubicBezTo>
                  <a:cubicBezTo>
                    <a:pt x="17" y="41"/>
                    <a:pt x="36" y="37"/>
                    <a:pt x="48" y="32"/>
                  </a:cubicBezTo>
                  <a:cubicBezTo>
                    <a:pt x="65" y="25"/>
                    <a:pt x="83" y="19"/>
                    <a:pt x="99" y="9"/>
                  </a:cubicBezTo>
                  <a:cubicBezTo>
                    <a:pt x="104" y="6"/>
                    <a:pt x="100" y="0"/>
                    <a:pt x="95"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259" y="1292"/>
              <a:ext cx="252" cy="119"/>
            </a:xfrm>
            <a:custGeom>
              <a:avLst/>
              <a:gdLst>
                <a:gd name="T0" fmla="*/ 96 w 106"/>
                <a:gd name="T1" fmla="*/ 3 h 50"/>
                <a:gd name="T2" fmla="*/ 5 w 106"/>
                <a:gd name="T3" fmla="*/ 42 h 50"/>
                <a:gd name="T4" fmla="*/ 7 w 106"/>
                <a:gd name="T5" fmla="*/ 49 h 50"/>
                <a:gd name="T6" fmla="*/ 101 w 106"/>
                <a:gd name="T7" fmla="*/ 11 h 50"/>
                <a:gd name="T8" fmla="*/ 96 w 106"/>
                <a:gd name="T9" fmla="*/ 3 h 50"/>
              </a:gdLst>
              <a:ahLst/>
              <a:cxnLst>
                <a:cxn ang="0">
                  <a:pos x="T0" y="T1"/>
                </a:cxn>
                <a:cxn ang="0">
                  <a:pos x="T2" y="T3"/>
                </a:cxn>
                <a:cxn ang="0">
                  <a:pos x="T4" y="T5"/>
                </a:cxn>
                <a:cxn ang="0">
                  <a:pos x="T6" y="T7"/>
                </a:cxn>
                <a:cxn ang="0">
                  <a:pos x="T8" y="T9"/>
                </a:cxn>
              </a:cxnLst>
              <a:rect l="0" t="0" r="r" b="b"/>
              <a:pathLst>
                <a:path w="106" h="50">
                  <a:moveTo>
                    <a:pt x="96" y="3"/>
                  </a:moveTo>
                  <a:cubicBezTo>
                    <a:pt x="65" y="16"/>
                    <a:pt x="37" y="32"/>
                    <a:pt x="5" y="42"/>
                  </a:cubicBezTo>
                  <a:cubicBezTo>
                    <a:pt x="0" y="43"/>
                    <a:pt x="2" y="50"/>
                    <a:pt x="7" y="49"/>
                  </a:cubicBezTo>
                  <a:cubicBezTo>
                    <a:pt x="39" y="42"/>
                    <a:pt x="72" y="27"/>
                    <a:pt x="101" y="11"/>
                  </a:cubicBezTo>
                  <a:cubicBezTo>
                    <a:pt x="106" y="8"/>
                    <a:pt x="101" y="0"/>
                    <a:pt x="96" y="3"/>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4311" y="1371"/>
              <a:ext cx="236" cy="123"/>
            </a:xfrm>
            <a:custGeom>
              <a:avLst/>
              <a:gdLst>
                <a:gd name="T0" fmla="*/ 92 w 99"/>
                <a:gd name="T1" fmla="*/ 1 h 52"/>
                <a:gd name="T2" fmla="*/ 52 w 99"/>
                <a:gd name="T3" fmla="*/ 19 h 52"/>
                <a:gd name="T4" fmla="*/ 4 w 99"/>
                <a:gd name="T5" fmla="*/ 43 h 52"/>
                <a:gd name="T6" fmla="*/ 8 w 99"/>
                <a:gd name="T7" fmla="*/ 50 h 52"/>
                <a:gd name="T8" fmla="*/ 55 w 99"/>
                <a:gd name="T9" fmla="*/ 27 h 52"/>
                <a:gd name="T10" fmla="*/ 95 w 99"/>
                <a:gd name="T11" fmla="*/ 9 h 52"/>
                <a:gd name="T12" fmla="*/ 92 w 99"/>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99" h="52">
                  <a:moveTo>
                    <a:pt x="92" y="1"/>
                  </a:moveTo>
                  <a:cubicBezTo>
                    <a:pt x="78" y="5"/>
                    <a:pt x="65" y="13"/>
                    <a:pt x="52" y="19"/>
                  </a:cubicBezTo>
                  <a:cubicBezTo>
                    <a:pt x="36" y="26"/>
                    <a:pt x="19" y="34"/>
                    <a:pt x="4" y="43"/>
                  </a:cubicBezTo>
                  <a:cubicBezTo>
                    <a:pt x="0" y="46"/>
                    <a:pt x="4" y="52"/>
                    <a:pt x="8" y="50"/>
                  </a:cubicBezTo>
                  <a:cubicBezTo>
                    <a:pt x="23" y="41"/>
                    <a:pt x="39" y="33"/>
                    <a:pt x="55" y="27"/>
                  </a:cubicBezTo>
                  <a:cubicBezTo>
                    <a:pt x="69" y="22"/>
                    <a:pt x="84" y="17"/>
                    <a:pt x="95" y="9"/>
                  </a:cubicBezTo>
                  <a:cubicBezTo>
                    <a:pt x="99" y="6"/>
                    <a:pt x="97" y="0"/>
                    <a:pt x="92"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5" name="图片 24"/>
          <p:cNvPicPr>
            <a:picLocks noChangeAspect="1"/>
          </p:cNvPicPr>
          <p:nvPr/>
        </p:nvPicPr>
        <p:blipFill>
          <a:blip r:embed="rId1"/>
          <a:stretch>
            <a:fillRect/>
          </a:stretch>
        </p:blipFill>
        <p:spPr>
          <a:xfrm>
            <a:off x="3165540" y="3909685"/>
            <a:ext cx="438456" cy="853339"/>
          </a:xfrm>
          <a:prstGeom prst="rect">
            <a:avLst/>
          </a:prstGeom>
        </p:spPr>
      </p:pic>
      <p:pic>
        <p:nvPicPr>
          <p:cNvPr id="26" name="图片 25"/>
          <p:cNvPicPr>
            <a:picLocks noChangeAspect="1"/>
          </p:cNvPicPr>
          <p:nvPr/>
        </p:nvPicPr>
        <p:blipFill>
          <a:blip r:embed="rId2"/>
          <a:stretch>
            <a:fillRect/>
          </a:stretch>
        </p:blipFill>
        <p:spPr>
          <a:xfrm>
            <a:off x="3384974" y="2313238"/>
            <a:ext cx="662403" cy="621371"/>
          </a:xfrm>
          <a:prstGeom prst="rect">
            <a:avLst/>
          </a:prstGeom>
        </p:spPr>
      </p:pic>
      <p:pic>
        <p:nvPicPr>
          <p:cNvPr id="27" name="图片 26"/>
          <p:cNvPicPr>
            <a:picLocks noChangeAspect="1"/>
          </p:cNvPicPr>
          <p:nvPr/>
        </p:nvPicPr>
        <p:blipFill>
          <a:blip r:embed="rId3"/>
          <a:stretch>
            <a:fillRect/>
          </a:stretch>
        </p:blipFill>
        <p:spPr>
          <a:xfrm>
            <a:off x="2308099" y="1803419"/>
            <a:ext cx="819326" cy="376890"/>
          </a:xfrm>
          <a:prstGeom prst="rect">
            <a:avLst/>
          </a:prstGeom>
        </p:spPr>
      </p:pic>
      <p:pic>
        <p:nvPicPr>
          <p:cNvPr id="28" name="图片 27"/>
          <p:cNvPicPr>
            <a:picLocks noChangeAspect="1"/>
          </p:cNvPicPr>
          <p:nvPr/>
        </p:nvPicPr>
        <p:blipFill>
          <a:blip r:embed="rId4"/>
          <a:stretch>
            <a:fillRect/>
          </a:stretch>
        </p:blipFill>
        <p:spPr>
          <a:xfrm>
            <a:off x="662575" y="3038051"/>
            <a:ext cx="237448" cy="732695"/>
          </a:xfrm>
          <a:prstGeom prst="rect">
            <a:avLst/>
          </a:prstGeom>
        </p:spPr>
      </p:pic>
      <p:pic>
        <p:nvPicPr>
          <p:cNvPr id="29" name="图片 28"/>
          <p:cNvPicPr>
            <a:picLocks noChangeAspect="1"/>
          </p:cNvPicPr>
          <p:nvPr/>
        </p:nvPicPr>
        <p:blipFill>
          <a:blip r:embed="rId5"/>
          <a:stretch>
            <a:fillRect/>
          </a:stretch>
        </p:blipFill>
        <p:spPr>
          <a:xfrm>
            <a:off x="3464147" y="3329694"/>
            <a:ext cx="504057" cy="441051"/>
          </a:xfrm>
          <a:prstGeom prst="rect">
            <a:avLst/>
          </a:prstGeom>
        </p:spPr>
      </p:pic>
      <p:sp>
        <p:nvSpPr>
          <p:cNvPr id="32" name="文本框 10"/>
          <p:cNvSpPr txBox="1"/>
          <p:nvPr/>
        </p:nvSpPr>
        <p:spPr>
          <a:xfrm>
            <a:off x="4133324" y="1204917"/>
            <a:ext cx="7857790" cy="1107996"/>
          </a:xfrm>
          <a:prstGeom prst="rect">
            <a:avLst/>
          </a:prstGeom>
          <a:noFill/>
        </p:spPr>
        <p:txBody>
          <a:bodyPr wrap="square" rtlCol="0">
            <a:spAutoFit/>
          </a:bodyPr>
          <a:lstStyle/>
          <a:p>
            <a:r>
              <a:rPr lang="zh-CN" altLang="en-US" sz="66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rPr>
              <a:t>城市榜单</a:t>
            </a:r>
            <a:r>
              <a:rPr lang="en-US" altLang="zh-CN" sz="66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rPr>
              <a:t>-</a:t>
            </a:r>
            <a:r>
              <a:rPr lang="zh-CN" altLang="en-US" sz="66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rPr>
              <a:t>政治相关</a:t>
            </a:r>
            <a:endParaRPr lang="zh-CN" altLang="en-US" sz="66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endParaRPr>
          </a:p>
        </p:txBody>
      </p:sp>
      <p:grpSp>
        <p:nvGrpSpPr>
          <p:cNvPr id="33" name="组合 32"/>
          <p:cNvGrpSpPr/>
          <p:nvPr/>
        </p:nvGrpSpPr>
        <p:grpSpPr>
          <a:xfrm>
            <a:off x="4411531" y="2457000"/>
            <a:ext cx="6985120" cy="211101"/>
            <a:chOff x="2804139" y="4450982"/>
            <a:chExt cx="7078926" cy="223551"/>
          </a:xfrm>
        </p:grpSpPr>
        <p:sp>
          <p:nvSpPr>
            <p:cNvPr id="34" name="Freeform 334"/>
            <p:cNvSpPr>
              <a:spLocks noEditPoints="1"/>
            </p:cNvSpPr>
            <p:nvPr/>
          </p:nvSpPr>
          <p:spPr bwMode="auto">
            <a:xfrm rot="10800000">
              <a:off x="28041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 name="组合 2"/>
          <p:cNvGrpSpPr/>
          <p:nvPr/>
        </p:nvGrpSpPr>
        <p:grpSpPr>
          <a:xfrm>
            <a:off x="3968374" y="3770640"/>
            <a:ext cx="3125347" cy="1447377"/>
            <a:chOff x="4982784" y="3631900"/>
            <a:chExt cx="3125347" cy="1447377"/>
          </a:xfrm>
        </p:grpSpPr>
        <p:sp>
          <p:nvSpPr>
            <p:cNvPr id="39" name="文本框 138"/>
            <p:cNvSpPr txBox="1"/>
            <p:nvPr/>
          </p:nvSpPr>
          <p:spPr>
            <a:xfrm>
              <a:off x="5582101" y="3762785"/>
              <a:ext cx="1402080" cy="460375"/>
            </a:xfrm>
            <a:prstGeom prst="rect">
              <a:avLst/>
            </a:prstGeom>
            <a:noFill/>
          </p:spPr>
          <p:txBody>
            <a:bodyPr wrap="none" rtlCol="0">
              <a:spAutoFit/>
            </a:bodyPr>
            <a:lstStyle/>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第二小组</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029670" y="3631900"/>
              <a:ext cx="396185" cy="565304"/>
              <a:chOff x="33337638" y="3176"/>
              <a:chExt cx="2930537" cy="4181471"/>
            </a:xfrm>
            <a:blipFill dpi="0" rotWithShape="1">
              <a:blip r:embed="rId6">
                <a:extLst>
                  <a:ext uri="{28A0092B-C50C-407E-A947-70E740481C1C}">
                    <a14:useLocalDpi xmlns:a14="http://schemas.microsoft.com/office/drawing/2010/main" val="0"/>
                  </a:ext>
                </a:extLst>
              </a:blip>
              <a:srcRect/>
              <a:stretch>
                <a:fillRect/>
              </a:stretch>
            </a:blipFill>
          </p:grpSpPr>
          <p:sp>
            <p:nvSpPr>
              <p:cNvPr id="41" name="Freeform 25"/>
              <p:cNvSpPr/>
              <p:nvPr/>
            </p:nvSpPr>
            <p:spPr bwMode="auto">
              <a:xfrm>
                <a:off x="35061668" y="2049464"/>
                <a:ext cx="1163642" cy="2033587"/>
              </a:xfrm>
              <a:custGeom>
                <a:avLst/>
                <a:gdLst>
                  <a:gd name="T0" fmla="*/ 64 w 275"/>
                  <a:gd name="T1" fmla="*/ 480 h 480"/>
                  <a:gd name="T2" fmla="*/ 275 w 275"/>
                  <a:gd name="T3" fmla="*/ 421 h 480"/>
                  <a:gd name="T4" fmla="*/ 258 w 275"/>
                  <a:gd name="T5" fmla="*/ 163 h 480"/>
                  <a:gd name="T6" fmla="*/ 135 w 275"/>
                  <a:gd name="T7" fmla="*/ 52 h 480"/>
                  <a:gd name="T8" fmla="*/ 36 w 275"/>
                  <a:gd name="T9" fmla="*/ 0 h 480"/>
                  <a:gd name="T10" fmla="*/ 0 w 275"/>
                  <a:gd name="T11" fmla="*/ 26 h 480"/>
                  <a:gd name="T12" fmla="*/ 64 w 275"/>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275" h="480">
                    <a:moveTo>
                      <a:pt x="64" y="480"/>
                    </a:moveTo>
                    <a:cubicBezTo>
                      <a:pt x="196" y="460"/>
                      <a:pt x="275" y="421"/>
                      <a:pt x="275" y="421"/>
                    </a:cubicBezTo>
                    <a:cubicBezTo>
                      <a:pt x="275" y="421"/>
                      <a:pt x="268" y="194"/>
                      <a:pt x="258" y="163"/>
                    </a:cubicBezTo>
                    <a:cubicBezTo>
                      <a:pt x="248" y="133"/>
                      <a:pt x="173" y="76"/>
                      <a:pt x="135" y="52"/>
                    </a:cubicBezTo>
                    <a:cubicBezTo>
                      <a:pt x="98" y="29"/>
                      <a:pt x="36" y="0"/>
                      <a:pt x="36" y="0"/>
                    </a:cubicBezTo>
                    <a:cubicBezTo>
                      <a:pt x="36" y="0"/>
                      <a:pt x="21" y="13"/>
                      <a:pt x="0" y="26"/>
                    </a:cubicBezTo>
                    <a:lnTo>
                      <a:pt x="64" y="4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26"/>
              <p:cNvSpPr/>
              <p:nvPr/>
            </p:nvSpPr>
            <p:spPr bwMode="auto">
              <a:xfrm>
                <a:off x="34379039" y="2189161"/>
                <a:ext cx="263529" cy="1931984"/>
              </a:xfrm>
              <a:custGeom>
                <a:avLst/>
                <a:gdLst>
                  <a:gd name="T0" fmla="*/ 0 w 62"/>
                  <a:gd name="T1" fmla="*/ 453 h 456"/>
                  <a:gd name="T2" fmla="*/ 28 w 62"/>
                  <a:gd name="T3" fmla="*/ 456 h 456"/>
                  <a:gd name="T4" fmla="*/ 62 w 62"/>
                  <a:gd name="T5" fmla="*/ 7 h 456"/>
                  <a:gd name="T6" fmla="*/ 48 w 62"/>
                  <a:gd name="T7" fmla="*/ 0 h 456"/>
                  <a:gd name="T8" fmla="*/ 0 w 62"/>
                  <a:gd name="T9" fmla="*/ 453 h 456"/>
                </a:gdLst>
                <a:ahLst/>
                <a:cxnLst>
                  <a:cxn ang="0">
                    <a:pos x="T0" y="T1"/>
                  </a:cxn>
                  <a:cxn ang="0">
                    <a:pos x="T2" y="T3"/>
                  </a:cxn>
                  <a:cxn ang="0">
                    <a:pos x="T4" y="T5"/>
                  </a:cxn>
                  <a:cxn ang="0">
                    <a:pos x="T6" y="T7"/>
                  </a:cxn>
                  <a:cxn ang="0">
                    <a:pos x="T8" y="T9"/>
                  </a:cxn>
                </a:cxnLst>
                <a:rect l="0" t="0" r="r" b="b"/>
                <a:pathLst>
                  <a:path w="62" h="456">
                    <a:moveTo>
                      <a:pt x="0" y="453"/>
                    </a:moveTo>
                    <a:cubicBezTo>
                      <a:pt x="9" y="454"/>
                      <a:pt x="18" y="455"/>
                      <a:pt x="28" y="456"/>
                    </a:cubicBezTo>
                    <a:cubicBezTo>
                      <a:pt x="62" y="7"/>
                      <a:pt x="62" y="7"/>
                      <a:pt x="62" y="7"/>
                    </a:cubicBezTo>
                    <a:cubicBezTo>
                      <a:pt x="57" y="5"/>
                      <a:pt x="53" y="3"/>
                      <a:pt x="48" y="0"/>
                    </a:cubicBezTo>
                    <a:lnTo>
                      <a:pt x="0" y="4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Freeform 27"/>
              <p:cNvSpPr/>
              <p:nvPr/>
            </p:nvSpPr>
            <p:spPr bwMode="auto">
              <a:xfrm>
                <a:off x="33396377" y="2032000"/>
                <a:ext cx="1127131" cy="2058988"/>
              </a:xfrm>
              <a:custGeom>
                <a:avLst/>
                <a:gdLst>
                  <a:gd name="T0" fmla="*/ 266 w 266"/>
                  <a:gd name="T1" fmla="*/ 27 h 486"/>
                  <a:gd name="T2" fmla="*/ 235 w 266"/>
                  <a:gd name="T3" fmla="*/ 0 h 486"/>
                  <a:gd name="T4" fmla="*/ 67 w 266"/>
                  <a:gd name="T5" fmla="*/ 101 h 486"/>
                  <a:gd name="T6" fmla="*/ 7 w 266"/>
                  <a:gd name="T7" fmla="*/ 235 h 486"/>
                  <a:gd name="T8" fmla="*/ 0 w 266"/>
                  <a:gd name="T9" fmla="*/ 428 h 486"/>
                  <a:gd name="T10" fmla="*/ 201 w 266"/>
                  <a:gd name="T11" fmla="*/ 486 h 486"/>
                  <a:gd name="T12" fmla="*/ 266 w 266"/>
                  <a:gd name="T13" fmla="*/ 27 h 486"/>
                </a:gdLst>
                <a:ahLst/>
                <a:cxnLst>
                  <a:cxn ang="0">
                    <a:pos x="T0" y="T1"/>
                  </a:cxn>
                  <a:cxn ang="0">
                    <a:pos x="T2" y="T3"/>
                  </a:cxn>
                  <a:cxn ang="0">
                    <a:pos x="T4" y="T5"/>
                  </a:cxn>
                  <a:cxn ang="0">
                    <a:pos x="T6" y="T7"/>
                  </a:cxn>
                  <a:cxn ang="0">
                    <a:pos x="T8" y="T9"/>
                  </a:cxn>
                  <a:cxn ang="0">
                    <a:pos x="T10" y="T11"/>
                  </a:cxn>
                  <a:cxn ang="0">
                    <a:pos x="T12" y="T13"/>
                  </a:cxn>
                </a:cxnLst>
                <a:rect l="0" t="0" r="r" b="b"/>
                <a:pathLst>
                  <a:path w="266" h="486">
                    <a:moveTo>
                      <a:pt x="266" y="27"/>
                    </a:moveTo>
                    <a:cubicBezTo>
                      <a:pt x="248" y="14"/>
                      <a:pt x="235" y="0"/>
                      <a:pt x="235" y="0"/>
                    </a:cubicBezTo>
                    <a:cubicBezTo>
                      <a:pt x="235" y="0"/>
                      <a:pt x="91" y="70"/>
                      <a:pt x="67" y="101"/>
                    </a:cubicBezTo>
                    <a:cubicBezTo>
                      <a:pt x="43" y="131"/>
                      <a:pt x="9" y="156"/>
                      <a:pt x="7" y="235"/>
                    </a:cubicBezTo>
                    <a:cubicBezTo>
                      <a:pt x="5" y="315"/>
                      <a:pt x="0" y="428"/>
                      <a:pt x="0" y="428"/>
                    </a:cubicBezTo>
                    <a:cubicBezTo>
                      <a:pt x="0" y="428"/>
                      <a:pt x="83" y="467"/>
                      <a:pt x="201" y="486"/>
                    </a:cubicBezTo>
                    <a:lnTo>
                      <a:pt x="266"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Freeform 28"/>
              <p:cNvSpPr/>
              <p:nvPr/>
            </p:nvSpPr>
            <p:spPr bwMode="auto">
              <a:xfrm>
                <a:off x="34947371" y="2197098"/>
                <a:ext cx="254002" cy="1914520"/>
              </a:xfrm>
              <a:custGeom>
                <a:avLst/>
                <a:gdLst>
                  <a:gd name="T0" fmla="*/ 12 w 60"/>
                  <a:gd name="T1" fmla="*/ 0 h 452"/>
                  <a:gd name="T2" fmla="*/ 0 w 60"/>
                  <a:gd name="T3" fmla="*/ 6 h 452"/>
                  <a:gd name="T4" fmla="*/ 36 w 60"/>
                  <a:gd name="T5" fmla="*/ 452 h 452"/>
                  <a:gd name="T6" fmla="*/ 60 w 60"/>
                  <a:gd name="T7" fmla="*/ 450 h 452"/>
                  <a:gd name="T8" fmla="*/ 12 w 60"/>
                  <a:gd name="T9" fmla="*/ 0 h 452"/>
                </a:gdLst>
                <a:ahLst/>
                <a:cxnLst>
                  <a:cxn ang="0">
                    <a:pos x="T0" y="T1"/>
                  </a:cxn>
                  <a:cxn ang="0">
                    <a:pos x="T2" y="T3"/>
                  </a:cxn>
                  <a:cxn ang="0">
                    <a:pos x="T4" y="T5"/>
                  </a:cxn>
                  <a:cxn ang="0">
                    <a:pos x="T6" y="T7"/>
                  </a:cxn>
                  <a:cxn ang="0">
                    <a:pos x="T8" y="T9"/>
                  </a:cxn>
                </a:cxnLst>
                <a:rect l="0" t="0" r="r" b="b"/>
                <a:pathLst>
                  <a:path w="60" h="452">
                    <a:moveTo>
                      <a:pt x="12" y="0"/>
                    </a:moveTo>
                    <a:cubicBezTo>
                      <a:pt x="8" y="2"/>
                      <a:pt x="4" y="4"/>
                      <a:pt x="0" y="6"/>
                    </a:cubicBezTo>
                    <a:cubicBezTo>
                      <a:pt x="36" y="452"/>
                      <a:pt x="36" y="452"/>
                      <a:pt x="36" y="452"/>
                    </a:cubicBezTo>
                    <a:cubicBezTo>
                      <a:pt x="44" y="452"/>
                      <a:pt x="52" y="451"/>
                      <a:pt x="60" y="45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29"/>
              <p:cNvSpPr/>
              <p:nvPr/>
            </p:nvSpPr>
            <p:spPr bwMode="auto">
              <a:xfrm>
                <a:off x="33337638" y="1981198"/>
                <a:ext cx="2930537" cy="2203449"/>
              </a:xfrm>
              <a:custGeom>
                <a:avLst/>
                <a:gdLst>
                  <a:gd name="T0" fmla="*/ 692 w 692"/>
                  <a:gd name="T1" fmla="*/ 438 h 520"/>
                  <a:gd name="T2" fmla="*/ 681 w 692"/>
                  <a:gd name="T3" fmla="*/ 209 h 520"/>
                  <a:gd name="T4" fmla="*/ 593 w 692"/>
                  <a:gd name="T5" fmla="*/ 86 h 520"/>
                  <a:gd name="T6" fmla="*/ 550 w 692"/>
                  <a:gd name="T7" fmla="*/ 62 h 520"/>
                  <a:gd name="T8" fmla="*/ 456 w 692"/>
                  <a:gd name="T9" fmla="*/ 4 h 520"/>
                  <a:gd name="T10" fmla="*/ 452 w 692"/>
                  <a:gd name="T11" fmla="*/ 0 h 520"/>
                  <a:gd name="T12" fmla="*/ 447 w 692"/>
                  <a:gd name="T13" fmla="*/ 0 h 520"/>
                  <a:gd name="T14" fmla="*/ 424 w 692"/>
                  <a:gd name="T15" fmla="*/ 24 h 520"/>
                  <a:gd name="T16" fmla="*/ 442 w 692"/>
                  <a:gd name="T17" fmla="*/ 24 h 520"/>
                  <a:gd name="T18" fmla="*/ 539 w 692"/>
                  <a:gd name="T19" fmla="*/ 84 h 520"/>
                  <a:gd name="T20" fmla="*/ 580 w 692"/>
                  <a:gd name="T21" fmla="*/ 106 h 520"/>
                  <a:gd name="T22" fmla="*/ 657 w 692"/>
                  <a:gd name="T23" fmla="*/ 211 h 520"/>
                  <a:gd name="T24" fmla="*/ 667 w 692"/>
                  <a:gd name="T25" fmla="*/ 430 h 520"/>
                  <a:gd name="T26" fmla="*/ 343 w 692"/>
                  <a:gd name="T27" fmla="*/ 496 h 520"/>
                  <a:gd name="T28" fmla="*/ 25 w 692"/>
                  <a:gd name="T29" fmla="*/ 431 h 520"/>
                  <a:gd name="T30" fmla="*/ 36 w 692"/>
                  <a:gd name="T31" fmla="*/ 211 h 520"/>
                  <a:gd name="T32" fmla="*/ 112 w 692"/>
                  <a:gd name="T33" fmla="*/ 106 h 520"/>
                  <a:gd name="T34" fmla="*/ 154 w 692"/>
                  <a:gd name="T35" fmla="*/ 84 h 520"/>
                  <a:gd name="T36" fmla="*/ 251 w 692"/>
                  <a:gd name="T37" fmla="*/ 24 h 520"/>
                  <a:gd name="T38" fmla="*/ 260 w 692"/>
                  <a:gd name="T39" fmla="*/ 24 h 520"/>
                  <a:gd name="T40" fmla="*/ 241 w 692"/>
                  <a:gd name="T41" fmla="*/ 0 h 520"/>
                  <a:gd name="T42" fmla="*/ 240 w 692"/>
                  <a:gd name="T43" fmla="*/ 0 h 520"/>
                  <a:gd name="T44" fmla="*/ 237 w 692"/>
                  <a:gd name="T45" fmla="*/ 4 h 520"/>
                  <a:gd name="T46" fmla="*/ 142 w 692"/>
                  <a:gd name="T47" fmla="*/ 62 h 520"/>
                  <a:gd name="T48" fmla="*/ 100 w 692"/>
                  <a:gd name="T49" fmla="*/ 86 h 520"/>
                  <a:gd name="T50" fmla="*/ 12 w 692"/>
                  <a:gd name="T51" fmla="*/ 209 h 520"/>
                  <a:gd name="T52" fmla="*/ 1 w 692"/>
                  <a:gd name="T53" fmla="*/ 438 h 520"/>
                  <a:gd name="T54" fmla="*/ 0 w 692"/>
                  <a:gd name="T55" fmla="*/ 446 h 520"/>
                  <a:gd name="T56" fmla="*/ 8 w 692"/>
                  <a:gd name="T57" fmla="*/ 449 h 520"/>
                  <a:gd name="T58" fmla="*/ 343 w 692"/>
                  <a:gd name="T59" fmla="*/ 520 h 520"/>
                  <a:gd name="T60" fmla="*/ 685 w 692"/>
                  <a:gd name="T61" fmla="*/ 449 h 520"/>
                  <a:gd name="T62" fmla="*/ 692 w 692"/>
                  <a:gd name="T63" fmla="*/ 446 h 520"/>
                  <a:gd name="T64" fmla="*/ 692 w 692"/>
                  <a:gd name="T65" fmla="*/ 43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2" h="520">
                    <a:moveTo>
                      <a:pt x="692" y="438"/>
                    </a:moveTo>
                    <a:cubicBezTo>
                      <a:pt x="692" y="436"/>
                      <a:pt x="685" y="268"/>
                      <a:pt x="681" y="209"/>
                    </a:cubicBezTo>
                    <a:cubicBezTo>
                      <a:pt x="677" y="137"/>
                      <a:pt x="614" y="99"/>
                      <a:pt x="593" y="86"/>
                    </a:cubicBezTo>
                    <a:cubicBezTo>
                      <a:pt x="582" y="80"/>
                      <a:pt x="567" y="72"/>
                      <a:pt x="550" y="62"/>
                    </a:cubicBezTo>
                    <a:cubicBezTo>
                      <a:pt x="516" y="44"/>
                      <a:pt x="469" y="19"/>
                      <a:pt x="456" y="4"/>
                    </a:cubicBezTo>
                    <a:cubicBezTo>
                      <a:pt x="452" y="0"/>
                      <a:pt x="452" y="0"/>
                      <a:pt x="452" y="0"/>
                    </a:cubicBezTo>
                    <a:cubicBezTo>
                      <a:pt x="447" y="0"/>
                      <a:pt x="447" y="0"/>
                      <a:pt x="447" y="0"/>
                    </a:cubicBezTo>
                    <a:cubicBezTo>
                      <a:pt x="441" y="7"/>
                      <a:pt x="433" y="16"/>
                      <a:pt x="424" y="24"/>
                    </a:cubicBezTo>
                    <a:cubicBezTo>
                      <a:pt x="442" y="24"/>
                      <a:pt x="442" y="24"/>
                      <a:pt x="442" y="24"/>
                    </a:cubicBezTo>
                    <a:cubicBezTo>
                      <a:pt x="460" y="42"/>
                      <a:pt x="502" y="64"/>
                      <a:pt x="539" y="84"/>
                    </a:cubicBezTo>
                    <a:cubicBezTo>
                      <a:pt x="555" y="92"/>
                      <a:pt x="570" y="100"/>
                      <a:pt x="580" y="106"/>
                    </a:cubicBezTo>
                    <a:cubicBezTo>
                      <a:pt x="612" y="126"/>
                      <a:pt x="654" y="158"/>
                      <a:pt x="657" y="211"/>
                    </a:cubicBezTo>
                    <a:cubicBezTo>
                      <a:pt x="660" y="262"/>
                      <a:pt x="666" y="396"/>
                      <a:pt x="667" y="430"/>
                    </a:cubicBezTo>
                    <a:cubicBezTo>
                      <a:pt x="634" y="444"/>
                      <a:pt x="496" y="496"/>
                      <a:pt x="343" y="496"/>
                    </a:cubicBezTo>
                    <a:cubicBezTo>
                      <a:pt x="190" y="496"/>
                      <a:pt x="57" y="444"/>
                      <a:pt x="25" y="431"/>
                    </a:cubicBezTo>
                    <a:cubicBezTo>
                      <a:pt x="27" y="396"/>
                      <a:pt x="32" y="262"/>
                      <a:pt x="36" y="211"/>
                    </a:cubicBezTo>
                    <a:cubicBezTo>
                      <a:pt x="39" y="158"/>
                      <a:pt x="81" y="126"/>
                      <a:pt x="112" y="106"/>
                    </a:cubicBezTo>
                    <a:cubicBezTo>
                      <a:pt x="122" y="100"/>
                      <a:pt x="137" y="92"/>
                      <a:pt x="154" y="84"/>
                    </a:cubicBezTo>
                    <a:cubicBezTo>
                      <a:pt x="191" y="64"/>
                      <a:pt x="232" y="42"/>
                      <a:pt x="251" y="24"/>
                    </a:cubicBezTo>
                    <a:cubicBezTo>
                      <a:pt x="260" y="24"/>
                      <a:pt x="260" y="24"/>
                      <a:pt x="260" y="24"/>
                    </a:cubicBezTo>
                    <a:cubicBezTo>
                      <a:pt x="253" y="17"/>
                      <a:pt x="247" y="9"/>
                      <a:pt x="241" y="0"/>
                    </a:cubicBezTo>
                    <a:cubicBezTo>
                      <a:pt x="240" y="0"/>
                      <a:pt x="240" y="0"/>
                      <a:pt x="240" y="0"/>
                    </a:cubicBezTo>
                    <a:cubicBezTo>
                      <a:pt x="237" y="4"/>
                      <a:pt x="237" y="4"/>
                      <a:pt x="237" y="4"/>
                    </a:cubicBezTo>
                    <a:cubicBezTo>
                      <a:pt x="223" y="19"/>
                      <a:pt x="177" y="44"/>
                      <a:pt x="142" y="62"/>
                    </a:cubicBezTo>
                    <a:cubicBezTo>
                      <a:pt x="125" y="72"/>
                      <a:pt x="110" y="80"/>
                      <a:pt x="100" y="86"/>
                    </a:cubicBezTo>
                    <a:cubicBezTo>
                      <a:pt x="79" y="99"/>
                      <a:pt x="16" y="137"/>
                      <a:pt x="12" y="209"/>
                    </a:cubicBezTo>
                    <a:cubicBezTo>
                      <a:pt x="8" y="268"/>
                      <a:pt x="1" y="436"/>
                      <a:pt x="1" y="438"/>
                    </a:cubicBezTo>
                    <a:cubicBezTo>
                      <a:pt x="0" y="446"/>
                      <a:pt x="0" y="446"/>
                      <a:pt x="0" y="446"/>
                    </a:cubicBezTo>
                    <a:cubicBezTo>
                      <a:pt x="8" y="449"/>
                      <a:pt x="8" y="449"/>
                      <a:pt x="8" y="449"/>
                    </a:cubicBezTo>
                    <a:cubicBezTo>
                      <a:pt x="14" y="452"/>
                      <a:pt x="163" y="520"/>
                      <a:pt x="343" y="520"/>
                    </a:cubicBezTo>
                    <a:cubicBezTo>
                      <a:pt x="522" y="520"/>
                      <a:pt x="678" y="452"/>
                      <a:pt x="685" y="449"/>
                    </a:cubicBezTo>
                    <a:cubicBezTo>
                      <a:pt x="692" y="446"/>
                      <a:pt x="692" y="446"/>
                      <a:pt x="692" y="446"/>
                    </a:cubicBezTo>
                    <a:lnTo>
                      <a:pt x="692" y="4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30"/>
              <p:cNvSpPr/>
              <p:nvPr/>
            </p:nvSpPr>
            <p:spPr bwMode="auto">
              <a:xfrm>
                <a:off x="33952001" y="1265235"/>
                <a:ext cx="258765" cy="482600"/>
              </a:xfrm>
              <a:custGeom>
                <a:avLst/>
                <a:gdLst>
                  <a:gd name="T0" fmla="*/ 40 w 61"/>
                  <a:gd name="T1" fmla="*/ 7 h 114"/>
                  <a:gd name="T2" fmla="*/ 5 w 61"/>
                  <a:gd name="T3" fmla="*/ 14 h 114"/>
                  <a:gd name="T4" fmla="*/ 17 w 61"/>
                  <a:gd name="T5" fmla="*/ 69 h 114"/>
                  <a:gd name="T6" fmla="*/ 35 w 61"/>
                  <a:gd name="T7" fmla="*/ 93 h 114"/>
                  <a:gd name="T8" fmla="*/ 54 w 61"/>
                  <a:gd name="T9" fmla="*/ 98 h 114"/>
                  <a:gd name="T10" fmla="*/ 40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40" y="7"/>
                    </a:moveTo>
                    <a:cubicBezTo>
                      <a:pt x="29" y="0"/>
                      <a:pt x="12" y="0"/>
                      <a:pt x="5" y="14"/>
                    </a:cubicBezTo>
                    <a:cubicBezTo>
                      <a:pt x="0" y="25"/>
                      <a:pt x="7" y="54"/>
                      <a:pt x="17" y="69"/>
                    </a:cubicBezTo>
                    <a:cubicBezTo>
                      <a:pt x="26" y="83"/>
                      <a:pt x="33" y="88"/>
                      <a:pt x="35" y="93"/>
                    </a:cubicBezTo>
                    <a:cubicBezTo>
                      <a:pt x="37" y="100"/>
                      <a:pt x="48" y="114"/>
                      <a:pt x="54" y="98"/>
                    </a:cubicBezTo>
                    <a:cubicBezTo>
                      <a:pt x="61" y="81"/>
                      <a:pt x="40" y="7"/>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31"/>
              <p:cNvSpPr/>
              <p:nvPr/>
            </p:nvSpPr>
            <p:spPr bwMode="auto">
              <a:xfrm>
                <a:off x="35399809" y="1252534"/>
                <a:ext cx="258765" cy="482600"/>
              </a:xfrm>
              <a:custGeom>
                <a:avLst/>
                <a:gdLst>
                  <a:gd name="T0" fmla="*/ 21 w 61"/>
                  <a:gd name="T1" fmla="*/ 7 h 114"/>
                  <a:gd name="T2" fmla="*/ 56 w 61"/>
                  <a:gd name="T3" fmla="*/ 14 h 114"/>
                  <a:gd name="T4" fmla="*/ 44 w 61"/>
                  <a:gd name="T5" fmla="*/ 69 h 114"/>
                  <a:gd name="T6" fmla="*/ 26 w 61"/>
                  <a:gd name="T7" fmla="*/ 93 h 114"/>
                  <a:gd name="T8" fmla="*/ 6 w 61"/>
                  <a:gd name="T9" fmla="*/ 97 h 114"/>
                  <a:gd name="T10" fmla="*/ 21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21" y="7"/>
                    </a:moveTo>
                    <a:cubicBezTo>
                      <a:pt x="32" y="0"/>
                      <a:pt x="49" y="0"/>
                      <a:pt x="56" y="14"/>
                    </a:cubicBezTo>
                    <a:cubicBezTo>
                      <a:pt x="61" y="25"/>
                      <a:pt x="54" y="54"/>
                      <a:pt x="44" y="69"/>
                    </a:cubicBezTo>
                    <a:cubicBezTo>
                      <a:pt x="35" y="82"/>
                      <a:pt x="28" y="88"/>
                      <a:pt x="26" y="93"/>
                    </a:cubicBezTo>
                    <a:cubicBezTo>
                      <a:pt x="23" y="100"/>
                      <a:pt x="13" y="114"/>
                      <a:pt x="6" y="97"/>
                    </a:cubicBezTo>
                    <a:cubicBezTo>
                      <a:pt x="0" y="81"/>
                      <a:pt x="21"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32"/>
              <p:cNvSpPr/>
              <p:nvPr/>
            </p:nvSpPr>
            <p:spPr bwMode="auto">
              <a:xfrm>
                <a:off x="33977402" y="815972"/>
                <a:ext cx="1630371" cy="1495422"/>
              </a:xfrm>
              <a:custGeom>
                <a:avLst/>
                <a:gdLst>
                  <a:gd name="T0" fmla="*/ 201 w 385"/>
                  <a:gd name="T1" fmla="*/ 24 h 353"/>
                  <a:gd name="T2" fmla="*/ 361 w 385"/>
                  <a:gd name="T3" fmla="*/ 24 h 353"/>
                  <a:gd name="T4" fmla="*/ 193 w 385"/>
                  <a:gd name="T5" fmla="*/ 329 h 353"/>
                  <a:gd name="T6" fmla="*/ 24 w 385"/>
                  <a:gd name="T7" fmla="*/ 24 h 353"/>
                  <a:gd name="T8" fmla="*/ 183 w 385"/>
                  <a:gd name="T9" fmla="*/ 24 h 353"/>
                  <a:gd name="T10" fmla="*/ 111 w 385"/>
                  <a:gd name="T11" fmla="*/ 0 h 353"/>
                  <a:gd name="T12" fmla="*/ 0 w 385"/>
                  <a:gd name="T13" fmla="*/ 0 h 353"/>
                  <a:gd name="T14" fmla="*/ 0 w 385"/>
                  <a:gd name="T15" fmla="*/ 12 h 353"/>
                  <a:gd name="T16" fmla="*/ 193 w 385"/>
                  <a:gd name="T17" fmla="*/ 353 h 353"/>
                  <a:gd name="T18" fmla="*/ 385 w 385"/>
                  <a:gd name="T19" fmla="*/ 12 h 353"/>
                  <a:gd name="T20" fmla="*/ 385 w 385"/>
                  <a:gd name="T21" fmla="*/ 0 h 353"/>
                  <a:gd name="T22" fmla="*/ 273 w 385"/>
                  <a:gd name="T23" fmla="*/ 0 h 353"/>
                  <a:gd name="T24" fmla="*/ 201 w 385"/>
                  <a:gd name="T25" fmla="*/ 2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53">
                    <a:moveTo>
                      <a:pt x="201" y="24"/>
                    </a:moveTo>
                    <a:cubicBezTo>
                      <a:pt x="361" y="24"/>
                      <a:pt x="361" y="24"/>
                      <a:pt x="361" y="24"/>
                    </a:cubicBezTo>
                    <a:cubicBezTo>
                      <a:pt x="357" y="156"/>
                      <a:pt x="299" y="329"/>
                      <a:pt x="193" y="329"/>
                    </a:cubicBezTo>
                    <a:cubicBezTo>
                      <a:pt x="86" y="329"/>
                      <a:pt x="28" y="156"/>
                      <a:pt x="24" y="24"/>
                    </a:cubicBezTo>
                    <a:cubicBezTo>
                      <a:pt x="183" y="24"/>
                      <a:pt x="183" y="24"/>
                      <a:pt x="183" y="24"/>
                    </a:cubicBezTo>
                    <a:cubicBezTo>
                      <a:pt x="111" y="0"/>
                      <a:pt x="111" y="0"/>
                      <a:pt x="111" y="0"/>
                    </a:cubicBezTo>
                    <a:cubicBezTo>
                      <a:pt x="0" y="0"/>
                      <a:pt x="0" y="0"/>
                      <a:pt x="0" y="0"/>
                    </a:cubicBezTo>
                    <a:cubicBezTo>
                      <a:pt x="0" y="12"/>
                      <a:pt x="0" y="12"/>
                      <a:pt x="0" y="12"/>
                    </a:cubicBezTo>
                    <a:cubicBezTo>
                      <a:pt x="0" y="150"/>
                      <a:pt x="61" y="353"/>
                      <a:pt x="193" y="353"/>
                    </a:cubicBezTo>
                    <a:cubicBezTo>
                      <a:pt x="324" y="353"/>
                      <a:pt x="385" y="150"/>
                      <a:pt x="385" y="12"/>
                    </a:cubicBezTo>
                    <a:cubicBezTo>
                      <a:pt x="385" y="0"/>
                      <a:pt x="385" y="0"/>
                      <a:pt x="385" y="0"/>
                    </a:cubicBezTo>
                    <a:cubicBezTo>
                      <a:pt x="273" y="0"/>
                      <a:pt x="273" y="0"/>
                      <a:pt x="273" y="0"/>
                    </a:cubicBezTo>
                    <a:lnTo>
                      <a:pt x="20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Freeform 33"/>
              <p:cNvSpPr/>
              <p:nvPr/>
            </p:nvSpPr>
            <p:spPr bwMode="auto">
              <a:xfrm>
                <a:off x="33918663" y="638174"/>
                <a:ext cx="1743085" cy="636588"/>
              </a:xfrm>
              <a:custGeom>
                <a:avLst/>
                <a:gdLst>
                  <a:gd name="T0" fmla="*/ 206 w 412"/>
                  <a:gd name="T1" fmla="*/ 69 h 150"/>
                  <a:gd name="T2" fmla="*/ 0 w 412"/>
                  <a:gd name="T3" fmla="*/ 0 h 150"/>
                  <a:gd name="T4" fmla="*/ 0 w 412"/>
                  <a:gd name="T5" fmla="*/ 98 h 150"/>
                  <a:gd name="T6" fmla="*/ 206 w 412"/>
                  <a:gd name="T7" fmla="*/ 150 h 150"/>
                  <a:gd name="T8" fmla="*/ 412 w 412"/>
                  <a:gd name="T9" fmla="*/ 98 h 150"/>
                  <a:gd name="T10" fmla="*/ 412 w 412"/>
                  <a:gd name="T11" fmla="*/ 0 h 150"/>
                  <a:gd name="T12" fmla="*/ 206 w 412"/>
                  <a:gd name="T13" fmla="*/ 69 h 150"/>
                </a:gdLst>
                <a:ahLst/>
                <a:cxnLst>
                  <a:cxn ang="0">
                    <a:pos x="T0" y="T1"/>
                  </a:cxn>
                  <a:cxn ang="0">
                    <a:pos x="T2" y="T3"/>
                  </a:cxn>
                  <a:cxn ang="0">
                    <a:pos x="T4" y="T5"/>
                  </a:cxn>
                  <a:cxn ang="0">
                    <a:pos x="T6" y="T7"/>
                  </a:cxn>
                  <a:cxn ang="0">
                    <a:pos x="T8" y="T9"/>
                  </a:cxn>
                  <a:cxn ang="0">
                    <a:pos x="T10" y="T11"/>
                  </a:cxn>
                  <a:cxn ang="0">
                    <a:pos x="T12" y="T13"/>
                  </a:cxn>
                </a:cxnLst>
                <a:rect l="0" t="0" r="r" b="b"/>
                <a:pathLst>
                  <a:path w="412" h="150">
                    <a:moveTo>
                      <a:pt x="206" y="69"/>
                    </a:moveTo>
                    <a:cubicBezTo>
                      <a:pt x="0" y="0"/>
                      <a:pt x="0" y="0"/>
                      <a:pt x="0" y="0"/>
                    </a:cubicBezTo>
                    <a:cubicBezTo>
                      <a:pt x="0" y="98"/>
                      <a:pt x="0" y="98"/>
                      <a:pt x="0" y="98"/>
                    </a:cubicBezTo>
                    <a:cubicBezTo>
                      <a:pt x="0" y="118"/>
                      <a:pt x="92" y="150"/>
                      <a:pt x="206" y="150"/>
                    </a:cubicBezTo>
                    <a:cubicBezTo>
                      <a:pt x="320" y="150"/>
                      <a:pt x="412" y="118"/>
                      <a:pt x="412" y="98"/>
                    </a:cubicBezTo>
                    <a:cubicBezTo>
                      <a:pt x="412" y="0"/>
                      <a:pt x="412" y="0"/>
                      <a:pt x="412" y="0"/>
                    </a:cubicBezTo>
                    <a:lnTo>
                      <a:pt x="20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Freeform 34"/>
              <p:cNvSpPr/>
              <p:nvPr/>
            </p:nvSpPr>
            <p:spPr bwMode="auto">
              <a:xfrm>
                <a:off x="33571002" y="3176"/>
                <a:ext cx="2438407" cy="822323"/>
              </a:xfrm>
              <a:custGeom>
                <a:avLst/>
                <a:gdLst>
                  <a:gd name="T0" fmla="*/ 1536 w 1536"/>
                  <a:gd name="T1" fmla="*/ 259 h 518"/>
                  <a:gd name="T2" fmla="*/ 768 w 1536"/>
                  <a:gd name="T3" fmla="*/ 518 h 518"/>
                  <a:gd name="T4" fmla="*/ 0 w 1536"/>
                  <a:gd name="T5" fmla="*/ 259 h 518"/>
                  <a:gd name="T6" fmla="*/ 768 w 1536"/>
                  <a:gd name="T7" fmla="*/ 0 h 518"/>
                  <a:gd name="T8" fmla="*/ 1536 w 1536"/>
                  <a:gd name="T9" fmla="*/ 259 h 518"/>
                </a:gdLst>
                <a:ahLst/>
                <a:cxnLst>
                  <a:cxn ang="0">
                    <a:pos x="T0" y="T1"/>
                  </a:cxn>
                  <a:cxn ang="0">
                    <a:pos x="T2" y="T3"/>
                  </a:cxn>
                  <a:cxn ang="0">
                    <a:pos x="T4" y="T5"/>
                  </a:cxn>
                  <a:cxn ang="0">
                    <a:pos x="T6" y="T7"/>
                  </a:cxn>
                  <a:cxn ang="0">
                    <a:pos x="T8" y="T9"/>
                  </a:cxn>
                </a:cxnLst>
                <a:rect l="0" t="0" r="r" b="b"/>
                <a:pathLst>
                  <a:path w="1536" h="518">
                    <a:moveTo>
                      <a:pt x="1536" y="259"/>
                    </a:moveTo>
                    <a:lnTo>
                      <a:pt x="768" y="518"/>
                    </a:lnTo>
                    <a:lnTo>
                      <a:pt x="0" y="259"/>
                    </a:lnTo>
                    <a:lnTo>
                      <a:pt x="768" y="0"/>
                    </a:lnTo>
                    <a:lnTo>
                      <a:pt x="15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Rectangle 35"/>
              <p:cNvSpPr>
                <a:spLocks noChangeArrowheads="1"/>
              </p:cNvSpPr>
              <p:nvPr/>
            </p:nvSpPr>
            <p:spPr bwMode="auto">
              <a:xfrm>
                <a:off x="35869711" y="427038"/>
                <a:ext cx="55565" cy="3476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36"/>
              <p:cNvSpPr/>
              <p:nvPr/>
            </p:nvSpPr>
            <p:spPr bwMode="auto">
              <a:xfrm>
                <a:off x="35840989" y="688975"/>
                <a:ext cx="122241" cy="284165"/>
              </a:xfrm>
              <a:custGeom>
                <a:avLst/>
                <a:gdLst>
                  <a:gd name="T0" fmla="*/ 29 w 29"/>
                  <a:gd name="T1" fmla="*/ 52 h 67"/>
                  <a:gd name="T2" fmla="*/ 14 w 29"/>
                  <a:gd name="T3" fmla="*/ 67 h 67"/>
                  <a:gd name="T4" fmla="*/ 14 w 29"/>
                  <a:gd name="T5" fmla="*/ 67 h 67"/>
                  <a:gd name="T6" fmla="*/ 0 w 29"/>
                  <a:gd name="T7" fmla="*/ 52 h 67"/>
                  <a:gd name="T8" fmla="*/ 0 w 29"/>
                  <a:gd name="T9" fmla="*/ 15 h 67"/>
                  <a:gd name="T10" fmla="*/ 14 w 29"/>
                  <a:gd name="T11" fmla="*/ 0 h 67"/>
                  <a:gd name="T12" fmla="*/ 14 w 29"/>
                  <a:gd name="T13" fmla="*/ 0 h 67"/>
                  <a:gd name="T14" fmla="*/ 29 w 29"/>
                  <a:gd name="T15" fmla="*/ 15 h 67"/>
                  <a:gd name="T16" fmla="*/ 29 w 29"/>
                  <a:gd name="T17"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7">
                    <a:moveTo>
                      <a:pt x="29" y="52"/>
                    </a:moveTo>
                    <a:cubicBezTo>
                      <a:pt x="29" y="60"/>
                      <a:pt x="23" y="67"/>
                      <a:pt x="14" y="67"/>
                    </a:cubicBezTo>
                    <a:cubicBezTo>
                      <a:pt x="14" y="67"/>
                      <a:pt x="14" y="67"/>
                      <a:pt x="14" y="67"/>
                    </a:cubicBezTo>
                    <a:cubicBezTo>
                      <a:pt x="6" y="67"/>
                      <a:pt x="0" y="60"/>
                      <a:pt x="0" y="52"/>
                    </a:cubicBezTo>
                    <a:cubicBezTo>
                      <a:pt x="0" y="15"/>
                      <a:pt x="0" y="15"/>
                      <a:pt x="0" y="15"/>
                    </a:cubicBezTo>
                    <a:cubicBezTo>
                      <a:pt x="0" y="7"/>
                      <a:pt x="6" y="0"/>
                      <a:pt x="14" y="0"/>
                    </a:cubicBezTo>
                    <a:cubicBezTo>
                      <a:pt x="14" y="0"/>
                      <a:pt x="14" y="0"/>
                      <a:pt x="14" y="0"/>
                    </a:cubicBezTo>
                    <a:cubicBezTo>
                      <a:pt x="23" y="0"/>
                      <a:pt x="29" y="7"/>
                      <a:pt x="29" y="15"/>
                    </a:cubicBezTo>
                    <a:lnTo>
                      <a:pt x="2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cxnSp>
          <p:nvCxnSpPr>
            <p:cNvPr id="53" name="直接连接符 52"/>
            <p:cNvCxnSpPr/>
            <p:nvPr/>
          </p:nvCxnSpPr>
          <p:spPr>
            <a:xfrm>
              <a:off x="5582104" y="4197204"/>
              <a:ext cx="2357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KSO_Shape"/>
            <p:cNvSpPr/>
            <p:nvPr/>
          </p:nvSpPr>
          <p:spPr bwMode="auto">
            <a:xfrm>
              <a:off x="4982784" y="4489235"/>
              <a:ext cx="529018" cy="52990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1" name="文本框 176"/>
            <p:cNvSpPr txBox="1"/>
            <p:nvPr/>
          </p:nvSpPr>
          <p:spPr>
            <a:xfrm>
              <a:off x="5521141" y="4618902"/>
              <a:ext cx="2586990" cy="460375"/>
            </a:xfrm>
            <a:prstGeom prst="rect">
              <a:avLst/>
            </a:prstGeom>
            <a:noFill/>
          </p:spPr>
          <p:txBody>
            <a:bodyPr wrap="none" rtlCol="0">
              <a:spAutoFit/>
            </a:bodyPr>
            <a:lstStyle/>
            <a:p>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时间：</a:t>
              </a:r>
              <a:r>
                <a:rPr lang="en-US" altLang="zh-CN" sz="2400" b="1" dirty="0">
                  <a:solidFill>
                    <a:schemeClr val="accent4">
                      <a:lumMod val="40000"/>
                      <a:lumOff val="60000"/>
                    </a:schemeClr>
                  </a:solidFill>
                  <a:latin typeface="微软雅黑" panose="020B0503020204020204" pitchFamily="34" charset="-122"/>
                  <a:ea typeface="微软雅黑" panose="020B0503020204020204" pitchFamily="34" charset="-122"/>
                </a:rPr>
                <a:t>2020.3.30</a:t>
              </a:r>
              <a:endParaRPr lang="en-US" altLang="zh-CN"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cxnSp>
          <p:nvCxnSpPr>
            <p:cNvPr id="82" name="直接连接符 81"/>
            <p:cNvCxnSpPr/>
            <p:nvPr/>
          </p:nvCxnSpPr>
          <p:spPr>
            <a:xfrm>
              <a:off x="5582103" y="5017682"/>
              <a:ext cx="2357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 name="电视台常用图片呈现背景音乐 (17)">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404301" y="5967499"/>
            <a:ext cx="609600" cy="609600"/>
          </a:xfrm>
          <a:prstGeom prst="rect">
            <a:avLst/>
          </a:prstGeom>
        </p:spPr>
      </p:pic>
      <p:sp>
        <p:nvSpPr>
          <p:cNvPr id="4" name="文本框 138"/>
          <p:cNvSpPr txBox="1"/>
          <p:nvPr/>
        </p:nvSpPr>
        <p:spPr>
          <a:xfrm>
            <a:off x="7366635" y="3291205"/>
            <a:ext cx="5826125" cy="2676525"/>
          </a:xfrm>
          <a:prstGeom prst="rect">
            <a:avLst/>
          </a:prstGeom>
          <a:noFill/>
        </p:spPr>
        <p:txBody>
          <a:bodyPr wrap="square" rtlCol="0">
            <a:spAutoFit/>
          </a:bodyPr>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组长：何幸怡</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组员：马云云  肖懿  黄海霞   </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          程道春  李润洁  刘倩倩  </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          杨凯茜  陈瑜璇  黄玮  </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          李向林  黄镜平  潘云龙  </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a:p>
            <a:pPr algn="l"/>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          潘晓彤  姚嘉琪</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7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768096" y="2091049"/>
            <a:ext cx="629811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4277269" y="679418"/>
            <a:ext cx="7571303" cy="1200329"/>
          </a:xfrm>
          <a:prstGeom prst="rect">
            <a:avLst/>
          </a:prstGeom>
          <a:noFill/>
        </p:spPr>
        <p:txBody>
          <a:bodyPr wrap="none" rtlCol="0">
            <a:spAutoFit/>
          </a:bodyPr>
          <a:lstStyle/>
          <a:p>
            <a:pPr algn="dist"/>
            <a:r>
              <a:rPr lang="zh-CN" altLang="en-US" sz="7200" b="1" dirty="0">
                <a:solidFill>
                  <a:schemeClr val="accent4">
                    <a:lumMod val="40000"/>
                    <a:lumOff val="60000"/>
                  </a:schemeClr>
                </a:solidFill>
                <a:latin typeface="微软雅黑" panose="020B0503020204020204" pitchFamily="34" charset="-122"/>
                <a:ea typeface="微软雅黑" panose="020B0503020204020204" pitchFamily="34" charset="-122"/>
              </a:rPr>
              <a:t>国家区域中心城市</a:t>
            </a:r>
            <a:endParaRPr lang="zh-CN" altLang="en-US" sz="72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2" name="流程图: 离页连接符 1"/>
          <p:cNvSpPr/>
          <p:nvPr/>
        </p:nvSpPr>
        <p:spPr>
          <a:xfrm>
            <a:off x="2440254" y="679265"/>
            <a:ext cx="1692234" cy="1773054"/>
          </a:xfrm>
          <a:prstGeom prst="flowChartOffpageConnector">
            <a:avLst/>
          </a:prstGeom>
          <a:blipFill dpi="0" rotWithShape="1">
            <a:blip r:embed="rId1">
              <a:duotone>
                <a:prstClr val="black"/>
                <a:srgbClr val="7AC0B6">
                  <a:tint val="45000"/>
                  <a:satMod val="400000"/>
                </a:srgbClr>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03</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0" name="Freeform 5"/>
          <p:cNvSpPr>
            <a:spLocks noEditPoints="1"/>
          </p:cNvSpPr>
          <p:nvPr/>
        </p:nvSpPr>
        <p:spPr bwMode="auto">
          <a:xfrm rot="20865242">
            <a:off x="589240" y="612793"/>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8FCEC7"/>
          </a:solidFill>
          <a:ln>
            <a:noFill/>
          </a:ln>
        </p:spPr>
        <p:txBody>
          <a:bodyPr vert="horz" wrap="square" lIns="91440" tIns="45720" rIns="91440" bIns="45720" numCol="1" anchor="t" anchorCtr="0" compatLnSpc="1"/>
          <a:lstStyle/>
          <a:p>
            <a:endParaRPr lang="zh-CN" altLang="en-US"/>
          </a:p>
        </p:txBody>
      </p:sp>
      <p:sp>
        <p:nvSpPr>
          <p:cNvPr id="15" name="矩形 122"/>
          <p:cNvSpPr>
            <a:spLocks noChangeArrowheads="1"/>
          </p:cNvSpPr>
          <p:nvPr/>
        </p:nvSpPr>
        <p:spPr bwMode="auto">
          <a:xfrm>
            <a:off x="1195070" y="2452370"/>
            <a:ext cx="104267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rgbClr val="75B7AE"/>
                </a:solidFill>
                <a:sym typeface="微软雅黑" panose="020B0503020204020204" pitchFamily="34" charset="-122"/>
              </a:rPr>
              <a:t>定义：</a:t>
            </a:r>
            <a:r>
              <a:rPr lang="zh-CN" altLang="zh-CN" sz="2400" dirty="0">
                <a:solidFill>
                  <a:schemeClr val="bg1"/>
                </a:solidFill>
              </a:rPr>
              <a:t>国家区域中心城市是中国官方对城市依据城镇体系规划进行的划分方式，是指中国地理大区的中心城市，处于中国城市体系中的</a:t>
            </a:r>
            <a:r>
              <a:rPr lang="zh-CN" altLang="zh-CN" sz="2400" dirty="0">
                <a:solidFill>
                  <a:schemeClr val="accent2">
                    <a:lumMod val="60000"/>
                    <a:lumOff val="40000"/>
                  </a:schemeClr>
                </a:solidFill>
              </a:rPr>
              <a:t>第二层次，次于国家中心城市</a:t>
            </a:r>
            <a:r>
              <a:rPr lang="zh-CN" altLang="zh-CN" sz="2400" dirty="0">
                <a:solidFill>
                  <a:schemeClr val="bg1"/>
                </a:solidFill>
              </a:rPr>
              <a:t>。一般为具有重要区域意义的省会城市及副省级城市。</a:t>
            </a:r>
            <a:endParaRPr lang="zh-CN" altLang="zh-CN" sz="2400" dirty="0">
              <a:solidFill>
                <a:schemeClr val="bg1"/>
              </a:solidFill>
            </a:endParaRPr>
          </a:p>
        </p:txBody>
      </p:sp>
      <p:sp>
        <p:nvSpPr>
          <p:cNvPr id="16" name="矩形 122"/>
          <p:cNvSpPr>
            <a:spLocks noChangeArrowheads="1"/>
          </p:cNvSpPr>
          <p:nvPr/>
        </p:nvSpPr>
        <p:spPr bwMode="auto">
          <a:xfrm>
            <a:off x="1195070" y="4110990"/>
            <a:ext cx="1001649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rgbClr val="75B7AE"/>
                </a:solidFill>
                <a:latin typeface="微软雅黑" panose="020B0503020204020204" pitchFamily="34" charset="-122"/>
                <a:ea typeface="微软雅黑" panose="020B0503020204020204" pitchFamily="34" charset="-122"/>
                <a:sym typeface="微软雅黑" panose="020B0503020204020204" pitchFamily="34" charset="-122"/>
              </a:rPr>
              <a:t>依据</a:t>
            </a:r>
            <a:r>
              <a:rPr lang="zh-CN" altLang="en-US" dirty="0">
                <a:solidFill>
                  <a:srgbClr val="75B7AE"/>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400" dirty="0">
                <a:solidFill>
                  <a:schemeClr val="bg1"/>
                </a:solidFill>
              </a:rPr>
              <a:t>2010</a:t>
            </a:r>
            <a:r>
              <a:rPr lang="zh-CN" altLang="zh-CN" sz="2400" dirty="0">
                <a:solidFill>
                  <a:schemeClr val="bg1"/>
                </a:solidFill>
              </a:rPr>
              <a:t>年</a:t>
            </a:r>
            <a:r>
              <a:rPr lang="en-US" altLang="zh-CN" sz="2400" dirty="0">
                <a:solidFill>
                  <a:schemeClr val="bg1"/>
                </a:solidFill>
              </a:rPr>
              <a:t>2</a:t>
            </a:r>
            <a:r>
              <a:rPr lang="zh-CN" altLang="zh-CN" sz="2400" dirty="0">
                <a:solidFill>
                  <a:schemeClr val="bg1"/>
                </a:solidFill>
              </a:rPr>
              <a:t>月的《全国城镇体系规划（</a:t>
            </a:r>
            <a:r>
              <a:rPr lang="en-US" altLang="zh-CN" sz="2400" dirty="0">
                <a:solidFill>
                  <a:schemeClr val="bg1"/>
                </a:solidFill>
              </a:rPr>
              <a:t>2010-2020</a:t>
            </a:r>
            <a:r>
              <a:rPr lang="zh-CN" altLang="zh-CN" sz="2400" dirty="0">
                <a:solidFill>
                  <a:schemeClr val="bg1"/>
                </a:solidFill>
              </a:rPr>
              <a:t>年）》明确提出建设</a:t>
            </a:r>
            <a:r>
              <a:rPr lang="zh-CN" altLang="zh-CN" sz="2400" dirty="0">
                <a:solidFill>
                  <a:schemeClr val="accent2">
                    <a:lumMod val="60000"/>
                    <a:lumOff val="40000"/>
                  </a:schemeClr>
                </a:solidFill>
              </a:rPr>
              <a:t>沈阳、南京、武汉、深圳、成都、西安</a:t>
            </a:r>
            <a:r>
              <a:rPr lang="zh-CN" altLang="zh-CN" sz="2400" dirty="0">
                <a:solidFill>
                  <a:schemeClr val="bg1"/>
                </a:solidFill>
              </a:rPr>
              <a:t>六个城市为区域中心城市。</a:t>
            </a:r>
            <a:endParaRPr lang="zh-CN" altLang="zh-CN" sz="2400" dirty="0">
              <a:solidFill>
                <a:schemeClr val="bg1"/>
              </a:solidFill>
            </a:endParaRPr>
          </a:p>
        </p:txBody>
      </p:sp>
      <p:sp>
        <p:nvSpPr>
          <p:cNvPr id="5" name="矩形 122"/>
          <p:cNvSpPr>
            <a:spLocks noChangeArrowheads="1"/>
          </p:cNvSpPr>
          <p:nvPr/>
        </p:nvSpPr>
        <p:spPr bwMode="auto">
          <a:xfrm>
            <a:off x="1195070" y="5443855"/>
            <a:ext cx="10016490" cy="67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rgbClr val="75B7AE"/>
                </a:solidFill>
                <a:latin typeface="微软雅黑" panose="020B0503020204020204" pitchFamily="34" charset="-122"/>
                <a:ea typeface="微软雅黑" panose="020B0503020204020204" pitchFamily="34" charset="-122"/>
                <a:sym typeface="微软雅黑" panose="020B0503020204020204" pitchFamily="34" charset="-122"/>
              </a:rPr>
              <a:t>目的：</a:t>
            </a:r>
            <a:r>
              <a:rPr lang="zh-CN" altLang="en-US" sz="2400" dirty="0">
                <a:solidFill>
                  <a:schemeClr val="bg1"/>
                </a:solidFill>
              </a:rPr>
              <a:t>为了促进区域经济社会的发展，</a:t>
            </a:r>
            <a:r>
              <a:rPr lang="zh-CN" altLang="en-US" sz="2400" dirty="0">
                <a:solidFill>
                  <a:schemeClr val="accent2">
                    <a:lumMod val="60000"/>
                    <a:lumOff val="40000"/>
                  </a:schemeClr>
                </a:solidFill>
              </a:rPr>
              <a:t>缩小</a:t>
            </a:r>
            <a:r>
              <a:rPr lang="zh-CN" altLang="en-US" sz="2400" dirty="0">
                <a:solidFill>
                  <a:schemeClr val="bg1"/>
                </a:solidFill>
              </a:rPr>
              <a:t>地区间发展水平的</a:t>
            </a:r>
            <a:r>
              <a:rPr lang="zh-CN" altLang="en-US" sz="2400" dirty="0">
                <a:solidFill>
                  <a:schemeClr val="accent2">
                    <a:lumMod val="60000"/>
                    <a:lumOff val="40000"/>
                  </a:schemeClr>
                </a:solidFill>
              </a:rPr>
              <a:t>差距</a:t>
            </a:r>
            <a:r>
              <a:rPr lang="zh-CN" altLang="en-US" sz="2400" dirty="0">
                <a:solidFill>
                  <a:schemeClr val="bg1"/>
                </a:solidFill>
              </a:rPr>
              <a:t>。</a:t>
            </a:r>
            <a:endParaRPr lang="zh-CN" altLang="en-US" sz="2400"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25"/>
          <p:cNvSpPr txBox="1"/>
          <p:nvPr/>
        </p:nvSpPr>
        <p:spPr>
          <a:xfrm>
            <a:off x="-8890" y="1075690"/>
            <a:ext cx="308610" cy="3046095"/>
          </a:xfrm>
          <a:prstGeom prst="rect">
            <a:avLst/>
          </a:prstGeom>
          <a:noFill/>
        </p:spPr>
        <p:txBody>
          <a:bodyPr wrap="square" rtlCol="0">
            <a:spAutoFit/>
          </a:bodyPr>
          <a:lstStyle/>
          <a:p>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国家区域中心城市</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8" name="文本框 26"/>
          <p:cNvSpPr txBox="1"/>
          <p:nvPr/>
        </p:nvSpPr>
        <p:spPr>
          <a:xfrm>
            <a:off x="-8924" y="491166"/>
            <a:ext cx="631840" cy="583565"/>
          </a:xfrm>
          <a:prstGeom prst="rect">
            <a:avLst/>
          </a:prstGeom>
          <a:noFill/>
        </p:spPr>
        <p:txBody>
          <a:bodyPr wrap="square" rtlCol="0">
            <a:spAutoFit/>
          </a:bodyPr>
          <a:lstStyle>
            <a:defPPr>
              <a:defRPr lang="zh-CN"/>
            </a:defPPr>
            <a:lvl1pPr>
              <a:defRPr sz="2400" b="1">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defRPr>
            </a:lvl1pPr>
          </a:lstStyle>
          <a:p>
            <a:r>
              <a:rPr lang="en-US" altLang="zh-CN" sz="3200" dirty="0">
                <a:solidFill>
                  <a:schemeClr val="accent4">
                    <a:lumMod val="40000"/>
                    <a:lumOff val="60000"/>
                  </a:schemeClr>
                </a:solidFill>
                <a:latin typeface="Impact" panose="020B0806030902050204" pitchFamily="34" charset="0"/>
              </a:rPr>
              <a:t>03</a:t>
            </a:r>
            <a:endParaRPr lang="en-US" altLang="zh-CN" sz="3200" dirty="0">
              <a:solidFill>
                <a:schemeClr val="accent4">
                  <a:lumMod val="40000"/>
                  <a:lumOff val="60000"/>
                </a:schemeClr>
              </a:solidFill>
              <a:latin typeface="Impact" panose="020B0806030902050204" pitchFamily="34" charset="0"/>
            </a:endParaRPr>
          </a:p>
        </p:txBody>
      </p:sp>
      <p:graphicFrame>
        <p:nvGraphicFramePr>
          <p:cNvPr id="19" name="表格 18"/>
          <p:cNvGraphicFramePr>
            <a:graphicFrameLocks noGrp="1"/>
          </p:cNvGraphicFramePr>
          <p:nvPr>
            <p:custDataLst>
              <p:tags r:id="rId2"/>
            </p:custDataLst>
          </p:nvPr>
        </p:nvGraphicFramePr>
        <p:xfrm>
          <a:off x="477117" y="-126309"/>
          <a:ext cx="11619230" cy="6984365"/>
        </p:xfrm>
        <a:graphic>
          <a:graphicData uri="http://schemas.openxmlformats.org/drawingml/2006/table">
            <a:tbl>
              <a:tblPr firstRow="1" firstCol="1" bandRow="1">
                <a:effectLst>
                  <a:outerShdw blurRad="50800" dist="38100" dir="5400000" algn="t" rotWithShape="0">
                    <a:prstClr val="black">
                      <a:alpha val="40000"/>
                    </a:prstClr>
                  </a:outerShdw>
                </a:effectLst>
                <a:tableStyleId>{5C22544A-7EE6-4342-B048-85BDC9FD1C3A}</a:tableStyleId>
              </a:tblPr>
              <a:tblGrid>
                <a:gridCol w="566420"/>
                <a:gridCol w="1073510"/>
                <a:gridCol w="9979025"/>
              </a:tblGrid>
              <a:tr h="596267">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序号</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algn="ctr">
                        <a:lnSpc>
                          <a:spcPct val="150000"/>
                        </a:lnSpc>
                        <a:spcAft>
                          <a:spcPts val="0"/>
                        </a:spcAft>
                      </a:pPr>
                      <a:r>
                        <a:rPr lang="zh-CN" altLang="en-US" sz="1600" b="0" kern="1200">
                          <a:solidFill>
                            <a:srgbClr val="FFFFFF"/>
                          </a:solidFill>
                          <a:latin typeface="微软雅黑" panose="020B0503020204020204" pitchFamily="34" charset="-122"/>
                          <a:ea typeface="微软雅黑" panose="020B0503020204020204" pitchFamily="34" charset="-122"/>
                          <a:cs typeface="+mn-cs"/>
                        </a:rPr>
                        <a:t>国家区域中心城市</a:t>
                      </a:r>
                      <a:endParaRPr lang="zh-CN"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algn="ctr">
                        <a:lnSpc>
                          <a:spcPct val="150000"/>
                        </a:lnSpc>
                        <a:spcAft>
                          <a:spcPts val="0"/>
                        </a:spcAft>
                      </a:pPr>
                      <a:r>
                        <a:rPr lang="zh-CN" altLang="en-US" sz="1600" b="0" kern="1200">
                          <a:solidFill>
                            <a:srgbClr val="FFFFFF"/>
                          </a:solidFill>
                          <a:latin typeface="微软雅黑" panose="020B0503020204020204" pitchFamily="34" charset="-122"/>
                          <a:ea typeface="微软雅黑" panose="020B0503020204020204" pitchFamily="34" charset="-122"/>
                          <a:cs typeface="+mn-cs"/>
                        </a:rPr>
                        <a:t>具体内容</a:t>
                      </a:r>
                      <a:endParaRPr lang="zh-CN"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r>
              <a:tr h="249708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1</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algn="ctr">
                        <a:lnSpc>
                          <a:spcPct val="150000"/>
                        </a:lnSpc>
                        <a:spcAft>
                          <a:spcPts val="0"/>
                        </a:spcAft>
                      </a:pPr>
                      <a:r>
                        <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沈阳</a:t>
                      </a:r>
                      <a:endPar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地理区域：东北</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沈阳，是辽宁省省会、副省级市、沈阳都市圈核心城市，国务院批复确定的中国东北地区重要的中心城市、先进装备制造业基地和科技创新中心，也是东北唯一特大城市。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沈阳地处东北亚经济圈和环渤海经济圈的中心，是长三角、珠三角、京津冀地区通往关东地区的综合交通枢纽。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除此之外，沈阳还是中国最重要的以装备制造业为主的重工业基地，被誉为“共和国装备部”，它也是“一带一路”向东北亚、东南亚延伸的重要节点。</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r>
              <a:tr h="1863476">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2</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algn="ctr">
                        <a:lnSpc>
                          <a:spcPct val="150000"/>
                        </a:lnSpc>
                        <a:spcAft>
                          <a:spcPts val="0"/>
                        </a:spcAft>
                      </a:pPr>
                      <a:r>
                        <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南京</a:t>
                      </a:r>
                      <a:endPar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地理区域：华东</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南京是江苏省会、副省级市、南京都市圈核心城市，国务院批复确定的中国东部地区重要的中心城市、全国重要的科研教育基地和综合交通枢纽。作为长三角及华东唯一的特大城市，南京在带动中西部地区发展上起着重要作用。</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南京还是国家重要的科教中心，是中华文明的重要发祥地，有“六朝古都”、“十朝都会”之称。</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r>
              <a:tr h="1589795">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3</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algn="ctr">
                        <a:lnSpc>
                          <a:spcPct val="150000"/>
                        </a:lnSpc>
                        <a:spcAft>
                          <a:spcPts val="0"/>
                        </a:spcAft>
                      </a:pPr>
                      <a:r>
                        <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武汉</a:t>
                      </a:r>
                      <a:endPar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地理区域：华中</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武汉是湖北省省会，中部六省唯一的副省级市和特大城市，长江经济带核心城市，全国重要的工业基地、科教基地和综合交通枢纽，中央军委联勤保障部队驻地。</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武汉有“九省通衢”之称，是中国内陆最大的水陆空交通枢纽、长江中游航运中心，其高铁网辐射大半个中国，是华中地区唯一可直航全球五大洲的城市。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0437" marR="50437" marT="0" marB="0" anchor="ctr">
                    <a:cell3D prstMaterial="dkEdge">
                      <a:bevel/>
                      <a:lightRig rig="flood" dir="t"/>
                    </a:cell3D>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25"/>
          <p:cNvSpPr txBox="1"/>
          <p:nvPr/>
        </p:nvSpPr>
        <p:spPr>
          <a:xfrm flipH="1">
            <a:off x="223520" y="1268730"/>
            <a:ext cx="447040" cy="3046095"/>
          </a:xfrm>
          <a:prstGeom prst="rect">
            <a:avLst/>
          </a:prstGeom>
          <a:noFill/>
        </p:spPr>
        <p:txBody>
          <a:bodyPr wrap="square" rtlCol="0">
            <a:spAutoFit/>
          </a:bodyPr>
          <a:lstStyle/>
          <a:p>
            <a:r>
              <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rPr>
              <a:t>国家区域中心城市</a:t>
            </a:r>
            <a:endParaRPr lang="zh-CN" altLang="en-US" sz="24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8" name="文本框 26"/>
          <p:cNvSpPr txBox="1"/>
          <p:nvPr/>
        </p:nvSpPr>
        <p:spPr>
          <a:xfrm>
            <a:off x="223486" y="571176"/>
            <a:ext cx="631840" cy="583565"/>
          </a:xfrm>
          <a:prstGeom prst="rect">
            <a:avLst/>
          </a:prstGeom>
          <a:noFill/>
        </p:spPr>
        <p:txBody>
          <a:bodyPr wrap="square" rtlCol="0">
            <a:spAutoFit/>
          </a:bodyPr>
          <a:lstStyle>
            <a:defPPr>
              <a:defRPr lang="zh-CN"/>
            </a:defPPr>
            <a:lvl1pPr>
              <a:defRPr sz="2400" b="1">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defRPr>
            </a:lvl1pPr>
          </a:lstStyle>
          <a:p>
            <a:r>
              <a:rPr lang="en-US" altLang="zh-CN" sz="3200" dirty="0">
                <a:solidFill>
                  <a:schemeClr val="accent4">
                    <a:lumMod val="40000"/>
                    <a:lumOff val="60000"/>
                  </a:schemeClr>
                </a:solidFill>
                <a:latin typeface="Impact" panose="020B0806030902050204" pitchFamily="34" charset="0"/>
              </a:rPr>
              <a:t>03</a:t>
            </a:r>
            <a:endParaRPr lang="en-US" altLang="zh-CN" sz="3200" dirty="0">
              <a:solidFill>
                <a:schemeClr val="accent4">
                  <a:lumMod val="40000"/>
                  <a:lumOff val="60000"/>
                </a:schemeClr>
              </a:solidFill>
              <a:latin typeface="Impact" panose="020B0806030902050204" pitchFamily="34" charset="0"/>
            </a:endParaRPr>
          </a:p>
        </p:txBody>
      </p:sp>
      <p:graphicFrame>
        <p:nvGraphicFramePr>
          <p:cNvPr id="4" name="表格 3"/>
          <p:cNvGraphicFramePr>
            <a:graphicFrameLocks noGrp="1"/>
          </p:cNvGraphicFramePr>
          <p:nvPr>
            <p:custDataLst>
              <p:tags r:id="rId2"/>
            </p:custDataLst>
          </p:nvPr>
        </p:nvGraphicFramePr>
        <p:xfrm>
          <a:off x="1095932" y="246396"/>
          <a:ext cx="10700385" cy="6345042"/>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590280"/>
                <a:gridCol w="1136686"/>
                <a:gridCol w="8973185"/>
              </a:tblGrid>
              <a:tr h="2115014">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4</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algn="ctr">
                        <a:lnSpc>
                          <a:spcPct val="150000"/>
                        </a:lnSpc>
                        <a:spcAft>
                          <a:spcPts val="0"/>
                        </a:spcAft>
                      </a:pPr>
                      <a:r>
                        <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深圳</a:t>
                      </a:r>
                      <a:endParaRPr lang="zh-CN" altLang="en-US" sz="28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地理区域：华南</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深圳，是中国四大一线城市之一，广东省省辖市、超大城市、全球海洋中心城市、国际性综合交通枢纽，粤港澳大湾区四大中心城市之一，中国三大全国性金融中心之一。</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深圳已发展成为有一定影响力的现代化国际化大都市，创造了举世瞩目的“深圳速度”，享有“设计之都”、“时尚之城”、“创客之城”、“志愿者之城”等美誉。</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r>
              <a:tr h="2115014">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5</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algn="ctr">
                        <a:lnSpc>
                          <a:spcPct val="150000"/>
                        </a:lnSpc>
                        <a:spcAft>
                          <a:spcPts val="0"/>
                        </a:spcAft>
                      </a:pPr>
                      <a:r>
                        <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成都</a:t>
                      </a:r>
                      <a:endPar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地理区域：西南</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成都，四川省辖地级市，是四川省省会、副省级市、特大城市，西部战区机关驻地，国务院确定的国家重要高新技术产业基地、商贸物流中心和综合交通枢纽，是西部地区重要的中心城市。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作为全球重要的电子信息产业基地，成都有多家国家级科研机构、国家级研发平台，及世界</a:t>
                      </a:r>
                      <a:r>
                        <a:rPr lang="en-US" sz="1600" b="0" kern="1200" dirty="0">
                          <a:solidFill>
                            <a:srgbClr val="FFFFFF"/>
                          </a:solidFill>
                          <a:latin typeface="微软雅黑" panose="020B0503020204020204" pitchFamily="34" charset="-122"/>
                          <a:ea typeface="微软雅黑" panose="020B0503020204020204" pitchFamily="34" charset="-122"/>
                          <a:cs typeface="+mn-cs"/>
                        </a:rPr>
                        <a:t>500</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强企业。并先后获国家卫生城市、世界最佳新兴商务城市、中国内陆投资环境标杆城市等荣誉。</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r>
              <a:tr h="2115014">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6</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algn="ctr">
                        <a:lnSpc>
                          <a:spcPct val="150000"/>
                        </a:lnSpc>
                        <a:spcAft>
                          <a:spcPts val="0"/>
                        </a:spcAft>
                      </a:pPr>
                      <a:r>
                        <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西安</a:t>
                      </a:r>
                      <a:endParaRPr lang="zh-CN" altLang="en-US" sz="28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地理区域：西北</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西安是陕西省会、副省级市、关中平原城市群核心城市，“一带一路”核心区、中国西部地区重要的中心城市，是国家重要的科研、教育、工业基地。</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作为中国国际形象最佳城市之一，西安有两项六处遗产被列入</a:t>
                      </a:r>
                      <a:r>
                        <a:rPr lang="en-US" altLang="zh-CN" sz="1600" b="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世界遗产名录</a:t>
                      </a:r>
                      <a:r>
                        <a:rPr lang="en-US" altLang="zh-CN" sz="1600" b="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，此外，西安还是联合国教科文组织确定的“世界历史名城”，历史上先后有十多个王朝在此建都。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0184" marR="60184" marT="0" marB="0" anchor="ctr">
                    <a:cell3D prstMaterial="dkEdge">
                      <a:bevel/>
                      <a:lightRig rig="flood" dir="t"/>
                    </a:cell3D>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348196" y="1901087"/>
            <a:ext cx="629811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4951817" y="475333"/>
            <a:ext cx="4801314" cy="1200329"/>
          </a:xfrm>
          <a:prstGeom prst="rect">
            <a:avLst/>
          </a:prstGeom>
          <a:noFill/>
        </p:spPr>
        <p:txBody>
          <a:bodyPr wrap="none" rtlCol="0">
            <a:spAutoFit/>
          </a:bodyPr>
          <a:lstStyle/>
          <a:p>
            <a:pPr algn="dist"/>
            <a:r>
              <a:rPr lang="zh-CN" altLang="en-US" sz="7200" b="1" dirty="0">
                <a:solidFill>
                  <a:schemeClr val="accent1">
                    <a:lumMod val="40000"/>
                    <a:lumOff val="60000"/>
                  </a:schemeClr>
                </a:solidFill>
                <a:latin typeface="微软雅黑" panose="020B0503020204020204" pitchFamily="34" charset="-122"/>
                <a:ea typeface="微软雅黑" panose="020B0503020204020204" pitchFamily="34" charset="-122"/>
              </a:rPr>
              <a:t>计划单列市</a:t>
            </a:r>
            <a:endParaRPr lang="zh-CN" altLang="en-US" sz="7200" b="1" dirty="0">
              <a:solidFill>
                <a:schemeClr val="accent1">
                  <a:lumMod val="40000"/>
                  <a:lumOff val="60000"/>
                </a:schemeClr>
              </a:solidFill>
              <a:latin typeface="微软雅黑" panose="020B0503020204020204" pitchFamily="34" charset="-122"/>
              <a:ea typeface="微软雅黑" panose="020B0503020204020204" pitchFamily="34" charset="-122"/>
            </a:endParaRPr>
          </a:p>
        </p:txBody>
      </p:sp>
      <p:sp>
        <p:nvSpPr>
          <p:cNvPr id="2" name="流程图: 离页连接符 1"/>
          <p:cNvSpPr/>
          <p:nvPr/>
        </p:nvSpPr>
        <p:spPr>
          <a:xfrm>
            <a:off x="2249120" y="305153"/>
            <a:ext cx="1692234" cy="1773054"/>
          </a:xfrm>
          <a:prstGeom prst="flowChartOffpageConnector">
            <a:avLst/>
          </a:prstGeom>
          <a:blipFill dpi="0" rotWithShape="1">
            <a:blip r:embed="rId1">
              <a:duotone>
                <a:prstClr val="black"/>
                <a:srgbClr val="E59C60">
                  <a:tint val="45000"/>
                  <a:satMod val="400000"/>
                </a:srgbClr>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04</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0" name="Freeform 5"/>
          <p:cNvSpPr>
            <a:spLocks noEditPoints="1"/>
          </p:cNvSpPr>
          <p:nvPr/>
        </p:nvSpPr>
        <p:spPr bwMode="auto">
          <a:xfrm rot="20865242">
            <a:off x="359839" y="423171"/>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FFB66E"/>
          </a:solidFill>
          <a:ln>
            <a:noFill/>
          </a:ln>
        </p:spPr>
        <p:txBody>
          <a:bodyPr vert="horz" wrap="square" lIns="91440" tIns="45720" rIns="91440" bIns="45720" numCol="1" anchor="t" anchorCtr="0" compatLnSpc="1"/>
          <a:lstStyle/>
          <a:p>
            <a:endParaRPr lang="zh-CN" altLang="en-US"/>
          </a:p>
        </p:txBody>
      </p:sp>
      <p:sp>
        <p:nvSpPr>
          <p:cNvPr id="15" name="矩形 122"/>
          <p:cNvSpPr>
            <a:spLocks noChangeArrowheads="1"/>
          </p:cNvSpPr>
          <p:nvPr/>
        </p:nvSpPr>
        <p:spPr bwMode="auto">
          <a:xfrm>
            <a:off x="241300" y="1675765"/>
            <a:ext cx="11231880" cy="20288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定义</a:t>
            </a:r>
            <a:r>
              <a:rPr lang="zh-CN" altLang="en-US" sz="2800"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800"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None/>
            </a:pPr>
            <a:r>
              <a:rPr lang="zh-CN" altLang="zh-CN" sz="2400" dirty="0">
                <a:solidFill>
                  <a:schemeClr val="bg1"/>
                </a:solidFill>
              </a:rPr>
              <a:t>计划单列市全称为国家社会与经济发展计划单列市，是在第三次计划单列时期后经过一系列调整所形成的，被赋予</a:t>
            </a:r>
            <a:r>
              <a:rPr lang="zh-CN" altLang="zh-CN" sz="2400" dirty="0">
                <a:solidFill>
                  <a:schemeClr val="accent2">
                    <a:lumMod val="60000"/>
                    <a:lumOff val="40000"/>
                  </a:schemeClr>
                </a:solidFill>
              </a:rPr>
              <a:t>省一级的经济管理权限</a:t>
            </a:r>
            <a:r>
              <a:rPr lang="zh-CN" altLang="zh-CN" sz="2400" dirty="0">
                <a:solidFill>
                  <a:schemeClr val="bg1"/>
                </a:solidFill>
              </a:rPr>
              <a:t>。计划单列市的</a:t>
            </a:r>
            <a:r>
              <a:rPr lang="zh-CN" altLang="zh-CN" sz="2400" dirty="0">
                <a:solidFill>
                  <a:schemeClr val="accent2">
                    <a:lumMod val="60000"/>
                    <a:lumOff val="40000"/>
                  </a:schemeClr>
                </a:solidFill>
              </a:rPr>
              <a:t>财政与中央挂钩</a:t>
            </a:r>
            <a:r>
              <a:rPr lang="zh-CN" altLang="zh-CN" sz="2400" dirty="0">
                <a:solidFill>
                  <a:schemeClr val="bg1"/>
                </a:solidFill>
              </a:rPr>
              <a:t>，但不一定就与所在省财政完全脱钩。即“</a:t>
            </a:r>
            <a:r>
              <a:rPr lang="zh-CN" altLang="zh-CN" sz="2400" dirty="0">
                <a:solidFill>
                  <a:schemeClr val="accent2">
                    <a:lumMod val="60000"/>
                    <a:lumOff val="40000"/>
                  </a:schemeClr>
                </a:solidFill>
              </a:rPr>
              <a:t>单列不脱钩</a:t>
            </a:r>
            <a:r>
              <a:rPr lang="zh-CN" altLang="zh-CN" sz="2400" dirty="0">
                <a:solidFill>
                  <a:schemeClr val="bg1"/>
                </a:solidFill>
              </a:rPr>
              <a:t>”。</a:t>
            </a:r>
            <a:endParaRPr lang="zh-CN" altLang="zh-CN" sz="1800" dirty="0">
              <a:solidFill>
                <a:schemeClr val="bg1"/>
              </a:solidFill>
            </a:endParaRPr>
          </a:p>
          <a:p>
            <a:pPr>
              <a:spcBef>
                <a:spcPct val="0"/>
              </a:spcBef>
              <a:buFont typeface="Arial" panose="020B0604020202020204" pitchFamily="34" charset="0"/>
              <a:buNone/>
            </a:pPr>
            <a:endParaRPr lang="zh-CN" altLang="en-US" sz="16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122"/>
          <p:cNvSpPr>
            <a:spLocks noChangeArrowheads="1"/>
          </p:cNvSpPr>
          <p:nvPr/>
        </p:nvSpPr>
        <p:spPr bwMode="auto">
          <a:xfrm>
            <a:off x="241300" y="3395980"/>
            <a:ext cx="12052300" cy="32594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计划单列市的特权：</a:t>
            </a:r>
            <a:endParaRPr lang="zh-CN" altLang="zh-CN" sz="3600" dirty="0">
              <a:solidFill>
                <a:schemeClr val="accent6">
                  <a:lumMod val="60000"/>
                  <a:lumOff val="40000"/>
                </a:schemeClr>
              </a:solidFill>
            </a:endParaRPr>
          </a:p>
          <a:p>
            <a:pPr>
              <a:spcBef>
                <a:spcPct val="0"/>
              </a:spcBef>
              <a:buNone/>
            </a:pPr>
            <a:r>
              <a:rPr lang="zh-CN" altLang="zh-CN" sz="2400" dirty="0">
                <a:solidFill>
                  <a:schemeClr val="bg1"/>
                </a:solidFill>
              </a:rPr>
              <a:t>1、中国国家发改委和国务院有关部委下达省、直辖市的中长期的年度计划时，计划单列市的</a:t>
            </a:r>
            <a:r>
              <a:rPr lang="zh-CN" altLang="zh-CN" sz="2400" dirty="0">
                <a:solidFill>
                  <a:schemeClr val="accent2">
                    <a:lumMod val="60000"/>
                    <a:lumOff val="40000"/>
                  </a:schemeClr>
                </a:solidFill>
              </a:rPr>
              <a:t>年度计划和指标</a:t>
            </a:r>
            <a:r>
              <a:rPr lang="zh-CN" altLang="zh-CN" sz="2400" dirty="0">
                <a:solidFill>
                  <a:schemeClr val="bg1"/>
                </a:solidFill>
              </a:rPr>
              <a:t>也会直接下达。</a:t>
            </a:r>
            <a:endParaRPr lang="zh-CN" altLang="zh-CN" sz="2400" dirty="0">
              <a:solidFill>
                <a:schemeClr val="bg1"/>
              </a:solidFill>
            </a:endParaRPr>
          </a:p>
          <a:p>
            <a:pPr>
              <a:spcBef>
                <a:spcPct val="0"/>
              </a:spcBef>
              <a:buNone/>
            </a:pPr>
            <a:r>
              <a:rPr lang="zh-CN" altLang="zh-CN" sz="2400" dirty="0">
                <a:solidFill>
                  <a:schemeClr val="bg1"/>
                </a:solidFill>
              </a:rPr>
              <a:t>2、中国国家有关部门召开省、直辖市参加的</a:t>
            </a:r>
            <a:r>
              <a:rPr lang="zh-CN" altLang="zh-CN" sz="2400" dirty="0">
                <a:solidFill>
                  <a:schemeClr val="accent2">
                    <a:lumMod val="60000"/>
                    <a:lumOff val="40000"/>
                  </a:schemeClr>
                </a:solidFill>
              </a:rPr>
              <a:t>会议</a:t>
            </a:r>
            <a:r>
              <a:rPr lang="zh-CN" altLang="zh-CN" sz="2400" dirty="0">
                <a:solidFill>
                  <a:schemeClr val="bg1"/>
                </a:solidFill>
              </a:rPr>
              <a:t>和其他专业会议，均邀请计划单列城市参加。</a:t>
            </a:r>
            <a:endParaRPr lang="zh-CN" altLang="zh-CN" sz="2400" dirty="0">
              <a:solidFill>
                <a:schemeClr val="bg1"/>
              </a:solidFill>
            </a:endParaRPr>
          </a:p>
          <a:p>
            <a:pPr>
              <a:spcBef>
                <a:spcPct val="0"/>
              </a:spcBef>
              <a:buNone/>
            </a:pPr>
            <a:r>
              <a:rPr lang="zh-CN" altLang="zh-CN" sz="2400" dirty="0">
                <a:solidFill>
                  <a:schemeClr val="bg1"/>
                </a:solidFill>
              </a:rPr>
              <a:t>3、发给</a:t>
            </a:r>
            <a:r>
              <a:rPr lang="zh-CN" altLang="zh-CN" sz="2400" dirty="0">
                <a:solidFill>
                  <a:schemeClr val="accent2">
                    <a:lumMod val="60000"/>
                    <a:lumOff val="40000"/>
                  </a:schemeClr>
                </a:solidFill>
              </a:rPr>
              <a:t>省市文件</a:t>
            </a:r>
            <a:r>
              <a:rPr lang="zh-CN" altLang="zh-CN" sz="2400" dirty="0">
                <a:solidFill>
                  <a:schemeClr val="bg1"/>
                </a:solidFill>
              </a:rPr>
              <a:t>，同样发给计划单列市。</a:t>
            </a:r>
            <a:endParaRPr lang="zh-CN" altLang="zh-CN" sz="2400" dirty="0">
              <a:solidFill>
                <a:schemeClr val="bg1"/>
              </a:solidFill>
            </a:endParaRPr>
          </a:p>
          <a:p>
            <a:pPr>
              <a:spcBef>
                <a:spcPct val="0"/>
              </a:spcBef>
              <a:buNone/>
            </a:pPr>
            <a:r>
              <a:rPr lang="zh-CN" altLang="zh-CN" sz="2400" dirty="0">
                <a:solidFill>
                  <a:schemeClr val="bg1"/>
                </a:solidFill>
              </a:rPr>
              <a:t>4、对计划单列市进行</a:t>
            </a:r>
            <a:r>
              <a:rPr lang="zh-CN" altLang="zh-CN" sz="2400" dirty="0">
                <a:solidFill>
                  <a:schemeClr val="accent2">
                    <a:lumMod val="60000"/>
                    <a:lumOff val="40000"/>
                  </a:schemeClr>
                </a:solidFill>
              </a:rPr>
              <a:t>政治经济体制改革的综合试点</a:t>
            </a:r>
            <a:r>
              <a:rPr lang="zh-CN" altLang="zh-CN" sz="2400" dirty="0">
                <a:solidFill>
                  <a:schemeClr val="bg1"/>
                </a:solidFill>
              </a:rPr>
              <a:t>。</a:t>
            </a:r>
            <a:endParaRPr lang="zh-CN" altLang="zh-CN" sz="2400" dirty="0">
              <a:solidFill>
                <a:schemeClr val="bg1"/>
              </a:solidFill>
            </a:endParaRPr>
          </a:p>
          <a:p>
            <a:pPr>
              <a:spcBef>
                <a:spcPct val="0"/>
              </a:spcBef>
              <a:buFont typeface="Arial" panose="020B0604020202020204" pitchFamily="34" charset="0"/>
              <a:buNone/>
            </a:pPr>
            <a:endParaRPr lang="zh-CN" altLang="en-US" sz="24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5"/>
          <p:cNvSpPr txBox="1"/>
          <p:nvPr/>
        </p:nvSpPr>
        <p:spPr>
          <a:xfrm flipH="1">
            <a:off x="485140" y="898525"/>
            <a:ext cx="447040" cy="3784600"/>
          </a:xfrm>
          <a:prstGeom prst="rect">
            <a:avLst/>
          </a:prstGeom>
          <a:noFill/>
        </p:spPr>
        <p:txBody>
          <a:bodyPr wrap="square" rtlCol="0">
            <a:spAutoFit/>
          </a:bodyPr>
          <a:lstStyle/>
          <a:p>
            <a:r>
              <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rPr>
              <a:t>计划单列市</a:t>
            </a:r>
            <a:endParaRPr lang="en-US" altLang="zh-CN" sz="2400" b="1" dirty="0">
              <a:solidFill>
                <a:schemeClr val="accent1">
                  <a:lumMod val="40000"/>
                  <a:lumOff val="60000"/>
                </a:schemeClr>
              </a:solidFill>
              <a:latin typeface="微软雅黑" panose="020B0503020204020204" pitchFamily="34" charset="-122"/>
              <a:ea typeface="微软雅黑" panose="020B0503020204020204" pitchFamily="34" charset="-122"/>
            </a:endParaRPr>
          </a:p>
          <a:p>
            <a:r>
              <a:rPr lang="en-US" altLang="zh-CN" sz="2400" b="1" dirty="0">
                <a:solidFill>
                  <a:schemeClr val="accent1">
                    <a:lumMod val="40000"/>
                    <a:lumOff val="60000"/>
                  </a:schemeClr>
                </a:solidFill>
                <a:latin typeface="微软雅黑" panose="020B0503020204020204" pitchFamily="34" charset="-122"/>
                <a:ea typeface="微软雅黑" panose="020B0503020204020204" pitchFamily="34" charset="-122"/>
              </a:rPr>
              <a:t>-</a:t>
            </a:r>
            <a:r>
              <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rPr>
              <a:t>基本信息</a:t>
            </a:r>
            <a:endPar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endParaRPr>
          </a:p>
        </p:txBody>
      </p:sp>
      <p:sp>
        <p:nvSpPr>
          <p:cNvPr id="20" name="文本框 26"/>
          <p:cNvSpPr txBox="1"/>
          <p:nvPr/>
        </p:nvSpPr>
        <p:spPr>
          <a:xfrm>
            <a:off x="392396" y="314001"/>
            <a:ext cx="631840" cy="583565"/>
          </a:xfrm>
          <a:prstGeom prst="rect">
            <a:avLst/>
          </a:prstGeom>
          <a:noFill/>
        </p:spPr>
        <p:txBody>
          <a:bodyPr wrap="square" rtlCol="0">
            <a:spAutoFit/>
          </a:bodyPr>
          <a:lstStyle>
            <a:defPPr>
              <a:defRPr lang="zh-CN"/>
            </a:defPPr>
            <a:lvl1pPr>
              <a:defRPr sz="2400" b="1">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defRPr>
            </a:lvl1pPr>
          </a:lstStyle>
          <a:p>
            <a:r>
              <a:rPr lang="en-US" altLang="zh-CN" sz="3200" dirty="0">
                <a:solidFill>
                  <a:schemeClr val="accent1">
                    <a:lumMod val="40000"/>
                    <a:lumOff val="60000"/>
                  </a:schemeClr>
                </a:solidFill>
                <a:latin typeface="Impact" panose="020B0806030902050204" pitchFamily="34" charset="0"/>
              </a:rPr>
              <a:t>04</a:t>
            </a:r>
            <a:endParaRPr lang="en-US" altLang="zh-CN" sz="3200" dirty="0">
              <a:solidFill>
                <a:schemeClr val="accent1">
                  <a:lumMod val="40000"/>
                  <a:lumOff val="60000"/>
                </a:schemeClr>
              </a:solidFill>
              <a:latin typeface="Impact" panose="020B0806030902050204" pitchFamily="34" charset="0"/>
            </a:endParaRPr>
          </a:p>
        </p:txBody>
      </p:sp>
      <p:graphicFrame>
        <p:nvGraphicFramePr>
          <p:cNvPr id="21" name="表格 20"/>
          <p:cNvGraphicFramePr>
            <a:graphicFrameLocks noGrp="1"/>
          </p:cNvGraphicFramePr>
          <p:nvPr>
            <p:custDataLst>
              <p:tags r:id="rId2"/>
            </p:custDataLst>
          </p:nvPr>
        </p:nvGraphicFramePr>
        <p:xfrm>
          <a:off x="1136836" y="-163364"/>
          <a:ext cx="10991215" cy="7021195"/>
        </p:xfrm>
        <a:graphic>
          <a:graphicData uri="http://schemas.openxmlformats.org/drawingml/2006/table">
            <a:tbl>
              <a:tblPr firstRow="1" firstCol="1" bandRow="1">
                <a:effectLst>
                  <a:outerShdw blurRad="50800" dist="38100" algn="l" rotWithShape="0">
                    <a:prstClr val="black">
                      <a:alpha val="40000"/>
                    </a:prstClr>
                  </a:outerShdw>
                </a:effectLst>
                <a:tableStyleId>{5C22544A-7EE6-4342-B048-85BDC9FD1C3A}</a:tableStyleId>
              </a:tblPr>
              <a:tblGrid>
                <a:gridCol w="610870"/>
                <a:gridCol w="757555"/>
                <a:gridCol w="9622790"/>
              </a:tblGrid>
              <a:tr h="490220">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序号</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计划单列市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基本信息</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r>
              <a:tr h="2290091">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1</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大连</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大连是辽宁省下辖地级市，是中央确定的计划单列市、副省级市。大连既是沿海开放城市，也是老工业基地城市，肩负着东北对外开放龙头和率先实现老工业基地全面振兴的双重任务。</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大连是中国首批沿海开放城市，拥有国务院批准设立的第一个国家级经济技术开发区、东北地区唯一的保税区和高新技术园区。大连是中国重要的水果和水产品生产基地，还是国家重要的工业基地，第一艘航空母舰、第一艘万吨轮船、第一辆大功率内燃机车、第一台海上钻井平台都在这里诞生。</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r>
              <a:tr h="1999682">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2</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青岛</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青岛，山东省地级市，计划单列市、副省级市，是国务院批复确定的国家沿海重要中心城市、国际性港口城市 ，也是山东省经济中心。作为海上体育运动基地，青岛肩负了一带一路新亚欧大陆桥经济走廊主要节点和海上合作战略支点的责任。</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此外，青岛还是国家历史文化名城、中国道教发祥地、中国帆船之都、世界啤酒之城，被誉为“东方瑞士”欧韵之都 、“中国品牌之都”。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r>
              <a:tr h="1999682">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3</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宁波</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宁波，浙江省下辖的副省级市、计划单列市，国务院批复确定的中国东南沿海重要的港口城市、长江三角洲南翼经济中心。在改革开放新时期中，宁波迸发活力，先进的制造业、繁荣的对外贸易、发达的民营经济</a:t>
                      </a:r>
                      <a:r>
                        <a:rPr lang="en-US" sz="1600" b="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使宁波成为长三角南翼一颗璀璨的明珠。</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宁波属于典型的江南水乡兼海港城市，是中国大运河南端出海口、“海上丝绸之路”东方始发港。宁波也是国家历史文化名城，中国著名的院士之乡。</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55150" marR="55150" marT="0" marB="0" anchor="ctr">
                    <a:cell3D prstMaterial="dkEdge">
                      <a:bevel/>
                      <a:lightRig rig="flood" dir="t"/>
                    </a:cell3D>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5"/>
          <p:cNvSpPr txBox="1"/>
          <p:nvPr/>
        </p:nvSpPr>
        <p:spPr>
          <a:xfrm>
            <a:off x="554355" y="1108075"/>
            <a:ext cx="445135" cy="3784600"/>
          </a:xfrm>
          <a:prstGeom prst="rect">
            <a:avLst/>
          </a:prstGeom>
          <a:noFill/>
        </p:spPr>
        <p:txBody>
          <a:bodyPr wrap="square" rtlCol="0">
            <a:spAutoFit/>
          </a:bodyPr>
          <a:lstStyle/>
          <a:p>
            <a:r>
              <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rPr>
              <a:t>计划单列市</a:t>
            </a:r>
            <a:endParaRPr lang="en-US" altLang="zh-CN" sz="2400" b="1" dirty="0">
              <a:solidFill>
                <a:schemeClr val="accent1">
                  <a:lumMod val="40000"/>
                  <a:lumOff val="60000"/>
                </a:schemeClr>
              </a:solidFill>
              <a:latin typeface="微软雅黑" panose="020B0503020204020204" pitchFamily="34" charset="-122"/>
              <a:ea typeface="微软雅黑" panose="020B0503020204020204" pitchFamily="34" charset="-122"/>
            </a:endParaRPr>
          </a:p>
          <a:p>
            <a:r>
              <a:rPr lang="en-US" altLang="zh-CN" sz="2400" b="1" dirty="0">
                <a:solidFill>
                  <a:schemeClr val="accent1">
                    <a:lumMod val="40000"/>
                    <a:lumOff val="60000"/>
                  </a:schemeClr>
                </a:solidFill>
                <a:latin typeface="微软雅黑" panose="020B0503020204020204" pitchFamily="34" charset="-122"/>
                <a:ea typeface="微软雅黑" panose="020B0503020204020204" pitchFamily="34" charset="-122"/>
              </a:rPr>
              <a:t>-</a:t>
            </a:r>
            <a:r>
              <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rPr>
              <a:t>基本信息</a:t>
            </a:r>
            <a:endParaRPr lang="zh-CN" altLang="en-US" sz="2400" b="1" dirty="0">
              <a:solidFill>
                <a:schemeClr val="accent1">
                  <a:lumMod val="40000"/>
                  <a:lumOff val="60000"/>
                </a:schemeClr>
              </a:solidFill>
              <a:latin typeface="微软雅黑" panose="020B0503020204020204" pitchFamily="34" charset="-122"/>
              <a:ea typeface="微软雅黑" panose="020B0503020204020204" pitchFamily="34" charset="-122"/>
            </a:endParaRPr>
          </a:p>
        </p:txBody>
      </p:sp>
      <p:sp>
        <p:nvSpPr>
          <p:cNvPr id="20" name="文本框 26"/>
          <p:cNvSpPr txBox="1"/>
          <p:nvPr/>
        </p:nvSpPr>
        <p:spPr>
          <a:xfrm>
            <a:off x="460976" y="523551"/>
            <a:ext cx="631840" cy="583565"/>
          </a:xfrm>
          <a:prstGeom prst="rect">
            <a:avLst/>
          </a:prstGeom>
          <a:noFill/>
        </p:spPr>
        <p:txBody>
          <a:bodyPr wrap="square" rtlCol="0">
            <a:spAutoFit/>
          </a:bodyPr>
          <a:lstStyle>
            <a:defPPr>
              <a:defRPr lang="zh-CN"/>
            </a:defPPr>
            <a:lvl1pPr>
              <a:defRPr sz="2400" b="1">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defRPr>
            </a:lvl1pPr>
          </a:lstStyle>
          <a:p>
            <a:r>
              <a:rPr lang="en-US" altLang="zh-CN" sz="3200" dirty="0">
                <a:solidFill>
                  <a:schemeClr val="accent1">
                    <a:lumMod val="40000"/>
                    <a:lumOff val="60000"/>
                  </a:schemeClr>
                </a:solidFill>
                <a:latin typeface="Impact" panose="020B0806030902050204" pitchFamily="34" charset="0"/>
              </a:rPr>
              <a:t>04</a:t>
            </a:r>
            <a:endParaRPr lang="en-US" altLang="zh-CN" sz="3200" dirty="0">
              <a:solidFill>
                <a:schemeClr val="accent1">
                  <a:lumMod val="40000"/>
                  <a:lumOff val="60000"/>
                </a:schemeClr>
              </a:solidFill>
              <a:latin typeface="Impact" panose="020B0806030902050204" pitchFamily="34" charset="0"/>
            </a:endParaRPr>
          </a:p>
        </p:txBody>
      </p:sp>
      <p:graphicFrame>
        <p:nvGraphicFramePr>
          <p:cNvPr id="4" name="表格 3"/>
          <p:cNvGraphicFramePr>
            <a:graphicFrameLocks noGrp="1"/>
          </p:cNvGraphicFramePr>
          <p:nvPr>
            <p:custDataLst>
              <p:tags r:id="rId2"/>
            </p:custDataLst>
          </p:nvPr>
        </p:nvGraphicFramePr>
        <p:xfrm>
          <a:off x="1474624" y="346898"/>
          <a:ext cx="10391856" cy="6165381"/>
        </p:xfrm>
        <a:graphic>
          <a:graphicData uri="http://schemas.openxmlformats.org/drawingml/2006/table">
            <a:tbl>
              <a:tblPr firstRow="1" firstCol="1" bandRow="1">
                <a:effectLst>
                  <a:outerShdw blurRad="63500" sx="102000" sy="102000" algn="ctr" rotWithShape="0">
                    <a:prstClr val="black">
                      <a:alpha val="40000"/>
                    </a:prstClr>
                  </a:outerShdw>
                </a:effectLst>
                <a:tableStyleId>{5C22544A-7EE6-4342-B048-85BDC9FD1C3A}</a:tableStyleId>
              </a:tblPr>
              <a:tblGrid>
                <a:gridCol w="803275"/>
                <a:gridCol w="1103711"/>
                <a:gridCol w="8484870"/>
              </a:tblGrid>
              <a:tr h="3172626">
                <a:tc>
                  <a:txBody>
                    <a:bodyPr/>
                    <a:lstStyle/>
                    <a:p>
                      <a:pPr algn="ctr">
                        <a:lnSpc>
                          <a:spcPct val="150000"/>
                        </a:lnSpc>
                        <a:spcAft>
                          <a:spcPts val="0"/>
                        </a:spcAft>
                      </a:pPr>
                      <a:r>
                        <a:rPr lang="en-US" sz="1800" b="0" kern="1200" dirty="0">
                          <a:solidFill>
                            <a:srgbClr val="FFFFFF"/>
                          </a:solidFill>
                          <a:latin typeface="微软雅黑" panose="020B0503020204020204" pitchFamily="34" charset="-122"/>
                          <a:ea typeface="微软雅黑" panose="020B0503020204020204" pitchFamily="34" charset="-122"/>
                          <a:cs typeface="+mn-cs"/>
                        </a:rPr>
                        <a:t>4</a:t>
                      </a:r>
                      <a:endParaRPr lang="en-US" altLang="en-US" sz="18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厦门</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厦门，隶属于福建省，副省级城市、经济特区，东南沿海重要的中心城市、港口及风景旅游城市。</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厦门的发展是改革开放的一个缩影。计划单列以后，厦门得以逐渐推进经济管理体制改革，上层建筑得到了优化，体制对发展的束缚减少了，很多生产要素就能够重新进行高效配置，经济发展就有了很大的活力，厦门发展的积极性也大大提高了。</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现在的厦门是两岸新兴产业和现代服务业合作示范区、东南国际航运中心、两岸区域性金融服务中心和两岸贸易中心，并渐渐成为现代化国际性港口风景旅游城市。</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r h="2992755">
                <a:tc>
                  <a:txBody>
                    <a:bodyPr/>
                    <a:lstStyle/>
                    <a:p>
                      <a:pPr algn="ctr">
                        <a:lnSpc>
                          <a:spcPct val="150000"/>
                        </a:lnSpc>
                        <a:spcAft>
                          <a:spcPts val="0"/>
                        </a:spcAft>
                      </a:pPr>
                      <a:r>
                        <a:rPr lang="en-US" sz="1800" b="0" kern="1200" dirty="0">
                          <a:solidFill>
                            <a:srgbClr val="FFFFFF"/>
                          </a:solidFill>
                          <a:latin typeface="微软雅黑" panose="020B0503020204020204" pitchFamily="34" charset="-122"/>
                          <a:ea typeface="微软雅黑" panose="020B0503020204020204" pitchFamily="34" charset="-122"/>
                          <a:cs typeface="+mn-cs"/>
                        </a:rPr>
                        <a:t>5</a:t>
                      </a:r>
                      <a:endParaRPr lang="en-US" altLang="en-US" sz="18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深圳</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深圳，广东省下辖的副省级市、计划单列市、超大城市，国务院批复确定的中国经济特区、全国性经济中心城市和国际化城市。</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深圳是连接香港和中国内地的纽带和桥梁，也是国家定位的粤港澳大湾区四大中心城市之一、中国三大全国性金融中心之一、国际性综合交通枢纽、国际科技产业创新中心。</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p>
                      <a:pPr indent="266700" algn="just">
                        <a:lnSpc>
                          <a:spcPct val="150000"/>
                        </a:lnSpc>
                        <a:spcAft>
                          <a:spcPts val="0"/>
                        </a:spcAft>
                      </a:pPr>
                      <a:r>
                        <a:rPr lang="zh-CN" altLang="en-US" sz="1800" b="0" kern="1200" dirty="0">
                          <a:solidFill>
                            <a:srgbClr val="FFFFFF"/>
                          </a:solidFill>
                          <a:latin typeface="微软雅黑" panose="020B0503020204020204" pitchFamily="34" charset="-122"/>
                          <a:ea typeface="微软雅黑" panose="020B0503020204020204" pitchFamily="34" charset="-122"/>
                          <a:cs typeface="+mn-cs"/>
                        </a:rPr>
                        <a:t>改革开放后，深圳创造了举世瞩目的“深圳速度”，现在的深圳肩负着试验和示范的重要使命，在外贸出口、金融服务、高新技术产业等多方面都占有重要地位。</a:t>
                      </a:r>
                      <a:endParaRPr lang="zh-CN" altLang="en-US" sz="18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406693" y="1808185"/>
            <a:ext cx="633285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5028570" y="383701"/>
            <a:ext cx="4754880" cy="1198880"/>
          </a:xfrm>
          <a:prstGeom prst="rect">
            <a:avLst/>
          </a:prstGeom>
          <a:noFill/>
        </p:spPr>
        <p:txBody>
          <a:bodyPr wrap="none" rtlCol="0">
            <a:spAutoFit/>
          </a:bodyPr>
          <a:lstStyle/>
          <a:p>
            <a:pPr algn="dist"/>
            <a:r>
              <a:rPr lang="zh-CN" altLang="en-US" sz="7200" b="1" dirty="0">
                <a:solidFill>
                  <a:schemeClr val="accent2">
                    <a:lumMod val="40000"/>
                    <a:lumOff val="60000"/>
                  </a:schemeClr>
                </a:solidFill>
                <a:latin typeface="微软雅黑" panose="020B0503020204020204" pitchFamily="34" charset="-122"/>
                <a:ea typeface="微软雅黑" panose="020B0503020204020204" pitchFamily="34" charset="-122"/>
              </a:rPr>
              <a:t>计划单列县</a:t>
            </a:r>
            <a:endParaRPr lang="zh-CN" altLang="en-US" sz="7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sp>
        <p:nvSpPr>
          <p:cNvPr id="10" name="Freeform 5"/>
          <p:cNvSpPr>
            <a:spLocks noEditPoints="1"/>
          </p:cNvSpPr>
          <p:nvPr/>
        </p:nvSpPr>
        <p:spPr bwMode="auto">
          <a:xfrm rot="20865242">
            <a:off x="439654" y="330227"/>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EFA2EB"/>
          </a:solidFill>
          <a:ln>
            <a:noFill/>
          </a:ln>
        </p:spPr>
        <p:txBody>
          <a:bodyPr vert="horz" wrap="square" lIns="91440" tIns="45720" rIns="91440" bIns="45720" numCol="1" anchor="t" anchorCtr="0" compatLnSpc="1"/>
          <a:lstStyle/>
          <a:p>
            <a:endParaRPr lang="zh-CN" altLang="en-US"/>
          </a:p>
        </p:txBody>
      </p:sp>
      <p:sp>
        <p:nvSpPr>
          <p:cNvPr id="6" name="流程图: 离页连接符 5"/>
          <p:cNvSpPr/>
          <p:nvPr/>
        </p:nvSpPr>
        <p:spPr>
          <a:xfrm>
            <a:off x="2329243" y="335441"/>
            <a:ext cx="1692234" cy="1773054"/>
          </a:xfrm>
          <a:prstGeom prst="flowChartOffpageConnector">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lang="en-US" altLang="zh-CN" sz="9600" b="1" kern="0" dirty="0">
                <a:solidFill>
                  <a:prstClr val="white"/>
                </a:solidFill>
                <a:latin typeface="Impact" panose="020B0806030902050204" pitchFamily="34" charset="0"/>
                <a:ea typeface="微软雅黑" panose="020B0503020204020204" pitchFamily="34" charset="-122"/>
              </a:rPr>
              <a:t>05</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7" name="矩形 122"/>
          <p:cNvSpPr>
            <a:spLocks noChangeArrowheads="1"/>
          </p:cNvSpPr>
          <p:nvPr/>
        </p:nvSpPr>
        <p:spPr bwMode="auto">
          <a:xfrm>
            <a:off x="1911350" y="2445385"/>
            <a:ext cx="9055100" cy="338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zh-CN" altLang="en-US" sz="3600" dirty="0">
                <a:solidFill>
                  <a:srgbClr val="FFA9F8"/>
                </a:solidFill>
                <a:latin typeface="微软雅黑" panose="020B0503020204020204" pitchFamily="34" charset="-122"/>
                <a:ea typeface="微软雅黑" panose="020B0503020204020204" pitchFamily="34" charset="-122"/>
                <a:sym typeface="微软雅黑" panose="020B0503020204020204" pitchFamily="34" charset="-122"/>
              </a:rPr>
              <a:t>定义</a:t>
            </a:r>
            <a:r>
              <a:rPr lang="zh-CN" altLang="en-US" sz="2800" dirty="0">
                <a:solidFill>
                  <a:srgbClr val="FFA9F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计划单列县（区）是参照计划单列市的模式，在省级内对经济开放程度高的县（市）拥有实行</a:t>
            </a:r>
            <a:r>
              <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地市级的自主管理权限。</a:t>
            </a:r>
            <a:endPar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endParaRPr lang="zh-CN" altLang="en-US" sz="28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r>
              <a:rPr lang="zh-CN" altLang="en-US" sz="3600" dirty="0">
                <a:solidFill>
                  <a:srgbClr val="FFA9F8"/>
                </a:solidFill>
                <a:sym typeface="微软雅黑" panose="020B0503020204020204" pitchFamily="34" charset="-122"/>
              </a:rPr>
              <a:t>计划单列县和直管县区别</a:t>
            </a:r>
            <a:r>
              <a:rPr lang="zh-CN" altLang="en-US" sz="2800" dirty="0">
                <a:solidFill>
                  <a:srgbClr val="FFA9F8"/>
                </a:solidFill>
                <a:sym typeface="微软雅黑" panose="020B0503020204020204" pitchFamily="34" charset="-122"/>
              </a:rPr>
              <a:t>：</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直管县是由省直接管理县，剩去了原本市管县中间的管理机构；计划单列县在</a:t>
            </a:r>
            <a:r>
              <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经济管理权限上</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相当于与市平行关系。</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25"/>
          <p:cNvSpPr txBox="1"/>
          <p:nvPr/>
        </p:nvSpPr>
        <p:spPr>
          <a:xfrm>
            <a:off x="680085" y="252095"/>
            <a:ext cx="11511915" cy="460375"/>
          </a:xfrm>
          <a:prstGeom prst="rect">
            <a:avLst/>
          </a:prstGeom>
          <a:noFill/>
        </p:spPr>
        <p:txBody>
          <a:bodyPr wrap="square" rtlCol="0">
            <a:spAutoFit/>
          </a:bodyPr>
          <a:lstStyle/>
          <a:p>
            <a:pPr defTabSz="685800"/>
            <a:r>
              <a:rPr lang="en-US" altLang="zh-CN" sz="2400" b="1" dirty="0">
                <a:blipFill dpi="0" rotWithShape="1">
                  <a:blip r:embed="rId1">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rPr>
              <a:t>  </a:t>
            </a:r>
            <a:r>
              <a:rPr lang="en-US" altLang="zh-CN" sz="2400" b="1" dirty="0">
                <a:solidFill>
                  <a:schemeClr val="accent2">
                    <a:lumMod val="40000"/>
                    <a:lumOff val="60000"/>
                  </a:schemeClr>
                </a:solidFill>
                <a:latin typeface="Impact" panose="020B0806030902050204" pitchFamily="34" charset="0"/>
                <a:ea typeface="微软雅黑" panose="020B0503020204020204" pitchFamily="34" charset="-122"/>
              </a:rPr>
              <a:t> </a:t>
            </a:r>
            <a:r>
              <a:rPr lang="zh-CN" altLang="en-US" sz="2400" b="1" dirty="0">
                <a:solidFill>
                  <a:schemeClr val="accent2">
                    <a:lumMod val="40000"/>
                    <a:lumOff val="60000"/>
                  </a:schemeClr>
                </a:solidFill>
                <a:latin typeface="Impact" panose="020B0806030902050204" pitchFamily="34" charset="0"/>
                <a:ea typeface="微软雅黑" panose="020B0503020204020204" pitchFamily="34" charset="-122"/>
              </a:rPr>
              <a:t>计划单列县（图为部分计划单列县级市名单，来源中国各类型城市名单汇总网站）。</a:t>
            </a:r>
            <a:endParaRPr lang="zh-CN" altLang="en-US" sz="2400" b="1" dirty="0">
              <a:solidFill>
                <a:schemeClr val="accent2">
                  <a:lumMod val="40000"/>
                  <a:lumOff val="60000"/>
                </a:schemeClr>
              </a:solidFill>
              <a:latin typeface="Impact" panose="020B0806030902050204" pitchFamily="34" charset="0"/>
              <a:ea typeface="微软雅黑" panose="020B0503020204020204" pitchFamily="34" charset="-122"/>
            </a:endParaRPr>
          </a:p>
        </p:txBody>
      </p:sp>
      <p:sp>
        <p:nvSpPr>
          <p:cNvPr id="36" name="文本框 26"/>
          <p:cNvSpPr txBox="1"/>
          <p:nvPr/>
        </p:nvSpPr>
        <p:spPr>
          <a:xfrm>
            <a:off x="149826" y="206051"/>
            <a:ext cx="631840" cy="553085"/>
          </a:xfrm>
          <a:prstGeom prst="rect">
            <a:avLst/>
          </a:prstGeom>
          <a:noFill/>
        </p:spPr>
        <p:txBody>
          <a:bodyPr wrap="square" rtlCol="0">
            <a:spAutoFit/>
          </a:bodyPr>
          <a:lstStyle/>
          <a:p>
            <a:pPr algn="ctr" defTabSz="685800"/>
            <a:r>
              <a:rPr lang="en-US" altLang="zh-CN" sz="3000" dirty="0">
                <a:solidFill>
                  <a:schemeClr val="accent2">
                    <a:lumMod val="40000"/>
                    <a:lumOff val="60000"/>
                  </a:schemeClr>
                </a:solidFill>
                <a:latin typeface="Impact" panose="020B0806030902050204" pitchFamily="34" charset="0"/>
                <a:ea typeface="微软雅黑" panose="020B0503020204020204" pitchFamily="34" charset="-122"/>
              </a:rPr>
              <a:t>05</a:t>
            </a:r>
            <a:endParaRPr lang="en-US" altLang="zh-CN" sz="3000" dirty="0">
              <a:solidFill>
                <a:schemeClr val="accent2">
                  <a:lumMod val="40000"/>
                  <a:lumOff val="60000"/>
                </a:schemeClr>
              </a:solidFill>
              <a:latin typeface="Impact" panose="020B0806030902050204" pitchFamily="34" charset="0"/>
              <a:ea typeface="微软雅黑" panose="020B0503020204020204" pitchFamily="34" charset="-122"/>
            </a:endParaRPr>
          </a:p>
        </p:txBody>
      </p:sp>
      <p:graphicFrame>
        <p:nvGraphicFramePr>
          <p:cNvPr id="2" name="表格 1"/>
          <p:cNvGraphicFramePr/>
          <p:nvPr>
            <p:custDataLst>
              <p:tags r:id="rId2"/>
            </p:custDataLst>
          </p:nvPr>
        </p:nvGraphicFramePr>
        <p:xfrm>
          <a:off x="288925" y="805180"/>
          <a:ext cx="11626850" cy="5897245"/>
        </p:xfrm>
        <a:graphic>
          <a:graphicData uri="http://schemas.openxmlformats.org/drawingml/2006/table">
            <a:tbl>
              <a:tblPr firstRow="1" bandRow="1">
                <a:tableStyleId>{5940675A-B579-460E-94D1-54222C63F5DA}</a:tableStyleId>
              </a:tblPr>
              <a:tblGrid>
                <a:gridCol w="675005"/>
                <a:gridCol w="1286510"/>
                <a:gridCol w="1519555"/>
                <a:gridCol w="8145780"/>
              </a:tblGrid>
              <a:tr h="850265">
                <a:tc>
                  <a:txBody>
                    <a:bodyPr/>
                    <a:p>
                      <a:pPr indent="0" algn="ctr">
                        <a:lnSpc>
                          <a:spcPct val="120000"/>
                        </a:lnSpc>
                        <a:spcBef>
                          <a:spcPts val="0"/>
                        </a:spcBef>
                        <a:spcAft>
                          <a:spcPts val="0"/>
                        </a:spcAft>
                        <a:buNone/>
                      </a:pPr>
                      <a:r>
                        <a:rPr lang="en-US" sz="1700" b="1" spc="130">
                          <a:solidFill>
                            <a:srgbClr val="FFFFFF"/>
                          </a:solidFill>
                          <a:latin typeface="微软雅黑" panose="020B0503020204020204" pitchFamily="34" charset="-122"/>
                          <a:ea typeface="微软雅黑" panose="020B0503020204020204" pitchFamily="34" charset="-122"/>
                        </a:rPr>
                        <a:t>序号</a:t>
                      </a:r>
                      <a:endParaRPr lang="en-US" sz="17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595959"/>
                    </a:solidFill>
                  </a:tcPr>
                </a:tc>
                <a:tc>
                  <a:txBody>
                    <a:bodyPr/>
                    <a:p>
                      <a:pPr indent="0" algn="ctr">
                        <a:lnSpc>
                          <a:spcPct val="120000"/>
                        </a:lnSpc>
                        <a:spcBef>
                          <a:spcPts val="0"/>
                        </a:spcBef>
                        <a:spcAft>
                          <a:spcPts val="0"/>
                        </a:spcAft>
                        <a:buNone/>
                      </a:pPr>
                      <a:r>
                        <a:rPr lang="en-US" sz="1700" b="1" spc="130">
                          <a:solidFill>
                            <a:srgbClr val="FFFFFF"/>
                          </a:solidFill>
                          <a:latin typeface="微软雅黑" panose="020B0503020204020204" pitchFamily="34" charset="-122"/>
                          <a:ea typeface="微软雅黑" panose="020B0503020204020204" pitchFamily="34" charset="-122"/>
                        </a:rPr>
                        <a:t>所属省份</a:t>
                      </a:r>
                      <a:endParaRPr lang="en-US" sz="17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E29A9A"/>
                    </a:solidFill>
                  </a:tcPr>
                </a:tc>
                <a:tc>
                  <a:txBody>
                    <a:bodyPr/>
                    <a:p>
                      <a:pPr indent="0" algn="ctr">
                        <a:lnSpc>
                          <a:spcPct val="120000"/>
                        </a:lnSpc>
                        <a:spcBef>
                          <a:spcPts val="0"/>
                        </a:spcBef>
                        <a:spcAft>
                          <a:spcPts val="0"/>
                        </a:spcAft>
                        <a:buNone/>
                      </a:pPr>
                      <a:r>
                        <a:rPr lang="en-US" sz="1700" b="1" spc="130">
                          <a:solidFill>
                            <a:srgbClr val="FFFFFF"/>
                          </a:solidFill>
                          <a:latin typeface="微软雅黑" panose="020B0503020204020204" pitchFamily="34" charset="-122"/>
                          <a:ea typeface="微软雅黑" panose="020B0503020204020204" pitchFamily="34" charset="-122"/>
                        </a:rPr>
                        <a:t>计划单列县</a:t>
                      </a:r>
                      <a:endParaRPr lang="en-US" sz="17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DFBBB3"/>
                    </a:solidFill>
                  </a:tcPr>
                </a:tc>
                <a:tc>
                  <a:txBody>
                    <a:bodyPr/>
                    <a:p>
                      <a:pPr indent="0" algn="ctr">
                        <a:lnSpc>
                          <a:spcPct val="120000"/>
                        </a:lnSpc>
                        <a:spcBef>
                          <a:spcPts val="0"/>
                        </a:spcBef>
                        <a:spcAft>
                          <a:spcPts val="0"/>
                        </a:spcAft>
                        <a:buNone/>
                      </a:pPr>
                      <a:r>
                        <a:rPr lang="en-US" sz="1700" b="1" spc="130">
                          <a:solidFill>
                            <a:srgbClr val="FFFFFF"/>
                          </a:solidFill>
                          <a:latin typeface="微软雅黑" panose="020B0503020204020204" pitchFamily="34" charset="-122"/>
                          <a:ea typeface="微软雅黑" panose="020B0503020204020204" pitchFamily="34" charset="-122"/>
                        </a:rPr>
                        <a:t>基本信息</a:t>
                      </a:r>
                      <a:endParaRPr lang="en-US" sz="17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A3CDCB"/>
                    </a:solidFill>
                  </a:tcPr>
                </a:tc>
              </a:tr>
              <a:tr h="842010">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1</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浙江省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义乌市</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人均收入水平、豪车密度在中国大陆居首位，是中国最富裕的地区之一。 义乌也是全球最大的小商品集散中心。</a:t>
                      </a:r>
                      <a:endPar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840105">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2</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广东省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普宁市</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普宁是中国纺织产业基地市，中国中药名城，中国工业百强县，拥有粤东最大的陆路口岸，拥有地级市经济管理权。</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2F2F2"/>
                    </a:solidFill>
                  </a:tcPr>
                </a:tc>
              </a:tr>
              <a:tr h="539750">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3</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广东省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陆丰市</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有着便利快捷的水陆交通网。国家重点文物保护单位，是宗教旅游胜地、海滨旅游区。</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1143000">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4</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广东省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廉江市</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廉江盛产水果。工业类别齐全，尤以电饭煲产业表现突出，其电饭煲产量占全国3成以上，是“中国电饭煲之乡”。此外，廉江科技创新能力逐步增强，成功入选首批国家创新型县（市）。</a:t>
                      </a:r>
                      <a:endPar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2F2F2"/>
                    </a:solidFill>
                  </a:tcPr>
                </a:tc>
              </a:tr>
              <a:tr h="841375">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5</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广东省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化州市</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化州有1560多年的悠久历史，是中国著名的南菜北运基地之一，化州农业生产条件良好，因盛产化橘红而被命名为“中国化橘红之乡”。</a:t>
                      </a:r>
                      <a:endParaRPr lang="en-US" sz="15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840740">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6</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河南省</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400" b="1" spc="120">
                          <a:solidFill>
                            <a:schemeClr val="tx1"/>
                          </a:solidFill>
                          <a:latin typeface="微软雅黑" panose="020B0503020204020204" pitchFamily="34" charset="-122"/>
                          <a:ea typeface="微软雅黑" panose="020B0503020204020204" pitchFamily="34" charset="-122"/>
                        </a:rPr>
                        <a:t>郏县</a:t>
                      </a:r>
                      <a:endParaRPr lang="en-US" sz="24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l">
                        <a:lnSpc>
                          <a:spcPct val="120000"/>
                        </a:lnSpc>
                        <a:spcBef>
                          <a:spcPts val="0"/>
                        </a:spcBef>
                        <a:spcAft>
                          <a:spcPts val="0"/>
                        </a:spcAft>
                        <a:buNone/>
                      </a:pPr>
                      <a:r>
                        <a:rPr lang="en-US" sz="1500" b="0" spc="120">
                          <a:solidFill>
                            <a:srgbClr val="404040"/>
                          </a:solidFill>
                          <a:latin typeface="微软雅黑" panose="020B0503020204020204" pitchFamily="34" charset="-122"/>
                          <a:ea typeface="微软雅黑" panose="020B0503020204020204" pitchFamily="34" charset="-122"/>
                        </a:rPr>
                        <a:t>郏县境内主要盛产有煤炭、白云岩、水泥灰岩、陶土等矿产资源。郏县铁锅年产量占全国近三分之一。</a:t>
                      </a:r>
                      <a:endParaRPr lang="en-US" sz="15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w="19050">
                      <a:solidFill>
                        <a:srgbClr val="595959"/>
                      </a:solidFill>
                      <a:prstDash val="solid"/>
                    </a:lnB>
                    <a:lnTlToBr>
                      <a:noFill/>
                    </a:lnTlToBr>
                    <a:lnBlToTr>
                      <a:noFill/>
                    </a:lnBlToTr>
                    <a:solidFill>
                      <a:srgbClr val="F2F2F2"/>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188341" y="2120894"/>
            <a:ext cx="629811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5145961" y="772610"/>
            <a:ext cx="4801314" cy="1200329"/>
          </a:xfrm>
          <a:prstGeom prst="rect">
            <a:avLst/>
          </a:prstGeom>
          <a:noFill/>
        </p:spPr>
        <p:txBody>
          <a:bodyPr wrap="none" rtlCol="0">
            <a:spAutoFit/>
          </a:bodyPr>
          <a:lstStyle/>
          <a:p>
            <a:pPr algn="dist"/>
            <a:r>
              <a:rPr lang="zh-CN" altLang="en-US" sz="7200" b="1" dirty="0">
                <a:solidFill>
                  <a:schemeClr val="accent4">
                    <a:lumMod val="40000"/>
                    <a:lumOff val="60000"/>
                  </a:schemeClr>
                </a:solidFill>
                <a:latin typeface="微软雅黑" panose="020B0503020204020204" pitchFamily="34" charset="-122"/>
                <a:ea typeface="微软雅黑" panose="020B0503020204020204" pitchFamily="34" charset="-122"/>
              </a:rPr>
              <a:t>正省级城市</a:t>
            </a:r>
            <a:endParaRPr lang="zh-CN" altLang="en-US" sz="72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2" name="流程图: 离页连接符 1"/>
          <p:cNvSpPr/>
          <p:nvPr/>
        </p:nvSpPr>
        <p:spPr>
          <a:xfrm>
            <a:off x="2705684" y="486225"/>
            <a:ext cx="1692234" cy="1773054"/>
          </a:xfrm>
          <a:prstGeom prst="flowChartOffpageConnector">
            <a:avLst/>
          </a:prstGeom>
          <a:blipFill dpi="0" rotWithShape="1">
            <a:blip r:embed="rId1">
              <a:duotone>
                <a:prstClr val="black"/>
                <a:srgbClr val="FEFA9A">
                  <a:tint val="45000"/>
                  <a:satMod val="400000"/>
                </a:srgbClr>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06</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0" name="Freeform 5"/>
          <p:cNvSpPr>
            <a:spLocks noEditPoints="1"/>
          </p:cNvSpPr>
          <p:nvPr/>
        </p:nvSpPr>
        <p:spPr bwMode="auto">
          <a:xfrm rot="20865242">
            <a:off x="765770" y="466108"/>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D8D787"/>
          </a:solidFill>
          <a:ln>
            <a:noFill/>
          </a:ln>
        </p:spPr>
        <p:txBody>
          <a:bodyPr vert="horz" wrap="square" lIns="91440" tIns="45720" rIns="91440" bIns="45720" numCol="1" anchor="t" anchorCtr="0" compatLnSpc="1"/>
          <a:lstStyle/>
          <a:p>
            <a:endParaRPr lang="zh-CN" altLang="en-US"/>
          </a:p>
        </p:txBody>
      </p:sp>
      <p:sp>
        <p:nvSpPr>
          <p:cNvPr id="14" name="矩形 122"/>
          <p:cNvSpPr>
            <a:spLocks noChangeArrowheads="1"/>
          </p:cNvSpPr>
          <p:nvPr/>
        </p:nvSpPr>
        <p:spPr bwMode="auto">
          <a:xfrm>
            <a:off x="647700" y="2259330"/>
            <a:ext cx="10276840" cy="178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rgbClr val="FEFA9A"/>
                </a:solidFill>
                <a:latin typeface="微软雅黑" panose="020B0503020204020204" pitchFamily="34" charset="-122"/>
                <a:ea typeface="微软雅黑" panose="020B0503020204020204" pitchFamily="34" charset="-122"/>
                <a:sym typeface="微软雅黑" panose="020B0503020204020204" pitchFamily="34" charset="-122"/>
              </a:rPr>
              <a:t>定义：</a:t>
            </a:r>
            <a:r>
              <a:rPr lang="zh-CN" altLang="zh-CN" sz="2400" dirty="0">
                <a:solidFill>
                  <a:schemeClr val="bg1"/>
                </a:solidFill>
              </a:rPr>
              <a:t>中国正省级城市（正部级、直辖市）是我国城市行政级别最高的行政区，正省级城市是指</a:t>
            </a:r>
            <a:r>
              <a:rPr lang="zh-CN" altLang="zh-CN" sz="2400" dirty="0">
                <a:solidFill>
                  <a:schemeClr val="accent2">
                    <a:lumMod val="60000"/>
                    <a:lumOff val="40000"/>
                  </a:schemeClr>
                </a:solidFill>
              </a:rPr>
              <a:t>直辖市</a:t>
            </a:r>
            <a:r>
              <a:rPr lang="zh-CN" altLang="zh-CN" sz="2400" dirty="0">
                <a:solidFill>
                  <a:schemeClr val="bg1"/>
                </a:solidFill>
              </a:rPr>
              <a:t>，分别为：</a:t>
            </a:r>
            <a:r>
              <a:rPr lang="zh-CN" altLang="zh-CN" sz="2400" dirty="0">
                <a:solidFill>
                  <a:schemeClr val="accent2">
                    <a:lumMod val="60000"/>
                    <a:lumOff val="40000"/>
                  </a:schemeClr>
                </a:solidFill>
              </a:rPr>
              <a:t>北京、上海、天津、重庆</a:t>
            </a:r>
            <a:r>
              <a:rPr lang="zh-CN" altLang="zh-CN" sz="2400" dirty="0">
                <a:solidFill>
                  <a:schemeClr val="bg1"/>
                </a:solidFill>
              </a:rPr>
              <a:t>。</a:t>
            </a:r>
            <a:r>
              <a:rPr lang="zh-CN" altLang="zh-CN" sz="2400" dirty="0">
                <a:solidFill>
                  <a:schemeClr val="bg1"/>
                </a:solidFill>
              </a:rPr>
              <a:t>正省级城市为地方最高一级行政区，</a:t>
            </a:r>
            <a:r>
              <a:rPr lang="zh-CN" altLang="zh-CN" sz="2400" dirty="0">
                <a:solidFill>
                  <a:schemeClr val="accent2">
                    <a:lumMod val="60000"/>
                    <a:lumOff val="40000"/>
                  </a:schemeClr>
                </a:solidFill>
              </a:rPr>
              <a:t>行政地位与省相同</a:t>
            </a:r>
            <a:r>
              <a:rPr lang="zh-CN" altLang="zh-CN" sz="2400" dirty="0">
                <a:solidFill>
                  <a:schemeClr val="bg1"/>
                </a:solidFill>
              </a:rPr>
              <a:t>；正省级城市与省辖市、地级市管辖区域相同，</a:t>
            </a:r>
            <a:r>
              <a:rPr lang="zh-CN" altLang="zh-CN" sz="2400" dirty="0">
                <a:solidFill>
                  <a:schemeClr val="accent2">
                    <a:lumMod val="60000"/>
                    <a:lumOff val="40000"/>
                  </a:schemeClr>
                </a:solidFill>
              </a:rPr>
              <a:t>管辖区，县，市（县级）</a:t>
            </a:r>
            <a:r>
              <a:rPr lang="zh-CN" altLang="zh-CN" sz="2400" dirty="0">
                <a:solidFill>
                  <a:schemeClr val="bg1"/>
                </a:solidFill>
              </a:rPr>
              <a:t>。</a:t>
            </a:r>
            <a:endParaRPr lang="zh-CN" altLang="zh-CN" sz="2400" dirty="0">
              <a:solidFill>
                <a:schemeClr val="bg1"/>
              </a:solidFill>
            </a:endParaRPr>
          </a:p>
        </p:txBody>
      </p:sp>
      <p:sp>
        <p:nvSpPr>
          <p:cNvPr id="15" name="矩形 122"/>
          <p:cNvSpPr>
            <a:spLocks noChangeArrowheads="1"/>
          </p:cNvSpPr>
          <p:nvPr/>
        </p:nvSpPr>
        <p:spPr bwMode="auto">
          <a:xfrm>
            <a:off x="647700" y="4041775"/>
            <a:ext cx="1143381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3600" dirty="0">
                <a:solidFill>
                  <a:srgbClr val="FEFA9A"/>
                </a:solidFill>
                <a:sym typeface="微软雅黑" panose="020B0503020204020204" pitchFamily="34" charset="-122"/>
              </a:rPr>
              <a:t>依据：</a:t>
            </a:r>
            <a:r>
              <a:rPr lang="zh-CN" altLang="zh-CN" sz="2400" dirty="0">
                <a:solidFill>
                  <a:schemeClr val="bg1"/>
                </a:solidFill>
              </a:rPr>
              <a:t>正省级城市需要具备明显的区位，经济，政治，贸易，交通，体育，医疗，科技，历史，文化，教育，生态环境优势，在国内主要城市中经济生态环境体量靠前，直辖后能够</a:t>
            </a:r>
            <a:r>
              <a:rPr lang="zh-CN" altLang="zh-CN" sz="2400" dirty="0">
                <a:solidFill>
                  <a:schemeClr val="accent2">
                    <a:lumMod val="60000"/>
                    <a:lumOff val="40000"/>
                  </a:schemeClr>
                </a:solidFill>
              </a:rPr>
              <a:t>带动整个地区的经济发展</a:t>
            </a:r>
            <a:r>
              <a:rPr lang="zh-CN" altLang="zh-CN" sz="2400" dirty="0">
                <a:solidFill>
                  <a:schemeClr val="bg1"/>
                </a:solidFill>
              </a:rPr>
              <a:t>，且应与原有直辖市必须保持一定的距离</a:t>
            </a:r>
            <a:r>
              <a:rPr lang="zh-CN" altLang="en-US" sz="2400" dirty="0">
                <a:solidFill>
                  <a:schemeClr val="bg1"/>
                </a:solidFill>
              </a:rPr>
              <a:t>。</a:t>
            </a:r>
            <a:r>
              <a:rPr lang="zh-CN" altLang="zh-CN" sz="2400" dirty="0">
                <a:solidFill>
                  <a:schemeClr val="bg1"/>
                </a:solidFill>
              </a:rPr>
              <a:t>成为正省级城市也需要</a:t>
            </a:r>
            <a:r>
              <a:rPr lang="zh-CN" altLang="zh-CN" sz="2400" dirty="0">
                <a:solidFill>
                  <a:schemeClr val="accent2">
                    <a:lumMod val="60000"/>
                    <a:lumOff val="40000"/>
                  </a:schemeClr>
                </a:solidFill>
              </a:rPr>
              <a:t>具备一定</a:t>
            </a:r>
            <a:r>
              <a:rPr lang="zh-CN" altLang="zh-CN" sz="2400" dirty="0">
                <a:solidFill>
                  <a:schemeClr val="accent2">
                    <a:lumMod val="60000"/>
                    <a:lumOff val="40000"/>
                  </a:schemeClr>
                </a:solidFill>
              </a:rPr>
              <a:t>基础条件</a:t>
            </a:r>
            <a:r>
              <a:rPr lang="zh-CN" altLang="zh-CN" sz="2400" dirty="0">
                <a:solidFill>
                  <a:schemeClr val="bg1"/>
                </a:solidFill>
              </a:rPr>
              <a:t>，如全市常住人口不得少于</a:t>
            </a:r>
            <a:r>
              <a:rPr lang="en-US" altLang="zh-CN" sz="2400" dirty="0">
                <a:solidFill>
                  <a:schemeClr val="bg1"/>
                </a:solidFill>
              </a:rPr>
              <a:t>600</a:t>
            </a:r>
            <a:r>
              <a:rPr lang="zh-CN" altLang="zh-CN" sz="2400" dirty="0">
                <a:solidFill>
                  <a:schemeClr val="bg1"/>
                </a:solidFill>
              </a:rPr>
              <a:t>万人，地区生产总值不少于</a:t>
            </a:r>
            <a:r>
              <a:rPr lang="en-US" altLang="zh-CN" sz="2400" dirty="0">
                <a:solidFill>
                  <a:schemeClr val="bg1"/>
                </a:solidFill>
              </a:rPr>
              <a:t>7668</a:t>
            </a:r>
            <a:r>
              <a:rPr lang="zh-CN" altLang="zh-CN" sz="2400" dirty="0">
                <a:solidFill>
                  <a:schemeClr val="bg1"/>
                </a:solidFill>
              </a:rPr>
              <a:t>亿元，人均生产总值不少于</a:t>
            </a:r>
            <a:r>
              <a:rPr lang="en-US" altLang="zh-CN" sz="2400" dirty="0">
                <a:solidFill>
                  <a:schemeClr val="bg1"/>
                </a:solidFill>
              </a:rPr>
              <a:t>10</a:t>
            </a:r>
            <a:r>
              <a:rPr lang="zh-CN" altLang="zh-CN" sz="2400" dirty="0">
                <a:solidFill>
                  <a:schemeClr val="bg1"/>
                </a:solidFill>
              </a:rPr>
              <a:t>万元等条件。</a:t>
            </a:r>
            <a:endParaRPr lang="zh-CN" altLang="zh-CN" sz="2400" dirty="0">
              <a:solidFill>
                <a:schemeClr val="bg1"/>
              </a:solidFill>
            </a:endParaRPr>
          </a:p>
          <a:p>
            <a:pPr>
              <a:spcBef>
                <a:spcPct val="0"/>
              </a:spcBef>
              <a:buNone/>
            </a:pPr>
            <a:endParaRPr lang="zh-CN" altLang="en-US" sz="2400" dirty="0">
              <a:solidFill>
                <a:schemeClr val="bg1"/>
              </a:solidFill>
              <a:sym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439110" y="147056"/>
          <a:ext cx="10424160" cy="6563995"/>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541655"/>
                <a:gridCol w="1052195"/>
                <a:gridCol w="8830310"/>
              </a:tblGrid>
              <a:tr h="411883">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序号</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正省级城市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1600" b="0" kern="1200">
                          <a:solidFill>
                            <a:srgbClr val="FFFFFF"/>
                          </a:solidFill>
                          <a:latin typeface="微软雅黑" panose="020B0503020204020204" pitchFamily="34" charset="-122"/>
                          <a:ea typeface="微软雅黑" panose="020B0503020204020204" pitchFamily="34" charset="-122"/>
                          <a:cs typeface="+mn-cs"/>
                        </a:rPr>
                        <a:t>基本信息</a:t>
                      </a:r>
                      <a:endParaRPr lang="zh-CN"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r h="876913">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1</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北京市</a:t>
                      </a:r>
                      <a:endParaRPr lang="zh-CN" altLang="en-US" sz="24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北京市下辖</a:t>
                      </a:r>
                      <a:r>
                        <a:rPr lang="en-US" sz="1600" b="0" kern="1200" dirty="0">
                          <a:solidFill>
                            <a:srgbClr val="FFFFFF"/>
                          </a:solidFill>
                          <a:latin typeface="微软雅黑" panose="020B0503020204020204" pitchFamily="34" charset="-122"/>
                          <a:ea typeface="微软雅黑" panose="020B0503020204020204" pitchFamily="34" charset="-122"/>
                          <a:cs typeface="+mn-cs"/>
                        </a:rPr>
                        <a:t>16</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个市辖区，常住人口</a:t>
                      </a:r>
                      <a:r>
                        <a:rPr lang="en-US" sz="1600" b="0" kern="1200" dirty="0">
                          <a:solidFill>
                            <a:srgbClr val="FFFFFF"/>
                          </a:solidFill>
                          <a:latin typeface="微软雅黑" panose="020B0503020204020204" pitchFamily="34" charset="-122"/>
                          <a:ea typeface="微软雅黑" panose="020B0503020204020204" pitchFamily="34" charset="-122"/>
                          <a:cs typeface="+mn-cs"/>
                        </a:rPr>
                        <a:t>2154.2</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万人，实现地区生产总值（</a:t>
                      </a:r>
                      <a:r>
                        <a:rPr lang="en-US" sz="1600" b="0" kern="1200" dirty="0">
                          <a:solidFill>
                            <a:srgbClr val="FFFFFF"/>
                          </a:solidFill>
                          <a:latin typeface="微软雅黑" panose="020B0503020204020204" pitchFamily="34" charset="-122"/>
                          <a:ea typeface="微软雅黑" panose="020B0503020204020204" pitchFamily="34" charset="-122"/>
                          <a:cs typeface="+mn-cs"/>
                        </a:rPr>
                        <a:t>GDP</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a:t>
                      </a:r>
                      <a:r>
                        <a:rPr lang="en-US" sz="1600" b="0" kern="1200" dirty="0">
                          <a:solidFill>
                            <a:srgbClr val="FFFFFF"/>
                          </a:solidFill>
                          <a:latin typeface="微软雅黑" panose="020B0503020204020204" pitchFamily="34" charset="-122"/>
                          <a:ea typeface="微软雅黑" panose="020B0503020204020204" pitchFamily="34" charset="-122"/>
                          <a:cs typeface="+mn-cs"/>
                        </a:rPr>
                        <a:t>30320</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亿元，人均地区生产总值实现</a:t>
                      </a:r>
                      <a:r>
                        <a:rPr lang="en-US" sz="1600" b="0" kern="1200" dirty="0">
                          <a:solidFill>
                            <a:srgbClr val="FFFFFF"/>
                          </a:solidFill>
                          <a:latin typeface="微软雅黑" panose="020B0503020204020204" pitchFamily="34" charset="-122"/>
                          <a:ea typeface="微软雅黑" panose="020B0503020204020204" pitchFamily="34" charset="-122"/>
                          <a:cs typeface="+mn-cs"/>
                        </a:rPr>
                        <a:t>14</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万元。</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r h="1806972">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2</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上海市</a:t>
                      </a:r>
                      <a:endPar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在我国现如今的规划中，中国现有两大中心：一个是以政治为中心的北京，另一个就是以经济为中心的上海。上海市共辖</a:t>
                      </a:r>
                      <a:r>
                        <a:rPr lang="en-US" sz="1600" b="0" kern="1200" dirty="0">
                          <a:solidFill>
                            <a:srgbClr val="FFFFFF"/>
                          </a:solidFill>
                          <a:latin typeface="微软雅黑" panose="020B0503020204020204" pitchFamily="34" charset="-122"/>
                          <a:ea typeface="微软雅黑" panose="020B0503020204020204" pitchFamily="34" charset="-122"/>
                          <a:cs typeface="+mn-cs"/>
                        </a:rPr>
                        <a:t>16</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个市辖区，常住人口总数为</a:t>
                      </a:r>
                      <a:r>
                        <a:rPr lang="en-US" sz="1600" b="0" kern="1200" dirty="0">
                          <a:solidFill>
                            <a:srgbClr val="FFFFFF"/>
                          </a:solidFill>
                          <a:latin typeface="微软雅黑" panose="020B0503020204020204" pitchFamily="34" charset="-122"/>
                          <a:ea typeface="微软雅黑" panose="020B0503020204020204" pitchFamily="34" charset="-122"/>
                          <a:cs typeface="+mn-cs"/>
                        </a:rPr>
                        <a:t>2423.78</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万人，实现地区生产总值（</a:t>
                      </a:r>
                      <a:r>
                        <a:rPr lang="en-US" sz="1600" b="0" kern="1200" dirty="0">
                          <a:solidFill>
                            <a:srgbClr val="FFFFFF"/>
                          </a:solidFill>
                          <a:latin typeface="微软雅黑" panose="020B0503020204020204" pitchFamily="34" charset="-122"/>
                          <a:ea typeface="微软雅黑" panose="020B0503020204020204" pitchFamily="34" charset="-122"/>
                          <a:cs typeface="+mn-cs"/>
                        </a:rPr>
                        <a:t>GDP</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a:t>
                      </a:r>
                      <a:r>
                        <a:rPr lang="en-US" sz="1600" b="0" kern="1200" dirty="0">
                          <a:solidFill>
                            <a:srgbClr val="FFFFFF"/>
                          </a:solidFill>
                          <a:latin typeface="微软雅黑" panose="020B0503020204020204" pitchFamily="34" charset="-122"/>
                          <a:ea typeface="微软雅黑" panose="020B0503020204020204" pitchFamily="34" charset="-122"/>
                          <a:cs typeface="+mn-cs"/>
                        </a:rPr>
                        <a:t>32679.87</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亿元，人均地区生产总值实现</a:t>
                      </a:r>
                      <a:r>
                        <a:rPr lang="en-US" sz="1600" b="0" kern="1200" dirty="0">
                          <a:solidFill>
                            <a:srgbClr val="FFFFFF"/>
                          </a:solidFill>
                          <a:latin typeface="微软雅黑" panose="020B0503020204020204" pitchFamily="34" charset="-122"/>
                          <a:ea typeface="微软雅黑" panose="020B0503020204020204" pitchFamily="34" charset="-122"/>
                          <a:cs typeface="+mn-cs"/>
                        </a:rPr>
                        <a:t>13.5</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万元。</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r h="1806972">
                <a:tc>
                  <a:txBody>
                    <a:bodyPr/>
                    <a:lstStyle/>
                    <a:p>
                      <a:pPr algn="ctr">
                        <a:lnSpc>
                          <a:spcPct val="150000"/>
                        </a:lnSpc>
                        <a:spcAft>
                          <a:spcPts val="0"/>
                        </a:spcAft>
                      </a:pPr>
                      <a:r>
                        <a:rPr lang="en-US" sz="1600" b="0" kern="1200">
                          <a:solidFill>
                            <a:srgbClr val="FFFFFF"/>
                          </a:solidFill>
                          <a:latin typeface="微软雅黑" panose="020B0503020204020204" pitchFamily="34" charset="-122"/>
                          <a:ea typeface="微软雅黑" panose="020B0503020204020204" pitchFamily="34" charset="-122"/>
                          <a:cs typeface="+mn-cs"/>
                        </a:rPr>
                        <a:t>3</a:t>
                      </a:r>
                      <a:endParaRPr lang="en-US" altLang="en-US" sz="1600" b="0" kern="120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天津市</a:t>
                      </a:r>
                      <a:endPar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天津拥有中国第四大的工业基地、第三的外贸港口，有超过</a:t>
                      </a:r>
                      <a:r>
                        <a:rPr lang="en-US" sz="1600" b="0" kern="1200" dirty="0">
                          <a:solidFill>
                            <a:srgbClr val="FFFFFF"/>
                          </a:solidFill>
                          <a:latin typeface="微软雅黑" panose="020B0503020204020204" pitchFamily="34" charset="-122"/>
                          <a:ea typeface="微软雅黑" panose="020B0503020204020204" pitchFamily="34" charset="-122"/>
                          <a:cs typeface="+mn-cs"/>
                        </a:rPr>
                        <a:t>1000</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万人居住和生活在天津地区。天津全市下辖</a:t>
                      </a:r>
                      <a:r>
                        <a:rPr lang="en-US" sz="1600" b="0" kern="1200" dirty="0">
                          <a:solidFill>
                            <a:srgbClr val="FFFFFF"/>
                          </a:solidFill>
                          <a:latin typeface="微软雅黑" panose="020B0503020204020204" pitchFamily="34" charset="-122"/>
                          <a:ea typeface="微软雅黑" panose="020B0503020204020204" pitchFamily="34" charset="-122"/>
                          <a:cs typeface="+mn-cs"/>
                        </a:rPr>
                        <a:t>16</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个区，总面积</a:t>
                      </a:r>
                      <a:r>
                        <a:rPr lang="en-US" sz="1600" b="0" kern="1200" dirty="0">
                          <a:solidFill>
                            <a:srgbClr val="FFFFFF"/>
                          </a:solidFill>
                          <a:latin typeface="微软雅黑" panose="020B0503020204020204" pitchFamily="34" charset="-122"/>
                          <a:ea typeface="微软雅黑" panose="020B0503020204020204" pitchFamily="34" charset="-122"/>
                          <a:cs typeface="+mn-cs"/>
                        </a:rPr>
                        <a:t>11916.85</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平方千米，常住人口</a:t>
                      </a:r>
                      <a:r>
                        <a:rPr lang="en-US" sz="1600" b="0" kern="1200" dirty="0">
                          <a:solidFill>
                            <a:srgbClr val="FFFFFF"/>
                          </a:solidFill>
                          <a:latin typeface="微软雅黑" panose="020B0503020204020204" pitchFamily="34" charset="-122"/>
                          <a:ea typeface="微软雅黑" panose="020B0503020204020204" pitchFamily="34" charset="-122"/>
                          <a:cs typeface="+mn-cs"/>
                        </a:rPr>
                        <a:t>1559.60</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万人，地区生产总值</a:t>
                      </a:r>
                      <a:r>
                        <a:rPr lang="en-US" sz="1600" b="0" kern="1200" dirty="0">
                          <a:solidFill>
                            <a:srgbClr val="FFFFFF"/>
                          </a:solidFill>
                          <a:latin typeface="微软雅黑" panose="020B0503020204020204" pitchFamily="34" charset="-122"/>
                          <a:ea typeface="微软雅黑" panose="020B0503020204020204" pitchFamily="34" charset="-122"/>
                          <a:cs typeface="+mn-cs"/>
                        </a:rPr>
                        <a:t>18809.64</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亿元，人均地区生产总值实现</a:t>
                      </a:r>
                      <a:r>
                        <a:rPr lang="en-US" sz="1600" b="0" kern="1200" dirty="0">
                          <a:solidFill>
                            <a:srgbClr val="FFFFFF"/>
                          </a:solidFill>
                          <a:latin typeface="微软雅黑" panose="020B0503020204020204" pitchFamily="34" charset="-122"/>
                          <a:ea typeface="微软雅黑" panose="020B0503020204020204" pitchFamily="34" charset="-122"/>
                          <a:cs typeface="+mn-cs"/>
                        </a:rPr>
                        <a:t>12</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万元。</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r h="1341943">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4</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algn="ctr">
                        <a:lnSpc>
                          <a:spcPct val="150000"/>
                        </a:lnSpc>
                        <a:spcAft>
                          <a:spcPts val="0"/>
                        </a:spcAft>
                      </a:pPr>
                      <a:r>
                        <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重庆市</a:t>
                      </a:r>
                      <a:endParaRPr lang="zh-CN" altLang="en-US" sz="24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c>
                  <a:txBody>
                    <a:bodyPr/>
                    <a:lstStyle/>
                    <a:p>
                      <a:pPr indent="266700"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重庆市辖</a:t>
                      </a:r>
                      <a:r>
                        <a:rPr lang="en-US" sz="1600" b="0" kern="1200" dirty="0">
                          <a:solidFill>
                            <a:srgbClr val="FFFFFF"/>
                          </a:solidFill>
                          <a:latin typeface="微软雅黑" panose="020B0503020204020204" pitchFamily="34" charset="-122"/>
                          <a:ea typeface="微软雅黑" panose="020B0503020204020204" pitchFamily="34" charset="-122"/>
                          <a:cs typeface="+mn-cs"/>
                        </a:rPr>
                        <a:t>26</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个区、</a:t>
                      </a:r>
                      <a:r>
                        <a:rPr lang="en-US" sz="1600" b="0" kern="1200" dirty="0">
                          <a:solidFill>
                            <a:srgbClr val="FFFFFF"/>
                          </a:solidFill>
                          <a:latin typeface="微软雅黑" panose="020B0503020204020204" pitchFamily="34" charset="-122"/>
                          <a:ea typeface="微软雅黑" panose="020B0503020204020204" pitchFamily="34" charset="-122"/>
                          <a:cs typeface="+mn-cs"/>
                        </a:rPr>
                        <a:t>8</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个县、</a:t>
                      </a:r>
                      <a:r>
                        <a:rPr lang="en-US" sz="1600" b="0" kern="1200" dirty="0">
                          <a:solidFill>
                            <a:srgbClr val="FFFFFF"/>
                          </a:solidFill>
                          <a:latin typeface="微软雅黑" panose="020B0503020204020204" pitchFamily="34" charset="-122"/>
                          <a:ea typeface="微软雅黑" panose="020B0503020204020204" pitchFamily="34" charset="-122"/>
                          <a:cs typeface="+mn-cs"/>
                        </a:rPr>
                        <a:t>4</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个自治县，常住人口</a:t>
                      </a:r>
                      <a:r>
                        <a:rPr lang="en-US" sz="1600" b="0" kern="1200" dirty="0">
                          <a:solidFill>
                            <a:srgbClr val="FFFFFF"/>
                          </a:solidFill>
                          <a:latin typeface="微软雅黑" panose="020B0503020204020204" pitchFamily="34" charset="-122"/>
                          <a:ea typeface="微软雅黑" panose="020B0503020204020204" pitchFamily="34" charset="-122"/>
                          <a:cs typeface="+mn-cs"/>
                        </a:rPr>
                        <a:t>3101.79</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万，地区生产总值</a:t>
                      </a:r>
                      <a:r>
                        <a:rPr lang="en-US" sz="1600" b="0" kern="1200" dirty="0">
                          <a:solidFill>
                            <a:srgbClr val="FFFFFF"/>
                          </a:solidFill>
                          <a:latin typeface="微软雅黑" panose="020B0503020204020204" pitchFamily="34" charset="-122"/>
                          <a:ea typeface="微软雅黑" panose="020B0503020204020204" pitchFamily="34" charset="-122"/>
                          <a:cs typeface="+mn-cs"/>
                        </a:rPr>
                        <a:t>20363.19</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亿元，人均地区生产总值实现</a:t>
                      </a:r>
                      <a:r>
                        <a:rPr lang="en-US" sz="1600" b="0" kern="1200" dirty="0">
                          <a:solidFill>
                            <a:srgbClr val="FFFFFF"/>
                          </a:solidFill>
                          <a:latin typeface="微软雅黑" panose="020B0503020204020204" pitchFamily="34" charset="-122"/>
                          <a:ea typeface="微软雅黑" panose="020B0503020204020204" pitchFamily="34" charset="-122"/>
                          <a:cs typeface="+mn-cs"/>
                        </a:rPr>
                        <a:t>6.6</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万元，同时重庆总面积有</a:t>
                      </a:r>
                      <a:r>
                        <a:rPr lang="en-US" sz="1600" b="0" kern="1200" dirty="0">
                          <a:solidFill>
                            <a:srgbClr val="FFFFFF"/>
                          </a:solidFill>
                          <a:latin typeface="微软雅黑" panose="020B0503020204020204" pitchFamily="34" charset="-122"/>
                          <a:ea typeface="微软雅黑" panose="020B0503020204020204" pitchFamily="34" charset="-122"/>
                          <a:cs typeface="+mn-cs"/>
                        </a:rPr>
                        <a:t>8.24</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万平方千米，是中国面积最大的直辖市。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8580" marR="68580" marT="0" marB="0" anchor="ctr">
                    <a:cell3D prstMaterial="dkEdge">
                      <a:bevel/>
                      <a:lightRig rig="flood" dir="t"/>
                    </a:cell3D>
                    <a:noFill/>
                  </a:tcPr>
                </a:tc>
              </a:tr>
            </a:tbl>
          </a:graphicData>
        </a:graphic>
      </p:graphicFrame>
      <p:sp>
        <p:nvSpPr>
          <p:cNvPr id="3" name="矩形 2"/>
          <p:cNvSpPr/>
          <p:nvPr/>
        </p:nvSpPr>
        <p:spPr>
          <a:xfrm>
            <a:off x="536575" y="392430"/>
            <a:ext cx="684530" cy="5015865"/>
          </a:xfrm>
          <a:prstGeom prst="rect">
            <a:avLst/>
          </a:prstGeom>
        </p:spPr>
        <p:txBody>
          <a:bodyPr wrap="square">
            <a:spAutoFit/>
          </a:bodyPr>
          <a:lstStyle/>
          <a:p>
            <a:pPr algn="dist"/>
            <a:r>
              <a:rPr lang="en-US" altLang="zh-CN" sz="3200" b="1" dirty="0">
                <a:solidFill>
                  <a:schemeClr val="accent4">
                    <a:lumMod val="40000"/>
                    <a:lumOff val="60000"/>
                  </a:schemeClr>
                </a:solidFill>
                <a:latin typeface="微软雅黑" panose="020B0503020204020204" pitchFamily="34" charset="-122"/>
                <a:ea typeface="微软雅黑" panose="020B0503020204020204" pitchFamily="34" charset="-122"/>
              </a:rPr>
              <a:t>06</a:t>
            </a:r>
            <a:r>
              <a:rPr lang="zh-CN" altLang="en-US" sz="3200" b="1"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3200" b="1" dirty="0">
                <a:solidFill>
                  <a:schemeClr val="accent4">
                    <a:lumMod val="40000"/>
                    <a:lumOff val="60000"/>
                  </a:schemeClr>
                </a:solidFill>
                <a:latin typeface="微软雅黑" panose="020B0503020204020204" pitchFamily="34" charset="-122"/>
                <a:ea typeface="微软雅黑" panose="020B0503020204020204" pitchFamily="34" charset="-122"/>
              </a:rPr>
              <a:t>正省级城市基本信</a:t>
            </a:r>
            <a:r>
              <a:rPr lang="zh-CN" altLang="en-US" sz="3200" b="1"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息</a:t>
            </a:r>
            <a:r>
              <a:rPr lang="zh-CN" altLang="en-US" sz="2400" b="1"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endParaRPr lang="zh-CN" altLang="en-US" sz="2400" b="1" dirty="0">
              <a:blipFill dpi="0" rotWithShape="1">
                <a:blip r:embed="rId2">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H_Others_1"/>
          <p:cNvSpPr/>
          <p:nvPr>
            <p:custDataLst>
              <p:tags r:id="rId1"/>
            </p:custDataLst>
          </p:nvPr>
        </p:nvSpPr>
        <p:spPr>
          <a:xfrm>
            <a:off x="1552488" y="1697546"/>
            <a:ext cx="1618180" cy="493358"/>
          </a:xfrm>
          <a:prstGeom prst="rect">
            <a:avLst/>
          </a:prstGeom>
        </p:spPr>
        <p:txBody>
          <a:bodyPr wrap="none" anchor="ctr" anchorCtr="0">
            <a:noAutofit/>
          </a:bodyPr>
          <a:lstStyle/>
          <a:p>
            <a:pPr algn="ctr">
              <a:defRPr/>
            </a:pPr>
            <a:r>
              <a:rPr lang="en-US" altLang="zh-CN" sz="2000" b="1" spc="500" dirty="0">
                <a:solidFill>
                  <a:srgbClr val="F9F9F9"/>
                </a:solidFill>
                <a:latin typeface="Impact" panose="020B0806030902050204" pitchFamily="34" charset="0"/>
                <a:ea typeface="微软雅黑" panose="020B0503020204020204" pitchFamily="34" charset="-122"/>
              </a:rPr>
              <a:t>CONTENTS</a:t>
            </a:r>
            <a:endParaRPr lang="zh-CN" altLang="en-US" sz="2000" b="1" spc="500" dirty="0">
              <a:solidFill>
                <a:srgbClr val="F9F9F9"/>
              </a:solidFill>
              <a:latin typeface="Impact" panose="020B0806030902050204" pitchFamily="34" charset="0"/>
              <a:ea typeface="微软雅黑" panose="020B0503020204020204" pitchFamily="34" charset="-122"/>
            </a:endParaRPr>
          </a:p>
        </p:txBody>
      </p:sp>
      <p:sp>
        <p:nvSpPr>
          <p:cNvPr id="2" name="文本框 1"/>
          <p:cNvSpPr txBox="1"/>
          <p:nvPr/>
        </p:nvSpPr>
        <p:spPr>
          <a:xfrm>
            <a:off x="5243787" y="2291958"/>
            <a:ext cx="801773" cy="707886"/>
          </a:xfrm>
          <a:prstGeom prst="rect">
            <a:avLst/>
          </a:prstGeom>
          <a:noFill/>
        </p:spPr>
        <p:txBody>
          <a:bodyPr wrap="square" rtlCol="0">
            <a:spAutoFit/>
          </a:bodyPr>
          <a:lstStyle/>
          <a:p>
            <a:pPr algn="ctr"/>
            <a:r>
              <a:rPr lang="en-US" altLang="zh-CN" sz="4000" dirty="0">
                <a:solidFill>
                  <a:schemeClr val="tx2">
                    <a:lumMod val="40000"/>
                    <a:lumOff val="60000"/>
                  </a:schemeClr>
                </a:solidFill>
                <a:latin typeface="Impact" panose="020B0806030902050204" pitchFamily="34" charset="0"/>
              </a:rPr>
              <a:t>01</a:t>
            </a:r>
            <a:r>
              <a:rPr lang="en-US" altLang="zh-CN" sz="4000" dirty="0">
                <a:blipFill dpi="0" rotWithShape="1">
                  <a:blip r:embed="rId2">
                    <a:extLst>
                      <a:ext uri="{28A0092B-C50C-407E-A947-70E740481C1C}">
                        <a14:useLocalDpi xmlns:a14="http://schemas.microsoft.com/office/drawing/2010/main" val="0"/>
                      </a:ext>
                    </a:extLst>
                  </a:blip>
                  <a:srcRect/>
                  <a:stretch>
                    <a:fillRect/>
                  </a:stretch>
                </a:blipFill>
                <a:latin typeface="Impact" panose="020B0806030902050204" pitchFamily="34" charset="0"/>
              </a:rPr>
              <a:t> </a:t>
            </a:r>
            <a:endParaRPr lang="zh-CN" altLang="en-US" sz="4000" dirty="0">
              <a:blipFill dpi="0" rotWithShape="1">
                <a:blip r:embed="rId2">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cxnSp>
        <p:nvCxnSpPr>
          <p:cNvPr id="3" name="直接连接符 2"/>
          <p:cNvCxnSpPr/>
          <p:nvPr/>
        </p:nvCxnSpPr>
        <p:spPr>
          <a:xfrm>
            <a:off x="6200270" y="2384279"/>
            <a:ext cx="0" cy="43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494699" y="2323580"/>
            <a:ext cx="4018963" cy="584775"/>
          </a:xfrm>
          <a:prstGeom prst="rect">
            <a:avLst/>
          </a:prstGeom>
          <a:noFill/>
        </p:spPr>
        <p:txBody>
          <a:bodyPr wrap="square" rtlCol="0">
            <a:spAutoFit/>
          </a:bodyPr>
          <a:lstStyle/>
          <a:p>
            <a:pPr algn="dist"/>
            <a:r>
              <a:rPr lang="zh-CN" altLang="en-US" sz="3200" b="1" dirty="0">
                <a:solidFill>
                  <a:schemeClr val="tx2">
                    <a:lumMod val="40000"/>
                    <a:lumOff val="60000"/>
                  </a:schemeClr>
                </a:solidFill>
                <a:latin typeface="微软雅黑" panose="020B0503020204020204" pitchFamily="34" charset="-122"/>
                <a:ea typeface="微软雅黑" panose="020B0503020204020204" pitchFamily="34" charset="-122"/>
              </a:rPr>
              <a:t>中国省会城市名单</a:t>
            </a:r>
            <a:endParaRPr lang="zh-CN" altLang="en-US" sz="3200" b="1" dirty="0">
              <a:solidFill>
                <a:schemeClr val="tx2">
                  <a:lumMod val="40000"/>
                  <a:lumOff val="6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33330" y="3020582"/>
            <a:ext cx="822686" cy="707886"/>
          </a:xfrm>
          <a:prstGeom prst="rect">
            <a:avLst/>
          </a:prstGeom>
          <a:noFill/>
        </p:spPr>
        <p:txBody>
          <a:bodyPr wrap="square" rtlCol="0">
            <a:spAutoFit/>
          </a:bodyPr>
          <a:lstStyle/>
          <a:p>
            <a:pPr algn="ctr"/>
            <a:r>
              <a:rPr lang="en-US" altLang="zh-CN" sz="4000" dirty="0">
                <a:solidFill>
                  <a:schemeClr val="accent2">
                    <a:lumMod val="40000"/>
                    <a:lumOff val="60000"/>
                  </a:schemeClr>
                </a:solidFill>
                <a:latin typeface="Impact" panose="020B0806030902050204" pitchFamily="34" charset="0"/>
              </a:rPr>
              <a:t>02</a:t>
            </a:r>
            <a:r>
              <a:rPr lang="en-US" altLang="zh-CN" sz="4000" dirty="0">
                <a:blipFill dpi="0" rotWithShape="1">
                  <a:blip r:embed="rId3">
                    <a:extLst>
                      <a:ext uri="{28A0092B-C50C-407E-A947-70E740481C1C}">
                        <a14:useLocalDpi xmlns:a14="http://schemas.microsoft.com/office/drawing/2010/main" val="0"/>
                      </a:ext>
                    </a:extLst>
                  </a:blip>
                  <a:srcRect/>
                  <a:stretch>
                    <a:fillRect/>
                  </a:stretch>
                </a:blipFill>
                <a:latin typeface="Impact" panose="020B0806030902050204" pitchFamily="34" charset="0"/>
              </a:rPr>
              <a:t> </a:t>
            </a:r>
            <a:endParaRPr lang="zh-CN" altLang="en-US" sz="4000" dirty="0">
              <a:blipFill dpi="0" rotWithShape="1">
                <a:blip r:embed="rId3">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cxnSp>
        <p:nvCxnSpPr>
          <p:cNvPr id="6" name="直接连接符 5"/>
          <p:cNvCxnSpPr/>
          <p:nvPr/>
        </p:nvCxnSpPr>
        <p:spPr>
          <a:xfrm>
            <a:off x="6200270" y="3117125"/>
            <a:ext cx="0" cy="43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494699" y="3056426"/>
            <a:ext cx="4018963" cy="584775"/>
          </a:xfrm>
          <a:prstGeom prst="rect">
            <a:avLst/>
          </a:prstGeom>
          <a:noFill/>
        </p:spPr>
        <p:txBody>
          <a:bodyPr wrap="square" rtlCol="0">
            <a:spAutoFit/>
          </a:bodyPr>
          <a:lstStyle/>
          <a:p>
            <a:pPr algn="dist"/>
            <a:r>
              <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rPr>
              <a:t>国家中心城市</a:t>
            </a:r>
            <a:endPar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233330" y="3749206"/>
            <a:ext cx="822686" cy="707886"/>
          </a:xfrm>
          <a:prstGeom prst="rect">
            <a:avLst/>
          </a:prstGeom>
          <a:noFill/>
        </p:spPr>
        <p:txBody>
          <a:bodyPr wrap="square" rtlCol="0">
            <a:spAutoFit/>
          </a:bodyPr>
          <a:lstStyle/>
          <a:p>
            <a:pPr algn="ctr"/>
            <a:r>
              <a:rPr lang="en-US" altLang="zh-CN" sz="4000" dirty="0">
                <a:solidFill>
                  <a:schemeClr val="accent4">
                    <a:lumMod val="40000"/>
                    <a:lumOff val="60000"/>
                  </a:schemeClr>
                </a:solidFill>
                <a:latin typeface="Impact" panose="020B0806030902050204" pitchFamily="34" charset="0"/>
              </a:rPr>
              <a:t>03</a:t>
            </a:r>
            <a:r>
              <a:rPr lang="en-US" altLang="zh-CN" sz="400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rPr>
              <a:t> </a:t>
            </a:r>
            <a:endParaRPr lang="zh-CN" altLang="en-US" sz="4000" dirty="0">
              <a:blipFill dpi="0" rotWithShape="1">
                <a:blip r:embed="rId4">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cxnSp>
        <p:nvCxnSpPr>
          <p:cNvPr id="9" name="直接连接符 8"/>
          <p:cNvCxnSpPr/>
          <p:nvPr/>
        </p:nvCxnSpPr>
        <p:spPr>
          <a:xfrm>
            <a:off x="6200270" y="3859341"/>
            <a:ext cx="0" cy="43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494699" y="3798642"/>
            <a:ext cx="4018963" cy="583565"/>
          </a:xfrm>
          <a:prstGeom prst="rect">
            <a:avLst/>
          </a:prstGeom>
          <a:noFill/>
        </p:spPr>
        <p:txBody>
          <a:bodyPr wrap="square" rtlCol="0">
            <a:spAutoFit/>
          </a:bodyPr>
          <a:lstStyle/>
          <a:p>
            <a:pPr algn="dist"/>
            <a:r>
              <a:rPr lang="zh-CN" altLang="en-US" sz="3200" b="1" dirty="0">
                <a:solidFill>
                  <a:schemeClr val="accent4">
                    <a:lumMod val="40000"/>
                    <a:lumOff val="60000"/>
                  </a:schemeClr>
                </a:solidFill>
                <a:latin typeface="微软雅黑" panose="020B0503020204020204" pitchFamily="34" charset="-122"/>
                <a:ea typeface="微软雅黑" panose="020B0503020204020204" pitchFamily="34" charset="-122"/>
              </a:rPr>
              <a:t>国家区域中心城市</a:t>
            </a:r>
            <a:endParaRPr lang="zh-CN" altLang="en-US" sz="32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279882" y="4477830"/>
            <a:ext cx="729582" cy="707886"/>
          </a:xfrm>
          <a:prstGeom prst="rect">
            <a:avLst/>
          </a:prstGeom>
          <a:noFill/>
        </p:spPr>
        <p:txBody>
          <a:bodyPr wrap="square" rtlCol="0">
            <a:spAutoFit/>
          </a:bodyPr>
          <a:lstStyle/>
          <a:p>
            <a:pPr algn="ctr"/>
            <a:r>
              <a:rPr lang="en-US" altLang="zh-CN" sz="4000" dirty="0">
                <a:solidFill>
                  <a:schemeClr val="accent6">
                    <a:lumMod val="40000"/>
                    <a:lumOff val="60000"/>
                  </a:schemeClr>
                </a:solidFill>
                <a:latin typeface="Impact" panose="020B0806030902050204" pitchFamily="34" charset="0"/>
              </a:rPr>
              <a:t>04</a:t>
            </a:r>
            <a:endParaRPr lang="en-US" altLang="zh-CN" sz="4000" dirty="0">
              <a:solidFill>
                <a:schemeClr val="accent6">
                  <a:lumMod val="40000"/>
                  <a:lumOff val="60000"/>
                </a:schemeClr>
              </a:solidFill>
              <a:latin typeface="Impact" panose="020B0806030902050204" pitchFamily="34" charset="0"/>
            </a:endParaRPr>
          </a:p>
        </p:txBody>
      </p:sp>
      <p:cxnSp>
        <p:nvCxnSpPr>
          <p:cNvPr id="12" name="直接连接符 11"/>
          <p:cNvCxnSpPr/>
          <p:nvPr/>
        </p:nvCxnSpPr>
        <p:spPr>
          <a:xfrm>
            <a:off x="6200270" y="4601557"/>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494699" y="4540858"/>
            <a:ext cx="4018963" cy="583565"/>
          </a:xfrm>
          <a:prstGeom prst="rect">
            <a:avLst/>
          </a:prstGeom>
          <a:noFill/>
        </p:spPr>
        <p:txBody>
          <a:bodyPr wrap="square" rtlCol="0">
            <a:spAutoFit/>
          </a:bodyPr>
          <a:lstStyle/>
          <a:p>
            <a:pPr algn="dist"/>
            <a:r>
              <a:rPr lang="zh-CN" altLang="en-US" sz="3200" b="1" dirty="0">
                <a:solidFill>
                  <a:schemeClr val="accent6">
                    <a:lumMod val="40000"/>
                    <a:lumOff val="60000"/>
                  </a:schemeClr>
                </a:solidFill>
                <a:latin typeface="微软雅黑" panose="020B0503020204020204" pitchFamily="34" charset="-122"/>
                <a:ea typeface="微软雅黑" panose="020B0503020204020204" pitchFamily="34" charset="-122"/>
              </a:rPr>
              <a:t>计划单列市</a:t>
            </a:r>
            <a:endParaRPr lang="zh-CN" altLang="en-US" sz="32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22" name="文本框 10"/>
          <p:cNvSpPr txBox="1"/>
          <p:nvPr/>
        </p:nvSpPr>
        <p:spPr>
          <a:xfrm>
            <a:off x="5279882" y="5206455"/>
            <a:ext cx="729582" cy="707886"/>
          </a:xfrm>
          <a:prstGeom prst="rect">
            <a:avLst/>
          </a:prstGeom>
          <a:noFill/>
        </p:spPr>
        <p:txBody>
          <a:bodyPr wrap="square" rtlCol="0">
            <a:spAutoFit/>
          </a:bodyPr>
          <a:lstStyle/>
          <a:p>
            <a:pPr algn="ctr"/>
            <a:r>
              <a:rPr lang="en-US" altLang="zh-CN" sz="4000" dirty="0">
                <a:solidFill>
                  <a:schemeClr val="accent3">
                    <a:lumMod val="40000"/>
                    <a:lumOff val="60000"/>
                  </a:schemeClr>
                </a:solidFill>
                <a:latin typeface="Impact" panose="020B0806030902050204" pitchFamily="34" charset="0"/>
              </a:rPr>
              <a:t>05</a:t>
            </a:r>
            <a:endParaRPr lang="en-US" altLang="zh-CN" sz="4000" dirty="0">
              <a:solidFill>
                <a:schemeClr val="accent3">
                  <a:lumMod val="40000"/>
                  <a:lumOff val="60000"/>
                </a:schemeClr>
              </a:solidFill>
              <a:latin typeface="Impact" panose="020B0806030902050204" pitchFamily="34" charset="0"/>
            </a:endParaRPr>
          </a:p>
        </p:txBody>
      </p:sp>
      <p:cxnSp>
        <p:nvCxnSpPr>
          <p:cNvPr id="23" name="直接连接符 22"/>
          <p:cNvCxnSpPr/>
          <p:nvPr/>
        </p:nvCxnSpPr>
        <p:spPr>
          <a:xfrm>
            <a:off x="6201272" y="5333406"/>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4" name="文本框 12"/>
          <p:cNvSpPr txBox="1"/>
          <p:nvPr/>
        </p:nvSpPr>
        <p:spPr>
          <a:xfrm>
            <a:off x="6495066" y="5268262"/>
            <a:ext cx="4018963" cy="583565"/>
          </a:xfrm>
          <a:prstGeom prst="rect">
            <a:avLst/>
          </a:prstGeom>
          <a:noFill/>
        </p:spPr>
        <p:txBody>
          <a:bodyPr wrap="square" rtlCol="0">
            <a:spAutoFit/>
          </a:bodyPr>
          <a:lstStyle/>
          <a:p>
            <a:pPr algn="dist"/>
            <a:r>
              <a:rPr lang="zh-CN" altLang="en-US" sz="3200" b="1" dirty="0">
                <a:solidFill>
                  <a:schemeClr val="accent3">
                    <a:lumMod val="40000"/>
                    <a:lumOff val="60000"/>
                  </a:schemeClr>
                </a:solidFill>
                <a:latin typeface="微软雅黑" panose="020B0503020204020204" pitchFamily="34" charset="-122"/>
                <a:ea typeface="微软雅黑" panose="020B0503020204020204" pitchFamily="34" charset="-122"/>
              </a:rPr>
              <a:t>计划单列县</a:t>
            </a:r>
            <a:endParaRPr lang="zh-CN" altLang="en-US" sz="3200" b="1" dirty="0">
              <a:solidFill>
                <a:schemeClr val="accent3">
                  <a:lumMod val="40000"/>
                  <a:lumOff val="60000"/>
                </a:schemeClr>
              </a:solidFill>
              <a:latin typeface="微软雅黑" panose="020B0503020204020204" pitchFamily="34" charset="-122"/>
              <a:ea typeface="微软雅黑" panose="020B0503020204020204" pitchFamily="34" charset="-122"/>
            </a:endParaRPr>
          </a:p>
        </p:txBody>
      </p:sp>
      <p:grpSp>
        <p:nvGrpSpPr>
          <p:cNvPr id="15" name="Group 4"/>
          <p:cNvGrpSpPr>
            <a:grpSpLocks noChangeAspect="1"/>
          </p:cNvGrpSpPr>
          <p:nvPr/>
        </p:nvGrpSpPr>
        <p:grpSpPr bwMode="auto">
          <a:xfrm>
            <a:off x="913163" y="2475962"/>
            <a:ext cx="3375025" cy="3254375"/>
            <a:chOff x="-209" y="1719"/>
            <a:chExt cx="2126" cy="2050"/>
          </a:xfrm>
          <a:solidFill>
            <a:srgbClr val="BC8456"/>
          </a:solidFill>
        </p:grpSpPr>
        <p:sp>
          <p:nvSpPr>
            <p:cNvPr id="17" name="Freeform 5"/>
            <p:cNvSpPr/>
            <p:nvPr/>
          </p:nvSpPr>
          <p:spPr bwMode="auto">
            <a:xfrm>
              <a:off x="642" y="2025"/>
              <a:ext cx="224" cy="267"/>
            </a:xfrm>
            <a:custGeom>
              <a:avLst/>
              <a:gdLst>
                <a:gd name="T0" fmla="*/ 42 w 46"/>
                <a:gd name="T1" fmla="*/ 24 h 55"/>
                <a:gd name="T2" fmla="*/ 43 w 46"/>
                <a:gd name="T3" fmla="*/ 20 h 55"/>
                <a:gd name="T4" fmla="*/ 34 w 46"/>
                <a:gd name="T5" fmla="*/ 13 h 55"/>
                <a:gd name="T6" fmla="*/ 35 w 46"/>
                <a:gd name="T7" fmla="*/ 11 h 55"/>
                <a:gd name="T8" fmla="*/ 27 w 46"/>
                <a:gd name="T9" fmla="*/ 3 h 55"/>
                <a:gd name="T10" fmla="*/ 3 w 46"/>
                <a:gd name="T11" fmla="*/ 30 h 55"/>
                <a:gd name="T12" fmla="*/ 12 w 46"/>
                <a:gd name="T13" fmla="*/ 36 h 55"/>
                <a:gd name="T14" fmla="*/ 23 w 46"/>
                <a:gd name="T15" fmla="*/ 41 h 55"/>
                <a:gd name="T16" fmla="*/ 27 w 46"/>
                <a:gd name="T17" fmla="*/ 36 h 55"/>
                <a:gd name="T18" fmla="*/ 24 w 46"/>
                <a:gd name="T19" fmla="*/ 42 h 55"/>
                <a:gd name="T20" fmla="*/ 35 w 46"/>
                <a:gd name="T21" fmla="*/ 48 h 55"/>
                <a:gd name="T22" fmla="*/ 36 w 46"/>
                <a:gd name="T23" fmla="*/ 47 h 55"/>
                <a:gd name="T24" fmla="*/ 39 w 46"/>
                <a:gd name="T25" fmla="*/ 47 h 55"/>
                <a:gd name="T26" fmla="*/ 46 w 46"/>
                <a:gd name="T27" fmla="*/ 30 h 55"/>
                <a:gd name="T28" fmla="*/ 42 w 46"/>
                <a:gd name="T29"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5">
                  <a:moveTo>
                    <a:pt x="42" y="24"/>
                  </a:moveTo>
                  <a:cubicBezTo>
                    <a:pt x="42" y="23"/>
                    <a:pt x="42" y="21"/>
                    <a:pt x="43" y="20"/>
                  </a:cubicBezTo>
                  <a:cubicBezTo>
                    <a:pt x="44" y="15"/>
                    <a:pt x="38" y="10"/>
                    <a:pt x="34" y="13"/>
                  </a:cubicBezTo>
                  <a:cubicBezTo>
                    <a:pt x="34" y="12"/>
                    <a:pt x="35" y="12"/>
                    <a:pt x="35" y="11"/>
                  </a:cubicBezTo>
                  <a:cubicBezTo>
                    <a:pt x="37" y="7"/>
                    <a:pt x="32" y="0"/>
                    <a:pt x="27" y="3"/>
                  </a:cubicBezTo>
                  <a:cubicBezTo>
                    <a:pt x="17" y="10"/>
                    <a:pt x="8" y="19"/>
                    <a:pt x="3" y="30"/>
                  </a:cubicBezTo>
                  <a:cubicBezTo>
                    <a:pt x="0" y="36"/>
                    <a:pt x="8" y="41"/>
                    <a:pt x="12" y="36"/>
                  </a:cubicBezTo>
                  <a:cubicBezTo>
                    <a:pt x="11" y="42"/>
                    <a:pt x="18" y="46"/>
                    <a:pt x="23" y="41"/>
                  </a:cubicBezTo>
                  <a:cubicBezTo>
                    <a:pt x="24" y="39"/>
                    <a:pt x="26" y="37"/>
                    <a:pt x="27" y="36"/>
                  </a:cubicBezTo>
                  <a:cubicBezTo>
                    <a:pt x="26" y="38"/>
                    <a:pt x="25" y="40"/>
                    <a:pt x="24" y="42"/>
                  </a:cubicBezTo>
                  <a:cubicBezTo>
                    <a:pt x="20" y="49"/>
                    <a:pt x="31" y="55"/>
                    <a:pt x="35" y="48"/>
                  </a:cubicBezTo>
                  <a:cubicBezTo>
                    <a:pt x="35" y="48"/>
                    <a:pt x="36" y="47"/>
                    <a:pt x="36" y="47"/>
                  </a:cubicBezTo>
                  <a:cubicBezTo>
                    <a:pt x="37" y="47"/>
                    <a:pt x="38" y="47"/>
                    <a:pt x="39" y="47"/>
                  </a:cubicBezTo>
                  <a:cubicBezTo>
                    <a:pt x="45" y="45"/>
                    <a:pt x="46" y="36"/>
                    <a:pt x="46" y="30"/>
                  </a:cubicBezTo>
                  <a:cubicBezTo>
                    <a:pt x="46" y="27"/>
                    <a:pt x="44" y="25"/>
                    <a:pt x="4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18" name="Freeform 6"/>
            <p:cNvSpPr>
              <a:spLocks noEditPoints="1"/>
            </p:cNvSpPr>
            <p:nvPr/>
          </p:nvSpPr>
          <p:spPr bwMode="auto">
            <a:xfrm>
              <a:off x="-209" y="1719"/>
              <a:ext cx="2126" cy="2050"/>
            </a:xfrm>
            <a:custGeom>
              <a:avLst/>
              <a:gdLst>
                <a:gd name="T0" fmla="*/ 418 w 437"/>
                <a:gd name="T1" fmla="*/ 253 h 422"/>
                <a:gd name="T2" fmla="*/ 420 w 437"/>
                <a:gd name="T3" fmla="*/ 226 h 422"/>
                <a:gd name="T4" fmla="*/ 430 w 437"/>
                <a:gd name="T5" fmla="*/ 177 h 422"/>
                <a:gd name="T6" fmla="*/ 415 w 437"/>
                <a:gd name="T7" fmla="*/ 161 h 422"/>
                <a:gd name="T8" fmla="*/ 409 w 437"/>
                <a:gd name="T9" fmla="*/ 129 h 422"/>
                <a:gd name="T10" fmla="*/ 243 w 437"/>
                <a:gd name="T11" fmla="*/ 25 h 422"/>
                <a:gd name="T12" fmla="*/ 224 w 437"/>
                <a:gd name="T13" fmla="*/ 8 h 422"/>
                <a:gd name="T14" fmla="*/ 161 w 437"/>
                <a:gd name="T15" fmla="*/ 102 h 422"/>
                <a:gd name="T16" fmla="*/ 118 w 437"/>
                <a:gd name="T17" fmla="*/ 149 h 422"/>
                <a:gd name="T18" fmla="*/ 150 w 437"/>
                <a:gd name="T19" fmla="*/ 198 h 422"/>
                <a:gd name="T20" fmla="*/ 136 w 437"/>
                <a:gd name="T21" fmla="*/ 213 h 422"/>
                <a:gd name="T22" fmla="*/ 91 w 437"/>
                <a:gd name="T23" fmla="*/ 246 h 422"/>
                <a:gd name="T24" fmla="*/ 251 w 437"/>
                <a:gd name="T25" fmla="*/ 384 h 422"/>
                <a:gd name="T26" fmla="*/ 270 w 437"/>
                <a:gd name="T27" fmla="*/ 421 h 422"/>
                <a:gd name="T28" fmla="*/ 403 w 437"/>
                <a:gd name="T29" fmla="*/ 370 h 422"/>
                <a:gd name="T30" fmla="*/ 393 w 437"/>
                <a:gd name="T31" fmla="*/ 324 h 422"/>
                <a:gd name="T32" fmla="*/ 412 w 437"/>
                <a:gd name="T33" fmla="*/ 312 h 422"/>
                <a:gd name="T34" fmla="*/ 425 w 437"/>
                <a:gd name="T35" fmla="*/ 268 h 422"/>
                <a:gd name="T36" fmla="*/ 412 w 437"/>
                <a:gd name="T37" fmla="*/ 173 h 422"/>
                <a:gd name="T38" fmla="*/ 372 w 437"/>
                <a:gd name="T39" fmla="*/ 156 h 422"/>
                <a:gd name="T40" fmla="*/ 225 w 437"/>
                <a:gd name="T41" fmla="*/ 42 h 422"/>
                <a:gd name="T42" fmla="*/ 216 w 437"/>
                <a:gd name="T43" fmla="*/ 57 h 422"/>
                <a:gd name="T44" fmla="*/ 265 w 437"/>
                <a:gd name="T45" fmla="*/ 74 h 422"/>
                <a:gd name="T46" fmla="*/ 242 w 437"/>
                <a:gd name="T47" fmla="*/ 51 h 422"/>
                <a:gd name="T48" fmla="*/ 301 w 437"/>
                <a:gd name="T49" fmla="*/ 83 h 422"/>
                <a:gd name="T50" fmla="*/ 254 w 437"/>
                <a:gd name="T51" fmla="*/ 128 h 422"/>
                <a:gd name="T52" fmla="*/ 193 w 437"/>
                <a:gd name="T53" fmla="*/ 136 h 422"/>
                <a:gd name="T54" fmla="*/ 172 w 437"/>
                <a:gd name="T55" fmla="*/ 85 h 422"/>
                <a:gd name="T56" fmla="*/ 129 w 437"/>
                <a:gd name="T57" fmla="*/ 151 h 422"/>
                <a:gd name="T58" fmla="*/ 247 w 437"/>
                <a:gd name="T59" fmla="*/ 135 h 422"/>
                <a:gd name="T60" fmla="*/ 385 w 437"/>
                <a:gd name="T61" fmla="*/ 136 h 422"/>
                <a:gd name="T62" fmla="*/ 146 w 437"/>
                <a:gd name="T63" fmla="*/ 149 h 422"/>
                <a:gd name="T64" fmla="*/ 335 w 437"/>
                <a:gd name="T65" fmla="*/ 185 h 422"/>
                <a:gd name="T66" fmla="*/ 130 w 437"/>
                <a:gd name="T67" fmla="*/ 156 h 422"/>
                <a:gd name="T68" fmla="*/ 360 w 437"/>
                <a:gd name="T69" fmla="*/ 221 h 422"/>
                <a:gd name="T70" fmla="*/ 396 w 437"/>
                <a:gd name="T71" fmla="*/ 201 h 422"/>
                <a:gd name="T72" fmla="*/ 149 w 437"/>
                <a:gd name="T73" fmla="*/ 209 h 422"/>
                <a:gd name="T74" fmla="*/ 275 w 437"/>
                <a:gd name="T75" fmla="*/ 253 h 422"/>
                <a:gd name="T76" fmla="*/ 143 w 437"/>
                <a:gd name="T77" fmla="*/ 219 h 422"/>
                <a:gd name="T78" fmla="*/ 308 w 437"/>
                <a:gd name="T79" fmla="*/ 372 h 422"/>
                <a:gd name="T80" fmla="*/ 350 w 437"/>
                <a:gd name="T81" fmla="*/ 359 h 422"/>
                <a:gd name="T82" fmla="*/ 346 w 437"/>
                <a:gd name="T83" fmla="*/ 338 h 422"/>
                <a:gd name="T84" fmla="*/ 290 w 437"/>
                <a:gd name="T85" fmla="*/ 350 h 422"/>
                <a:gd name="T86" fmla="*/ 285 w 437"/>
                <a:gd name="T87" fmla="*/ 364 h 422"/>
                <a:gd name="T88" fmla="*/ 264 w 437"/>
                <a:gd name="T89" fmla="*/ 362 h 422"/>
                <a:gd name="T90" fmla="*/ 308 w 437"/>
                <a:gd name="T91" fmla="*/ 332 h 422"/>
                <a:gd name="T92" fmla="*/ 291 w 437"/>
                <a:gd name="T93" fmla="*/ 380 h 422"/>
                <a:gd name="T94" fmla="*/ 224 w 437"/>
                <a:gd name="T95" fmla="*/ 335 h 422"/>
                <a:gd name="T96" fmla="*/ 91 w 437"/>
                <a:gd name="T97" fmla="*/ 257 h 422"/>
                <a:gd name="T98" fmla="*/ 225 w 437"/>
                <a:gd name="T99" fmla="*/ 340 h 422"/>
                <a:gd name="T100" fmla="*/ 146 w 437"/>
                <a:gd name="T101" fmla="*/ 254 h 422"/>
                <a:gd name="T102" fmla="*/ 322 w 437"/>
                <a:gd name="T103" fmla="*/ 297 h 422"/>
                <a:gd name="T104" fmla="*/ 297 w 437"/>
                <a:gd name="T105" fmla="*/ 319 h 422"/>
                <a:gd name="T106" fmla="*/ 410 w 437"/>
                <a:gd name="T107" fmla="*/ 27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7" h="422">
                  <a:moveTo>
                    <a:pt x="425" y="268"/>
                  </a:moveTo>
                  <a:cubicBezTo>
                    <a:pt x="423" y="268"/>
                    <a:pt x="422" y="268"/>
                    <a:pt x="420" y="269"/>
                  </a:cubicBezTo>
                  <a:cubicBezTo>
                    <a:pt x="420" y="263"/>
                    <a:pt x="419" y="258"/>
                    <a:pt x="418" y="253"/>
                  </a:cubicBezTo>
                  <a:cubicBezTo>
                    <a:pt x="417" y="245"/>
                    <a:pt x="419" y="236"/>
                    <a:pt x="416" y="228"/>
                  </a:cubicBezTo>
                  <a:cubicBezTo>
                    <a:pt x="415" y="228"/>
                    <a:pt x="415" y="228"/>
                    <a:pt x="415" y="227"/>
                  </a:cubicBezTo>
                  <a:cubicBezTo>
                    <a:pt x="417" y="227"/>
                    <a:pt x="419" y="226"/>
                    <a:pt x="420" y="226"/>
                  </a:cubicBezTo>
                  <a:cubicBezTo>
                    <a:pt x="423" y="225"/>
                    <a:pt x="426" y="221"/>
                    <a:pt x="425" y="218"/>
                  </a:cubicBezTo>
                  <a:cubicBezTo>
                    <a:pt x="420" y="208"/>
                    <a:pt x="416" y="200"/>
                    <a:pt x="407" y="193"/>
                  </a:cubicBezTo>
                  <a:cubicBezTo>
                    <a:pt x="417" y="187"/>
                    <a:pt x="425" y="181"/>
                    <a:pt x="430" y="177"/>
                  </a:cubicBezTo>
                  <a:cubicBezTo>
                    <a:pt x="437" y="172"/>
                    <a:pt x="430" y="160"/>
                    <a:pt x="423" y="165"/>
                  </a:cubicBezTo>
                  <a:cubicBezTo>
                    <a:pt x="420" y="167"/>
                    <a:pt x="418" y="168"/>
                    <a:pt x="416" y="170"/>
                  </a:cubicBezTo>
                  <a:cubicBezTo>
                    <a:pt x="417" y="167"/>
                    <a:pt x="416" y="164"/>
                    <a:pt x="415" y="161"/>
                  </a:cubicBezTo>
                  <a:cubicBezTo>
                    <a:pt x="414" y="154"/>
                    <a:pt x="414" y="147"/>
                    <a:pt x="415" y="141"/>
                  </a:cubicBezTo>
                  <a:cubicBezTo>
                    <a:pt x="416" y="138"/>
                    <a:pt x="414" y="135"/>
                    <a:pt x="412" y="134"/>
                  </a:cubicBezTo>
                  <a:cubicBezTo>
                    <a:pt x="413" y="132"/>
                    <a:pt x="411" y="129"/>
                    <a:pt x="409" y="129"/>
                  </a:cubicBezTo>
                  <a:cubicBezTo>
                    <a:pt x="408" y="126"/>
                    <a:pt x="406" y="123"/>
                    <a:pt x="402" y="123"/>
                  </a:cubicBezTo>
                  <a:cubicBezTo>
                    <a:pt x="369" y="121"/>
                    <a:pt x="341" y="109"/>
                    <a:pt x="312" y="97"/>
                  </a:cubicBezTo>
                  <a:cubicBezTo>
                    <a:pt x="328" y="52"/>
                    <a:pt x="285" y="10"/>
                    <a:pt x="243" y="25"/>
                  </a:cubicBezTo>
                  <a:cubicBezTo>
                    <a:pt x="243" y="19"/>
                    <a:pt x="244" y="13"/>
                    <a:pt x="242" y="7"/>
                  </a:cubicBezTo>
                  <a:cubicBezTo>
                    <a:pt x="241" y="3"/>
                    <a:pt x="238" y="2"/>
                    <a:pt x="235" y="2"/>
                  </a:cubicBezTo>
                  <a:cubicBezTo>
                    <a:pt x="231" y="0"/>
                    <a:pt x="224" y="2"/>
                    <a:pt x="224" y="8"/>
                  </a:cubicBezTo>
                  <a:cubicBezTo>
                    <a:pt x="224" y="16"/>
                    <a:pt x="224" y="24"/>
                    <a:pt x="225" y="32"/>
                  </a:cubicBezTo>
                  <a:cubicBezTo>
                    <a:pt x="209" y="33"/>
                    <a:pt x="192" y="37"/>
                    <a:pt x="179" y="45"/>
                  </a:cubicBezTo>
                  <a:cubicBezTo>
                    <a:pt x="161" y="57"/>
                    <a:pt x="158" y="82"/>
                    <a:pt x="161" y="102"/>
                  </a:cubicBezTo>
                  <a:cubicBezTo>
                    <a:pt x="161" y="107"/>
                    <a:pt x="163" y="111"/>
                    <a:pt x="164" y="116"/>
                  </a:cubicBezTo>
                  <a:cubicBezTo>
                    <a:pt x="159" y="120"/>
                    <a:pt x="153" y="126"/>
                    <a:pt x="148" y="131"/>
                  </a:cubicBezTo>
                  <a:cubicBezTo>
                    <a:pt x="139" y="138"/>
                    <a:pt x="129" y="144"/>
                    <a:pt x="118" y="149"/>
                  </a:cubicBezTo>
                  <a:cubicBezTo>
                    <a:pt x="115" y="151"/>
                    <a:pt x="117" y="155"/>
                    <a:pt x="120" y="154"/>
                  </a:cubicBezTo>
                  <a:cubicBezTo>
                    <a:pt x="121" y="154"/>
                    <a:pt x="122" y="154"/>
                    <a:pt x="123" y="153"/>
                  </a:cubicBezTo>
                  <a:cubicBezTo>
                    <a:pt x="109" y="173"/>
                    <a:pt x="123" y="188"/>
                    <a:pt x="150" y="198"/>
                  </a:cubicBezTo>
                  <a:cubicBezTo>
                    <a:pt x="150" y="198"/>
                    <a:pt x="150" y="198"/>
                    <a:pt x="150" y="198"/>
                  </a:cubicBezTo>
                  <a:cubicBezTo>
                    <a:pt x="145" y="202"/>
                    <a:pt x="145" y="203"/>
                    <a:pt x="139" y="208"/>
                  </a:cubicBezTo>
                  <a:cubicBezTo>
                    <a:pt x="137" y="209"/>
                    <a:pt x="136" y="211"/>
                    <a:pt x="136" y="213"/>
                  </a:cubicBezTo>
                  <a:cubicBezTo>
                    <a:pt x="127" y="225"/>
                    <a:pt x="131" y="237"/>
                    <a:pt x="144" y="248"/>
                  </a:cubicBezTo>
                  <a:cubicBezTo>
                    <a:pt x="127" y="243"/>
                    <a:pt x="111" y="243"/>
                    <a:pt x="94" y="245"/>
                  </a:cubicBezTo>
                  <a:cubicBezTo>
                    <a:pt x="93" y="245"/>
                    <a:pt x="92" y="246"/>
                    <a:pt x="91" y="246"/>
                  </a:cubicBezTo>
                  <a:cubicBezTo>
                    <a:pt x="91" y="246"/>
                    <a:pt x="91" y="246"/>
                    <a:pt x="90" y="247"/>
                  </a:cubicBezTo>
                  <a:cubicBezTo>
                    <a:pt x="0" y="321"/>
                    <a:pt x="198" y="377"/>
                    <a:pt x="245" y="388"/>
                  </a:cubicBezTo>
                  <a:cubicBezTo>
                    <a:pt x="248" y="389"/>
                    <a:pt x="251" y="387"/>
                    <a:pt x="251" y="384"/>
                  </a:cubicBezTo>
                  <a:cubicBezTo>
                    <a:pt x="256" y="386"/>
                    <a:pt x="261" y="387"/>
                    <a:pt x="267" y="388"/>
                  </a:cubicBezTo>
                  <a:cubicBezTo>
                    <a:pt x="267" y="396"/>
                    <a:pt x="266" y="404"/>
                    <a:pt x="264" y="413"/>
                  </a:cubicBezTo>
                  <a:cubicBezTo>
                    <a:pt x="263" y="417"/>
                    <a:pt x="266" y="421"/>
                    <a:pt x="270" y="421"/>
                  </a:cubicBezTo>
                  <a:cubicBezTo>
                    <a:pt x="292" y="422"/>
                    <a:pt x="296" y="407"/>
                    <a:pt x="293" y="390"/>
                  </a:cubicBezTo>
                  <a:cubicBezTo>
                    <a:pt x="337" y="392"/>
                    <a:pt x="390" y="384"/>
                    <a:pt x="406" y="381"/>
                  </a:cubicBezTo>
                  <a:cubicBezTo>
                    <a:pt x="413" y="380"/>
                    <a:pt x="410" y="368"/>
                    <a:pt x="403" y="370"/>
                  </a:cubicBezTo>
                  <a:cubicBezTo>
                    <a:pt x="401" y="370"/>
                    <a:pt x="400" y="370"/>
                    <a:pt x="399" y="371"/>
                  </a:cubicBezTo>
                  <a:cubicBezTo>
                    <a:pt x="399" y="371"/>
                    <a:pt x="399" y="371"/>
                    <a:pt x="399" y="371"/>
                  </a:cubicBezTo>
                  <a:cubicBezTo>
                    <a:pt x="390" y="355"/>
                    <a:pt x="391" y="340"/>
                    <a:pt x="393" y="324"/>
                  </a:cubicBezTo>
                  <a:cubicBezTo>
                    <a:pt x="393" y="323"/>
                    <a:pt x="393" y="323"/>
                    <a:pt x="393" y="323"/>
                  </a:cubicBezTo>
                  <a:cubicBezTo>
                    <a:pt x="398" y="322"/>
                    <a:pt x="403" y="322"/>
                    <a:pt x="408" y="321"/>
                  </a:cubicBezTo>
                  <a:cubicBezTo>
                    <a:pt x="412" y="320"/>
                    <a:pt x="414" y="315"/>
                    <a:pt x="412" y="312"/>
                  </a:cubicBezTo>
                  <a:cubicBezTo>
                    <a:pt x="408" y="304"/>
                    <a:pt x="404" y="296"/>
                    <a:pt x="399" y="289"/>
                  </a:cubicBezTo>
                  <a:cubicBezTo>
                    <a:pt x="412" y="286"/>
                    <a:pt x="423" y="282"/>
                    <a:pt x="429" y="278"/>
                  </a:cubicBezTo>
                  <a:cubicBezTo>
                    <a:pt x="435" y="275"/>
                    <a:pt x="431" y="266"/>
                    <a:pt x="425" y="268"/>
                  </a:cubicBezTo>
                  <a:close/>
                  <a:moveTo>
                    <a:pt x="403" y="162"/>
                  </a:moveTo>
                  <a:cubicBezTo>
                    <a:pt x="404" y="165"/>
                    <a:pt x="405" y="168"/>
                    <a:pt x="407" y="170"/>
                  </a:cubicBezTo>
                  <a:cubicBezTo>
                    <a:pt x="408" y="173"/>
                    <a:pt x="410" y="173"/>
                    <a:pt x="412" y="173"/>
                  </a:cubicBezTo>
                  <a:cubicBezTo>
                    <a:pt x="406" y="177"/>
                    <a:pt x="399" y="182"/>
                    <a:pt x="392" y="186"/>
                  </a:cubicBezTo>
                  <a:cubicBezTo>
                    <a:pt x="384" y="191"/>
                    <a:pt x="362" y="205"/>
                    <a:pt x="352" y="197"/>
                  </a:cubicBezTo>
                  <a:cubicBezTo>
                    <a:pt x="337" y="185"/>
                    <a:pt x="364" y="162"/>
                    <a:pt x="372" y="156"/>
                  </a:cubicBezTo>
                  <a:cubicBezTo>
                    <a:pt x="382" y="150"/>
                    <a:pt x="391" y="143"/>
                    <a:pt x="402" y="139"/>
                  </a:cubicBezTo>
                  <a:cubicBezTo>
                    <a:pt x="400" y="147"/>
                    <a:pt x="401" y="154"/>
                    <a:pt x="403" y="162"/>
                  </a:cubicBezTo>
                  <a:close/>
                  <a:moveTo>
                    <a:pt x="225" y="42"/>
                  </a:moveTo>
                  <a:cubicBezTo>
                    <a:pt x="225" y="44"/>
                    <a:pt x="226" y="47"/>
                    <a:pt x="226" y="49"/>
                  </a:cubicBezTo>
                  <a:cubicBezTo>
                    <a:pt x="222" y="49"/>
                    <a:pt x="218" y="50"/>
                    <a:pt x="216" y="52"/>
                  </a:cubicBezTo>
                  <a:cubicBezTo>
                    <a:pt x="214" y="53"/>
                    <a:pt x="215" y="55"/>
                    <a:pt x="216" y="57"/>
                  </a:cubicBezTo>
                  <a:cubicBezTo>
                    <a:pt x="221" y="61"/>
                    <a:pt x="229" y="61"/>
                    <a:pt x="236" y="62"/>
                  </a:cubicBezTo>
                  <a:cubicBezTo>
                    <a:pt x="241" y="63"/>
                    <a:pt x="247" y="64"/>
                    <a:pt x="252" y="66"/>
                  </a:cubicBezTo>
                  <a:cubicBezTo>
                    <a:pt x="257" y="68"/>
                    <a:pt x="261" y="71"/>
                    <a:pt x="265" y="74"/>
                  </a:cubicBezTo>
                  <a:cubicBezTo>
                    <a:pt x="269" y="76"/>
                    <a:pt x="275" y="72"/>
                    <a:pt x="273" y="68"/>
                  </a:cubicBezTo>
                  <a:cubicBezTo>
                    <a:pt x="269" y="57"/>
                    <a:pt x="254" y="53"/>
                    <a:pt x="244" y="51"/>
                  </a:cubicBezTo>
                  <a:cubicBezTo>
                    <a:pt x="243" y="51"/>
                    <a:pt x="242" y="51"/>
                    <a:pt x="242" y="51"/>
                  </a:cubicBezTo>
                  <a:cubicBezTo>
                    <a:pt x="242" y="46"/>
                    <a:pt x="242" y="41"/>
                    <a:pt x="242" y="36"/>
                  </a:cubicBezTo>
                  <a:cubicBezTo>
                    <a:pt x="256" y="34"/>
                    <a:pt x="268" y="32"/>
                    <a:pt x="281" y="38"/>
                  </a:cubicBezTo>
                  <a:cubicBezTo>
                    <a:pt x="299" y="46"/>
                    <a:pt x="302" y="66"/>
                    <a:pt x="301" y="83"/>
                  </a:cubicBezTo>
                  <a:cubicBezTo>
                    <a:pt x="300" y="97"/>
                    <a:pt x="292" y="110"/>
                    <a:pt x="284" y="121"/>
                  </a:cubicBezTo>
                  <a:cubicBezTo>
                    <a:pt x="279" y="126"/>
                    <a:pt x="274" y="131"/>
                    <a:pt x="269" y="135"/>
                  </a:cubicBezTo>
                  <a:cubicBezTo>
                    <a:pt x="260" y="140"/>
                    <a:pt x="258" y="135"/>
                    <a:pt x="254" y="128"/>
                  </a:cubicBezTo>
                  <a:cubicBezTo>
                    <a:pt x="253" y="127"/>
                    <a:pt x="250" y="126"/>
                    <a:pt x="249" y="128"/>
                  </a:cubicBezTo>
                  <a:cubicBezTo>
                    <a:pt x="247" y="124"/>
                    <a:pt x="242" y="123"/>
                    <a:pt x="239" y="127"/>
                  </a:cubicBezTo>
                  <a:cubicBezTo>
                    <a:pt x="226" y="145"/>
                    <a:pt x="211" y="151"/>
                    <a:pt x="193" y="136"/>
                  </a:cubicBezTo>
                  <a:cubicBezTo>
                    <a:pt x="186" y="130"/>
                    <a:pt x="181" y="122"/>
                    <a:pt x="177" y="114"/>
                  </a:cubicBezTo>
                  <a:cubicBezTo>
                    <a:pt x="177" y="114"/>
                    <a:pt x="177" y="113"/>
                    <a:pt x="177" y="113"/>
                  </a:cubicBezTo>
                  <a:cubicBezTo>
                    <a:pt x="173" y="104"/>
                    <a:pt x="172" y="94"/>
                    <a:pt x="172" y="85"/>
                  </a:cubicBezTo>
                  <a:cubicBezTo>
                    <a:pt x="173" y="53"/>
                    <a:pt x="201" y="49"/>
                    <a:pt x="225" y="42"/>
                  </a:cubicBezTo>
                  <a:close/>
                  <a:moveTo>
                    <a:pt x="130" y="156"/>
                  </a:moveTo>
                  <a:cubicBezTo>
                    <a:pt x="131" y="154"/>
                    <a:pt x="130" y="152"/>
                    <a:pt x="129" y="151"/>
                  </a:cubicBezTo>
                  <a:cubicBezTo>
                    <a:pt x="136" y="148"/>
                    <a:pt x="143" y="145"/>
                    <a:pt x="150" y="140"/>
                  </a:cubicBezTo>
                  <a:cubicBezTo>
                    <a:pt x="156" y="136"/>
                    <a:pt x="164" y="132"/>
                    <a:pt x="170" y="126"/>
                  </a:cubicBezTo>
                  <a:cubicBezTo>
                    <a:pt x="188" y="156"/>
                    <a:pt x="226" y="173"/>
                    <a:pt x="247" y="135"/>
                  </a:cubicBezTo>
                  <a:cubicBezTo>
                    <a:pt x="248" y="146"/>
                    <a:pt x="259" y="152"/>
                    <a:pt x="270" y="147"/>
                  </a:cubicBezTo>
                  <a:cubicBezTo>
                    <a:pt x="288" y="140"/>
                    <a:pt x="301" y="121"/>
                    <a:pt x="309" y="104"/>
                  </a:cubicBezTo>
                  <a:cubicBezTo>
                    <a:pt x="331" y="120"/>
                    <a:pt x="358" y="132"/>
                    <a:pt x="385" y="136"/>
                  </a:cubicBezTo>
                  <a:cubicBezTo>
                    <a:pt x="365" y="143"/>
                    <a:pt x="344" y="157"/>
                    <a:pt x="337" y="175"/>
                  </a:cubicBezTo>
                  <a:cubicBezTo>
                    <a:pt x="309" y="167"/>
                    <a:pt x="278" y="166"/>
                    <a:pt x="250" y="162"/>
                  </a:cubicBezTo>
                  <a:cubicBezTo>
                    <a:pt x="215" y="158"/>
                    <a:pt x="181" y="153"/>
                    <a:pt x="146" y="149"/>
                  </a:cubicBezTo>
                  <a:cubicBezTo>
                    <a:pt x="143" y="148"/>
                    <a:pt x="142" y="154"/>
                    <a:pt x="146" y="155"/>
                  </a:cubicBezTo>
                  <a:cubicBezTo>
                    <a:pt x="176" y="164"/>
                    <a:pt x="207" y="170"/>
                    <a:pt x="238" y="174"/>
                  </a:cubicBezTo>
                  <a:cubicBezTo>
                    <a:pt x="269" y="178"/>
                    <a:pt x="303" y="185"/>
                    <a:pt x="335" y="185"/>
                  </a:cubicBezTo>
                  <a:cubicBezTo>
                    <a:pt x="335" y="190"/>
                    <a:pt x="336" y="195"/>
                    <a:pt x="338" y="200"/>
                  </a:cubicBezTo>
                  <a:cubicBezTo>
                    <a:pt x="340" y="205"/>
                    <a:pt x="343" y="208"/>
                    <a:pt x="346" y="210"/>
                  </a:cubicBezTo>
                  <a:cubicBezTo>
                    <a:pt x="292" y="214"/>
                    <a:pt x="105" y="203"/>
                    <a:pt x="130" y="156"/>
                  </a:cubicBezTo>
                  <a:close/>
                  <a:moveTo>
                    <a:pt x="153" y="201"/>
                  </a:moveTo>
                  <a:cubicBezTo>
                    <a:pt x="153" y="201"/>
                    <a:pt x="153" y="200"/>
                    <a:pt x="153" y="199"/>
                  </a:cubicBezTo>
                  <a:cubicBezTo>
                    <a:pt x="215" y="223"/>
                    <a:pt x="337" y="227"/>
                    <a:pt x="360" y="221"/>
                  </a:cubicBezTo>
                  <a:cubicBezTo>
                    <a:pt x="363" y="220"/>
                    <a:pt x="364" y="216"/>
                    <a:pt x="363" y="213"/>
                  </a:cubicBezTo>
                  <a:cubicBezTo>
                    <a:pt x="374" y="212"/>
                    <a:pt x="385" y="207"/>
                    <a:pt x="396" y="200"/>
                  </a:cubicBezTo>
                  <a:cubicBezTo>
                    <a:pt x="396" y="200"/>
                    <a:pt x="396" y="200"/>
                    <a:pt x="396" y="201"/>
                  </a:cubicBezTo>
                  <a:cubicBezTo>
                    <a:pt x="428" y="221"/>
                    <a:pt x="375" y="227"/>
                    <a:pt x="363" y="231"/>
                  </a:cubicBezTo>
                  <a:cubicBezTo>
                    <a:pt x="338" y="239"/>
                    <a:pt x="313" y="243"/>
                    <a:pt x="286" y="242"/>
                  </a:cubicBezTo>
                  <a:cubicBezTo>
                    <a:pt x="241" y="240"/>
                    <a:pt x="193" y="223"/>
                    <a:pt x="149" y="209"/>
                  </a:cubicBezTo>
                  <a:cubicBezTo>
                    <a:pt x="151" y="207"/>
                    <a:pt x="152" y="204"/>
                    <a:pt x="153" y="201"/>
                  </a:cubicBezTo>
                  <a:close/>
                  <a:moveTo>
                    <a:pt x="143" y="219"/>
                  </a:moveTo>
                  <a:cubicBezTo>
                    <a:pt x="185" y="235"/>
                    <a:pt x="231" y="248"/>
                    <a:pt x="275" y="253"/>
                  </a:cubicBezTo>
                  <a:cubicBezTo>
                    <a:pt x="281" y="253"/>
                    <a:pt x="286" y="254"/>
                    <a:pt x="292" y="254"/>
                  </a:cubicBezTo>
                  <a:cubicBezTo>
                    <a:pt x="287" y="268"/>
                    <a:pt x="290" y="279"/>
                    <a:pt x="297" y="285"/>
                  </a:cubicBezTo>
                  <a:cubicBezTo>
                    <a:pt x="245" y="276"/>
                    <a:pt x="133" y="255"/>
                    <a:pt x="143" y="219"/>
                  </a:cubicBezTo>
                  <a:close/>
                  <a:moveTo>
                    <a:pt x="291" y="380"/>
                  </a:moveTo>
                  <a:cubicBezTo>
                    <a:pt x="290" y="377"/>
                    <a:pt x="288" y="373"/>
                    <a:pt x="287" y="370"/>
                  </a:cubicBezTo>
                  <a:cubicBezTo>
                    <a:pt x="293" y="372"/>
                    <a:pt x="303" y="371"/>
                    <a:pt x="308" y="372"/>
                  </a:cubicBezTo>
                  <a:cubicBezTo>
                    <a:pt x="326" y="373"/>
                    <a:pt x="345" y="374"/>
                    <a:pt x="363" y="374"/>
                  </a:cubicBezTo>
                  <a:cubicBezTo>
                    <a:pt x="370" y="375"/>
                    <a:pt x="371" y="364"/>
                    <a:pt x="364" y="362"/>
                  </a:cubicBezTo>
                  <a:cubicBezTo>
                    <a:pt x="360" y="361"/>
                    <a:pt x="355" y="360"/>
                    <a:pt x="350" y="359"/>
                  </a:cubicBezTo>
                  <a:cubicBezTo>
                    <a:pt x="351" y="359"/>
                    <a:pt x="352" y="358"/>
                    <a:pt x="353" y="358"/>
                  </a:cubicBezTo>
                  <a:cubicBezTo>
                    <a:pt x="360" y="356"/>
                    <a:pt x="359" y="345"/>
                    <a:pt x="351" y="344"/>
                  </a:cubicBezTo>
                  <a:cubicBezTo>
                    <a:pt x="351" y="341"/>
                    <a:pt x="349" y="338"/>
                    <a:pt x="346" y="338"/>
                  </a:cubicBezTo>
                  <a:cubicBezTo>
                    <a:pt x="338" y="339"/>
                    <a:pt x="330" y="342"/>
                    <a:pt x="321" y="342"/>
                  </a:cubicBezTo>
                  <a:cubicBezTo>
                    <a:pt x="317" y="342"/>
                    <a:pt x="315" y="346"/>
                    <a:pt x="315" y="350"/>
                  </a:cubicBezTo>
                  <a:cubicBezTo>
                    <a:pt x="307" y="350"/>
                    <a:pt x="298" y="350"/>
                    <a:pt x="290" y="350"/>
                  </a:cubicBezTo>
                  <a:cubicBezTo>
                    <a:pt x="283" y="349"/>
                    <a:pt x="281" y="361"/>
                    <a:pt x="288" y="362"/>
                  </a:cubicBezTo>
                  <a:cubicBezTo>
                    <a:pt x="289" y="362"/>
                    <a:pt x="290" y="363"/>
                    <a:pt x="291" y="363"/>
                  </a:cubicBezTo>
                  <a:cubicBezTo>
                    <a:pt x="288" y="363"/>
                    <a:pt x="286" y="364"/>
                    <a:pt x="285" y="364"/>
                  </a:cubicBezTo>
                  <a:cubicBezTo>
                    <a:pt x="283" y="362"/>
                    <a:pt x="282" y="360"/>
                    <a:pt x="281" y="359"/>
                  </a:cubicBezTo>
                  <a:cubicBezTo>
                    <a:pt x="279" y="354"/>
                    <a:pt x="273" y="355"/>
                    <a:pt x="271" y="358"/>
                  </a:cubicBezTo>
                  <a:cubicBezTo>
                    <a:pt x="268" y="356"/>
                    <a:pt x="264" y="358"/>
                    <a:pt x="264" y="362"/>
                  </a:cubicBezTo>
                  <a:cubicBezTo>
                    <a:pt x="265" y="367"/>
                    <a:pt x="266" y="372"/>
                    <a:pt x="266" y="377"/>
                  </a:cubicBezTo>
                  <a:cubicBezTo>
                    <a:pt x="244" y="372"/>
                    <a:pt x="230" y="360"/>
                    <a:pt x="239" y="338"/>
                  </a:cubicBezTo>
                  <a:cubicBezTo>
                    <a:pt x="261" y="340"/>
                    <a:pt x="288" y="333"/>
                    <a:pt x="308" y="332"/>
                  </a:cubicBezTo>
                  <a:cubicBezTo>
                    <a:pt x="332" y="330"/>
                    <a:pt x="356" y="328"/>
                    <a:pt x="380" y="325"/>
                  </a:cubicBezTo>
                  <a:cubicBezTo>
                    <a:pt x="376" y="341"/>
                    <a:pt x="380" y="359"/>
                    <a:pt x="388" y="373"/>
                  </a:cubicBezTo>
                  <a:cubicBezTo>
                    <a:pt x="365" y="377"/>
                    <a:pt x="324" y="382"/>
                    <a:pt x="291" y="380"/>
                  </a:cubicBezTo>
                  <a:close/>
                  <a:moveTo>
                    <a:pt x="297" y="319"/>
                  </a:moveTo>
                  <a:cubicBezTo>
                    <a:pt x="276" y="321"/>
                    <a:pt x="241" y="318"/>
                    <a:pt x="224" y="334"/>
                  </a:cubicBezTo>
                  <a:cubicBezTo>
                    <a:pt x="223" y="334"/>
                    <a:pt x="223" y="335"/>
                    <a:pt x="224" y="335"/>
                  </a:cubicBezTo>
                  <a:cubicBezTo>
                    <a:pt x="226" y="336"/>
                    <a:pt x="228" y="336"/>
                    <a:pt x="231" y="337"/>
                  </a:cubicBezTo>
                  <a:cubicBezTo>
                    <a:pt x="222" y="353"/>
                    <a:pt x="223" y="364"/>
                    <a:pt x="230" y="372"/>
                  </a:cubicBezTo>
                  <a:cubicBezTo>
                    <a:pt x="170" y="356"/>
                    <a:pt x="45" y="323"/>
                    <a:pt x="91" y="257"/>
                  </a:cubicBezTo>
                  <a:cubicBezTo>
                    <a:pt x="108" y="276"/>
                    <a:pt x="128" y="290"/>
                    <a:pt x="149" y="303"/>
                  </a:cubicBezTo>
                  <a:cubicBezTo>
                    <a:pt x="172" y="317"/>
                    <a:pt x="196" y="335"/>
                    <a:pt x="221" y="345"/>
                  </a:cubicBezTo>
                  <a:cubicBezTo>
                    <a:pt x="224" y="346"/>
                    <a:pt x="227" y="342"/>
                    <a:pt x="225" y="340"/>
                  </a:cubicBezTo>
                  <a:cubicBezTo>
                    <a:pt x="212" y="321"/>
                    <a:pt x="187" y="311"/>
                    <a:pt x="169" y="301"/>
                  </a:cubicBezTo>
                  <a:cubicBezTo>
                    <a:pt x="146" y="288"/>
                    <a:pt x="125" y="275"/>
                    <a:pt x="108" y="256"/>
                  </a:cubicBezTo>
                  <a:cubicBezTo>
                    <a:pt x="121" y="254"/>
                    <a:pt x="133" y="253"/>
                    <a:pt x="146" y="254"/>
                  </a:cubicBezTo>
                  <a:cubicBezTo>
                    <a:pt x="148" y="254"/>
                    <a:pt x="149" y="253"/>
                    <a:pt x="149" y="252"/>
                  </a:cubicBezTo>
                  <a:cubicBezTo>
                    <a:pt x="191" y="282"/>
                    <a:pt x="295" y="303"/>
                    <a:pt x="317" y="301"/>
                  </a:cubicBezTo>
                  <a:cubicBezTo>
                    <a:pt x="319" y="301"/>
                    <a:pt x="321" y="299"/>
                    <a:pt x="322" y="297"/>
                  </a:cubicBezTo>
                  <a:cubicBezTo>
                    <a:pt x="341" y="300"/>
                    <a:pt x="365" y="297"/>
                    <a:pt x="387" y="292"/>
                  </a:cubicBezTo>
                  <a:cubicBezTo>
                    <a:pt x="390" y="298"/>
                    <a:pt x="393" y="304"/>
                    <a:pt x="397" y="310"/>
                  </a:cubicBezTo>
                  <a:cubicBezTo>
                    <a:pt x="364" y="315"/>
                    <a:pt x="331" y="316"/>
                    <a:pt x="297" y="319"/>
                  </a:cubicBezTo>
                  <a:close/>
                  <a:moveTo>
                    <a:pt x="297" y="254"/>
                  </a:moveTo>
                  <a:cubicBezTo>
                    <a:pt x="335" y="253"/>
                    <a:pt x="370" y="242"/>
                    <a:pt x="406" y="230"/>
                  </a:cubicBezTo>
                  <a:cubicBezTo>
                    <a:pt x="401" y="242"/>
                    <a:pt x="405" y="260"/>
                    <a:pt x="410" y="272"/>
                  </a:cubicBezTo>
                  <a:cubicBezTo>
                    <a:pt x="370" y="284"/>
                    <a:pt x="301" y="306"/>
                    <a:pt x="29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19" name="Freeform 7"/>
            <p:cNvSpPr/>
            <p:nvPr/>
          </p:nvSpPr>
          <p:spPr bwMode="auto">
            <a:xfrm>
              <a:off x="1382" y="2938"/>
              <a:ext cx="345" cy="141"/>
            </a:xfrm>
            <a:custGeom>
              <a:avLst/>
              <a:gdLst>
                <a:gd name="T0" fmla="*/ 67 w 71"/>
                <a:gd name="T1" fmla="*/ 13 h 29"/>
                <a:gd name="T2" fmla="*/ 66 w 71"/>
                <a:gd name="T3" fmla="*/ 5 h 29"/>
                <a:gd name="T4" fmla="*/ 62 w 71"/>
                <a:gd name="T5" fmla="*/ 2 h 29"/>
                <a:gd name="T6" fmla="*/ 56 w 71"/>
                <a:gd name="T7" fmla="*/ 1 h 29"/>
                <a:gd name="T8" fmla="*/ 48 w 71"/>
                <a:gd name="T9" fmla="*/ 0 h 29"/>
                <a:gd name="T10" fmla="*/ 41 w 71"/>
                <a:gd name="T11" fmla="*/ 6 h 29"/>
                <a:gd name="T12" fmla="*/ 9 w 71"/>
                <a:gd name="T13" fmla="*/ 10 h 29"/>
                <a:gd name="T14" fmla="*/ 9 w 71"/>
                <a:gd name="T15" fmla="*/ 10 h 29"/>
                <a:gd name="T16" fmla="*/ 9 w 71"/>
                <a:gd name="T17" fmla="*/ 10 h 29"/>
                <a:gd name="T18" fmla="*/ 7 w 71"/>
                <a:gd name="T19" fmla="*/ 10 h 29"/>
                <a:gd name="T20" fmla="*/ 3 w 71"/>
                <a:gd name="T21" fmla="*/ 22 h 29"/>
                <a:gd name="T22" fmla="*/ 7 w 71"/>
                <a:gd name="T23" fmla="*/ 29 h 29"/>
                <a:gd name="T24" fmla="*/ 63 w 71"/>
                <a:gd name="T25" fmla="*/ 24 h 29"/>
                <a:gd name="T26" fmla="*/ 67 w 71"/>
                <a:gd name="T27"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29">
                  <a:moveTo>
                    <a:pt x="67" y="13"/>
                  </a:moveTo>
                  <a:cubicBezTo>
                    <a:pt x="68" y="10"/>
                    <a:pt x="68" y="7"/>
                    <a:pt x="66" y="5"/>
                  </a:cubicBezTo>
                  <a:cubicBezTo>
                    <a:pt x="65" y="3"/>
                    <a:pt x="64" y="2"/>
                    <a:pt x="62" y="2"/>
                  </a:cubicBezTo>
                  <a:cubicBezTo>
                    <a:pt x="60" y="1"/>
                    <a:pt x="58" y="1"/>
                    <a:pt x="56" y="1"/>
                  </a:cubicBezTo>
                  <a:cubicBezTo>
                    <a:pt x="53" y="1"/>
                    <a:pt x="51" y="0"/>
                    <a:pt x="48" y="0"/>
                  </a:cubicBezTo>
                  <a:cubicBezTo>
                    <a:pt x="44" y="0"/>
                    <a:pt x="42" y="3"/>
                    <a:pt x="41" y="6"/>
                  </a:cubicBezTo>
                  <a:cubicBezTo>
                    <a:pt x="31" y="8"/>
                    <a:pt x="20" y="9"/>
                    <a:pt x="9" y="10"/>
                  </a:cubicBezTo>
                  <a:cubicBezTo>
                    <a:pt x="9" y="10"/>
                    <a:pt x="9" y="10"/>
                    <a:pt x="9" y="10"/>
                  </a:cubicBezTo>
                  <a:cubicBezTo>
                    <a:pt x="9" y="10"/>
                    <a:pt x="9" y="10"/>
                    <a:pt x="9" y="10"/>
                  </a:cubicBezTo>
                  <a:cubicBezTo>
                    <a:pt x="8" y="10"/>
                    <a:pt x="8" y="10"/>
                    <a:pt x="7" y="10"/>
                  </a:cubicBezTo>
                  <a:cubicBezTo>
                    <a:pt x="1" y="11"/>
                    <a:pt x="0" y="18"/>
                    <a:pt x="3" y="22"/>
                  </a:cubicBezTo>
                  <a:cubicBezTo>
                    <a:pt x="1" y="24"/>
                    <a:pt x="3" y="29"/>
                    <a:pt x="7" y="29"/>
                  </a:cubicBezTo>
                  <a:cubicBezTo>
                    <a:pt x="25" y="28"/>
                    <a:pt x="44" y="25"/>
                    <a:pt x="63" y="24"/>
                  </a:cubicBezTo>
                  <a:cubicBezTo>
                    <a:pt x="70" y="24"/>
                    <a:pt x="71" y="17"/>
                    <a:pt x="6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20" name="Freeform 8"/>
            <p:cNvSpPr/>
            <p:nvPr/>
          </p:nvSpPr>
          <p:spPr bwMode="auto">
            <a:xfrm>
              <a:off x="1489" y="2501"/>
              <a:ext cx="253" cy="136"/>
            </a:xfrm>
            <a:custGeom>
              <a:avLst/>
              <a:gdLst>
                <a:gd name="T0" fmla="*/ 41 w 52"/>
                <a:gd name="T1" fmla="*/ 2 h 28"/>
                <a:gd name="T2" fmla="*/ 40 w 52"/>
                <a:gd name="T3" fmla="*/ 2 h 28"/>
                <a:gd name="T4" fmla="*/ 36 w 52"/>
                <a:gd name="T5" fmla="*/ 0 h 28"/>
                <a:gd name="T6" fmla="*/ 6 w 52"/>
                <a:gd name="T7" fmla="*/ 15 h 28"/>
                <a:gd name="T8" fmla="*/ 11 w 52"/>
                <a:gd name="T9" fmla="*/ 26 h 28"/>
                <a:gd name="T10" fmla="*/ 21 w 52"/>
                <a:gd name="T11" fmla="*/ 23 h 28"/>
                <a:gd name="T12" fmla="*/ 22 w 52"/>
                <a:gd name="T13" fmla="*/ 24 h 28"/>
                <a:gd name="T14" fmla="*/ 33 w 52"/>
                <a:gd name="T15" fmla="*/ 21 h 28"/>
                <a:gd name="T16" fmla="*/ 45 w 52"/>
                <a:gd name="T17" fmla="*/ 13 h 28"/>
                <a:gd name="T18" fmla="*/ 46 w 52"/>
                <a:gd name="T19" fmla="*/ 13 h 28"/>
                <a:gd name="T20" fmla="*/ 46 w 52"/>
                <a:gd name="T21" fmla="*/ 13 h 28"/>
                <a:gd name="T22" fmla="*/ 47 w 52"/>
                <a:gd name="T23" fmla="*/ 12 h 28"/>
                <a:gd name="T24" fmla="*/ 41 w 52"/>
                <a:gd name="T25"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8">
                  <a:moveTo>
                    <a:pt x="41" y="2"/>
                  </a:moveTo>
                  <a:cubicBezTo>
                    <a:pt x="41" y="2"/>
                    <a:pt x="41" y="2"/>
                    <a:pt x="40" y="2"/>
                  </a:cubicBezTo>
                  <a:cubicBezTo>
                    <a:pt x="40" y="1"/>
                    <a:pt x="38" y="0"/>
                    <a:pt x="36" y="0"/>
                  </a:cubicBezTo>
                  <a:cubicBezTo>
                    <a:pt x="25" y="0"/>
                    <a:pt x="15" y="10"/>
                    <a:pt x="6" y="15"/>
                  </a:cubicBezTo>
                  <a:cubicBezTo>
                    <a:pt x="0" y="18"/>
                    <a:pt x="4" y="28"/>
                    <a:pt x="11" y="26"/>
                  </a:cubicBezTo>
                  <a:cubicBezTo>
                    <a:pt x="14" y="25"/>
                    <a:pt x="17" y="24"/>
                    <a:pt x="21" y="23"/>
                  </a:cubicBezTo>
                  <a:cubicBezTo>
                    <a:pt x="21" y="23"/>
                    <a:pt x="22" y="24"/>
                    <a:pt x="22" y="24"/>
                  </a:cubicBezTo>
                  <a:cubicBezTo>
                    <a:pt x="26" y="24"/>
                    <a:pt x="30" y="22"/>
                    <a:pt x="33" y="21"/>
                  </a:cubicBezTo>
                  <a:cubicBezTo>
                    <a:pt x="37" y="19"/>
                    <a:pt x="41" y="16"/>
                    <a:pt x="45" y="13"/>
                  </a:cubicBezTo>
                  <a:cubicBezTo>
                    <a:pt x="45" y="13"/>
                    <a:pt x="46" y="13"/>
                    <a:pt x="46" y="13"/>
                  </a:cubicBezTo>
                  <a:cubicBezTo>
                    <a:pt x="46" y="13"/>
                    <a:pt x="46" y="13"/>
                    <a:pt x="46" y="13"/>
                  </a:cubicBezTo>
                  <a:cubicBezTo>
                    <a:pt x="46" y="13"/>
                    <a:pt x="47" y="12"/>
                    <a:pt x="47" y="12"/>
                  </a:cubicBezTo>
                  <a:cubicBezTo>
                    <a:pt x="52" y="8"/>
                    <a:pt x="47" y="0"/>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grpSp>
      <p:sp>
        <p:nvSpPr>
          <p:cNvPr id="26" name="文本框 10"/>
          <p:cNvSpPr txBox="1"/>
          <p:nvPr/>
        </p:nvSpPr>
        <p:spPr>
          <a:xfrm>
            <a:off x="1326554" y="602172"/>
            <a:ext cx="2070049" cy="1200329"/>
          </a:xfrm>
          <a:prstGeom prst="rect">
            <a:avLst/>
          </a:prstGeom>
          <a:noFill/>
        </p:spPr>
        <p:txBody>
          <a:bodyPr wrap="square" rtlCol="0">
            <a:spAutoFit/>
          </a:bodyPr>
          <a:lstStyle/>
          <a:p>
            <a:r>
              <a:rPr lang="zh-CN" altLang="en-US" sz="7200" dirty="0">
                <a:blipFill dpi="0" rotWithShape="1">
                  <a:blip r:embed="rId5">
                    <a:extLst>
                      <a:ext uri="{28A0092B-C50C-407E-A947-70E740481C1C}">
                        <a14:useLocalDpi xmlns:a14="http://schemas.microsoft.com/office/drawing/2010/main" val="0"/>
                      </a:ext>
                    </a:extLst>
                  </a:blip>
                  <a:srcRect/>
                  <a:stretch>
                    <a:fillRect/>
                  </a:stretch>
                </a:blipFill>
                <a:latin typeface="方正正大黑简体" panose="02000000000000000000" pitchFamily="2" charset="-122"/>
                <a:ea typeface="方正正大黑简体" panose="02000000000000000000" pitchFamily="2" charset="-122"/>
                <a:cs typeface="Mongolian Baiti" panose="03000500000000000000" pitchFamily="66" charset="0"/>
              </a:rPr>
              <a:t>目录</a:t>
            </a:r>
            <a:endParaRPr lang="zh-CN" altLang="en-US" sz="7200" dirty="0">
              <a:blipFill dpi="0" rotWithShape="1">
                <a:blip r:embed="rId5">
                  <a:extLst>
                    <a:ext uri="{28A0092B-C50C-407E-A947-70E740481C1C}">
                      <a14:useLocalDpi xmlns:a14="http://schemas.microsoft.com/office/drawing/2010/main" val="0"/>
                    </a:ext>
                  </a:extLst>
                </a:blip>
                <a:srcRect/>
                <a:stretch>
                  <a:fillRect/>
                </a:stretch>
              </a:blipFill>
              <a:latin typeface="方正正大黑简体" panose="02000000000000000000" pitchFamily="2" charset="-122"/>
              <a:ea typeface="方正正大黑简体" panose="02000000000000000000" pitchFamily="2" charset="-122"/>
              <a:cs typeface="Mongolian Baiti" panose="03000500000000000000" pitchFamily="66"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815556" y="1660422"/>
            <a:ext cx="629811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5587174" y="305153"/>
            <a:ext cx="4754880" cy="1198880"/>
          </a:xfrm>
          <a:prstGeom prst="rect">
            <a:avLst/>
          </a:prstGeom>
          <a:noFill/>
        </p:spPr>
        <p:txBody>
          <a:bodyPr wrap="none" rtlCol="0">
            <a:spAutoFit/>
          </a:bodyPr>
          <a:lstStyle/>
          <a:p>
            <a:pPr algn="dist"/>
            <a:r>
              <a:rPr lang="zh-CN" altLang="en-US" sz="7200" b="1" dirty="0">
                <a:solidFill>
                  <a:schemeClr val="accent6">
                    <a:lumMod val="40000"/>
                    <a:lumOff val="60000"/>
                  </a:schemeClr>
                </a:solidFill>
                <a:latin typeface="微软雅黑" panose="020B0503020204020204" pitchFamily="34" charset="-122"/>
                <a:ea typeface="微软雅黑" panose="020B0503020204020204" pitchFamily="34" charset="-122"/>
              </a:rPr>
              <a:t>副省级城市</a:t>
            </a:r>
            <a:endParaRPr lang="zh-CN" altLang="en-US" sz="72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2" name="流程图: 离页连接符 1"/>
          <p:cNvSpPr/>
          <p:nvPr/>
        </p:nvSpPr>
        <p:spPr>
          <a:xfrm>
            <a:off x="2714575" y="305153"/>
            <a:ext cx="1692234" cy="1773054"/>
          </a:xfrm>
          <a:prstGeom prst="flowChartOffpageConnector">
            <a:avLst/>
          </a:prstGeom>
          <a:blipFill dpi="0" rotWithShape="1">
            <a:blip r:embed="rId1">
              <a:duotone>
                <a:prstClr val="black"/>
                <a:srgbClr val="E59C60">
                  <a:tint val="45000"/>
                  <a:satMod val="400000"/>
                </a:srgbClr>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07</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0" name="Freeform 5"/>
          <p:cNvSpPr>
            <a:spLocks noEditPoints="1"/>
          </p:cNvSpPr>
          <p:nvPr/>
        </p:nvSpPr>
        <p:spPr bwMode="auto">
          <a:xfrm rot="20865242">
            <a:off x="699770" y="367665"/>
            <a:ext cx="1771650" cy="1410335"/>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FFB66E"/>
          </a:solidFill>
          <a:ln>
            <a:noFill/>
          </a:ln>
        </p:spPr>
        <p:txBody>
          <a:bodyPr vert="horz" wrap="square" lIns="91440" tIns="45720" rIns="91440" bIns="45720" numCol="1" anchor="t" anchorCtr="0" compatLnSpc="1"/>
          <a:lstStyle/>
          <a:p>
            <a:endParaRPr lang="zh-CN" altLang="en-US"/>
          </a:p>
        </p:txBody>
      </p:sp>
      <p:sp>
        <p:nvSpPr>
          <p:cNvPr id="19" name="矩形 122"/>
          <p:cNvSpPr>
            <a:spLocks noChangeArrowheads="1"/>
          </p:cNvSpPr>
          <p:nvPr/>
        </p:nvSpPr>
        <p:spPr bwMode="auto">
          <a:xfrm>
            <a:off x="989330" y="2078355"/>
            <a:ext cx="10213340" cy="399859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en-US" altLang="zh-CN" sz="28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rPr>
              <a:t>定义：</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副省级城市是中国行政建制内的</a:t>
            </a:r>
            <a:r>
              <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省辖市</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a:solidFill>
                  <a:schemeClr val="bg1"/>
                </a:solidFill>
                <a:sym typeface="微软雅黑" panose="020B0503020204020204" pitchFamily="34" charset="-122"/>
              </a:rPr>
              <a:t>由所在的省级行政区管辖。</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其行政级别正式施行于1994年2月25日，前身为计划单列市。</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endParaRPr lang="zh-CN" altLang="en-US" sz="28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r>
              <a:rPr lang="en-US" altLang="zh-CN" sz="2800" dirty="0">
                <a:solidFill>
                  <a:srgbClr val="FBAA67"/>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副省级城市与省会城市的主要区别体现在领导级别上，</a:t>
            </a:r>
            <a:r>
              <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副省级城市的领导人要高于一般省会城市的领导人</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1、副省级城市的市委书记、市人大主任、市长、市政协主席均为副部级，副职为正厅级；</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spcBef>
                <a:spcPct val="0"/>
              </a:spcBef>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2、一般省会城市，四大班子一把手均为正厅级</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25"/>
          <p:cNvSpPr txBox="1"/>
          <p:nvPr/>
        </p:nvSpPr>
        <p:spPr>
          <a:xfrm>
            <a:off x="637540" y="281940"/>
            <a:ext cx="4731385" cy="645160"/>
          </a:xfrm>
          <a:prstGeom prst="rect">
            <a:avLst/>
          </a:prstGeom>
          <a:noFill/>
        </p:spPr>
        <p:txBody>
          <a:bodyPr wrap="square" rtlCol="0">
            <a:spAutoFit/>
          </a:bodyPr>
          <a:lstStyle/>
          <a:p>
            <a:r>
              <a:rPr lang="zh-CN" altLang="en-US" sz="3600" b="1" dirty="0">
                <a:solidFill>
                  <a:schemeClr val="accent6">
                    <a:lumMod val="40000"/>
                    <a:lumOff val="60000"/>
                  </a:schemeClr>
                </a:solidFill>
                <a:latin typeface="微软雅黑" panose="020B0503020204020204" pitchFamily="34" charset="-122"/>
                <a:ea typeface="微软雅黑" panose="020B0503020204020204" pitchFamily="34" charset="-122"/>
              </a:rPr>
              <a:t>副省级城市区域分布</a:t>
            </a:r>
            <a:endParaRPr lang="zh-CN" altLang="en-US" sz="36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pic>
        <p:nvPicPr>
          <p:cNvPr id="21" name="图片 1" descr="IMG_256"/>
          <p:cNvPicPr>
            <a:picLocks noChangeAspect="1"/>
          </p:cNvPicPr>
          <p:nvPr/>
        </p:nvPicPr>
        <p:blipFill>
          <a:blip r:embed="rId1"/>
          <a:stretch>
            <a:fillRect/>
          </a:stretch>
        </p:blipFill>
        <p:spPr>
          <a:xfrm>
            <a:off x="637540" y="1174115"/>
            <a:ext cx="7145655" cy="5263515"/>
          </a:xfrm>
          <a:prstGeom prst="rect">
            <a:avLst/>
          </a:prstGeom>
          <a:noFill/>
          <a:ln w="9525">
            <a:noFill/>
          </a:ln>
        </p:spPr>
      </p:pic>
      <p:sp>
        <p:nvSpPr>
          <p:cNvPr id="23" name="矩形 122"/>
          <p:cNvSpPr>
            <a:spLocks noChangeArrowheads="1"/>
          </p:cNvSpPr>
          <p:nvPr/>
        </p:nvSpPr>
        <p:spPr bwMode="auto">
          <a:xfrm>
            <a:off x="8283575" y="1811655"/>
            <a:ext cx="3120390" cy="356743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如图，中国共计有</a:t>
            </a:r>
            <a:r>
              <a:rPr lang="zh-CN" altLang="en-US" sz="2800" dirty="0">
                <a:solidFill>
                  <a:schemeClr val="accent2">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15座副省级城市</a:t>
            </a:r>
            <a:r>
              <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，其中深圳、大连、青岛、宁波、厦门既是计划单列市，又是副省级城市，另外的10座副省级城市是省会城市。</a:t>
            </a:r>
            <a:endParaRPr lang="zh-CN" altLang="en-US" sz="2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23290" y="872490"/>
            <a:ext cx="3968750" cy="960120"/>
            <a:chOff x="784311" y="1432109"/>
            <a:chExt cx="2254362" cy="409575"/>
          </a:xfrm>
        </p:grpSpPr>
        <p:sp>
          <p:nvSpPr>
            <p:cNvPr id="10" name="矩形 3"/>
            <p:cNvSpPr/>
            <p:nvPr/>
          </p:nvSpPr>
          <p:spPr bwMode="auto">
            <a:xfrm rot="5400000" flipH="1" flipV="1">
              <a:off x="1706760" y="509771"/>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98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TextBox 11"/>
            <p:cNvSpPr txBox="1">
              <a:spLocks noChangeArrowheads="1"/>
            </p:cNvSpPr>
            <p:nvPr/>
          </p:nvSpPr>
          <p:spPr bwMode="auto">
            <a:xfrm>
              <a:off x="784311" y="1475479"/>
              <a:ext cx="2108200" cy="301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08</a:t>
              </a:r>
              <a:r>
                <a:rPr kumimoji="0" lang="zh-CN" altLang="en-US" sz="4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超大城市</a:t>
              </a:r>
              <a:endParaRPr kumimoji="0" lang="zh-CN" altLang="en-US" sz="4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
        <p:nvSpPr>
          <p:cNvPr id="12" name="矩形 11"/>
          <p:cNvSpPr/>
          <p:nvPr/>
        </p:nvSpPr>
        <p:spPr>
          <a:xfrm>
            <a:off x="561975" y="2639695"/>
            <a:ext cx="4330700" cy="2861310"/>
          </a:xfrm>
          <a:prstGeom prst="rect">
            <a:avLst/>
          </a:prstGeom>
        </p:spPr>
        <p:txBody>
          <a:bodyPr wrap="square">
            <a:spAutoFit/>
          </a:bodyPr>
          <a:lstStyle/>
          <a:p>
            <a:pPr>
              <a:lnSpc>
                <a:spcPct val="150000"/>
              </a:lnSpc>
            </a:pPr>
            <a:r>
              <a:rPr lang="zh-CN" altLang="en-US" sz="4000" dirty="0">
                <a:solidFill>
                  <a:srgbClr val="FFFFFF"/>
                </a:solidFill>
                <a:latin typeface="华文细黑" panose="02010600040101010101" pitchFamily="2" charset="-122"/>
                <a:ea typeface="微软雅黑" panose="020B0503020204020204" pitchFamily="34" charset="-122"/>
              </a:rPr>
              <a:t>定义：城区常住人口</a:t>
            </a:r>
            <a:r>
              <a:rPr lang="zh-CN" altLang="en-US" sz="4000" dirty="0">
                <a:solidFill>
                  <a:schemeClr val="accent2">
                    <a:lumMod val="60000"/>
                    <a:lumOff val="40000"/>
                  </a:schemeClr>
                </a:solidFill>
                <a:latin typeface="华文细黑" panose="02010600040101010101" pitchFamily="2" charset="-122"/>
                <a:ea typeface="微软雅黑" panose="020B0503020204020204" pitchFamily="34" charset="-122"/>
              </a:rPr>
              <a:t>1000万以上</a:t>
            </a:r>
            <a:r>
              <a:rPr lang="zh-CN" altLang="en-US" sz="4000" dirty="0">
                <a:solidFill>
                  <a:srgbClr val="FFFFFF"/>
                </a:solidFill>
                <a:latin typeface="华文细黑" panose="02010600040101010101" pitchFamily="2" charset="-122"/>
                <a:ea typeface="微软雅黑" panose="020B0503020204020204" pitchFamily="34" charset="-122"/>
              </a:rPr>
              <a:t>的城市属于超大城市。</a:t>
            </a:r>
            <a:endParaRPr lang="zh-CN" altLang="en-US" sz="4000" dirty="0">
              <a:solidFill>
                <a:srgbClr val="FFFFFF"/>
              </a:solidFill>
              <a:latin typeface="华文细黑" panose="02010600040101010101" pitchFamily="2" charset="-122"/>
              <a:ea typeface="微软雅黑" panose="020B0503020204020204" pitchFamily="34" charset="-122"/>
            </a:endParaRPr>
          </a:p>
        </p:txBody>
      </p:sp>
      <p:grpSp>
        <p:nvGrpSpPr>
          <p:cNvPr id="13" name="组合 12"/>
          <p:cNvGrpSpPr/>
          <p:nvPr/>
        </p:nvGrpSpPr>
        <p:grpSpPr>
          <a:xfrm flipH="1">
            <a:off x="7595870" y="935990"/>
            <a:ext cx="3702050" cy="896620"/>
            <a:chOff x="840396" y="812168"/>
            <a:chExt cx="2254250" cy="409575"/>
          </a:xfrm>
        </p:grpSpPr>
        <p:sp>
          <p:nvSpPr>
            <p:cNvPr id="14" name="矩形 3"/>
            <p:cNvSpPr/>
            <p:nvPr/>
          </p:nvSpPr>
          <p:spPr bwMode="auto">
            <a:xfrm rot="5400000" flipH="1" flipV="1">
              <a:off x="1762733" y="-110170"/>
              <a:ext cx="409575" cy="22542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wrap="none" anchor="ctr"/>
            <a:lstStyle/>
            <a:p>
              <a:pPr fontAlgn="base">
                <a:spcBef>
                  <a:spcPct val="0"/>
                </a:spcBef>
                <a:spcAft>
                  <a:spcPct val="0"/>
                </a:spcAft>
              </a:pPr>
              <a:endParaRPr lang="zh-CN" altLang="en-US" sz="1980" b="1" kern="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a:off x="913444" y="855313"/>
              <a:ext cx="2108200" cy="322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09</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特</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大城市</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7595235" y="2409190"/>
            <a:ext cx="4596765" cy="3322955"/>
          </a:xfrm>
          <a:prstGeom prst="rect">
            <a:avLst/>
          </a:prstGeom>
        </p:spPr>
        <p:txBody>
          <a:bodyPr wrap="square">
            <a:spAutoFit/>
          </a:bodyPr>
          <a:lstStyle/>
          <a:p>
            <a:pPr>
              <a:lnSpc>
                <a:spcPct val="150000"/>
              </a:lnSpc>
            </a:pPr>
            <a:r>
              <a:rPr lang="zh-CN" altLang="en-US" sz="4000" dirty="0">
                <a:solidFill>
                  <a:srgbClr val="FFFFFF"/>
                </a:solidFill>
                <a:latin typeface="华文细黑" panose="02010600040101010101" pitchFamily="2" charset="-122"/>
                <a:ea typeface="微软雅黑" panose="020B0503020204020204" pitchFamily="34" charset="-122"/>
              </a:rPr>
              <a:t>定义：城区常住人口</a:t>
            </a:r>
            <a:r>
              <a:rPr lang="zh-CN" altLang="en-US" sz="4000" dirty="0">
                <a:solidFill>
                  <a:schemeClr val="accent2">
                    <a:lumMod val="60000"/>
                    <a:lumOff val="40000"/>
                  </a:schemeClr>
                </a:solidFill>
                <a:latin typeface="华文细黑" panose="02010600040101010101" pitchFamily="2" charset="-122"/>
                <a:ea typeface="微软雅黑" panose="020B0503020204020204" pitchFamily="34" charset="-122"/>
              </a:rPr>
              <a:t>500至1000万</a:t>
            </a:r>
            <a:r>
              <a:rPr lang="zh-CN" altLang="en-US" sz="4000" dirty="0">
                <a:solidFill>
                  <a:srgbClr val="FFFFFF"/>
                </a:solidFill>
                <a:latin typeface="华文细黑" panose="02010600040101010101" pitchFamily="2" charset="-122"/>
                <a:ea typeface="微软雅黑" panose="020B0503020204020204" pitchFamily="34" charset="-122"/>
              </a:rPr>
              <a:t>的城市</a:t>
            </a:r>
            <a:r>
              <a:rPr lang="zh-CN" altLang="en-US" sz="2000" dirty="0">
                <a:solidFill>
                  <a:srgbClr val="FFFFFF"/>
                </a:solidFill>
                <a:latin typeface="华文细黑" panose="02010600040101010101" pitchFamily="2" charset="-122"/>
                <a:ea typeface="微软雅黑" panose="020B0503020204020204" pitchFamily="34" charset="-122"/>
              </a:rPr>
              <a:t>（</a:t>
            </a:r>
            <a:r>
              <a:rPr lang="zh-CN" altLang="en-US" sz="2000" dirty="0">
                <a:solidFill>
                  <a:srgbClr val="FFFFFF"/>
                </a:solidFill>
                <a:latin typeface="华文细黑" panose="02010600040101010101" pitchFamily="2" charset="-122"/>
                <a:ea typeface="微软雅黑" panose="020B0503020204020204" pitchFamily="34" charset="-122"/>
              </a:rPr>
              <a:t>根据中国国务院发布《关于调整城市规模划分标准的通知》）</a:t>
            </a:r>
            <a:endParaRPr lang="zh-CN" altLang="en-US" sz="2000" dirty="0">
              <a:solidFill>
                <a:srgbClr val="FFFFFF"/>
              </a:solidFill>
              <a:latin typeface="华文细黑" panose="02010600040101010101" pitchFamily="2" charset="-122"/>
              <a:ea typeface="微软雅黑" panose="020B0503020204020204" pitchFamily="34" charset="-122"/>
            </a:endParaRPr>
          </a:p>
        </p:txBody>
      </p:sp>
      <p:grpSp>
        <p:nvGrpSpPr>
          <p:cNvPr id="19" name="组合 18"/>
          <p:cNvGrpSpPr/>
          <p:nvPr/>
        </p:nvGrpSpPr>
        <p:grpSpPr>
          <a:xfrm>
            <a:off x="5041131" y="1943278"/>
            <a:ext cx="2110351" cy="3655719"/>
            <a:chOff x="4857448" y="2251348"/>
            <a:chExt cx="2110351" cy="3655719"/>
          </a:xfrm>
        </p:grpSpPr>
        <p:grpSp>
          <p:nvGrpSpPr>
            <p:cNvPr id="20" name="组合 19"/>
            <p:cNvGrpSpPr/>
            <p:nvPr/>
          </p:nvGrpSpPr>
          <p:grpSpPr>
            <a:xfrm>
              <a:off x="4857448" y="2251348"/>
              <a:ext cx="2081975" cy="3655719"/>
              <a:chOff x="4857448" y="2251348"/>
              <a:chExt cx="2081975" cy="3655719"/>
            </a:xfrm>
          </p:grpSpPr>
          <p:sp>
            <p:nvSpPr>
              <p:cNvPr id="28" name="Freeform 46"/>
              <p:cNvSpPr>
                <a:spLocks noEditPoints="1"/>
              </p:cNvSpPr>
              <p:nvPr/>
            </p:nvSpPr>
            <p:spPr bwMode="auto">
              <a:xfrm rot="976095">
                <a:off x="5425986" y="3097767"/>
                <a:ext cx="984207" cy="1230260"/>
              </a:xfrm>
              <a:custGeom>
                <a:avLst/>
                <a:gdLst>
                  <a:gd name="T0" fmla="*/ 45 w 58"/>
                  <a:gd name="T1" fmla="*/ 53 h 73"/>
                  <a:gd name="T2" fmla="*/ 44 w 58"/>
                  <a:gd name="T3" fmla="*/ 36 h 73"/>
                  <a:gd name="T4" fmla="*/ 48 w 58"/>
                  <a:gd name="T5" fmla="*/ 22 h 73"/>
                  <a:gd name="T6" fmla="*/ 50 w 58"/>
                  <a:gd name="T7" fmla="*/ 14 h 73"/>
                  <a:gd name="T8" fmla="*/ 46 w 58"/>
                  <a:gd name="T9" fmla="*/ 9 h 73"/>
                  <a:gd name="T10" fmla="*/ 44 w 58"/>
                  <a:gd name="T11" fmla="*/ 9 h 73"/>
                  <a:gd name="T12" fmla="*/ 43 w 58"/>
                  <a:gd name="T13" fmla="*/ 9 h 73"/>
                  <a:gd name="T14" fmla="*/ 42 w 58"/>
                  <a:gd name="T15" fmla="*/ 12 h 73"/>
                  <a:gd name="T16" fmla="*/ 38 w 58"/>
                  <a:gd name="T17" fmla="*/ 7 h 73"/>
                  <a:gd name="T18" fmla="*/ 37 w 58"/>
                  <a:gd name="T19" fmla="*/ 6 h 73"/>
                  <a:gd name="T20" fmla="*/ 30 w 58"/>
                  <a:gd name="T21" fmla="*/ 11 h 73"/>
                  <a:gd name="T22" fmla="*/ 27 w 58"/>
                  <a:gd name="T23" fmla="*/ 14 h 73"/>
                  <a:gd name="T24" fmla="*/ 25 w 58"/>
                  <a:gd name="T25" fmla="*/ 17 h 73"/>
                  <a:gd name="T26" fmla="*/ 26 w 58"/>
                  <a:gd name="T27" fmla="*/ 19 h 73"/>
                  <a:gd name="T28" fmla="*/ 29 w 58"/>
                  <a:gd name="T29" fmla="*/ 20 h 73"/>
                  <a:gd name="T30" fmla="*/ 25 w 58"/>
                  <a:gd name="T31" fmla="*/ 19 h 73"/>
                  <a:gd name="T32" fmla="*/ 23 w 58"/>
                  <a:gd name="T33" fmla="*/ 14 h 73"/>
                  <a:gd name="T34" fmla="*/ 11 w 58"/>
                  <a:gd name="T35" fmla="*/ 19 h 73"/>
                  <a:gd name="T36" fmla="*/ 14 w 58"/>
                  <a:gd name="T37" fmla="*/ 29 h 73"/>
                  <a:gd name="T38" fmla="*/ 14 w 58"/>
                  <a:gd name="T39" fmla="*/ 31 h 73"/>
                  <a:gd name="T40" fmla="*/ 36 w 58"/>
                  <a:gd name="T41" fmla="*/ 53 h 73"/>
                  <a:gd name="T42" fmla="*/ 43 w 58"/>
                  <a:gd name="T43" fmla="*/ 66 h 73"/>
                  <a:gd name="T44" fmla="*/ 44 w 58"/>
                  <a:gd name="T45" fmla="*/ 73 h 73"/>
                  <a:gd name="T46" fmla="*/ 38 w 58"/>
                  <a:gd name="T47" fmla="*/ 64 h 73"/>
                  <a:gd name="T48" fmla="*/ 23 w 58"/>
                  <a:gd name="T49" fmla="*/ 49 h 73"/>
                  <a:gd name="T50" fmla="*/ 13 w 58"/>
                  <a:gd name="T51" fmla="*/ 35 h 73"/>
                  <a:gd name="T52" fmla="*/ 9 w 58"/>
                  <a:gd name="T53" fmla="*/ 35 h 73"/>
                  <a:gd name="T54" fmla="*/ 9 w 58"/>
                  <a:gd name="T55" fmla="*/ 35 h 73"/>
                  <a:gd name="T56" fmla="*/ 5 w 58"/>
                  <a:gd name="T57" fmla="*/ 28 h 73"/>
                  <a:gd name="T58" fmla="*/ 3 w 58"/>
                  <a:gd name="T59" fmla="*/ 24 h 73"/>
                  <a:gd name="T60" fmla="*/ 2 w 58"/>
                  <a:gd name="T61" fmla="*/ 20 h 73"/>
                  <a:gd name="T62" fmla="*/ 2 w 58"/>
                  <a:gd name="T63" fmla="*/ 12 h 73"/>
                  <a:gd name="T64" fmla="*/ 10 w 58"/>
                  <a:gd name="T65" fmla="*/ 10 h 73"/>
                  <a:gd name="T66" fmla="*/ 13 w 58"/>
                  <a:gd name="T67" fmla="*/ 8 h 73"/>
                  <a:gd name="T68" fmla="*/ 16 w 58"/>
                  <a:gd name="T69" fmla="*/ 5 h 73"/>
                  <a:gd name="T70" fmla="*/ 26 w 58"/>
                  <a:gd name="T71" fmla="*/ 7 h 73"/>
                  <a:gd name="T72" fmla="*/ 22 w 58"/>
                  <a:gd name="T73" fmla="*/ 21 h 73"/>
                  <a:gd name="T74" fmla="*/ 18 w 58"/>
                  <a:gd name="T75" fmla="*/ 14 h 73"/>
                  <a:gd name="T76" fmla="*/ 22 w 58"/>
                  <a:gd name="T77" fmla="*/ 15 h 73"/>
                  <a:gd name="T78" fmla="*/ 22 w 58"/>
                  <a:gd name="T79" fmla="*/ 13 h 73"/>
                  <a:gd name="T80" fmla="*/ 26 w 58"/>
                  <a:gd name="T81" fmla="*/ 9 h 73"/>
                  <a:gd name="T82" fmla="*/ 28 w 58"/>
                  <a:gd name="T83" fmla="*/ 3 h 73"/>
                  <a:gd name="T84" fmla="*/ 42 w 58"/>
                  <a:gd name="T85" fmla="*/ 5 h 73"/>
                  <a:gd name="T86" fmla="*/ 40 w 58"/>
                  <a:gd name="T87" fmla="*/ 11 h 73"/>
                  <a:gd name="T88" fmla="*/ 41 w 58"/>
                  <a:gd name="T89" fmla="*/ 16 h 73"/>
                  <a:gd name="T90" fmla="*/ 38 w 58"/>
                  <a:gd name="T91" fmla="*/ 10 h 73"/>
                  <a:gd name="T92" fmla="*/ 40 w 58"/>
                  <a:gd name="T93" fmla="*/ 7 h 73"/>
                  <a:gd name="T94" fmla="*/ 42 w 58"/>
                  <a:gd name="T95" fmla="*/ 3 h 73"/>
                  <a:gd name="T96" fmla="*/ 49 w 58"/>
                  <a:gd name="T97" fmla="*/ 8 h 73"/>
                  <a:gd name="T98" fmla="*/ 53 w 58"/>
                  <a:gd name="T99" fmla="*/ 9 h 73"/>
                  <a:gd name="T100" fmla="*/ 53 w 58"/>
                  <a:gd name="T101" fmla="*/ 11 h 73"/>
                  <a:gd name="T102" fmla="*/ 55 w 58"/>
                  <a:gd name="T103" fmla="*/ 22 h 73"/>
                  <a:gd name="T104" fmla="*/ 52 w 58"/>
                  <a:gd name="T105" fmla="*/ 27 h 73"/>
                  <a:gd name="T106" fmla="*/ 50 w 58"/>
                  <a:gd name="T107" fmla="*/ 37 h 73"/>
                  <a:gd name="T108" fmla="*/ 51 w 58"/>
                  <a:gd name="T109" fmla="*/ 54 h 73"/>
                  <a:gd name="T110" fmla="*/ 51 w 58"/>
                  <a:gd name="T111" fmla="*/ 61 h 73"/>
                  <a:gd name="T112" fmla="*/ 55 w 58"/>
                  <a:gd name="T113" fmla="*/ 72 h 73"/>
                  <a:gd name="T114" fmla="*/ 6 w 58"/>
                  <a:gd name="T115" fmla="*/ 14 h 73"/>
                  <a:gd name="T116" fmla="*/ 10 w 58"/>
                  <a:gd name="T117" fmla="*/ 13 h 73"/>
                  <a:gd name="T118" fmla="*/ 50 w 58"/>
                  <a:gd name="T119" fmla="*/ 1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 h="73">
                    <a:moveTo>
                      <a:pt x="55" y="72"/>
                    </a:moveTo>
                    <a:cubicBezTo>
                      <a:pt x="53" y="71"/>
                      <a:pt x="51" y="70"/>
                      <a:pt x="49" y="68"/>
                    </a:cubicBezTo>
                    <a:cubicBezTo>
                      <a:pt x="48" y="66"/>
                      <a:pt x="47" y="64"/>
                      <a:pt x="46" y="61"/>
                    </a:cubicBezTo>
                    <a:cubicBezTo>
                      <a:pt x="46" y="61"/>
                      <a:pt x="47" y="61"/>
                      <a:pt x="47" y="61"/>
                    </a:cubicBezTo>
                    <a:cubicBezTo>
                      <a:pt x="47" y="61"/>
                      <a:pt x="46" y="60"/>
                      <a:pt x="46" y="61"/>
                    </a:cubicBezTo>
                    <a:cubicBezTo>
                      <a:pt x="46" y="58"/>
                      <a:pt x="46" y="56"/>
                      <a:pt x="44" y="56"/>
                    </a:cubicBezTo>
                    <a:cubicBezTo>
                      <a:pt x="45" y="55"/>
                      <a:pt x="42" y="53"/>
                      <a:pt x="45" y="53"/>
                    </a:cubicBezTo>
                    <a:cubicBezTo>
                      <a:pt x="43" y="53"/>
                      <a:pt x="43" y="51"/>
                      <a:pt x="43" y="49"/>
                    </a:cubicBezTo>
                    <a:cubicBezTo>
                      <a:pt x="45" y="49"/>
                      <a:pt x="44" y="48"/>
                      <a:pt x="43" y="48"/>
                    </a:cubicBezTo>
                    <a:cubicBezTo>
                      <a:pt x="43" y="46"/>
                      <a:pt x="45" y="45"/>
                      <a:pt x="43" y="45"/>
                    </a:cubicBezTo>
                    <a:cubicBezTo>
                      <a:pt x="45" y="44"/>
                      <a:pt x="43" y="44"/>
                      <a:pt x="45" y="44"/>
                    </a:cubicBezTo>
                    <a:cubicBezTo>
                      <a:pt x="44" y="42"/>
                      <a:pt x="43" y="41"/>
                      <a:pt x="45" y="41"/>
                    </a:cubicBezTo>
                    <a:cubicBezTo>
                      <a:pt x="45" y="39"/>
                      <a:pt x="44" y="38"/>
                      <a:pt x="45" y="37"/>
                    </a:cubicBezTo>
                    <a:cubicBezTo>
                      <a:pt x="45" y="37"/>
                      <a:pt x="44" y="36"/>
                      <a:pt x="44" y="36"/>
                    </a:cubicBezTo>
                    <a:cubicBezTo>
                      <a:pt x="44" y="36"/>
                      <a:pt x="44" y="35"/>
                      <a:pt x="44" y="35"/>
                    </a:cubicBezTo>
                    <a:cubicBezTo>
                      <a:pt x="45" y="35"/>
                      <a:pt x="45" y="34"/>
                      <a:pt x="45" y="34"/>
                    </a:cubicBezTo>
                    <a:cubicBezTo>
                      <a:pt x="45" y="34"/>
                      <a:pt x="45" y="34"/>
                      <a:pt x="45" y="34"/>
                    </a:cubicBezTo>
                    <a:cubicBezTo>
                      <a:pt x="45" y="34"/>
                      <a:pt x="45" y="33"/>
                      <a:pt x="44" y="33"/>
                    </a:cubicBezTo>
                    <a:cubicBezTo>
                      <a:pt x="45" y="32"/>
                      <a:pt x="45" y="34"/>
                      <a:pt x="46" y="33"/>
                    </a:cubicBezTo>
                    <a:cubicBezTo>
                      <a:pt x="46" y="30"/>
                      <a:pt x="45" y="28"/>
                      <a:pt x="47" y="26"/>
                    </a:cubicBezTo>
                    <a:cubicBezTo>
                      <a:pt x="45" y="24"/>
                      <a:pt x="48" y="23"/>
                      <a:pt x="48" y="22"/>
                    </a:cubicBezTo>
                    <a:cubicBezTo>
                      <a:pt x="46" y="22"/>
                      <a:pt x="48" y="23"/>
                      <a:pt x="47" y="23"/>
                    </a:cubicBezTo>
                    <a:cubicBezTo>
                      <a:pt x="47" y="22"/>
                      <a:pt x="47" y="22"/>
                      <a:pt x="47" y="21"/>
                    </a:cubicBezTo>
                    <a:cubicBezTo>
                      <a:pt x="47" y="21"/>
                      <a:pt x="48" y="21"/>
                      <a:pt x="48" y="20"/>
                    </a:cubicBezTo>
                    <a:cubicBezTo>
                      <a:pt x="48" y="20"/>
                      <a:pt x="48" y="21"/>
                      <a:pt x="47" y="20"/>
                    </a:cubicBezTo>
                    <a:cubicBezTo>
                      <a:pt x="48" y="18"/>
                      <a:pt x="48" y="18"/>
                      <a:pt x="49" y="17"/>
                    </a:cubicBezTo>
                    <a:cubicBezTo>
                      <a:pt x="48" y="16"/>
                      <a:pt x="48" y="15"/>
                      <a:pt x="47" y="14"/>
                    </a:cubicBezTo>
                    <a:cubicBezTo>
                      <a:pt x="48" y="14"/>
                      <a:pt x="49" y="13"/>
                      <a:pt x="50" y="14"/>
                    </a:cubicBezTo>
                    <a:cubicBezTo>
                      <a:pt x="51" y="14"/>
                      <a:pt x="49" y="13"/>
                      <a:pt x="49" y="13"/>
                    </a:cubicBezTo>
                    <a:cubicBezTo>
                      <a:pt x="48" y="14"/>
                      <a:pt x="48" y="13"/>
                      <a:pt x="48" y="14"/>
                    </a:cubicBezTo>
                    <a:cubicBezTo>
                      <a:pt x="46" y="14"/>
                      <a:pt x="49" y="13"/>
                      <a:pt x="48" y="12"/>
                    </a:cubicBezTo>
                    <a:cubicBezTo>
                      <a:pt x="47" y="12"/>
                      <a:pt x="47" y="12"/>
                      <a:pt x="47" y="12"/>
                    </a:cubicBezTo>
                    <a:cubicBezTo>
                      <a:pt x="47" y="12"/>
                      <a:pt x="46" y="12"/>
                      <a:pt x="46" y="11"/>
                    </a:cubicBezTo>
                    <a:cubicBezTo>
                      <a:pt x="46" y="11"/>
                      <a:pt x="46" y="11"/>
                      <a:pt x="46" y="10"/>
                    </a:cubicBezTo>
                    <a:cubicBezTo>
                      <a:pt x="46" y="10"/>
                      <a:pt x="46" y="10"/>
                      <a:pt x="46" y="9"/>
                    </a:cubicBezTo>
                    <a:cubicBezTo>
                      <a:pt x="46" y="9"/>
                      <a:pt x="45" y="11"/>
                      <a:pt x="45" y="10"/>
                    </a:cubicBezTo>
                    <a:cubicBezTo>
                      <a:pt x="45" y="10"/>
                      <a:pt x="45" y="9"/>
                      <a:pt x="45" y="9"/>
                    </a:cubicBezTo>
                    <a:cubicBezTo>
                      <a:pt x="45" y="9"/>
                      <a:pt x="45" y="9"/>
                      <a:pt x="45" y="9"/>
                    </a:cubicBezTo>
                    <a:cubicBezTo>
                      <a:pt x="45" y="9"/>
                      <a:pt x="44" y="9"/>
                      <a:pt x="44" y="9"/>
                    </a:cubicBezTo>
                    <a:cubicBezTo>
                      <a:pt x="44" y="10"/>
                      <a:pt x="44" y="10"/>
                      <a:pt x="44" y="9"/>
                    </a:cubicBezTo>
                    <a:cubicBezTo>
                      <a:pt x="44" y="9"/>
                      <a:pt x="44" y="9"/>
                      <a:pt x="44" y="8"/>
                    </a:cubicBezTo>
                    <a:cubicBezTo>
                      <a:pt x="44" y="9"/>
                      <a:pt x="44" y="9"/>
                      <a:pt x="44" y="9"/>
                    </a:cubicBezTo>
                    <a:cubicBezTo>
                      <a:pt x="44" y="9"/>
                      <a:pt x="44" y="9"/>
                      <a:pt x="44" y="9"/>
                    </a:cubicBezTo>
                    <a:cubicBezTo>
                      <a:pt x="43" y="8"/>
                      <a:pt x="43" y="9"/>
                      <a:pt x="43" y="8"/>
                    </a:cubicBezTo>
                    <a:cubicBezTo>
                      <a:pt x="43" y="9"/>
                      <a:pt x="43" y="9"/>
                      <a:pt x="44" y="9"/>
                    </a:cubicBezTo>
                    <a:cubicBezTo>
                      <a:pt x="44" y="9"/>
                      <a:pt x="43" y="9"/>
                      <a:pt x="44" y="9"/>
                    </a:cubicBezTo>
                    <a:cubicBezTo>
                      <a:pt x="44" y="9"/>
                      <a:pt x="43" y="9"/>
                      <a:pt x="43" y="9"/>
                    </a:cubicBezTo>
                    <a:cubicBezTo>
                      <a:pt x="43" y="8"/>
                      <a:pt x="43" y="9"/>
                      <a:pt x="43" y="9"/>
                    </a:cubicBezTo>
                    <a:cubicBezTo>
                      <a:pt x="43" y="9"/>
                      <a:pt x="43" y="9"/>
                      <a:pt x="43" y="9"/>
                    </a:cubicBezTo>
                    <a:cubicBezTo>
                      <a:pt x="43" y="9"/>
                      <a:pt x="43" y="9"/>
                      <a:pt x="44" y="10"/>
                    </a:cubicBezTo>
                    <a:cubicBezTo>
                      <a:pt x="43" y="10"/>
                      <a:pt x="44" y="10"/>
                      <a:pt x="44" y="10"/>
                    </a:cubicBezTo>
                    <a:cubicBezTo>
                      <a:pt x="43" y="10"/>
                      <a:pt x="43" y="10"/>
                      <a:pt x="43" y="11"/>
                    </a:cubicBezTo>
                    <a:cubicBezTo>
                      <a:pt x="41" y="11"/>
                      <a:pt x="42" y="10"/>
                      <a:pt x="40" y="11"/>
                    </a:cubicBezTo>
                    <a:cubicBezTo>
                      <a:pt x="40" y="11"/>
                      <a:pt x="41" y="11"/>
                      <a:pt x="41" y="11"/>
                    </a:cubicBezTo>
                    <a:cubicBezTo>
                      <a:pt x="42" y="11"/>
                      <a:pt x="42" y="11"/>
                      <a:pt x="43" y="11"/>
                    </a:cubicBezTo>
                    <a:cubicBezTo>
                      <a:pt x="43" y="12"/>
                      <a:pt x="43" y="12"/>
                      <a:pt x="42" y="12"/>
                    </a:cubicBezTo>
                    <a:cubicBezTo>
                      <a:pt x="43" y="12"/>
                      <a:pt x="43" y="13"/>
                      <a:pt x="43" y="13"/>
                    </a:cubicBezTo>
                    <a:cubicBezTo>
                      <a:pt x="41" y="13"/>
                      <a:pt x="39" y="14"/>
                      <a:pt x="37" y="15"/>
                    </a:cubicBezTo>
                    <a:cubicBezTo>
                      <a:pt x="37" y="14"/>
                      <a:pt x="37" y="14"/>
                      <a:pt x="37" y="14"/>
                    </a:cubicBezTo>
                    <a:cubicBezTo>
                      <a:pt x="38" y="13"/>
                      <a:pt x="38" y="12"/>
                      <a:pt x="38" y="11"/>
                    </a:cubicBezTo>
                    <a:cubicBezTo>
                      <a:pt x="38" y="11"/>
                      <a:pt x="38" y="10"/>
                      <a:pt x="38" y="9"/>
                    </a:cubicBezTo>
                    <a:cubicBezTo>
                      <a:pt x="38" y="9"/>
                      <a:pt x="38" y="9"/>
                      <a:pt x="38" y="8"/>
                    </a:cubicBezTo>
                    <a:cubicBezTo>
                      <a:pt x="38" y="8"/>
                      <a:pt x="38" y="8"/>
                      <a:pt x="38" y="7"/>
                    </a:cubicBezTo>
                    <a:cubicBezTo>
                      <a:pt x="38" y="7"/>
                      <a:pt x="38" y="7"/>
                      <a:pt x="39" y="7"/>
                    </a:cubicBezTo>
                    <a:cubicBezTo>
                      <a:pt x="39" y="6"/>
                      <a:pt x="37" y="7"/>
                      <a:pt x="37" y="7"/>
                    </a:cubicBezTo>
                    <a:cubicBezTo>
                      <a:pt x="38" y="7"/>
                      <a:pt x="38" y="7"/>
                      <a:pt x="37" y="6"/>
                    </a:cubicBezTo>
                    <a:cubicBezTo>
                      <a:pt x="37" y="6"/>
                      <a:pt x="37" y="6"/>
                      <a:pt x="38" y="5"/>
                    </a:cubicBezTo>
                    <a:cubicBezTo>
                      <a:pt x="37" y="6"/>
                      <a:pt x="37" y="6"/>
                      <a:pt x="37" y="6"/>
                    </a:cubicBezTo>
                    <a:cubicBezTo>
                      <a:pt x="37" y="6"/>
                      <a:pt x="37" y="6"/>
                      <a:pt x="37" y="6"/>
                    </a:cubicBezTo>
                    <a:cubicBezTo>
                      <a:pt x="37" y="6"/>
                      <a:pt x="37" y="6"/>
                      <a:pt x="37" y="6"/>
                    </a:cubicBezTo>
                    <a:cubicBezTo>
                      <a:pt x="37" y="5"/>
                      <a:pt x="37" y="5"/>
                      <a:pt x="37" y="5"/>
                    </a:cubicBezTo>
                    <a:cubicBezTo>
                      <a:pt x="37" y="6"/>
                      <a:pt x="36" y="6"/>
                      <a:pt x="36" y="6"/>
                    </a:cubicBezTo>
                    <a:cubicBezTo>
                      <a:pt x="35" y="7"/>
                      <a:pt x="34" y="7"/>
                      <a:pt x="33" y="8"/>
                    </a:cubicBezTo>
                    <a:cubicBezTo>
                      <a:pt x="33" y="8"/>
                      <a:pt x="32" y="8"/>
                      <a:pt x="31" y="8"/>
                    </a:cubicBezTo>
                    <a:cubicBezTo>
                      <a:pt x="32" y="9"/>
                      <a:pt x="31" y="10"/>
                      <a:pt x="31" y="8"/>
                    </a:cubicBezTo>
                    <a:cubicBezTo>
                      <a:pt x="30" y="9"/>
                      <a:pt x="31" y="9"/>
                      <a:pt x="31" y="10"/>
                    </a:cubicBezTo>
                    <a:cubicBezTo>
                      <a:pt x="31" y="10"/>
                      <a:pt x="28" y="9"/>
                      <a:pt x="30" y="11"/>
                    </a:cubicBezTo>
                    <a:cubicBezTo>
                      <a:pt x="29" y="11"/>
                      <a:pt x="29" y="11"/>
                      <a:pt x="29" y="12"/>
                    </a:cubicBezTo>
                    <a:cubicBezTo>
                      <a:pt x="29" y="12"/>
                      <a:pt x="29" y="12"/>
                      <a:pt x="28" y="11"/>
                    </a:cubicBezTo>
                    <a:cubicBezTo>
                      <a:pt x="28" y="12"/>
                      <a:pt x="28" y="12"/>
                      <a:pt x="28" y="12"/>
                    </a:cubicBezTo>
                    <a:cubicBezTo>
                      <a:pt x="28" y="12"/>
                      <a:pt x="28" y="12"/>
                      <a:pt x="27" y="12"/>
                    </a:cubicBezTo>
                    <a:cubicBezTo>
                      <a:pt x="28" y="12"/>
                      <a:pt x="28" y="13"/>
                      <a:pt x="27" y="13"/>
                    </a:cubicBezTo>
                    <a:cubicBezTo>
                      <a:pt x="27" y="13"/>
                      <a:pt x="27" y="13"/>
                      <a:pt x="27" y="14"/>
                    </a:cubicBezTo>
                    <a:cubicBezTo>
                      <a:pt x="27" y="13"/>
                      <a:pt x="27" y="14"/>
                      <a:pt x="27" y="14"/>
                    </a:cubicBezTo>
                    <a:cubicBezTo>
                      <a:pt x="26" y="14"/>
                      <a:pt x="26" y="15"/>
                      <a:pt x="26" y="15"/>
                    </a:cubicBezTo>
                    <a:cubicBezTo>
                      <a:pt x="26" y="15"/>
                      <a:pt x="26" y="15"/>
                      <a:pt x="26" y="15"/>
                    </a:cubicBezTo>
                    <a:cubicBezTo>
                      <a:pt x="26" y="15"/>
                      <a:pt x="26" y="16"/>
                      <a:pt x="26" y="16"/>
                    </a:cubicBezTo>
                    <a:cubicBezTo>
                      <a:pt x="25" y="16"/>
                      <a:pt x="25" y="16"/>
                      <a:pt x="25" y="16"/>
                    </a:cubicBezTo>
                    <a:cubicBezTo>
                      <a:pt x="25" y="16"/>
                      <a:pt x="25" y="16"/>
                      <a:pt x="26" y="16"/>
                    </a:cubicBezTo>
                    <a:cubicBezTo>
                      <a:pt x="26" y="16"/>
                      <a:pt x="27" y="16"/>
                      <a:pt x="27" y="16"/>
                    </a:cubicBezTo>
                    <a:cubicBezTo>
                      <a:pt x="26" y="17"/>
                      <a:pt x="27" y="17"/>
                      <a:pt x="25" y="17"/>
                    </a:cubicBezTo>
                    <a:cubicBezTo>
                      <a:pt x="25" y="17"/>
                      <a:pt x="26" y="17"/>
                      <a:pt x="26" y="17"/>
                    </a:cubicBezTo>
                    <a:cubicBezTo>
                      <a:pt x="26" y="17"/>
                      <a:pt x="25" y="18"/>
                      <a:pt x="24" y="18"/>
                    </a:cubicBezTo>
                    <a:cubicBezTo>
                      <a:pt x="24" y="18"/>
                      <a:pt x="24" y="18"/>
                      <a:pt x="23" y="18"/>
                    </a:cubicBezTo>
                    <a:cubicBezTo>
                      <a:pt x="24" y="18"/>
                      <a:pt x="25" y="18"/>
                      <a:pt x="26" y="17"/>
                    </a:cubicBezTo>
                    <a:cubicBezTo>
                      <a:pt x="26" y="18"/>
                      <a:pt x="26" y="17"/>
                      <a:pt x="26" y="18"/>
                    </a:cubicBezTo>
                    <a:cubicBezTo>
                      <a:pt x="25" y="19"/>
                      <a:pt x="27" y="17"/>
                      <a:pt x="27" y="18"/>
                    </a:cubicBezTo>
                    <a:cubicBezTo>
                      <a:pt x="27" y="18"/>
                      <a:pt x="26" y="18"/>
                      <a:pt x="26" y="19"/>
                    </a:cubicBezTo>
                    <a:cubicBezTo>
                      <a:pt x="26" y="19"/>
                      <a:pt x="26" y="19"/>
                      <a:pt x="27" y="19"/>
                    </a:cubicBezTo>
                    <a:cubicBezTo>
                      <a:pt x="27" y="19"/>
                      <a:pt x="27" y="19"/>
                      <a:pt x="27" y="19"/>
                    </a:cubicBezTo>
                    <a:cubicBezTo>
                      <a:pt x="27" y="19"/>
                      <a:pt x="27" y="19"/>
                      <a:pt x="28" y="18"/>
                    </a:cubicBezTo>
                    <a:cubicBezTo>
                      <a:pt x="28" y="18"/>
                      <a:pt x="28" y="18"/>
                      <a:pt x="28" y="19"/>
                    </a:cubicBezTo>
                    <a:cubicBezTo>
                      <a:pt x="28" y="19"/>
                      <a:pt x="28" y="19"/>
                      <a:pt x="28" y="19"/>
                    </a:cubicBezTo>
                    <a:cubicBezTo>
                      <a:pt x="28" y="19"/>
                      <a:pt x="28" y="20"/>
                      <a:pt x="29" y="20"/>
                    </a:cubicBezTo>
                    <a:cubicBezTo>
                      <a:pt x="29" y="20"/>
                      <a:pt x="29" y="20"/>
                      <a:pt x="29" y="20"/>
                    </a:cubicBezTo>
                    <a:cubicBezTo>
                      <a:pt x="30" y="20"/>
                      <a:pt x="29" y="21"/>
                      <a:pt x="29" y="21"/>
                    </a:cubicBezTo>
                    <a:cubicBezTo>
                      <a:pt x="29" y="21"/>
                      <a:pt x="30" y="21"/>
                      <a:pt x="30" y="21"/>
                    </a:cubicBezTo>
                    <a:cubicBezTo>
                      <a:pt x="28" y="22"/>
                      <a:pt x="26" y="22"/>
                      <a:pt x="24" y="23"/>
                    </a:cubicBezTo>
                    <a:cubicBezTo>
                      <a:pt x="24" y="22"/>
                      <a:pt x="24" y="22"/>
                      <a:pt x="26" y="21"/>
                    </a:cubicBezTo>
                    <a:cubicBezTo>
                      <a:pt x="25" y="21"/>
                      <a:pt x="25" y="20"/>
                      <a:pt x="25" y="20"/>
                    </a:cubicBezTo>
                    <a:cubicBezTo>
                      <a:pt x="26" y="20"/>
                      <a:pt x="26" y="19"/>
                      <a:pt x="26" y="19"/>
                    </a:cubicBezTo>
                    <a:cubicBezTo>
                      <a:pt x="26" y="19"/>
                      <a:pt x="25" y="19"/>
                      <a:pt x="25" y="19"/>
                    </a:cubicBezTo>
                    <a:cubicBezTo>
                      <a:pt x="26" y="19"/>
                      <a:pt x="24" y="18"/>
                      <a:pt x="26" y="17"/>
                    </a:cubicBezTo>
                    <a:cubicBezTo>
                      <a:pt x="25" y="17"/>
                      <a:pt x="24" y="17"/>
                      <a:pt x="25" y="17"/>
                    </a:cubicBezTo>
                    <a:cubicBezTo>
                      <a:pt x="25" y="16"/>
                      <a:pt x="24" y="18"/>
                      <a:pt x="24" y="17"/>
                    </a:cubicBezTo>
                    <a:cubicBezTo>
                      <a:pt x="23" y="17"/>
                      <a:pt x="25" y="17"/>
                      <a:pt x="25" y="16"/>
                    </a:cubicBezTo>
                    <a:cubicBezTo>
                      <a:pt x="25" y="16"/>
                      <a:pt x="24" y="16"/>
                      <a:pt x="25" y="16"/>
                    </a:cubicBezTo>
                    <a:cubicBezTo>
                      <a:pt x="25" y="15"/>
                      <a:pt x="25" y="14"/>
                      <a:pt x="25" y="14"/>
                    </a:cubicBezTo>
                    <a:cubicBezTo>
                      <a:pt x="24" y="15"/>
                      <a:pt x="24" y="15"/>
                      <a:pt x="23" y="14"/>
                    </a:cubicBezTo>
                    <a:cubicBezTo>
                      <a:pt x="23" y="13"/>
                      <a:pt x="22" y="13"/>
                      <a:pt x="21" y="14"/>
                    </a:cubicBezTo>
                    <a:cubicBezTo>
                      <a:pt x="22" y="12"/>
                      <a:pt x="20" y="11"/>
                      <a:pt x="19" y="11"/>
                    </a:cubicBezTo>
                    <a:cubicBezTo>
                      <a:pt x="17" y="11"/>
                      <a:pt x="16" y="12"/>
                      <a:pt x="14" y="11"/>
                    </a:cubicBezTo>
                    <a:cubicBezTo>
                      <a:pt x="14" y="12"/>
                      <a:pt x="14" y="12"/>
                      <a:pt x="14" y="12"/>
                    </a:cubicBezTo>
                    <a:cubicBezTo>
                      <a:pt x="14" y="12"/>
                      <a:pt x="14" y="12"/>
                      <a:pt x="14" y="12"/>
                    </a:cubicBezTo>
                    <a:cubicBezTo>
                      <a:pt x="14" y="13"/>
                      <a:pt x="12" y="14"/>
                      <a:pt x="11" y="15"/>
                    </a:cubicBezTo>
                    <a:cubicBezTo>
                      <a:pt x="10" y="16"/>
                      <a:pt x="10" y="17"/>
                      <a:pt x="11" y="19"/>
                    </a:cubicBezTo>
                    <a:cubicBezTo>
                      <a:pt x="10" y="20"/>
                      <a:pt x="9" y="19"/>
                      <a:pt x="9" y="20"/>
                    </a:cubicBezTo>
                    <a:cubicBezTo>
                      <a:pt x="9" y="20"/>
                      <a:pt x="10" y="20"/>
                      <a:pt x="11" y="20"/>
                    </a:cubicBezTo>
                    <a:cubicBezTo>
                      <a:pt x="10" y="21"/>
                      <a:pt x="11" y="22"/>
                      <a:pt x="10" y="23"/>
                    </a:cubicBezTo>
                    <a:cubicBezTo>
                      <a:pt x="11" y="24"/>
                      <a:pt x="11" y="23"/>
                      <a:pt x="11" y="24"/>
                    </a:cubicBezTo>
                    <a:cubicBezTo>
                      <a:pt x="11" y="24"/>
                      <a:pt x="11" y="24"/>
                      <a:pt x="10" y="24"/>
                    </a:cubicBezTo>
                    <a:cubicBezTo>
                      <a:pt x="12" y="26"/>
                      <a:pt x="12" y="27"/>
                      <a:pt x="13" y="29"/>
                    </a:cubicBezTo>
                    <a:cubicBezTo>
                      <a:pt x="13" y="28"/>
                      <a:pt x="13" y="28"/>
                      <a:pt x="14" y="29"/>
                    </a:cubicBezTo>
                    <a:cubicBezTo>
                      <a:pt x="14" y="29"/>
                      <a:pt x="14" y="29"/>
                      <a:pt x="14" y="29"/>
                    </a:cubicBezTo>
                    <a:cubicBezTo>
                      <a:pt x="14" y="30"/>
                      <a:pt x="14" y="30"/>
                      <a:pt x="15" y="30"/>
                    </a:cubicBezTo>
                    <a:cubicBezTo>
                      <a:pt x="14" y="31"/>
                      <a:pt x="14" y="30"/>
                      <a:pt x="14" y="30"/>
                    </a:cubicBezTo>
                    <a:cubicBezTo>
                      <a:pt x="14" y="30"/>
                      <a:pt x="14" y="31"/>
                      <a:pt x="14" y="31"/>
                    </a:cubicBezTo>
                    <a:cubicBezTo>
                      <a:pt x="14" y="31"/>
                      <a:pt x="14" y="31"/>
                      <a:pt x="14" y="31"/>
                    </a:cubicBezTo>
                    <a:cubicBezTo>
                      <a:pt x="14" y="31"/>
                      <a:pt x="14" y="31"/>
                      <a:pt x="14" y="31"/>
                    </a:cubicBezTo>
                    <a:cubicBezTo>
                      <a:pt x="14" y="31"/>
                      <a:pt x="14" y="31"/>
                      <a:pt x="14" y="31"/>
                    </a:cubicBezTo>
                    <a:cubicBezTo>
                      <a:pt x="15" y="32"/>
                      <a:pt x="15" y="32"/>
                      <a:pt x="15" y="32"/>
                    </a:cubicBezTo>
                    <a:cubicBezTo>
                      <a:pt x="15" y="32"/>
                      <a:pt x="15" y="32"/>
                      <a:pt x="15" y="32"/>
                    </a:cubicBezTo>
                    <a:cubicBezTo>
                      <a:pt x="15" y="32"/>
                      <a:pt x="15" y="32"/>
                      <a:pt x="15" y="33"/>
                    </a:cubicBezTo>
                    <a:cubicBezTo>
                      <a:pt x="15" y="33"/>
                      <a:pt x="15" y="33"/>
                      <a:pt x="15" y="33"/>
                    </a:cubicBezTo>
                    <a:cubicBezTo>
                      <a:pt x="16" y="36"/>
                      <a:pt x="22" y="40"/>
                      <a:pt x="24" y="43"/>
                    </a:cubicBezTo>
                    <a:cubicBezTo>
                      <a:pt x="25" y="43"/>
                      <a:pt x="30" y="46"/>
                      <a:pt x="29" y="47"/>
                    </a:cubicBezTo>
                    <a:cubicBezTo>
                      <a:pt x="31" y="48"/>
                      <a:pt x="34" y="50"/>
                      <a:pt x="36" y="53"/>
                    </a:cubicBezTo>
                    <a:cubicBezTo>
                      <a:pt x="37" y="54"/>
                      <a:pt x="38" y="56"/>
                      <a:pt x="39" y="57"/>
                    </a:cubicBezTo>
                    <a:cubicBezTo>
                      <a:pt x="40" y="58"/>
                      <a:pt x="40" y="59"/>
                      <a:pt x="40" y="60"/>
                    </a:cubicBezTo>
                    <a:cubicBezTo>
                      <a:pt x="39" y="61"/>
                      <a:pt x="39" y="61"/>
                      <a:pt x="39" y="61"/>
                    </a:cubicBezTo>
                    <a:cubicBezTo>
                      <a:pt x="40" y="62"/>
                      <a:pt x="40" y="62"/>
                      <a:pt x="40" y="63"/>
                    </a:cubicBezTo>
                    <a:cubicBezTo>
                      <a:pt x="41" y="62"/>
                      <a:pt x="42" y="62"/>
                      <a:pt x="42" y="63"/>
                    </a:cubicBezTo>
                    <a:cubicBezTo>
                      <a:pt x="43" y="63"/>
                      <a:pt x="43" y="65"/>
                      <a:pt x="42" y="65"/>
                    </a:cubicBezTo>
                    <a:cubicBezTo>
                      <a:pt x="42" y="65"/>
                      <a:pt x="43" y="65"/>
                      <a:pt x="43" y="66"/>
                    </a:cubicBezTo>
                    <a:cubicBezTo>
                      <a:pt x="44" y="66"/>
                      <a:pt x="44" y="67"/>
                      <a:pt x="45" y="67"/>
                    </a:cubicBezTo>
                    <a:cubicBezTo>
                      <a:pt x="45" y="67"/>
                      <a:pt x="44" y="68"/>
                      <a:pt x="44" y="68"/>
                    </a:cubicBezTo>
                    <a:cubicBezTo>
                      <a:pt x="44" y="69"/>
                      <a:pt x="44" y="68"/>
                      <a:pt x="45" y="68"/>
                    </a:cubicBezTo>
                    <a:cubicBezTo>
                      <a:pt x="46" y="68"/>
                      <a:pt x="46" y="69"/>
                      <a:pt x="46" y="70"/>
                    </a:cubicBezTo>
                    <a:cubicBezTo>
                      <a:pt x="46" y="70"/>
                      <a:pt x="46" y="71"/>
                      <a:pt x="46" y="71"/>
                    </a:cubicBezTo>
                    <a:cubicBezTo>
                      <a:pt x="47" y="71"/>
                      <a:pt x="44" y="72"/>
                      <a:pt x="46" y="72"/>
                    </a:cubicBezTo>
                    <a:cubicBezTo>
                      <a:pt x="46" y="72"/>
                      <a:pt x="45" y="72"/>
                      <a:pt x="44" y="73"/>
                    </a:cubicBezTo>
                    <a:cubicBezTo>
                      <a:pt x="44" y="72"/>
                      <a:pt x="45" y="72"/>
                      <a:pt x="45" y="71"/>
                    </a:cubicBezTo>
                    <a:cubicBezTo>
                      <a:pt x="44" y="72"/>
                      <a:pt x="44" y="72"/>
                      <a:pt x="43" y="73"/>
                    </a:cubicBezTo>
                    <a:cubicBezTo>
                      <a:pt x="42" y="72"/>
                      <a:pt x="41" y="72"/>
                      <a:pt x="41" y="71"/>
                    </a:cubicBezTo>
                    <a:cubicBezTo>
                      <a:pt x="41" y="71"/>
                      <a:pt x="43" y="71"/>
                      <a:pt x="43" y="70"/>
                    </a:cubicBezTo>
                    <a:cubicBezTo>
                      <a:pt x="41" y="71"/>
                      <a:pt x="40" y="70"/>
                      <a:pt x="40" y="68"/>
                    </a:cubicBezTo>
                    <a:cubicBezTo>
                      <a:pt x="39" y="67"/>
                      <a:pt x="39" y="65"/>
                      <a:pt x="37" y="65"/>
                    </a:cubicBezTo>
                    <a:cubicBezTo>
                      <a:pt x="37" y="65"/>
                      <a:pt x="37" y="64"/>
                      <a:pt x="38" y="64"/>
                    </a:cubicBezTo>
                    <a:cubicBezTo>
                      <a:pt x="36" y="63"/>
                      <a:pt x="35" y="61"/>
                      <a:pt x="34" y="61"/>
                    </a:cubicBezTo>
                    <a:cubicBezTo>
                      <a:pt x="36" y="60"/>
                      <a:pt x="34" y="59"/>
                      <a:pt x="36" y="59"/>
                    </a:cubicBezTo>
                    <a:cubicBezTo>
                      <a:pt x="34" y="58"/>
                      <a:pt x="34" y="59"/>
                      <a:pt x="32" y="59"/>
                    </a:cubicBezTo>
                    <a:cubicBezTo>
                      <a:pt x="32" y="56"/>
                      <a:pt x="28" y="56"/>
                      <a:pt x="29" y="54"/>
                    </a:cubicBezTo>
                    <a:cubicBezTo>
                      <a:pt x="28" y="54"/>
                      <a:pt x="28" y="54"/>
                      <a:pt x="27" y="54"/>
                    </a:cubicBezTo>
                    <a:cubicBezTo>
                      <a:pt x="28" y="54"/>
                      <a:pt x="24" y="50"/>
                      <a:pt x="23" y="50"/>
                    </a:cubicBezTo>
                    <a:cubicBezTo>
                      <a:pt x="23" y="50"/>
                      <a:pt x="22" y="49"/>
                      <a:pt x="23" y="49"/>
                    </a:cubicBezTo>
                    <a:cubicBezTo>
                      <a:pt x="22" y="49"/>
                      <a:pt x="22" y="49"/>
                      <a:pt x="21" y="49"/>
                    </a:cubicBezTo>
                    <a:cubicBezTo>
                      <a:pt x="21" y="49"/>
                      <a:pt x="22" y="47"/>
                      <a:pt x="21" y="49"/>
                    </a:cubicBezTo>
                    <a:cubicBezTo>
                      <a:pt x="20" y="46"/>
                      <a:pt x="17" y="46"/>
                      <a:pt x="14" y="44"/>
                    </a:cubicBezTo>
                    <a:cubicBezTo>
                      <a:pt x="17" y="42"/>
                      <a:pt x="15" y="41"/>
                      <a:pt x="15" y="38"/>
                    </a:cubicBezTo>
                    <a:cubicBezTo>
                      <a:pt x="14" y="39"/>
                      <a:pt x="13" y="37"/>
                      <a:pt x="12" y="37"/>
                    </a:cubicBezTo>
                    <a:cubicBezTo>
                      <a:pt x="12" y="37"/>
                      <a:pt x="13" y="36"/>
                      <a:pt x="11" y="37"/>
                    </a:cubicBezTo>
                    <a:cubicBezTo>
                      <a:pt x="11" y="36"/>
                      <a:pt x="13" y="35"/>
                      <a:pt x="13" y="35"/>
                    </a:cubicBezTo>
                    <a:cubicBezTo>
                      <a:pt x="12" y="35"/>
                      <a:pt x="12" y="35"/>
                      <a:pt x="11" y="35"/>
                    </a:cubicBezTo>
                    <a:cubicBezTo>
                      <a:pt x="11" y="35"/>
                      <a:pt x="11" y="35"/>
                      <a:pt x="11" y="36"/>
                    </a:cubicBezTo>
                    <a:cubicBezTo>
                      <a:pt x="10" y="36"/>
                      <a:pt x="10" y="36"/>
                      <a:pt x="10" y="36"/>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9" y="35"/>
                      <a:pt x="9" y="35"/>
                      <a:pt x="9" y="35"/>
                    </a:cubicBezTo>
                    <a:cubicBezTo>
                      <a:pt x="8" y="35"/>
                      <a:pt x="8" y="34"/>
                      <a:pt x="8" y="34"/>
                    </a:cubicBezTo>
                    <a:cubicBezTo>
                      <a:pt x="7" y="34"/>
                      <a:pt x="7" y="33"/>
                      <a:pt x="6" y="33"/>
                    </a:cubicBezTo>
                    <a:cubicBezTo>
                      <a:pt x="7" y="32"/>
                      <a:pt x="6" y="32"/>
                      <a:pt x="5" y="30"/>
                    </a:cubicBezTo>
                    <a:cubicBezTo>
                      <a:pt x="5" y="30"/>
                      <a:pt x="6" y="30"/>
                      <a:pt x="6" y="30"/>
                    </a:cubicBezTo>
                    <a:cubicBezTo>
                      <a:pt x="6" y="30"/>
                      <a:pt x="5" y="30"/>
                      <a:pt x="5" y="30"/>
                    </a:cubicBezTo>
                    <a:cubicBezTo>
                      <a:pt x="5" y="29"/>
                      <a:pt x="5" y="29"/>
                      <a:pt x="4" y="28"/>
                    </a:cubicBezTo>
                    <a:cubicBezTo>
                      <a:pt x="5" y="28"/>
                      <a:pt x="5" y="28"/>
                      <a:pt x="5" y="28"/>
                    </a:cubicBezTo>
                    <a:cubicBezTo>
                      <a:pt x="6" y="28"/>
                      <a:pt x="5" y="29"/>
                      <a:pt x="6" y="29"/>
                    </a:cubicBezTo>
                    <a:cubicBezTo>
                      <a:pt x="7" y="28"/>
                      <a:pt x="7" y="28"/>
                      <a:pt x="6" y="28"/>
                    </a:cubicBezTo>
                    <a:cubicBezTo>
                      <a:pt x="6" y="27"/>
                      <a:pt x="4" y="28"/>
                      <a:pt x="3" y="28"/>
                    </a:cubicBezTo>
                    <a:cubicBezTo>
                      <a:pt x="4" y="27"/>
                      <a:pt x="3" y="27"/>
                      <a:pt x="3" y="27"/>
                    </a:cubicBezTo>
                    <a:cubicBezTo>
                      <a:pt x="3" y="26"/>
                      <a:pt x="2" y="26"/>
                      <a:pt x="1" y="24"/>
                    </a:cubicBezTo>
                    <a:cubicBezTo>
                      <a:pt x="2" y="24"/>
                      <a:pt x="2" y="25"/>
                      <a:pt x="3" y="25"/>
                    </a:cubicBezTo>
                    <a:cubicBezTo>
                      <a:pt x="3" y="25"/>
                      <a:pt x="3" y="24"/>
                      <a:pt x="3" y="24"/>
                    </a:cubicBezTo>
                    <a:cubicBezTo>
                      <a:pt x="3" y="23"/>
                      <a:pt x="2" y="25"/>
                      <a:pt x="1" y="24"/>
                    </a:cubicBezTo>
                    <a:cubicBezTo>
                      <a:pt x="0" y="23"/>
                      <a:pt x="2" y="24"/>
                      <a:pt x="3" y="23"/>
                    </a:cubicBezTo>
                    <a:cubicBezTo>
                      <a:pt x="3" y="23"/>
                      <a:pt x="3" y="22"/>
                      <a:pt x="2" y="22"/>
                    </a:cubicBezTo>
                    <a:cubicBezTo>
                      <a:pt x="1" y="22"/>
                      <a:pt x="3" y="22"/>
                      <a:pt x="2" y="23"/>
                    </a:cubicBezTo>
                    <a:cubicBezTo>
                      <a:pt x="1" y="23"/>
                      <a:pt x="1" y="22"/>
                      <a:pt x="0" y="21"/>
                    </a:cubicBezTo>
                    <a:cubicBezTo>
                      <a:pt x="1" y="21"/>
                      <a:pt x="1" y="21"/>
                      <a:pt x="2" y="20"/>
                    </a:cubicBezTo>
                    <a:cubicBezTo>
                      <a:pt x="2" y="20"/>
                      <a:pt x="0" y="20"/>
                      <a:pt x="2" y="20"/>
                    </a:cubicBezTo>
                    <a:cubicBezTo>
                      <a:pt x="1" y="19"/>
                      <a:pt x="1" y="18"/>
                      <a:pt x="1" y="17"/>
                    </a:cubicBezTo>
                    <a:cubicBezTo>
                      <a:pt x="2" y="16"/>
                      <a:pt x="2" y="16"/>
                      <a:pt x="1" y="16"/>
                    </a:cubicBezTo>
                    <a:cubicBezTo>
                      <a:pt x="1" y="15"/>
                      <a:pt x="1" y="14"/>
                      <a:pt x="1" y="14"/>
                    </a:cubicBezTo>
                    <a:cubicBezTo>
                      <a:pt x="1" y="14"/>
                      <a:pt x="2" y="14"/>
                      <a:pt x="2" y="14"/>
                    </a:cubicBezTo>
                    <a:cubicBezTo>
                      <a:pt x="3" y="14"/>
                      <a:pt x="3" y="13"/>
                      <a:pt x="3" y="13"/>
                    </a:cubicBezTo>
                    <a:cubicBezTo>
                      <a:pt x="3" y="12"/>
                      <a:pt x="3" y="13"/>
                      <a:pt x="2" y="14"/>
                    </a:cubicBezTo>
                    <a:cubicBezTo>
                      <a:pt x="1" y="14"/>
                      <a:pt x="2" y="12"/>
                      <a:pt x="2" y="12"/>
                    </a:cubicBezTo>
                    <a:cubicBezTo>
                      <a:pt x="4" y="12"/>
                      <a:pt x="3" y="12"/>
                      <a:pt x="4" y="13"/>
                    </a:cubicBezTo>
                    <a:cubicBezTo>
                      <a:pt x="5" y="12"/>
                      <a:pt x="5" y="12"/>
                      <a:pt x="5" y="12"/>
                    </a:cubicBezTo>
                    <a:cubicBezTo>
                      <a:pt x="6" y="12"/>
                      <a:pt x="7" y="12"/>
                      <a:pt x="7" y="12"/>
                    </a:cubicBezTo>
                    <a:cubicBezTo>
                      <a:pt x="8" y="11"/>
                      <a:pt x="6" y="11"/>
                      <a:pt x="5" y="12"/>
                    </a:cubicBezTo>
                    <a:cubicBezTo>
                      <a:pt x="5" y="10"/>
                      <a:pt x="7" y="11"/>
                      <a:pt x="6" y="9"/>
                    </a:cubicBezTo>
                    <a:cubicBezTo>
                      <a:pt x="6" y="9"/>
                      <a:pt x="7" y="9"/>
                      <a:pt x="8" y="9"/>
                    </a:cubicBezTo>
                    <a:cubicBezTo>
                      <a:pt x="9" y="10"/>
                      <a:pt x="8" y="10"/>
                      <a:pt x="10" y="10"/>
                    </a:cubicBezTo>
                    <a:cubicBezTo>
                      <a:pt x="10" y="9"/>
                      <a:pt x="8" y="8"/>
                      <a:pt x="7" y="8"/>
                    </a:cubicBezTo>
                    <a:cubicBezTo>
                      <a:pt x="7" y="8"/>
                      <a:pt x="9" y="8"/>
                      <a:pt x="9" y="7"/>
                    </a:cubicBezTo>
                    <a:cubicBezTo>
                      <a:pt x="9" y="8"/>
                      <a:pt x="11" y="9"/>
                      <a:pt x="9" y="9"/>
                    </a:cubicBezTo>
                    <a:cubicBezTo>
                      <a:pt x="11" y="9"/>
                      <a:pt x="11" y="8"/>
                      <a:pt x="12" y="9"/>
                    </a:cubicBezTo>
                    <a:cubicBezTo>
                      <a:pt x="12" y="9"/>
                      <a:pt x="12" y="9"/>
                      <a:pt x="12" y="9"/>
                    </a:cubicBezTo>
                    <a:cubicBezTo>
                      <a:pt x="12" y="9"/>
                      <a:pt x="12" y="9"/>
                      <a:pt x="12" y="9"/>
                    </a:cubicBezTo>
                    <a:cubicBezTo>
                      <a:pt x="12" y="8"/>
                      <a:pt x="12" y="8"/>
                      <a:pt x="13" y="8"/>
                    </a:cubicBezTo>
                    <a:cubicBezTo>
                      <a:pt x="13" y="8"/>
                      <a:pt x="13" y="8"/>
                      <a:pt x="13" y="9"/>
                    </a:cubicBezTo>
                    <a:cubicBezTo>
                      <a:pt x="13" y="8"/>
                      <a:pt x="14" y="7"/>
                      <a:pt x="15" y="7"/>
                    </a:cubicBezTo>
                    <a:cubicBezTo>
                      <a:pt x="15" y="6"/>
                      <a:pt x="14" y="7"/>
                      <a:pt x="13" y="5"/>
                    </a:cubicBezTo>
                    <a:cubicBezTo>
                      <a:pt x="14" y="5"/>
                      <a:pt x="14" y="6"/>
                      <a:pt x="14" y="6"/>
                    </a:cubicBezTo>
                    <a:cubicBezTo>
                      <a:pt x="15" y="6"/>
                      <a:pt x="15" y="5"/>
                      <a:pt x="16" y="6"/>
                    </a:cubicBezTo>
                    <a:cubicBezTo>
                      <a:pt x="16" y="6"/>
                      <a:pt x="16" y="6"/>
                      <a:pt x="16" y="5"/>
                    </a:cubicBezTo>
                    <a:cubicBezTo>
                      <a:pt x="16" y="5"/>
                      <a:pt x="16" y="5"/>
                      <a:pt x="16" y="5"/>
                    </a:cubicBezTo>
                    <a:cubicBezTo>
                      <a:pt x="16" y="4"/>
                      <a:pt x="17" y="4"/>
                      <a:pt x="17" y="5"/>
                    </a:cubicBezTo>
                    <a:cubicBezTo>
                      <a:pt x="18" y="5"/>
                      <a:pt x="19" y="5"/>
                      <a:pt x="18" y="4"/>
                    </a:cubicBezTo>
                    <a:cubicBezTo>
                      <a:pt x="19" y="4"/>
                      <a:pt x="19" y="5"/>
                      <a:pt x="20" y="4"/>
                    </a:cubicBezTo>
                    <a:cubicBezTo>
                      <a:pt x="20" y="4"/>
                      <a:pt x="20" y="5"/>
                      <a:pt x="20" y="6"/>
                    </a:cubicBezTo>
                    <a:cubicBezTo>
                      <a:pt x="20" y="5"/>
                      <a:pt x="21" y="5"/>
                      <a:pt x="22" y="5"/>
                    </a:cubicBezTo>
                    <a:cubicBezTo>
                      <a:pt x="22" y="5"/>
                      <a:pt x="23" y="5"/>
                      <a:pt x="23" y="5"/>
                    </a:cubicBezTo>
                    <a:cubicBezTo>
                      <a:pt x="24" y="6"/>
                      <a:pt x="25" y="6"/>
                      <a:pt x="26" y="7"/>
                    </a:cubicBezTo>
                    <a:cubicBezTo>
                      <a:pt x="28" y="8"/>
                      <a:pt x="30" y="9"/>
                      <a:pt x="32" y="12"/>
                    </a:cubicBezTo>
                    <a:cubicBezTo>
                      <a:pt x="32" y="13"/>
                      <a:pt x="32" y="14"/>
                      <a:pt x="31" y="14"/>
                    </a:cubicBezTo>
                    <a:cubicBezTo>
                      <a:pt x="30" y="15"/>
                      <a:pt x="30" y="15"/>
                      <a:pt x="29" y="16"/>
                    </a:cubicBezTo>
                    <a:cubicBezTo>
                      <a:pt x="30" y="19"/>
                      <a:pt x="29" y="22"/>
                      <a:pt x="28" y="25"/>
                    </a:cubicBezTo>
                    <a:cubicBezTo>
                      <a:pt x="28" y="24"/>
                      <a:pt x="28" y="24"/>
                      <a:pt x="29" y="24"/>
                    </a:cubicBezTo>
                    <a:cubicBezTo>
                      <a:pt x="26" y="23"/>
                      <a:pt x="23" y="22"/>
                      <a:pt x="22" y="19"/>
                    </a:cubicBezTo>
                    <a:cubicBezTo>
                      <a:pt x="22" y="19"/>
                      <a:pt x="20" y="21"/>
                      <a:pt x="22" y="21"/>
                    </a:cubicBezTo>
                    <a:cubicBezTo>
                      <a:pt x="22" y="21"/>
                      <a:pt x="21" y="21"/>
                      <a:pt x="21" y="21"/>
                    </a:cubicBezTo>
                    <a:cubicBezTo>
                      <a:pt x="20" y="21"/>
                      <a:pt x="20" y="20"/>
                      <a:pt x="20" y="21"/>
                    </a:cubicBezTo>
                    <a:cubicBezTo>
                      <a:pt x="20" y="21"/>
                      <a:pt x="20" y="21"/>
                      <a:pt x="19" y="20"/>
                    </a:cubicBezTo>
                    <a:cubicBezTo>
                      <a:pt x="19" y="20"/>
                      <a:pt x="19" y="19"/>
                      <a:pt x="19" y="19"/>
                    </a:cubicBezTo>
                    <a:cubicBezTo>
                      <a:pt x="18" y="18"/>
                      <a:pt x="18" y="17"/>
                      <a:pt x="19" y="17"/>
                    </a:cubicBezTo>
                    <a:cubicBezTo>
                      <a:pt x="19" y="16"/>
                      <a:pt x="18" y="15"/>
                      <a:pt x="18" y="14"/>
                    </a:cubicBezTo>
                    <a:cubicBezTo>
                      <a:pt x="19" y="14"/>
                      <a:pt x="18" y="14"/>
                      <a:pt x="18" y="14"/>
                    </a:cubicBezTo>
                    <a:cubicBezTo>
                      <a:pt x="19" y="15"/>
                      <a:pt x="19" y="14"/>
                      <a:pt x="19" y="14"/>
                    </a:cubicBezTo>
                    <a:cubicBezTo>
                      <a:pt x="20" y="14"/>
                      <a:pt x="19" y="15"/>
                      <a:pt x="21" y="15"/>
                    </a:cubicBezTo>
                    <a:cubicBezTo>
                      <a:pt x="19" y="15"/>
                      <a:pt x="19" y="16"/>
                      <a:pt x="19" y="16"/>
                    </a:cubicBezTo>
                    <a:cubicBezTo>
                      <a:pt x="20" y="17"/>
                      <a:pt x="20" y="17"/>
                      <a:pt x="20" y="18"/>
                    </a:cubicBezTo>
                    <a:cubicBezTo>
                      <a:pt x="21" y="18"/>
                      <a:pt x="20" y="16"/>
                      <a:pt x="22" y="17"/>
                    </a:cubicBezTo>
                    <a:cubicBezTo>
                      <a:pt x="22" y="17"/>
                      <a:pt x="22" y="16"/>
                      <a:pt x="22" y="16"/>
                    </a:cubicBezTo>
                    <a:cubicBezTo>
                      <a:pt x="21" y="16"/>
                      <a:pt x="21" y="15"/>
                      <a:pt x="22" y="15"/>
                    </a:cubicBezTo>
                    <a:cubicBezTo>
                      <a:pt x="22" y="14"/>
                      <a:pt x="20" y="13"/>
                      <a:pt x="19" y="13"/>
                    </a:cubicBezTo>
                    <a:cubicBezTo>
                      <a:pt x="20" y="12"/>
                      <a:pt x="21" y="14"/>
                      <a:pt x="21" y="12"/>
                    </a:cubicBezTo>
                    <a:cubicBezTo>
                      <a:pt x="20" y="12"/>
                      <a:pt x="21" y="12"/>
                      <a:pt x="21" y="10"/>
                    </a:cubicBezTo>
                    <a:cubicBezTo>
                      <a:pt x="21" y="11"/>
                      <a:pt x="22" y="11"/>
                      <a:pt x="22" y="11"/>
                    </a:cubicBezTo>
                    <a:cubicBezTo>
                      <a:pt x="22" y="11"/>
                      <a:pt x="22" y="12"/>
                      <a:pt x="21" y="13"/>
                    </a:cubicBezTo>
                    <a:cubicBezTo>
                      <a:pt x="22" y="13"/>
                      <a:pt x="22" y="13"/>
                      <a:pt x="22" y="13"/>
                    </a:cubicBezTo>
                    <a:cubicBezTo>
                      <a:pt x="23" y="13"/>
                      <a:pt x="22" y="13"/>
                      <a:pt x="22" y="13"/>
                    </a:cubicBezTo>
                    <a:cubicBezTo>
                      <a:pt x="23" y="12"/>
                      <a:pt x="23" y="13"/>
                      <a:pt x="23" y="13"/>
                    </a:cubicBezTo>
                    <a:cubicBezTo>
                      <a:pt x="23" y="11"/>
                      <a:pt x="23" y="10"/>
                      <a:pt x="21" y="10"/>
                    </a:cubicBezTo>
                    <a:cubicBezTo>
                      <a:pt x="22" y="10"/>
                      <a:pt x="22" y="10"/>
                      <a:pt x="22" y="9"/>
                    </a:cubicBezTo>
                    <a:cubicBezTo>
                      <a:pt x="22" y="9"/>
                      <a:pt x="22" y="10"/>
                      <a:pt x="23" y="10"/>
                    </a:cubicBezTo>
                    <a:cubicBezTo>
                      <a:pt x="23" y="9"/>
                      <a:pt x="24" y="9"/>
                      <a:pt x="23" y="9"/>
                    </a:cubicBezTo>
                    <a:cubicBezTo>
                      <a:pt x="24" y="9"/>
                      <a:pt x="25" y="8"/>
                      <a:pt x="25" y="9"/>
                    </a:cubicBezTo>
                    <a:cubicBezTo>
                      <a:pt x="26" y="9"/>
                      <a:pt x="24" y="7"/>
                      <a:pt x="26" y="9"/>
                    </a:cubicBezTo>
                    <a:cubicBezTo>
                      <a:pt x="27" y="8"/>
                      <a:pt x="25" y="7"/>
                      <a:pt x="25" y="7"/>
                    </a:cubicBezTo>
                    <a:cubicBezTo>
                      <a:pt x="24" y="7"/>
                      <a:pt x="26" y="7"/>
                      <a:pt x="25" y="6"/>
                    </a:cubicBezTo>
                    <a:cubicBezTo>
                      <a:pt x="26" y="6"/>
                      <a:pt x="25" y="7"/>
                      <a:pt x="26" y="8"/>
                    </a:cubicBezTo>
                    <a:cubicBezTo>
                      <a:pt x="26" y="7"/>
                      <a:pt x="27" y="7"/>
                      <a:pt x="27" y="7"/>
                    </a:cubicBezTo>
                    <a:cubicBezTo>
                      <a:pt x="26" y="6"/>
                      <a:pt x="27" y="6"/>
                      <a:pt x="26" y="4"/>
                    </a:cubicBezTo>
                    <a:cubicBezTo>
                      <a:pt x="27" y="6"/>
                      <a:pt x="27" y="3"/>
                      <a:pt x="28" y="4"/>
                    </a:cubicBezTo>
                    <a:cubicBezTo>
                      <a:pt x="28" y="4"/>
                      <a:pt x="28" y="3"/>
                      <a:pt x="28" y="3"/>
                    </a:cubicBezTo>
                    <a:cubicBezTo>
                      <a:pt x="29" y="3"/>
                      <a:pt x="29" y="4"/>
                      <a:pt x="30" y="3"/>
                    </a:cubicBezTo>
                    <a:cubicBezTo>
                      <a:pt x="30" y="3"/>
                      <a:pt x="30" y="2"/>
                      <a:pt x="31" y="2"/>
                    </a:cubicBezTo>
                    <a:cubicBezTo>
                      <a:pt x="31" y="2"/>
                      <a:pt x="32" y="1"/>
                      <a:pt x="33" y="1"/>
                    </a:cubicBezTo>
                    <a:cubicBezTo>
                      <a:pt x="35" y="1"/>
                      <a:pt x="36" y="1"/>
                      <a:pt x="36" y="0"/>
                    </a:cubicBezTo>
                    <a:cubicBezTo>
                      <a:pt x="38" y="0"/>
                      <a:pt x="39" y="1"/>
                      <a:pt x="40" y="2"/>
                    </a:cubicBezTo>
                    <a:cubicBezTo>
                      <a:pt x="41" y="3"/>
                      <a:pt x="42" y="3"/>
                      <a:pt x="43" y="5"/>
                    </a:cubicBezTo>
                    <a:cubicBezTo>
                      <a:pt x="43" y="5"/>
                      <a:pt x="42" y="5"/>
                      <a:pt x="42" y="5"/>
                    </a:cubicBezTo>
                    <a:cubicBezTo>
                      <a:pt x="42" y="6"/>
                      <a:pt x="42" y="6"/>
                      <a:pt x="42" y="7"/>
                    </a:cubicBezTo>
                    <a:cubicBezTo>
                      <a:pt x="43" y="8"/>
                      <a:pt x="40" y="7"/>
                      <a:pt x="39" y="8"/>
                    </a:cubicBezTo>
                    <a:cubicBezTo>
                      <a:pt x="40" y="8"/>
                      <a:pt x="40" y="8"/>
                      <a:pt x="40" y="8"/>
                    </a:cubicBezTo>
                    <a:cubicBezTo>
                      <a:pt x="42" y="8"/>
                      <a:pt x="40" y="10"/>
                      <a:pt x="42" y="9"/>
                    </a:cubicBezTo>
                    <a:cubicBezTo>
                      <a:pt x="42" y="9"/>
                      <a:pt x="41" y="10"/>
                      <a:pt x="42" y="10"/>
                    </a:cubicBezTo>
                    <a:cubicBezTo>
                      <a:pt x="41" y="11"/>
                      <a:pt x="41" y="11"/>
                      <a:pt x="40" y="11"/>
                    </a:cubicBezTo>
                    <a:cubicBezTo>
                      <a:pt x="40" y="11"/>
                      <a:pt x="42" y="12"/>
                      <a:pt x="40" y="11"/>
                    </a:cubicBezTo>
                    <a:cubicBezTo>
                      <a:pt x="40" y="12"/>
                      <a:pt x="41" y="11"/>
                      <a:pt x="42" y="12"/>
                    </a:cubicBezTo>
                    <a:cubicBezTo>
                      <a:pt x="41" y="12"/>
                      <a:pt x="41" y="14"/>
                      <a:pt x="42" y="13"/>
                    </a:cubicBezTo>
                    <a:cubicBezTo>
                      <a:pt x="43" y="14"/>
                      <a:pt x="40" y="14"/>
                      <a:pt x="40" y="14"/>
                    </a:cubicBezTo>
                    <a:cubicBezTo>
                      <a:pt x="39" y="14"/>
                      <a:pt x="40" y="14"/>
                      <a:pt x="40" y="14"/>
                    </a:cubicBezTo>
                    <a:cubicBezTo>
                      <a:pt x="40" y="14"/>
                      <a:pt x="40" y="14"/>
                      <a:pt x="39" y="14"/>
                    </a:cubicBezTo>
                    <a:cubicBezTo>
                      <a:pt x="39" y="15"/>
                      <a:pt x="41" y="15"/>
                      <a:pt x="41" y="15"/>
                    </a:cubicBezTo>
                    <a:cubicBezTo>
                      <a:pt x="41" y="15"/>
                      <a:pt x="41" y="15"/>
                      <a:pt x="41" y="16"/>
                    </a:cubicBezTo>
                    <a:cubicBezTo>
                      <a:pt x="41" y="16"/>
                      <a:pt x="41" y="16"/>
                      <a:pt x="41" y="16"/>
                    </a:cubicBezTo>
                    <a:cubicBezTo>
                      <a:pt x="41" y="16"/>
                      <a:pt x="41" y="16"/>
                      <a:pt x="41" y="16"/>
                    </a:cubicBezTo>
                    <a:cubicBezTo>
                      <a:pt x="40" y="15"/>
                      <a:pt x="40" y="14"/>
                      <a:pt x="39" y="13"/>
                    </a:cubicBezTo>
                    <a:cubicBezTo>
                      <a:pt x="39" y="13"/>
                      <a:pt x="39" y="13"/>
                      <a:pt x="39" y="12"/>
                    </a:cubicBezTo>
                    <a:cubicBezTo>
                      <a:pt x="38" y="12"/>
                      <a:pt x="38" y="12"/>
                      <a:pt x="38" y="11"/>
                    </a:cubicBezTo>
                    <a:cubicBezTo>
                      <a:pt x="38" y="10"/>
                      <a:pt x="39" y="12"/>
                      <a:pt x="39" y="11"/>
                    </a:cubicBezTo>
                    <a:cubicBezTo>
                      <a:pt x="39" y="11"/>
                      <a:pt x="38" y="10"/>
                      <a:pt x="38" y="10"/>
                    </a:cubicBezTo>
                    <a:cubicBezTo>
                      <a:pt x="38" y="9"/>
                      <a:pt x="38" y="9"/>
                      <a:pt x="38" y="8"/>
                    </a:cubicBezTo>
                    <a:cubicBezTo>
                      <a:pt x="38" y="8"/>
                      <a:pt x="39" y="8"/>
                      <a:pt x="39" y="7"/>
                    </a:cubicBezTo>
                    <a:cubicBezTo>
                      <a:pt x="39" y="8"/>
                      <a:pt x="39" y="8"/>
                      <a:pt x="39" y="9"/>
                    </a:cubicBezTo>
                    <a:cubicBezTo>
                      <a:pt x="39" y="9"/>
                      <a:pt x="39" y="9"/>
                      <a:pt x="39" y="10"/>
                    </a:cubicBezTo>
                    <a:cubicBezTo>
                      <a:pt x="40" y="10"/>
                      <a:pt x="40" y="9"/>
                      <a:pt x="39" y="9"/>
                    </a:cubicBezTo>
                    <a:cubicBezTo>
                      <a:pt x="39" y="8"/>
                      <a:pt x="39" y="8"/>
                      <a:pt x="40" y="8"/>
                    </a:cubicBezTo>
                    <a:cubicBezTo>
                      <a:pt x="40" y="8"/>
                      <a:pt x="40" y="7"/>
                      <a:pt x="40" y="7"/>
                    </a:cubicBezTo>
                    <a:cubicBezTo>
                      <a:pt x="40" y="7"/>
                      <a:pt x="40" y="7"/>
                      <a:pt x="41" y="6"/>
                    </a:cubicBezTo>
                    <a:cubicBezTo>
                      <a:pt x="41" y="6"/>
                      <a:pt x="41" y="6"/>
                      <a:pt x="41" y="6"/>
                    </a:cubicBezTo>
                    <a:cubicBezTo>
                      <a:pt x="41" y="6"/>
                      <a:pt x="41" y="5"/>
                      <a:pt x="41" y="5"/>
                    </a:cubicBezTo>
                    <a:cubicBezTo>
                      <a:pt x="41" y="4"/>
                      <a:pt x="42" y="4"/>
                      <a:pt x="41" y="4"/>
                    </a:cubicBezTo>
                    <a:cubicBezTo>
                      <a:pt x="41" y="4"/>
                      <a:pt x="41" y="4"/>
                      <a:pt x="40" y="4"/>
                    </a:cubicBezTo>
                    <a:cubicBezTo>
                      <a:pt x="40" y="4"/>
                      <a:pt x="40" y="4"/>
                      <a:pt x="40" y="3"/>
                    </a:cubicBezTo>
                    <a:cubicBezTo>
                      <a:pt x="41" y="3"/>
                      <a:pt x="41" y="3"/>
                      <a:pt x="42" y="3"/>
                    </a:cubicBezTo>
                    <a:cubicBezTo>
                      <a:pt x="42" y="3"/>
                      <a:pt x="42" y="3"/>
                      <a:pt x="42" y="3"/>
                    </a:cubicBezTo>
                    <a:cubicBezTo>
                      <a:pt x="42" y="4"/>
                      <a:pt x="42" y="4"/>
                      <a:pt x="41" y="5"/>
                    </a:cubicBezTo>
                    <a:cubicBezTo>
                      <a:pt x="42" y="5"/>
                      <a:pt x="42" y="5"/>
                      <a:pt x="43" y="5"/>
                    </a:cubicBezTo>
                    <a:cubicBezTo>
                      <a:pt x="44" y="5"/>
                      <a:pt x="44" y="5"/>
                      <a:pt x="44" y="6"/>
                    </a:cubicBezTo>
                    <a:cubicBezTo>
                      <a:pt x="45" y="6"/>
                      <a:pt x="46" y="7"/>
                      <a:pt x="47" y="7"/>
                    </a:cubicBezTo>
                    <a:cubicBezTo>
                      <a:pt x="47" y="7"/>
                      <a:pt x="47" y="7"/>
                      <a:pt x="47" y="7"/>
                    </a:cubicBezTo>
                    <a:cubicBezTo>
                      <a:pt x="48" y="7"/>
                      <a:pt x="48" y="8"/>
                      <a:pt x="49" y="8"/>
                    </a:cubicBezTo>
                    <a:cubicBezTo>
                      <a:pt x="49" y="8"/>
                      <a:pt x="49" y="7"/>
                      <a:pt x="49" y="6"/>
                    </a:cubicBezTo>
                    <a:cubicBezTo>
                      <a:pt x="49" y="6"/>
                      <a:pt x="49" y="6"/>
                      <a:pt x="48" y="6"/>
                    </a:cubicBezTo>
                    <a:cubicBezTo>
                      <a:pt x="47" y="7"/>
                      <a:pt x="50" y="6"/>
                      <a:pt x="48" y="7"/>
                    </a:cubicBezTo>
                    <a:cubicBezTo>
                      <a:pt x="47" y="6"/>
                      <a:pt x="49" y="7"/>
                      <a:pt x="50" y="5"/>
                    </a:cubicBezTo>
                    <a:cubicBezTo>
                      <a:pt x="49" y="7"/>
                      <a:pt x="50" y="7"/>
                      <a:pt x="50" y="7"/>
                    </a:cubicBezTo>
                    <a:cubicBezTo>
                      <a:pt x="51" y="8"/>
                      <a:pt x="52" y="8"/>
                      <a:pt x="51" y="9"/>
                    </a:cubicBezTo>
                    <a:cubicBezTo>
                      <a:pt x="52" y="9"/>
                      <a:pt x="52" y="9"/>
                      <a:pt x="53" y="9"/>
                    </a:cubicBezTo>
                    <a:cubicBezTo>
                      <a:pt x="52" y="8"/>
                      <a:pt x="52" y="9"/>
                      <a:pt x="51" y="8"/>
                    </a:cubicBezTo>
                    <a:cubicBezTo>
                      <a:pt x="52" y="8"/>
                      <a:pt x="52" y="8"/>
                      <a:pt x="52" y="7"/>
                    </a:cubicBezTo>
                    <a:cubicBezTo>
                      <a:pt x="52" y="7"/>
                      <a:pt x="52" y="7"/>
                      <a:pt x="52" y="7"/>
                    </a:cubicBezTo>
                    <a:cubicBezTo>
                      <a:pt x="53" y="7"/>
                      <a:pt x="53" y="8"/>
                      <a:pt x="54" y="9"/>
                    </a:cubicBezTo>
                    <a:cubicBezTo>
                      <a:pt x="53" y="10"/>
                      <a:pt x="53" y="10"/>
                      <a:pt x="52" y="10"/>
                    </a:cubicBezTo>
                    <a:cubicBezTo>
                      <a:pt x="52" y="11"/>
                      <a:pt x="53" y="10"/>
                      <a:pt x="53" y="10"/>
                    </a:cubicBezTo>
                    <a:cubicBezTo>
                      <a:pt x="53" y="10"/>
                      <a:pt x="53" y="11"/>
                      <a:pt x="53" y="11"/>
                    </a:cubicBezTo>
                    <a:cubicBezTo>
                      <a:pt x="54" y="11"/>
                      <a:pt x="55" y="12"/>
                      <a:pt x="55" y="13"/>
                    </a:cubicBezTo>
                    <a:cubicBezTo>
                      <a:pt x="55" y="13"/>
                      <a:pt x="55" y="14"/>
                      <a:pt x="55" y="15"/>
                    </a:cubicBezTo>
                    <a:cubicBezTo>
                      <a:pt x="55" y="15"/>
                      <a:pt x="55" y="15"/>
                      <a:pt x="54" y="15"/>
                    </a:cubicBezTo>
                    <a:cubicBezTo>
                      <a:pt x="55" y="16"/>
                      <a:pt x="55" y="17"/>
                      <a:pt x="55" y="18"/>
                    </a:cubicBezTo>
                    <a:cubicBezTo>
                      <a:pt x="53" y="18"/>
                      <a:pt x="55" y="17"/>
                      <a:pt x="54" y="17"/>
                    </a:cubicBezTo>
                    <a:cubicBezTo>
                      <a:pt x="53" y="18"/>
                      <a:pt x="54" y="18"/>
                      <a:pt x="55" y="19"/>
                    </a:cubicBezTo>
                    <a:cubicBezTo>
                      <a:pt x="56" y="20"/>
                      <a:pt x="56" y="21"/>
                      <a:pt x="55" y="22"/>
                    </a:cubicBezTo>
                    <a:cubicBezTo>
                      <a:pt x="57" y="23"/>
                      <a:pt x="54" y="23"/>
                      <a:pt x="55" y="24"/>
                    </a:cubicBezTo>
                    <a:cubicBezTo>
                      <a:pt x="54" y="24"/>
                      <a:pt x="54" y="25"/>
                      <a:pt x="52" y="25"/>
                    </a:cubicBezTo>
                    <a:cubicBezTo>
                      <a:pt x="52" y="25"/>
                      <a:pt x="53" y="26"/>
                      <a:pt x="54" y="26"/>
                    </a:cubicBezTo>
                    <a:cubicBezTo>
                      <a:pt x="53" y="27"/>
                      <a:pt x="53" y="25"/>
                      <a:pt x="52" y="26"/>
                    </a:cubicBezTo>
                    <a:cubicBezTo>
                      <a:pt x="52" y="27"/>
                      <a:pt x="54" y="26"/>
                      <a:pt x="53" y="27"/>
                    </a:cubicBezTo>
                    <a:cubicBezTo>
                      <a:pt x="53" y="27"/>
                      <a:pt x="53" y="27"/>
                      <a:pt x="53" y="27"/>
                    </a:cubicBezTo>
                    <a:cubicBezTo>
                      <a:pt x="53" y="27"/>
                      <a:pt x="52" y="27"/>
                      <a:pt x="52" y="27"/>
                    </a:cubicBezTo>
                    <a:cubicBezTo>
                      <a:pt x="53" y="29"/>
                      <a:pt x="53" y="31"/>
                      <a:pt x="52" y="32"/>
                    </a:cubicBezTo>
                    <a:cubicBezTo>
                      <a:pt x="52" y="32"/>
                      <a:pt x="52" y="32"/>
                      <a:pt x="52" y="32"/>
                    </a:cubicBezTo>
                    <a:cubicBezTo>
                      <a:pt x="53" y="33"/>
                      <a:pt x="53" y="32"/>
                      <a:pt x="54" y="32"/>
                    </a:cubicBezTo>
                    <a:cubicBezTo>
                      <a:pt x="52" y="33"/>
                      <a:pt x="52" y="33"/>
                      <a:pt x="51" y="34"/>
                    </a:cubicBezTo>
                    <a:cubicBezTo>
                      <a:pt x="50" y="34"/>
                      <a:pt x="51" y="34"/>
                      <a:pt x="51" y="33"/>
                    </a:cubicBezTo>
                    <a:cubicBezTo>
                      <a:pt x="51" y="33"/>
                      <a:pt x="50" y="34"/>
                      <a:pt x="50" y="33"/>
                    </a:cubicBezTo>
                    <a:cubicBezTo>
                      <a:pt x="51" y="35"/>
                      <a:pt x="49" y="36"/>
                      <a:pt x="50" y="37"/>
                    </a:cubicBezTo>
                    <a:cubicBezTo>
                      <a:pt x="49" y="39"/>
                      <a:pt x="48" y="44"/>
                      <a:pt x="48" y="47"/>
                    </a:cubicBezTo>
                    <a:cubicBezTo>
                      <a:pt x="48" y="51"/>
                      <a:pt x="49" y="55"/>
                      <a:pt x="49" y="58"/>
                    </a:cubicBezTo>
                    <a:cubicBezTo>
                      <a:pt x="51" y="58"/>
                      <a:pt x="50" y="57"/>
                      <a:pt x="51" y="57"/>
                    </a:cubicBezTo>
                    <a:cubicBezTo>
                      <a:pt x="51" y="57"/>
                      <a:pt x="49" y="56"/>
                      <a:pt x="51" y="56"/>
                    </a:cubicBezTo>
                    <a:cubicBezTo>
                      <a:pt x="49" y="55"/>
                      <a:pt x="51" y="54"/>
                      <a:pt x="50" y="53"/>
                    </a:cubicBezTo>
                    <a:cubicBezTo>
                      <a:pt x="51" y="53"/>
                      <a:pt x="52" y="54"/>
                      <a:pt x="52" y="55"/>
                    </a:cubicBezTo>
                    <a:cubicBezTo>
                      <a:pt x="50" y="55"/>
                      <a:pt x="52" y="54"/>
                      <a:pt x="51" y="54"/>
                    </a:cubicBezTo>
                    <a:cubicBezTo>
                      <a:pt x="50" y="54"/>
                      <a:pt x="51" y="56"/>
                      <a:pt x="52" y="55"/>
                    </a:cubicBezTo>
                    <a:cubicBezTo>
                      <a:pt x="53" y="56"/>
                      <a:pt x="51" y="57"/>
                      <a:pt x="52" y="57"/>
                    </a:cubicBezTo>
                    <a:cubicBezTo>
                      <a:pt x="51" y="57"/>
                      <a:pt x="51" y="59"/>
                      <a:pt x="50" y="58"/>
                    </a:cubicBezTo>
                    <a:cubicBezTo>
                      <a:pt x="50" y="59"/>
                      <a:pt x="53" y="59"/>
                      <a:pt x="52" y="58"/>
                    </a:cubicBezTo>
                    <a:cubicBezTo>
                      <a:pt x="52" y="57"/>
                      <a:pt x="52" y="58"/>
                      <a:pt x="53" y="58"/>
                    </a:cubicBezTo>
                    <a:cubicBezTo>
                      <a:pt x="52" y="59"/>
                      <a:pt x="52" y="59"/>
                      <a:pt x="51" y="59"/>
                    </a:cubicBezTo>
                    <a:cubicBezTo>
                      <a:pt x="51" y="60"/>
                      <a:pt x="50" y="60"/>
                      <a:pt x="51" y="61"/>
                    </a:cubicBezTo>
                    <a:cubicBezTo>
                      <a:pt x="51" y="61"/>
                      <a:pt x="51" y="61"/>
                      <a:pt x="52" y="61"/>
                    </a:cubicBezTo>
                    <a:cubicBezTo>
                      <a:pt x="52" y="61"/>
                      <a:pt x="53" y="62"/>
                      <a:pt x="53" y="63"/>
                    </a:cubicBezTo>
                    <a:cubicBezTo>
                      <a:pt x="53" y="63"/>
                      <a:pt x="54" y="64"/>
                      <a:pt x="52" y="65"/>
                    </a:cubicBezTo>
                    <a:cubicBezTo>
                      <a:pt x="53" y="66"/>
                      <a:pt x="54" y="67"/>
                      <a:pt x="54" y="68"/>
                    </a:cubicBezTo>
                    <a:cubicBezTo>
                      <a:pt x="55" y="68"/>
                      <a:pt x="55" y="69"/>
                      <a:pt x="55" y="69"/>
                    </a:cubicBezTo>
                    <a:cubicBezTo>
                      <a:pt x="56" y="70"/>
                      <a:pt x="57" y="70"/>
                      <a:pt x="57" y="71"/>
                    </a:cubicBezTo>
                    <a:cubicBezTo>
                      <a:pt x="58" y="71"/>
                      <a:pt x="56" y="71"/>
                      <a:pt x="55" y="72"/>
                    </a:cubicBezTo>
                    <a:close/>
                    <a:moveTo>
                      <a:pt x="7" y="17"/>
                    </a:moveTo>
                    <a:cubicBezTo>
                      <a:pt x="6" y="18"/>
                      <a:pt x="6" y="17"/>
                      <a:pt x="5" y="18"/>
                    </a:cubicBezTo>
                    <a:cubicBezTo>
                      <a:pt x="5" y="19"/>
                      <a:pt x="6" y="19"/>
                      <a:pt x="7" y="20"/>
                    </a:cubicBezTo>
                    <a:cubicBezTo>
                      <a:pt x="7" y="19"/>
                      <a:pt x="7" y="19"/>
                      <a:pt x="7" y="19"/>
                    </a:cubicBezTo>
                    <a:cubicBezTo>
                      <a:pt x="6" y="19"/>
                      <a:pt x="6" y="19"/>
                      <a:pt x="6" y="19"/>
                    </a:cubicBezTo>
                    <a:cubicBezTo>
                      <a:pt x="6" y="18"/>
                      <a:pt x="8" y="18"/>
                      <a:pt x="7" y="17"/>
                    </a:cubicBezTo>
                    <a:close/>
                    <a:moveTo>
                      <a:pt x="6" y="14"/>
                    </a:moveTo>
                    <a:cubicBezTo>
                      <a:pt x="5" y="14"/>
                      <a:pt x="5" y="14"/>
                      <a:pt x="5" y="15"/>
                    </a:cubicBezTo>
                    <a:cubicBezTo>
                      <a:pt x="6" y="15"/>
                      <a:pt x="7" y="16"/>
                      <a:pt x="8" y="15"/>
                    </a:cubicBezTo>
                    <a:cubicBezTo>
                      <a:pt x="7" y="14"/>
                      <a:pt x="7" y="14"/>
                      <a:pt x="6" y="15"/>
                    </a:cubicBezTo>
                    <a:cubicBezTo>
                      <a:pt x="6" y="14"/>
                      <a:pt x="6" y="14"/>
                      <a:pt x="6" y="14"/>
                    </a:cubicBezTo>
                    <a:close/>
                    <a:moveTo>
                      <a:pt x="9" y="12"/>
                    </a:moveTo>
                    <a:cubicBezTo>
                      <a:pt x="8" y="13"/>
                      <a:pt x="9" y="13"/>
                      <a:pt x="8" y="13"/>
                    </a:cubicBezTo>
                    <a:cubicBezTo>
                      <a:pt x="9" y="14"/>
                      <a:pt x="10" y="14"/>
                      <a:pt x="10" y="13"/>
                    </a:cubicBezTo>
                    <a:cubicBezTo>
                      <a:pt x="9" y="13"/>
                      <a:pt x="10" y="12"/>
                      <a:pt x="9" y="12"/>
                    </a:cubicBezTo>
                    <a:close/>
                    <a:moveTo>
                      <a:pt x="39" y="11"/>
                    </a:moveTo>
                    <a:cubicBezTo>
                      <a:pt x="40" y="10"/>
                      <a:pt x="40" y="10"/>
                      <a:pt x="41" y="10"/>
                    </a:cubicBezTo>
                    <a:cubicBezTo>
                      <a:pt x="41" y="10"/>
                      <a:pt x="42" y="10"/>
                      <a:pt x="42" y="10"/>
                    </a:cubicBezTo>
                    <a:cubicBezTo>
                      <a:pt x="42" y="10"/>
                      <a:pt x="41" y="10"/>
                      <a:pt x="40" y="10"/>
                    </a:cubicBezTo>
                    <a:cubicBezTo>
                      <a:pt x="39" y="10"/>
                      <a:pt x="39" y="10"/>
                      <a:pt x="39" y="11"/>
                    </a:cubicBezTo>
                    <a:close/>
                    <a:moveTo>
                      <a:pt x="50" y="12"/>
                    </a:moveTo>
                    <a:cubicBezTo>
                      <a:pt x="50" y="11"/>
                      <a:pt x="51" y="11"/>
                      <a:pt x="52" y="10"/>
                    </a:cubicBezTo>
                    <a:cubicBezTo>
                      <a:pt x="50" y="11"/>
                      <a:pt x="50" y="11"/>
                      <a:pt x="49" y="11"/>
                    </a:cubicBezTo>
                    <a:cubicBezTo>
                      <a:pt x="49" y="11"/>
                      <a:pt x="49" y="11"/>
                      <a:pt x="49" y="11"/>
                    </a:cubicBezTo>
                    <a:cubicBezTo>
                      <a:pt x="49" y="12"/>
                      <a:pt x="49" y="12"/>
                      <a:pt x="50" y="12"/>
                    </a:cubicBezTo>
                    <a:close/>
                  </a:path>
                </a:pathLst>
              </a:custGeom>
              <a:solidFill>
                <a:srgbClr val="FFA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nvGrpSpPr>
              <p:cNvPr id="29" name="组合 28"/>
              <p:cNvGrpSpPr/>
              <p:nvPr/>
            </p:nvGrpSpPr>
            <p:grpSpPr>
              <a:xfrm>
                <a:off x="4857448" y="2251348"/>
                <a:ext cx="2081975" cy="3655719"/>
                <a:chOff x="4857448" y="2251348"/>
                <a:chExt cx="2081975" cy="3655719"/>
              </a:xfrm>
            </p:grpSpPr>
            <p:sp>
              <p:nvSpPr>
                <p:cNvPr id="30" name="Freeform 41"/>
                <p:cNvSpPr>
                  <a:spLocks noEditPoints="1"/>
                </p:cNvSpPr>
                <p:nvPr/>
              </p:nvSpPr>
              <p:spPr bwMode="auto">
                <a:xfrm rot="976095">
                  <a:off x="4857448" y="2251348"/>
                  <a:ext cx="2081975" cy="2517298"/>
                </a:xfrm>
                <a:custGeom>
                  <a:avLst/>
                  <a:gdLst>
                    <a:gd name="T0" fmla="*/ 112 w 123"/>
                    <a:gd name="T1" fmla="*/ 80 h 149"/>
                    <a:gd name="T2" fmla="*/ 115 w 123"/>
                    <a:gd name="T3" fmla="*/ 66 h 149"/>
                    <a:gd name="T4" fmla="*/ 114 w 123"/>
                    <a:gd name="T5" fmla="*/ 51 h 149"/>
                    <a:gd name="T6" fmla="*/ 112 w 123"/>
                    <a:gd name="T7" fmla="*/ 41 h 149"/>
                    <a:gd name="T8" fmla="*/ 106 w 123"/>
                    <a:gd name="T9" fmla="*/ 25 h 149"/>
                    <a:gd name="T10" fmla="*/ 99 w 123"/>
                    <a:gd name="T11" fmla="*/ 17 h 149"/>
                    <a:gd name="T12" fmla="*/ 92 w 123"/>
                    <a:gd name="T13" fmla="*/ 14 h 149"/>
                    <a:gd name="T14" fmla="*/ 76 w 123"/>
                    <a:gd name="T15" fmla="*/ 7 h 149"/>
                    <a:gd name="T16" fmla="*/ 63 w 123"/>
                    <a:gd name="T17" fmla="*/ 6 h 149"/>
                    <a:gd name="T18" fmla="*/ 47 w 123"/>
                    <a:gd name="T19" fmla="*/ 10 h 149"/>
                    <a:gd name="T20" fmla="*/ 36 w 123"/>
                    <a:gd name="T21" fmla="*/ 13 h 149"/>
                    <a:gd name="T22" fmla="*/ 31 w 123"/>
                    <a:gd name="T23" fmla="*/ 16 h 149"/>
                    <a:gd name="T24" fmla="*/ 23 w 123"/>
                    <a:gd name="T25" fmla="*/ 23 h 149"/>
                    <a:gd name="T26" fmla="*/ 13 w 123"/>
                    <a:gd name="T27" fmla="*/ 32 h 149"/>
                    <a:gd name="T28" fmla="*/ 8 w 123"/>
                    <a:gd name="T29" fmla="*/ 46 h 149"/>
                    <a:gd name="T30" fmla="*/ 11 w 123"/>
                    <a:gd name="T31" fmla="*/ 68 h 149"/>
                    <a:gd name="T32" fmla="*/ 16 w 123"/>
                    <a:gd name="T33" fmla="*/ 81 h 149"/>
                    <a:gd name="T34" fmla="*/ 25 w 123"/>
                    <a:gd name="T35" fmla="*/ 95 h 149"/>
                    <a:gd name="T36" fmla="*/ 25 w 123"/>
                    <a:gd name="T37" fmla="*/ 96 h 149"/>
                    <a:gd name="T38" fmla="*/ 53 w 123"/>
                    <a:gd name="T39" fmla="*/ 121 h 149"/>
                    <a:gd name="T40" fmla="*/ 64 w 123"/>
                    <a:gd name="T41" fmla="*/ 142 h 149"/>
                    <a:gd name="T42" fmla="*/ 64 w 123"/>
                    <a:gd name="T43" fmla="*/ 148 h 149"/>
                    <a:gd name="T44" fmla="*/ 57 w 123"/>
                    <a:gd name="T45" fmla="*/ 135 h 149"/>
                    <a:gd name="T46" fmla="*/ 37 w 123"/>
                    <a:gd name="T47" fmla="*/ 114 h 149"/>
                    <a:gd name="T48" fmla="*/ 21 w 123"/>
                    <a:gd name="T49" fmla="*/ 99 h 149"/>
                    <a:gd name="T50" fmla="*/ 21 w 123"/>
                    <a:gd name="T51" fmla="*/ 99 h 149"/>
                    <a:gd name="T52" fmla="*/ 20 w 123"/>
                    <a:gd name="T53" fmla="*/ 96 h 149"/>
                    <a:gd name="T54" fmla="*/ 12 w 123"/>
                    <a:gd name="T55" fmla="*/ 86 h 149"/>
                    <a:gd name="T56" fmla="*/ 6 w 123"/>
                    <a:gd name="T57" fmla="*/ 81 h 149"/>
                    <a:gd name="T58" fmla="*/ 2 w 123"/>
                    <a:gd name="T59" fmla="*/ 73 h 149"/>
                    <a:gd name="T60" fmla="*/ 3 w 123"/>
                    <a:gd name="T61" fmla="*/ 67 h 149"/>
                    <a:gd name="T62" fmla="*/ 4 w 123"/>
                    <a:gd name="T63" fmla="*/ 59 h 149"/>
                    <a:gd name="T64" fmla="*/ 1 w 123"/>
                    <a:gd name="T65" fmla="*/ 52 h 149"/>
                    <a:gd name="T66" fmla="*/ 3 w 123"/>
                    <a:gd name="T67" fmla="*/ 37 h 149"/>
                    <a:gd name="T68" fmla="*/ 26 w 123"/>
                    <a:gd name="T69" fmla="*/ 12 h 149"/>
                    <a:gd name="T70" fmla="*/ 32 w 123"/>
                    <a:gd name="T71" fmla="*/ 8 h 149"/>
                    <a:gd name="T72" fmla="*/ 39 w 123"/>
                    <a:gd name="T73" fmla="*/ 5 h 149"/>
                    <a:gd name="T74" fmla="*/ 40 w 123"/>
                    <a:gd name="T75" fmla="*/ 4 h 149"/>
                    <a:gd name="T76" fmla="*/ 47 w 123"/>
                    <a:gd name="T77" fmla="*/ 3 h 149"/>
                    <a:gd name="T78" fmla="*/ 56 w 123"/>
                    <a:gd name="T79" fmla="*/ 1 h 149"/>
                    <a:gd name="T80" fmla="*/ 76 w 123"/>
                    <a:gd name="T81" fmla="*/ 3 h 149"/>
                    <a:gd name="T82" fmla="*/ 83 w 123"/>
                    <a:gd name="T83" fmla="*/ 5 h 149"/>
                    <a:gd name="T84" fmla="*/ 95 w 123"/>
                    <a:gd name="T85" fmla="*/ 9 h 149"/>
                    <a:gd name="T86" fmla="*/ 103 w 123"/>
                    <a:gd name="T87" fmla="*/ 13 h 149"/>
                    <a:gd name="T88" fmla="*/ 106 w 123"/>
                    <a:gd name="T89" fmla="*/ 21 h 149"/>
                    <a:gd name="T90" fmla="*/ 108 w 123"/>
                    <a:gd name="T91" fmla="*/ 21 h 149"/>
                    <a:gd name="T92" fmla="*/ 113 w 123"/>
                    <a:gd name="T93" fmla="*/ 25 h 149"/>
                    <a:gd name="T94" fmla="*/ 114 w 123"/>
                    <a:gd name="T95" fmla="*/ 28 h 149"/>
                    <a:gd name="T96" fmla="*/ 119 w 123"/>
                    <a:gd name="T97" fmla="*/ 38 h 149"/>
                    <a:gd name="T98" fmla="*/ 120 w 123"/>
                    <a:gd name="T99" fmla="*/ 48 h 149"/>
                    <a:gd name="T100" fmla="*/ 121 w 123"/>
                    <a:gd name="T101" fmla="*/ 59 h 149"/>
                    <a:gd name="T102" fmla="*/ 112 w 123"/>
                    <a:gd name="T103" fmla="*/ 93 h 149"/>
                    <a:gd name="T104" fmla="*/ 115 w 123"/>
                    <a:gd name="T105" fmla="*/ 93 h 149"/>
                    <a:gd name="T106" fmla="*/ 109 w 123"/>
                    <a:gd name="T107" fmla="*/ 103 h 149"/>
                    <a:gd name="T108" fmla="*/ 10 w 123"/>
                    <a:gd name="T109" fmla="*/ 75 h 149"/>
                    <a:gd name="T110" fmla="*/ 6 w 123"/>
                    <a:gd name="T111" fmla="*/ 69 h 149"/>
                    <a:gd name="T112" fmla="*/ 94 w 123"/>
                    <a:gd name="T113" fmla="*/ 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3" h="149">
                      <a:moveTo>
                        <a:pt x="105" y="114"/>
                      </a:moveTo>
                      <a:cubicBezTo>
                        <a:pt x="104" y="108"/>
                        <a:pt x="103" y="102"/>
                        <a:pt x="107" y="94"/>
                      </a:cubicBezTo>
                      <a:cubicBezTo>
                        <a:pt x="107" y="94"/>
                        <a:pt x="107" y="95"/>
                        <a:pt x="107" y="95"/>
                      </a:cubicBezTo>
                      <a:cubicBezTo>
                        <a:pt x="108" y="94"/>
                        <a:pt x="107" y="94"/>
                        <a:pt x="107" y="94"/>
                      </a:cubicBezTo>
                      <a:cubicBezTo>
                        <a:pt x="108" y="91"/>
                        <a:pt x="110" y="89"/>
                        <a:pt x="109" y="87"/>
                      </a:cubicBezTo>
                      <a:cubicBezTo>
                        <a:pt x="110" y="87"/>
                        <a:pt x="109" y="83"/>
                        <a:pt x="112" y="84"/>
                      </a:cubicBezTo>
                      <a:cubicBezTo>
                        <a:pt x="110" y="84"/>
                        <a:pt x="111" y="82"/>
                        <a:pt x="112" y="80"/>
                      </a:cubicBezTo>
                      <a:cubicBezTo>
                        <a:pt x="112" y="80"/>
                        <a:pt x="112" y="80"/>
                        <a:pt x="112" y="81"/>
                      </a:cubicBezTo>
                      <a:cubicBezTo>
                        <a:pt x="112" y="80"/>
                        <a:pt x="112" y="79"/>
                        <a:pt x="112" y="79"/>
                      </a:cubicBezTo>
                      <a:cubicBezTo>
                        <a:pt x="114" y="80"/>
                        <a:pt x="113" y="77"/>
                        <a:pt x="112" y="77"/>
                      </a:cubicBezTo>
                      <a:cubicBezTo>
                        <a:pt x="112" y="76"/>
                        <a:pt x="115" y="74"/>
                        <a:pt x="113" y="73"/>
                      </a:cubicBezTo>
                      <a:cubicBezTo>
                        <a:pt x="115" y="73"/>
                        <a:pt x="113" y="72"/>
                        <a:pt x="115" y="72"/>
                      </a:cubicBezTo>
                      <a:cubicBezTo>
                        <a:pt x="114" y="70"/>
                        <a:pt x="113" y="69"/>
                        <a:pt x="115" y="68"/>
                      </a:cubicBezTo>
                      <a:cubicBezTo>
                        <a:pt x="115" y="67"/>
                        <a:pt x="115" y="66"/>
                        <a:pt x="115" y="66"/>
                      </a:cubicBezTo>
                      <a:cubicBezTo>
                        <a:pt x="114" y="65"/>
                        <a:pt x="114" y="64"/>
                        <a:pt x="115" y="64"/>
                      </a:cubicBezTo>
                      <a:cubicBezTo>
                        <a:pt x="114" y="63"/>
                        <a:pt x="114" y="62"/>
                        <a:pt x="114" y="61"/>
                      </a:cubicBezTo>
                      <a:cubicBezTo>
                        <a:pt x="115" y="61"/>
                        <a:pt x="115" y="60"/>
                        <a:pt x="115" y="60"/>
                      </a:cubicBezTo>
                      <a:cubicBezTo>
                        <a:pt x="115" y="60"/>
                        <a:pt x="115" y="60"/>
                        <a:pt x="114" y="59"/>
                      </a:cubicBezTo>
                      <a:cubicBezTo>
                        <a:pt x="114" y="57"/>
                        <a:pt x="115" y="59"/>
                        <a:pt x="115" y="59"/>
                      </a:cubicBezTo>
                      <a:cubicBezTo>
                        <a:pt x="115" y="57"/>
                        <a:pt x="114" y="55"/>
                        <a:pt x="114" y="54"/>
                      </a:cubicBezTo>
                      <a:cubicBezTo>
                        <a:pt x="114" y="53"/>
                        <a:pt x="114" y="52"/>
                        <a:pt x="114" y="51"/>
                      </a:cubicBezTo>
                      <a:cubicBezTo>
                        <a:pt x="114" y="51"/>
                        <a:pt x="114" y="50"/>
                        <a:pt x="114" y="49"/>
                      </a:cubicBezTo>
                      <a:cubicBezTo>
                        <a:pt x="113" y="48"/>
                        <a:pt x="113" y="47"/>
                        <a:pt x="113" y="46"/>
                      </a:cubicBezTo>
                      <a:cubicBezTo>
                        <a:pt x="113" y="45"/>
                        <a:pt x="114" y="44"/>
                        <a:pt x="114" y="44"/>
                      </a:cubicBezTo>
                      <a:cubicBezTo>
                        <a:pt x="112" y="44"/>
                        <a:pt x="115" y="45"/>
                        <a:pt x="113" y="45"/>
                      </a:cubicBezTo>
                      <a:cubicBezTo>
                        <a:pt x="112" y="43"/>
                        <a:pt x="112" y="43"/>
                        <a:pt x="112" y="43"/>
                      </a:cubicBezTo>
                      <a:cubicBezTo>
                        <a:pt x="113" y="42"/>
                        <a:pt x="114" y="42"/>
                        <a:pt x="113" y="41"/>
                      </a:cubicBezTo>
                      <a:cubicBezTo>
                        <a:pt x="113" y="40"/>
                        <a:pt x="113" y="42"/>
                        <a:pt x="112" y="41"/>
                      </a:cubicBezTo>
                      <a:cubicBezTo>
                        <a:pt x="112" y="39"/>
                        <a:pt x="112" y="38"/>
                        <a:pt x="112" y="36"/>
                      </a:cubicBezTo>
                      <a:cubicBezTo>
                        <a:pt x="111" y="35"/>
                        <a:pt x="110" y="34"/>
                        <a:pt x="109" y="32"/>
                      </a:cubicBezTo>
                      <a:cubicBezTo>
                        <a:pt x="110" y="32"/>
                        <a:pt x="110" y="31"/>
                        <a:pt x="112" y="32"/>
                      </a:cubicBezTo>
                      <a:cubicBezTo>
                        <a:pt x="112" y="32"/>
                        <a:pt x="111" y="31"/>
                        <a:pt x="111" y="31"/>
                      </a:cubicBezTo>
                      <a:cubicBezTo>
                        <a:pt x="110" y="32"/>
                        <a:pt x="109" y="31"/>
                        <a:pt x="109" y="32"/>
                      </a:cubicBezTo>
                      <a:cubicBezTo>
                        <a:pt x="108" y="32"/>
                        <a:pt x="110" y="30"/>
                        <a:pt x="109" y="29"/>
                      </a:cubicBezTo>
                      <a:cubicBezTo>
                        <a:pt x="108" y="31"/>
                        <a:pt x="106" y="27"/>
                        <a:pt x="106" y="25"/>
                      </a:cubicBezTo>
                      <a:cubicBezTo>
                        <a:pt x="106" y="25"/>
                        <a:pt x="106" y="25"/>
                        <a:pt x="106" y="25"/>
                      </a:cubicBezTo>
                      <a:cubicBezTo>
                        <a:pt x="106" y="25"/>
                        <a:pt x="106" y="25"/>
                        <a:pt x="106" y="25"/>
                      </a:cubicBezTo>
                      <a:cubicBezTo>
                        <a:pt x="105" y="24"/>
                        <a:pt x="105" y="26"/>
                        <a:pt x="104" y="25"/>
                      </a:cubicBezTo>
                      <a:cubicBezTo>
                        <a:pt x="106" y="24"/>
                        <a:pt x="101" y="23"/>
                        <a:pt x="101" y="21"/>
                      </a:cubicBezTo>
                      <a:cubicBezTo>
                        <a:pt x="101" y="21"/>
                        <a:pt x="102" y="21"/>
                        <a:pt x="101" y="20"/>
                      </a:cubicBezTo>
                      <a:cubicBezTo>
                        <a:pt x="100" y="20"/>
                        <a:pt x="99" y="20"/>
                        <a:pt x="98" y="18"/>
                      </a:cubicBezTo>
                      <a:cubicBezTo>
                        <a:pt x="100" y="18"/>
                        <a:pt x="98" y="18"/>
                        <a:pt x="99" y="17"/>
                      </a:cubicBezTo>
                      <a:cubicBezTo>
                        <a:pt x="98" y="17"/>
                        <a:pt x="98" y="18"/>
                        <a:pt x="98" y="18"/>
                      </a:cubicBezTo>
                      <a:cubicBezTo>
                        <a:pt x="97" y="18"/>
                        <a:pt x="97" y="17"/>
                        <a:pt x="97" y="17"/>
                      </a:cubicBezTo>
                      <a:cubicBezTo>
                        <a:pt x="96" y="17"/>
                        <a:pt x="97" y="17"/>
                        <a:pt x="98" y="17"/>
                      </a:cubicBezTo>
                      <a:cubicBezTo>
                        <a:pt x="99" y="16"/>
                        <a:pt x="96" y="17"/>
                        <a:pt x="97" y="16"/>
                      </a:cubicBezTo>
                      <a:cubicBezTo>
                        <a:pt x="96" y="15"/>
                        <a:pt x="97" y="17"/>
                        <a:pt x="96" y="17"/>
                      </a:cubicBezTo>
                      <a:cubicBezTo>
                        <a:pt x="95" y="16"/>
                        <a:pt x="95" y="16"/>
                        <a:pt x="95" y="16"/>
                      </a:cubicBezTo>
                      <a:cubicBezTo>
                        <a:pt x="94" y="15"/>
                        <a:pt x="94" y="15"/>
                        <a:pt x="92" y="14"/>
                      </a:cubicBezTo>
                      <a:cubicBezTo>
                        <a:pt x="93" y="13"/>
                        <a:pt x="94" y="13"/>
                        <a:pt x="95" y="12"/>
                      </a:cubicBezTo>
                      <a:cubicBezTo>
                        <a:pt x="93" y="12"/>
                        <a:pt x="93" y="13"/>
                        <a:pt x="91" y="13"/>
                      </a:cubicBezTo>
                      <a:cubicBezTo>
                        <a:pt x="90" y="13"/>
                        <a:pt x="90" y="12"/>
                        <a:pt x="91" y="12"/>
                      </a:cubicBezTo>
                      <a:cubicBezTo>
                        <a:pt x="89" y="12"/>
                        <a:pt x="86" y="10"/>
                        <a:pt x="85" y="11"/>
                      </a:cubicBezTo>
                      <a:cubicBezTo>
                        <a:pt x="84" y="9"/>
                        <a:pt x="82" y="9"/>
                        <a:pt x="81" y="8"/>
                      </a:cubicBezTo>
                      <a:cubicBezTo>
                        <a:pt x="80" y="8"/>
                        <a:pt x="79" y="8"/>
                        <a:pt x="78" y="8"/>
                      </a:cubicBezTo>
                      <a:cubicBezTo>
                        <a:pt x="78" y="8"/>
                        <a:pt x="77" y="8"/>
                        <a:pt x="76" y="7"/>
                      </a:cubicBezTo>
                      <a:cubicBezTo>
                        <a:pt x="76" y="7"/>
                        <a:pt x="75" y="7"/>
                        <a:pt x="74" y="7"/>
                      </a:cubicBezTo>
                      <a:cubicBezTo>
                        <a:pt x="75" y="7"/>
                        <a:pt x="75" y="6"/>
                        <a:pt x="75" y="6"/>
                      </a:cubicBezTo>
                      <a:cubicBezTo>
                        <a:pt x="74" y="5"/>
                        <a:pt x="74" y="8"/>
                        <a:pt x="73" y="7"/>
                      </a:cubicBezTo>
                      <a:cubicBezTo>
                        <a:pt x="75" y="5"/>
                        <a:pt x="69" y="8"/>
                        <a:pt x="70" y="6"/>
                      </a:cubicBezTo>
                      <a:cubicBezTo>
                        <a:pt x="68" y="7"/>
                        <a:pt x="67" y="6"/>
                        <a:pt x="66" y="7"/>
                      </a:cubicBezTo>
                      <a:cubicBezTo>
                        <a:pt x="66" y="5"/>
                        <a:pt x="66" y="5"/>
                        <a:pt x="66" y="5"/>
                      </a:cubicBezTo>
                      <a:cubicBezTo>
                        <a:pt x="65" y="6"/>
                        <a:pt x="64" y="6"/>
                        <a:pt x="63" y="6"/>
                      </a:cubicBezTo>
                      <a:cubicBezTo>
                        <a:pt x="62" y="6"/>
                        <a:pt x="62" y="6"/>
                        <a:pt x="61" y="6"/>
                      </a:cubicBezTo>
                      <a:cubicBezTo>
                        <a:pt x="60" y="7"/>
                        <a:pt x="59" y="7"/>
                        <a:pt x="58" y="7"/>
                      </a:cubicBezTo>
                      <a:cubicBezTo>
                        <a:pt x="57" y="7"/>
                        <a:pt x="56" y="7"/>
                        <a:pt x="55" y="8"/>
                      </a:cubicBezTo>
                      <a:cubicBezTo>
                        <a:pt x="55" y="7"/>
                        <a:pt x="53" y="8"/>
                        <a:pt x="53" y="7"/>
                      </a:cubicBezTo>
                      <a:cubicBezTo>
                        <a:pt x="52" y="8"/>
                        <a:pt x="51" y="9"/>
                        <a:pt x="52" y="7"/>
                      </a:cubicBezTo>
                      <a:cubicBezTo>
                        <a:pt x="51" y="7"/>
                        <a:pt x="51" y="8"/>
                        <a:pt x="51" y="9"/>
                      </a:cubicBezTo>
                      <a:cubicBezTo>
                        <a:pt x="49" y="9"/>
                        <a:pt x="47" y="7"/>
                        <a:pt x="47" y="10"/>
                      </a:cubicBezTo>
                      <a:cubicBezTo>
                        <a:pt x="46" y="10"/>
                        <a:pt x="46" y="9"/>
                        <a:pt x="46" y="10"/>
                      </a:cubicBezTo>
                      <a:cubicBezTo>
                        <a:pt x="46" y="10"/>
                        <a:pt x="45" y="10"/>
                        <a:pt x="45" y="9"/>
                      </a:cubicBezTo>
                      <a:cubicBezTo>
                        <a:pt x="44" y="9"/>
                        <a:pt x="45" y="10"/>
                        <a:pt x="45" y="10"/>
                      </a:cubicBezTo>
                      <a:cubicBezTo>
                        <a:pt x="44" y="10"/>
                        <a:pt x="44" y="10"/>
                        <a:pt x="44" y="9"/>
                      </a:cubicBezTo>
                      <a:cubicBezTo>
                        <a:pt x="43" y="11"/>
                        <a:pt x="42" y="10"/>
                        <a:pt x="41" y="11"/>
                      </a:cubicBezTo>
                      <a:cubicBezTo>
                        <a:pt x="40" y="10"/>
                        <a:pt x="39" y="12"/>
                        <a:pt x="38" y="11"/>
                      </a:cubicBezTo>
                      <a:cubicBezTo>
                        <a:pt x="38" y="13"/>
                        <a:pt x="37" y="12"/>
                        <a:pt x="36" y="13"/>
                      </a:cubicBezTo>
                      <a:cubicBezTo>
                        <a:pt x="36" y="12"/>
                        <a:pt x="35" y="13"/>
                        <a:pt x="34" y="13"/>
                      </a:cubicBezTo>
                      <a:cubicBezTo>
                        <a:pt x="33" y="14"/>
                        <a:pt x="36" y="13"/>
                        <a:pt x="35" y="15"/>
                      </a:cubicBezTo>
                      <a:cubicBezTo>
                        <a:pt x="34" y="14"/>
                        <a:pt x="33" y="16"/>
                        <a:pt x="32" y="14"/>
                      </a:cubicBezTo>
                      <a:cubicBezTo>
                        <a:pt x="32" y="14"/>
                        <a:pt x="32" y="15"/>
                        <a:pt x="32" y="15"/>
                      </a:cubicBezTo>
                      <a:cubicBezTo>
                        <a:pt x="31" y="15"/>
                        <a:pt x="31" y="15"/>
                        <a:pt x="31" y="14"/>
                      </a:cubicBezTo>
                      <a:cubicBezTo>
                        <a:pt x="30" y="14"/>
                        <a:pt x="30" y="14"/>
                        <a:pt x="30" y="14"/>
                      </a:cubicBezTo>
                      <a:cubicBezTo>
                        <a:pt x="30" y="14"/>
                        <a:pt x="30" y="15"/>
                        <a:pt x="31" y="16"/>
                      </a:cubicBezTo>
                      <a:cubicBezTo>
                        <a:pt x="30" y="16"/>
                        <a:pt x="30" y="17"/>
                        <a:pt x="29" y="17"/>
                      </a:cubicBezTo>
                      <a:cubicBezTo>
                        <a:pt x="27" y="16"/>
                        <a:pt x="31" y="18"/>
                        <a:pt x="28" y="18"/>
                      </a:cubicBezTo>
                      <a:cubicBezTo>
                        <a:pt x="28" y="18"/>
                        <a:pt x="28" y="18"/>
                        <a:pt x="28" y="17"/>
                      </a:cubicBezTo>
                      <a:cubicBezTo>
                        <a:pt x="27" y="18"/>
                        <a:pt x="27" y="19"/>
                        <a:pt x="26" y="19"/>
                      </a:cubicBezTo>
                      <a:cubicBezTo>
                        <a:pt x="26" y="19"/>
                        <a:pt x="27" y="19"/>
                        <a:pt x="27" y="19"/>
                      </a:cubicBezTo>
                      <a:cubicBezTo>
                        <a:pt x="27" y="20"/>
                        <a:pt x="26" y="20"/>
                        <a:pt x="25" y="20"/>
                      </a:cubicBezTo>
                      <a:cubicBezTo>
                        <a:pt x="24" y="21"/>
                        <a:pt x="23" y="22"/>
                        <a:pt x="23" y="23"/>
                      </a:cubicBezTo>
                      <a:cubicBezTo>
                        <a:pt x="23" y="23"/>
                        <a:pt x="22" y="22"/>
                        <a:pt x="22" y="22"/>
                      </a:cubicBezTo>
                      <a:cubicBezTo>
                        <a:pt x="21" y="23"/>
                        <a:pt x="21" y="24"/>
                        <a:pt x="21" y="25"/>
                      </a:cubicBezTo>
                      <a:cubicBezTo>
                        <a:pt x="20" y="25"/>
                        <a:pt x="19" y="26"/>
                        <a:pt x="18" y="26"/>
                      </a:cubicBezTo>
                      <a:cubicBezTo>
                        <a:pt x="18" y="28"/>
                        <a:pt x="16" y="28"/>
                        <a:pt x="15" y="29"/>
                      </a:cubicBezTo>
                      <a:cubicBezTo>
                        <a:pt x="15" y="30"/>
                        <a:pt x="16" y="29"/>
                        <a:pt x="16" y="30"/>
                      </a:cubicBezTo>
                      <a:cubicBezTo>
                        <a:pt x="15" y="30"/>
                        <a:pt x="15" y="32"/>
                        <a:pt x="14" y="31"/>
                      </a:cubicBezTo>
                      <a:cubicBezTo>
                        <a:pt x="14" y="32"/>
                        <a:pt x="14" y="32"/>
                        <a:pt x="13" y="32"/>
                      </a:cubicBezTo>
                      <a:cubicBezTo>
                        <a:pt x="13" y="33"/>
                        <a:pt x="15" y="32"/>
                        <a:pt x="14" y="33"/>
                      </a:cubicBezTo>
                      <a:cubicBezTo>
                        <a:pt x="14" y="34"/>
                        <a:pt x="13" y="33"/>
                        <a:pt x="12" y="33"/>
                      </a:cubicBezTo>
                      <a:cubicBezTo>
                        <a:pt x="13" y="34"/>
                        <a:pt x="11" y="35"/>
                        <a:pt x="10" y="37"/>
                      </a:cubicBezTo>
                      <a:cubicBezTo>
                        <a:pt x="12" y="36"/>
                        <a:pt x="11" y="37"/>
                        <a:pt x="11" y="38"/>
                      </a:cubicBezTo>
                      <a:cubicBezTo>
                        <a:pt x="10" y="40"/>
                        <a:pt x="9" y="41"/>
                        <a:pt x="10" y="42"/>
                      </a:cubicBezTo>
                      <a:cubicBezTo>
                        <a:pt x="9" y="42"/>
                        <a:pt x="9" y="43"/>
                        <a:pt x="8" y="44"/>
                      </a:cubicBezTo>
                      <a:cubicBezTo>
                        <a:pt x="8" y="45"/>
                        <a:pt x="8" y="46"/>
                        <a:pt x="8" y="46"/>
                      </a:cubicBezTo>
                      <a:cubicBezTo>
                        <a:pt x="8" y="47"/>
                        <a:pt x="8" y="48"/>
                        <a:pt x="8" y="49"/>
                      </a:cubicBezTo>
                      <a:cubicBezTo>
                        <a:pt x="8" y="49"/>
                        <a:pt x="8" y="50"/>
                        <a:pt x="8" y="51"/>
                      </a:cubicBezTo>
                      <a:cubicBezTo>
                        <a:pt x="8" y="52"/>
                        <a:pt x="8" y="52"/>
                        <a:pt x="8" y="53"/>
                      </a:cubicBezTo>
                      <a:cubicBezTo>
                        <a:pt x="8" y="54"/>
                        <a:pt x="8" y="55"/>
                        <a:pt x="7" y="56"/>
                      </a:cubicBezTo>
                      <a:cubicBezTo>
                        <a:pt x="8" y="57"/>
                        <a:pt x="8" y="58"/>
                        <a:pt x="9" y="59"/>
                      </a:cubicBezTo>
                      <a:cubicBezTo>
                        <a:pt x="9" y="61"/>
                        <a:pt x="9" y="62"/>
                        <a:pt x="10" y="63"/>
                      </a:cubicBezTo>
                      <a:cubicBezTo>
                        <a:pt x="10" y="65"/>
                        <a:pt x="10" y="67"/>
                        <a:pt x="11" y="68"/>
                      </a:cubicBezTo>
                      <a:cubicBezTo>
                        <a:pt x="11" y="70"/>
                        <a:pt x="12" y="72"/>
                        <a:pt x="14" y="73"/>
                      </a:cubicBezTo>
                      <a:cubicBezTo>
                        <a:pt x="14" y="74"/>
                        <a:pt x="12" y="74"/>
                        <a:pt x="13" y="75"/>
                      </a:cubicBezTo>
                      <a:cubicBezTo>
                        <a:pt x="13" y="75"/>
                        <a:pt x="13" y="74"/>
                        <a:pt x="14" y="74"/>
                      </a:cubicBezTo>
                      <a:cubicBezTo>
                        <a:pt x="14" y="75"/>
                        <a:pt x="15" y="76"/>
                        <a:pt x="15" y="77"/>
                      </a:cubicBezTo>
                      <a:cubicBezTo>
                        <a:pt x="16" y="78"/>
                        <a:pt x="16" y="79"/>
                        <a:pt x="16" y="80"/>
                      </a:cubicBezTo>
                      <a:cubicBezTo>
                        <a:pt x="16" y="81"/>
                        <a:pt x="17" y="80"/>
                        <a:pt x="17" y="81"/>
                      </a:cubicBezTo>
                      <a:cubicBezTo>
                        <a:pt x="17" y="81"/>
                        <a:pt x="16" y="81"/>
                        <a:pt x="16" y="81"/>
                      </a:cubicBezTo>
                      <a:cubicBezTo>
                        <a:pt x="17" y="82"/>
                        <a:pt x="18" y="83"/>
                        <a:pt x="19" y="84"/>
                      </a:cubicBezTo>
                      <a:cubicBezTo>
                        <a:pt x="19" y="86"/>
                        <a:pt x="20" y="87"/>
                        <a:pt x="21" y="89"/>
                      </a:cubicBezTo>
                      <a:cubicBezTo>
                        <a:pt x="20" y="86"/>
                        <a:pt x="22" y="90"/>
                        <a:pt x="23" y="90"/>
                      </a:cubicBezTo>
                      <a:cubicBezTo>
                        <a:pt x="22" y="91"/>
                        <a:pt x="22" y="90"/>
                        <a:pt x="22" y="90"/>
                      </a:cubicBezTo>
                      <a:cubicBezTo>
                        <a:pt x="22" y="92"/>
                        <a:pt x="23" y="92"/>
                        <a:pt x="24" y="94"/>
                      </a:cubicBezTo>
                      <a:cubicBezTo>
                        <a:pt x="24" y="94"/>
                        <a:pt x="24" y="94"/>
                        <a:pt x="24" y="94"/>
                      </a:cubicBezTo>
                      <a:cubicBezTo>
                        <a:pt x="24" y="94"/>
                        <a:pt x="25" y="95"/>
                        <a:pt x="25" y="95"/>
                      </a:cubicBezTo>
                      <a:cubicBezTo>
                        <a:pt x="25" y="96"/>
                        <a:pt x="25" y="96"/>
                        <a:pt x="25" y="96"/>
                      </a:cubicBezTo>
                      <a:cubicBezTo>
                        <a:pt x="25" y="96"/>
                        <a:pt x="25" y="96"/>
                        <a:pt x="25" y="96"/>
                      </a:cubicBezTo>
                      <a:cubicBezTo>
                        <a:pt x="25" y="96"/>
                        <a:pt x="25" y="96"/>
                        <a:pt x="25" y="96"/>
                      </a:cubicBezTo>
                      <a:cubicBezTo>
                        <a:pt x="25" y="96"/>
                        <a:pt x="25" y="96"/>
                        <a:pt x="25" y="96"/>
                      </a:cubicBezTo>
                      <a:cubicBezTo>
                        <a:pt x="25" y="96"/>
                        <a:pt x="25" y="96"/>
                        <a:pt x="25" y="96"/>
                      </a:cubicBezTo>
                      <a:cubicBezTo>
                        <a:pt x="25" y="96"/>
                        <a:pt x="25" y="96"/>
                        <a:pt x="25" y="96"/>
                      </a:cubicBezTo>
                      <a:cubicBezTo>
                        <a:pt x="25" y="96"/>
                        <a:pt x="25" y="96"/>
                        <a:pt x="25" y="96"/>
                      </a:cubicBezTo>
                      <a:cubicBezTo>
                        <a:pt x="25" y="96"/>
                        <a:pt x="25" y="96"/>
                        <a:pt x="25" y="96"/>
                      </a:cubicBezTo>
                      <a:cubicBezTo>
                        <a:pt x="25" y="96"/>
                        <a:pt x="25" y="96"/>
                        <a:pt x="25" y="96"/>
                      </a:cubicBezTo>
                      <a:cubicBezTo>
                        <a:pt x="26" y="96"/>
                        <a:pt x="26" y="97"/>
                        <a:pt x="26" y="97"/>
                      </a:cubicBezTo>
                      <a:cubicBezTo>
                        <a:pt x="27" y="98"/>
                        <a:pt x="28" y="99"/>
                        <a:pt x="30" y="101"/>
                      </a:cubicBezTo>
                      <a:cubicBezTo>
                        <a:pt x="32" y="103"/>
                        <a:pt x="35" y="105"/>
                        <a:pt x="37" y="107"/>
                      </a:cubicBezTo>
                      <a:cubicBezTo>
                        <a:pt x="39" y="107"/>
                        <a:pt x="45" y="112"/>
                        <a:pt x="44" y="113"/>
                      </a:cubicBezTo>
                      <a:cubicBezTo>
                        <a:pt x="46" y="114"/>
                        <a:pt x="50" y="117"/>
                        <a:pt x="53" y="121"/>
                      </a:cubicBezTo>
                      <a:cubicBezTo>
                        <a:pt x="56" y="125"/>
                        <a:pt x="59" y="129"/>
                        <a:pt x="60" y="131"/>
                      </a:cubicBezTo>
                      <a:cubicBezTo>
                        <a:pt x="59" y="132"/>
                        <a:pt x="59" y="132"/>
                        <a:pt x="59" y="132"/>
                      </a:cubicBezTo>
                      <a:cubicBezTo>
                        <a:pt x="60" y="133"/>
                        <a:pt x="59" y="133"/>
                        <a:pt x="60" y="134"/>
                      </a:cubicBezTo>
                      <a:cubicBezTo>
                        <a:pt x="60" y="133"/>
                        <a:pt x="61" y="134"/>
                        <a:pt x="62" y="135"/>
                      </a:cubicBezTo>
                      <a:cubicBezTo>
                        <a:pt x="63" y="136"/>
                        <a:pt x="63" y="137"/>
                        <a:pt x="62" y="138"/>
                      </a:cubicBezTo>
                      <a:cubicBezTo>
                        <a:pt x="63" y="138"/>
                        <a:pt x="64" y="140"/>
                        <a:pt x="65" y="141"/>
                      </a:cubicBezTo>
                      <a:cubicBezTo>
                        <a:pt x="65" y="142"/>
                        <a:pt x="65" y="142"/>
                        <a:pt x="64" y="142"/>
                      </a:cubicBezTo>
                      <a:cubicBezTo>
                        <a:pt x="65" y="143"/>
                        <a:pt x="65" y="142"/>
                        <a:pt x="66" y="143"/>
                      </a:cubicBezTo>
                      <a:cubicBezTo>
                        <a:pt x="66" y="143"/>
                        <a:pt x="66" y="144"/>
                        <a:pt x="66" y="144"/>
                      </a:cubicBezTo>
                      <a:cubicBezTo>
                        <a:pt x="66" y="145"/>
                        <a:pt x="66" y="145"/>
                        <a:pt x="66" y="146"/>
                      </a:cubicBezTo>
                      <a:cubicBezTo>
                        <a:pt x="66" y="147"/>
                        <a:pt x="65" y="148"/>
                        <a:pt x="66" y="148"/>
                      </a:cubicBezTo>
                      <a:cubicBezTo>
                        <a:pt x="66" y="149"/>
                        <a:pt x="63" y="148"/>
                        <a:pt x="65" y="149"/>
                      </a:cubicBezTo>
                      <a:cubicBezTo>
                        <a:pt x="64" y="149"/>
                        <a:pt x="64" y="149"/>
                        <a:pt x="63" y="149"/>
                      </a:cubicBezTo>
                      <a:cubicBezTo>
                        <a:pt x="63" y="148"/>
                        <a:pt x="64" y="148"/>
                        <a:pt x="64" y="148"/>
                      </a:cubicBezTo>
                      <a:cubicBezTo>
                        <a:pt x="63" y="148"/>
                        <a:pt x="63" y="149"/>
                        <a:pt x="62" y="148"/>
                      </a:cubicBezTo>
                      <a:cubicBezTo>
                        <a:pt x="62" y="148"/>
                        <a:pt x="61" y="147"/>
                        <a:pt x="61" y="147"/>
                      </a:cubicBezTo>
                      <a:cubicBezTo>
                        <a:pt x="61" y="146"/>
                        <a:pt x="61" y="146"/>
                        <a:pt x="61" y="145"/>
                      </a:cubicBezTo>
                      <a:cubicBezTo>
                        <a:pt x="61" y="145"/>
                        <a:pt x="62" y="146"/>
                        <a:pt x="62" y="145"/>
                      </a:cubicBezTo>
                      <a:cubicBezTo>
                        <a:pt x="61" y="145"/>
                        <a:pt x="61" y="143"/>
                        <a:pt x="60" y="141"/>
                      </a:cubicBezTo>
                      <a:cubicBezTo>
                        <a:pt x="59" y="139"/>
                        <a:pt x="59" y="137"/>
                        <a:pt x="57" y="137"/>
                      </a:cubicBezTo>
                      <a:cubicBezTo>
                        <a:pt x="56" y="136"/>
                        <a:pt x="57" y="136"/>
                        <a:pt x="57" y="135"/>
                      </a:cubicBezTo>
                      <a:cubicBezTo>
                        <a:pt x="56" y="134"/>
                        <a:pt x="54" y="131"/>
                        <a:pt x="53" y="130"/>
                      </a:cubicBezTo>
                      <a:cubicBezTo>
                        <a:pt x="55" y="130"/>
                        <a:pt x="52" y="129"/>
                        <a:pt x="54" y="129"/>
                      </a:cubicBezTo>
                      <a:cubicBezTo>
                        <a:pt x="52" y="127"/>
                        <a:pt x="52" y="128"/>
                        <a:pt x="49" y="128"/>
                      </a:cubicBezTo>
                      <a:cubicBezTo>
                        <a:pt x="50" y="124"/>
                        <a:pt x="45" y="124"/>
                        <a:pt x="45" y="121"/>
                      </a:cubicBezTo>
                      <a:cubicBezTo>
                        <a:pt x="44" y="121"/>
                        <a:pt x="44" y="122"/>
                        <a:pt x="43" y="121"/>
                      </a:cubicBezTo>
                      <a:cubicBezTo>
                        <a:pt x="44" y="121"/>
                        <a:pt x="38" y="116"/>
                        <a:pt x="37" y="116"/>
                      </a:cubicBezTo>
                      <a:cubicBezTo>
                        <a:pt x="37" y="115"/>
                        <a:pt x="36" y="114"/>
                        <a:pt x="37" y="114"/>
                      </a:cubicBezTo>
                      <a:cubicBezTo>
                        <a:pt x="36" y="114"/>
                        <a:pt x="36" y="114"/>
                        <a:pt x="35" y="114"/>
                      </a:cubicBezTo>
                      <a:cubicBezTo>
                        <a:pt x="35" y="114"/>
                        <a:pt x="36" y="112"/>
                        <a:pt x="34" y="113"/>
                      </a:cubicBezTo>
                      <a:cubicBezTo>
                        <a:pt x="33" y="110"/>
                        <a:pt x="30" y="110"/>
                        <a:pt x="26" y="107"/>
                      </a:cubicBezTo>
                      <a:cubicBezTo>
                        <a:pt x="29" y="105"/>
                        <a:pt x="25" y="103"/>
                        <a:pt x="25" y="100"/>
                      </a:cubicBezTo>
                      <a:cubicBezTo>
                        <a:pt x="23" y="101"/>
                        <a:pt x="22"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9"/>
                        <a:pt x="21" y="99"/>
                        <a:pt x="21" y="99"/>
                      </a:cubicBezTo>
                      <a:cubicBezTo>
                        <a:pt x="21" y="98"/>
                        <a:pt x="21" y="98"/>
                        <a:pt x="21" y="98"/>
                      </a:cubicBezTo>
                      <a:cubicBezTo>
                        <a:pt x="21" y="98"/>
                        <a:pt x="21" y="98"/>
                        <a:pt x="21" y="98"/>
                      </a:cubicBezTo>
                      <a:cubicBezTo>
                        <a:pt x="21" y="97"/>
                        <a:pt x="21" y="97"/>
                        <a:pt x="20" y="98"/>
                      </a:cubicBezTo>
                      <a:cubicBezTo>
                        <a:pt x="20" y="97"/>
                        <a:pt x="22" y="97"/>
                        <a:pt x="21" y="96"/>
                      </a:cubicBezTo>
                      <a:cubicBezTo>
                        <a:pt x="21" y="95"/>
                        <a:pt x="20" y="95"/>
                        <a:pt x="19" y="95"/>
                      </a:cubicBezTo>
                      <a:cubicBezTo>
                        <a:pt x="19" y="96"/>
                        <a:pt x="20" y="96"/>
                        <a:pt x="20" y="96"/>
                      </a:cubicBezTo>
                      <a:cubicBezTo>
                        <a:pt x="18" y="97"/>
                        <a:pt x="18" y="96"/>
                        <a:pt x="17" y="95"/>
                      </a:cubicBezTo>
                      <a:cubicBezTo>
                        <a:pt x="16" y="94"/>
                        <a:pt x="15" y="93"/>
                        <a:pt x="14" y="92"/>
                      </a:cubicBezTo>
                      <a:cubicBezTo>
                        <a:pt x="15" y="92"/>
                        <a:pt x="13" y="91"/>
                        <a:pt x="12" y="89"/>
                      </a:cubicBezTo>
                      <a:cubicBezTo>
                        <a:pt x="12" y="89"/>
                        <a:pt x="13" y="89"/>
                        <a:pt x="13" y="89"/>
                      </a:cubicBezTo>
                      <a:cubicBezTo>
                        <a:pt x="13" y="88"/>
                        <a:pt x="12" y="88"/>
                        <a:pt x="12" y="88"/>
                      </a:cubicBezTo>
                      <a:cubicBezTo>
                        <a:pt x="12" y="87"/>
                        <a:pt x="12" y="87"/>
                        <a:pt x="11" y="86"/>
                      </a:cubicBezTo>
                      <a:cubicBezTo>
                        <a:pt x="11" y="86"/>
                        <a:pt x="12" y="86"/>
                        <a:pt x="12" y="86"/>
                      </a:cubicBezTo>
                      <a:cubicBezTo>
                        <a:pt x="13" y="86"/>
                        <a:pt x="12" y="87"/>
                        <a:pt x="13" y="87"/>
                      </a:cubicBezTo>
                      <a:cubicBezTo>
                        <a:pt x="13" y="87"/>
                        <a:pt x="13" y="86"/>
                        <a:pt x="13" y="86"/>
                      </a:cubicBezTo>
                      <a:cubicBezTo>
                        <a:pt x="12" y="85"/>
                        <a:pt x="11" y="87"/>
                        <a:pt x="10" y="86"/>
                      </a:cubicBezTo>
                      <a:cubicBezTo>
                        <a:pt x="10" y="85"/>
                        <a:pt x="8" y="84"/>
                        <a:pt x="7" y="82"/>
                      </a:cubicBezTo>
                      <a:cubicBezTo>
                        <a:pt x="8" y="82"/>
                        <a:pt x="8" y="82"/>
                        <a:pt x="8" y="83"/>
                      </a:cubicBezTo>
                      <a:cubicBezTo>
                        <a:pt x="9" y="82"/>
                        <a:pt x="8" y="81"/>
                        <a:pt x="9" y="81"/>
                      </a:cubicBezTo>
                      <a:cubicBezTo>
                        <a:pt x="8" y="80"/>
                        <a:pt x="7" y="83"/>
                        <a:pt x="6" y="81"/>
                      </a:cubicBezTo>
                      <a:cubicBezTo>
                        <a:pt x="5" y="81"/>
                        <a:pt x="7" y="81"/>
                        <a:pt x="8" y="81"/>
                      </a:cubicBezTo>
                      <a:cubicBezTo>
                        <a:pt x="8" y="80"/>
                        <a:pt x="7" y="79"/>
                        <a:pt x="7" y="79"/>
                      </a:cubicBezTo>
                      <a:cubicBezTo>
                        <a:pt x="6" y="80"/>
                        <a:pt x="7" y="79"/>
                        <a:pt x="7" y="80"/>
                      </a:cubicBezTo>
                      <a:cubicBezTo>
                        <a:pt x="6" y="81"/>
                        <a:pt x="5" y="79"/>
                        <a:pt x="4" y="79"/>
                      </a:cubicBezTo>
                      <a:cubicBezTo>
                        <a:pt x="5" y="78"/>
                        <a:pt x="5" y="78"/>
                        <a:pt x="6" y="77"/>
                      </a:cubicBezTo>
                      <a:cubicBezTo>
                        <a:pt x="5" y="77"/>
                        <a:pt x="4" y="77"/>
                        <a:pt x="5" y="77"/>
                      </a:cubicBezTo>
                      <a:cubicBezTo>
                        <a:pt x="3" y="76"/>
                        <a:pt x="4" y="72"/>
                        <a:pt x="2" y="73"/>
                      </a:cubicBezTo>
                      <a:cubicBezTo>
                        <a:pt x="2" y="73"/>
                        <a:pt x="2" y="72"/>
                        <a:pt x="1" y="72"/>
                      </a:cubicBezTo>
                      <a:cubicBezTo>
                        <a:pt x="3" y="72"/>
                        <a:pt x="3" y="71"/>
                        <a:pt x="2" y="69"/>
                      </a:cubicBezTo>
                      <a:cubicBezTo>
                        <a:pt x="2" y="70"/>
                        <a:pt x="3" y="70"/>
                        <a:pt x="3" y="71"/>
                      </a:cubicBezTo>
                      <a:cubicBezTo>
                        <a:pt x="1" y="72"/>
                        <a:pt x="1" y="70"/>
                        <a:pt x="1" y="69"/>
                      </a:cubicBezTo>
                      <a:cubicBezTo>
                        <a:pt x="2" y="69"/>
                        <a:pt x="2" y="68"/>
                        <a:pt x="3" y="68"/>
                      </a:cubicBezTo>
                      <a:cubicBezTo>
                        <a:pt x="3" y="68"/>
                        <a:pt x="3" y="66"/>
                        <a:pt x="5" y="66"/>
                      </a:cubicBezTo>
                      <a:cubicBezTo>
                        <a:pt x="4" y="65"/>
                        <a:pt x="3" y="66"/>
                        <a:pt x="3" y="67"/>
                      </a:cubicBezTo>
                      <a:cubicBezTo>
                        <a:pt x="1" y="66"/>
                        <a:pt x="3" y="65"/>
                        <a:pt x="1" y="65"/>
                      </a:cubicBezTo>
                      <a:cubicBezTo>
                        <a:pt x="2" y="65"/>
                        <a:pt x="2" y="63"/>
                        <a:pt x="2" y="63"/>
                      </a:cubicBezTo>
                      <a:cubicBezTo>
                        <a:pt x="3" y="63"/>
                        <a:pt x="3" y="63"/>
                        <a:pt x="4" y="62"/>
                      </a:cubicBezTo>
                      <a:cubicBezTo>
                        <a:pt x="3" y="61"/>
                        <a:pt x="2" y="62"/>
                        <a:pt x="1" y="63"/>
                      </a:cubicBezTo>
                      <a:cubicBezTo>
                        <a:pt x="0" y="63"/>
                        <a:pt x="1" y="61"/>
                        <a:pt x="1" y="61"/>
                      </a:cubicBezTo>
                      <a:cubicBezTo>
                        <a:pt x="2" y="61"/>
                        <a:pt x="3" y="60"/>
                        <a:pt x="3" y="61"/>
                      </a:cubicBezTo>
                      <a:cubicBezTo>
                        <a:pt x="3" y="60"/>
                        <a:pt x="3" y="59"/>
                        <a:pt x="4" y="59"/>
                      </a:cubicBezTo>
                      <a:cubicBezTo>
                        <a:pt x="4" y="58"/>
                        <a:pt x="3" y="58"/>
                        <a:pt x="3" y="57"/>
                      </a:cubicBezTo>
                      <a:cubicBezTo>
                        <a:pt x="4" y="57"/>
                        <a:pt x="4" y="57"/>
                        <a:pt x="4" y="57"/>
                      </a:cubicBezTo>
                      <a:cubicBezTo>
                        <a:pt x="3" y="56"/>
                        <a:pt x="3" y="55"/>
                        <a:pt x="2" y="54"/>
                      </a:cubicBezTo>
                      <a:cubicBezTo>
                        <a:pt x="2" y="54"/>
                        <a:pt x="3" y="56"/>
                        <a:pt x="1" y="56"/>
                      </a:cubicBezTo>
                      <a:cubicBezTo>
                        <a:pt x="1" y="55"/>
                        <a:pt x="1" y="55"/>
                        <a:pt x="1" y="55"/>
                      </a:cubicBezTo>
                      <a:cubicBezTo>
                        <a:pt x="1" y="54"/>
                        <a:pt x="1" y="54"/>
                        <a:pt x="2" y="53"/>
                      </a:cubicBezTo>
                      <a:cubicBezTo>
                        <a:pt x="2" y="53"/>
                        <a:pt x="1" y="53"/>
                        <a:pt x="1" y="52"/>
                      </a:cubicBezTo>
                      <a:cubicBezTo>
                        <a:pt x="1" y="52"/>
                        <a:pt x="1" y="52"/>
                        <a:pt x="0" y="53"/>
                      </a:cubicBezTo>
                      <a:cubicBezTo>
                        <a:pt x="0" y="53"/>
                        <a:pt x="0" y="52"/>
                        <a:pt x="1" y="51"/>
                      </a:cubicBezTo>
                      <a:cubicBezTo>
                        <a:pt x="1" y="50"/>
                        <a:pt x="1" y="50"/>
                        <a:pt x="0" y="50"/>
                      </a:cubicBezTo>
                      <a:cubicBezTo>
                        <a:pt x="0" y="49"/>
                        <a:pt x="1" y="49"/>
                        <a:pt x="0" y="49"/>
                      </a:cubicBezTo>
                      <a:cubicBezTo>
                        <a:pt x="0" y="48"/>
                        <a:pt x="1" y="48"/>
                        <a:pt x="2" y="48"/>
                      </a:cubicBezTo>
                      <a:cubicBezTo>
                        <a:pt x="1" y="46"/>
                        <a:pt x="1" y="43"/>
                        <a:pt x="2" y="41"/>
                      </a:cubicBezTo>
                      <a:cubicBezTo>
                        <a:pt x="2" y="40"/>
                        <a:pt x="2" y="39"/>
                        <a:pt x="3" y="37"/>
                      </a:cubicBezTo>
                      <a:cubicBezTo>
                        <a:pt x="3" y="36"/>
                        <a:pt x="3" y="35"/>
                        <a:pt x="4" y="35"/>
                      </a:cubicBezTo>
                      <a:cubicBezTo>
                        <a:pt x="4" y="34"/>
                        <a:pt x="4" y="33"/>
                        <a:pt x="4" y="32"/>
                      </a:cubicBezTo>
                      <a:cubicBezTo>
                        <a:pt x="7" y="29"/>
                        <a:pt x="7" y="31"/>
                        <a:pt x="10" y="31"/>
                      </a:cubicBezTo>
                      <a:cubicBezTo>
                        <a:pt x="13" y="26"/>
                        <a:pt x="16" y="23"/>
                        <a:pt x="19" y="20"/>
                      </a:cubicBezTo>
                      <a:cubicBezTo>
                        <a:pt x="22" y="17"/>
                        <a:pt x="25" y="15"/>
                        <a:pt x="29" y="12"/>
                      </a:cubicBezTo>
                      <a:cubicBezTo>
                        <a:pt x="28" y="13"/>
                        <a:pt x="26" y="11"/>
                        <a:pt x="27" y="13"/>
                      </a:cubicBezTo>
                      <a:cubicBezTo>
                        <a:pt x="26" y="13"/>
                        <a:pt x="26" y="13"/>
                        <a:pt x="26" y="12"/>
                      </a:cubicBezTo>
                      <a:cubicBezTo>
                        <a:pt x="27" y="11"/>
                        <a:pt x="27" y="11"/>
                        <a:pt x="26" y="11"/>
                      </a:cubicBezTo>
                      <a:cubicBezTo>
                        <a:pt x="27" y="11"/>
                        <a:pt x="30" y="7"/>
                        <a:pt x="31" y="9"/>
                      </a:cubicBezTo>
                      <a:cubicBezTo>
                        <a:pt x="31" y="8"/>
                        <a:pt x="32" y="7"/>
                        <a:pt x="34" y="6"/>
                      </a:cubicBezTo>
                      <a:cubicBezTo>
                        <a:pt x="34" y="6"/>
                        <a:pt x="33" y="6"/>
                        <a:pt x="33" y="7"/>
                      </a:cubicBezTo>
                      <a:cubicBezTo>
                        <a:pt x="33" y="7"/>
                        <a:pt x="34" y="7"/>
                        <a:pt x="34" y="6"/>
                      </a:cubicBezTo>
                      <a:cubicBezTo>
                        <a:pt x="34" y="7"/>
                        <a:pt x="33" y="7"/>
                        <a:pt x="34" y="8"/>
                      </a:cubicBezTo>
                      <a:cubicBezTo>
                        <a:pt x="33" y="8"/>
                        <a:pt x="32" y="8"/>
                        <a:pt x="32" y="8"/>
                      </a:cubicBezTo>
                      <a:cubicBezTo>
                        <a:pt x="31" y="9"/>
                        <a:pt x="31" y="10"/>
                        <a:pt x="30" y="10"/>
                      </a:cubicBezTo>
                      <a:cubicBezTo>
                        <a:pt x="30" y="11"/>
                        <a:pt x="33" y="9"/>
                        <a:pt x="32" y="11"/>
                      </a:cubicBezTo>
                      <a:cubicBezTo>
                        <a:pt x="33" y="10"/>
                        <a:pt x="33" y="10"/>
                        <a:pt x="33" y="10"/>
                      </a:cubicBezTo>
                      <a:cubicBezTo>
                        <a:pt x="32" y="9"/>
                        <a:pt x="34" y="9"/>
                        <a:pt x="35" y="9"/>
                      </a:cubicBezTo>
                      <a:cubicBezTo>
                        <a:pt x="35" y="9"/>
                        <a:pt x="35" y="7"/>
                        <a:pt x="35" y="6"/>
                      </a:cubicBezTo>
                      <a:cubicBezTo>
                        <a:pt x="37" y="5"/>
                        <a:pt x="35" y="8"/>
                        <a:pt x="38" y="6"/>
                      </a:cubicBezTo>
                      <a:cubicBezTo>
                        <a:pt x="36" y="5"/>
                        <a:pt x="38" y="6"/>
                        <a:pt x="39" y="5"/>
                      </a:cubicBezTo>
                      <a:cubicBezTo>
                        <a:pt x="38" y="5"/>
                        <a:pt x="39" y="6"/>
                        <a:pt x="40" y="5"/>
                      </a:cubicBezTo>
                      <a:cubicBezTo>
                        <a:pt x="40" y="6"/>
                        <a:pt x="39" y="6"/>
                        <a:pt x="39" y="6"/>
                      </a:cubicBezTo>
                      <a:cubicBezTo>
                        <a:pt x="38" y="7"/>
                        <a:pt x="38" y="7"/>
                        <a:pt x="37" y="7"/>
                      </a:cubicBezTo>
                      <a:cubicBezTo>
                        <a:pt x="37" y="8"/>
                        <a:pt x="37" y="8"/>
                        <a:pt x="37" y="8"/>
                      </a:cubicBezTo>
                      <a:cubicBezTo>
                        <a:pt x="38" y="8"/>
                        <a:pt x="38" y="8"/>
                        <a:pt x="38" y="7"/>
                      </a:cubicBezTo>
                      <a:cubicBezTo>
                        <a:pt x="39" y="7"/>
                        <a:pt x="38" y="8"/>
                        <a:pt x="38" y="8"/>
                      </a:cubicBezTo>
                      <a:cubicBezTo>
                        <a:pt x="40" y="7"/>
                        <a:pt x="41" y="6"/>
                        <a:pt x="40" y="4"/>
                      </a:cubicBezTo>
                      <a:cubicBezTo>
                        <a:pt x="40" y="5"/>
                        <a:pt x="41" y="5"/>
                        <a:pt x="41" y="4"/>
                      </a:cubicBezTo>
                      <a:cubicBezTo>
                        <a:pt x="41" y="4"/>
                        <a:pt x="41" y="5"/>
                        <a:pt x="41" y="5"/>
                      </a:cubicBezTo>
                      <a:cubicBezTo>
                        <a:pt x="42" y="4"/>
                        <a:pt x="43" y="5"/>
                        <a:pt x="43" y="4"/>
                      </a:cubicBezTo>
                      <a:cubicBezTo>
                        <a:pt x="43" y="5"/>
                        <a:pt x="45" y="5"/>
                        <a:pt x="44" y="6"/>
                      </a:cubicBezTo>
                      <a:cubicBezTo>
                        <a:pt x="45" y="5"/>
                        <a:pt x="45" y="3"/>
                        <a:pt x="46" y="5"/>
                      </a:cubicBezTo>
                      <a:cubicBezTo>
                        <a:pt x="47" y="5"/>
                        <a:pt x="46" y="3"/>
                        <a:pt x="45" y="4"/>
                      </a:cubicBezTo>
                      <a:cubicBezTo>
                        <a:pt x="45" y="3"/>
                        <a:pt x="47" y="4"/>
                        <a:pt x="47" y="3"/>
                      </a:cubicBezTo>
                      <a:cubicBezTo>
                        <a:pt x="48" y="3"/>
                        <a:pt x="46" y="4"/>
                        <a:pt x="47" y="5"/>
                      </a:cubicBezTo>
                      <a:cubicBezTo>
                        <a:pt x="47" y="4"/>
                        <a:pt x="48" y="4"/>
                        <a:pt x="48" y="4"/>
                      </a:cubicBezTo>
                      <a:cubicBezTo>
                        <a:pt x="48" y="3"/>
                        <a:pt x="49" y="3"/>
                        <a:pt x="49" y="2"/>
                      </a:cubicBezTo>
                      <a:cubicBezTo>
                        <a:pt x="49" y="3"/>
                        <a:pt x="51" y="0"/>
                        <a:pt x="51" y="2"/>
                      </a:cubicBezTo>
                      <a:cubicBezTo>
                        <a:pt x="52" y="2"/>
                        <a:pt x="52" y="1"/>
                        <a:pt x="52" y="1"/>
                      </a:cubicBezTo>
                      <a:cubicBezTo>
                        <a:pt x="53" y="1"/>
                        <a:pt x="53" y="2"/>
                        <a:pt x="54" y="2"/>
                      </a:cubicBezTo>
                      <a:cubicBezTo>
                        <a:pt x="54" y="1"/>
                        <a:pt x="55" y="1"/>
                        <a:pt x="56" y="1"/>
                      </a:cubicBezTo>
                      <a:cubicBezTo>
                        <a:pt x="56" y="1"/>
                        <a:pt x="57" y="1"/>
                        <a:pt x="57" y="1"/>
                      </a:cubicBezTo>
                      <a:cubicBezTo>
                        <a:pt x="58" y="1"/>
                        <a:pt x="59" y="1"/>
                        <a:pt x="59" y="1"/>
                      </a:cubicBezTo>
                      <a:cubicBezTo>
                        <a:pt x="61" y="1"/>
                        <a:pt x="63" y="1"/>
                        <a:pt x="63" y="0"/>
                      </a:cubicBezTo>
                      <a:cubicBezTo>
                        <a:pt x="66" y="0"/>
                        <a:pt x="67" y="1"/>
                        <a:pt x="69" y="2"/>
                      </a:cubicBezTo>
                      <a:cubicBezTo>
                        <a:pt x="70" y="1"/>
                        <a:pt x="71" y="1"/>
                        <a:pt x="74" y="1"/>
                      </a:cubicBezTo>
                      <a:cubicBezTo>
                        <a:pt x="74" y="2"/>
                        <a:pt x="74" y="2"/>
                        <a:pt x="73" y="3"/>
                      </a:cubicBezTo>
                      <a:cubicBezTo>
                        <a:pt x="75" y="3"/>
                        <a:pt x="75" y="3"/>
                        <a:pt x="76" y="3"/>
                      </a:cubicBezTo>
                      <a:cubicBezTo>
                        <a:pt x="77" y="3"/>
                        <a:pt x="76" y="5"/>
                        <a:pt x="76" y="6"/>
                      </a:cubicBezTo>
                      <a:cubicBezTo>
                        <a:pt x="77" y="6"/>
                        <a:pt x="77" y="5"/>
                        <a:pt x="77" y="5"/>
                      </a:cubicBezTo>
                      <a:cubicBezTo>
                        <a:pt x="77" y="4"/>
                        <a:pt x="79" y="6"/>
                        <a:pt x="79" y="4"/>
                      </a:cubicBezTo>
                      <a:cubicBezTo>
                        <a:pt x="79" y="4"/>
                        <a:pt x="80" y="6"/>
                        <a:pt x="81" y="5"/>
                      </a:cubicBezTo>
                      <a:cubicBezTo>
                        <a:pt x="81" y="5"/>
                        <a:pt x="81" y="6"/>
                        <a:pt x="81" y="6"/>
                      </a:cubicBezTo>
                      <a:cubicBezTo>
                        <a:pt x="82" y="6"/>
                        <a:pt x="83" y="5"/>
                        <a:pt x="82" y="6"/>
                      </a:cubicBezTo>
                      <a:cubicBezTo>
                        <a:pt x="83" y="6"/>
                        <a:pt x="82" y="5"/>
                        <a:pt x="83" y="5"/>
                      </a:cubicBezTo>
                      <a:cubicBezTo>
                        <a:pt x="83" y="5"/>
                        <a:pt x="86" y="7"/>
                        <a:pt x="85" y="5"/>
                      </a:cubicBezTo>
                      <a:cubicBezTo>
                        <a:pt x="86" y="5"/>
                        <a:pt x="85" y="7"/>
                        <a:pt x="86" y="7"/>
                      </a:cubicBezTo>
                      <a:cubicBezTo>
                        <a:pt x="86" y="8"/>
                        <a:pt x="86" y="7"/>
                        <a:pt x="85" y="7"/>
                      </a:cubicBezTo>
                      <a:cubicBezTo>
                        <a:pt x="85" y="7"/>
                        <a:pt x="85" y="8"/>
                        <a:pt x="85" y="8"/>
                      </a:cubicBezTo>
                      <a:cubicBezTo>
                        <a:pt x="86" y="8"/>
                        <a:pt x="87" y="7"/>
                        <a:pt x="87" y="7"/>
                      </a:cubicBezTo>
                      <a:cubicBezTo>
                        <a:pt x="89" y="7"/>
                        <a:pt x="90" y="8"/>
                        <a:pt x="91" y="9"/>
                      </a:cubicBezTo>
                      <a:cubicBezTo>
                        <a:pt x="92" y="9"/>
                        <a:pt x="94" y="10"/>
                        <a:pt x="95" y="9"/>
                      </a:cubicBezTo>
                      <a:cubicBezTo>
                        <a:pt x="96" y="10"/>
                        <a:pt x="94" y="10"/>
                        <a:pt x="94" y="11"/>
                      </a:cubicBezTo>
                      <a:cubicBezTo>
                        <a:pt x="96" y="10"/>
                        <a:pt x="98" y="11"/>
                        <a:pt x="99" y="13"/>
                      </a:cubicBezTo>
                      <a:cubicBezTo>
                        <a:pt x="98" y="13"/>
                        <a:pt x="97" y="12"/>
                        <a:pt x="96" y="11"/>
                      </a:cubicBezTo>
                      <a:cubicBezTo>
                        <a:pt x="95" y="13"/>
                        <a:pt x="99" y="12"/>
                        <a:pt x="97" y="14"/>
                      </a:cubicBezTo>
                      <a:cubicBezTo>
                        <a:pt x="99" y="14"/>
                        <a:pt x="99" y="13"/>
                        <a:pt x="99" y="13"/>
                      </a:cubicBezTo>
                      <a:cubicBezTo>
                        <a:pt x="100" y="13"/>
                        <a:pt x="100" y="14"/>
                        <a:pt x="101" y="15"/>
                      </a:cubicBezTo>
                      <a:cubicBezTo>
                        <a:pt x="100" y="13"/>
                        <a:pt x="105" y="16"/>
                        <a:pt x="103" y="13"/>
                      </a:cubicBezTo>
                      <a:cubicBezTo>
                        <a:pt x="103" y="13"/>
                        <a:pt x="104" y="14"/>
                        <a:pt x="104" y="14"/>
                      </a:cubicBezTo>
                      <a:cubicBezTo>
                        <a:pt x="104" y="15"/>
                        <a:pt x="104" y="15"/>
                        <a:pt x="104" y="15"/>
                      </a:cubicBezTo>
                      <a:cubicBezTo>
                        <a:pt x="104" y="15"/>
                        <a:pt x="103" y="15"/>
                        <a:pt x="103" y="15"/>
                      </a:cubicBezTo>
                      <a:cubicBezTo>
                        <a:pt x="102" y="16"/>
                        <a:pt x="105" y="17"/>
                        <a:pt x="103" y="18"/>
                      </a:cubicBezTo>
                      <a:cubicBezTo>
                        <a:pt x="103" y="19"/>
                        <a:pt x="104" y="19"/>
                        <a:pt x="104" y="19"/>
                      </a:cubicBezTo>
                      <a:cubicBezTo>
                        <a:pt x="104" y="19"/>
                        <a:pt x="104" y="19"/>
                        <a:pt x="105" y="20"/>
                      </a:cubicBezTo>
                      <a:cubicBezTo>
                        <a:pt x="105" y="20"/>
                        <a:pt x="105" y="21"/>
                        <a:pt x="106" y="21"/>
                      </a:cubicBezTo>
                      <a:cubicBezTo>
                        <a:pt x="107" y="22"/>
                        <a:pt x="107" y="23"/>
                        <a:pt x="109" y="24"/>
                      </a:cubicBezTo>
                      <a:cubicBezTo>
                        <a:pt x="109" y="24"/>
                        <a:pt x="109" y="24"/>
                        <a:pt x="109" y="23"/>
                      </a:cubicBezTo>
                      <a:cubicBezTo>
                        <a:pt x="109" y="24"/>
                        <a:pt x="109" y="24"/>
                        <a:pt x="109" y="24"/>
                      </a:cubicBezTo>
                      <a:cubicBezTo>
                        <a:pt x="109" y="24"/>
                        <a:pt x="109" y="23"/>
                        <a:pt x="109" y="23"/>
                      </a:cubicBezTo>
                      <a:cubicBezTo>
                        <a:pt x="109" y="23"/>
                        <a:pt x="109" y="23"/>
                        <a:pt x="109" y="23"/>
                      </a:cubicBezTo>
                      <a:cubicBezTo>
                        <a:pt x="109" y="23"/>
                        <a:pt x="109" y="22"/>
                        <a:pt x="109" y="22"/>
                      </a:cubicBezTo>
                      <a:cubicBezTo>
                        <a:pt x="109" y="22"/>
                        <a:pt x="109" y="22"/>
                        <a:pt x="108" y="21"/>
                      </a:cubicBezTo>
                      <a:cubicBezTo>
                        <a:pt x="107" y="22"/>
                        <a:pt x="110" y="22"/>
                        <a:pt x="108" y="23"/>
                      </a:cubicBezTo>
                      <a:cubicBezTo>
                        <a:pt x="107" y="21"/>
                        <a:pt x="109" y="22"/>
                        <a:pt x="110" y="21"/>
                      </a:cubicBezTo>
                      <a:cubicBezTo>
                        <a:pt x="110" y="22"/>
                        <a:pt x="110" y="22"/>
                        <a:pt x="110" y="23"/>
                      </a:cubicBezTo>
                      <a:cubicBezTo>
                        <a:pt x="110" y="23"/>
                        <a:pt x="110" y="23"/>
                        <a:pt x="110" y="23"/>
                      </a:cubicBezTo>
                      <a:cubicBezTo>
                        <a:pt x="110" y="23"/>
                        <a:pt x="110" y="23"/>
                        <a:pt x="110" y="23"/>
                      </a:cubicBezTo>
                      <a:cubicBezTo>
                        <a:pt x="111" y="23"/>
                        <a:pt x="112" y="24"/>
                        <a:pt x="112" y="25"/>
                      </a:cubicBezTo>
                      <a:cubicBezTo>
                        <a:pt x="112" y="26"/>
                        <a:pt x="113" y="25"/>
                        <a:pt x="113" y="25"/>
                      </a:cubicBezTo>
                      <a:cubicBezTo>
                        <a:pt x="113" y="25"/>
                        <a:pt x="112" y="25"/>
                        <a:pt x="112" y="24"/>
                      </a:cubicBezTo>
                      <a:cubicBezTo>
                        <a:pt x="112" y="24"/>
                        <a:pt x="112" y="24"/>
                        <a:pt x="112" y="24"/>
                      </a:cubicBezTo>
                      <a:cubicBezTo>
                        <a:pt x="113" y="23"/>
                        <a:pt x="113" y="23"/>
                        <a:pt x="113" y="23"/>
                      </a:cubicBezTo>
                      <a:cubicBezTo>
                        <a:pt x="114" y="24"/>
                        <a:pt x="113" y="25"/>
                        <a:pt x="114" y="26"/>
                      </a:cubicBezTo>
                      <a:cubicBezTo>
                        <a:pt x="113" y="26"/>
                        <a:pt x="113" y="27"/>
                        <a:pt x="113" y="27"/>
                      </a:cubicBezTo>
                      <a:cubicBezTo>
                        <a:pt x="113" y="28"/>
                        <a:pt x="114" y="27"/>
                        <a:pt x="113" y="27"/>
                      </a:cubicBezTo>
                      <a:cubicBezTo>
                        <a:pt x="114" y="27"/>
                        <a:pt x="114" y="28"/>
                        <a:pt x="114" y="28"/>
                      </a:cubicBezTo>
                      <a:cubicBezTo>
                        <a:pt x="115" y="28"/>
                        <a:pt x="115" y="29"/>
                        <a:pt x="116" y="29"/>
                      </a:cubicBezTo>
                      <a:cubicBezTo>
                        <a:pt x="116" y="29"/>
                        <a:pt x="116" y="29"/>
                        <a:pt x="116" y="30"/>
                      </a:cubicBezTo>
                      <a:cubicBezTo>
                        <a:pt x="116" y="31"/>
                        <a:pt x="117" y="31"/>
                        <a:pt x="117" y="32"/>
                      </a:cubicBezTo>
                      <a:cubicBezTo>
                        <a:pt x="118" y="32"/>
                        <a:pt x="117" y="33"/>
                        <a:pt x="117" y="33"/>
                      </a:cubicBezTo>
                      <a:cubicBezTo>
                        <a:pt x="118" y="34"/>
                        <a:pt x="119" y="35"/>
                        <a:pt x="118" y="37"/>
                      </a:cubicBezTo>
                      <a:cubicBezTo>
                        <a:pt x="117" y="36"/>
                        <a:pt x="119" y="35"/>
                        <a:pt x="117" y="35"/>
                      </a:cubicBezTo>
                      <a:cubicBezTo>
                        <a:pt x="117" y="36"/>
                        <a:pt x="118" y="37"/>
                        <a:pt x="119" y="38"/>
                      </a:cubicBezTo>
                      <a:cubicBezTo>
                        <a:pt x="120" y="38"/>
                        <a:pt x="121" y="39"/>
                        <a:pt x="120" y="41"/>
                      </a:cubicBezTo>
                      <a:cubicBezTo>
                        <a:pt x="123" y="42"/>
                        <a:pt x="120" y="42"/>
                        <a:pt x="121" y="43"/>
                      </a:cubicBezTo>
                      <a:cubicBezTo>
                        <a:pt x="121" y="44"/>
                        <a:pt x="120" y="46"/>
                        <a:pt x="119" y="46"/>
                      </a:cubicBezTo>
                      <a:cubicBezTo>
                        <a:pt x="119" y="46"/>
                        <a:pt x="120" y="46"/>
                        <a:pt x="121" y="47"/>
                      </a:cubicBezTo>
                      <a:cubicBezTo>
                        <a:pt x="121" y="48"/>
                        <a:pt x="119" y="46"/>
                        <a:pt x="119" y="48"/>
                      </a:cubicBezTo>
                      <a:cubicBezTo>
                        <a:pt x="119" y="48"/>
                        <a:pt x="121" y="47"/>
                        <a:pt x="121" y="49"/>
                      </a:cubicBezTo>
                      <a:cubicBezTo>
                        <a:pt x="121" y="49"/>
                        <a:pt x="121" y="48"/>
                        <a:pt x="120" y="48"/>
                      </a:cubicBezTo>
                      <a:cubicBezTo>
                        <a:pt x="120" y="48"/>
                        <a:pt x="120" y="48"/>
                        <a:pt x="120" y="49"/>
                      </a:cubicBezTo>
                      <a:cubicBezTo>
                        <a:pt x="120" y="49"/>
                        <a:pt x="120" y="50"/>
                        <a:pt x="121" y="51"/>
                      </a:cubicBezTo>
                      <a:cubicBezTo>
                        <a:pt x="121" y="51"/>
                        <a:pt x="121" y="52"/>
                        <a:pt x="121" y="53"/>
                      </a:cubicBezTo>
                      <a:cubicBezTo>
                        <a:pt x="121" y="54"/>
                        <a:pt x="121" y="55"/>
                        <a:pt x="121" y="55"/>
                      </a:cubicBezTo>
                      <a:cubicBezTo>
                        <a:pt x="121" y="56"/>
                        <a:pt x="121" y="56"/>
                        <a:pt x="121" y="56"/>
                      </a:cubicBezTo>
                      <a:cubicBezTo>
                        <a:pt x="122" y="56"/>
                        <a:pt x="122" y="56"/>
                        <a:pt x="123" y="56"/>
                      </a:cubicBezTo>
                      <a:cubicBezTo>
                        <a:pt x="122" y="57"/>
                        <a:pt x="121" y="57"/>
                        <a:pt x="121" y="59"/>
                      </a:cubicBezTo>
                      <a:cubicBezTo>
                        <a:pt x="120" y="59"/>
                        <a:pt x="121" y="58"/>
                        <a:pt x="121" y="58"/>
                      </a:cubicBezTo>
                      <a:cubicBezTo>
                        <a:pt x="120" y="58"/>
                        <a:pt x="120" y="58"/>
                        <a:pt x="119" y="58"/>
                      </a:cubicBezTo>
                      <a:cubicBezTo>
                        <a:pt x="121" y="60"/>
                        <a:pt x="119" y="61"/>
                        <a:pt x="120" y="63"/>
                      </a:cubicBezTo>
                      <a:cubicBezTo>
                        <a:pt x="119" y="68"/>
                        <a:pt x="118" y="75"/>
                        <a:pt x="116" y="81"/>
                      </a:cubicBezTo>
                      <a:cubicBezTo>
                        <a:pt x="116" y="81"/>
                        <a:pt x="116" y="81"/>
                        <a:pt x="116" y="81"/>
                      </a:cubicBezTo>
                      <a:cubicBezTo>
                        <a:pt x="116" y="82"/>
                        <a:pt x="116" y="82"/>
                        <a:pt x="116" y="82"/>
                      </a:cubicBezTo>
                      <a:cubicBezTo>
                        <a:pt x="115" y="86"/>
                        <a:pt x="113" y="90"/>
                        <a:pt x="112" y="93"/>
                      </a:cubicBezTo>
                      <a:cubicBezTo>
                        <a:pt x="113" y="94"/>
                        <a:pt x="112" y="92"/>
                        <a:pt x="114" y="92"/>
                      </a:cubicBezTo>
                      <a:cubicBezTo>
                        <a:pt x="114" y="92"/>
                        <a:pt x="113" y="90"/>
                        <a:pt x="114" y="91"/>
                      </a:cubicBezTo>
                      <a:cubicBezTo>
                        <a:pt x="113" y="89"/>
                        <a:pt x="116" y="88"/>
                        <a:pt x="115" y="86"/>
                      </a:cubicBezTo>
                      <a:cubicBezTo>
                        <a:pt x="116" y="87"/>
                        <a:pt x="117" y="88"/>
                        <a:pt x="116" y="90"/>
                      </a:cubicBezTo>
                      <a:cubicBezTo>
                        <a:pt x="114" y="90"/>
                        <a:pt x="116" y="89"/>
                        <a:pt x="116" y="88"/>
                      </a:cubicBezTo>
                      <a:cubicBezTo>
                        <a:pt x="115" y="88"/>
                        <a:pt x="114" y="91"/>
                        <a:pt x="116" y="91"/>
                      </a:cubicBezTo>
                      <a:cubicBezTo>
                        <a:pt x="116" y="92"/>
                        <a:pt x="114" y="93"/>
                        <a:pt x="115" y="93"/>
                      </a:cubicBezTo>
                      <a:cubicBezTo>
                        <a:pt x="114" y="93"/>
                        <a:pt x="112" y="95"/>
                        <a:pt x="112" y="93"/>
                      </a:cubicBezTo>
                      <a:cubicBezTo>
                        <a:pt x="111" y="94"/>
                        <a:pt x="113" y="95"/>
                        <a:pt x="114" y="93"/>
                      </a:cubicBezTo>
                      <a:cubicBezTo>
                        <a:pt x="114" y="94"/>
                        <a:pt x="113" y="95"/>
                        <a:pt x="114" y="95"/>
                      </a:cubicBezTo>
                      <a:cubicBezTo>
                        <a:pt x="113" y="95"/>
                        <a:pt x="112" y="96"/>
                        <a:pt x="112" y="95"/>
                      </a:cubicBezTo>
                      <a:cubicBezTo>
                        <a:pt x="111" y="96"/>
                        <a:pt x="111" y="96"/>
                        <a:pt x="110" y="97"/>
                      </a:cubicBezTo>
                      <a:cubicBezTo>
                        <a:pt x="110" y="97"/>
                        <a:pt x="111" y="98"/>
                        <a:pt x="112" y="98"/>
                      </a:cubicBezTo>
                      <a:cubicBezTo>
                        <a:pt x="110" y="99"/>
                        <a:pt x="112" y="103"/>
                        <a:pt x="109" y="103"/>
                      </a:cubicBezTo>
                      <a:cubicBezTo>
                        <a:pt x="109" y="104"/>
                        <a:pt x="109" y="105"/>
                        <a:pt x="108" y="105"/>
                      </a:cubicBezTo>
                      <a:cubicBezTo>
                        <a:pt x="108" y="106"/>
                        <a:pt x="108" y="107"/>
                        <a:pt x="108" y="108"/>
                      </a:cubicBezTo>
                      <a:cubicBezTo>
                        <a:pt x="107" y="110"/>
                        <a:pt x="107" y="112"/>
                        <a:pt x="108" y="114"/>
                      </a:cubicBezTo>
                      <a:cubicBezTo>
                        <a:pt x="108" y="115"/>
                        <a:pt x="106" y="114"/>
                        <a:pt x="105" y="114"/>
                      </a:cubicBezTo>
                      <a:close/>
                      <a:moveTo>
                        <a:pt x="9" y="72"/>
                      </a:moveTo>
                      <a:cubicBezTo>
                        <a:pt x="9" y="73"/>
                        <a:pt x="8" y="73"/>
                        <a:pt x="7" y="74"/>
                      </a:cubicBezTo>
                      <a:cubicBezTo>
                        <a:pt x="8" y="75"/>
                        <a:pt x="9" y="75"/>
                        <a:pt x="10" y="75"/>
                      </a:cubicBezTo>
                      <a:cubicBezTo>
                        <a:pt x="10" y="74"/>
                        <a:pt x="10" y="74"/>
                        <a:pt x="10" y="74"/>
                      </a:cubicBezTo>
                      <a:cubicBezTo>
                        <a:pt x="9" y="74"/>
                        <a:pt x="9" y="75"/>
                        <a:pt x="9" y="74"/>
                      </a:cubicBezTo>
                      <a:cubicBezTo>
                        <a:pt x="9" y="74"/>
                        <a:pt x="10" y="72"/>
                        <a:pt x="9" y="72"/>
                      </a:cubicBezTo>
                      <a:close/>
                      <a:moveTo>
                        <a:pt x="5" y="68"/>
                      </a:moveTo>
                      <a:cubicBezTo>
                        <a:pt x="6" y="70"/>
                        <a:pt x="6" y="70"/>
                        <a:pt x="6" y="70"/>
                      </a:cubicBezTo>
                      <a:cubicBezTo>
                        <a:pt x="7" y="70"/>
                        <a:pt x="8" y="69"/>
                        <a:pt x="7" y="68"/>
                      </a:cubicBezTo>
                      <a:cubicBezTo>
                        <a:pt x="7" y="68"/>
                        <a:pt x="6" y="69"/>
                        <a:pt x="6" y="69"/>
                      </a:cubicBezTo>
                      <a:cubicBezTo>
                        <a:pt x="6" y="68"/>
                        <a:pt x="6" y="68"/>
                        <a:pt x="5" y="68"/>
                      </a:cubicBezTo>
                      <a:close/>
                      <a:moveTo>
                        <a:pt x="5" y="64"/>
                      </a:moveTo>
                      <a:cubicBezTo>
                        <a:pt x="6" y="65"/>
                        <a:pt x="7" y="65"/>
                        <a:pt x="6" y="66"/>
                      </a:cubicBezTo>
                      <a:cubicBezTo>
                        <a:pt x="7" y="66"/>
                        <a:pt x="7" y="65"/>
                        <a:pt x="7" y="64"/>
                      </a:cubicBezTo>
                      <a:cubicBezTo>
                        <a:pt x="6" y="64"/>
                        <a:pt x="6" y="64"/>
                        <a:pt x="5" y="64"/>
                      </a:cubicBezTo>
                      <a:close/>
                      <a:moveTo>
                        <a:pt x="95" y="11"/>
                      </a:moveTo>
                      <a:cubicBezTo>
                        <a:pt x="96" y="13"/>
                        <a:pt x="93" y="13"/>
                        <a:pt x="94" y="14"/>
                      </a:cubicBezTo>
                      <a:cubicBezTo>
                        <a:pt x="95" y="14"/>
                        <a:pt x="97" y="11"/>
                        <a:pt x="95" y="11"/>
                      </a:cubicBezTo>
                      <a:close/>
                      <a:moveTo>
                        <a:pt x="111" y="29"/>
                      </a:moveTo>
                      <a:cubicBezTo>
                        <a:pt x="111" y="29"/>
                        <a:pt x="112" y="28"/>
                        <a:pt x="112" y="27"/>
                      </a:cubicBezTo>
                      <a:cubicBezTo>
                        <a:pt x="111" y="28"/>
                        <a:pt x="111" y="27"/>
                        <a:pt x="110" y="29"/>
                      </a:cubicBezTo>
                      <a:cubicBezTo>
                        <a:pt x="110" y="28"/>
                        <a:pt x="110" y="28"/>
                        <a:pt x="109" y="28"/>
                      </a:cubicBezTo>
                      <a:cubicBezTo>
                        <a:pt x="110" y="29"/>
                        <a:pt x="110" y="29"/>
                        <a:pt x="111"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1" name="Freeform 56"/>
                <p:cNvSpPr>
                  <a:spLocks noEditPoints="1"/>
                </p:cNvSpPr>
                <p:nvPr/>
              </p:nvSpPr>
              <p:spPr bwMode="auto">
                <a:xfrm rot="976095">
                  <a:off x="5619085" y="4880207"/>
                  <a:ext cx="864337" cy="693991"/>
                </a:xfrm>
                <a:custGeom>
                  <a:avLst/>
                  <a:gdLst>
                    <a:gd name="T0" fmla="*/ 38 w 51"/>
                    <a:gd name="T1" fmla="*/ 31 h 41"/>
                    <a:gd name="T2" fmla="*/ 43 w 51"/>
                    <a:gd name="T3" fmla="*/ 26 h 41"/>
                    <a:gd name="T4" fmla="*/ 43 w 51"/>
                    <a:gd name="T5" fmla="*/ 25 h 41"/>
                    <a:gd name="T6" fmla="*/ 42 w 51"/>
                    <a:gd name="T7" fmla="*/ 24 h 41"/>
                    <a:gd name="T8" fmla="*/ 42 w 51"/>
                    <a:gd name="T9" fmla="*/ 24 h 41"/>
                    <a:gd name="T10" fmla="*/ 40 w 51"/>
                    <a:gd name="T11" fmla="*/ 24 h 41"/>
                    <a:gd name="T12" fmla="*/ 35 w 51"/>
                    <a:gd name="T13" fmla="*/ 22 h 41"/>
                    <a:gd name="T14" fmla="*/ 29 w 51"/>
                    <a:gd name="T15" fmla="*/ 25 h 41"/>
                    <a:gd name="T16" fmla="*/ 26 w 51"/>
                    <a:gd name="T17" fmla="*/ 26 h 41"/>
                    <a:gd name="T18" fmla="*/ 23 w 51"/>
                    <a:gd name="T19" fmla="*/ 27 h 41"/>
                    <a:gd name="T20" fmla="*/ 14 w 51"/>
                    <a:gd name="T21" fmla="*/ 25 h 41"/>
                    <a:gd name="T22" fmla="*/ 21 w 51"/>
                    <a:gd name="T23" fmla="*/ 23 h 41"/>
                    <a:gd name="T24" fmla="*/ 24 w 51"/>
                    <a:gd name="T25" fmla="*/ 21 h 41"/>
                    <a:gd name="T26" fmla="*/ 28 w 51"/>
                    <a:gd name="T27" fmla="*/ 19 h 41"/>
                    <a:gd name="T28" fmla="*/ 31 w 51"/>
                    <a:gd name="T29" fmla="*/ 18 h 41"/>
                    <a:gd name="T30" fmla="*/ 35 w 51"/>
                    <a:gd name="T31" fmla="*/ 17 h 41"/>
                    <a:gd name="T32" fmla="*/ 39 w 51"/>
                    <a:gd name="T33" fmla="*/ 12 h 41"/>
                    <a:gd name="T34" fmla="*/ 44 w 51"/>
                    <a:gd name="T35" fmla="*/ 9 h 41"/>
                    <a:gd name="T36" fmla="*/ 44 w 51"/>
                    <a:gd name="T37" fmla="*/ 10 h 41"/>
                    <a:gd name="T38" fmla="*/ 35 w 51"/>
                    <a:gd name="T39" fmla="*/ 9 h 41"/>
                    <a:gd name="T40" fmla="*/ 27 w 51"/>
                    <a:gd name="T41" fmla="*/ 11 h 41"/>
                    <a:gd name="T42" fmla="*/ 8 w 51"/>
                    <a:gd name="T43" fmla="*/ 23 h 41"/>
                    <a:gd name="T44" fmla="*/ 6 w 51"/>
                    <a:gd name="T45" fmla="*/ 27 h 41"/>
                    <a:gd name="T46" fmla="*/ 1 w 51"/>
                    <a:gd name="T47" fmla="*/ 26 h 41"/>
                    <a:gd name="T48" fmla="*/ 6 w 51"/>
                    <a:gd name="T49" fmla="*/ 18 h 41"/>
                    <a:gd name="T50" fmla="*/ 15 w 51"/>
                    <a:gd name="T51" fmla="*/ 11 h 41"/>
                    <a:gd name="T52" fmla="*/ 25 w 51"/>
                    <a:gd name="T53" fmla="*/ 6 h 41"/>
                    <a:gd name="T54" fmla="*/ 30 w 51"/>
                    <a:gd name="T55" fmla="*/ 4 h 41"/>
                    <a:gd name="T56" fmla="*/ 32 w 51"/>
                    <a:gd name="T57" fmla="*/ 2 h 41"/>
                    <a:gd name="T58" fmla="*/ 36 w 51"/>
                    <a:gd name="T59" fmla="*/ 2 h 41"/>
                    <a:gd name="T60" fmla="*/ 40 w 51"/>
                    <a:gd name="T61" fmla="*/ 0 h 41"/>
                    <a:gd name="T62" fmla="*/ 42 w 51"/>
                    <a:gd name="T63" fmla="*/ 3 h 41"/>
                    <a:gd name="T64" fmla="*/ 45 w 51"/>
                    <a:gd name="T65" fmla="*/ 2 h 41"/>
                    <a:gd name="T66" fmla="*/ 48 w 51"/>
                    <a:gd name="T67" fmla="*/ 6 h 41"/>
                    <a:gd name="T68" fmla="*/ 50 w 51"/>
                    <a:gd name="T69" fmla="*/ 6 h 41"/>
                    <a:gd name="T70" fmla="*/ 46 w 51"/>
                    <a:gd name="T71" fmla="*/ 18 h 41"/>
                    <a:gd name="T72" fmla="*/ 31 w 51"/>
                    <a:gd name="T73" fmla="*/ 27 h 41"/>
                    <a:gd name="T74" fmla="*/ 30 w 51"/>
                    <a:gd name="T75" fmla="*/ 23 h 41"/>
                    <a:gd name="T76" fmla="*/ 29 w 51"/>
                    <a:gd name="T77" fmla="*/ 25 h 41"/>
                    <a:gd name="T78" fmla="*/ 27 w 51"/>
                    <a:gd name="T79" fmla="*/ 26 h 41"/>
                    <a:gd name="T80" fmla="*/ 24 w 51"/>
                    <a:gd name="T81" fmla="*/ 26 h 41"/>
                    <a:gd name="T82" fmla="*/ 19 w 51"/>
                    <a:gd name="T83" fmla="*/ 29 h 41"/>
                    <a:gd name="T84" fmla="*/ 13 w 51"/>
                    <a:gd name="T85" fmla="*/ 28 h 41"/>
                    <a:gd name="T86" fmla="*/ 16 w 51"/>
                    <a:gd name="T87" fmla="*/ 28 h 41"/>
                    <a:gd name="T88" fmla="*/ 19 w 51"/>
                    <a:gd name="T89" fmla="*/ 27 h 41"/>
                    <a:gd name="T90" fmla="*/ 23 w 51"/>
                    <a:gd name="T91" fmla="*/ 24 h 41"/>
                    <a:gd name="T92" fmla="*/ 26 w 51"/>
                    <a:gd name="T93" fmla="*/ 22 h 41"/>
                    <a:gd name="T94" fmla="*/ 30 w 51"/>
                    <a:gd name="T95" fmla="*/ 19 h 41"/>
                    <a:gd name="T96" fmla="*/ 33 w 51"/>
                    <a:gd name="T97" fmla="*/ 18 h 41"/>
                    <a:gd name="T98" fmla="*/ 38 w 51"/>
                    <a:gd name="T99" fmla="*/ 17 h 41"/>
                    <a:gd name="T100" fmla="*/ 45 w 51"/>
                    <a:gd name="T101" fmla="*/ 17 h 41"/>
                    <a:gd name="T102" fmla="*/ 48 w 51"/>
                    <a:gd name="T103" fmla="*/ 20 h 41"/>
                    <a:gd name="T104" fmla="*/ 49 w 51"/>
                    <a:gd name="T105" fmla="*/ 23 h 41"/>
                    <a:gd name="T106" fmla="*/ 37 w 51"/>
                    <a:gd name="T107" fmla="*/ 37 h 41"/>
                    <a:gd name="T108" fmla="*/ 38 w 51"/>
                    <a:gd name="T109" fmla="*/ 38 h 41"/>
                    <a:gd name="T110" fmla="*/ 35 w 51"/>
                    <a:gd name="T111" fmla="*/ 38 h 41"/>
                    <a:gd name="T112" fmla="*/ 38 w 51"/>
                    <a:gd name="T113" fmla="*/ 6 h 41"/>
                    <a:gd name="T114" fmla="*/ 41 w 51"/>
                    <a:gd name="T115" fmla="*/ 6 h 41"/>
                    <a:gd name="T116" fmla="*/ 43 w 51"/>
                    <a:gd name="T117" fmla="*/ 6 h 41"/>
                    <a:gd name="T118" fmla="*/ 34 w 51"/>
                    <a:gd name="T119"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 h="41">
                      <a:moveTo>
                        <a:pt x="25" y="38"/>
                      </a:moveTo>
                      <a:cubicBezTo>
                        <a:pt x="28" y="36"/>
                        <a:pt x="30" y="34"/>
                        <a:pt x="33" y="33"/>
                      </a:cubicBezTo>
                      <a:cubicBezTo>
                        <a:pt x="33" y="33"/>
                        <a:pt x="33" y="33"/>
                        <a:pt x="34" y="33"/>
                      </a:cubicBezTo>
                      <a:cubicBezTo>
                        <a:pt x="34" y="33"/>
                        <a:pt x="34" y="33"/>
                        <a:pt x="33" y="32"/>
                      </a:cubicBezTo>
                      <a:cubicBezTo>
                        <a:pt x="35" y="32"/>
                        <a:pt x="36" y="32"/>
                        <a:pt x="36" y="31"/>
                      </a:cubicBezTo>
                      <a:cubicBezTo>
                        <a:pt x="37" y="32"/>
                        <a:pt x="37" y="29"/>
                        <a:pt x="38" y="31"/>
                      </a:cubicBezTo>
                      <a:cubicBezTo>
                        <a:pt x="37" y="29"/>
                        <a:pt x="39" y="29"/>
                        <a:pt x="39" y="28"/>
                      </a:cubicBezTo>
                      <a:cubicBezTo>
                        <a:pt x="40" y="30"/>
                        <a:pt x="40" y="29"/>
                        <a:pt x="40" y="28"/>
                      </a:cubicBezTo>
                      <a:cubicBezTo>
                        <a:pt x="40" y="27"/>
                        <a:pt x="42" y="28"/>
                        <a:pt x="41" y="27"/>
                      </a:cubicBezTo>
                      <a:cubicBezTo>
                        <a:pt x="42" y="28"/>
                        <a:pt x="41" y="27"/>
                        <a:pt x="42" y="28"/>
                      </a:cubicBezTo>
                      <a:cubicBezTo>
                        <a:pt x="43" y="27"/>
                        <a:pt x="42" y="26"/>
                        <a:pt x="43" y="27"/>
                      </a:cubicBezTo>
                      <a:cubicBezTo>
                        <a:pt x="43" y="26"/>
                        <a:pt x="43" y="26"/>
                        <a:pt x="43" y="26"/>
                      </a:cubicBezTo>
                      <a:cubicBezTo>
                        <a:pt x="43" y="25"/>
                        <a:pt x="43" y="25"/>
                        <a:pt x="44" y="25"/>
                      </a:cubicBezTo>
                      <a:cubicBezTo>
                        <a:pt x="43" y="25"/>
                        <a:pt x="43" y="25"/>
                        <a:pt x="42" y="25"/>
                      </a:cubicBezTo>
                      <a:cubicBezTo>
                        <a:pt x="43" y="25"/>
                        <a:pt x="43" y="25"/>
                        <a:pt x="44" y="25"/>
                      </a:cubicBezTo>
                      <a:cubicBezTo>
                        <a:pt x="43" y="25"/>
                        <a:pt x="43" y="25"/>
                        <a:pt x="42" y="25"/>
                      </a:cubicBezTo>
                      <a:cubicBezTo>
                        <a:pt x="43" y="25"/>
                        <a:pt x="43" y="25"/>
                        <a:pt x="44" y="25"/>
                      </a:cubicBezTo>
                      <a:cubicBezTo>
                        <a:pt x="44" y="25"/>
                        <a:pt x="43" y="25"/>
                        <a:pt x="43" y="25"/>
                      </a:cubicBezTo>
                      <a:cubicBezTo>
                        <a:pt x="43" y="25"/>
                        <a:pt x="43" y="25"/>
                        <a:pt x="43" y="24"/>
                      </a:cubicBezTo>
                      <a:cubicBezTo>
                        <a:pt x="43" y="24"/>
                        <a:pt x="43" y="25"/>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4"/>
                      </a:cubicBezTo>
                      <a:cubicBezTo>
                        <a:pt x="42" y="24"/>
                        <a:pt x="42" y="24"/>
                        <a:pt x="42" y="23"/>
                      </a:cubicBezTo>
                      <a:cubicBezTo>
                        <a:pt x="41" y="24"/>
                        <a:pt x="41" y="24"/>
                        <a:pt x="41" y="24"/>
                      </a:cubicBezTo>
                      <a:cubicBezTo>
                        <a:pt x="41" y="23"/>
                        <a:pt x="41" y="23"/>
                        <a:pt x="41" y="23"/>
                      </a:cubicBezTo>
                      <a:cubicBezTo>
                        <a:pt x="40" y="24"/>
                        <a:pt x="41" y="22"/>
                        <a:pt x="41" y="24"/>
                      </a:cubicBezTo>
                      <a:cubicBezTo>
                        <a:pt x="41" y="24"/>
                        <a:pt x="40" y="24"/>
                        <a:pt x="40" y="24"/>
                      </a:cubicBezTo>
                      <a:cubicBezTo>
                        <a:pt x="40" y="23"/>
                        <a:pt x="40" y="22"/>
                        <a:pt x="40" y="23"/>
                      </a:cubicBezTo>
                      <a:cubicBezTo>
                        <a:pt x="39" y="23"/>
                        <a:pt x="40" y="23"/>
                        <a:pt x="40" y="24"/>
                      </a:cubicBezTo>
                      <a:cubicBezTo>
                        <a:pt x="39" y="23"/>
                        <a:pt x="39" y="23"/>
                        <a:pt x="38" y="22"/>
                      </a:cubicBezTo>
                      <a:cubicBezTo>
                        <a:pt x="37" y="24"/>
                        <a:pt x="36" y="23"/>
                        <a:pt x="36" y="24"/>
                      </a:cubicBezTo>
                      <a:cubicBezTo>
                        <a:pt x="36" y="23"/>
                        <a:pt x="35" y="22"/>
                        <a:pt x="36" y="22"/>
                      </a:cubicBezTo>
                      <a:cubicBezTo>
                        <a:pt x="36" y="21"/>
                        <a:pt x="35" y="22"/>
                        <a:pt x="35" y="22"/>
                      </a:cubicBezTo>
                      <a:cubicBezTo>
                        <a:pt x="36" y="23"/>
                        <a:pt x="35" y="23"/>
                        <a:pt x="36" y="24"/>
                      </a:cubicBezTo>
                      <a:cubicBezTo>
                        <a:pt x="35" y="25"/>
                        <a:pt x="35" y="23"/>
                        <a:pt x="34" y="23"/>
                      </a:cubicBezTo>
                      <a:cubicBezTo>
                        <a:pt x="35" y="25"/>
                        <a:pt x="32" y="25"/>
                        <a:pt x="32" y="24"/>
                      </a:cubicBezTo>
                      <a:cubicBezTo>
                        <a:pt x="32" y="24"/>
                        <a:pt x="32" y="25"/>
                        <a:pt x="32" y="25"/>
                      </a:cubicBezTo>
                      <a:cubicBezTo>
                        <a:pt x="31" y="24"/>
                        <a:pt x="30" y="26"/>
                        <a:pt x="29" y="26"/>
                      </a:cubicBezTo>
                      <a:cubicBezTo>
                        <a:pt x="29" y="26"/>
                        <a:pt x="29" y="25"/>
                        <a:pt x="29" y="25"/>
                      </a:cubicBezTo>
                      <a:cubicBezTo>
                        <a:pt x="29" y="26"/>
                        <a:pt x="29" y="27"/>
                        <a:pt x="28" y="27"/>
                      </a:cubicBezTo>
                      <a:cubicBezTo>
                        <a:pt x="28" y="25"/>
                        <a:pt x="27" y="26"/>
                        <a:pt x="27" y="26"/>
                      </a:cubicBezTo>
                      <a:cubicBezTo>
                        <a:pt x="27" y="26"/>
                        <a:pt x="27" y="26"/>
                        <a:pt x="27" y="27"/>
                      </a:cubicBezTo>
                      <a:cubicBezTo>
                        <a:pt x="27" y="27"/>
                        <a:pt x="27" y="26"/>
                        <a:pt x="27" y="27"/>
                      </a:cubicBezTo>
                      <a:cubicBezTo>
                        <a:pt x="27" y="27"/>
                        <a:pt x="27" y="26"/>
                        <a:pt x="27" y="26"/>
                      </a:cubicBezTo>
                      <a:cubicBezTo>
                        <a:pt x="26" y="25"/>
                        <a:pt x="26" y="27"/>
                        <a:pt x="26" y="26"/>
                      </a:cubicBezTo>
                      <a:cubicBezTo>
                        <a:pt x="26" y="27"/>
                        <a:pt x="26" y="27"/>
                        <a:pt x="26" y="27"/>
                      </a:cubicBezTo>
                      <a:cubicBezTo>
                        <a:pt x="26" y="27"/>
                        <a:pt x="26" y="28"/>
                        <a:pt x="26" y="28"/>
                      </a:cubicBezTo>
                      <a:cubicBezTo>
                        <a:pt x="25" y="28"/>
                        <a:pt x="25" y="27"/>
                        <a:pt x="24" y="28"/>
                      </a:cubicBezTo>
                      <a:cubicBezTo>
                        <a:pt x="23" y="27"/>
                        <a:pt x="24" y="27"/>
                        <a:pt x="23" y="25"/>
                      </a:cubicBezTo>
                      <a:cubicBezTo>
                        <a:pt x="23" y="26"/>
                        <a:pt x="24" y="27"/>
                        <a:pt x="24" y="28"/>
                      </a:cubicBezTo>
                      <a:cubicBezTo>
                        <a:pt x="23" y="28"/>
                        <a:pt x="23" y="28"/>
                        <a:pt x="23" y="27"/>
                      </a:cubicBezTo>
                      <a:cubicBezTo>
                        <a:pt x="23" y="28"/>
                        <a:pt x="21" y="28"/>
                        <a:pt x="21" y="30"/>
                      </a:cubicBezTo>
                      <a:cubicBezTo>
                        <a:pt x="19" y="29"/>
                        <a:pt x="19" y="31"/>
                        <a:pt x="16" y="32"/>
                      </a:cubicBezTo>
                      <a:cubicBezTo>
                        <a:pt x="16" y="32"/>
                        <a:pt x="16" y="31"/>
                        <a:pt x="16" y="31"/>
                      </a:cubicBezTo>
                      <a:cubicBezTo>
                        <a:pt x="15" y="31"/>
                        <a:pt x="17" y="32"/>
                        <a:pt x="16" y="32"/>
                      </a:cubicBezTo>
                      <a:cubicBezTo>
                        <a:pt x="16" y="32"/>
                        <a:pt x="16" y="32"/>
                        <a:pt x="16" y="33"/>
                      </a:cubicBezTo>
                      <a:cubicBezTo>
                        <a:pt x="15" y="30"/>
                        <a:pt x="14" y="28"/>
                        <a:pt x="14" y="25"/>
                      </a:cubicBezTo>
                      <a:cubicBezTo>
                        <a:pt x="14" y="25"/>
                        <a:pt x="14" y="24"/>
                        <a:pt x="14" y="26"/>
                      </a:cubicBezTo>
                      <a:cubicBezTo>
                        <a:pt x="15" y="24"/>
                        <a:pt x="15" y="25"/>
                        <a:pt x="15" y="24"/>
                      </a:cubicBezTo>
                      <a:cubicBezTo>
                        <a:pt x="16" y="26"/>
                        <a:pt x="16" y="26"/>
                        <a:pt x="16" y="26"/>
                      </a:cubicBezTo>
                      <a:cubicBezTo>
                        <a:pt x="16" y="24"/>
                        <a:pt x="17" y="24"/>
                        <a:pt x="17" y="24"/>
                      </a:cubicBezTo>
                      <a:cubicBezTo>
                        <a:pt x="18" y="24"/>
                        <a:pt x="19" y="24"/>
                        <a:pt x="19" y="23"/>
                      </a:cubicBezTo>
                      <a:cubicBezTo>
                        <a:pt x="20" y="23"/>
                        <a:pt x="20" y="23"/>
                        <a:pt x="21" y="23"/>
                      </a:cubicBezTo>
                      <a:cubicBezTo>
                        <a:pt x="21" y="23"/>
                        <a:pt x="21" y="22"/>
                        <a:pt x="21" y="23"/>
                      </a:cubicBezTo>
                      <a:cubicBezTo>
                        <a:pt x="22" y="23"/>
                        <a:pt x="21" y="23"/>
                        <a:pt x="21" y="22"/>
                      </a:cubicBezTo>
                      <a:cubicBezTo>
                        <a:pt x="22" y="22"/>
                        <a:pt x="23" y="24"/>
                        <a:pt x="23" y="21"/>
                      </a:cubicBezTo>
                      <a:cubicBezTo>
                        <a:pt x="23" y="21"/>
                        <a:pt x="23" y="22"/>
                        <a:pt x="23" y="21"/>
                      </a:cubicBezTo>
                      <a:cubicBezTo>
                        <a:pt x="23" y="21"/>
                        <a:pt x="24" y="21"/>
                        <a:pt x="24" y="22"/>
                      </a:cubicBezTo>
                      <a:cubicBezTo>
                        <a:pt x="24" y="22"/>
                        <a:pt x="24" y="22"/>
                        <a:pt x="24" y="21"/>
                      </a:cubicBezTo>
                      <a:cubicBezTo>
                        <a:pt x="24" y="21"/>
                        <a:pt x="24" y="22"/>
                        <a:pt x="25" y="22"/>
                      </a:cubicBezTo>
                      <a:cubicBezTo>
                        <a:pt x="24" y="20"/>
                        <a:pt x="26" y="22"/>
                        <a:pt x="25" y="21"/>
                      </a:cubicBezTo>
                      <a:cubicBezTo>
                        <a:pt x="26" y="22"/>
                        <a:pt x="26" y="20"/>
                        <a:pt x="27" y="21"/>
                      </a:cubicBezTo>
                      <a:cubicBezTo>
                        <a:pt x="27" y="20"/>
                        <a:pt x="28" y="20"/>
                        <a:pt x="28" y="20"/>
                      </a:cubicBezTo>
                      <a:cubicBezTo>
                        <a:pt x="28" y="21"/>
                        <a:pt x="28" y="20"/>
                        <a:pt x="29" y="21"/>
                      </a:cubicBezTo>
                      <a:cubicBezTo>
                        <a:pt x="29" y="20"/>
                        <a:pt x="28" y="20"/>
                        <a:pt x="28" y="19"/>
                      </a:cubicBezTo>
                      <a:cubicBezTo>
                        <a:pt x="29" y="19"/>
                        <a:pt x="29" y="18"/>
                        <a:pt x="30" y="20"/>
                      </a:cubicBezTo>
                      <a:cubicBezTo>
                        <a:pt x="30" y="20"/>
                        <a:pt x="30" y="19"/>
                        <a:pt x="29" y="19"/>
                      </a:cubicBezTo>
                      <a:cubicBezTo>
                        <a:pt x="30" y="19"/>
                        <a:pt x="30" y="20"/>
                        <a:pt x="31" y="20"/>
                      </a:cubicBezTo>
                      <a:cubicBezTo>
                        <a:pt x="31" y="21"/>
                        <a:pt x="31" y="21"/>
                        <a:pt x="31" y="21"/>
                      </a:cubicBezTo>
                      <a:cubicBezTo>
                        <a:pt x="31" y="20"/>
                        <a:pt x="31" y="20"/>
                        <a:pt x="30" y="19"/>
                      </a:cubicBezTo>
                      <a:cubicBezTo>
                        <a:pt x="31" y="19"/>
                        <a:pt x="30" y="18"/>
                        <a:pt x="31" y="18"/>
                      </a:cubicBezTo>
                      <a:cubicBezTo>
                        <a:pt x="33" y="20"/>
                        <a:pt x="30" y="17"/>
                        <a:pt x="31" y="17"/>
                      </a:cubicBezTo>
                      <a:cubicBezTo>
                        <a:pt x="32" y="18"/>
                        <a:pt x="32" y="18"/>
                        <a:pt x="32" y="19"/>
                      </a:cubicBezTo>
                      <a:cubicBezTo>
                        <a:pt x="32" y="18"/>
                        <a:pt x="32" y="17"/>
                        <a:pt x="33" y="18"/>
                      </a:cubicBezTo>
                      <a:cubicBezTo>
                        <a:pt x="33" y="17"/>
                        <a:pt x="32" y="17"/>
                        <a:pt x="32" y="17"/>
                      </a:cubicBezTo>
                      <a:cubicBezTo>
                        <a:pt x="32" y="16"/>
                        <a:pt x="34" y="18"/>
                        <a:pt x="34" y="16"/>
                      </a:cubicBezTo>
                      <a:cubicBezTo>
                        <a:pt x="34" y="16"/>
                        <a:pt x="35" y="17"/>
                        <a:pt x="35" y="17"/>
                      </a:cubicBezTo>
                      <a:cubicBezTo>
                        <a:pt x="35" y="15"/>
                        <a:pt x="35" y="15"/>
                        <a:pt x="37" y="16"/>
                      </a:cubicBezTo>
                      <a:cubicBezTo>
                        <a:pt x="37" y="14"/>
                        <a:pt x="38" y="15"/>
                        <a:pt x="39" y="15"/>
                      </a:cubicBezTo>
                      <a:cubicBezTo>
                        <a:pt x="39" y="14"/>
                        <a:pt x="38" y="14"/>
                        <a:pt x="38" y="14"/>
                      </a:cubicBezTo>
                      <a:cubicBezTo>
                        <a:pt x="39" y="14"/>
                        <a:pt x="39" y="13"/>
                        <a:pt x="40" y="14"/>
                      </a:cubicBezTo>
                      <a:cubicBezTo>
                        <a:pt x="40" y="14"/>
                        <a:pt x="39" y="13"/>
                        <a:pt x="40" y="13"/>
                      </a:cubicBezTo>
                      <a:cubicBezTo>
                        <a:pt x="40" y="13"/>
                        <a:pt x="38" y="13"/>
                        <a:pt x="39" y="12"/>
                      </a:cubicBezTo>
                      <a:cubicBezTo>
                        <a:pt x="39" y="12"/>
                        <a:pt x="40" y="13"/>
                        <a:pt x="40" y="13"/>
                      </a:cubicBezTo>
                      <a:cubicBezTo>
                        <a:pt x="40" y="12"/>
                        <a:pt x="42" y="13"/>
                        <a:pt x="42" y="12"/>
                      </a:cubicBezTo>
                      <a:cubicBezTo>
                        <a:pt x="40" y="11"/>
                        <a:pt x="44" y="11"/>
                        <a:pt x="42" y="10"/>
                      </a:cubicBezTo>
                      <a:cubicBezTo>
                        <a:pt x="43" y="10"/>
                        <a:pt x="43" y="10"/>
                        <a:pt x="44" y="9"/>
                      </a:cubicBezTo>
                      <a:cubicBezTo>
                        <a:pt x="44" y="9"/>
                        <a:pt x="44" y="9"/>
                        <a:pt x="44" y="9"/>
                      </a:cubicBezTo>
                      <a:cubicBezTo>
                        <a:pt x="44" y="9"/>
                        <a:pt x="44" y="9"/>
                        <a:pt x="44" y="9"/>
                      </a:cubicBezTo>
                      <a:cubicBezTo>
                        <a:pt x="44" y="9"/>
                        <a:pt x="44" y="9"/>
                        <a:pt x="44" y="9"/>
                      </a:cubicBezTo>
                      <a:cubicBezTo>
                        <a:pt x="44" y="9"/>
                        <a:pt x="44" y="9"/>
                        <a:pt x="44" y="9"/>
                      </a:cubicBezTo>
                      <a:cubicBezTo>
                        <a:pt x="44" y="9"/>
                        <a:pt x="44" y="10"/>
                        <a:pt x="44" y="10"/>
                      </a:cubicBezTo>
                      <a:cubicBezTo>
                        <a:pt x="44" y="10"/>
                        <a:pt x="44" y="9"/>
                        <a:pt x="45" y="9"/>
                      </a:cubicBezTo>
                      <a:cubicBezTo>
                        <a:pt x="44" y="9"/>
                        <a:pt x="44" y="10"/>
                        <a:pt x="44" y="10"/>
                      </a:cubicBezTo>
                      <a:cubicBezTo>
                        <a:pt x="44" y="10"/>
                        <a:pt x="44" y="10"/>
                        <a:pt x="44" y="10"/>
                      </a:cubicBezTo>
                      <a:cubicBezTo>
                        <a:pt x="43" y="10"/>
                        <a:pt x="43" y="10"/>
                        <a:pt x="42" y="10"/>
                      </a:cubicBezTo>
                      <a:cubicBezTo>
                        <a:pt x="42" y="10"/>
                        <a:pt x="41" y="9"/>
                        <a:pt x="40" y="9"/>
                      </a:cubicBezTo>
                      <a:cubicBezTo>
                        <a:pt x="39" y="9"/>
                        <a:pt x="39" y="10"/>
                        <a:pt x="38" y="10"/>
                      </a:cubicBezTo>
                      <a:cubicBezTo>
                        <a:pt x="38" y="10"/>
                        <a:pt x="38" y="9"/>
                        <a:pt x="37" y="9"/>
                      </a:cubicBezTo>
                      <a:cubicBezTo>
                        <a:pt x="37" y="9"/>
                        <a:pt x="38" y="9"/>
                        <a:pt x="38" y="10"/>
                      </a:cubicBezTo>
                      <a:cubicBezTo>
                        <a:pt x="37" y="9"/>
                        <a:pt x="36" y="11"/>
                        <a:pt x="35" y="9"/>
                      </a:cubicBezTo>
                      <a:cubicBezTo>
                        <a:pt x="35" y="10"/>
                        <a:pt x="35" y="10"/>
                        <a:pt x="34" y="10"/>
                      </a:cubicBezTo>
                      <a:cubicBezTo>
                        <a:pt x="34" y="10"/>
                        <a:pt x="34" y="10"/>
                        <a:pt x="34" y="9"/>
                      </a:cubicBezTo>
                      <a:cubicBezTo>
                        <a:pt x="33" y="10"/>
                        <a:pt x="32" y="11"/>
                        <a:pt x="30" y="10"/>
                      </a:cubicBezTo>
                      <a:cubicBezTo>
                        <a:pt x="32" y="11"/>
                        <a:pt x="30" y="11"/>
                        <a:pt x="29" y="11"/>
                      </a:cubicBezTo>
                      <a:cubicBezTo>
                        <a:pt x="29" y="11"/>
                        <a:pt x="30" y="11"/>
                        <a:pt x="30" y="11"/>
                      </a:cubicBezTo>
                      <a:cubicBezTo>
                        <a:pt x="28" y="10"/>
                        <a:pt x="29" y="11"/>
                        <a:pt x="27" y="11"/>
                      </a:cubicBezTo>
                      <a:cubicBezTo>
                        <a:pt x="27" y="11"/>
                        <a:pt x="27" y="11"/>
                        <a:pt x="28" y="11"/>
                      </a:cubicBezTo>
                      <a:cubicBezTo>
                        <a:pt x="25" y="11"/>
                        <a:pt x="22" y="13"/>
                        <a:pt x="19" y="14"/>
                      </a:cubicBezTo>
                      <a:cubicBezTo>
                        <a:pt x="20" y="15"/>
                        <a:pt x="17" y="18"/>
                        <a:pt x="16" y="17"/>
                      </a:cubicBezTo>
                      <a:cubicBezTo>
                        <a:pt x="16" y="18"/>
                        <a:pt x="14" y="19"/>
                        <a:pt x="13" y="21"/>
                      </a:cubicBezTo>
                      <a:cubicBezTo>
                        <a:pt x="12" y="21"/>
                        <a:pt x="11" y="22"/>
                        <a:pt x="10" y="22"/>
                      </a:cubicBezTo>
                      <a:cubicBezTo>
                        <a:pt x="9" y="23"/>
                        <a:pt x="9" y="23"/>
                        <a:pt x="8" y="23"/>
                      </a:cubicBezTo>
                      <a:cubicBezTo>
                        <a:pt x="7" y="22"/>
                        <a:pt x="7" y="22"/>
                        <a:pt x="7" y="22"/>
                      </a:cubicBezTo>
                      <a:cubicBezTo>
                        <a:pt x="7" y="23"/>
                        <a:pt x="7" y="23"/>
                        <a:pt x="6" y="23"/>
                      </a:cubicBezTo>
                      <a:cubicBezTo>
                        <a:pt x="8" y="24"/>
                        <a:pt x="7" y="26"/>
                        <a:pt x="5" y="24"/>
                      </a:cubicBezTo>
                      <a:cubicBezTo>
                        <a:pt x="6" y="25"/>
                        <a:pt x="6" y="26"/>
                        <a:pt x="6" y="27"/>
                      </a:cubicBezTo>
                      <a:cubicBezTo>
                        <a:pt x="5" y="27"/>
                        <a:pt x="5" y="26"/>
                        <a:pt x="5" y="26"/>
                      </a:cubicBezTo>
                      <a:cubicBezTo>
                        <a:pt x="5" y="27"/>
                        <a:pt x="5" y="26"/>
                        <a:pt x="6" y="27"/>
                      </a:cubicBezTo>
                      <a:cubicBezTo>
                        <a:pt x="6" y="27"/>
                        <a:pt x="4" y="28"/>
                        <a:pt x="5" y="28"/>
                      </a:cubicBezTo>
                      <a:cubicBezTo>
                        <a:pt x="5" y="29"/>
                        <a:pt x="2" y="28"/>
                        <a:pt x="4" y="29"/>
                      </a:cubicBezTo>
                      <a:cubicBezTo>
                        <a:pt x="3" y="29"/>
                        <a:pt x="3" y="28"/>
                        <a:pt x="2" y="28"/>
                      </a:cubicBezTo>
                      <a:cubicBezTo>
                        <a:pt x="2" y="28"/>
                        <a:pt x="3" y="28"/>
                        <a:pt x="3" y="28"/>
                      </a:cubicBezTo>
                      <a:cubicBezTo>
                        <a:pt x="2" y="28"/>
                        <a:pt x="2" y="28"/>
                        <a:pt x="1" y="27"/>
                      </a:cubicBezTo>
                      <a:cubicBezTo>
                        <a:pt x="1" y="27"/>
                        <a:pt x="0" y="26"/>
                        <a:pt x="1" y="26"/>
                      </a:cubicBezTo>
                      <a:cubicBezTo>
                        <a:pt x="1" y="26"/>
                        <a:pt x="2" y="27"/>
                        <a:pt x="2" y="26"/>
                      </a:cubicBezTo>
                      <a:cubicBezTo>
                        <a:pt x="1" y="26"/>
                        <a:pt x="1" y="25"/>
                        <a:pt x="1" y="25"/>
                      </a:cubicBezTo>
                      <a:cubicBezTo>
                        <a:pt x="1" y="25"/>
                        <a:pt x="2" y="24"/>
                        <a:pt x="2" y="24"/>
                      </a:cubicBezTo>
                      <a:cubicBezTo>
                        <a:pt x="3" y="23"/>
                        <a:pt x="4" y="22"/>
                        <a:pt x="3" y="21"/>
                      </a:cubicBezTo>
                      <a:cubicBezTo>
                        <a:pt x="3" y="21"/>
                        <a:pt x="4" y="21"/>
                        <a:pt x="4" y="21"/>
                      </a:cubicBezTo>
                      <a:cubicBezTo>
                        <a:pt x="4" y="20"/>
                        <a:pt x="6" y="19"/>
                        <a:pt x="6" y="18"/>
                      </a:cubicBezTo>
                      <a:cubicBezTo>
                        <a:pt x="7" y="20"/>
                        <a:pt x="7" y="18"/>
                        <a:pt x="8" y="20"/>
                      </a:cubicBezTo>
                      <a:cubicBezTo>
                        <a:pt x="8" y="19"/>
                        <a:pt x="8" y="18"/>
                        <a:pt x="7" y="16"/>
                      </a:cubicBezTo>
                      <a:cubicBezTo>
                        <a:pt x="9" y="17"/>
                        <a:pt x="9" y="14"/>
                        <a:pt x="11" y="15"/>
                      </a:cubicBezTo>
                      <a:cubicBezTo>
                        <a:pt x="11" y="14"/>
                        <a:pt x="10" y="14"/>
                        <a:pt x="11" y="14"/>
                      </a:cubicBezTo>
                      <a:cubicBezTo>
                        <a:pt x="11" y="14"/>
                        <a:pt x="14" y="12"/>
                        <a:pt x="14" y="11"/>
                      </a:cubicBezTo>
                      <a:cubicBezTo>
                        <a:pt x="14" y="11"/>
                        <a:pt x="15" y="11"/>
                        <a:pt x="15" y="11"/>
                      </a:cubicBezTo>
                      <a:cubicBezTo>
                        <a:pt x="15" y="11"/>
                        <a:pt x="15" y="11"/>
                        <a:pt x="15" y="10"/>
                      </a:cubicBezTo>
                      <a:cubicBezTo>
                        <a:pt x="15" y="10"/>
                        <a:pt x="16" y="11"/>
                        <a:pt x="15" y="10"/>
                      </a:cubicBezTo>
                      <a:cubicBezTo>
                        <a:pt x="18" y="10"/>
                        <a:pt x="17" y="8"/>
                        <a:pt x="19" y="6"/>
                      </a:cubicBezTo>
                      <a:cubicBezTo>
                        <a:pt x="21" y="9"/>
                        <a:pt x="22" y="8"/>
                        <a:pt x="24" y="9"/>
                      </a:cubicBezTo>
                      <a:cubicBezTo>
                        <a:pt x="23" y="8"/>
                        <a:pt x="24" y="7"/>
                        <a:pt x="24" y="7"/>
                      </a:cubicBezTo>
                      <a:cubicBezTo>
                        <a:pt x="25" y="7"/>
                        <a:pt x="26" y="8"/>
                        <a:pt x="25" y="6"/>
                      </a:cubicBezTo>
                      <a:cubicBezTo>
                        <a:pt x="26" y="6"/>
                        <a:pt x="26" y="8"/>
                        <a:pt x="26" y="8"/>
                      </a:cubicBezTo>
                      <a:cubicBezTo>
                        <a:pt x="26" y="8"/>
                        <a:pt x="27" y="7"/>
                        <a:pt x="26" y="7"/>
                      </a:cubicBezTo>
                      <a:cubicBezTo>
                        <a:pt x="26" y="6"/>
                        <a:pt x="26" y="6"/>
                        <a:pt x="26" y="6"/>
                      </a:cubicBezTo>
                      <a:cubicBezTo>
                        <a:pt x="26" y="4"/>
                        <a:pt x="28" y="5"/>
                        <a:pt x="28" y="3"/>
                      </a:cubicBezTo>
                      <a:cubicBezTo>
                        <a:pt x="29" y="5"/>
                        <a:pt x="29" y="4"/>
                        <a:pt x="30" y="3"/>
                      </a:cubicBezTo>
                      <a:cubicBezTo>
                        <a:pt x="30" y="3"/>
                        <a:pt x="30" y="4"/>
                        <a:pt x="30" y="4"/>
                      </a:cubicBezTo>
                      <a:cubicBezTo>
                        <a:pt x="31" y="4"/>
                        <a:pt x="30" y="4"/>
                        <a:pt x="30" y="3"/>
                      </a:cubicBezTo>
                      <a:cubicBezTo>
                        <a:pt x="31" y="3"/>
                        <a:pt x="31" y="4"/>
                        <a:pt x="32" y="3"/>
                      </a:cubicBezTo>
                      <a:cubicBezTo>
                        <a:pt x="32" y="3"/>
                        <a:pt x="32" y="4"/>
                        <a:pt x="32" y="4"/>
                      </a:cubicBezTo>
                      <a:cubicBezTo>
                        <a:pt x="32" y="5"/>
                        <a:pt x="31" y="3"/>
                        <a:pt x="31" y="5"/>
                      </a:cubicBezTo>
                      <a:cubicBezTo>
                        <a:pt x="31" y="5"/>
                        <a:pt x="32" y="5"/>
                        <a:pt x="32" y="5"/>
                      </a:cubicBezTo>
                      <a:cubicBezTo>
                        <a:pt x="33" y="5"/>
                        <a:pt x="32" y="3"/>
                        <a:pt x="32" y="2"/>
                      </a:cubicBezTo>
                      <a:cubicBezTo>
                        <a:pt x="33" y="3"/>
                        <a:pt x="33" y="2"/>
                        <a:pt x="34" y="1"/>
                      </a:cubicBezTo>
                      <a:cubicBezTo>
                        <a:pt x="35" y="2"/>
                        <a:pt x="34" y="2"/>
                        <a:pt x="34" y="2"/>
                      </a:cubicBezTo>
                      <a:cubicBezTo>
                        <a:pt x="34" y="3"/>
                        <a:pt x="34" y="3"/>
                        <a:pt x="35" y="3"/>
                      </a:cubicBezTo>
                      <a:cubicBezTo>
                        <a:pt x="35" y="3"/>
                        <a:pt x="34" y="1"/>
                        <a:pt x="35" y="1"/>
                      </a:cubicBezTo>
                      <a:cubicBezTo>
                        <a:pt x="35" y="0"/>
                        <a:pt x="35" y="2"/>
                        <a:pt x="35" y="3"/>
                      </a:cubicBezTo>
                      <a:cubicBezTo>
                        <a:pt x="35" y="3"/>
                        <a:pt x="36" y="3"/>
                        <a:pt x="36" y="2"/>
                      </a:cubicBezTo>
                      <a:cubicBezTo>
                        <a:pt x="36" y="1"/>
                        <a:pt x="36" y="3"/>
                        <a:pt x="35" y="2"/>
                      </a:cubicBezTo>
                      <a:cubicBezTo>
                        <a:pt x="35" y="1"/>
                        <a:pt x="36" y="1"/>
                        <a:pt x="36" y="0"/>
                      </a:cubicBezTo>
                      <a:cubicBezTo>
                        <a:pt x="36" y="1"/>
                        <a:pt x="37" y="1"/>
                        <a:pt x="37" y="2"/>
                      </a:cubicBezTo>
                      <a:cubicBezTo>
                        <a:pt x="37" y="2"/>
                        <a:pt x="37" y="0"/>
                        <a:pt x="37" y="2"/>
                      </a:cubicBezTo>
                      <a:cubicBezTo>
                        <a:pt x="38" y="0"/>
                        <a:pt x="40" y="2"/>
                        <a:pt x="40" y="0"/>
                      </a:cubicBezTo>
                      <a:cubicBezTo>
                        <a:pt x="40" y="0"/>
                        <a:pt x="40" y="0"/>
                        <a:pt x="40" y="0"/>
                      </a:cubicBezTo>
                      <a:cubicBezTo>
                        <a:pt x="41" y="0"/>
                        <a:pt x="41" y="0"/>
                        <a:pt x="41" y="0"/>
                      </a:cubicBezTo>
                      <a:cubicBezTo>
                        <a:pt x="40" y="1"/>
                        <a:pt x="41" y="2"/>
                        <a:pt x="41" y="2"/>
                      </a:cubicBezTo>
                      <a:cubicBezTo>
                        <a:pt x="41" y="1"/>
                        <a:pt x="41" y="1"/>
                        <a:pt x="41" y="1"/>
                      </a:cubicBezTo>
                      <a:cubicBezTo>
                        <a:pt x="41" y="0"/>
                        <a:pt x="41" y="0"/>
                        <a:pt x="42" y="0"/>
                      </a:cubicBezTo>
                      <a:cubicBezTo>
                        <a:pt x="42" y="2"/>
                        <a:pt x="42" y="1"/>
                        <a:pt x="42" y="3"/>
                      </a:cubicBezTo>
                      <a:cubicBezTo>
                        <a:pt x="42" y="3"/>
                        <a:pt x="42" y="3"/>
                        <a:pt x="42" y="3"/>
                      </a:cubicBezTo>
                      <a:cubicBezTo>
                        <a:pt x="42" y="3"/>
                        <a:pt x="43" y="4"/>
                        <a:pt x="43" y="5"/>
                      </a:cubicBezTo>
                      <a:cubicBezTo>
                        <a:pt x="43" y="4"/>
                        <a:pt x="43" y="3"/>
                        <a:pt x="42" y="3"/>
                      </a:cubicBezTo>
                      <a:cubicBezTo>
                        <a:pt x="43" y="2"/>
                        <a:pt x="43" y="4"/>
                        <a:pt x="44" y="2"/>
                      </a:cubicBezTo>
                      <a:cubicBezTo>
                        <a:pt x="44" y="3"/>
                        <a:pt x="44" y="3"/>
                        <a:pt x="45" y="3"/>
                      </a:cubicBezTo>
                      <a:cubicBezTo>
                        <a:pt x="44" y="4"/>
                        <a:pt x="44" y="4"/>
                        <a:pt x="44" y="5"/>
                      </a:cubicBezTo>
                      <a:cubicBezTo>
                        <a:pt x="45" y="4"/>
                        <a:pt x="45" y="3"/>
                        <a:pt x="45" y="2"/>
                      </a:cubicBezTo>
                      <a:cubicBezTo>
                        <a:pt x="45" y="2"/>
                        <a:pt x="46" y="3"/>
                        <a:pt x="46" y="3"/>
                      </a:cubicBezTo>
                      <a:cubicBezTo>
                        <a:pt x="46" y="4"/>
                        <a:pt x="45" y="5"/>
                        <a:pt x="45" y="5"/>
                      </a:cubicBezTo>
                      <a:cubicBezTo>
                        <a:pt x="45" y="5"/>
                        <a:pt x="46" y="5"/>
                        <a:pt x="46" y="6"/>
                      </a:cubicBezTo>
                      <a:cubicBezTo>
                        <a:pt x="46" y="6"/>
                        <a:pt x="46" y="5"/>
                        <a:pt x="47" y="6"/>
                      </a:cubicBezTo>
                      <a:cubicBezTo>
                        <a:pt x="47" y="6"/>
                        <a:pt x="46" y="6"/>
                        <a:pt x="46" y="7"/>
                      </a:cubicBezTo>
                      <a:cubicBezTo>
                        <a:pt x="47" y="6"/>
                        <a:pt x="48" y="6"/>
                        <a:pt x="48" y="6"/>
                      </a:cubicBezTo>
                      <a:cubicBezTo>
                        <a:pt x="49" y="6"/>
                        <a:pt x="48" y="6"/>
                        <a:pt x="48" y="6"/>
                      </a:cubicBezTo>
                      <a:cubicBezTo>
                        <a:pt x="48" y="5"/>
                        <a:pt x="48" y="5"/>
                        <a:pt x="49" y="5"/>
                      </a:cubicBezTo>
                      <a:cubicBezTo>
                        <a:pt x="49" y="5"/>
                        <a:pt x="49" y="5"/>
                        <a:pt x="49" y="5"/>
                      </a:cubicBezTo>
                      <a:cubicBezTo>
                        <a:pt x="49" y="6"/>
                        <a:pt x="50" y="6"/>
                        <a:pt x="49" y="7"/>
                      </a:cubicBezTo>
                      <a:cubicBezTo>
                        <a:pt x="49" y="7"/>
                        <a:pt x="50" y="7"/>
                        <a:pt x="50" y="7"/>
                      </a:cubicBezTo>
                      <a:cubicBezTo>
                        <a:pt x="50" y="7"/>
                        <a:pt x="50" y="7"/>
                        <a:pt x="50" y="6"/>
                      </a:cubicBezTo>
                      <a:cubicBezTo>
                        <a:pt x="51" y="6"/>
                        <a:pt x="51" y="7"/>
                        <a:pt x="51" y="8"/>
                      </a:cubicBezTo>
                      <a:cubicBezTo>
                        <a:pt x="50" y="8"/>
                        <a:pt x="50" y="9"/>
                        <a:pt x="51" y="9"/>
                      </a:cubicBezTo>
                      <a:cubicBezTo>
                        <a:pt x="51" y="9"/>
                        <a:pt x="50" y="10"/>
                        <a:pt x="51" y="10"/>
                      </a:cubicBezTo>
                      <a:cubicBezTo>
                        <a:pt x="51" y="10"/>
                        <a:pt x="50" y="10"/>
                        <a:pt x="50" y="10"/>
                      </a:cubicBezTo>
                      <a:cubicBezTo>
                        <a:pt x="50" y="11"/>
                        <a:pt x="50" y="13"/>
                        <a:pt x="49" y="14"/>
                      </a:cubicBezTo>
                      <a:cubicBezTo>
                        <a:pt x="48" y="15"/>
                        <a:pt x="47" y="16"/>
                        <a:pt x="46" y="18"/>
                      </a:cubicBezTo>
                      <a:cubicBezTo>
                        <a:pt x="45" y="18"/>
                        <a:pt x="44" y="17"/>
                        <a:pt x="42" y="16"/>
                      </a:cubicBezTo>
                      <a:cubicBezTo>
                        <a:pt x="39" y="19"/>
                        <a:pt x="35" y="20"/>
                        <a:pt x="32" y="22"/>
                      </a:cubicBezTo>
                      <a:cubicBezTo>
                        <a:pt x="33" y="22"/>
                        <a:pt x="34" y="24"/>
                        <a:pt x="34" y="23"/>
                      </a:cubicBezTo>
                      <a:cubicBezTo>
                        <a:pt x="34" y="23"/>
                        <a:pt x="33" y="24"/>
                        <a:pt x="34" y="24"/>
                      </a:cubicBezTo>
                      <a:cubicBezTo>
                        <a:pt x="34" y="24"/>
                        <a:pt x="33" y="26"/>
                        <a:pt x="32" y="25"/>
                      </a:cubicBezTo>
                      <a:cubicBezTo>
                        <a:pt x="32" y="25"/>
                        <a:pt x="32" y="26"/>
                        <a:pt x="31" y="27"/>
                      </a:cubicBezTo>
                      <a:cubicBezTo>
                        <a:pt x="31" y="26"/>
                        <a:pt x="31" y="26"/>
                        <a:pt x="31" y="26"/>
                      </a:cubicBezTo>
                      <a:cubicBezTo>
                        <a:pt x="31" y="26"/>
                        <a:pt x="31" y="26"/>
                        <a:pt x="30" y="26"/>
                      </a:cubicBezTo>
                      <a:cubicBezTo>
                        <a:pt x="30" y="26"/>
                        <a:pt x="31" y="26"/>
                        <a:pt x="30" y="25"/>
                      </a:cubicBezTo>
                      <a:cubicBezTo>
                        <a:pt x="32" y="26"/>
                        <a:pt x="31" y="24"/>
                        <a:pt x="32" y="24"/>
                      </a:cubicBezTo>
                      <a:cubicBezTo>
                        <a:pt x="32" y="23"/>
                        <a:pt x="31" y="24"/>
                        <a:pt x="31" y="23"/>
                      </a:cubicBezTo>
                      <a:cubicBezTo>
                        <a:pt x="30" y="23"/>
                        <a:pt x="30" y="23"/>
                        <a:pt x="30" y="23"/>
                      </a:cubicBezTo>
                      <a:cubicBezTo>
                        <a:pt x="31" y="24"/>
                        <a:pt x="30" y="24"/>
                        <a:pt x="29" y="24"/>
                      </a:cubicBezTo>
                      <a:cubicBezTo>
                        <a:pt x="29" y="24"/>
                        <a:pt x="30" y="26"/>
                        <a:pt x="30" y="26"/>
                      </a:cubicBezTo>
                      <a:cubicBezTo>
                        <a:pt x="29" y="27"/>
                        <a:pt x="29" y="25"/>
                        <a:pt x="29" y="26"/>
                      </a:cubicBezTo>
                      <a:cubicBezTo>
                        <a:pt x="29" y="27"/>
                        <a:pt x="29" y="26"/>
                        <a:pt x="28" y="27"/>
                      </a:cubicBezTo>
                      <a:cubicBezTo>
                        <a:pt x="28" y="26"/>
                        <a:pt x="28" y="26"/>
                        <a:pt x="28" y="26"/>
                      </a:cubicBezTo>
                      <a:cubicBezTo>
                        <a:pt x="28" y="25"/>
                        <a:pt x="28" y="25"/>
                        <a:pt x="29" y="25"/>
                      </a:cubicBezTo>
                      <a:cubicBezTo>
                        <a:pt x="28" y="24"/>
                        <a:pt x="28" y="24"/>
                        <a:pt x="28" y="24"/>
                      </a:cubicBezTo>
                      <a:cubicBezTo>
                        <a:pt x="28" y="24"/>
                        <a:pt x="28" y="24"/>
                        <a:pt x="28" y="25"/>
                      </a:cubicBezTo>
                      <a:cubicBezTo>
                        <a:pt x="28" y="25"/>
                        <a:pt x="28" y="24"/>
                        <a:pt x="28" y="24"/>
                      </a:cubicBezTo>
                      <a:cubicBezTo>
                        <a:pt x="27" y="25"/>
                        <a:pt x="27" y="25"/>
                        <a:pt x="28" y="27"/>
                      </a:cubicBezTo>
                      <a:cubicBezTo>
                        <a:pt x="28" y="27"/>
                        <a:pt x="27" y="27"/>
                        <a:pt x="28" y="27"/>
                      </a:cubicBezTo>
                      <a:cubicBezTo>
                        <a:pt x="27" y="27"/>
                        <a:pt x="27" y="27"/>
                        <a:pt x="27" y="26"/>
                      </a:cubicBezTo>
                      <a:cubicBezTo>
                        <a:pt x="27" y="27"/>
                        <a:pt x="26" y="26"/>
                        <a:pt x="26" y="27"/>
                      </a:cubicBezTo>
                      <a:cubicBezTo>
                        <a:pt x="26" y="26"/>
                        <a:pt x="25" y="26"/>
                        <a:pt x="25" y="25"/>
                      </a:cubicBezTo>
                      <a:cubicBezTo>
                        <a:pt x="25" y="25"/>
                        <a:pt x="25" y="27"/>
                        <a:pt x="25" y="25"/>
                      </a:cubicBezTo>
                      <a:cubicBezTo>
                        <a:pt x="24" y="25"/>
                        <a:pt x="25" y="27"/>
                        <a:pt x="25" y="27"/>
                      </a:cubicBezTo>
                      <a:cubicBezTo>
                        <a:pt x="26" y="28"/>
                        <a:pt x="24" y="26"/>
                        <a:pt x="25" y="27"/>
                      </a:cubicBezTo>
                      <a:cubicBezTo>
                        <a:pt x="24" y="28"/>
                        <a:pt x="25" y="27"/>
                        <a:pt x="24" y="26"/>
                      </a:cubicBezTo>
                      <a:cubicBezTo>
                        <a:pt x="24" y="26"/>
                        <a:pt x="24" y="26"/>
                        <a:pt x="24" y="26"/>
                      </a:cubicBezTo>
                      <a:cubicBezTo>
                        <a:pt x="24" y="28"/>
                        <a:pt x="23" y="27"/>
                        <a:pt x="24" y="29"/>
                      </a:cubicBezTo>
                      <a:cubicBezTo>
                        <a:pt x="23" y="27"/>
                        <a:pt x="23" y="30"/>
                        <a:pt x="23" y="28"/>
                      </a:cubicBezTo>
                      <a:cubicBezTo>
                        <a:pt x="23" y="28"/>
                        <a:pt x="22" y="29"/>
                        <a:pt x="23" y="30"/>
                      </a:cubicBezTo>
                      <a:cubicBezTo>
                        <a:pt x="22" y="29"/>
                        <a:pt x="22" y="28"/>
                        <a:pt x="21" y="28"/>
                      </a:cubicBezTo>
                      <a:cubicBezTo>
                        <a:pt x="22" y="29"/>
                        <a:pt x="20" y="29"/>
                        <a:pt x="19" y="29"/>
                      </a:cubicBezTo>
                      <a:cubicBezTo>
                        <a:pt x="18" y="29"/>
                        <a:pt x="17" y="29"/>
                        <a:pt x="18" y="30"/>
                      </a:cubicBezTo>
                      <a:cubicBezTo>
                        <a:pt x="16" y="30"/>
                        <a:pt x="16" y="30"/>
                        <a:pt x="15" y="29"/>
                      </a:cubicBezTo>
                      <a:cubicBezTo>
                        <a:pt x="14" y="30"/>
                        <a:pt x="14" y="30"/>
                        <a:pt x="13" y="30"/>
                      </a:cubicBezTo>
                      <a:cubicBezTo>
                        <a:pt x="10" y="31"/>
                        <a:pt x="10" y="31"/>
                        <a:pt x="10" y="31"/>
                      </a:cubicBezTo>
                      <a:cubicBezTo>
                        <a:pt x="12" y="28"/>
                        <a:pt x="12" y="28"/>
                        <a:pt x="12" y="28"/>
                      </a:cubicBezTo>
                      <a:cubicBezTo>
                        <a:pt x="12" y="28"/>
                        <a:pt x="13" y="28"/>
                        <a:pt x="13" y="28"/>
                      </a:cubicBezTo>
                      <a:cubicBezTo>
                        <a:pt x="13" y="28"/>
                        <a:pt x="13" y="28"/>
                        <a:pt x="13" y="29"/>
                      </a:cubicBezTo>
                      <a:cubicBezTo>
                        <a:pt x="14" y="28"/>
                        <a:pt x="14" y="29"/>
                        <a:pt x="14" y="28"/>
                      </a:cubicBezTo>
                      <a:cubicBezTo>
                        <a:pt x="15" y="28"/>
                        <a:pt x="15" y="30"/>
                        <a:pt x="16" y="30"/>
                      </a:cubicBezTo>
                      <a:cubicBezTo>
                        <a:pt x="16" y="30"/>
                        <a:pt x="16" y="29"/>
                        <a:pt x="16" y="29"/>
                      </a:cubicBezTo>
                      <a:cubicBezTo>
                        <a:pt x="15" y="29"/>
                        <a:pt x="17" y="29"/>
                        <a:pt x="16" y="28"/>
                      </a:cubicBezTo>
                      <a:cubicBezTo>
                        <a:pt x="16" y="28"/>
                        <a:pt x="17" y="28"/>
                        <a:pt x="16" y="28"/>
                      </a:cubicBezTo>
                      <a:cubicBezTo>
                        <a:pt x="17" y="28"/>
                        <a:pt x="17" y="28"/>
                        <a:pt x="17" y="28"/>
                      </a:cubicBezTo>
                      <a:cubicBezTo>
                        <a:pt x="18" y="28"/>
                        <a:pt x="17" y="27"/>
                        <a:pt x="18" y="28"/>
                      </a:cubicBezTo>
                      <a:cubicBezTo>
                        <a:pt x="18" y="28"/>
                        <a:pt x="17" y="28"/>
                        <a:pt x="17" y="27"/>
                      </a:cubicBezTo>
                      <a:cubicBezTo>
                        <a:pt x="17" y="27"/>
                        <a:pt x="19" y="27"/>
                        <a:pt x="18" y="26"/>
                      </a:cubicBezTo>
                      <a:cubicBezTo>
                        <a:pt x="17" y="25"/>
                        <a:pt x="19" y="27"/>
                        <a:pt x="19" y="27"/>
                      </a:cubicBezTo>
                      <a:cubicBezTo>
                        <a:pt x="20" y="28"/>
                        <a:pt x="19" y="27"/>
                        <a:pt x="19" y="27"/>
                      </a:cubicBezTo>
                      <a:cubicBezTo>
                        <a:pt x="19" y="27"/>
                        <a:pt x="19" y="27"/>
                        <a:pt x="19" y="28"/>
                      </a:cubicBezTo>
                      <a:cubicBezTo>
                        <a:pt x="20" y="28"/>
                        <a:pt x="19" y="26"/>
                        <a:pt x="19" y="26"/>
                      </a:cubicBezTo>
                      <a:cubicBezTo>
                        <a:pt x="20" y="25"/>
                        <a:pt x="22" y="25"/>
                        <a:pt x="22" y="23"/>
                      </a:cubicBezTo>
                      <a:cubicBezTo>
                        <a:pt x="23" y="23"/>
                        <a:pt x="22" y="24"/>
                        <a:pt x="23" y="25"/>
                      </a:cubicBezTo>
                      <a:cubicBezTo>
                        <a:pt x="23" y="24"/>
                        <a:pt x="23" y="22"/>
                        <a:pt x="24" y="23"/>
                      </a:cubicBezTo>
                      <a:cubicBezTo>
                        <a:pt x="24" y="24"/>
                        <a:pt x="24" y="24"/>
                        <a:pt x="23" y="24"/>
                      </a:cubicBezTo>
                      <a:cubicBezTo>
                        <a:pt x="24" y="25"/>
                        <a:pt x="24" y="23"/>
                        <a:pt x="25" y="24"/>
                      </a:cubicBezTo>
                      <a:cubicBezTo>
                        <a:pt x="25" y="23"/>
                        <a:pt x="24" y="23"/>
                        <a:pt x="26" y="23"/>
                      </a:cubicBezTo>
                      <a:cubicBezTo>
                        <a:pt x="25" y="23"/>
                        <a:pt x="27" y="21"/>
                        <a:pt x="25" y="21"/>
                      </a:cubicBezTo>
                      <a:cubicBezTo>
                        <a:pt x="25" y="20"/>
                        <a:pt x="26" y="20"/>
                        <a:pt x="26" y="20"/>
                      </a:cubicBezTo>
                      <a:cubicBezTo>
                        <a:pt x="26" y="21"/>
                        <a:pt x="26" y="21"/>
                        <a:pt x="26" y="21"/>
                      </a:cubicBezTo>
                      <a:cubicBezTo>
                        <a:pt x="26" y="21"/>
                        <a:pt x="26" y="22"/>
                        <a:pt x="26" y="22"/>
                      </a:cubicBezTo>
                      <a:cubicBezTo>
                        <a:pt x="27" y="23"/>
                        <a:pt x="27" y="21"/>
                        <a:pt x="28" y="23"/>
                      </a:cubicBezTo>
                      <a:cubicBezTo>
                        <a:pt x="29" y="22"/>
                        <a:pt x="30" y="22"/>
                        <a:pt x="32" y="21"/>
                      </a:cubicBezTo>
                      <a:cubicBezTo>
                        <a:pt x="31" y="21"/>
                        <a:pt x="31" y="21"/>
                        <a:pt x="30" y="20"/>
                      </a:cubicBezTo>
                      <a:cubicBezTo>
                        <a:pt x="30" y="20"/>
                        <a:pt x="30" y="21"/>
                        <a:pt x="30" y="21"/>
                      </a:cubicBezTo>
                      <a:cubicBezTo>
                        <a:pt x="30" y="22"/>
                        <a:pt x="30" y="20"/>
                        <a:pt x="31" y="21"/>
                      </a:cubicBezTo>
                      <a:cubicBezTo>
                        <a:pt x="30" y="22"/>
                        <a:pt x="30" y="21"/>
                        <a:pt x="30" y="19"/>
                      </a:cubicBezTo>
                      <a:cubicBezTo>
                        <a:pt x="31" y="21"/>
                        <a:pt x="31" y="19"/>
                        <a:pt x="32" y="19"/>
                      </a:cubicBezTo>
                      <a:cubicBezTo>
                        <a:pt x="32" y="19"/>
                        <a:pt x="32" y="19"/>
                        <a:pt x="32" y="18"/>
                      </a:cubicBezTo>
                      <a:cubicBezTo>
                        <a:pt x="32" y="18"/>
                        <a:pt x="32" y="19"/>
                        <a:pt x="32" y="19"/>
                      </a:cubicBezTo>
                      <a:cubicBezTo>
                        <a:pt x="32" y="19"/>
                        <a:pt x="32" y="19"/>
                        <a:pt x="31" y="19"/>
                      </a:cubicBezTo>
                      <a:cubicBezTo>
                        <a:pt x="31" y="18"/>
                        <a:pt x="31" y="18"/>
                        <a:pt x="31" y="18"/>
                      </a:cubicBezTo>
                      <a:cubicBezTo>
                        <a:pt x="31" y="17"/>
                        <a:pt x="32" y="18"/>
                        <a:pt x="33" y="18"/>
                      </a:cubicBezTo>
                      <a:cubicBezTo>
                        <a:pt x="33" y="18"/>
                        <a:pt x="33" y="19"/>
                        <a:pt x="33" y="19"/>
                      </a:cubicBezTo>
                      <a:cubicBezTo>
                        <a:pt x="34" y="19"/>
                        <a:pt x="33" y="19"/>
                        <a:pt x="33" y="19"/>
                      </a:cubicBezTo>
                      <a:cubicBezTo>
                        <a:pt x="33" y="18"/>
                        <a:pt x="34" y="19"/>
                        <a:pt x="34" y="19"/>
                      </a:cubicBezTo>
                      <a:cubicBezTo>
                        <a:pt x="34" y="16"/>
                        <a:pt x="35" y="18"/>
                        <a:pt x="36" y="16"/>
                      </a:cubicBezTo>
                      <a:cubicBezTo>
                        <a:pt x="36" y="17"/>
                        <a:pt x="36" y="17"/>
                        <a:pt x="37" y="18"/>
                      </a:cubicBezTo>
                      <a:cubicBezTo>
                        <a:pt x="37" y="17"/>
                        <a:pt x="38" y="16"/>
                        <a:pt x="38" y="17"/>
                      </a:cubicBezTo>
                      <a:cubicBezTo>
                        <a:pt x="38" y="18"/>
                        <a:pt x="37" y="16"/>
                        <a:pt x="38" y="18"/>
                      </a:cubicBezTo>
                      <a:cubicBezTo>
                        <a:pt x="38" y="18"/>
                        <a:pt x="39" y="17"/>
                        <a:pt x="39" y="17"/>
                      </a:cubicBezTo>
                      <a:cubicBezTo>
                        <a:pt x="40" y="16"/>
                        <a:pt x="40" y="15"/>
                        <a:pt x="41" y="16"/>
                      </a:cubicBezTo>
                      <a:cubicBezTo>
                        <a:pt x="42" y="14"/>
                        <a:pt x="42" y="17"/>
                        <a:pt x="43" y="16"/>
                      </a:cubicBezTo>
                      <a:cubicBezTo>
                        <a:pt x="43" y="17"/>
                        <a:pt x="44" y="17"/>
                        <a:pt x="43" y="19"/>
                      </a:cubicBezTo>
                      <a:cubicBezTo>
                        <a:pt x="44" y="19"/>
                        <a:pt x="44" y="18"/>
                        <a:pt x="45" y="17"/>
                      </a:cubicBezTo>
                      <a:cubicBezTo>
                        <a:pt x="45" y="18"/>
                        <a:pt x="45" y="18"/>
                        <a:pt x="45" y="18"/>
                      </a:cubicBezTo>
                      <a:cubicBezTo>
                        <a:pt x="44" y="18"/>
                        <a:pt x="44" y="19"/>
                        <a:pt x="44" y="19"/>
                      </a:cubicBezTo>
                      <a:cubicBezTo>
                        <a:pt x="45" y="19"/>
                        <a:pt x="45" y="17"/>
                        <a:pt x="46" y="18"/>
                      </a:cubicBezTo>
                      <a:cubicBezTo>
                        <a:pt x="46" y="19"/>
                        <a:pt x="45" y="18"/>
                        <a:pt x="45" y="18"/>
                      </a:cubicBezTo>
                      <a:cubicBezTo>
                        <a:pt x="45" y="19"/>
                        <a:pt x="45" y="19"/>
                        <a:pt x="45" y="19"/>
                      </a:cubicBezTo>
                      <a:cubicBezTo>
                        <a:pt x="46" y="19"/>
                        <a:pt x="47" y="20"/>
                        <a:pt x="48" y="20"/>
                      </a:cubicBezTo>
                      <a:cubicBezTo>
                        <a:pt x="48" y="20"/>
                        <a:pt x="48" y="20"/>
                        <a:pt x="48" y="21"/>
                      </a:cubicBezTo>
                      <a:cubicBezTo>
                        <a:pt x="48" y="21"/>
                        <a:pt x="48" y="21"/>
                        <a:pt x="48" y="21"/>
                      </a:cubicBezTo>
                      <a:cubicBezTo>
                        <a:pt x="48" y="22"/>
                        <a:pt x="49" y="21"/>
                        <a:pt x="49" y="22"/>
                      </a:cubicBezTo>
                      <a:cubicBezTo>
                        <a:pt x="50" y="21"/>
                        <a:pt x="50" y="21"/>
                        <a:pt x="50" y="21"/>
                      </a:cubicBezTo>
                      <a:cubicBezTo>
                        <a:pt x="50" y="22"/>
                        <a:pt x="49" y="22"/>
                        <a:pt x="49" y="24"/>
                      </a:cubicBezTo>
                      <a:cubicBezTo>
                        <a:pt x="48" y="23"/>
                        <a:pt x="49" y="23"/>
                        <a:pt x="49" y="23"/>
                      </a:cubicBezTo>
                      <a:cubicBezTo>
                        <a:pt x="48" y="23"/>
                        <a:pt x="48" y="23"/>
                        <a:pt x="47" y="23"/>
                      </a:cubicBezTo>
                      <a:cubicBezTo>
                        <a:pt x="48" y="24"/>
                        <a:pt x="48" y="24"/>
                        <a:pt x="48" y="25"/>
                      </a:cubicBezTo>
                      <a:cubicBezTo>
                        <a:pt x="48" y="25"/>
                        <a:pt x="48" y="25"/>
                        <a:pt x="49" y="26"/>
                      </a:cubicBezTo>
                      <a:cubicBezTo>
                        <a:pt x="47" y="29"/>
                        <a:pt x="45" y="30"/>
                        <a:pt x="43" y="32"/>
                      </a:cubicBezTo>
                      <a:cubicBezTo>
                        <a:pt x="40" y="33"/>
                        <a:pt x="38" y="35"/>
                        <a:pt x="36" y="35"/>
                      </a:cubicBezTo>
                      <a:cubicBezTo>
                        <a:pt x="36" y="37"/>
                        <a:pt x="37" y="35"/>
                        <a:pt x="37" y="37"/>
                      </a:cubicBezTo>
                      <a:cubicBezTo>
                        <a:pt x="37" y="36"/>
                        <a:pt x="38" y="35"/>
                        <a:pt x="38" y="36"/>
                      </a:cubicBezTo>
                      <a:cubicBezTo>
                        <a:pt x="38" y="35"/>
                        <a:pt x="39" y="36"/>
                        <a:pt x="40" y="35"/>
                      </a:cubicBezTo>
                      <a:cubicBezTo>
                        <a:pt x="40" y="36"/>
                        <a:pt x="40" y="37"/>
                        <a:pt x="39" y="37"/>
                      </a:cubicBezTo>
                      <a:cubicBezTo>
                        <a:pt x="38" y="36"/>
                        <a:pt x="39" y="37"/>
                        <a:pt x="39" y="36"/>
                      </a:cubicBezTo>
                      <a:cubicBezTo>
                        <a:pt x="39" y="35"/>
                        <a:pt x="38" y="36"/>
                        <a:pt x="39" y="37"/>
                      </a:cubicBezTo>
                      <a:cubicBezTo>
                        <a:pt x="38" y="38"/>
                        <a:pt x="37" y="37"/>
                        <a:pt x="38" y="38"/>
                      </a:cubicBezTo>
                      <a:cubicBezTo>
                        <a:pt x="37" y="37"/>
                        <a:pt x="36" y="37"/>
                        <a:pt x="36" y="36"/>
                      </a:cubicBezTo>
                      <a:cubicBezTo>
                        <a:pt x="35" y="36"/>
                        <a:pt x="36" y="38"/>
                        <a:pt x="37" y="37"/>
                      </a:cubicBezTo>
                      <a:cubicBezTo>
                        <a:pt x="37" y="38"/>
                        <a:pt x="36" y="38"/>
                        <a:pt x="36" y="38"/>
                      </a:cubicBezTo>
                      <a:cubicBezTo>
                        <a:pt x="36" y="38"/>
                        <a:pt x="36" y="37"/>
                        <a:pt x="36" y="37"/>
                      </a:cubicBezTo>
                      <a:cubicBezTo>
                        <a:pt x="35" y="37"/>
                        <a:pt x="35" y="36"/>
                        <a:pt x="34" y="37"/>
                      </a:cubicBezTo>
                      <a:cubicBezTo>
                        <a:pt x="34" y="37"/>
                        <a:pt x="34" y="37"/>
                        <a:pt x="35" y="38"/>
                      </a:cubicBezTo>
                      <a:cubicBezTo>
                        <a:pt x="33" y="38"/>
                        <a:pt x="33" y="40"/>
                        <a:pt x="31" y="38"/>
                      </a:cubicBezTo>
                      <a:cubicBezTo>
                        <a:pt x="30" y="40"/>
                        <a:pt x="28" y="39"/>
                        <a:pt x="26" y="41"/>
                      </a:cubicBezTo>
                      <a:cubicBezTo>
                        <a:pt x="26" y="41"/>
                        <a:pt x="26" y="39"/>
                        <a:pt x="25" y="38"/>
                      </a:cubicBezTo>
                      <a:close/>
                      <a:moveTo>
                        <a:pt x="39" y="6"/>
                      </a:moveTo>
                      <a:cubicBezTo>
                        <a:pt x="39" y="6"/>
                        <a:pt x="39" y="5"/>
                        <a:pt x="38" y="5"/>
                      </a:cubicBezTo>
                      <a:cubicBezTo>
                        <a:pt x="38" y="5"/>
                        <a:pt x="38" y="5"/>
                        <a:pt x="38" y="6"/>
                      </a:cubicBezTo>
                      <a:cubicBezTo>
                        <a:pt x="38" y="6"/>
                        <a:pt x="38" y="7"/>
                        <a:pt x="38" y="7"/>
                      </a:cubicBezTo>
                      <a:cubicBezTo>
                        <a:pt x="38" y="6"/>
                        <a:pt x="38" y="6"/>
                        <a:pt x="38" y="6"/>
                      </a:cubicBezTo>
                      <a:cubicBezTo>
                        <a:pt x="38" y="6"/>
                        <a:pt x="39" y="7"/>
                        <a:pt x="39" y="6"/>
                      </a:cubicBezTo>
                      <a:close/>
                      <a:moveTo>
                        <a:pt x="41" y="4"/>
                      </a:moveTo>
                      <a:cubicBezTo>
                        <a:pt x="40" y="4"/>
                        <a:pt x="40" y="4"/>
                        <a:pt x="40" y="4"/>
                      </a:cubicBezTo>
                      <a:cubicBezTo>
                        <a:pt x="40" y="5"/>
                        <a:pt x="40" y="6"/>
                        <a:pt x="41" y="6"/>
                      </a:cubicBezTo>
                      <a:cubicBezTo>
                        <a:pt x="41" y="6"/>
                        <a:pt x="41" y="5"/>
                        <a:pt x="41" y="5"/>
                      </a:cubicBezTo>
                      <a:cubicBezTo>
                        <a:pt x="41" y="5"/>
                        <a:pt x="41" y="5"/>
                        <a:pt x="41" y="4"/>
                      </a:cubicBezTo>
                      <a:close/>
                      <a:moveTo>
                        <a:pt x="43" y="6"/>
                      </a:moveTo>
                      <a:cubicBezTo>
                        <a:pt x="42" y="6"/>
                        <a:pt x="42" y="7"/>
                        <a:pt x="42" y="6"/>
                      </a:cubicBezTo>
                      <a:cubicBezTo>
                        <a:pt x="42" y="7"/>
                        <a:pt x="42" y="7"/>
                        <a:pt x="43" y="8"/>
                      </a:cubicBezTo>
                      <a:cubicBezTo>
                        <a:pt x="43" y="7"/>
                        <a:pt x="43" y="7"/>
                        <a:pt x="43" y="6"/>
                      </a:cubicBezTo>
                      <a:close/>
                      <a:moveTo>
                        <a:pt x="23" y="25"/>
                      </a:moveTo>
                      <a:cubicBezTo>
                        <a:pt x="24" y="25"/>
                        <a:pt x="24" y="27"/>
                        <a:pt x="24" y="27"/>
                      </a:cubicBezTo>
                      <a:cubicBezTo>
                        <a:pt x="25" y="26"/>
                        <a:pt x="23" y="23"/>
                        <a:pt x="23" y="25"/>
                      </a:cubicBezTo>
                      <a:close/>
                      <a:moveTo>
                        <a:pt x="34" y="22"/>
                      </a:moveTo>
                      <a:cubicBezTo>
                        <a:pt x="34" y="21"/>
                        <a:pt x="34" y="20"/>
                        <a:pt x="33" y="20"/>
                      </a:cubicBezTo>
                      <a:cubicBezTo>
                        <a:pt x="34" y="21"/>
                        <a:pt x="33" y="21"/>
                        <a:pt x="34" y="22"/>
                      </a:cubicBezTo>
                      <a:cubicBezTo>
                        <a:pt x="34" y="22"/>
                        <a:pt x="34" y="22"/>
                        <a:pt x="34" y="22"/>
                      </a:cubicBezTo>
                      <a:cubicBezTo>
                        <a:pt x="34" y="22"/>
                        <a:pt x="34" y="22"/>
                        <a:pt x="3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2" name="Freeform 61"/>
                <p:cNvSpPr>
                  <a:spLocks noEditPoints="1"/>
                </p:cNvSpPr>
                <p:nvPr/>
              </p:nvSpPr>
              <p:spPr bwMode="auto">
                <a:xfrm rot="976095">
                  <a:off x="5753533" y="5396035"/>
                  <a:ext cx="643520" cy="511032"/>
                </a:xfrm>
                <a:custGeom>
                  <a:avLst/>
                  <a:gdLst>
                    <a:gd name="T0" fmla="*/ 35 w 38"/>
                    <a:gd name="T1" fmla="*/ 6 h 30"/>
                    <a:gd name="T2" fmla="*/ 35 w 38"/>
                    <a:gd name="T3" fmla="*/ 9 h 30"/>
                    <a:gd name="T4" fmla="*/ 35 w 38"/>
                    <a:gd name="T5" fmla="*/ 12 h 30"/>
                    <a:gd name="T6" fmla="*/ 35 w 38"/>
                    <a:gd name="T7" fmla="*/ 15 h 30"/>
                    <a:gd name="T8" fmla="*/ 35 w 38"/>
                    <a:gd name="T9" fmla="*/ 16 h 30"/>
                    <a:gd name="T10" fmla="*/ 34 w 38"/>
                    <a:gd name="T11" fmla="*/ 18 h 30"/>
                    <a:gd name="T12" fmla="*/ 30 w 38"/>
                    <a:gd name="T13" fmla="*/ 17 h 30"/>
                    <a:gd name="T14" fmla="*/ 31 w 38"/>
                    <a:gd name="T15" fmla="*/ 22 h 30"/>
                    <a:gd name="T16" fmla="*/ 28 w 38"/>
                    <a:gd name="T17" fmla="*/ 25 h 30"/>
                    <a:gd name="T18" fmla="*/ 26 w 38"/>
                    <a:gd name="T19" fmla="*/ 26 h 30"/>
                    <a:gd name="T20" fmla="*/ 24 w 38"/>
                    <a:gd name="T21" fmla="*/ 27 h 30"/>
                    <a:gd name="T22" fmla="*/ 23 w 38"/>
                    <a:gd name="T23" fmla="*/ 29 h 30"/>
                    <a:gd name="T24" fmla="*/ 20 w 38"/>
                    <a:gd name="T25" fmla="*/ 27 h 30"/>
                    <a:gd name="T26" fmla="*/ 18 w 38"/>
                    <a:gd name="T27" fmla="*/ 28 h 30"/>
                    <a:gd name="T28" fmla="*/ 13 w 38"/>
                    <a:gd name="T29" fmla="*/ 27 h 30"/>
                    <a:gd name="T30" fmla="*/ 8 w 38"/>
                    <a:gd name="T31" fmla="*/ 26 h 30"/>
                    <a:gd name="T32" fmla="*/ 7 w 38"/>
                    <a:gd name="T33" fmla="*/ 23 h 30"/>
                    <a:gd name="T34" fmla="*/ 2 w 38"/>
                    <a:gd name="T35" fmla="*/ 15 h 30"/>
                    <a:gd name="T36" fmla="*/ 0 w 38"/>
                    <a:gd name="T37" fmla="*/ 13 h 30"/>
                    <a:gd name="T38" fmla="*/ 4 w 38"/>
                    <a:gd name="T39" fmla="*/ 13 h 30"/>
                    <a:gd name="T40" fmla="*/ 7 w 38"/>
                    <a:gd name="T41" fmla="*/ 16 h 30"/>
                    <a:gd name="T42" fmla="*/ 11 w 38"/>
                    <a:gd name="T43" fmla="*/ 16 h 30"/>
                    <a:gd name="T44" fmla="*/ 10 w 38"/>
                    <a:gd name="T45" fmla="*/ 19 h 30"/>
                    <a:gd name="T46" fmla="*/ 12 w 38"/>
                    <a:gd name="T47" fmla="*/ 20 h 30"/>
                    <a:gd name="T48" fmla="*/ 12 w 38"/>
                    <a:gd name="T49" fmla="*/ 20 h 30"/>
                    <a:gd name="T50" fmla="*/ 13 w 38"/>
                    <a:gd name="T51" fmla="*/ 19 h 30"/>
                    <a:gd name="T52" fmla="*/ 15 w 38"/>
                    <a:gd name="T53" fmla="*/ 18 h 30"/>
                    <a:gd name="T54" fmla="*/ 13 w 38"/>
                    <a:gd name="T55" fmla="*/ 23 h 30"/>
                    <a:gd name="T56" fmla="*/ 14 w 38"/>
                    <a:gd name="T57" fmla="*/ 24 h 30"/>
                    <a:gd name="T58" fmla="*/ 16 w 38"/>
                    <a:gd name="T59" fmla="*/ 21 h 30"/>
                    <a:gd name="T60" fmla="*/ 17 w 38"/>
                    <a:gd name="T61" fmla="*/ 20 h 30"/>
                    <a:gd name="T62" fmla="*/ 21 w 38"/>
                    <a:gd name="T63" fmla="*/ 22 h 30"/>
                    <a:gd name="T64" fmla="*/ 22 w 38"/>
                    <a:gd name="T65" fmla="*/ 22 h 30"/>
                    <a:gd name="T66" fmla="*/ 23 w 38"/>
                    <a:gd name="T67" fmla="*/ 21 h 30"/>
                    <a:gd name="T68" fmla="*/ 23 w 38"/>
                    <a:gd name="T69" fmla="*/ 21 h 30"/>
                    <a:gd name="T70" fmla="*/ 24 w 38"/>
                    <a:gd name="T71" fmla="*/ 22 h 30"/>
                    <a:gd name="T72" fmla="*/ 24 w 38"/>
                    <a:gd name="T73" fmla="*/ 20 h 30"/>
                    <a:gd name="T74" fmla="*/ 27 w 38"/>
                    <a:gd name="T75" fmla="*/ 20 h 30"/>
                    <a:gd name="T76" fmla="*/ 29 w 38"/>
                    <a:gd name="T77" fmla="*/ 19 h 30"/>
                    <a:gd name="T78" fmla="*/ 30 w 38"/>
                    <a:gd name="T79" fmla="*/ 19 h 30"/>
                    <a:gd name="T80" fmla="*/ 30 w 38"/>
                    <a:gd name="T81" fmla="*/ 17 h 30"/>
                    <a:gd name="T82" fmla="*/ 31 w 38"/>
                    <a:gd name="T83" fmla="*/ 16 h 30"/>
                    <a:gd name="T84" fmla="*/ 29 w 38"/>
                    <a:gd name="T85" fmla="*/ 14 h 30"/>
                    <a:gd name="T86" fmla="*/ 29 w 38"/>
                    <a:gd name="T87" fmla="*/ 13 h 30"/>
                    <a:gd name="T88" fmla="*/ 29 w 38"/>
                    <a:gd name="T89" fmla="*/ 12 h 30"/>
                    <a:gd name="T90" fmla="*/ 29 w 38"/>
                    <a:gd name="T91" fmla="*/ 10 h 30"/>
                    <a:gd name="T92" fmla="*/ 30 w 38"/>
                    <a:gd name="T93" fmla="*/ 9 h 30"/>
                    <a:gd name="T94" fmla="*/ 31 w 38"/>
                    <a:gd name="T95" fmla="*/ 4 h 30"/>
                    <a:gd name="T96" fmla="*/ 32 w 38"/>
                    <a:gd name="T97" fmla="*/ 4 h 30"/>
                    <a:gd name="T98" fmla="*/ 32 w 38"/>
                    <a:gd name="T99" fmla="*/ 3 h 30"/>
                    <a:gd name="T100" fmla="*/ 11 w 38"/>
                    <a:gd name="T101" fmla="*/ 24 h 30"/>
                    <a:gd name="T102" fmla="*/ 12 w 38"/>
                    <a:gd name="T103" fmla="*/ 23 h 30"/>
                    <a:gd name="T104" fmla="*/ 30 w 38"/>
                    <a:gd name="T105" fmla="*/ 17 h 30"/>
                    <a:gd name="T106" fmla="*/ 32 w 38"/>
                    <a:gd name="T107"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 h="30">
                      <a:moveTo>
                        <a:pt x="34" y="1"/>
                      </a:moveTo>
                      <a:cubicBezTo>
                        <a:pt x="35" y="2"/>
                        <a:pt x="37" y="4"/>
                        <a:pt x="36" y="5"/>
                      </a:cubicBezTo>
                      <a:cubicBezTo>
                        <a:pt x="36" y="4"/>
                        <a:pt x="36" y="4"/>
                        <a:pt x="35" y="4"/>
                      </a:cubicBezTo>
                      <a:cubicBezTo>
                        <a:pt x="36" y="4"/>
                        <a:pt x="36" y="5"/>
                        <a:pt x="37" y="5"/>
                      </a:cubicBezTo>
                      <a:cubicBezTo>
                        <a:pt x="36" y="5"/>
                        <a:pt x="35" y="5"/>
                        <a:pt x="37" y="6"/>
                      </a:cubicBezTo>
                      <a:cubicBezTo>
                        <a:pt x="36" y="6"/>
                        <a:pt x="38" y="7"/>
                        <a:pt x="35" y="6"/>
                      </a:cubicBezTo>
                      <a:cubicBezTo>
                        <a:pt x="37" y="6"/>
                        <a:pt x="37" y="7"/>
                        <a:pt x="37" y="7"/>
                      </a:cubicBezTo>
                      <a:cubicBezTo>
                        <a:pt x="35" y="7"/>
                        <a:pt x="36" y="7"/>
                        <a:pt x="37" y="7"/>
                      </a:cubicBezTo>
                      <a:cubicBezTo>
                        <a:pt x="37" y="8"/>
                        <a:pt x="35" y="8"/>
                        <a:pt x="37" y="8"/>
                      </a:cubicBezTo>
                      <a:cubicBezTo>
                        <a:pt x="35" y="8"/>
                        <a:pt x="37" y="8"/>
                        <a:pt x="35" y="8"/>
                      </a:cubicBezTo>
                      <a:cubicBezTo>
                        <a:pt x="36" y="8"/>
                        <a:pt x="37" y="9"/>
                        <a:pt x="35" y="8"/>
                      </a:cubicBezTo>
                      <a:cubicBezTo>
                        <a:pt x="36" y="9"/>
                        <a:pt x="37" y="9"/>
                        <a:pt x="35" y="9"/>
                      </a:cubicBezTo>
                      <a:cubicBezTo>
                        <a:pt x="36" y="9"/>
                        <a:pt x="36" y="10"/>
                        <a:pt x="37" y="10"/>
                      </a:cubicBezTo>
                      <a:cubicBezTo>
                        <a:pt x="36" y="10"/>
                        <a:pt x="36" y="10"/>
                        <a:pt x="35" y="10"/>
                      </a:cubicBezTo>
                      <a:cubicBezTo>
                        <a:pt x="36" y="10"/>
                        <a:pt x="36" y="10"/>
                        <a:pt x="37" y="10"/>
                      </a:cubicBezTo>
                      <a:cubicBezTo>
                        <a:pt x="36" y="10"/>
                        <a:pt x="36" y="10"/>
                        <a:pt x="35" y="10"/>
                      </a:cubicBezTo>
                      <a:cubicBezTo>
                        <a:pt x="36" y="11"/>
                        <a:pt x="37" y="11"/>
                        <a:pt x="35" y="12"/>
                      </a:cubicBezTo>
                      <a:cubicBezTo>
                        <a:pt x="37" y="12"/>
                        <a:pt x="35" y="12"/>
                        <a:pt x="35" y="12"/>
                      </a:cubicBezTo>
                      <a:cubicBezTo>
                        <a:pt x="36" y="13"/>
                        <a:pt x="34" y="12"/>
                        <a:pt x="36" y="12"/>
                      </a:cubicBezTo>
                      <a:cubicBezTo>
                        <a:pt x="36" y="13"/>
                        <a:pt x="36" y="13"/>
                        <a:pt x="36" y="13"/>
                      </a:cubicBezTo>
                      <a:cubicBezTo>
                        <a:pt x="35" y="13"/>
                        <a:pt x="34" y="12"/>
                        <a:pt x="34" y="13"/>
                      </a:cubicBezTo>
                      <a:cubicBezTo>
                        <a:pt x="35" y="13"/>
                        <a:pt x="35" y="13"/>
                        <a:pt x="36" y="13"/>
                      </a:cubicBezTo>
                      <a:cubicBezTo>
                        <a:pt x="35" y="13"/>
                        <a:pt x="35" y="13"/>
                        <a:pt x="34" y="13"/>
                      </a:cubicBezTo>
                      <a:cubicBezTo>
                        <a:pt x="35" y="14"/>
                        <a:pt x="34" y="14"/>
                        <a:pt x="35" y="15"/>
                      </a:cubicBezTo>
                      <a:cubicBezTo>
                        <a:pt x="34" y="14"/>
                        <a:pt x="33" y="14"/>
                        <a:pt x="33" y="14"/>
                      </a:cubicBezTo>
                      <a:cubicBezTo>
                        <a:pt x="32" y="13"/>
                        <a:pt x="33" y="14"/>
                        <a:pt x="33" y="14"/>
                      </a:cubicBezTo>
                      <a:cubicBezTo>
                        <a:pt x="34" y="14"/>
                        <a:pt x="34" y="14"/>
                        <a:pt x="34" y="14"/>
                      </a:cubicBezTo>
                      <a:cubicBezTo>
                        <a:pt x="36" y="15"/>
                        <a:pt x="33" y="14"/>
                        <a:pt x="34" y="15"/>
                      </a:cubicBezTo>
                      <a:cubicBezTo>
                        <a:pt x="36" y="15"/>
                        <a:pt x="34" y="16"/>
                        <a:pt x="33" y="16"/>
                      </a:cubicBezTo>
                      <a:cubicBezTo>
                        <a:pt x="33" y="16"/>
                        <a:pt x="35" y="16"/>
                        <a:pt x="35" y="16"/>
                      </a:cubicBezTo>
                      <a:cubicBezTo>
                        <a:pt x="33" y="16"/>
                        <a:pt x="35" y="17"/>
                        <a:pt x="34" y="17"/>
                      </a:cubicBezTo>
                      <a:cubicBezTo>
                        <a:pt x="34" y="17"/>
                        <a:pt x="34" y="17"/>
                        <a:pt x="33" y="17"/>
                      </a:cubicBezTo>
                      <a:cubicBezTo>
                        <a:pt x="34" y="17"/>
                        <a:pt x="34" y="17"/>
                        <a:pt x="34" y="18"/>
                      </a:cubicBezTo>
                      <a:cubicBezTo>
                        <a:pt x="33" y="17"/>
                        <a:pt x="33" y="17"/>
                        <a:pt x="33" y="17"/>
                      </a:cubicBezTo>
                      <a:cubicBezTo>
                        <a:pt x="33" y="17"/>
                        <a:pt x="33" y="17"/>
                        <a:pt x="34" y="18"/>
                      </a:cubicBezTo>
                      <a:cubicBezTo>
                        <a:pt x="34" y="18"/>
                        <a:pt x="33" y="18"/>
                        <a:pt x="34" y="18"/>
                      </a:cubicBezTo>
                      <a:cubicBezTo>
                        <a:pt x="34" y="18"/>
                        <a:pt x="33" y="18"/>
                        <a:pt x="33" y="18"/>
                      </a:cubicBezTo>
                      <a:cubicBezTo>
                        <a:pt x="32" y="17"/>
                        <a:pt x="34" y="18"/>
                        <a:pt x="32" y="18"/>
                      </a:cubicBezTo>
                      <a:cubicBezTo>
                        <a:pt x="33" y="18"/>
                        <a:pt x="33" y="18"/>
                        <a:pt x="34" y="18"/>
                      </a:cubicBezTo>
                      <a:cubicBezTo>
                        <a:pt x="33" y="18"/>
                        <a:pt x="34" y="18"/>
                        <a:pt x="34" y="18"/>
                      </a:cubicBezTo>
                      <a:cubicBezTo>
                        <a:pt x="33" y="18"/>
                        <a:pt x="33" y="18"/>
                        <a:pt x="33" y="19"/>
                      </a:cubicBezTo>
                      <a:cubicBezTo>
                        <a:pt x="32" y="18"/>
                        <a:pt x="32" y="18"/>
                        <a:pt x="30" y="17"/>
                      </a:cubicBezTo>
                      <a:cubicBezTo>
                        <a:pt x="31" y="18"/>
                        <a:pt x="32" y="18"/>
                        <a:pt x="33" y="19"/>
                      </a:cubicBezTo>
                      <a:cubicBezTo>
                        <a:pt x="32" y="19"/>
                        <a:pt x="32" y="19"/>
                        <a:pt x="31" y="18"/>
                      </a:cubicBezTo>
                      <a:cubicBezTo>
                        <a:pt x="32" y="19"/>
                        <a:pt x="31" y="19"/>
                        <a:pt x="32" y="20"/>
                      </a:cubicBezTo>
                      <a:cubicBezTo>
                        <a:pt x="31" y="20"/>
                        <a:pt x="32" y="21"/>
                        <a:pt x="31" y="22"/>
                      </a:cubicBezTo>
                      <a:cubicBezTo>
                        <a:pt x="31" y="22"/>
                        <a:pt x="30" y="21"/>
                        <a:pt x="30" y="21"/>
                      </a:cubicBezTo>
                      <a:cubicBezTo>
                        <a:pt x="29" y="21"/>
                        <a:pt x="31" y="22"/>
                        <a:pt x="31" y="22"/>
                      </a:cubicBezTo>
                      <a:cubicBezTo>
                        <a:pt x="30" y="21"/>
                        <a:pt x="32" y="24"/>
                        <a:pt x="30" y="22"/>
                      </a:cubicBezTo>
                      <a:cubicBezTo>
                        <a:pt x="31" y="23"/>
                        <a:pt x="30" y="23"/>
                        <a:pt x="30" y="24"/>
                      </a:cubicBezTo>
                      <a:cubicBezTo>
                        <a:pt x="29" y="23"/>
                        <a:pt x="29" y="23"/>
                        <a:pt x="29" y="23"/>
                      </a:cubicBezTo>
                      <a:cubicBezTo>
                        <a:pt x="30" y="24"/>
                        <a:pt x="28" y="24"/>
                        <a:pt x="29" y="26"/>
                      </a:cubicBezTo>
                      <a:cubicBezTo>
                        <a:pt x="29" y="25"/>
                        <a:pt x="28" y="26"/>
                        <a:pt x="28" y="25"/>
                      </a:cubicBezTo>
                      <a:cubicBezTo>
                        <a:pt x="28" y="26"/>
                        <a:pt x="28" y="26"/>
                        <a:pt x="28" y="25"/>
                      </a:cubicBezTo>
                      <a:cubicBezTo>
                        <a:pt x="27" y="25"/>
                        <a:pt x="28" y="26"/>
                        <a:pt x="28" y="26"/>
                      </a:cubicBezTo>
                      <a:cubicBezTo>
                        <a:pt x="28" y="27"/>
                        <a:pt x="26" y="25"/>
                        <a:pt x="27" y="27"/>
                      </a:cubicBezTo>
                      <a:cubicBezTo>
                        <a:pt x="27" y="27"/>
                        <a:pt x="27" y="27"/>
                        <a:pt x="27" y="27"/>
                      </a:cubicBezTo>
                      <a:cubicBezTo>
                        <a:pt x="27" y="27"/>
                        <a:pt x="27" y="27"/>
                        <a:pt x="26" y="26"/>
                      </a:cubicBezTo>
                      <a:cubicBezTo>
                        <a:pt x="26" y="26"/>
                        <a:pt x="27" y="26"/>
                        <a:pt x="27" y="27"/>
                      </a:cubicBezTo>
                      <a:cubicBezTo>
                        <a:pt x="27" y="27"/>
                        <a:pt x="26" y="26"/>
                        <a:pt x="26" y="26"/>
                      </a:cubicBezTo>
                      <a:cubicBezTo>
                        <a:pt x="27" y="28"/>
                        <a:pt x="26" y="26"/>
                        <a:pt x="26" y="27"/>
                      </a:cubicBezTo>
                      <a:cubicBezTo>
                        <a:pt x="25" y="26"/>
                        <a:pt x="26" y="28"/>
                        <a:pt x="25" y="26"/>
                      </a:cubicBezTo>
                      <a:cubicBezTo>
                        <a:pt x="25" y="28"/>
                        <a:pt x="25" y="27"/>
                        <a:pt x="25" y="27"/>
                      </a:cubicBezTo>
                      <a:cubicBezTo>
                        <a:pt x="25" y="27"/>
                        <a:pt x="24" y="27"/>
                        <a:pt x="24" y="26"/>
                      </a:cubicBezTo>
                      <a:cubicBezTo>
                        <a:pt x="24" y="27"/>
                        <a:pt x="25" y="28"/>
                        <a:pt x="25" y="28"/>
                      </a:cubicBezTo>
                      <a:cubicBezTo>
                        <a:pt x="24" y="28"/>
                        <a:pt x="24" y="28"/>
                        <a:pt x="24" y="27"/>
                      </a:cubicBezTo>
                      <a:cubicBezTo>
                        <a:pt x="23" y="27"/>
                        <a:pt x="24" y="27"/>
                        <a:pt x="24" y="28"/>
                      </a:cubicBezTo>
                      <a:cubicBezTo>
                        <a:pt x="23" y="27"/>
                        <a:pt x="23" y="27"/>
                        <a:pt x="23" y="26"/>
                      </a:cubicBezTo>
                      <a:cubicBezTo>
                        <a:pt x="23" y="26"/>
                        <a:pt x="23" y="26"/>
                        <a:pt x="23" y="25"/>
                      </a:cubicBezTo>
                      <a:cubicBezTo>
                        <a:pt x="23" y="26"/>
                        <a:pt x="23" y="27"/>
                        <a:pt x="23" y="28"/>
                      </a:cubicBezTo>
                      <a:cubicBezTo>
                        <a:pt x="23" y="27"/>
                        <a:pt x="23" y="28"/>
                        <a:pt x="23" y="28"/>
                      </a:cubicBezTo>
                      <a:cubicBezTo>
                        <a:pt x="22" y="26"/>
                        <a:pt x="24" y="29"/>
                        <a:pt x="23" y="29"/>
                      </a:cubicBezTo>
                      <a:cubicBezTo>
                        <a:pt x="23" y="28"/>
                        <a:pt x="23" y="28"/>
                        <a:pt x="23" y="27"/>
                      </a:cubicBezTo>
                      <a:cubicBezTo>
                        <a:pt x="22" y="27"/>
                        <a:pt x="22" y="28"/>
                        <a:pt x="22" y="28"/>
                      </a:cubicBezTo>
                      <a:cubicBezTo>
                        <a:pt x="22" y="28"/>
                        <a:pt x="22" y="28"/>
                        <a:pt x="23" y="29"/>
                      </a:cubicBezTo>
                      <a:cubicBezTo>
                        <a:pt x="22" y="29"/>
                        <a:pt x="21" y="27"/>
                        <a:pt x="21" y="29"/>
                      </a:cubicBezTo>
                      <a:cubicBezTo>
                        <a:pt x="21" y="29"/>
                        <a:pt x="21" y="28"/>
                        <a:pt x="21" y="27"/>
                      </a:cubicBezTo>
                      <a:cubicBezTo>
                        <a:pt x="21" y="29"/>
                        <a:pt x="21" y="29"/>
                        <a:pt x="20" y="27"/>
                      </a:cubicBezTo>
                      <a:cubicBezTo>
                        <a:pt x="20" y="29"/>
                        <a:pt x="19" y="27"/>
                        <a:pt x="19" y="27"/>
                      </a:cubicBezTo>
                      <a:cubicBezTo>
                        <a:pt x="19" y="28"/>
                        <a:pt x="19" y="28"/>
                        <a:pt x="19" y="29"/>
                      </a:cubicBezTo>
                      <a:cubicBezTo>
                        <a:pt x="19" y="28"/>
                        <a:pt x="19" y="29"/>
                        <a:pt x="19" y="28"/>
                      </a:cubicBezTo>
                      <a:cubicBezTo>
                        <a:pt x="19" y="28"/>
                        <a:pt x="19" y="29"/>
                        <a:pt x="18" y="28"/>
                      </a:cubicBezTo>
                      <a:cubicBezTo>
                        <a:pt x="18" y="28"/>
                        <a:pt x="19" y="29"/>
                        <a:pt x="19" y="29"/>
                      </a:cubicBezTo>
                      <a:cubicBezTo>
                        <a:pt x="18" y="30"/>
                        <a:pt x="18" y="28"/>
                        <a:pt x="18" y="28"/>
                      </a:cubicBezTo>
                      <a:cubicBezTo>
                        <a:pt x="18" y="29"/>
                        <a:pt x="18" y="27"/>
                        <a:pt x="17" y="27"/>
                      </a:cubicBezTo>
                      <a:cubicBezTo>
                        <a:pt x="18" y="29"/>
                        <a:pt x="17" y="28"/>
                        <a:pt x="17" y="28"/>
                      </a:cubicBezTo>
                      <a:cubicBezTo>
                        <a:pt x="16" y="28"/>
                        <a:pt x="16" y="28"/>
                        <a:pt x="16" y="28"/>
                      </a:cubicBezTo>
                      <a:cubicBezTo>
                        <a:pt x="16" y="28"/>
                        <a:pt x="16" y="28"/>
                        <a:pt x="16" y="28"/>
                      </a:cubicBezTo>
                      <a:cubicBezTo>
                        <a:pt x="15" y="28"/>
                        <a:pt x="15" y="28"/>
                        <a:pt x="15" y="29"/>
                      </a:cubicBezTo>
                      <a:cubicBezTo>
                        <a:pt x="16" y="26"/>
                        <a:pt x="12" y="29"/>
                        <a:pt x="13" y="27"/>
                      </a:cubicBezTo>
                      <a:cubicBezTo>
                        <a:pt x="12" y="28"/>
                        <a:pt x="11" y="28"/>
                        <a:pt x="11" y="27"/>
                      </a:cubicBezTo>
                      <a:cubicBezTo>
                        <a:pt x="11" y="27"/>
                        <a:pt x="10" y="26"/>
                        <a:pt x="9" y="27"/>
                      </a:cubicBezTo>
                      <a:cubicBezTo>
                        <a:pt x="9" y="27"/>
                        <a:pt x="10" y="26"/>
                        <a:pt x="9" y="26"/>
                      </a:cubicBezTo>
                      <a:cubicBezTo>
                        <a:pt x="9" y="26"/>
                        <a:pt x="9" y="26"/>
                        <a:pt x="9" y="27"/>
                      </a:cubicBezTo>
                      <a:cubicBezTo>
                        <a:pt x="9" y="26"/>
                        <a:pt x="8" y="27"/>
                        <a:pt x="8" y="25"/>
                      </a:cubicBezTo>
                      <a:cubicBezTo>
                        <a:pt x="8" y="25"/>
                        <a:pt x="8" y="26"/>
                        <a:pt x="8" y="26"/>
                      </a:cubicBezTo>
                      <a:cubicBezTo>
                        <a:pt x="8" y="25"/>
                        <a:pt x="8" y="25"/>
                        <a:pt x="9" y="25"/>
                      </a:cubicBezTo>
                      <a:cubicBezTo>
                        <a:pt x="8" y="25"/>
                        <a:pt x="7" y="25"/>
                        <a:pt x="7" y="24"/>
                      </a:cubicBezTo>
                      <a:cubicBezTo>
                        <a:pt x="7" y="25"/>
                        <a:pt x="6" y="24"/>
                        <a:pt x="7" y="24"/>
                      </a:cubicBezTo>
                      <a:cubicBezTo>
                        <a:pt x="7" y="24"/>
                        <a:pt x="7" y="24"/>
                        <a:pt x="7" y="24"/>
                      </a:cubicBezTo>
                      <a:cubicBezTo>
                        <a:pt x="7" y="23"/>
                        <a:pt x="6" y="24"/>
                        <a:pt x="7" y="23"/>
                      </a:cubicBezTo>
                      <a:cubicBezTo>
                        <a:pt x="7" y="23"/>
                        <a:pt x="7" y="23"/>
                        <a:pt x="7" y="23"/>
                      </a:cubicBezTo>
                      <a:cubicBezTo>
                        <a:pt x="7" y="22"/>
                        <a:pt x="5" y="21"/>
                        <a:pt x="5" y="20"/>
                      </a:cubicBezTo>
                      <a:cubicBezTo>
                        <a:pt x="3" y="21"/>
                        <a:pt x="2" y="20"/>
                        <a:pt x="3" y="19"/>
                      </a:cubicBezTo>
                      <a:cubicBezTo>
                        <a:pt x="2" y="20"/>
                        <a:pt x="1" y="19"/>
                        <a:pt x="1" y="18"/>
                      </a:cubicBezTo>
                      <a:cubicBezTo>
                        <a:pt x="0" y="17"/>
                        <a:pt x="1" y="16"/>
                        <a:pt x="1" y="16"/>
                      </a:cubicBezTo>
                      <a:cubicBezTo>
                        <a:pt x="2" y="15"/>
                        <a:pt x="2" y="15"/>
                        <a:pt x="2" y="15"/>
                      </a:cubicBezTo>
                      <a:cubicBezTo>
                        <a:pt x="2" y="15"/>
                        <a:pt x="2" y="15"/>
                        <a:pt x="2" y="15"/>
                      </a:cubicBezTo>
                      <a:cubicBezTo>
                        <a:pt x="1" y="16"/>
                        <a:pt x="0" y="15"/>
                        <a:pt x="2" y="14"/>
                      </a:cubicBezTo>
                      <a:cubicBezTo>
                        <a:pt x="2" y="14"/>
                        <a:pt x="1" y="14"/>
                        <a:pt x="1" y="14"/>
                      </a:cubicBezTo>
                      <a:cubicBezTo>
                        <a:pt x="1" y="14"/>
                        <a:pt x="0" y="14"/>
                        <a:pt x="0" y="14"/>
                      </a:cubicBezTo>
                      <a:cubicBezTo>
                        <a:pt x="0" y="14"/>
                        <a:pt x="1" y="14"/>
                        <a:pt x="1" y="14"/>
                      </a:cubicBezTo>
                      <a:cubicBezTo>
                        <a:pt x="1" y="14"/>
                        <a:pt x="1" y="14"/>
                        <a:pt x="0" y="14"/>
                      </a:cubicBezTo>
                      <a:cubicBezTo>
                        <a:pt x="0" y="14"/>
                        <a:pt x="1" y="13"/>
                        <a:pt x="0" y="13"/>
                      </a:cubicBezTo>
                      <a:cubicBezTo>
                        <a:pt x="0" y="13"/>
                        <a:pt x="3" y="13"/>
                        <a:pt x="1" y="13"/>
                      </a:cubicBezTo>
                      <a:cubicBezTo>
                        <a:pt x="1" y="13"/>
                        <a:pt x="2" y="13"/>
                        <a:pt x="3" y="13"/>
                      </a:cubicBezTo>
                      <a:cubicBezTo>
                        <a:pt x="2" y="13"/>
                        <a:pt x="2" y="13"/>
                        <a:pt x="2" y="13"/>
                      </a:cubicBezTo>
                      <a:cubicBezTo>
                        <a:pt x="3" y="13"/>
                        <a:pt x="3" y="13"/>
                        <a:pt x="4" y="13"/>
                      </a:cubicBezTo>
                      <a:cubicBezTo>
                        <a:pt x="4" y="13"/>
                        <a:pt x="5" y="13"/>
                        <a:pt x="5" y="13"/>
                      </a:cubicBezTo>
                      <a:cubicBezTo>
                        <a:pt x="5" y="13"/>
                        <a:pt x="4" y="13"/>
                        <a:pt x="4" y="13"/>
                      </a:cubicBezTo>
                      <a:cubicBezTo>
                        <a:pt x="7" y="13"/>
                        <a:pt x="3" y="14"/>
                        <a:pt x="6" y="14"/>
                      </a:cubicBezTo>
                      <a:cubicBezTo>
                        <a:pt x="6" y="14"/>
                        <a:pt x="6" y="14"/>
                        <a:pt x="5" y="14"/>
                      </a:cubicBezTo>
                      <a:cubicBezTo>
                        <a:pt x="6" y="14"/>
                        <a:pt x="5" y="15"/>
                        <a:pt x="6" y="15"/>
                      </a:cubicBezTo>
                      <a:cubicBezTo>
                        <a:pt x="4" y="15"/>
                        <a:pt x="6" y="15"/>
                        <a:pt x="4" y="16"/>
                      </a:cubicBezTo>
                      <a:cubicBezTo>
                        <a:pt x="5" y="16"/>
                        <a:pt x="5" y="16"/>
                        <a:pt x="7" y="15"/>
                      </a:cubicBezTo>
                      <a:cubicBezTo>
                        <a:pt x="5" y="16"/>
                        <a:pt x="8" y="15"/>
                        <a:pt x="7" y="16"/>
                      </a:cubicBezTo>
                      <a:cubicBezTo>
                        <a:pt x="7" y="16"/>
                        <a:pt x="8" y="16"/>
                        <a:pt x="8" y="16"/>
                      </a:cubicBezTo>
                      <a:cubicBezTo>
                        <a:pt x="7" y="16"/>
                        <a:pt x="8" y="17"/>
                        <a:pt x="9" y="16"/>
                      </a:cubicBezTo>
                      <a:cubicBezTo>
                        <a:pt x="9" y="16"/>
                        <a:pt x="8" y="17"/>
                        <a:pt x="8" y="17"/>
                      </a:cubicBezTo>
                      <a:cubicBezTo>
                        <a:pt x="8" y="17"/>
                        <a:pt x="9" y="17"/>
                        <a:pt x="9" y="16"/>
                      </a:cubicBezTo>
                      <a:cubicBezTo>
                        <a:pt x="9" y="16"/>
                        <a:pt x="8" y="17"/>
                        <a:pt x="9" y="16"/>
                      </a:cubicBezTo>
                      <a:cubicBezTo>
                        <a:pt x="8" y="17"/>
                        <a:pt x="10" y="16"/>
                        <a:pt x="11" y="16"/>
                      </a:cubicBezTo>
                      <a:cubicBezTo>
                        <a:pt x="8" y="19"/>
                        <a:pt x="9" y="18"/>
                        <a:pt x="8" y="20"/>
                      </a:cubicBezTo>
                      <a:cubicBezTo>
                        <a:pt x="9" y="19"/>
                        <a:pt x="9" y="19"/>
                        <a:pt x="10" y="19"/>
                      </a:cubicBezTo>
                      <a:cubicBezTo>
                        <a:pt x="10" y="19"/>
                        <a:pt x="9" y="20"/>
                        <a:pt x="10" y="19"/>
                      </a:cubicBezTo>
                      <a:cubicBezTo>
                        <a:pt x="10" y="19"/>
                        <a:pt x="9" y="20"/>
                        <a:pt x="9" y="20"/>
                      </a:cubicBezTo>
                      <a:cubicBezTo>
                        <a:pt x="9" y="20"/>
                        <a:pt x="9" y="20"/>
                        <a:pt x="10" y="19"/>
                      </a:cubicBezTo>
                      <a:cubicBezTo>
                        <a:pt x="10" y="19"/>
                        <a:pt x="10" y="19"/>
                        <a:pt x="10" y="19"/>
                      </a:cubicBezTo>
                      <a:cubicBezTo>
                        <a:pt x="11" y="17"/>
                        <a:pt x="11" y="19"/>
                        <a:pt x="12" y="18"/>
                      </a:cubicBezTo>
                      <a:cubicBezTo>
                        <a:pt x="11" y="19"/>
                        <a:pt x="12" y="18"/>
                        <a:pt x="12" y="18"/>
                      </a:cubicBezTo>
                      <a:cubicBezTo>
                        <a:pt x="12" y="19"/>
                        <a:pt x="11" y="19"/>
                        <a:pt x="11" y="19"/>
                      </a:cubicBezTo>
                      <a:cubicBezTo>
                        <a:pt x="11" y="19"/>
                        <a:pt x="12" y="19"/>
                        <a:pt x="12" y="18"/>
                      </a:cubicBezTo>
                      <a:cubicBezTo>
                        <a:pt x="12" y="19"/>
                        <a:pt x="12" y="19"/>
                        <a:pt x="12" y="19"/>
                      </a:cubicBezTo>
                      <a:cubicBezTo>
                        <a:pt x="12" y="19"/>
                        <a:pt x="12" y="19"/>
                        <a:pt x="12" y="20"/>
                      </a:cubicBezTo>
                      <a:cubicBezTo>
                        <a:pt x="11" y="21"/>
                        <a:pt x="12" y="19"/>
                        <a:pt x="11" y="20"/>
                      </a:cubicBezTo>
                      <a:cubicBezTo>
                        <a:pt x="11" y="20"/>
                        <a:pt x="11" y="21"/>
                        <a:pt x="11" y="21"/>
                      </a:cubicBezTo>
                      <a:cubicBezTo>
                        <a:pt x="11" y="21"/>
                        <a:pt x="12" y="19"/>
                        <a:pt x="13" y="18"/>
                      </a:cubicBezTo>
                      <a:cubicBezTo>
                        <a:pt x="12" y="19"/>
                        <a:pt x="13" y="18"/>
                        <a:pt x="13" y="18"/>
                      </a:cubicBezTo>
                      <a:cubicBezTo>
                        <a:pt x="13" y="19"/>
                        <a:pt x="13" y="19"/>
                        <a:pt x="13" y="19"/>
                      </a:cubicBezTo>
                      <a:cubicBezTo>
                        <a:pt x="12" y="19"/>
                        <a:pt x="12" y="20"/>
                        <a:pt x="12" y="20"/>
                      </a:cubicBezTo>
                      <a:cubicBezTo>
                        <a:pt x="12" y="20"/>
                        <a:pt x="13" y="18"/>
                        <a:pt x="13" y="18"/>
                      </a:cubicBezTo>
                      <a:cubicBezTo>
                        <a:pt x="14" y="17"/>
                        <a:pt x="13" y="19"/>
                        <a:pt x="12" y="20"/>
                      </a:cubicBezTo>
                      <a:cubicBezTo>
                        <a:pt x="13" y="20"/>
                        <a:pt x="13" y="20"/>
                        <a:pt x="13" y="19"/>
                      </a:cubicBezTo>
                      <a:cubicBezTo>
                        <a:pt x="13" y="18"/>
                        <a:pt x="13" y="20"/>
                        <a:pt x="13" y="19"/>
                      </a:cubicBezTo>
                      <a:cubicBezTo>
                        <a:pt x="13" y="18"/>
                        <a:pt x="14" y="18"/>
                        <a:pt x="14" y="18"/>
                      </a:cubicBezTo>
                      <a:cubicBezTo>
                        <a:pt x="13" y="19"/>
                        <a:pt x="13" y="19"/>
                        <a:pt x="13" y="19"/>
                      </a:cubicBezTo>
                      <a:cubicBezTo>
                        <a:pt x="13" y="19"/>
                        <a:pt x="14" y="18"/>
                        <a:pt x="13" y="19"/>
                      </a:cubicBezTo>
                      <a:cubicBezTo>
                        <a:pt x="14" y="18"/>
                        <a:pt x="13" y="20"/>
                        <a:pt x="14" y="18"/>
                      </a:cubicBezTo>
                      <a:cubicBezTo>
                        <a:pt x="15" y="18"/>
                        <a:pt x="15" y="18"/>
                        <a:pt x="15" y="18"/>
                      </a:cubicBezTo>
                      <a:cubicBezTo>
                        <a:pt x="14" y="19"/>
                        <a:pt x="14" y="20"/>
                        <a:pt x="14" y="20"/>
                      </a:cubicBezTo>
                      <a:cubicBezTo>
                        <a:pt x="14" y="19"/>
                        <a:pt x="14" y="19"/>
                        <a:pt x="14" y="19"/>
                      </a:cubicBezTo>
                      <a:cubicBezTo>
                        <a:pt x="15" y="18"/>
                        <a:pt x="15" y="19"/>
                        <a:pt x="15" y="18"/>
                      </a:cubicBezTo>
                      <a:cubicBezTo>
                        <a:pt x="14" y="20"/>
                        <a:pt x="14" y="19"/>
                        <a:pt x="14" y="21"/>
                      </a:cubicBezTo>
                      <a:cubicBezTo>
                        <a:pt x="14" y="21"/>
                        <a:pt x="14" y="21"/>
                        <a:pt x="13" y="23"/>
                      </a:cubicBezTo>
                      <a:cubicBezTo>
                        <a:pt x="13" y="22"/>
                        <a:pt x="14" y="21"/>
                        <a:pt x="14" y="21"/>
                      </a:cubicBezTo>
                      <a:cubicBezTo>
                        <a:pt x="14" y="20"/>
                        <a:pt x="14" y="22"/>
                        <a:pt x="15" y="20"/>
                      </a:cubicBezTo>
                      <a:cubicBezTo>
                        <a:pt x="14" y="21"/>
                        <a:pt x="14" y="21"/>
                        <a:pt x="14" y="21"/>
                      </a:cubicBezTo>
                      <a:cubicBezTo>
                        <a:pt x="14" y="22"/>
                        <a:pt x="14" y="22"/>
                        <a:pt x="13" y="23"/>
                      </a:cubicBezTo>
                      <a:cubicBezTo>
                        <a:pt x="14" y="22"/>
                        <a:pt x="14" y="21"/>
                        <a:pt x="15" y="20"/>
                      </a:cubicBezTo>
                      <a:cubicBezTo>
                        <a:pt x="15" y="20"/>
                        <a:pt x="15" y="21"/>
                        <a:pt x="15" y="21"/>
                      </a:cubicBezTo>
                      <a:cubicBezTo>
                        <a:pt x="14" y="22"/>
                        <a:pt x="14" y="23"/>
                        <a:pt x="14" y="22"/>
                      </a:cubicBezTo>
                      <a:cubicBezTo>
                        <a:pt x="14" y="23"/>
                        <a:pt x="14" y="23"/>
                        <a:pt x="14" y="24"/>
                      </a:cubicBezTo>
                      <a:cubicBezTo>
                        <a:pt x="14" y="24"/>
                        <a:pt x="14" y="23"/>
                        <a:pt x="14" y="23"/>
                      </a:cubicBezTo>
                      <a:cubicBezTo>
                        <a:pt x="14" y="24"/>
                        <a:pt x="14" y="24"/>
                        <a:pt x="14" y="24"/>
                      </a:cubicBezTo>
                      <a:cubicBezTo>
                        <a:pt x="14" y="24"/>
                        <a:pt x="15" y="23"/>
                        <a:pt x="15" y="23"/>
                      </a:cubicBezTo>
                      <a:cubicBezTo>
                        <a:pt x="15" y="22"/>
                        <a:pt x="15" y="23"/>
                        <a:pt x="15" y="21"/>
                      </a:cubicBezTo>
                      <a:cubicBezTo>
                        <a:pt x="15" y="21"/>
                        <a:pt x="15" y="22"/>
                        <a:pt x="15" y="22"/>
                      </a:cubicBezTo>
                      <a:cubicBezTo>
                        <a:pt x="15" y="22"/>
                        <a:pt x="16" y="21"/>
                        <a:pt x="15" y="22"/>
                      </a:cubicBezTo>
                      <a:cubicBezTo>
                        <a:pt x="15" y="22"/>
                        <a:pt x="15" y="22"/>
                        <a:pt x="16" y="22"/>
                      </a:cubicBezTo>
                      <a:cubicBezTo>
                        <a:pt x="16" y="22"/>
                        <a:pt x="16" y="21"/>
                        <a:pt x="16" y="21"/>
                      </a:cubicBezTo>
                      <a:cubicBezTo>
                        <a:pt x="16" y="20"/>
                        <a:pt x="16" y="23"/>
                        <a:pt x="16" y="21"/>
                      </a:cubicBezTo>
                      <a:cubicBezTo>
                        <a:pt x="16" y="21"/>
                        <a:pt x="16" y="22"/>
                        <a:pt x="16" y="21"/>
                      </a:cubicBezTo>
                      <a:cubicBezTo>
                        <a:pt x="16" y="21"/>
                        <a:pt x="16" y="22"/>
                        <a:pt x="16" y="22"/>
                      </a:cubicBezTo>
                      <a:cubicBezTo>
                        <a:pt x="17" y="21"/>
                        <a:pt x="17" y="21"/>
                        <a:pt x="18" y="21"/>
                      </a:cubicBezTo>
                      <a:cubicBezTo>
                        <a:pt x="18" y="21"/>
                        <a:pt x="17" y="21"/>
                        <a:pt x="17" y="21"/>
                      </a:cubicBezTo>
                      <a:cubicBezTo>
                        <a:pt x="17" y="21"/>
                        <a:pt x="17" y="21"/>
                        <a:pt x="17" y="20"/>
                      </a:cubicBezTo>
                      <a:cubicBezTo>
                        <a:pt x="18" y="21"/>
                        <a:pt x="18" y="23"/>
                        <a:pt x="18" y="24"/>
                      </a:cubicBezTo>
                      <a:cubicBezTo>
                        <a:pt x="19" y="24"/>
                        <a:pt x="19" y="24"/>
                        <a:pt x="19" y="24"/>
                      </a:cubicBezTo>
                      <a:cubicBezTo>
                        <a:pt x="20" y="24"/>
                        <a:pt x="20" y="24"/>
                        <a:pt x="20" y="24"/>
                      </a:cubicBezTo>
                      <a:cubicBezTo>
                        <a:pt x="21" y="24"/>
                        <a:pt x="22" y="24"/>
                        <a:pt x="22" y="24"/>
                      </a:cubicBezTo>
                      <a:cubicBezTo>
                        <a:pt x="22" y="24"/>
                        <a:pt x="21" y="22"/>
                        <a:pt x="21" y="23"/>
                      </a:cubicBezTo>
                      <a:cubicBezTo>
                        <a:pt x="21" y="23"/>
                        <a:pt x="21" y="22"/>
                        <a:pt x="21" y="22"/>
                      </a:cubicBezTo>
                      <a:cubicBezTo>
                        <a:pt x="21" y="22"/>
                        <a:pt x="21" y="20"/>
                        <a:pt x="22" y="22"/>
                      </a:cubicBezTo>
                      <a:cubicBezTo>
                        <a:pt x="22" y="21"/>
                        <a:pt x="21" y="21"/>
                        <a:pt x="22" y="20"/>
                      </a:cubicBezTo>
                      <a:cubicBezTo>
                        <a:pt x="22" y="21"/>
                        <a:pt x="22" y="21"/>
                        <a:pt x="22" y="21"/>
                      </a:cubicBezTo>
                      <a:cubicBezTo>
                        <a:pt x="22" y="21"/>
                        <a:pt x="22" y="21"/>
                        <a:pt x="22" y="21"/>
                      </a:cubicBezTo>
                      <a:cubicBezTo>
                        <a:pt x="22" y="22"/>
                        <a:pt x="22" y="22"/>
                        <a:pt x="23" y="23"/>
                      </a:cubicBezTo>
                      <a:cubicBezTo>
                        <a:pt x="22" y="21"/>
                        <a:pt x="22" y="23"/>
                        <a:pt x="22" y="22"/>
                      </a:cubicBezTo>
                      <a:cubicBezTo>
                        <a:pt x="22" y="23"/>
                        <a:pt x="22" y="23"/>
                        <a:pt x="23" y="24"/>
                      </a:cubicBezTo>
                      <a:cubicBezTo>
                        <a:pt x="23" y="24"/>
                        <a:pt x="23" y="24"/>
                        <a:pt x="23" y="24"/>
                      </a:cubicBezTo>
                      <a:cubicBezTo>
                        <a:pt x="22" y="23"/>
                        <a:pt x="23" y="23"/>
                        <a:pt x="23" y="24"/>
                      </a:cubicBezTo>
                      <a:cubicBezTo>
                        <a:pt x="23" y="23"/>
                        <a:pt x="22" y="22"/>
                        <a:pt x="22" y="21"/>
                      </a:cubicBezTo>
                      <a:cubicBezTo>
                        <a:pt x="22" y="21"/>
                        <a:pt x="23" y="23"/>
                        <a:pt x="23" y="22"/>
                      </a:cubicBezTo>
                      <a:cubicBezTo>
                        <a:pt x="22" y="21"/>
                        <a:pt x="23" y="22"/>
                        <a:pt x="23" y="21"/>
                      </a:cubicBezTo>
                      <a:cubicBezTo>
                        <a:pt x="23" y="22"/>
                        <a:pt x="23" y="22"/>
                        <a:pt x="23" y="22"/>
                      </a:cubicBezTo>
                      <a:cubicBezTo>
                        <a:pt x="24" y="23"/>
                        <a:pt x="23" y="23"/>
                        <a:pt x="23" y="22"/>
                      </a:cubicBezTo>
                      <a:cubicBezTo>
                        <a:pt x="23" y="23"/>
                        <a:pt x="23" y="23"/>
                        <a:pt x="23" y="23"/>
                      </a:cubicBezTo>
                      <a:cubicBezTo>
                        <a:pt x="24" y="24"/>
                        <a:pt x="24" y="23"/>
                        <a:pt x="23" y="23"/>
                      </a:cubicBezTo>
                      <a:cubicBezTo>
                        <a:pt x="24" y="23"/>
                        <a:pt x="24" y="23"/>
                        <a:pt x="24" y="24"/>
                      </a:cubicBezTo>
                      <a:cubicBezTo>
                        <a:pt x="24" y="23"/>
                        <a:pt x="24" y="23"/>
                        <a:pt x="23" y="21"/>
                      </a:cubicBezTo>
                      <a:cubicBezTo>
                        <a:pt x="23" y="21"/>
                        <a:pt x="23" y="22"/>
                        <a:pt x="23" y="21"/>
                      </a:cubicBezTo>
                      <a:cubicBezTo>
                        <a:pt x="23" y="21"/>
                        <a:pt x="23" y="22"/>
                        <a:pt x="24" y="22"/>
                      </a:cubicBezTo>
                      <a:cubicBezTo>
                        <a:pt x="23" y="22"/>
                        <a:pt x="24" y="22"/>
                        <a:pt x="24" y="22"/>
                      </a:cubicBezTo>
                      <a:cubicBezTo>
                        <a:pt x="24" y="23"/>
                        <a:pt x="24" y="22"/>
                        <a:pt x="25" y="23"/>
                      </a:cubicBezTo>
                      <a:cubicBezTo>
                        <a:pt x="25" y="23"/>
                        <a:pt x="24" y="21"/>
                        <a:pt x="25" y="23"/>
                      </a:cubicBezTo>
                      <a:cubicBezTo>
                        <a:pt x="25" y="23"/>
                        <a:pt x="24" y="22"/>
                        <a:pt x="24" y="22"/>
                      </a:cubicBezTo>
                      <a:cubicBezTo>
                        <a:pt x="23" y="21"/>
                        <a:pt x="25" y="23"/>
                        <a:pt x="24" y="21"/>
                      </a:cubicBezTo>
                      <a:cubicBezTo>
                        <a:pt x="24" y="21"/>
                        <a:pt x="24" y="22"/>
                        <a:pt x="25" y="23"/>
                      </a:cubicBezTo>
                      <a:cubicBezTo>
                        <a:pt x="25" y="22"/>
                        <a:pt x="25" y="23"/>
                        <a:pt x="25" y="23"/>
                      </a:cubicBezTo>
                      <a:cubicBezTo>
                        <a:pt x="24" y="21"/>
                        <a:pt x="25" y="22"/>
                        <a:pt x="24" y="21"/>
                      </a:cubicBezTo>
                      <a:cubicBezTo>
                        <a:pt x="25" y="22"/>
                        <a:pt x="23" y="20"/>
                        <a:pt x="24" y="21"/>
                      </a:cubicBezTo>
                      <a:cubicBezTo>
                        <a:pt x="24" y="21"/>
                        <a:pt x="24" y="21"/>
                        <a:pt x="24" y="20"/>
                      </a:cubicBezTo>
                      <a:cubicBezTo>
                        <a:pt x="24" y="20"/>
                        <a:pt x="25" y="21"/>
                        <a:pt x="25" y="21"/>
                      </a:cubicBezTo>
                      <a:cubicBezTo>
                        <a:pt x="24" y="20"/>
                        <a:pt x="25" y="20"/>
                        <a:pt x="25" y="20"/>
                      </a:cubicBezTo>
                      <a:cubicBezTo>
                        <a:pt x="26" y="20"/>
                        <a:pt x="26" y="20"/>
                        <a:pt x="25" y="20"/>
                      </a:cubicBezTo>
                      <a:cubicBezTo>
                        <a:pt x="25" y="19"/>
                        <a:pt x="26" y="20"/>
                        <a:pt x="27" y="20"/>
                      </a:cubicBezTo>
                      <a:cubicBezTo>
                        <a:pt x="26" y="19"/>
                        <a:pt x="26" y="19"/>
                        <a:pt x="26" y="19"/>
                      </a:cubicBezTo>
                      <a:cubicBezTo>
                        <a:pt x="27" y="19"/>
                        <a:pt x="27" y="19"/>
                        <a:pt x="27" y="20"/>
                      </a:cubicBezTo>
                      <a:cubicBezTo>
                        <a:pt x="27" y="19"/>
                        <a:pt x="27" y="19"/>
                        <a:pt x="27" y="19"/>
                      </a:cubicBezTo>
                      <a:cubicBezTo>
                        <a:pt x="27" y="19"/>
                        <a:pt x="29" y="20"/>
                        <a:pt x="30" y="21"/>
                      </a:cubicBezTo>
                      <a:cubicBezTo>
                        <a:pt x="30" y="20"/>
                        <a:pt x="29" y="20"/>
                        <a:pt x="29" y="20"/>
                      </a:cubicBezTo>
                      <a:cubicBezTo>
                        <a:pt x="28" y="19"/>
                        <a:pt x="29" y="20"/>
                        <a:pt x="28" y="19"/>
                      </a:cubicBezTo>
                      <a:cubicBezTo>
                        <a:pt x="28" y="19"/>
                        <a:pt x="29" y="19"/>
                        <a:pt x="28" y="19"/>
                      </a:cubicBezTo>
                      <a:cubicBezTo>
                        <a:pt x="29" y="19"/>
                        <a:pt x="29" y="19"/>
                        <a:pt x="29" y="19"/>
                      </a:cubicBezTo>
                      <a:cubicBezTo>
                        <a:pt x="29" y="19"/>
                        <a:pt x="28" y="18"/>
                        <a:pt x="29" y="19"/>
                      </a:cubicBezTo>
                      <a:cubicBezTo>
                        <a:pt x="29" y="19"/>
                        <a:pt x="29" y="19"/>
                        <a:pt x="28" y="18"/>
                      </a:cubicBezTo>
                      <a:cubicBezTo>
                        <a:pt x="28" y="19"/>
                        <a:pt x="29" y="18"/>
                        <a:pt x="28" y="18"/>
                      </a:cubicBezTo>
                      <a:cubicBezTo>
                        <a:pt x="27" y="18"/>
                        <a:pt x="29" y="19"/>
                        <a:pt x="29" y="18"/>
                      </a:cubicBezTo>
                      <a:cubicBezTo>
                        <a:pt x="30" y="19"/>
                        <a:pt x="29" y="19"/>
                        <a:pt x="29" y="19"/>
                      </a:cubicBezTo>
                      <a:cubicBezTo>
                        <a:pt x="30" y="19"/>
                        <a:pt x="30" y="19"/>
                        <a:pt x="30" y="19"/>
                      </a:cubicBezTo>
                      <a:cubicBezTo>
                        <a:pt x="30" y="19"/>
                        <a:pt x="29" y="18"/>
                        <a:pt x="28" y="18"/>
                      </a:cubicBezTo>
                      <a:cubicBezTo>
                        <a:pt x="29" y="18"/>
                        <a:pt x="30" y="17"/>
                        <a:pt x="28" y="16"/>
                      </a:cubicBezTo>
                      <a:cubicBezTo>
                        <a:pt x="29" y="16"/>
                        <a:pt x="29" y="17"/>
                        <a:pt x="30" y="17"/>
                      </a:cubicBezTo>
                      <a:cubicBezTo>
                        <a:pt x="29" y="17"/>
                        <a:pt x="28" y="16"/>
                        <a:pt x="29" y="16"/>
                      </a:cubicBezTo>
                      <a:cubicBezTo>
                        <a:pt x="29" y="16"/>
                        <a:pt x="30" y="17"/>
                        <a:pt x="29" y="17"/>
                      </a:cubicBezTo>
                      <a:cubicBezTo>
                        <a:pt x="31" y="17"/>
                        <a:pt x="29" y="16"/>
                        <a:pt x="30" y="17"/>
                      </a:cubicBezTo>
                      <a:cubicBezTo>
                        <a:pt x="29" y="16"/>
                        <a:pt x="29" y="16"/>
                        <a:pt x="30" y="16"/>
                      </a:cubicBezTo>
                      <a:cubicBezTo>
                        <a:pt x="29" y="16"/>
                        <a:pt x="28" y="15"/>
                        <a:pt x="28" y="15"/>
                      </a:cubicBezTo>
                      <a:cubicBezTo>
                        <a:pt x="27" y="15"/>
                        <a:pt x="27" y="15"/>
                        <a:pt x="27" y="15"/>
                      </a:cubicBezTo>
                      <a:cubicBezTo>
                        <a:pt x="28" y="15"/>
                        <a:pt x="28" y="15"/>
                        <a:pt x="28" y="15"/>
                      </a:cubicBezTo>
                      <a:cubicBezTo>
                        <a:pt x="28" y="15"/>
                        <a:pt x="29" y="15"/>
                        <a:pt x="29" y="15"/>
                      </a:cubicBezTo>
                      <a:cubicBezTo>
                        <a:pt x="30" y="16"/>
                        <a:pt x="28" y="15"/>
                        <a:pt x="31" y="16"/>
                      </a:cubicBezTo>
                      <a:cubicBezTo>
                        <a:pt x="31" y="15"/>
                        <a:pt x="31" y="15"/>
                        <a:pt x="31" y="14"/>
                      </a:cubicBezTo>
                      <a:cubicBezTo>
                        <a:pt x="30" y="14"/>
                        <a:pt x="30" y="14"/>
                        <a:pt x="29" y="14"/>
                      </a:cubicBezTo>
                      <a:cubicBezTo>
                        <a:pt x="29" y="14"/>
                        <a:pt x="30" y="14"/>
                        <a:pt x="30" y="14"/>
                      </a:cubicBezTo>
                      <a:cubicBezTo>
                        <a:pt x="31" y="15"/>
                        <a:pt x="29" y="14"/>
                        <a:pt x="31" y="15"/>
                      </a:cubicBezTo>
                      <a:cubicBezTo>
                        <a:pt x="30" y="15"/>
                        <a:pt x="30" y="14"/>
                        <a:pt x="28" y="14"/>
                      </a:cubicBezTo>
                      <a:cubicBezTo>
                        <a:pt x="31" y="15"/>
                        <a:pt x="28" y="13"/>
                        <a:pt x="29" y="14"/>
                      </a:cubicBezTo>
                      <a:cubicBezTo>
                        <a:pt x="29" y="13"/>
                        <a:pt x="28" y="13"/>
                        <a:pt x="28" y="13"/>
                      </a:cubicBezTo>
                      <a:cubicBezTo>
                        <a:pt x="28" y="13"/>
                        <a:pt x="29" y="13"/>
                        <a:pt x="29" y="13"/>
                      </a:cubicBezTo>
                      <a:cubicBezTo>
                        <a:pt x="28" y="13"/>
                        <a:pt x="28" y="13"/>
                        <a:pt x="28" y="13"/>
                      </a:cubicBezTo>
                      <a:cubicBezTo>
                        <a:pt x="28" y="13"/>
                        <a:pt x="28" y="13"/>
                        <a:pt x="28" y="13"/>
                      </a:cubicBezTo>
                      <a:cubicBezTo>
                        <a:pt x="27" y="13"/>
                        <a:pt x="28" y="13"/>
                        <a:pt x="28" y="13"/>
                      </a:cubicBezTo>
                      <a:cubicBezTo>
                        <a:pt x="28" y="13"/>
                        <a:pt x="29" y="13"/>
                        <a:pt x="29" y="13"/>
                      </a:cubicBezTo>
                      <a:cubicBezTo>
                        <a:pt x="29" y="13"/>
                        <a:pt x="29" y="13"/>
                        <a:pt x="29" y="13"/>
                      </a:cubicBezTo>
                      <a:cubicBezTo>
                        <a:pt x="28" y="13"/>
                        <a:pt x="29" y="13"/>
                        <a:pt x="29" y="13"/>
                      </a:cubicBezTo>
                      <a:cubicBezTo>
                        <a:pt x="27" y="12"/>
                        <a:pt x="29" y="12"/>
                        <a:pt x="28" y="12"/>
                      </a:cubicBezTo>
                      <a:cubicBezTo>
                        <a:pt x="28" y="12"/>
                        <a:pt x="28" y="12"/>
                        <a:pt x="29" y="12"/>
                      </a:cubicBezTo>
                      <a:cubicBezTo>
                        <a:pt x="28" y="12"/>
                        <a:pt x="28" y="12"/>
                        <a:pt x="29" y="12"/>
                      </a:cubicBezTo>
                      <a:cubicBezTo>
                        <a:pt x="30" y="12"/>
                        <a:pt x="28" y="11"/>
                        <a:pt x="29" y="12"/>
                      </a:cubicBezTo>
                      <a:cubicBezTo>
                        <a:pt x="31" y="12"/>
                        <a:pt x="26" y="10"/>
                        <a:pt x="28" y="11"/>
                      </a:cubicBezTo>
                      <a:cubicBezTo>
                        <a:pt x="26" y="10"/>
                        <a:pt x="29" y="11"/>
                        <a:pt x="28" y="10"/>
                      </a:cubicBezTo>
                      <a:cubicBezTo>
                        <a:pt x="28" y="10"/>
                        <a:pt x="29" y="10"/>
                        <a:pt x="31" y="11"/>
                      </a:cubicBezTo>
                      <a:cubicBezTo>
                        <a:pt x="30" y="11"/>
                        <a:pt x="29" y="10"/>
                        <a:pt x="29" y="10"/>
                      </a:cubicBezTo>
                      <a:cubicBezTo>
                        <a:pt x="29" y="10"/>
                        <a:pt x="30" y="11"/>
                        <a:pt x="31" y="11"/>
                      </a:cubicBezTo>
                      <a:cubicBezTo>
                        <a:pt x="31" y="10"/>
                        <a:pt x="29" y="10"/>
                        <a:pt x="29" y="10"/>
                      </a:cubicBezTo>
                      <a:cubicBezTo>
                        <a:pt x="29" y="10"/>
                        <a:pt x="29" y="10"/>
                        <a:pt x="29" y="10"/>
                      </a:cubicBezTo>
                      <a:cubicBezTo>
                        <a:pt x="30" y="10"/>
                        <a:pt x="30" y="10"/>
                        <a:pt x="30" y="10"/>
                      </a:cubicBezTo>
                      <a:cubicBezTo>
                        <a:pt x="29" y="10"/>
                        <a:pt x="29" y="9"/>
                        <a:pt x="30" y="9"/>
                      </a:cubicBezTo>
                      <a:cubicBezTo>
                        <a:pt x="30" y="9"/>
                        <a:pt x="29" y="9"/>
                        <a:pt x="29" y="9"/>
                      </a:cubicBezTo>
                      <a:cubicBezTo>
                        <a:pt x="29" y="9"/>
                        <a:pt x="28" y="9"/>
                        <a:pt x="28" y="9"/>
                      </a:cubicBezTo>
                      <a:cubicBezTo>
                        <a:pt x="29" y="9"/>
                        <a:pt x="29" y="9"/>
                        <a:pt x="30" y="9"/>
                      </a:cubicBezTo>
                      <a:cubicBezTo>
                        <a:pt x="31" y="9"/>
                        <a:pt x="30" y="9"/>
                        <a:pt x="30" y="9"/>
                      </a:cubicBezTo>
                      <a:cubicBezTo>
                        <a:pt x="31" y="9"/>
                        <a:pt x="31" y="9"/>
                        <a:pt x="31" y="9"/>
                      </a:cubicBezTo>
                      <a:cubicBezTo>
                        <a:pt x="30" y="9"/>
                        <a:pt x="32" y="9"/>
                        <a:pt x="30" y="8"/>
                      </a:cubicBezTo>
                      <a:cubicBezTo>
                        <a:pt x="33" y="8"/>
                        <a:pt x="32" y="5"/>
                        <a:pt x="32" y="4"/>
                      </a:cubicBezTo>
                      <a:cubicBezTo>
                        <a:pt x="31" y="4"/>
                        <a:pt x="32" y="4"/>
                        <a:pt x="31" y="4"/>
                      </a:cubicBezTo>
                      <a:cubicBezTo>
                        <a:pt x="31" y="4"/>
                        <a:pt x="32" y="5"/>
                        <a:pt x="31" y="4"/>
                      </a:cubicBezTo>
                      <a:cubicBezTo>
                        <a:pt x="32" y="5"/>
                        <a:pt x="30" y="5"/>
                        <a:pt x="31" y="5"/>
                      </a:cubicBezTo>
                      <a:cubicBezTo>
                        <a:pt x="30" y="5"/>
                        <a:pt x="29" y="4"/>
                        <a:pt x="29" y="4"/>
                      </a:cubicBezTo>
                      <a:cubicBezTo>
                        <a:pt x="31" y="5"/>
                        <a:pt x="29" y="4"/>
                        <a:pt x="30" y="5"/>
                      </a:cubicBezTo>
                      <a:cubicBezTo>
                        <a:pt x="31" y="5"/>
                        <a:pt x="31" y="4"/>
                        <a:pt x="29" y="4"/>
                      </a:cubicBezTo>
                      <a:cubicBezTo>
                        <a:pt x="29" y="4"/>
                        <a:pt x="30" y="4"/>
                        <a:pt x="29" y="4"/>
                      </a:cubicBezTo>
                      <a:cubicBezTo>
                        <a:pt x="30" y="4"/>
                        <a:pt x="31" y="4"/>
                        <a:pt x="32" y="4"/>
                      </a:cubicBezTo>
                      <a:cubicBezTo>
                        <a:pt x="32" y="4"/>
                        <a:pt x="30" y="3"/>
                        <a:pt x="30" y="4"/>
                      </a:cubicBezTo>
                      <a:cubicBezTo>
                        <a:pt x="30" y="4"/>
                        <a:pt x="30" y="4"/>
                        <a:pt x="29" y="3"/>
                      </a:cubicBezTo>
                      <a:cubicBezTo>
                        <a:pt x="30" y="3"/>
                        <a:pt x="31" y="4"/>
                        <a:pt x="31" y="4"/>
                      </a:cubicBezTo>
                      <a:cubicBezTo>
                        <a:pt x="31" y="3"/>
                        <a:pt x="32" y="4"/>
                        <a:pt x="32" y="4"/>
                      </a:cubicBezTo>
                      <a:cubicBezTo>
                        <a:pt x="32" y="3"/>
                        <a:pt x="31" y="3"/>
                        <a:pt x="30" y="3"/>
                      </a:cubicBezTo>
                      <a:cubicBezTo>
                        <a:pt x="32" y="3"/>
                        <a:pt x="29" y="2"/>
                        <a:pt x="32" y="3"/>
                      </a:cubicBezTo>
                      <a:cubicBezTo>
                        <a:pt x="31" y="2"/>
                        <a:pt x="33" y="2"/>
                        <a:pt x="31" y="1"/>
                      </a:cubicBezTo>
                      <a:cubicBezTo>
                        <a:pt x="31" y="0"/>
                        <a:pt x="33" y="1"/>
                        <a:pt x="34" y="1"/>
                      </a:cubicBezTo>
                      <a:close/>
                      <a:moveTo>
                        <a:pt x="11" y="24"/>
                      </a:moveTo>
                      <a:cubicBezTo>
                        <a:pt x="11" y="23"/>
                        <a:pt x="12" y="23"/>
                        <a:pt x="12" y="22"/>
                      </a:cubicBezTo>
                      <a:cubicBezTo>
                        <a:pt x="12" y="22"/>
                        <a:pt x="11" y="23"/>
                        <a:pt x="11" y="23"/>
                      </a:cubicBezTo>
                      <a:cubicBezTo>
                        <a:pt x="11" y="23"/>
                        <a:pt x="11" y="24"/>
                        <a:pt x="11" y="24"/>
                      </a:cubicBezTo>
                      <a:cubicBezTo>
                        <a:pt x="11" y="23"/>
                        <a:pt x="11" y="23"/>
                        <a:pt x="11" y="23"/>
                      </a:cubicBezTo>
                      <a:cubicBezTo>
                        <a:pt x="11" y="23"/>
                        <a:pt x="11" y="25"/>
                        <a:pt x="11" y="24"/>
                      </a:cubicBezTo>
                      <a:close/>
                      <a:moveTo>
                        <a:pt x="13" y="22"/>
                      </a:moveTo>
                      <a:cubicBezTo>
                        <a:pt x="13" y="22"/>
                        <a:pt x="13" y="22"/>
                        <a:pt x="13" y="22"/>
                      </a:cubicBezTo>
                      <a:cubicBezTo>
                        <a:pt x="12" y="23"/>
                        <a:pt x="12" y="24"/>
                        <a:pt x="12" y="24"/>
                      </a:cubicBezTo>
                      <a:cubicBezTo>
                        <a:pt x="12" y="23"/>
                        <a:pt x="12" y="23"/>
                        <a:pt x="12" y="23"/>
                      </a:cubicBezTo>
                      <a:cubicBezTo>
                        <a:pt x="13" y="23"/>
                        <a:pt x="13" y="23"/>
                        <a:pt x="13" y="22"/>
                      </a:cubicBezTo>
                      <a:close/>
                      <a:moveTo>
                        <a:pt x="13" y="24"/>
                      </a:moveTo>
                      <a:cubicBezTo>
                        <a:pt x="13" y="23"/>
                        <a:pt x="12" y="24"/>
                        <a:pt x="12" y="24"/>
                      </a:cubicBezTo>
                      <a:cubicBezTo>
                        <a:pt x="12" y="25"/>
                        <a:pt x="12" y="25"/>
                        <a:pt x="12" y="25"/>
                      </a:cubicBezTo>
                      <a:cubicBezTo>
                        <a:pt x="12" y="25"/>
                        <a:pt x="12" y="24"/>
                        <a:pt x="13" y="24"/>
                      </a:cubicBezTo>
                      <a:close/>
                      <a:moveTo>
                        <a:pt x="30" y="17"/>
                      </a:moveTo>
                      <a:cubicBezTo>
                        <a:pt x="30" y="17"/>
                        <a:pt x="32" y="18"/>
                        <a:pt x="32" y="18"/>
                      </a:cubicBezTo>
                      <a:cubicBezTo>
                        <a:pt x="32" y="18"/>
                        <a:pt x="28" y="16"/>
                        <a:pt x="30" y="17"/>
                      </a:cubicBezTo>
                      <a:close/>
                      <a:moveTo>
                        <a:pt x="32" y="14"/>
                      </a:moveTo>
                      <a:cubicBezTo>
                        <a:pt x="31" y="14"/>
                        <a:pt x="30" y="14"/>
                        <a:pt x="30" y="13"/>
                      </a:cubicBezTo>
                      <a:cubicBezTo>
                        <a:pt x="31" y="14"/>
                        <a:pt x="31" y="14"/>
                        <a:pt x="32" y="14"/>
                      </a:cubicBezTo>
                      <a:cubicBezTo>
                        <a:pt x="32" y="14"/>
                        <a:pt x="32" y="14"/>
                        <a:pt x="32" y="14"/>
                      </a:cubicBezTo>
                      <a:cubicBezTo>
                        <a:pt x="33" y="14"/>
                        <a:pt x="32" y="14"/>
                        <a:pt x="3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grpSp>
          <p:nvGrpSpPr>
            <p:cNvPr id="21" name="组合 20"/>
            <p:cNvGrpSpPr/>
            <p:nvPr/>
          </p:nvGrpSpPr>
          <p:grpSpPr>
            <a:xfrm>
              <a:off x="4952409" y="2937132"/>
              <a:ext cx="2015390" cy="2808917"/>
              <a:chOff x="4952409" y="2937132"/>
              <a:chExt cx="2015390" cy="2808917"/>
            </a:xfrm>
          </p:grpSpPr>
          <p:sp>
            <p:nvSpPr>
              <p:cNvPr id="22" name="Freeform 40"/>
              <p:cNvSpPr/>
              <p:nvPr/>
            </p:nvSpPr>
            <p:spPr bwMode="auto">
              <a:xfrm rot="976095">
                <a:off x="4952409" y="2937132"/>
                <a:ext cx="50472" cy="69401"/>
              </a:xfrm>
              <a:custGeom>
                <a:avLst/>
                <a:gdLst>
                  <a:gd name="T0" fmla="*/ 3 w 3"/>
                  <a:gd name="T1" fmla="*/ 1 h 4"/>
                  <a:gd name="T2" fmla="*/ 1 w 3"/>
                  <a:gd name="T3" fmla="*/ 1 h 4"/>
                  <a:gd name="T4" fmla="*/ 2 w 3"/>
                  <a:gd name="T5" fmla="*/ 3 h 4"/>
                  <a:gd name="T6" fmla="*/ 3 w 3"/>
                  <a:gd name="T7" fmla="*/ 3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1"/>
                      <a:pt x="1" y="0"/>
                      <a:pt x="1" y="1"/>
                    </a:cubicBezTo>
                    <a:cubicBezTo>
                      <a:pt x="3" y="2"/>
                      <a:pt x="0" y="2"/>
                      <a:pt x="2" y="3"/>
                    </a:cubicBezTo>
                    <a:cubicBezTo>
                      <a:pt x="2" y="2"/>
                      <a:pt x="2" y="4"/>
                      <a:pt x="3" y="3"/>
                    </a:cubicBezTo>
                    <a:cubicBezTo>
                      <a:pt x="3" y="2"/>
                      <a:pt x="2" y="2"/>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3" name="Freeform 42"/>
              <p:cNvSpPr/>
              <p:nvPr/>
            </p:nvSpPr>
            <p:spPr bwMode="auto">
              <a:xfrm rot="976095">
                <a:off x="5196603" y="3630902"/>
                <a:ext cx="0" cy="18929"/>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4" name="Freeform 43"/>
              <p:cNvSpPr/>
              <p:nvPr/>
            </p:nvSpPr>
            <p:spPr bwMode="auto">
              <a:xfrm rot="976095">
                <a:off x="6847651" y="3751639"/>
                <a:ext cx="37854" cy="88326"/>
              </a:xfrm>
              <a:custGeom>
                <a:avLst/>
                <a:gdLst>
                  <a:gd name="T0" fmla="*/ 1 w 2"/>
                  <a:gd name="T1" fmla="*/ 4 h 5"/>
                  <a:gd name="T2" fmla="*/ 1 w 2"/>
                  <a:gd name="T3" fmla="*/ 1 h 5"/>
                  <a:gd name="T4" fmla="*/ 2 w 2"/>
                  <a:gd name="T5" fmla="*/ 1 h 5"/>
                  <a:gd name="T6" fmla="*/ 1 w 2"/>
                  <a:gd name="T7" fmla="*/ 0 h 5"/>
                  <a:gd name="T8" fmla="*/ 0 w 2"/>
                  <a:gd name="T9" fmla="*/ 3 h 5"/>
                  <a:gd name="T10" fmla="*/ 1 w 2"/>
                  <a:gd name="T11" fmla="*/ 4 h 5"/>
                </a:gdLst>
                <a:ahLst/>
                <a:cxnLst>
                  <a:cxn ang="0">
                    <a:pos x="T0" y="T1"/>
                  </a:cxn>
                  <a:cxn ang="0">
                    <a:pos x="T2" y="T3"/>
                  </a:cxn>
                  <a:cxn ang="0">
                    <a:pos x="T4" y="T5"/>
                  </a:cxn>
                  <a:cxn ang="0">
                    <a:pos x="T6" y="T7"/>
                  </a:cxn>
                  <a:cxn ang="0">
                    <a:pos x="T8" y="T9"/>
                  </a:cxn>
                  <a:cxn ang="0">
                    <a:pos x="T10" y="T11"/>
                  </a:cxn>
                </a:cxnLst>
                <a:rect l="0" t="0" r="r" b="b"/>
                <a:pathLst>
                  <a:path w="2" h="5">
                    <a:moveTo>
                      <a:pt x="1" y="4"/>
                    </a:moveTo>
                    <a:cubicBezTo>
                      <a:pt x="1" y="4"/>
                      <a:pt x="1" y="2"/>
                      <a:pt x="1" y="1"/>
                    </a:cubicBezTo>
                    <a:cubicBezTo>
                      <a:pt x="1" y="2"/>
                      <a:pt x="2" y="2"/>
                      <a:pt x="2" y="1"/>
                    </a:cubicBezTo>
                    <a:cubicBezTo>
                      <a:pt x="1" y="1"/>
                      <a:pt x="1" y="1"/>
                      <a:pt x="1" y="0"/>
                    </a:cubicBezTo>
                    <a:cubicBezTo>
                      <a:pt x="1" y="1"/>
                      <a:pt x="0" y="2"/>
                      <a:pt x="0" y="3"/>
                    </a:cubicBezTo>
                    <a:cubicBezTo>
                      <a:pt x="1" y="2"/>
                      <a:pt x="0" y="5"/>
                      <a:pt x="1"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 name="Freeform 44"/>
              <p:cNvSpPr/>
              <p:nvPr/>
            </p:nvSpPr>
            <p:spPr bwMode="auto">
              <a:xfrm rot="976095">
                <a:off x="6936252" y="3585852"/>
                <a:ext cx="31547" cy="82019"/>
              </a:xfrm>
              <a:custGeom>
                <a:avLst/>
                <a:gdLst>
                  <a:gd name="T0" fmla="*/ 2 w 2"/>
                  <a:gd name="T1" fmla="*/ 4 h 5"/>
                  <a:gd name="T2" fmla="*/ 1 w 2"/>
                  <a:gd name="T3" fmla="*/ 0 h 5"/>
                  <a:gd name="T4" fmla="*/ 2 w 2"/>
                  <a:gd name="T5" fmla="*/ 4 h 5"/>
                </a:gdLst>
                <a:ahLst/>
                <a:cxnLst>
                  <a:cxn ang="0">
                    <a:pos x="T0" y="T1"/>
                  </a:cxn>
                  <a:cxn ang="0">
                    <a:pos x="T2" y="T3"/>
                  </a:cxn>
                  <a:cxn ang="0">
                    <a:pos x="T4" y="T5"/>
                  </a:cxn>
                </a:cxnLst>
                <a:rect l="0" t="0" r="r" b="b"/>
                <a:pathLst>
                  <a:path w="2" h="5">
                    <a:moveTo>
                      <a:pt x="2" y="4"/>
                    </a:moveTo>
                    <a:cubicBezTo>
                      <a:pt x="0" y="4"/>
                      <a:pt x="2" y="1"/>
                      <a:pt x="1" y="0"/>
                    </a:cubicBezTo>
                    <a:cubicBezTo>
                      <a:pt x="1" y="1"/>
                      <a:pt x="1" y="5"/>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6" name="Freeform 45"/>
              <p:cNvSpPr/>
              <p:nvPr/>
            </p:nvSpPr>
            <p:spPr bwMode="auto">
              <a:xfrm rot="976095">
                <a:off x="5738366" y="3113517"/>
                <a:ext cx="50472" cy="50472"/>
              </a:xfrm>
              <a:custGeom>
                <a:avLst/>
                <a:gdLst>
                  <a:gd name="T0" fmla="*/ 3 w 3"/>
                  <a:gd name="T1" fmla="*/ 2 h 3"/>
                  <a:gd name="T2" fmla="*/ 2 w 3"/>
                  <a:gd name="T3" fmla="*/ 1 h 3"/>
                  <a:gd name="T4" fmla="*/ 2 w 3"/>
                  <a:gd name="T5" fmla="*/ 1 h 3"/>
                  <a:gd name="T6" fmla="*/ 1 w 3"/>
                  <a:gd name="T7" fmla="*/ 1 h 3"/>
                  <a:gd name="T8" fmla="*/ 0 w 3"/>
                  <a:gd name="T9" fmla="*/ 2 h 3"/>
                  <a:gd name="T10" fmla="*/ 1 w 3"/>
                  <a:gd name="T11" fmla="*/ 3 h 3"/>
                  <a:gd name="T12" fmla="*/ 2 w 3"/>
                  <a:gd name="T13" fmla="*/ 2 h 3"/>
                  <a:gd name="T14" fmla="*/ 2 w 3"/>
                  <a:gd name="T15" fmla="*/ 2 h 3"/>
                  <a:gd name="T16" fmla="*/ 2 w 3"/>
                  <a:gd name="T17" fmla="*/ 2 h 3"/>
                  <a:gd name="T18" fmla="*/ 3 w 3"/>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3" y="2"/>
                    </a:moveTo>
                    <a:cubicBezTo>
                      <a:pt x="3" y="2"/>
                      <a:pt x="3" y="0"/>
                      <a:pt x="2" y="1"/>
                    </a:cubicBezTo>
                    <a:cubicBezTo>
                      <a:pt x="2" y="1"/>
                      <a:pt x="2" y="1"/>
                      <a:pt x="2" y="1"/>
                    </a:cubicBezTo>
                    <a:cubicBezTo>
                      <a:pt x="1" y="1"/>
                      <a:pt x="1" y="1"/>
                      <a:pt x="1" y="1"/>
                    </a:cubicBezTo>
                    <a:cubicBezTo>
                      <a:pt x="1" y="1"/>
                      <a:pt x="0" y="0"/>
                      <a:pt x="0" y="2"/>
                    </a:cubicBezTo>
                    <a:cubicBezTo>
                      <a:pt x="2" y="1"/>
                      <a:pt x="0" y="3"/>
                      <a:pt x="1" y="3"/>
                    </a:cubicBezTo>
                    <a:cubicBezTo>
                      <a:pt x="2" y="3"/>
                      <a:pt x="2" y="2"/>
                      <a:pt x="2" y="2"/>
                    </a:cubicBezTo>
                    <a:cubicBezTo>
                      <a:pt x="2" y="2"/>
                      <a:pt x="2" y="2"/>
                      <a:pt x="2" y="2"/>
                    </a:cubicBezTo>
                    <a:cubicBezTo>
                      <a:pt x="2" y="2"/>
                      <a:pt x="2" y="2"/>
                      <a:pt x="2" y="2"/>
                    </a:cubicBezTo>
                    <a:cubicBezTo>
                      <a:pt x="2" y="2"/>
                      <a:pt x="3" y="2"/>
                      <a:pt x="3" y="2"/>
                    </a:cubicBezTo>
                    <a:close/>
                  </a:path>
                </a:pathLst>
              </a:custGeom>
              <a:solidFill>
                <a:srgbClr val="FFA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7" name="Freeform 47"/>
              <p:cNvSpPr/>
              <p:nvPr/>
            </p:nvSpPr>
            <p:spPr bwMode="auto">
              <a:xfrm rot="976095">
                <a:off x="5713446" y="3571418"/>
                <a:ext cx="0" cy="18929"/>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FA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3" name="Freeform 48"/>
              <p:cNvSpPr/>
              <p:nvPr/>
            </p:nvSpPr>
            <p:spPr bwMode="auto">
              <a:xfrm rot="976095">
                <a:off x="6224677" y="3923030"/>
                <a:ext cx="31547" cy="50472"/>
              </a:xfrm>
              <a:custGeom>
                <a:avLst/>
                <a:gdLst>
                  <a:gd name="T0" fmla="*/ 2 w 2"/>
                  <a:gd name="T1" fmla="*/ 2 h 3"/>
                  <a:gd name="T2" fmla="*/ 2 w 2"/>
                  <a:gd name="T3" fmla="*/ 1 h 3"/>
                  <a:gd name="T4" fmla="*/ 2 w 2"/>
                  <a:gd name="T5" fmla="*/ 1 h 3"/>
                  <a:gd name="T6" fmla="*/ 1 w 2"/>
                  <a:gd name="T7" fmla="*/ 0 h 3"/>
                  <a:gd name="T8" fmla="*/ 0 w 2"/>
                  <a:gd name="T9" fmla="*/ 2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2" y="2"/>
                      <a:pt x="1" y="1"/>
                      <a:pt x="2" y="1"/>
                    </a:cubicBezTo>
                    <a:cubicBezTo>
                      <a:pt x="2" y="1"/>
                      <a:pt x="2" y="1"/>
                      <a:pt x="2" y="1"/>
                    </a:cubicBezTo>
                    <a:cubicBezTo>
                      <a:pt x="2" y="1"/>
                      <a:pt x="2" y="0"/>
                      <a:pt x="1" y="0"/>
                    </a:cubicBezTo>
                    <a:cubicBezTo>
                      <a:pt x="1" y="1"/>
                      <a:pt x="0" y="1"/>
                      <a:pt x="0" y="2"/>
                    </a:cubicBezTo>
                    <a:cubicBezTo>
                      <a:pt x="2" y="1"/>
                      <a:pt x="1" y="3"/>
                      <a:pt x="2" y="2"/>
                    </a:cubicBezTo>
                    <a:close/>
                  </a:path>
                </a:pathLst>
              </a:custGeom>
              <a:solidFill>
                <a:srgbClr val="FFA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4" name="Freeform 49"/>
              <p:cNvSpPr/>
              <p:nvPr/>
            </p:nvSpPr>
            <p:spPr bwMode="auto">
              <a:xfrm rot="976095">
                <a:off x="6288537" y="3816797"/>
                <a:ext cx="31547" cy="50472"/>
              </a:xfrm>
              <a:custGeom>
                <a:avLst/>
                <a:gdLst>
                  <a:gd name="T0" fmla="*/ 2 w 2"/>
                  <a:gd name="T1" fmla="*/ 2 h 3"/>
                  <a:gd name="T2" fmla="*/ 1 w 2"/>
                  <a:gd name="T3" fmla="*/ 1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2"/>
                      <a:pt x="1" y="1"/>
                    </a:cubicBezTo>
                    <a:cubicBezTo>
                      <a:pt x="1" y="1"/>
                      <a:pt x="1" y="0"/>
                      <a:pt x="1" y="0"/>
                    </a:cubicBezTo>
                    <a:cubicBezTo>
                      <a:pt x="1" y="1"/>
                      <a:pt x="0" y="3"/>
                      <a:pt x="2" y="2"/>
                    </a:cubicBezTo>
                    <a:close/>
                  </a:path>
                </a:pathLst>
              </a:custGeom>
              <a:solidFill>
                <a:srgbClr val="FFA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5" name="Freeform 50"/>
              <p:cNvSpPr/>
              <p:nvPr/>
            </p:nvSpPr>
            <p:spPr bwMode="auto">
              <a:xfrm rot="976095">
                <a:off x="5998208" y="4630616"/>
                <a:ext cx="18929" cy="50472"/>
              </a:xfrm>
              <a:custGeom>
                <a:avLst/>
                <a:gdLst>
                  <a:gd name="T0" fmla="*/ 1 w 1"/>
                  <a:gd name="T1" fmla="*/ 3 h 3"/>
                  <a:gd name="T2" fmla="*/ 0 w 1"/>
                  <a:gd name="T3" fmla="*/ 1 h 3"/>
                  <a:gd name="T4" fmla="*/ 0 w 1"/>
                  <a:gd name="T5" fmla="*/ 1 h 3"/>
                  <a:gd name="T6" fmla="*/ 1 w 1"/>
                  <a:gd name="T7" fmla="*/ 3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0" y="1"/>
                      <a:pt x="0" y="1"/>
                    </a:cubicBezTo>
                    <a:cubicBezTo>
                      <a:pt x="1" y="3"/>
                      <a:pt x="0" y="0"/>
                      <a:pt x="0" y="1"/>
                    </a:cubicBezTo>
                    <a:cubicBezTo>
                      <a:pt x="0" y="2"/>
                      <a:pt x="0" y="2"/>
                      <a:pt x="1" y="3"/>
                    </a:cubicBezTo>
                    <a:cubicBezTo>
                      <a:pt x="1" y="3"/>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6" name="Freeform 51"/>
              <p:cNvSpPr>
                <a:spLocks noEditPoints="1"/>
              </p:cNvSpPr>
              <p:nvPr/>
            </p:nvSpPr>
            <p:spPr bwMode="auto">
              <a:xfrm rot="976095">
                <a:off x="5764775" y="4403510"/>
                <a:ext cx="712921" cy="492103"/>
              </a:xfrm>
              <a:custGeom>
                <a:avLst/>
                <a:gdLst>
                  <a:gd name="T0" fmla="*/ 40 w 42"/>
                  <a:gd name="T1" fmla="*/ 1 h 29"/>
                  <a:gd name="T2" fmla="*/ 40 w 42"/>
                  <a:gd name="T3" fmla="*/ 5 h 29"/>
                  <a:gd name="T4" fmla="*/ 39 w 42"/>
                  <a:gd name="T5" fmla="*/ 8 h 29"/>
                  <a:gd name="T6" fmla="*/ 38 w 42"/>
                  <a:gd name="T7" fmla="*/ 11 h 29"/>
                  <a:gd name="T8" fmla="*/ 36 w 42"/>
                  <a:gd name="T9" fmla="*/ 12 h 29"/>
                  <a:gd name="T10" fmla="*/ 34 w 42"/>
                  <a:gd name="T11" fmla="*/ 12 h 29"/>
                  <a:gd name="T12" fmla="*/ 33 w 42"/>
                  <a:gd name="T13" fmla="*/ 13 h 29"/>
                  <a:gd name="T14" fmla="*/ 33 w 42"/>
                  <a:gd name="T15" fmla="*/ 15 h 29"/>
                  <a:gd name="T16" fmla="*/ 32 w 42"/>
                  <a:gd name="T17" fmla="*/ 14 h 29"/>
                  <a:gd name="T18" fmla="*/ 29 w 42"/>
                  <a:gd name="T19" fmla="*/ 16 h 29"/>
                  <a:gd name="T20" fmla="*/ 27 w 42"/>
                  <a:gd name="T21" fmla="*/ 18 h 29"/>
                  <a:gd name="T22" fmla="*/ 27 w 42"/>
                  <a:gd name="T23" fmla="*/ 20 h 29"/>
                  <a:gd name="T24" fmla="*/ 25 w 42"/>
                  <a:gd name="T25" fmla="*/ 19 h 29"/>
                  <a:gd name="T26" fmla="*/ 23 w 42"/>
                  <a:gd name="T27" fmla="*/ 18 h 29"/>
                  <a:gd name="T28" fmla="*/ 23 w 42"/>
                  <a:gd name="T29" fmla="*/ 20 h 29"/>
                  <a:gd name="T30" fmla="*/ 21 w 42"/>
                  <a:gd name="T31" fmla="*/ 20 h 29"/>
                  <a:gd name="T32" fmla="*/ 20 w 42"/>
                  <a:gd name="T33" fmla="*/ 21 h 29"/>
                  <a:gd name="T34" fmla="*/ 15 w 42"/>
                  <a:gd name="T35" fmla="*/ 23 h 29"/>
                  <a:gd name="T36" fmla="*/ 13 w 42"/>
                  <a:gd name="T37" fmla="*/ 24 h 29"/>
                  <a:gd name="T38" fmla="*/ 9 w 42"/>
                  <a:gd name="T39" fmla="*/ 25 h 29"/>
                  <a:gd name="T40" fmla="*/ 5 w 42"/>
                  <a:gd name="T41" fmla="*/ 27 h 29"/>
                  <a:gd name="T42" fmla="*/ 5 w 42"/>
                  <a:gd name="T43" fmla="*/ 28 h 29"/>
                  <a:gd name="T44" fmla="*/ 3 w 42"/>
                  <a:gd name="T45" fmla="*/ 27 h 29"/>
                  <a:gd name="T46" fmla="*/ 4 w 42"/>
                  <a:gd name="T47" fmla="*/ 23 h 29"/>
                  <a:gd name="T48" fmla="*/ 6 w 42"/>
                  <a:gd name="T49" fmla="*/ 20 h 29"/>
                  <a:gd name="T50" fmla="*/ 9 w 42"/>
                  <a:gd name="T51" fmla="*/ 20 h 29"/>
                  <a:gd name="T52" fmla="*/ 10 w 42"/>
                  <a:gd name="T53" fmla="*/ 18 h 29"/>
                  <a:gd name="T54" fmla="*/ 11 w 42"/>
                  <a:gd name="T55" fmla="*/ 19 h 29"/>
                  <a:gd name="T56" fmla="*/ 12 w 42"/>
                  <a:gd name="T57" fmla="*/ 18 h 29"/>
                  <a:gd name="T58" fmla="*/ 11 w 42"/>
                  <a:gd name="T59" fmla="*/ 16 h 29"/>
                  <a:gd name="T60" fmla="*/ 13 w 42"/>
                  <a:gd name="T61" fmla="*/ 17 h 29"/>
                  <a:gd name="T62" fmla="*/ 14 w 42"/>
                  <a:gd name="T63" fmla="*/ 18 h 29"/>
                  <a:gd name="T64" fmla="*/ 14 w 42"/>
                  <a:gd name="T65" fmla="*/ 17 h 29"/>
                  <a:gd name="T66" fmla="*/ 16 w 42"/>
                  <a:gd name="T67" fmla="*/ 18 h 29"/>
                  <a:gd name="T68" fmla="*/ 15 w 42"/>
                  <a:gd name="T69" fmla="*/ 16 h 29"/>
                  <a:gd name="T70" fmla="*/ 19 w 42"/>
                  <a:gd name="T71" fmla="*/ 18 h 29"/>
                  <a:gd name="T72" fmla="*/ 22 w 42"/>
                  <a:gd name="T73" fmla="*/ 13 h 29"/>
                  <a:gd name="T74" fmla="*/ 23 w 42"/>
                  <a:gd name="T75" fmla="*/ 17 h 29"/>
                  <a:gd name="T76" fmla="*/ 23 w 42"/>
                  <a:gd name="T77" fmla="*/ 14 h 29"/>
                  <a:gd name="T78" fmla="*/ 24 w 42"/>
                  <a:gd name="T79" fmla="*/ 16 h 29"/>
                  <a:gd name="T80" fmla="*/ 25 w 42"/>
                  <a:gd name="T81" fmla="*/ 16 h 29"/>
                  <a:gd name="T82" fmla="*/ 25 w 42"/>
                  <a:gd name="T83" fmla="*/ 15 h 29"/>
                  <a:gd name="T84" fmla="*/ 26 w 42"/>
                  <a:gd name="T85" fmla="*/ 13 h 29"/>
                  <a:gd name="T86" fmla="*/ 29 w 42"/>
                  <a:gd name="T87" fmla="*/ 15 h 29"/>
                  <a:gd name="T88" fmla="*/ 30 w 42"/>
                  <a:gd name="T89" fmla="*/ 14 h 29"/>
                  <a:gd name="T90" fmla="*/ 30 w 42"/>
                  <a:gd name="T91" fmla="*/ 14 h 29"/>
                  <a:gd name="T92" fmla="*/ 30 w 42"/>
                  <a:gd name="T93" fmla="*/ 11 h 29"/>
                  <a:gd name="T94" fmla="*/ 30 w 42"/>
                  <a:gd name="T95" fmla="*/ 9 h 29"/>
                  <a:gd name="T96" fmla="*/ 32 w 42"/>
                  <a:gd name="T97" fmla="*/ 10 h 29"/>
                  <a:gd name="T98" fmla="*/ 31 w 42"/>
                  <a:gd name="T99" fmla="*/ 9 h 29"/>
                  <a:gd name="T100" fmla="*/ 32 w 42"/>
                  <a:gd name="T101" fmla="*/ 8 h 29"/>
                  <a:gd name="T102" fmla="*/ 32 w 42"/>
                  <a:gd name="T103" fmla="*/ 8 h 29"/>
                  <a:gd name="T104" fmla="*/ 34 w 42"/>
                  <a:gd name="T105" fmla="*/ 7 h 29"/>
                  <a:gd name="T106" fmla="*/ 33 w 42"/>
                  <a:gd name="T107" fmla="*/ 5 h 29"/>
                  <a:gd name="T108" fmla="*/ 34 w 42"/>
                  <a:gd name="T109" fmla="*/ 5 h 29"/>
                  <a:gd name="T110" fmla="*/ 34 w 42"/>
                  <a:gd name="T111" fmla="*/ 3 h 29"/>
                  <a:gd name="T112" fmla="*/ 32 w 42"/>
                  <a:gd name="T113" fmla="*/ 3 h 29"/>
                  <a:gd name="T114" fmla="*/ 35 w 42"/>
                  <a:gd name="T115" fmla="*/ 2 h 29"/>
                  <a:gd name="T116" fmla="*/ 14 w 42"/>
                  <a:gd name="T117" fmla="*/ 21 h 29"/>
                  <a:gd name="T118" fmla="*/ 14 w 42"/>
                  <a:gd name="T119" fmla="*/ 21 h 29"/>
                  <a:gd name="T120" fmla="*/ 14 w 42"/>
                  <a:gd name="T121" fmla="*/ 19 h 29"/>
                  <a:gd name="T122" fmla="*/ 31 w 42"/>
                  <a:gd name="T123" fmla="*/ 12 h 29"/>
                  <a:gd name="T124" fmla="*/ 34 w 42"/>
                  <a:gd name="T125"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 h="29">
                    <a:moveTo>
                      <a:pt x="36" y="0"/>
                    </a:moveTo>
                    <a:cubicBezTo>
                      <a:pt x="36" y="0"/>
                      <a:pt x="37" y="0"/>
                      <a:pt x="38" y="0"/>
                    </a:cubicBezTo>
                    <a:cubicBezTo>
                      <a:pt x="39" y="0"/>
                      <a:pt x="39" y="1"/>
                      <a:pt x="39" y="1"/>
                    </a:cubicBezTo>
                    <a:cubicBezTo>
                      <a:pt x="39" y="1"/>
                      <a:pt x="39" y="1"/>
                      <a:pt x="39" y="2"/>
                    </a:cubicBezTo>
                    <a:cubicBezTo>
                      <a:pt x="39" y="2"/>
                      <a:pt x="39" y="2"/>
                      <a:pt x="40" y="1"/>
                    </a:cubicBezTo>
                    <a:cubicBezTo>
                      <a:pt x="39" y="2"/>
                      <a:pt x="39" y="3"/>
                      <a:pt x="40" y="3"/>
                    </a:cubicBezTo>
                    <a:cubicBezTo>
                      <a:pt x="39" y="3"/>
                      <a:pt x="42" y="3"/>
                      <a:pt x="39" y="3"/>
                    </a:cubicBezTo>
                    <a:cubicBezTo>
                      <a:pt x="41" y="3"/>
                      <a:pt x="41" y="4"/>
                      <a:pt x="41" y="4"/>
                    </a:cubicBezTo>
                    <a:cubicBezTo>
                      <a:pt x="39" y="4"/>
                      <a:pt x="40" y="5"/>
                      <a:pt x="41" y="5"/>
                    </a:cubicBezTo>
                    <a:cubicBezTo>
                      <a:pt x="41" y="5"/>
                      <a:pt x="39" y="5"/>
                      <a:pt x="40" y="5"/>
                    </a:cubicBezTo>
                    <a:cubicBezTo>
                      <a:pt x="39" y="5"/>
                      <a:pt x="41" y="6"/>
                      <a:pt x="39" y="5"/>
                    </a:cubicBezTo>
                    <a:cubicBezTo>
                      <a:pt x="39" y="6"/>
                      <a:pt x="41" y="7"/>
                      <a:pt x="39" y="6"/>
                    </a:cubicBezTo>
                    <a:cubicBezTo>
                      <a:pt x="39" y="7"/>
                      <a:pt x="40" y="7"/>
                      <a:pt x="39" y="7"/>
                    </a:cubicBezTo>
                    <a:cubicBezTo>
                      <a:pt x="40" y="7"/>
                      <a:pt x="40" y="8"/>
                      <a:pt x="40" y="8"/>
                    </a:cubicBezTo>
                    <a:cubicBezTo>
                      <a:pt x="39" y="8"/>
                      <a:pt x="39" y="8"/>
                      <a:pt x="39" y="8"/>
                    </a:cubicBezTo>
                    <a:cubicBezTo>
                      <a:pt x="39" y="8"/>
                      <a:pt x="39" y="8"/>
                      <a:pt x="40" y="8"/>
                    </a:cubicBezTo>
                    <a:cubicBezTo>
                      <a:pt x="39" y="8"/>
                      <a:pt x="39" y="8"/>
                      <a:pt x="39" y="8"/>
                    </a:cubicBezTo>
                    <a:cubicBezTo>
                      <a:pt x="39" y="9"/>
                      <a:pt x="39" y="10"/>
                      <a:pt x="38" y="9"/>
                    </a:cubicBezTo>
                    <a:cubicBezTo>
                      <a:pt x="39" y="11"/>
                      <a:pt x="37" y="10"/>
                      <a:pt x="37" y="10"/>
                    </a:cubicBezTo>
                    <a:cubicBezTo>
                      <a:pt x="38" y="11"/>
                      <a:pt x="37" y="9"/>
                      <a:pt x="38" y="11"/>
                    </a:cubicBezTo>
                    <a:cubicBezTo>
                      <a:pt x="38" y="11"/>
                      <a:pt x="38" y="11"/>
                      <a:pt x="38" y="11"/>
                    </a:cubicBezTo>
                    <a:cubicBezTo>
                      <a:pt x="37" y="11"/>
                      <a:pt x="37" y="10"/>
                      <a:pt x="37" y="10"/>
                    </a:cubicBezTo>
                    <a:cubicBezTo>
                      <a:pt x="37" y="11"/>
                      <a:pt x="37" y="11"/>
                      <a:pt x="38" y="11"/>
                    </a:cubicBezTo>
                    <a:cubicBezTo>
                      <a:pt x="37" y="11"/>
                      <a:pt x="36" y="11"/>
                      <a:pt x="36" y="11"/>
                    </a:cubicBezTo>
                    <a:cubicBezTo>
                      <a:pt x="36" y="12"/>
                      <a:pt x="36" y="11"/>
                      <a:pt x="36" y="12"/>
                    </a:cubicBezTo>
                    <a:cubicBezTo>
                      <a:pt x="36" y="12"/>
                      <a:pt x="35" y="11"/>
                      <a:pt x="35" y="11"/>
                    </a:cubicBezTo>
                    <a:cubicBezTo>
                      <a:pt x="34" y="10"/>
                      <a:pt x="35" y="11"/>
                      <a:pt x="35" y="11"/>
                    </a:cubicBezTo>
                    <a:cubicBezTo>
                      <a:pt x="35" y="11"/>
                      <a:pt x="35" y="12"/>
                      <a:pt x="36" y="12"/>
                    </a:cubicBezTo>
                    <a:cubicBezTo>
                      <a:pt x="37" y="13"/>
                      <a:pt x="35" y="11"/>
                      <a:pt x="35" y="12"/>
                    </a:cubicBezTo>
                    <a:cubicBezTo>
                      <a:pt x="36" y="13"/>
                      <a:pt x="35" y="13"/>
                      <a:pt x="34" y="12"/>
                    </a:cubicBezTo>
                    <a:cubicBezTo>
                      <a:pt x="34" y="13"/>
                      <a:pt x="35" y="13"/>
                      <a:pt x="35" y="13"/>
                    </a:cubicBezTo>
                    <a:cubicBezTo>
                      <a:pt x="34" y="12"/>
                      <a:pt x="35" y="14"/>
                      <a:pt x="34" y="14"/>
                    </a:cubicBezTo>
                    <a:cubicBezTo>
                      <a:pt x="34" y="14"/>
                      <a:pt x="34" y="13"/>
                      <a:pt x="33" y="13"/>
                    </a:cubicBezTo>
                    <a:cubicBezTo>
                      <a:pt x="34" y="14"/>
                      <a:pt x="34" y="14"/>
                      <a:pt x="34" y="14"/>
                    </a:cubicBezTo>
                    <a:cubicBezTo>
                      <a:pt x="33" y="13"/>
                      <a:pt x="33" y="14"/>
                      <a:pt x="33" y="13"/>
                    </a:cubicBezTo>
                    <a:cubicBezTo>
                      <a:pt x="33" y="14"/>
                      <a:pt x="33" y="14"/>
                      <a:pt x="34" y="14"/>
                    </a:cubicBezTo>
                    <a:cubicBezTo>
                      <a:pt x="34" y="15"/>
                      <a:pt x="33" y="14"/>
                      <a:pt x="34" y="15"/>
                    </a:cubicBezTo>
                    <a:cubicBezTo>
                      <a:pt x="33" y="15"/>
                      <a:pt x="33" y="14"/>
                      <a:pt x="33" y="14"/>
                    </a:cubicBezTo>
                    <a:cubicBezTo>
                      <a:pt x="32" y="13"/>
                      <a:pt x="33" y="15"/>
                      <a:pt x="33" y="14"/>
                    </a:cubicBezTo>
                    <a:cubicBezTo>
                      <a:pt x="33" y="14"/>
                      <a:pt x="33" y="14"/>
                      <a:pt x="33" y="15"/>
                    </a:cubicBezTo>
                    <a:cubicBezTo>
                      <a:pt x="33" y="15"/>
                      <a:pt x="33" y="15"/>
                      <a:pt x="34" y="15"/>
                    </a:cubicBezTo>
                    <a:cubicBezTo>
                      <a:pt x="33" y="15"/>
                      <a:pt x="33" y="14"/>
                      <a:pt x="33" y="15"/>
                    </a:cubicBezTo>
                    <a:cubicBezTo>
                      <a:pt x="32" y="14"/>
                      <a:pt x="32" y="14"/>
                      <a:pt x="31" y="12"/>
                    </a:cubicBezTo>
                    <a:cubicBezTo>
                      <a:pt x="31" y="13"/>
                      <a:pt x="32" y="14"/>
                      <a:pt x="32" y="15"/>
                    </a:cubicBezTo>
                    <a:cubicBezTo>
                      <a:pt x="32" y="15"/>
                      <a:pt x="32" y="15"/>
                      <a:pt x="32" y="14"/>
                    </a:cubicBezTo>
                    <a:cubicBezTo>
                      <a:pt x="32" y="15"/>
                      <a:pt x="31" y="15"/>
                      <a:pt x="32" y="16"/>
                    </a:cubicBezTo>
                    <a:cubicBezTo>
                      <a:pt x="30" y="15"/>
                      <a:pt x="31" y="16"/>
                      <a:pt x="30" y="16"/>
                    </a:cubicBezTo>
                    <a:cubicBezTo>
                      <a:pt x="30" y="16"/>
                      <a:pt x="30" y="16"/>
                      <a:pt x="29" y="15"/>
                    </a:cubicBezTo>
                    <a:cubicBezTo>
                      <a:pt x="29" y="15"/>
                      <a:pt x="30" y="17"/>
                      <a:pt x="30" y="17"/>
                    </a:cubicBezTo>
                    <a:cubicBezTo>
                      <a:pt x="29" y="15"/>
                      <a:pt x="30" y="18"/>
                      <a:pt x="29" y="16"/>
                    </a:cubicBezTo>
                    <a:cubicBezTo>
                      <a:pt x="30" y="18"/>
                      <a:pt x="29" y="17"/>
                      <a:pt x="29" y="18"/>
                    </a:cubicBezTo>
                    <a:cubicBezTo>
                      <a:pt x="29" y="17"/>
                      <a:pt x="29" y="17"/>
                      <a:pt x="29" y="17"/>
                    </a:cubicBezTo>
                    <a:cubicBezTo>
                      <a:pt x="29" y="19"/>
                      <a:pt x="28" y="17"/>
                      <a:pt x="28" y="19"/>
                    </a:cubicBezTo>
                    <a:cubicBezTo>
                      <a:pt x="28" y="19"/>
                      <a:pt x="28" y="19"/>
                      <a:pt x="27" y="18"/>
                    </a:cubicBezTo>
                    <a:cubicBezTo>
                      <a:pt x="28" y="19"/>
                      <a:pt x="28" y="20"/>
                      <a:pt x="27" y="18"/>
                    </a:cubicBezTo>
                    <a:cubicBezTo>
                      <a:pt x="27" y="18"/>
                      <a:pt x="27" y="19"/>
                      <a:pt x="28" y="20"/>
                    </a:cubicBezTo>
                    <a:cubicBezTo>
                      <a:pt x="27" y="20"/>
                      <a:pt x="26" y="18"/>
                      <a:pt x="27" y="20"/>
                    </a:cubicBezTo>
                    <a:cubicBezTo>
                      <a:pt x="27" y="20"/>
                      <a:pt x="27" y="20"/>
                      <a:pt x="27" y="20"/>
                    </a:cubicBezTo>
                    <a:cubicBezTo>
                      <a:pt x="27" y="20"/>
                      <a:pt x="27" y="20"/>
                      <a:pt x="26" y="19"/>
                    </a:cubicBezTo>
                    <a:cubicBezTo>
                      <a:pt x="26" y="19"/>
                      <a:pt x="27" y="19"/>
                      <a:pt x="27" y="20"/>
                    </a:cubicBezTo>
                    <a:cubicBezTo>
                      <a:pt x="26" y="20"/>
                      <a:pt x="26" y="19"/>
                      <a:pt x="26" y="19"/>
                    </a:cubicBezTo>
                    <a:cubicBezTo>
                      <a:pt x="27" y="20"/>
                      <a:pt x="26" y="19"/>
                      <a:pt x="26" y="20"/>
                    </a:cubicBezTo>
                    <a:cubicBezTo>
                      <a:pt x="25" y="19"/>
                      <a:pt x="26" y="20"/>
                      <a:pt x="25" y="19"/>
                    </a:cubicBezTo>
                    <a:cubicBezTo>
                      <a:pt x="26" y="20"/>
                      <a:pt x="25" y="20"/>
                      <a:pt x="25" y="20"/>
                    </a:cubicBezTo>
                    <a:cubicBezTo>
                      <a:pt x="25" y="19"/>
                      <a:pt x="25" y="19"/>
                      <a:pt x="25" y="19"/>
                    </a:cubicBezTo>
                    <a:cubicBezTo>
                      <a:pt x="25" y="19"/>
                      <a:pt x="25" y="20"/>
                      <a:pt x="25" y="21"/>
                    </a:cubicBezTo>
                    <a:cubicBezTo>
                      <a:pt x="25" y="20"/>
                      <a:pt x="25" y="21"/>
                      <a:pt x="24" y="19"/>
                    </a:cubicBezTo>
                    <a:cubicBezTo>
                      <a:pt x="24" y="19"/>
                      <a:pt x="24" y="20"/>
                      <a:pt x="25" y="20"/>
                    </a:cubicBezTo>
                    <a:cubicBezTo>
                      <a:pt x="24" y="20"/>
                      <a:pt x="24" y="19"/>
                      <a:pt x="24" y="18"/>
                    </a:cubicBezTo>
                    <a:cubicBezTo>
                      <a:pt x="23" y="18"/>
                      <a:pt x="23" y="18"/>
                      <a:pt x="23" y="18"/>
                    </a:cubicBezTo>
                    <a:cubicBezTo>
                      <a:pt x="23" y="18"/>
                      <a:pt x="24" y="19"/>
                      <a:pt x="24" y="20"/>
                    </a:cubicBezTo>
                    <a:cubicBezTo>
                      <a:pt x="24" y="20"/>
                      <a:pt x="24" y="21"/>
                      <a:pt x="24" y="20"/>
                    </a:cubicBezTo>
                    <a:cubicBezTo>
                      <a:pt x="23" y="18"/>
                      <a:pt x="25" y="21"/>
                      <a:pt x="24" y="21"/>
                    </a:cubicBezTo>
                    <a:cubicBezTo>
                      <a:pt x="24" y="20"/>
                      <a:pt x="24" y="20"/>
                      <a:pt x="23" y="19"/>
                    </a:cubicBezTo>
                    <a:cubicBezTo>
                      <a:pt x="23" y="20"/>
                      <a:pt x="24" y="21"/>
                      <a:pt x="23" y="20"/>
                    </a:cubicBezTo>
                    <a:cubicBezTo>
                      <a:pt x="24" y="21"/>
                      <a:pt x="24" y="21"/>
                      <a:pt x="24" y="21"/>
                    </a:cubicBezTo>
                    <a:cubicBezTo>
                      <a:pt x="24" y="22"/>
                      <a:pt x="23" y="20"/>
                      <a:pt x="23" y="21"/>
                    </a:cubicBezTo>
                    <a:cubicBezTo>
                      <a:pt x="23" y="21"/>
                      <a:pt x="23" y="20"/>
                      <a:pt x="22" y="20"/>
                    </a:cubicBezTo>
                    <a:cubicBezTo>
                      <a:pt x="23" y="21"/>
                      <a:pt x="23" y="22"/>
                      <a:pt x="22" y="20"/>
                    </a:cubicBezTo>
                    <a:cubicBezTo>
                      <a:pt x="22" y="22"/>
                      <a:pt x="21" y="20"/>
                      <a:pt x="21" y="20"/>
                    </a:cubicBezTo>
                    <a:cubicBezTo>
                      <a:pt x="21" y="20"/>
                      <a:pt x="21" y="21"/>
                      <a:pt x="22" y="21"/>
                    </a:cubicBezTo>
                    <a:cubicBezTo>
                      <a:pt x="21" y="20"/>
                      <a:pt x="21" y="22"/>
                      <a:pt x="21" y="20"/>
                    </a:cubicBezTo>
                    <a:cubicBezTo>
                      <a:pt x="21" y="21"/>
                      <a:pt x="21" y="21"/>
                      <a:pt x="21" y="21"/>
                    </a:cubicBezTo>
                    <a:cubicBezTo>
                      <a:pt x="21" y="21"/>
                      <a:pt x="22" y="22"/>
                      <a:pt x="21" y="22"/>
                    </a:cubicBezTo>
                    <a:cubicBezTo>
                      <a:pt x="21" y="22"/>
                      <a:pt x="21" y="21"/>
                      <a:pt x="20" y="21"/>
                    </a:cubicBezTo>
                    <a:cubicBezTo>
                      <a:pt x="21" y="22"/>
                      <a:pt x="20" y="20"/>
                      <a:pt x="20" y="20"/>
                    </a:cubicBezTo>
                    <a:cubicBezTo>
                      <a:pt x="21" y="23"/>
                      <a:pt x="19" y="21"/>
                      <a:pt x="20" y="23"/>
                    </a:cubicBezTo>
                    <a:cubicBezTo>
                      <a:pt x="18" y="20"/>
                      <a:pt x="19" y="24"/>
                      <a:pt x="17" y="22"/>
                    </a:cubicBezTo>
                    <a:cubicBezTo>
                      <a:pt x="18" y="25"/>
                      <a:pt x="16" y="22"/>
                      <a:pt x="15" y="24"/>
                    </a:cubicBezTo>
                    <a:cubicBezTo>
                      <a:pt x="15" y="24"/>
                      <a:pt x="15" y="23"/>
                      <a:pt x="15" y="23"/>
                    </a:cubicBezTo>
                    <a:cubicBezTo>
                      <a:pt x="15" y="24"/>
                      <a:pt x="15" y="24"/>
                      <a:pt x="15" y="24"/>
                    </a:cubicBezTo>
                    <a:cubicBezTo>
                      <a:pt x="15" y="24"/>
                      <a:pt x="15" y="25"/>
                      <a:pt x="14" y="24"/>
                    </a:cubicBezTo>
                    <a:cubicBezTo>
                      <a:pt x="14" y="24"/>
                      <a:pt x="14" y="25"/>
                      <a:pt x="14" y="25"/>
                    </a:cubicBezTo>
                    <a:cubicBezTo>
                      <a:pt x="14" y="24"/>
                      <a:pt x="14" y="24"/>
                      <a:pt x="14" y="23"/>
                    </a:cubicBezTo>
                    <a:cubicBezTo>
                      <a:pt x="14" y="24"/>
                      <a:pt x="13" y="24"/>
                      <a:pt x="13" y="24"/>
                    </a:cubicBezTo>
                    <a:cubicBezTo>
                      <a:pt x="14" y="25"/>
                      <a:pt x="13" y="25"/>
                      <a:pt x="12" y="25"/>
                    </a:cubicBezTo>
                    <a:cubicBezTo>
                      <a:pt x="12" y="24"/>
                      <a:pt x="12" y="24"/>
                      <a:pt x="12" y="24"/>
                    </a:cubicBezTo>
                    <a:cubicBezTo>
                      <a:pt x="12" y="24"/>
                      <a:pt x="12" y="24"/>
                      <a:pt x="11" y="24"/>
                    </a:cubicBezTo>
                    <a:cubicBezTo>
                      <a:pt x="12" y="24"/>
                      <a:pt x="12" y="24"/>
                      <a:pt x="12" y="24"/>
                    </a:cubicBezTo>
                    <a:cubicBezTo>
                      <a:pt x="11" y="23"/>
                      <a:pt x="10" y="25"/>
                      <a:pt x="9" y="25"/>
                    </a:cubicBezTo>
                    <a:cubicBezTo>
                      <a:pt x="10" y="26"/>
                      <a:pt x="9" y="27"/>
                      <a:pt x="8" y="26"/>
                    </a:cubicBezTo>
                    <a:cubicBezTo>
                      <a:pt x="9" y="28"/>
                      <a:pt x="8" y="28"/>
                      <a:pt x="7" y="27"/>
                    </a:cubicBezTo>
                    <a:cubicBezTo>
                      <a:pt x="6" y="27"/>
                      <a:pt x="6" y="27"/>
                      <a:pt x="6" y="27"/>
                    </a:cubicBezTo>
                    <a:cubicBezTo>
                      <a:pt x="6" y="27"/>
                      <a:pt x="6" y="27"/>
                      <a:pt x="5" y="27"/>
                    </a:cubicBezTo>
                    <a:cubicBezTo>
                      <a:pt x="7" y="28"/>
                      <a:pt x="7" y="28"/>
                      <a:pt x="5" y="27"/>
                    </a:cubicBezTo>
                    <a:cubicBezTo>
                      <a:pt x="6" y="28"/>
                      <a:pt x="6" y="28"/>
                      <a:pt x="6" y="28"/>
                    </a:cubicBezTo>
                    <a:cubicBezTo>
                      <a:pt x="6" y="28"/>
                      <a:pt x="6" y="28"/>
                      <a:pt x="5" y="28"/>
                    </a:cubicBezTo>
                    <a:cubicBezTo>
                      <a:pt x="5" y="28"/>
                      <a:pt x="6" y="28"/>
                      <a:pt x="6" y="28"/>
                    </a:cubicBezTo>
                    <a:cubicBezTo>
                      <a:pt x="7" y="29"/>
                      <a:pt x="6" y="29"/>
                      <a:pt x="6" y="29"/>
                    </a:cubicBezTo>
                    <a:cubicBezTo>
                      <a:pt x="6" y="29"/>
                      <a:pt x="4" y="28"/>
                      <a:pt x="5" y="28"/>
                    </a:cubicBezTo>
                    <a:cubicBezTo>
                      <a:pt x="5" y="28"/>
                      <a:pt x="5" y="28"/>
                      <a:pt x="4" y="28"/>
                    </a:cubicBezTo>
                    <a:cubicBezTo>
                      <a:pt x="4" y="28"/>
                      <a:pt x="5" y="28"/>
                      <a:pt x="5" y="28"/>
                    </a:cubicBezTo>
                    <a:cubicBezTo>
                      <a:pt x="4" y="28"/>
                      <a:pt x="4" y="28"/>
                      <a:pt x="3" y="27"/>
                    </a:cubicBezTo>
                    <a:cubicBezTo>
                      <a:pt x="3" y="27"/>
                      <a:pt x="2" y="26"/>
                      <a:pt x="2" y="26"/>
                    </a:cubicBezTo>
                    <a:cubicBezTo>
                      <a:pt x="2" y="26"/>
                      <a:pt x="3" y="27"/>
                      <a:pt x="3" y="27"/>
                    </a:cubicBezTo>
                    <a:cubicBezTo>
                      <a:pt x="0" y="25"/>
                      <a:pt x="4" y="26"/>
                      <a:pt x="2" y="24"/>
                    </a:cubicBezTo>
                    <a:cubicBezTo>
                      <a:pt x="2" y="24"/>
                      <a:pt x="3" y="24"/>
                      <a:pt x="3" y="25"/>
                    </a:cubicBezTo>
                    <a:cubicBezTo>
                      <a:pt x="3" y="24"/>
                      <a:pt x="4" y="24"/>
                      <a:pt x="4" y="24"/>
                    </a:cubicBezTo>
                    <a:cubicBezTo>
                      <a:pt x="5" y="25"/>
                      <a:pt x="4" y="24"/>
                      <a:pt x="5" y="25"/>
                    </a:cubicBezTo>
                    <a:cubicBezTo>
                      <a:pt x="5" y="24"/>
                      <a:pt x="4" y="24"/>
                      <a:pt x="4" y="23"/>
                    </a:cubicBezTo>
                    <a:cubicBezTo>
                      <a:pt x="5" y="24"/>
                      <a:pt x="4" y="21"/>
                      <a:pt x="5" y="22"/>
                    </a:cubicBezTo>
                    <a:cubicBezTo>
                      <a:pt x="5" y="22"/>
                      <a:pt x="4" y="22"/>
                      <a:pt x="5" y="22"/>
                    </a:cubicBezTo>
                    <a:cubicBezTo>
                      <a:pt x="5" y="22"/>
                      <a:pt x="6" y="21"/>
                      <a:pt x="5" y="20"/>
                    </a:cubicBezTo>
                    <a:cubicBezTo>
                      <a:pt x="6" y="21"/>
                      <a:pt x="6" y="21"/>
                      <a:pt x="6" y="21"/>
                    </a:cubicBezTo>
                    <a:cubicBezTo>
                      <a:pt x="6" y="21"/>
                      <a:pt x="6" y="21"/>
                      <a:pt x="6" y="20"/>
                    </a:cubicBezTo>
                    <a:cubicBezTo>
                      <a:pt x="6" y="20"/>
                      <a:pt x="7" y="21"/>
                      <a:pt x="6" y="20"/>
                    </a:cubicBezTo>
                    <a:cubicBezTo>
                      <a:pt x="7" y="21"/>
                      <a:pt x="6" y="19"/>
                      <a:pt x="6" y="18"/>
                    </a:cubicBezTo>
                    <a:cubicBezTo>
                      <a:pt x="8" y="21"/>
                      <a:pt x="8" y="20"/>
                      <a:pt x="9" y="21"/>
                    </a:cubicBezTo>
                    <a:cubicBezTo>
                      <a:pt x="9" y="20"/>
                      <a:pt x="9" y="20"/>
                      <a:pt x="9" y="20"/>
                    </a:cubicBezTo>
                    <a:cubicBezTo>
                      <a:pt x="9" y="20"/>
                      <a:pt x="10" y="21"/>
                      <a:pt x="9" y="20"/>
                    </a:cubicBezTo>
                    <a:cubicBezTo>
                      <a:pt x="9" y="20"/>
                      <a:pt x="10" y="21"/>
                      <a:pt x="10" y="21"/>
                    </a:cubicBezTo>
                    <a:cubicBezTo>
                      <a:pt x="10" y="21"/>
                      <a:pt x="10" y="21"/>
                      <a:pt x="10" y="20"/>
                    </a:cubicBezTo>
                    <a:cubicBezTo>
                      <a:pt x="9" y="20"/>
                      <a:pt x="9" y="20"/>
                      <a:pt x="9" y="20"/>
                    </a:cubicBezTo>
                    <a:cubicBezTo>
                      <a:pt x="8" y="18"/>
                      <a:pt x="10" y="19"/>
                      <a:pt x="9" y="18"/>
                    </a:cubicBezTo>
                    <a:cubicBezTo>
                      <a:pt x="10" y="19"/>
                      <a:pt x="10" y="18"/>
                      <a:pt x="10" y="18"/>
                    </a:cubicBezTo>
                    <a:cubicBezTo>
                      <a:pt x="10" y="18"/>
                      <a:pt x="10" y="18"/>
                      <a:pt x="10" y="19"/>
                    </a:cubicBezTo>
                    <a:cubicBezTo>
                      <a:pt x="10" y="18"/>
                      <a:pt x="10" y="18"/>
                      <a:pt x="10" y="18"/>
                    </a:cubicBezTo>
                    <a:cubicBezTo>
                      <a:pt x="10" y="18"/>
                      <a:pt x="10" y="18"/>
                      <a:pt x="10" y="18"/>
                    </a:cubicBezTo>
                    <a:cubicBezTo>
                      <a:pt x="11" y="18"/>
                      <a:pt x="11" y="18"/>
                      <a:pt x="11" y="19"/>
                    </a:cubicBezTo>
                    <a:cubicBezTo>
                      <a:pt x="11" y="20"/>
                      <a:pt x="10" y="18"/>
                      <a:pt x="11" y="19"/>
                    </a:cubicBezTo>
                    <a:cubicBezTo>
                      <a:pt x="11" y="19"/>
                      <a:pt x="11" y="20"/>
                      <a:pt x="11" y="20"/>
                    </a:cubicBezTo>
                    <a:cubicBezTo>
                      <a:pt x="11" y="19"/>
                      <a:pt x="10" y="18"/>
                      <a:pt x="10" y="17"/>
                    </a:cubicBezTo>
                    <a:cubicBezTo>
                      <a:pt x="11" y="18"/>
                      <a:pt x="10" y="17"/>
                      <a:pt x="11" y="16"/>
                    </a:cubicBezTo>
                    <a:cubicBezTo>
                      <a:pt x="11" y="17"/>
                      <a:pt x="11" y="17"/>
                      <a:pt x="11" y="17"/>
                    </a:cubicBezTo>
                    <a:cubicBezTo>
                      <a:pt x="11" y="18"/>
                      <a:pt x="11" y="18"/>
                      <a:pt x="12" y="18"/>
                    </a:cubicBezTo>
                    <a:cubicBezTo>
                      <a:pt x="12" y="18"/>
                      <a:pt x="11" y="17"/>
                      <a:pt x="11" y="16"/>
                    </a:cubicBezTo>
                    <a:cubicBezTo>
                      <a:pt x="10" y="15"/>
                      <a:pt x="11" y="17"/>
                      <a:pt x="11" y="18"/>
                    </a:cubicBezTo>
                    <a:cubicBezTo>
                      <a:pt x="11" y="18"/>
                      <a:pt x="12" y="18"/>
                      <a:pt x="11" y="17"/>
                    </a:cubicBezTo>
                    <a:cubicBezTo>
                      <a:pt x="11" y="16"/>
                      <a:pt x="12" y="18"/>
                      <a:pt x="11" y="17"/>
                    </a:cubicBezTo>
                    <a:cubicBezTo>
                      <a:pt x="11" y="16"/>
                      <a:pt x="11" y="16"/>
                      <a:pt x="11" y="16"/>
                    </a:cubicBezTo>
                    <a:cubicBezTo>
                      <a:pt x="11" y="17"/>
                      <a:pt x="11" y="17"/>
                      <a:pt x="12" y="17"/>
                    </a:cubicBezTo>
                    <a:cubicBezTo>
                      <a:pt x="12" y="17"/>
                      <a:pt x="11" y="16"/>
                      <a:pt x="12" y="17"/>
                    </a:cubicBezTo>
                    <a:cubicBezTo>
                      <a:pt x="11" y="16"/>
                      <a:pt x="13" y="17"/>
                      <a:pt x="12" y="15"/>
                    </a:cubicBezTo>
                    <a:cubicBezTo>
                      <a:pt x="12" y="15"/>
                      <a:pt x="12" y="15"/>
                      <a:pt x="12" y="15"/>
                    </a:cubicBezTo>
                    <a:cubicBezTo>
                      <a:pt x="12" y="16"/>
                      <a:pt x="13" y="17"/>
                      <a:pt x="13" y="17"/>
                    </a:cubicBezTo>
                    <a:cubicBezTo>
                      <a:pt x="13" y="16"/>
                      <a:pt x="12" y="16"/>
                      <a:pt x="12" y="16"/>
                    </a:cubicBezTo>
                    <a:cubicBezTo>
                      <a:pt x="12" y="15"/>
                      <a:pt x="12" y="16"/>
                      <a:pt x="12" y="15"/>
                    </a:cubicBezTo>
                    <a:cubicBezTo>
                      <a:pt x="13" y="17"/>
                      <a:pt x="13" y="16"/>
                      <a:pt x="13" y="17"/>
                    </a:cubicBezTo>
                    <a:cubicBezTo>
                      <a:pt x="13" y="18"/>
                      <a:pt x="14" y="18"/>
                      <a:pt x="14" y="19"/>
                    </a:cubicBezTo>
                    <a:cubicBezTo>
                      <a:pt x="14" y="19"/>
                      <a:pt x="14" y="18"/>
                      <a:pt x="14" y="18"/>
                    </a:cubicBezTo>
                    <a:cubicBezTo>
                      <a:pt x="13" y="17"/>
                      <a:pt x="14" y="18"/>
                      <a:pt x="13" y="16"/>
                    </a:cubicBezTo>
                    <a:cubicBezTo>
                      <a:pt x="14" y="17"/>
                      <a:pt x="14" y="17"/>
                      <a:pt x="14" y="17"/>
                    </a:cubicBezTo>
                    <a:cubicBezTo>
                      <a:pt x="15" y="19"/>
                      <a:pt x="14" y="18"/>
                      <a:pt x="15" y="19"/>
                    </a:cubicBezTo>
                    <a:cubicBezTo>
                      <a:pt x="15" y="18"/>
                      <a:pt x="14" y="17"/>
                      <a:pt x="14" y="17"/>
                    </a:cubicBezTo>
                    <a:cubicBezTo>
                      <a:pt x="13" y="16"/>
                      <a:pt x="14" y="17"/>
                      <a:pt x="14" y="17"/>
                    </a:cubicBezTo>
                    <a:cubicBezTo>
                      <a:pt x="14" y="18"/>
                      <a:pt x="15" y="19"/>
                      <a:pt x="15" y="18"/>
                    </a:cubicBezTo>
                    <a:cubicBezTo>
                      <a:pt x="15" y="19"/>
                      <a:pt x="15" y="18"/>
                      <a:pt x="16" y="19"/>
                    </a:cubicBezTo>
                    <a:cubicBezTo>
                      <a:pt x="16" y="20"/>
                      <a:pt x="15" y="18"/>
                      <a:pt x="15" y="18"/>
                    </a:cubicBezTo>
                    <a:cubicBezTo>
                      <a:pt x="16" y="19"/>
                      <a:pt x="16" y="19"/>
                      <a:pt x="16" y="20"/>
                    </a:cubicBezTo>
                    <a:cubicBezTo>
                      <a:pt x="16" y="19"/>
                      <a:pt x="16" y="18"/>
                      <a:pt x="16" y="18"/>
                    </a:cubicBezTo>
                    <a:cubicBezTo>
                      <a:pt x="15" y="17"/>
                      <a:pt x="16" y="18"/>
                      <a:pt x="15" y="17"/>
                    </a:cubicBezTo>
                    <a:cubicBezTo>
                      <a:pt x="15" y="17"/>
                      <a:pt x="15" y="17"/>
                      <a:pt x="15" y="17"/>
                    </a:cubicBezTo>
                    <a:cubicBezTo>
                      <a:pt x="15" y="17"/>
                      <a:pt x="15" y="16"/>
                      <a:pt x="16" y="18"/>
                    </a:cubicBezTo>
                    <a:cubicBezTo>
                      <a:pt x="16" y="17"/>
                      <a:pt x="15" y="17"/>
                      <a:pt x="15" y="17"/>
                    </a:cubicBezTo>
                    <a:cubicBezTo>
                      <a:pt x="15" y="17"/>
                      <a:pt x="15" y="16"/>
                      <a:pt x="15" y="16"/>
                    </a:cubicBezTo>
                    <a:cubicBezTo>
                      <a:pt x="15" y="15"/>
                      <a:pt x="16" y="18"/>
                      <a:pt x="15" y="16"/>
                    </a:cubicBezTo>
                    <a:cubicBezTo>
                      <a:pt x="15" y="16"/>
                      <a:pt x="16" y="16"/>
                      <a:pt x="15" y="16"/>
                    </a:cubicBezTo>
                    <a:cubicBezTo>
                      <a:pt x="16" y="16"/>
                      <a:pt x="16" y="16"/>
                      <a:pt x="16" y="17"/>
                    </a:cubicBezTo>
                    <a:cubicBezTo>
                      <a:pt x="16" y="15"/>
                      <a:pt x="17" y="16"/>
                      <a:pt x="17" y="14"/>
                    </a:cubicBezTo>
                    <a:cubicBezTo>
                      <a:pt x="18" y="14"/>
                      <a:pt x="18" y="16"/>
                      <a:pt x="19" y="18"/>
                    </a:cubicBezTo>
                    <a:cubicBezTo>
                      <a:pt x="20" y="17"/>
                      <a:pt x="22" y="17"/>
                      <a:pt x="22" y="16"/>
                    </a:cubicBezTo>
                    <a:cubicBezTo>
                      <a:pt x="22" y="16"/>
                      <a:pt x="21" y="15"/>
                      <a:pt x="22" y="16"/>
                    </a:cubicBezTo>
                    <a:cubicBezTo>
                      <a:pt x="22" y="15"/>
                      <a:pt x="22" y="15"/>
                      <a:pt x="21" y="14"/>
                    </a:cubicBezTo>
                    <a:cubicBezTo>
                      <a:pt x="21" y="14"/>
                      <a:pt x="21" y="13"/>
                      <a:pt x="22" y="15"/>
                    </a:cubicBezTo>
                    <a:cubicBezTo>
                      <a:pt x="22" y="14"/>
                      <a:pt x="22" y="13"/>
                      <a:pt x="22" y="13"/>
                    </a:cubicBezTo>
                    <a:cubicBezTo>
                      <a:pt x="22" y="13"/>
                      <a:pt x="22" y="13"/>
                      <a:pt x="22" y="13"/>
                    </a:cubicBezTo>
                    <a:cubicBezTo>
                      <a:pt x="22" y="14"/>
                      <a:pt x="22" y="14"/>
                      <a:pt x="22" y="14"/>
                    </a:cubicBezTo>
                    <a:cubicBezTo>
                      <a:pt x="23" y="14"/>
                      <a:pt x="22" y="14"/>
                      <a:pt x="23" y="15"/>
                    </a:cubicBezTo>
                    <a:cubicBezTo>
                      <a:pt x="22" y="14"/>
                      <a:pt x="23" y="15"/>
                      <a:pt x="22" y="15"/>
                    </a:cubicBezTo>
                    <a:cubicBezTo>
                      <a:pt x="23" y="16"/>
                      <a:pt x="23" y="15"/>
                      <a:pt x="23" y="17"/>
                    </a:cubicBezTo>
                    <a:cubicBezTo>
                      <a:pt x="23" y="16"/>
                      <a:pt x="23" y="16"/>
                      <a:pt x="23" y="16"/>
                    </a:cubicBezTo>
                    <a:cubicBezTo>
                      <a:pt x="23" y="16"/>
                      <a:pt x="23" y="16"/>
                      <a:pt x="24" y="16"/>
                    </a:cubicBezTo>
                    <a:cubicBezTo>
                      <a:pt x="23" y="16"/>
                      <a:pt x="23" y="14"/>
                      <a:pt x="22" y="14"/>
                    </a:cubicBezTo>
                    <a:cubicBezTo>
                      <a:pt x="22" y="13"/>
                      <a:pt x="23" y="15"/>
                      <a:pt x="23" y="15"/>
                    </a:cubicBezTo>
                    <a:cubicBezTo>
                      <a:pt x="23" y="14"/>
                      <a:pt x="23" y="14"/>
                      <a:pt x="23" y="14"/>
                    </a:cubicBezTo>
                    <a:cubicBezTo>
                      <a:pt x="23" y="14"/>
                      <a:pt x="23" y="15"/>
                      <a:pt x="23" y="15"/>
                    </a:cubicBezTo>
                    <a:cubicBezTo>
                      <a:pt x="24" y="15"/>
                      <a:pt x="24" y="16"/>
                      <a:pt x="23" y="15"/>
                    </a:cubicBezTo>
                    <a:cubicBezTo>
                      <a:pt x="24" y="16"/>
                      <a:pt x="24" y="16"/>
                      <a:pt x="24" y="16"/>
                    </a:cubicBezTo>
                    <a:cubicBezTo>
                      <a:pt x="24" y="16"/>
                      <a:pt x="24" y="16"/>
                      <a:pt x="24" y="16"/>
                    </a:cubicBezTo>
                    <a:cubicBezTo>
                      <a:pt x="24" y="16"/>
                      <a:pt x="24" y="16"/>
                      <a:pt x="24" y="16"/>
                    </a:cubicBezTo>
                    <a:cubicBezTo>
                      <a:pt x="24" y="16"/>
                      <a:pt x="24" y="16"/>
                      <a:pt x="23" y="14"/>
                    </a:cubicBezTo>
                    <a:cubicBezTo>
                      <a:pt x="23" y="14"/>
                      <a:pt x="23" y="14"/>
                      <a:pt x="23" y="14"/>
                    </a:cubicBezTo>
                    <a:cubicBezTo>
                      <a:pt x="23" y="14"/>
                      <a:pt x="23" y="14"/>
                      <a:pt x="24" y="15"/>
                    </a:cubicBezTo>
                    <a:cubicBezTo>
                      <a:pt x="24" y="14"/>
                      <a:pt x="24" y="15"/>
                      <a:pt x="24" y="14"/>
                    </a:cubicBezTo>
                    <a:cubicBezTo>
                      <a:pt x="24" y="15"/>
                      <a:pt x="24" y="15"/>
                      <a:pt x="25" y="16"/>
                    </a:cubicBezTo>
                    <a:cubicBezTo>
                      <a:pt x="25" y="16"/>
                      <a:pt x="24" y="14"/>
                      <a:pt x="25" y="16"/>
                    </a:cubicBezTo>
                    <a:cubicBezTo>
                      <a:pt x="25" y="16"/>
                      <a:pt x="24" y="14"/>
                      <a:pt x="24" y="15"/>
                    </a:cubicBezTo>
                    <a:cubicBezTo>
                      <a:pt x="24" y="13"/>
                      <a:pt x="25" y="15"/>
                      <a:pt x="24" y="14"/>
                    </a:cubicBezTo>
                    <a:cubicBezTo>
                      <a:pt x="24" y="14"/>
                      <a:pt x="24" y="15"/>
                      <a:pt x="25" y="16"/>
                    </a:cubicBezTo>
                    <a:cubicBezTo>
                      <a:pt x="25" y="15"/>
                      <a:pt x="25" y="15"/>
                      <a:pt x="25" y="15"/>
                    </a:cubicBezTo>
                    <a:cubicBezTo>
                      <a:pt x="24" y="14"/>
                      <a:pt x="25" y="15"/>
                      <a:pt x="24" y="13"/>
                    </a:cubicBezTo>
                    <a:cubicBezTo>
                      <a:pt x="25" y="15"/>
                      <a:pt x="24" y="12"/>
                      <a:pt x="25" y="14"/>
                    </a:cubicBezTo>
                    <a:cubicBezTo>
                      <a:pt x="25" y="14"/>
                      <a:pt x="25" y="13"/>
                      <a:pt x="24" y="13"/>
                    </a:cubicBezTo>
                    <a:cubicBezTo>
                      <a:pt x="25" y="13"/>
                      <a:pt x="25" y="14"/>
                      <a:pt x="25" y="14"/>
                    </a:cubicBezTo>
                    <a:cubicBezTo>
                      <a:pt x="24" y="12"/>
                      <a:pt x="27" y="14"/>
                      <a:pt x="26" y="13"/>
                    </a:cubicBezTo>
                    <a:cubicBezTo>
                      <a:pt x="26" y="13"/>
                      <a:pt x="26" y="13"/>
                      <a:pt x="27" y="13"/>
                    </a:cubicBezTo>
                    <a:cubicBezTo>
                      <a:pt x="27" y="13"/>
                      <a:pt x="27" y="13"/>
                      <a:pt x="27" y="12"/>
                    </a:cubicBezTo>
                    <a:cubicBezTo>
                      <a:pt x="27" y="12"/>
                      <a:pt x="27" y="13"/>
                      <a:pt x="28" y="13"/>
                    </a:cubicBezTo>
                    <a:cubicBezTo>
                      <a:pt x="28" y="13"/>
                      <a:pt x="28" y="13"/>
                      <a:pt x="28" y="13"/>
                    </a:cubicBezTo>
                    <a:cubicBezTo>
                      <a:pt x="28" y="13"/>
                      <a:pt x="29" y="15"/>
                      <a:pt x="29" y="15"/>
                    </a:cubicBezTo>
                    <a:cubicBezTo>
                      <a:pt x="29" y="15"/>
                      <a:pt x="29" y="14"/>
                      <a:pt x="29" y="14"/>
                    </a:cubicBezTo>
                    <a:cubicBezTo>
                      <a:pt x="28" y="13"/>
                      <a:pt x="29" y="14"/>
                      <a:pt x="28" y="13"/>
                    </a:cubicBezTo>
                    <a:cubicBezTo>
                      <a:pt x="29" y="13"/>
                      <a:pt x="29" y="14"/>
                      <a:pt x="29" y="13"/>
                    </a:cubicBezTo>
                    <a:cubicBezTo>
                      <a:pt x="29" y="13"/>
                      <a:pt x="29" y="13"/>
                      <a:pt x="29" y="14"/>
                    </a:cubicBezTo>
                    <a:cubicBezTo>
                      <a:pt x="29" y="14"/>
                      <a:pt x="29" y="12"/>
                      <a:pt x="30" y="14"/>
                    </a:cubicBezTo>
                    <a:cubicBezTo>
                      <a:pt x="30" y="13"/>
                      <a:pt x="29" y="13"/>
                      <a:pt x="29" y="12"/>
                    </a:cubicBezTo>
                    <a:cubicBezTo>
                      <a:pt x="29" y="13"/>
                      <a:pt x="29" y="13"/>
                      <a:pt x="29" y="12"/>
                    </a:cubicBezTo>
                    <a:cubicBezTo>
                      <a:pt x="28" y="11"/>
                      <a:pt x="30" y="13"/>
                      <a:pt x="30" y="13"/>
                    </a:cubicBezTo>
                    <a:cubicBezTo>
                      <a:pt x="30" y="14"/>
                      <a:pt x="30" y="13"/>
                      <a:pt x="30" y="13"/>
                    </a:cubicBezTo>
                    <a:cubicBezTo>
                      <a:pt x="30" y="14"/>
                      <a:pt x="30" y="14"/>
                      <a:pt x="30" y="14"/>
                    </a:cubicBezTo>
                    <a:cubicBezTo>
                      <a:pt x="30" y="14"/>
                      <a:pt x="29" y="13"/>
                      <a:pt x="29" y="12"/>
                    </a:cubicBezTo>
                    <a:cubicBezTo>
                      <a:pt x="30" y="12"/>
                      <a:pt x="30" y="12"/>
                      <a:pt x="30" y="11"/>
                    </a:cubicBezTo>
                    <a:cubicBezTo>
                      <a:pt x="30" y="11"/>
                      <a:pt x="30" y="12"/>
                      <a:pt x="31" y="12"/>
                    </a:cubicBezTo>
                    <a:cubicBezTo>
                      <a:pt x="30" y="11"/>
                      <a:pt x="30" y="10"/>
                      <a:pt x="30" y="11"/>
                    </a:cubicBezTo>
                    <a:cubicBezTo>
                      <a:pt x="31" y="11"/>
                      <a:pt x="31" y="12"/>
                      <a:pt x="30" y="11"/>
                    </a:cubicBezTo>
                    <a:cubicBezTo>
                      <a:pt x="31" y="13"/>
                      <a:pt x="30" y="10"/>
                      <a:pt x="31" y="12"/>
                    </a:cubicBezTo>
                    <a:cubicBezTo>
                      <a:pt x="31" y="11"/>
                      <a:pt x="30" y="11"/>
                      <a:pt x="31" y="11"/>
                    </a:cubicBezTo>
                    <a:cubicBezTo>
                      <a:pt x="31" y="11"/>
                      <a:pt x="30" y="9"/>
                      <a:pt x="30" y="9"/>
                    </a:cubicBezTo>
                    <a:cubicBezTo>
                      <a:pt x="29" y="9"/>
                      <a:pt x="30" y="9"/>
                      <a:pt x="30" y="9"/>
                    </a:cubicBezTo>
                    <a:cubicBezTo>
                      <a:pt x="30" y="9"/>
                      <a:pt x="30" y="9"/>
                      <a:pt x="30" y="9"/>
                    </a:cubicBezTo>
                    <a:cubicBezTo>
                      <a:pt x="30" y="10"/>
                      <a:pt x="31" y="10"/>
                      <a:pt x="31" y="10"/>
                    </a:cubicBezTo>
                    <a:cubicBezTo>
                      <a:pt x="32" y="11"/>
                      <a:pt x="31" y="9"/>
                      <a:pt x="32" y="12"/>
                    </a:cubicBezTo>
                    <a:cubicBezTo>
                      <a:pt x="32" y="11"/>
                      <a:pt x="33" y="11"/>
                      <a:pt x="33" y="10"/>
                    </a:cubicBezTo>
                    <a:cubicBezTo>
                      <a:pt x="32" y="10"/>
                      <a:pt x="32" y="10"/>
                      <a:pt x="32" y="9"/>
                    </a:cubicBezTo>
                    <a:cubicBezTo>
                      <a:pt x="32" y="9"/>
                      <a:pt x="32" y="10"/>
                      <a:pt x="32" y="10"/>
                    </a:cubicBezTo>
                    <a:cubicBezTo>
                      <a:pt x="33" y="11"/>
                      <a:pt x="31" y="9"/>
                      <a:pt x="32" y="10"/>
                    </a:cubicBezTo>
                    <a:cubicBezTo>
                      <a:pt x="32" y="10"/>
                      <a:pt x="32" y="10"/>
                      <a:pt x="31" y="9"/>
                    </a:cubicBezTo>
                    <a:cubicBezTo>
                      <a:pt x="32" y="10"/>
                      <a:pt x="31" y="8"/>
                      <a:pt x="32" y="9"/>
                    </a:cubicBezTo>
                    <a:cubicBezTo>
                      <a:pt x="32" y="9"/>
                      <a:pt x="31" y="8"/>
                      <a:pt x="31" y="8"/>
                    </a:cubicBezTo>
                    <a:cubicBezTo>
                      <a:pt x="31" y="8"/>
                      <a:pt x="32" y="9"/>
                      <a:pt x="31" y="9"/>
                    </a:cubicBezTo>
                    <a:cubicBezTo>
                      <a:pt x="31" y="8"/>
                      <a:pt x="31" y="8"/>
                      <a:pt x="31" y="8"/>
                    </a:cubicBezTo>
                    <a:cubicBezTo>
                      <a:pt x="30" y="8"/>
                      <a:pt x="30" y="8"/>
                      <a:pt x="30" y="8"/>
                    </a:cubicBezTo>
                    <a:cubicBezTo>
                      <a:pt x="30" y="7"/>
                      <a:pt x="31" y="8"/>
                      <a:pt x="31" y="7"/>
                    </a:cubicBezTo>
                    <a:cubicBezTo>
                      <a:pt x="31" y="8"/>
                      <a:pt x="32" y="8"/>
                      <a:pt x="32" y="9"/>
                    </a:cubicBezTo>
                    <a:cubicBezTo>
                      <a:pt x="32" y="8"/>
                      <a:pt x="32" y="8"/>
                      <a:pt x="32" y="8"/>
                    </a:cubicBezTo>
                    <a:cubicBezTo>
                      <a:pt x="31" y="8"/>
                      <a:pt x="32" y="8"/>
                      <a:pt x="32" y="8"/>
                    </a:cubicBezTo>
                    <a:cubicBezTo>
                      <a:pt x="30" y="6"/>
                      <a:pt x="32" y="8"/>
                      <a:pt x="31" y="7"/>
                    </a:cubicBezTo>
                    <a:cubicBezTo>
                      <a:pt x="31" y="7"/>
                      <a:pt x="31" y="7"/>
                      <a:pt x="32" y="7"/>
                    </a:cubicBezTo>
                    <a:cubicBezTo>
                      <a:pt x="32" y="7"/>
                      <a:pt x="31" y="7"/>
                      <a:pt x="32" y="7"/>
                    </a:cubicBezTo>
                    <a:cubicBezTo>
                      <a:pt x="33" y="8"/>
                      <a:pt x="31" y="6"/>
                      <a:pt x="32" y="8"/>
                    </a:cubicBezTo>
                    <a:cubicBezTo>
                      <a:pt x="33" y="8"/>
                      <a:pt x="30" y="5"/>
                      <a:pt x="32" y="6"/>
                    </a:cubicBezTo>
                    <a:cubicBezTo>
                      <a:pt x="30" y="5"/>
                      <a:pt x="32" y="6"/>
                      <a:pt x="31" y="6"/>
                    </a:cubicBezTo>
                    <a:cubicBezTo>
                      <a:pt x="32" y="6"/>
                      <a:pt x="33" y="6"/>
                      <a:pt x="34" y="7"/>
                    </a:cubicBezTo>
                    <a:cubicBezTo>
                      <a:pt x="33" y="7"/>
                      <a:pt x="33" y="6"/>
                      <a:pt x="32" y="6"/>
                    </a:cubicBezTo>
                    <a:cubicBezTo>
                      <a:pt x="33" y="6"/>
                      <a:pt x="33" y="7"/>
                      <a:pt x="34" y="7"/>
                    </a:cubicBezTo>
                    <a:cubicBezTo>
                      <a:pt x="34" y="7"/>
                      <a:pt x="32" y="6"/>
                      <a:pt x="33" y="6"/>
                    </a:cubicBezTo>
                    <a:cubicBezTo>
                      <a:pt x="33" y="6"/>
                      <a:pt x="33" y="6"/>
                      <a:pt x="33" y="6"/>
                    </a:cubicBezTo>
                    <a:cubicBezTo>
                      <a:pt x="33" y="6"/>
                      <a:pt x="33" y="6"/>
                      <a:pt x="34" y="7"/>
                    </a:cubicBezTo>
                    <a:cubicBezTo>
                      <a:pt x="33" y="6"/>
                      <a:pt x="33" y="5"/>
                      <a:pt x="33" y="6"/>
                    </a:cubicBezTo>
                    <a:cubicBezTo>
                      <a:pt x="33" y="6"/>
                      <a:pt x="33" y="5"/>
                      <a:pt x="33" y="5"/>
                    </a:cubicBezTo>
                    <a:cubicBezTo>
                      <a:pt x="32" y="5"/>
                      <a:pt x="32" y="5"/>
                      <a:pt x="32" y="5"/>
                    </a:cubicBezTo>
                    <a:cubicBezTo>
                      <a:pt x="33" y="5"/>
                      <a:pt x="33" y="5"/>
                      <a:pt x="34" y="5"/>
                    </a:cubicBezTo>
                    <a:cubicBezTo>
                      <a:pt x="34" y="6"/>
                      <a:pt x="34" y="5"/>
                      <a:pt x="34" y="5"/>
                    </a:cubicBezTo>
                    <a:cubicBezTo>
                      <a:pt x="34" y="6"/>
                      <a:pt x="34" y="6"/>
                      <a:pt x="35" y="6"/>
                    </a:cubicBezTo>
                    <a:cubicBezTo>
                      <a:pt x="34" y="5"/>
                      <a:pt x="36" y="6"/>
                      <a:pt x="34" y="5"/>
                    </a:cubicBezTo>
                    <a:cubicBezTo>
                      <a:pt x="35" y="5"/>
                      <a:pt x="36" y="5"/>
                      <a:pt x="36" y="4"/>
                    </a:cubicBezTo>
                    <a:cubicBezTo>
                      <a:pt x="36" y="4"/>
                      <a:pt x="36" y="3"/>
                      <a:pt x="36" y="3"/>
                    </a:cubicBezTo>
                    <a:cubicBezTo>
                      <a:pt x="36" y="3"/>
                      <a:pt x="35" y="2"/>
                      <a:pt x="36" y="2"/>
                    </a:cubicBezTo>
                    <a:cubicBezTo>
                      <a:pt x="34" y="2"/>
                      <a:pt x="35" y="2"/>
                      <a:pt x="34" y="3"/>
                    </a:cubicBezTo>
                    <a:cubicBezTo>
                      <a:pt x="34" y="3"/>
                      <a:pt x="35" y="3"/>
                      <a:pt x="34" y="3"/>
                    </a:cubicBezTo>
                    <a:cubicBezTo>
                      <a:pt x="36" y="3"/>
                      <a:pt x="33" y="3"/>
                      <a:pt x="35" y="3"/>
                    </a:cubicBezTo>
                    <a:cubicBezTo>
                      <a:pt x="34" y="3"/>
                      <a:pt x="33" y="3"/>
                      <a:pt x="33" y="3"/>
                    </a:cubicBezTo>
                    <a:cubicBezTo>
                      <a:pt x="34" y="3"/>
                      <a:pt x="32" y="3"/>
                      <a:pt x="33" y="3"/>
                    </a:cubicBezTo>
                    <a:cubicBezTo>
                      <a:pt x="34" y="3"/>
                      <a:pt x="34" y="3"/>
                      <a:pt x="33" y="3"/>
                    </a:cubicBezTo>
                    <a:cubicBezTo>
                      <a:pt x="32" y="3"/>
                      <a:pt x="33" y="3"/>
                      <a:pt x="32" y="3"/>
                    </a:cubicBezTo>
                    <a:cubicBezTo>
                      <a:pt x="34" y="3"/>
                      <a:pt x="34" y="2"/>
                      <a:pt x="35" y="2"/>
                    </a:cubicBezTo>
                    <a:cubicBezTo>
                      <a:pt x="35" y="2"/>
                      <a:pt x="33" y="2"/>
                      <a:pt x="33" y="2"/>
                    </a:cubicBezTo>
                    <a:cubicBezTo>
                      <a:pt x="33" y="3"/>
                      <a:pt x="33" y="2"/>
                      <a:pt x="33" y="2"/>
                    </a:cubicBezTo>
                    <a:cubicBezTo>
                      <a:pt x="33" y="2"/>
                      <a:pt x="34" y="2"/>
                      <a:pt x="34" y="2"/>
                    </a:cubicBezTo>
                    <a:cubicBezTo>
                      <a:pt x="34" y="2"/>
                      <a:pt x="35" y="2"/>
                      <a:pt x="35" y="2"/>
                    </a:cubicBezTo>
                    <a:cubicBezTo>
                      <a:pt x="35" y="2"/>
                      <a:pt x="34" y="2"/>
                      <a:pt x="33" y="2"/>
                    </a:cubicBezTo>
                    <a:cubicBezTo>
                      <a:pt x="34" y="2"/>
                      <a:pt x="32" y="2"/>
                      <a:pt x="34" y="1"/>
                    </a:cubicBezTo>
                    <a:cubicBezTo>
                      <a:pt x="33" y="1"/>
                      <a:pt x="35" y="0"/>
                      <a:pt x="33" y="1"/>
                    </a:cubicBezTo>
                    <a:cubicBezTo>
                      <a:pt x="33" y="1"/>
                      <a:pt x="35" y="0"/>
                      <a:pt x="36" y="0"/>
                    </a:cubicBezTo>
                    <a:close/>
                    <a:moveTo>
                      <a:pt x="14" y="21"/>
                    </a:moveTo>
                    <a:cubicBezTo>
                      <a:pt x="14" y="21"/>
                      <a:pt x="14" y="20"/>
                      <a:pt x="13" y="20"/>
                    </a:cubicBezTo>
                    <a:cubicBezTo>
                      <a:pt x="13" y="20"/>
                      <a:pt x="13" y="20"/>
                      <a:pt x="14" y="21"/>
                    </a:cubicBezTo>
                    <a:cubicBezTo>
                      <a:pt x="14" y="21"/>
                      <a:pt x="14" y="21"/>
                      <a:pt x="14" y="21"/>
                    </a:cubicBezTo>
                    <a:cubicBezTo>
                      <a:pt x="14" y="21"/>
                      <a:pt x="14" y="21"/>
                      <a:pt x="14" y="20"/>
                    </a:cubicBezTo>
                    <a:cubicBezTo>
                      <a:pt x="14" y="20"/>
                      <a:pt x="15" y="22"/>
                      <a:pt x="14" y="21"/>
                    </a:cubicBezTo>
                    <a:close/>
                    <a:moveTo>
                      <a:pt x="14" y="19"/>
                    </a:moveTo>
                    <a:cubicBezTo>
                      <a:pt x="14" y="19"/>
                      <a:pt x="14" y="19"/>
                      <a:pt x="14" y="19"/>
                    </a:cubicBezTo>
                    <a:cubicBezTo>
                      <a:pt x="14" y="20"/>
                      <a:pt x="15" y="21"/>
                      <a:pt x="15" y="21"/>
                    </a:cubicBezTo>
                    <a:cubicBezTo>
                      <a:pt x="14" y="20"/>
                      <a:pt x="14" y="20"/>
                      <a:pt x="14" y="20"/>
                    </a:cubicBezTo>
                    <a:cubicBezTo>
                      <a:pt x="14" y="20"/>
                      <a:pt x="14" y="19"/>
                      <a:pt x="14" y="19"/>
                    </a:cubicBezTo>
                    <a:close/>
                    <a:moveTo>
                      <a:pt x="15" y="20"/>
                    </a:moveTo>
                    <a:cubicBezTo>
                      <a:pt x="15" y="20"/>
                      <a:pt x="15" y="21"/>
                      <a:pt x="15" y="20"/>
                    </a:cubicBezTo>
                    <a:cubicBezTo>
                      <a:pt x="15" y="21"/>
                      <a:pt x="16" y="22"/>
                      <a:pt x="16" y="21"/>
                    </a:cubicBezTo>
                    <a:cubicBezTo>
                      <a:pt x="15" y="21"/>
                      <a:pt x="15" y="21"/>
                      <a:pt x="15" y="20"/>
                    </a:cubicBezTo>
                    <a:close/>
                    <a:moveTo>
                      <a:pt x="31" y="12"/>
                    </a:moveTo>
                    <a:cubicBezTo>
                      <a:pt x="31" y="12"/>
                      <a:pt x="32" y="14"/>
                      <a:pt x="32" y="14"/>
                    </a:cubicBezTo>
                    <a:cubicBezTo>
                      <a:pt x="32" y="13"/>
                      <a:pt x="30" y="11"/>
                      <a:pt x="31" y="12"/>
                    </a:cubicBezTo>
                    <a:close/>
                    <a:moveTo>
                      <a:pt x="34" y="11"/>
                    </a:moveTo>
                    <a:cubicBezTo>
                      <a:pt x="33" y="10"/>
                      <a:pt x="33" y="9"/>
                      <a:pt x="32" y="9"/>
                    </a:cubicBezTo>
                    <a:cubicBezTo>
                      <a:pt x="33" y="10"/>
                      <a:pt x="33" y="10"/>
                      <a:pt x="34" y="11"/>
                    </a:cubicBezTo>
                    <a:cubicBezTo>
                      <a:pt x="34" y="11"/>
                      <a:pt x="34" y="11"/>
                      <a:pt x="34" y="11"/>
                    </a:cubicBezTo>
                    <a:cubicBezTo>
                      <a:pt x="34" y="11"/>
                      <a:pt x="34" y="11"/>
                      <a:pt x="34"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Freeform 52"/>
              <p:cNvSpPr/>
              <p:nvPr/>
            </p:nvSpPr>
            <p:spPr bwMode="auto">
              <a:xfrm rot="976095">
                <a:off x="5932960" y="47654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53"/>
              <p:cNvSpPr/>
              <p:nvPr/>
            </p:nvSpPr>
            <p:spPr bwMode="auto">
              <a:xfrm rot="976095">
                <a:off x="6350395" y="4525054"/>
                <a:ext cx="37854" cy="12618"/>
              </a:xfrm>
              <a:custGeom>
                <a:avLst/>
                <a:gdLst>
                  <a:gd name="T0" fmla="*/ 0 w 2"/>
                  <a:gd name="T1" fmla="*/ 0 h 1"/>
                  <a:gd name="T2" fmla="*/ 0 w 2"/>
                  <a:gd name="T3" fmla="*/ 1 h 1"/>
                  <a:gd name="T4" fmla="*/ 0 w 2"/>
                  <a:gd name="T5" fmla="*/ 1 h 1"/>
                  <a:gd name="T6" fmla="*/ 1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1" y="1"/>
                      <a:pt x="0" y="1"/>
                    </a:cubicBezTo>
                    <a:cubicBezTo>
                      <a:pt x="0" y="1"/>
                      <a:pt x="0" y="1"/>
                      <a:pt x="0" y="1"/>
                    </a:cubicBezTo>
                    <a:cubicBezTo>
                      <a:pt x="1" y="1"/>
                      <a:pt x="0" y="1"/>
                      <a:pt x="1" y="1"/>
                    </a:cubicBezTo>
                    <a:cubicBezTo>
                      <a:pt x="1" y="1"/>
                      <a:pt x="2" y="1"/>
                      <a:pt x="2"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54"/>
              <p:cNvSpPr/>
              <p:nvPr/>
            </p:nvSpPr>
            <p:spPr bwMode="auto">
              <a:xfrm rot="976095">
                <a:off x="6337020" y="4530350"/>
                <a:ext cx="1261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0" name="Freeform 55"/>
              <p:cNvSpPr/>
              <p:nvPr/>
            </p:nvSpPr>
            <p:spPr bwMode="auto">
              <a:xfrm rot="976095">
                <a:off x="6459720" y="5033703"/>
                <a:ext cx="56783" cy="50472"/>
              </a:xfrm>
              <a:custGeom>
                <a:avLst/>
                <a:gdLst>
                  <a:gd name="T0" fmla="*/ 1 w 3"/>
                  <a:gd name="T1" fmla="*/ 3 h 3"/>
                  <a:gd name="T2" fmla="*/ 2 w 3"/>
                  <a:gd name="T3" fmla="*/ 1 h 3"/>
                  <a:gd name="T4" fmla="*/ 1 w 3"/>
                  <a:gd name="T5" fmla="*/ 1 h 3"/>
                  <a:gd name="T6" fmla="*/ 0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1" y="3"/>
                      <a:pt x="3" y="2"/>
                      <a:pt x="2" y="1"/>
                    </a:cubicBezTo>
                    <a:cubicBezTo>
                      <a:pt x="0" y="2"/>
                      <a:pt x="2" y="0"/>
                      <a:pt x="1" y="1"/>
                    </a:cubicBezTo>
                    <a:cubicBezTo>
                      <a:pt x="1" y="1"/>
                      <a:pt x="0" y="1"/>
                      <a:pt x="0" y="2"/>
                    </a:cubicBezTo>
                    <a:cubicBezTo>
                      <a:pt x="0" y="3"/>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Freeform 57"/>
              <p:cNvSpPr/>
              <p:nvPr/>
            </p:nvSpPr>
            <p:spPr bwMode="auto">
              <a:xfrm rot="976095">
                <a:off x="6134801" y="50872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Freeform 58"/>
              <p:cNvSpPr/>
              <p:nvPr/>
            </p:nvSpPr>
            <p:spPr bwMode="auto">
              <a:xfrm rot="976095">
                <a:off x="6308489" y="5511399"/>
                <a:ext cx="31547" cy="37854"/>
              </a:xfrm>
              <a:custGeom>
                <a:avLst/>
                <a:gdLst>
                  <a:gd name="T0" fmla="*/ 1 w 2"/>
                  <a:gd name="T1" fmla="*/ 2 h 2"/>
                  <a:gd name="T2" fmla="*/ 2 w 2"/>
                  <a:gd name="T3" fmla="*/ 1 h 2"/>
                  <a:gd name="T4" fmla="*/ 2 w 2"/>
                  <a:gd name="T5" fmla="*/ 1 h 2"/>
                  <a:gd name="T6" fmla="*/ 2 w 2"/>
                  <a:gd name="T7" fmla="*/ 0 h 2"/>
                  <a:gd name="T8" fmla="*/ 0 w 2"/>
                  <a:gd name="T9" fmla="*/ 0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2"/>
                      <a:pt x="1" y="0"/>
                      <a:pt x="2" y="1"/>
                    </a:cubicBezTo>
                    <a:cubicBezTo>
                      <a:pt x="2" y="1"/>
                      <a:pt x="2" y="1"/>
                      <a:pt x="2" y="1"/>
                    </a:cubicBezTo>
                    <a:cubicBezTo>
                      <a:pt x="2" y="0"/>
                      <a:pt x="2" y="0"/>
                      <a:pt x="2" y="0"/>
                    </a:cubicBezTo>
                    <a:cubicBezTo>
                      <a:pt x="1" y="0"/>
                      <a:pt x="1" y="0"/>
                      <a:pt x="0" y="0"/>
                    </a:cubicBezTo>
                    <a:cubicBezTo>
                      <a:pt x="1"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Freeform 59"/>
              <p:cNvSpPr/>
              <p:nvPr/>
            </p:nvSpPr>
            <p:spPr bwMode="auto">
              <a:xfrm rot="976095">
                <a:off x="6434805" y="5422208"/>
                <a:ext cx="18929" cy="69401"/>
              </a:xfrm>
              <a:custGeom>
                <a:avLst/>
                <a:gdLst>
                  <a:gd name="T0" fmla="*/ 1 w 1"/>
                  <a:gd name="T1" fmla="*/ 3 h 4"/>
                  <a:gd name="T2" fmla="*/ 1 w 1"/>
                  <a:gd name="T3" fmla="*/ 2 h 4"/>
                  <a:gd name="T4" fmla="*/ 0 w 1"/>
                  <a:gd name="T5" fmla="*/ 0 h 4"/>
                  <a:gd name="T6" fmla="*/ 0 w 1"/>
                  <a:gd name="T7" fmla="*/ 2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0" y="3"/>
                      <a:pt x="0" y="2"/>
                      <a:pt x="1" y="2"/>
                    </a:cubicBezTo>
                    <a:cubicBezTo>
                      <a:pt x="1" y="1"/>
                      <a:pt x="1" y="0"/>
                      <a:pt x="0" y="0"/>
                    </a:cubicBezTo>
                    <a:cubicBezTo>
                      <a:pt x="0" y="1"/>
                      <a:pt x="0" y="2"/>
                      <a:pt x="0" y="2"/>
                    </a:cubicBezTo>
                    <a:cubicBezTo>
                      <a:pt x="0" y="3"/>
                      <a:pt x="0" y="4"/>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4" name="Freeform 60"/>
              <p:cNvSpPr/>
              <p:nvPr/>
            </p:nvSpPr>
            <p:spPr bwMode="auto">
              <a:xfrm rot="976095">
                <a:off x="5970301" y="5695577"/>
                <a:ext cx="31547" cy="50472"/>
              </a:xfrm>
              <a:custGeom>
                <a:avLst/>
                <a:gdLst>
                  <a:gd name="T0" fmla="*/ 1 w 2"/>
                  <a:gd name="T1" fmla="*/ 3 h 3"/>
                  <a:gd name="T2" fmla="*/ 1 w 2"/>
                  <a:gd name="T3" fmla="*/ 2 h 3"/>
                  <a:gd name="T4" fmla="*/ 1 w 2"/>
                  <a:gd name="T5" fmla="*/ 2 h 3"/>
                  <a:gd name="T6" fmla="*/ 0 w 2"/>
                  <a:gd name="T7" fmla="*/ 3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1" y="3"/>
                      <a:pt x="1" y="2"/>
                      <a:pt x="1" y="2"/>
                    </a:cubicBezTo>
                    <a:cubicBezTo>
                      <a:pt x="1" y="3"/>
                      <a:pt x="2" y="0"/>
                      <a:pt x="1" y="2"/>
                    </a:cubicBezTo>
                    <a:cubicBezTo>
                      <a:pt x="1" y="2"/>
                      <a:pt x="1" y="2"/>
                      <a:pt x="0" y="3"/>
                    </a:cubicBezTo>
                    <a:cubicBezTo>
                      <a:pt x="0" y="3"/>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5" name="Freeform 62"/>
              <p:cNvSpPr/>
              <p:nvPr/>
            </p:nvSpPr>
            <p:spPr bwMode="auto">
              <a:xfrm rot="976095">
                <a:off x="5843488" y="572520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6" name="Freeform 63"/>
              <p:cNvSpPr/>
              <p:nvPr/>
            </p:nvSpPr>
            <p:spPr bwMode="auto">
              <a:xfrm rot="976095">
                <a:off x="6260536" y="5550508"/>
                <a:ext cx="37854" cy="18929"/>
              </a:xfrm>
              <a:custGeom>
                <a:avLst/>
                <a:gdLst>
                  <a:gd name="T0" fmla="*/ 0 w 2"/>
                  <a:gd name="T1" fmla="*/ 0 h 1"/>
                  <a:gd name="T2" fmla="*/ 1 w 2"/>
                  <a:gd name="T3" fmla="*/ 0 h 1"/>
                  <a:gd name="T4" fmla="*/ 0 w 2"/>
                  <a:gd name="T5" fmla="*/ 0 h 1"/>
                  <a:gd name="T6" fmla="*/ 1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1" y="1"/>
                      <a:pt x="1" y="0"/>
                    </a:cubicBezTo>
                    <a:cubicBezTo>
                      <a:pt x="1" y="0"/>
                      <a:pt x="0" y="0"/>
                      <a:pt x="0" y="0"/>
                    </a:cubicBezTo>
                    <a:cubicBezTo>
                      <a:pt x="1" y="0"/>
                      <a:pt x="1" y="1"/>
                      <a:pt x="1" y="1"/>
                    </a:cubicBezTo>
                    <a:cubicBezTo>
                      <a:pt x="1" y="1"/>
                      <a:pt x="2" y="1"/>
                      <a:pt x="2" y="1"/>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7" name="Freeform 64"/>
              <p:cNvSpPr/>
              <p:nvPr/>
            </p:nvSpPr>
            <p:spPr bwMode="auto">
              <a:xfrm rot="976095">
                <a:off x="6243626" y="5561610"/>
                <a:ext cx="12618" cy="18929"/>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0"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3"/>
          <p:cNvSpPr/>
          <p:nvPr/>
        </p:nvSpPr>
        <p:spPr>
          <a:xfrm>
            <a:off x="5938039" y="399163"/>
            <a:ext cx="317061" cy="317176"/>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666" tIns="50333" rIns="100666" bIns="5033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3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5" name="矩形 93"/>
          <p:cNvSpPr/>
          <p:nvPr/>
        </p:nvSpPr>
        <p:spPr>
          <a:xfrm rot="10800000">
            <a:off x="10795288" y="5549131"/>
            <a:ext cx="317061" cy="317176"/>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666" tIns="50333" rIns="100666" bIns="5033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3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4" name="文本框 25"/>
          <p:cNvSpPr txBox="1"/>
          <p:nvPr/>
        </p:nvSpPr>
        <p:spPr>
          <a:xfrm>
            <a:off x="6059170" y="603885"/>
            <a:ext cx="5052695" cy="5262245"/>
          </a:xfrm>
          <a:prstGeom prst="rect">
            <a:avLst/>
          </a:prstGeom>
          <a:noFill/>
        </p:spPr>
        <p:txBody>
          <a:bodyPr wrap="square" rtlCol="0">
            <a:spAutoFit/>
          </a:bodyPr>
          <a:lstStyle/>
          <a:p>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通过《2017年城市建设统计年鉴》（如图）</a:t>
            </a:r>
            <a:endPar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endParaRPr>
          </a:p>
          <a:p>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  可知我国2017年的</a:t>
            </a:r>
            <a:r>
              <a:rPr lang="zh-CN" altLang="en-US" sz="2800" b="1" dirty="0">
                <a:solidFill>
                  <a:schemeClr val="accent2">
                    <a:lumMod val="40000"/>
                    <a:lumOff val="60000"/>
                  </a:schemeClr>
                </a:solidFill>
                <a:latin typeface="微软雅黑" panose="020B0503020204020204" pitchFamily="34" charset="-122"/>
                <a:ea typeface="微软雅黑" panose="020B0503020204020204" pitchFamily="34" charset="-122"/>
              </a:rPr>
              <a:t>超大城市</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分别是上海、北京、深圳、广州。但随着时间发展，越来越多城市成为超大城市。直到2019年2月28日，中央人民政府网站正式确认</a:t>
            </a:r>
            <a:r>
              <a:rPr lang="zh-CN" altLang="en-US" sz="2800" b="1" dirty="0">
                <a:solidFill>
                  <a:schemeClr val="accent2">
                    <a:lumMod val="40000"/>
                    <a:lumOff val="60000"/>
                  </a:schemeClr>
                </a:solidFill>
                <a:latin typeface="微软雅黑" panose="020B0503020204020204" pitchFamily="34" charset="-122"/>
                <a:ea typeface="微软雅黑" panose="020B0503020204020204" pitchFamily="34" charset="-122"/>
              </a:rPr>
              <a:t>成都</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跻身全国超大城市行列，至此成都成为继</a:t>
            </a:r>
            <a:r>
              <a:rPr lang="zh-CN" altLang="en-US" sz="2800" b="1" dirty="0">
                <a:solidFill>
                  <a:schemeClr val="accent2">
                    <a:lumMod val="40000"/>
                    <a:lumOff val="60000"/>
                  </a:schemeClr>
                </a:solidFill>
                <a:latin typeface="微软雅黑" panose="020B0503020204020204" pitchFamily="34" charset="-122"/>
                <a:ea typeface="微软雅黑" panose="020B0503020204020204" pitchFamily="34" charset="-122"/>
              </a:rPr>
              <a:t>北京、上海、广州、深圳、天津、重庆</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之后的第七个超大城市。</a:t>
            </a:r>
            <a:endPar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pic>
        <p:nvPicPr>
          <p:cNvPr id="16" name="图片 3" descr="d6d489bf3c7f7332e7e0038988d18fb"/>
          <p:cNvPicPr>
            <a:picLocks noChangeAspect="1"/>
          </p:cNvPicPr>
          <p:nvPr>
            <p:custDataLst>
              <p:tags r:id="rId2"/>
            </p:custDataLst>
          </p:nvPr>
        </p:nvPicPr>
        <p:blipFill>
          <a:blip r:embed="rId3"/>
          <a:srcRect l="-378" t="15244" r="51771" b="39281"/>
          <a:stretch>
            <a:fillRect/>
          </a:stretch>
        </p:blipFill>
        <p:spPr>
          <a:xfrm>
            <a:off x="657860" y="407035"/>
            <a:ext cx="4809490" cy="565658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215900" y="98425"/>
          <a:ext cx="11760200" cy="6014720"/>
        </p:xfrm>
        <a:graphic>
          <a:graphicData uri="http://schemas.openxmlformats.org/drawingml/2006/table">
            <a:tbl>
              <a:tblPr firstRow="1" bandRow="1">
                <a:tableStyleId>{5940675A-B579-460E-94D1-54222C63F5DA}</a:tableStyleId>
              </a:tblPr>
              <a:tblGrid>
                <a:gridCol w="820420"/>
                <a:gridCol w="1285240"/>
                <a:gridCol w="9654540"/>
              </a:tblGrid>
              <a:tr h="565150">
                <a:tc>
                  <a:txBody>
                    <a:bodyPr/>
                    <a:p>
                      <a:pPr indent="0" algn="ctr">
                        <a:lnSpc>
                          <a:spcPct val="120000"/>
                        </a:lnSpc>
                        <a:spcBef>
                          <a:spcPts val="0"/>
                        </a:spcBef>
                        <a:spcAft>
                          <a:spcPts val="0"/>
                        </a:spcAft>
                        <a:buNone/>
                      </a:pPr>
                      <a:r>
                        <a:rPr lang="en-US" sz="1800" b="1" spc="130">
                          <a:solidFill>
                            <a:srgbClr val="FFFFFF"/>
                          </a:solidFill>
                          <a:latin typeface="微软雅黑" panose="020B0503020204020204" pitchFamily="34" charset="-122"/>
                          <a:ea typeface="微软雅黑" panose="020B0503020204020204" pitchFamily="34" charset="-122"/>
                        </a:rPr>
                        <a:t>序号</a:t>
                      </a:r>
                      <a:endParaRPr lang="en-US" sz="18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595959"/>
                    </a:solidFill>
                  </a:tcPr>
                </a:tc>
                <a:tc>
                  <a:txBody>
                    <a:bodyPr/>
                    <a:p>
                      <a:pPr indent="0" algn="ctr">
                        <a:lnSpc>
                          <a:spcPct val="120000"/>
                        </a:lnSpc>
                        <a:spcBef>
                          <a:spcPts val="0"/>
                        </a:spcBef>
                        <a:spcAft>
                          <a:spcPts val="0"/>
                        </a:spcAft>
                        <a:buNone/>
                      </a:pPr>
                      <a:r>
                        <a:rPr lang="en-US" sz="1800" b="1" spc="130">
                          <a:solidFill>
                            <a:srgbClr val="FFFFFF"/>
                          </a:solidFill>
                          <a:latin typeface="微软雅黑" panose="020B0503020204020204" pitchFamily="34" charset="-122"/>
                          <a:ea typeface="微软雅黑" panose="020B0503020204020204" pitchFamily="34" charset="-122"/>
                        </a:rPr>
                        <a:t>超大城市</a:t>
                      </a:r>
                      <a:endParaRPr lang="en-US" sz="18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89D1D3"/>
                    </a:solidFill>
                  </a:tcPr>
                </a:tc>
                <a:tc>
                  <a:txBody>
                    <a:bodyPr/>
                    <a:p>
                      <a:pPr indent="0" algn="ctr">
                        <a:lnSpc>
                          <a:spcPct val="120000"/>
                        </a:lnSpc>
                        <a:spcBef>
                          <a:spcPts val="0"/>
                        </a:spcBef>
                        <a:spcAft>
                          <a:spcPts val="0"/>
                        </a:spcAft>
                        <a:buNone/>
                      </a:pPr>
                      <a:r>
                        <a:rPr lang="en-US" sz="1800" b="1" spc="130">
                          <a:solidFill>
                            <a:srgbClr val="FFFFFF"/>
                          </a:solidFill>
                          <a:latin typeface="微软雅黑" panose="020B0503020204020204" pitchFamily="34" charset="-122"/>
                          <a:ea typeface="微软雅黑" panose="020B0503020204020204" pitchFamily="34" charset="-122"/>
                        </a:rPr>
                        <a:t>基本信息</a:t>
                      </a:r>
                      <a:endParaRPr lang="en-US" sz="1800" b="1" spc="130">
                        <a:solidFill>
                          <a:srgbClr val="FFFFFF"/>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a:noFill/>
                    </a:lnR>
                    <a:lnT>
                      <a:noFill/>
                    </a:lnT>
                    <a:lnB>
                      <a:noFill/>
                    </a:lnB>
                    <a:lnTlToBr>
                      <a:noFill/>
                    </a:lnTlToBr>
                    <a:lnBlToTr>
                      <a:noFill/>
                    </a:lnBlToTr>
                    <a:solidFill>
                      <a:srgbClr val="ACDCBC"/>
                    </a:solidFill>
                  </a:tcPr>
                </a:tc>
              </a:tr>
              <a:tr h="820420">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1</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北京</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中国的首都，全国的经济、文化、政治中心，是世界闻名的古都与国际化现代大都市。据统计，北京的常住人口多达2000多万人。</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820420">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2</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上海</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魔都上海，总人口数量高达2000多万人，是名副其实的超大城市。上海不仅是中国的经济中心，更是一个与国际接轨的大都市。</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2F2F2"/>
                    </a:solidFill>
                  </a:tcPr>
                </a:tc>
              </a:tr>
              <a:tr h="821055">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3</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广州</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广州人的人均可支配收入，可是广东省的第一位，更是全国名列前茅。作为中国首批沿海开放城市，著名的经济城市，国际大都市，广州的常住人口近2000万。</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820420">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4</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深圳</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中国改革开放的窗口城市，是中国通往港澳的重要的南大门。作为中国第一个经济特区，深圳移民众多，是一座著名的移民城市，经济水平发达，是世界著名的一线城市之一。</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2F2F2"/>
                    </a:solidFill>
                  </a:tcPr>
                </a:tc>
              </a:tr>
              <a:tr h="525780">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5</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天津</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常住人口近1560万，是全国七个超大城市之一，更是著名的直辖市、重要的沿海城市。</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FFFFF"/>
                    </a:solidFill>
                  </a:tcPr>
                </a:tc>
              </a:tr>
              <a:tr h="821055">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6</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重庆</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“7D魔幻”城市，中西部地区唯一一座直辖市，是长江上游地区最重要的经济中心，全国七个超大城市之一，是中国走向世界的一张重要名片。</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a:noFill/>
                    </a:lnB>
                    <a:lnTlToBr>
                      <a:noFill/>
                    </a:lnTlToBr>
                    <a:lnBlToTr>
                      <a:noFill/>
                    </a:lnBlToTr>
                    <a:solidFill>
                      <a:srgbClr val="F2F2F2"/>
                    </a:solidFill>
                  </a:tcPr>
                </a:tc>
              </a:tr>
              <a:tr h="820420">
                <a:tc>
                  <a:txBody>
                    <a:bodyPr/>
                    <a:p>
                      <a:pPr indent="0" algn="ctr">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rPr>
                        <a:t>7</a:t>
                      </a:r>
                      <a:endParaRPr lang="en-US" sz="18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vert="horz" anchor="ctr">
                    <a:lnL>
                      <a:noFill/>
                    </a:lnL>
                    <a:lnR w="1270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en-US" sz="2800" b="1" spc="120">
                          <a:solidFill>
                            <a:schemeClr val="tx1"/>
                          </a:solidFill>
                          <a:latin typeface="微软雅黑" panose="020B0503020204020204" pitchFamily="34" charset="-122"/>
                          <a:ea typeface="微软雅黑" panose="020B0503020204020204" pitchFamily="34" charset="-122"/>
                        </a:rPr>
                        <a:t>成都</a:t>
                      </a:r>
                      <a:endParaRPr lang="en-US" sz="2800" b="1" spc="120">
                        <a:solidFill>
                          <a:schemeClr val="tx1"/>
                        </a:solidFill>
                        <a:latin typeface="微软雅黑" panose="020B0503020204020204" pitchFamily="34" charset="-122"/>
                        <a:ea typeface="微软雅黑" panose="020B0503020204020204" pitchFamily="34" charset="-122"/>
                      </a:endParaRPr>
                    </a:p>
                  </a:txBody>
                  <a:tcPr marL="177800" marR="177800" marT="107950" marB="107950" vert="horz" anchor="ctr">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FFFFF"/>
                    </a:solidFill>
                  </a:tcPr>
                </a:tc>
                <a:tc>
                  <a:txBody>
                    <a:bodyPr/>
                    <a:p>
                      <a:pPr indent="0" algn="l">
                        <a:lnSpc>
                          <a:spcPct val="120000"/>
                        </a:lnSpc>
                        <a:spcBef>
                          <a:spcPts val="0"/>
                        </a:spcBef>
                        <a:spcAft>
                          <a:spcPts val="0"/>
                        </a:spcAft>
                        <a:buNone/>
                      </a:pPr>
                      <a:r>
                        <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四川省省会，著名的历史名城，中国著名的十大古都之一。成都常住人口多达1663万人，是川渝地区重要的经济带，全国七个超大城市之一。</a:t>
                      </a:r>
                      <a:endParaRPr lang="en-US" sz="18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vert="horz" anchor="ctr">
                    <a:lnL w="6350">
                      <a:solidFill>
                        <a:srgbClr val="D9D9D9"/>
                      </a:solidFill>
                      <a:prstDash val="solid"/>
                    </a:lnL>
                    <a:lnR>
                      <a:noFill/>
                    </a:lnR>
                    <a:lnT>
                      <a:noFill/>
                    </a:lnT>
                    <a:lnB w="19050">
                      <a:solidFill>
                        <a:srgbClr val="595959"/>
                      </a:solidFill>
                      <a:prstDash val="solid"/>
                    </a:lnB>
                    <a:lnTlToBr>
                      <a:noFill/>
                    </a:lnTlToBr>
                    <a:lnBlToTr>
                      <a:noFill/>
                    </a:lnBlToTr>
                    <a:solidFill>
                      <a:srgbClr val="FFFFFF"/>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25"/>
          <p:cNvSpPr txBox="1"/>
          <p:nvPr/>
        </p:nvSpPr>
        <p:spPr>
          <a:xfrm>
            <a:off x="953135" y="502920"/>
            <a:ext cx="10479405" cy="2245360"/>
          </a:xfrm>
          <a:prstGeom prst="rect">
            <a:avLst/>
          </a:prstGeom>
          <a:noFill/>
        </p:spPr>
        <p:txBody>
          <a:bodyPr wrap="square" rtlCol="0">
            <a:spAutoFit/>
          </a:bodyPr>
          <a:lstStyle/>
          <a:p>
            <a:r>
              <a:rPr lang="en-US" altLang="zh-CN" sz="2800" b="1" dirty="0">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我国的</a:t>
            </a:r>
            <a:r>
              <a:rPr lang="zh-CN" altLang="en-US" sz="2800" b="1" dirty="0">
                <a:solidFill>
                  <a:schemeClr val="accent2">
                    <a:lumMod val="40000"/>
                    <a:lumOff val="60000"/>
                  </a:schemeClr>
                </a:solidFill>
                <a:latin typeface="微软雅黑" panose="020B0503020204020204" pitchFamily="34" charset="-122"/>
                <a:ea typeface="微软雅黑" panose="020B0503020204020204" pitchFamily="34" charset="-122"/>
              </a:rPr>
              <a:t>特大城市</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有以下</a:t>
            </a:r>
            <a:r>
              <a:rPr lang="zh-CN" altLang="en-US" sz="2800" b="1" dirty="0">
                <a:solidFill>
                  <a:schemeClr val="accent2">
                    <a:lumMod val="40000"/>
                    <a:lumOff val="60000"/>
                  </a:schemeClr>
                </a:solidFill>
                <a:latin typeface="微软雅黑" panose="020B0503020204020204" pitchFamily="34" charset="-122"/>
                <a:ea typeface="微软雅黑" panose="020B0503020204020204" pitchFamily="34" charset="-122"/>
              </a:rPr>
              <a:t>十个</a:t>
            </a:r>
            <a:r>
              <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rPr>
              <a:t>，表中还附有各特大城市的城区人口、总常住人口、GDP、财政收入</a:t>
            </a:r>
            <a:endParaRPr lang="zh-CN" altLang="en-US" sz="2800" b="1" dirty="0">
              <a:solidFill>
                <a:schemeClr val="accent6">
                  <a:lumMod val="40000"/>
                  <a:lumOff val="60000"/>
                </a:schemeClr>
              </a:solidFill>
              <a:latin typeface="微软雅黑" panose="020B0503020204020204" pitchFamily="34" charset="-122"/>
              <a:ea typeface="微软雅黑" panose="020B0503020204020204" pitchFamily="34" charset="-122"/>
            </a:endParaRPr>
          </a:p>
          <a:p>
            <a:r>
              <a:rPr lang="zh-CN" altLang="en-US" sz="2800" b="1" dirty="0">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rPr>
              <a:t>  </a:t>
            </a:r>
            <a:endParaRPr lang="zh-CN" altLang="en-US" sz="2800" b="1" dirty="0">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endParaRPr lang="en-US" altLang="zh-CN" sz="2800" b="1" dirty="0">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a:p>
            <a:endParaRPr lang="zh-CN" altLang="en-US" sz="2800" b="1" dirty="0">
              <a:blipFill dpi="0" rotWithShape="1">
                <a:blip r:embed="rId1">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2"/>
            </p:custDataLst>
          </p:nvPr>
        </p:nvGraphicFramePr>
        <p:xfrm>
          <a:off x="760095" y="1861820"/>
          <a:ext cx="10672445" cy="4448810"/>
        </p:xfrm>
        <a:graphic>
          <a:graphicData uri="http://schemas.openxmlformats.org/drawingml/2006/table">
            <a:tbl>
              <a:tblPr firstRow="1" bandRow="1">
                <a:tableStyleId>{5940675A-B579-460E-94D1-54222C63F5DA}</a:tableStyleId>
              </a:tblPr>
              <a:tblGrid>
                <a:gridCol w="1256665"/>
                <a:gridCol w="1910080"/>
                <a:gridCol w="1910080"/>
                <a:gridCol w="1910715"/>
                <a:gridCol w="1774825"/>
                <a:gridCol w="1910080"/>
              </a:tblGrid>
              <a:tr h="746760">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rPr>
                        <a:t>序号</a:t>
                      </a:r>
                      <a:endParaRPr lang="en-US" sz="1400" b="1" spc="120">
                        <a:solidFill>
                          <a:srgbClr val="FFFFFF"/>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595959"/>
                    </a:solidFill>
                  </a:tcPr>
                </a:tc>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rPr>
                        <a:t>特大城市</a:t>
                      </a:r>
                      <a:endParaRPr lang="en-US" sz="1400" b="1" spc="120">
                        <a:solidFill>
                          <a:srgbClr val="FFFFFF"/>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89D1D3"/>
                    </a:solidFill>
                  </a:tcPr>
                </a:tc>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rPr>
                        <a:t>城区人口（万）</a:t>
                      </a:r>
                      <a:endParaRPr lang="en-US" sz="1400" b="1" spc="120">
                        <a:solidFill>
                          <a:srgbClr val="FFFFFF"/>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ACDCBC"/>
                    </a:solidFill>
                  </a:tcPr>
                </a:tc>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rPr>
                        <a:t>总常住人口（万）</a:t>
                      </a:r>
                      <a:endParaRPr lang="en-US" sz="1400" b="1" spc="120">
                        <a:solidFill>
                          <a:srgbClr val="FFFFFF"/>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89D1D3"/>
                    </a:solidFill>
                  </a:tcPr>
                </a:tc>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GDP（亿元）</a:t>
                      </a:r>
                      <a:endParaRPr lang="en-US" sz="1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ACDCBC"/>
                    </a:solidFill>
                  </a:tcPr>
                </a:tc>
                <a:tc>
                  <a:txBody>
                    <a:bodyPr/>
                    <a:p>
                      <a:pPr indent="0" algn="ctr">
                        <a:lnSpc>
                          <a:spcPct val="120000"/>
                        </a:lnSpc>
                        <a:spcBef>
                          <a:spcPts val="0"/>
                        </a:spcBef>
                        <a:spcAft>
                          <a:spcPts val="0"/>
                        </a:spcAft>
                        <a:buNone/>
                      </a:pPr>
                      <a:r>
                        <a:rPr lang="en-US" sz="1400" b="1" spc="120">
                          <a:solidFill>
                            <a:srgbClr val="FFFFFF"/>
                          </a:solidFill>
                          <a:latin typeface="微软雅黑" panose="020B0503020204020204" pitchFamily="34" charset="-122"/>
                          <a:ea typeface="微软雅黑" panose="020B0503020204020204" pitchFamily="34" charset="-122"/>
                        </a:rPr>
                        <a:t>财政收入（亿元）</a:t>
                      </a:r>
                      <a:endParaRPr lang="en-US" sz="1400" b="1" spc="120">
                        <a:solidFill>
                          <a:srgbClr val="FFFFFF"/>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a:noFill/>
                    </a:lnR>
                    <a:lnT>
                      <a:noFill/>
                    </a:lnT>
                    <a:lnB>
                      <a:noFill/>
                    </a:lnB>
                    <a:lnTlToBr>
                      <a:noFill/>
                    </a:lnTlToBr>
                    <a:lnBlToTr>
                      <a:noFill/>
                    </a:lnBlToTr>
                    <a:solidFill>
                      <a:srgbClr val="89D1D3"/>
                    </a:solidFill>
                  </a:tcPr>
                </a:tc>
              </a:tr>
              <a:tr h="36957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武汉</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868.48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1108.1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14847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1528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FFFFF"/>
                    </a:solidFill>
                  </a:tcPr>
                </a:tc>
              </a:tr>
              <a:tr h="37084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2</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重庆</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851.8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3075.16</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20363</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2265.6</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2F2F2"/>
                    </a:solidFill>
                  </a:tcPr>
                </a:tc>
              </a:tr>
              <a:tr h="36957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3</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天津</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846.9</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1556.87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18809</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2162.65</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FFFFF"/>
                    </a:solidFill>
                  </a:tcPr>
                </a:tc>
              </a:tr>
              <a:tr h="37084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4</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成都</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766.72</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1604.47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15343</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1424.2</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2F2F2"/>
                    </a:solidFill>
                  </a:tcPr>
                </a:tc>
              </a:tr>
              <a:tr h="36957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5</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东莞</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649.9</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834.25</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8300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649.91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FFFFF"/>
                    </a:solidFill>
                  </a:tcPr>
                </a:tc>
              </a:tr>
              <a:tr h="370840">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南京</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642.68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833.5</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12820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1470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2F2F2"/>
                    </a:solidFill>
                  </a:tcPr>
                </a:tc>
              </a:tr>
              <a:tr h="370205">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郑州</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637.82</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988.1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10200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1152.1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FFFFF"/>
                    </a:solidFill>
                  </a:tcPr>
                </a:tc>
              </a:tr>
              <a:tr h="370205">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杭州</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637.07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946.8</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13500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1825.1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2F2F2"/>
                    </a:solidFill>
                  </a:tcPr>
                </a:tc>
              </a:tr>
              <a:tr h="370205">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9</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长沙</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532.03</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791.81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11527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a:noFill/>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927</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a:noFill/>
                    </a:lnB>
                    <a:lnTlToBr>
                      <a:noFill/>
                    </a:lnTlToBr>
                    <a:lnBlToTr>
                      <a:noFill/>
                    </a:lnBlToTr>
                    <a:solidFill>
                      <a:srgbClr val="FFFFFF"/>
                    </a:solidFill>
                  </a:tcPr>
                </a:tc>
              </a:tr>
              <a:tr h="370205">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10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a:noFill/>
                    </a:lnL>
                    <a:lnR w="1270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1" spc="120">
                          <a:solidFill>
                            <a:schemeClr val="tx1"/>
                          </a:solidFill>
                          <a:latin typeface="微软雅黑" panose="020B0503020204020204" pitchFamily="34" charset="-122"/>
                          <a:ea typeface="微软雅黑" panose="020B0503020204020204" pitchFamily="34" charset="-122"/>
                        </a:rPr>
                        <a:t>沈阳</a:t>
                      </a:r>
                      <a:endParaRPr lang="en-US" sz="1600" b="1" spc="120">
                        <a:solidFill>
                          <a:schemeClr val="tx1"/>
                        </a:solidFill>
                        <a:latin typeface="微软雅黑" panose="020B0503020204020204" pitchFamily="34" charset="-122"/>
                        <a:ea typeface="微软雅黑" panose="020B0503020204020204" pitchFamily="34" charset="-122"/>
                      </a:endParaRPr>
                    </a:p>
                  </a:txBody>
                  <a:tcPr marL="177800" marR="177800" marT="6350" marB="6350" vert="horz" anchor="ctr">
                    <a:lnL w="1270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511.91</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829.4</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6350</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w="6350">
                      <a:solidFill>
                        <a:srgbClr val="D9D9D9"/>
                      </a:solidFill>
                      <a:prstDash val="solid"/>
                    </a:lnR>
                    <a:lnT>
                      <a:noFill/>
                    </a:lnT>
                    <a:lnB w="19050">
                      <a:solidFill>
                        <a:srgbClr val="595959"/>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600" b="0" spc="120">
                          <a:solidFill>
                            <a:srgbClr val="404040"/>
                          </a:solidFill>
                          <a:latin typeface="微软雅黑" panose="020B0503020204020204" pitchFamily="34" charset="-122"/>
                          <a:ea typeface="微软雅黑" panose="020B0503020204020204" pitchFamily="34" charset="-122"/>
                        </a:rPr>
                        <a:t>920.6</a:t>
                      </a:r>
                      <a:endParaRPr lang="en-US" sz="16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vert="horz" anchor="ctr">
                    <a:lnL w="6350">
                      <a:solidFill>
                        <a:srgbClr val="D9D9D9"/>
                      </a:solidFill>
                      <a:prstDash val="solid"/>
                    </a:lnL>
                    <a:lnR>
                      <a:noFill/>
                    </a:lnR>
                    <a:lnT>
                      <a:noFill/>
                    </a:lnT>
                    <a:lnB w="19050">
                      <a:solidFill>
                        <a:srgbClr val="595959"/>
                      </a:solidFill>
                      <a:prstDash val="solid"/>
                    </a:lnB>
                    <a:lnTlToBr>
                      <a:noFill/>
                    </a:lnTlToBr>
                    <a:lnBlToTr>
                      <a:noFill/>
                    </a:lnBlToTr>
                    <a:solidFill>
                      <a:srgbClr val="F2F2F2"/>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
          <p:cNvSpPr txBox="1"/>
          <p:nvPr/>
        </p:nvSpPr>
        <p:spPr>
          <a:xfrm>
            <a:off x="3756701" y="1846346"/>
            <a:ext cx="5311100" cy="320675"/>
          </a:xfrm>
          <a:prstGeom prst="rect">
            <a:avLst/>
          </a:prstGeom>
          <a:noFill/>
        </p:spPr>
        <p:txBody>
          <a:bodyPr wrap="square" lIns="91416" tIns="45708" rIns="91416" bIns="45708" rtlCol="0">
            <a:spAutoFit/>
          </a:bodyPr>
          <a:lstStyle/>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rot="20926619">
            <a:off x="2061886" y="2445341"/>
            <a:ext cx="8241741" cy="39178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416" tIns="45708" rIns="91416" bIns="45708" rtlCol="0" anchor="ctr"/>
          <a:lstStyle/>
          <a:p>
            <a:pPr algn="ctr">
              <a:defRPr/>
            </a:pPr>
            <a:endParaRPr lang="zh-CN" altLang="en-US" sz="2400" b="1" kern="0">
              <a:solidFill>
                <a:schemeClr val="bg1"/>
              </a:solidFill>
              <a:latin typeface="Arial" panose="020B0604020202020204" pitchFamily="34" charset="0"/>
              <a:ea typeface="微软雅黑" panose="020B0503020204020204" pitchFamily="34" charset="-122"/>
            </a:endParaRPr>
          </a:p>
        </p:txBody>
      </p:sp>
      <p:sp>
        <p:nvSpPr>
          <p:cNvPr id="6" name="下箭头 5"/>
          <p:cNvSpPr/>
          <p:nvPr/>
        </p:nvSpPr>
        <p:spPr>
          <a:xfrm>
            <a:off x="2684145" y="1108075"/>
            <a:ext cx="1639570" cy="1455420"/>
          </a:xfrm>
          <a:prstGeom prst="downArrow">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vert="eaVert" rtlCol="0" anchor="ctr"/>
          <a:lstStyle/>
          <a:p>
            <a:pPr algn="ctr">
              <a:defRPr/>
            </a:pPr>
            <a:endParaRPr lang="zh-CN" altLang="en-US" sz="2000" b="1" kern="0" dirty="0">
              <a:solidFill>
                <a:schemeClr val="bg1"/>
              </a:solidFill>
              <a:latin typeface="Arial" panose="020B0604020202020204" pitchFamily="34" charset="0"/>
              <a:ea typeface="微软雅黑" panose="020B0503020204020204" pitchFamily="34" charset="-122"/>
            </a:endParaRPr>
          </a:p>
        </p:txBody>
      </p:sp>
      <p:sp>
        <p:nvSpPr>
          <p:cNvPr id="9" name="下箭头 8"/>
          <p:cNvSpPr/>
          <p:nvPr/>
        </p:nvSpPr>
        <p:spPr>
          <a:xfrm flipV="1">
            <a:off x="8413750" y="2701290"/>
            <a:ext cx="1639570" cy="1455420"/>
          </a:xfrm>
          <a:prstGeom prst="downArrow">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vert="vert" rtlCol="0" anchor="ctr"/>
          <a:lstStyle/>
          <a:p>
            <a:pPr algn="ctr">
              <a:defRPr/>
            </a:pPr>
            <a:endParaRPr lang="zh-CN" altLang="en-US" sz="2000" b="1" kern="0" dirty="0">
              <a:solidFill>
                <a:schemeClr val="bg1"/>
              </a:solidFill>
              <a:latin typeface="Arial" panose="020B0604020202020204" pitchFamily="34" charset="0"/>
              <a:ea typeface="微软雅黑" panose="020B0503020204020204" pitchFamily="34" charset="-122"/>
            </a:endParaRPr>
          </a:p>
        </p:txBody>
      </p:sp>
      <p:sp>
        <p:nvSpPr>
          <p:cNvPr id="11" name="等腰三角形 10"/>
          <p:cNvSpPr/>
          <p:nvPr/>
        </p:nvSpPr>
        <p:spPr>
          <a:xfrm>
            <a:off x="5976512" y="2885008"/>
            <a:ext cx="870632" cy="750544"/>
          </a:xfrm>
          <a:prstGeom prst="triangle">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91416" tIns="45708" rIns="91416" bIns="45708" rtlCol="0" anchor="ctr"/>
          <a:lstStyle/>
          <a:p>
            <a:pPr algn="ctr">
              <a:defRPr/>
            </a:pPr>
            <a:endParaRPr lang="zh-CN" altLang="en-US" sz="2400" b="1" kern="0">
              <a:solidFill>
                <a:schemeClr val="bg1"/>
              </a:solidFill>
              <a:latin typeface="Arial" panose="020B0604020202020204" pitchFamily="34" charset="0"/>
              <a:ea typeface="微软雅黑" panose="020B0503020204020204" pitchFamily="34" charset="-122"/>
            </a:endParaRPr>
          </a:p>
        </p:txBody>
      </p:sp>
      <p:sp>
        <p:nvSpPr>
          <p:cNvPr id="14" name="文本框 25"/>
          <p:cNvSpPr txBox="1"/>
          <p:nvPr/>
        </p:nvSpPr>
        <p:spPr>
          <a:xfrm>
            <a:off x="4694555" y="352425"/>
            <a:ext cx="4796155" cy="1814830"/>
          </a:xfrm>
          <a:prstGeom prst="rect">
            <a:avLst/>
          </a:prstGeom>
          <a:noFill/>
        </p:spPr>
        <p:txBody>
          <a:bodyPr wrap="square" rtlCol="0">
            <a:spAutoFit/>
          </a:bodyPr>
          <a:p>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1980</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年标准：</a:t>
            </a:r>
            <a:endPar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endParaRPr>
          </a:p>
          <a:p>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特大城市</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市区常住非农业人口为</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100</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万以上，无超大城市这一分类。</a:t>
            </a:r>
            <a:endParaRPr lang="zh-CN" altLang="en-US" sz="2400" b="1" dirty="0">
              <a:blipFill dpi="0" rotWithShape="1">
                <a:blip r:embed="rId5">
                  <a:extLst>
                    <a:ext uri="{28A0092B-C50C-407E-A947-70E740481C1C}">
                      <a14:useLocalDpi xmlns:a14="http://schemas.microsoft.com/office/drawing/2010/main" val="0"/>
                    </a:ext>
                  </a:extLst>
                </a:blip>
                <a:srcRect/>
                <a:stretch>
                  <a:fillRect/>
                </a:stretch>
              </a:blipFill>
              <a:latin typeface="微软雅黑" panose="020B0503020204020204" pitchFamily="34" charset="-122"/>
              <a:ea typeface="微软雅黑" panose="020B0503020204020204" pitchFamily="34" charset="-122"/>
            </a:endParaRPr>
          </a:p>
        </p:txBody>
      </p:sp>
      <p:sp>
        <p:nvSpPr>
          <p:cNvPr id="15" name="文本框 14"/>
          <p:cNvSpPr txBox="1"/>
          <p:nvPr/>
        </p:nvSpPr>
        <p:spPr>
          <a:xfrm>
            <a:off x="2573020" y="3516630"/>
            <a:ext cx="6114415" cy="1445260"/>
          </a:xfrm>
          <a:prstGeom prst="rect">
            <a:avLst/>
          </a:prstGeom>
          <a:noFill/>
        </p:spPr>
        <p:txBody>
          <a:bodyPr wrap="square" rtlCol="0" anchor="t">
            <a:spAutoFit/>
          </a:bodyPr>
          <a:p>
            <a:r>
              <a:rPr lang="en-US" altLang="zh-CN"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2014</a:t>
            </a:r>
            <a:r>
              <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年标准：</a:t>
            </a:r>
            <a:endParaRPr lang="zh-CN" altLang="en-US" sz="40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endParaRPr>
          </a:p>
          <a:p>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超大城市</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城区常住人口</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1000</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万以上</a:t>
            </a:r>
            <a:endPar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endParaRPr>
          </a:p>
          <a:p>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特大城市</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城区常住人口</a:t>
            </a:r>
            <a:r>
              <a:rPr lang="en-US" altLang="zh-CN"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500-1000</a:t>
            </a:r>
            <a:r>
              <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rPr>
              <a:t>万。</a:t>
            </a:r>
            <a:endParaRPr lang="zh-CN" altLang="en-US" sz="2400" b="1" noProof="0" dirty="0">
              <a:ln>
                <a:noFill/>
              </a:ln>
              <a:solidFill>
                <a:schemeClr val="bg1"/>
              </a:solidFill>
              <a:effectLst/>
              <a:uLnTx/>
              <a:uFillTx/>
              <a:latin typeface="微软雅黑" panose="020B0503020204020204" pitchFamily="34" charset="-122"/>
              <a:ea typeface="微软雅黑" panose="020B0503020204020204" pitchFamily="34" charset="-122"/>
              <a:sym typeface="+mn-ea"/>
            </a:endParaRPr>
          </a:p>
        </p:txBody>
      </p:sp>
      <p:sp>
        <p:nvSpPr>
          <p:cNvPr id="18" name="文本框 25"/>
          <p:cNvSpPr txBox="1"/>
          <p:nvPr/>
        </p:nvSpPr>
        <p:spPr>
          <a:xfrm>
            <a:off x="1109345" y="5106035"/>
            <a:ext cx="10146665" cy="922020"/>
          </a:xfrm>
          <a:prstGeom prst="rect">
            <a:avLst/>
          </a:prstGeom>
          <a:noFill/>
        </p:spPr>
        <p:txBody>
          <a:bodyPr wrap="square" rtlCol="0">
            <a:spAutoFit/>
          </a:bodyPr>
          <a:p>
            <a:r>
              <a:rPr lang="zh-CN" altLang="en-US" sz="5400" b="1" dirty="0">
                <a:solidFill>
                  <a:schemeClr val="accent2">
                    <a:lumMod val="60000"/>
                    <a:lumOff val="40000"/>
                  </a:schemeClr>
                </a:solidFill>
                <a:latin typeface="微软雅黑" panose="020B0503020204020204" pitchFamily="34" charset="-122"/>
                <a:ea typeface="微软雅黑" panose="020B0503020204020204" pitchFamily="34" charset="-122"/>
              </a:rPr>
              <a:t>为什么要不断更新城市评判标准？</a:t>
            </a:r>
            <a:endParaRPr lang="zh-CN" altLang="en-US" sz="54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2"/>
          <p:cNvCxnSpPr/>
          <p:nvPr/>
        </p:nvCxnSpPr>
        <p:spPr>
          <a:xfrm>
            <a:off x="3866744" y="3505341"/>
            <a:ext cx="1375263" cy="0"/>
          </a:xfrm>
          <a:prstGeom prst="line">
            <a:avLst/>
          </a:prstGeom>
          <a:noFill/>
          <a:ln w="9525" cap="flat" cmpd="sng" algn="ctr">
            <a:solidFill>
              <a:schemeClr val="bg1"/>
            </a:solidFill>
            <a:prstDash val="solid"/>
            <a:miter lim="800000"/>
          </a:ln>
          <a:effectLst/>
        </p:spPr>
      </p:cxnSp>
      <p:cxnSp>
        <p:nvCxnSpPr>
          <p:cNvPr id="3" name="Straight Connector 85"/>
          <p:cNvCxnSpPr/>
          <p:nvPr/>
        </p:nvCxnSpPr>
        <p:spPr>
          <a:xfrm flipV="1">
            <a:off x="4554303" y="1770838"/>
            <a:ext cx="0" cy="3494973"/>
          </a:xfrm>
          <a:prstGeom prst="line">
            <a:avLst/>
          </a:prstGeom>
          <a:noFill/>
          <a:ln w="9525" cap="flat" cmpd="sng" algn="ctr">
            <a:solidFill>
              <a:schemeClr val="bg1"/>
            </a:solidFill>
            <a:prstDash val="solid"/>
            <a:miter lim="800000"/>
          </a:ln>
          <a:effectLst/>
        </p:spPr>
      </p:cxnSp>
      <p:sp>
        <p:nvSpPr>
          <p:cNvPr id="8" name="Oval 5"/>
          <p:cNvSpPr>
            <a:spLocks noChangeArrowheads="1"/>
          </p:cNvSpPr>
          <p:nvPr/>
        </p:nvSpPr>
        <p:spPr bwMode="auto">
          <a:xfrm>
            <a:off x="2183374" y="3436674"/>
            <a:ext cx="560771" cy="559713"/>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endParaRPr lang="en-US" sz="1200">
              <a:solidFill>
                <a:prstClr val="black"/>
              </a:solidFill>
              <a:latin typeface="Arial" panose="020B0604020202020204"/>
              <a:ea typeface="微软雅黑" panose="020B0503020204020204" pitchFamily="34" charset="-122"/>
            </a:endParaRPr>
          </a:p>
        </p:txBody>
      </p:sp>
      <p:grpSp>
        <p:nvGrpSpPr>
          <p:cNvPr id="9" name="Group 2"/>
          <p:cNvGrpSpPr/>
          <p:nvPr/>
        </p:nvGrpSpPr>
        <p:grpSpPr>
          <a:xfrm>
            <a:off x="2464818" y="1384043"/>
            <a:ext cx="2035703" cy="2334075"/>
            <a:chOff x="3879850" y="2675943"/>
            <a:chExt cx="3054350" cy="3502025"/>
          </a:xfrm>
          <a:blipFill dpi="0" rotWithShape="1">
            <a:blip r:embed="rId2">
              <a:extLst>
                <a:ext uri="{28A0092B-C50C-407E-A947-70E740481C1C}">
                  <a14:useLocalDpi xmlns:a14="http://schemas.microsoft.com/office/drawing/2010/main" val="0"/>
                </a:ext>
              </a:extLst>
            </a:blip>
            <a:srcRect/>
            <a:stretch>
              <a:fillRect/>
            </a:stretch>
          </a:blipFill>
        </p:grpSpPr>
        <p:sp>
          <p:nvSpPr>
            <p:cNvPr id="10" name="Freeform 6"/>
            <p:cNvSpPr/>
            <p:nvPr/>
          </p:nvSpPr>
          <p:spPr bwMode="auto">
            <a:xfrm>
              <a:off x="5710238" y="3528430"/>
              <a:ext cx="1223962" cy="644525"/>
            </a:xfrm>
            <a:custGeom>
              <a:avLst/>
              <a:gdLst>
                <a:gd name="T0" fmla="*/ 344 w 771"/>
                <a:gd name="T1" fmla="*/ 0 h 406"/>
                <a:gd name="T2" fmla="*/ 771 w 771"/>
                <a:gd name="T3" fmla="*/ 40 h 406"/>
                <a:gd name="T4" fmla="*/ 274 w 771"/>
                <a:gd name="T5" fmla="*/ 379 h 406"/>
                <a:gd name="T6" fmla="*/ 0 w 771"/>
                <a:gd name="T7" fmla="*/ 406 h 406"/>
                <a:gd name="T8" fmla="*/ 344 w 771"/>
                <a:gd name="T9" fmla="*/ 0 h 406"/>
              </a:gdLst>
              <a:ahLst/>
              <a:cxnLst>
                <a:cxn ang="0">
                  <a:pos x="T0" y="T1"/>
                </a:cxn>
                <a:cxn ang="0">
                  <a:pos x="T2" y="T3"/>
                </a:cxn>
                <a:cxn ang="0">
                  <a:pos x="T4" y="T5"/>
                </a:cxn>
                <a:cxn ang="0">
                  <a:pos x="T6" y="T7"/>
                </a:cxn>
                <a:cxn ang="0">
                  <a:pos x="T8" y="T9"/>
                </a:cxn>
              </a:cxnLst>
              <a:rect l="0" t="0" r="r" b="b"/>
              <a:pathLst>
                <a:path w="771" h="406">
                  <a:moveTo>
                    <a:pt x="344" y="0"/>
                  </a:moveTo>
                  <a:lnTo>
                    <a:pt x="771" y="40"/>
                  </a:lnTo>
                  <a:lnTo>
                    <a:pt x="274" y="379"/>
                  </a:lnTo>
                  <a:lnTo>
                    <a:pt x="0" y="406"/>
                  </a:lnTo>
                  <a:lnTo>
                    <a:pt x="344" y="0"/>
                  </a:lnTo>
                  <a:close/>
                </a:path>
              </a:pathLst>
            </a:custGeom>
            <a:gr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1" name="Freeform 7"/>
            <p:cNvSpPr/>
            <p:nvPr/>
          </p:nvSpPr>
          <p:spPr bwMode="auto">
            <a:xfrm>
              <a:off x="5414963" y="2675943"/>
              <a:ext cx="568325" cy="1322388"/>
            </a:xfrm>
            <a:custGeom>
              <a:avLst/>
              <a:gdLst>
                <a:gd name="T0" fmla="*/ 358 w 358"/>
                <a:gd name="T1" fmla="*/ 400 h 833"/>
                <a:gd name="T2" fmla="*/ 226 w 358"/>
                <a:gd name="T3" fmla="*/ 0 h 833"/>
                <a:gd name="T4" fmla="*/ 0 w 358"/>
                <a:gd name="T5" fmla="*/ 556 h 833"/>
                <a:gd name="T6" fmla="*/ 35 w 358"/>
                <a:gd name="T7" fmla="*/ 833 h 833"/>
                <a:gd name="T8" fmla="*/ 358 w 358"/>
                <a:gd name="T9" fmla="*/ 400 h 833"/>
              </a:gdLst>
              <a:ahLst/>
              <a:cxnLst>
                <a:cxn ang="0">
                  <a:pos x="T0" y="T1"/>
                </a:cxn>
                <a:cxn ang="0">
                  <a:pos x="T2" y="T3"/>
                </a:cxn>
                <a:cxn ang="0">
                  <a:pos x="T4" y="T5"/>
                </a:cxn>
                <a:cxn ang="0">
                  <a:pos x="T6" y="T7"/>
                </a:cxn>
                <a:cxn ang="0">
                  <a:pos x="T8" y="T9"/>
                </a:cxn>
              </a:cxnLst>
              <a:rect l="0" t="0" r="r" b="b"/>
              <a:pathLst>
                <a:path w="358" h="833">
                  <a:moveTo>
                    <a:pt x="358" y="400"/>
                  </a:moveTo>
                  <a:lnTo>
                    <a:pt x="226" y="0"/>
                  </a:lnTo>
                  <a:lnTo>
                    <a:pt x="0" y="556"/>
                  </a:lnTo>
                  <a:lnTo>
                    <a:pt x="35" y="833"/>
                  </a:lnTo>
                  <a:lnTo>
                    <a:pt x="358" y="400"/>
                  </a:lnTo>
                  <a:close/>
                </a:path>
              </a:pathLst>
            </a:custGeom>
            <a:gr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2" name="Freeform 8"/>
            <p:cNvSpPr/>
            <p:nvPr/>
          </p:nvSpPr>
          <p:spPr bwMode="auto">
            <a:xfrm>
              <a:off x="3879850" y="3149018"/>
              <a:ext cx="2503487" cy="3028950"/>
            </a:xfrm>
            <a:custGeom>
              <a:avLst/>
              <a:gdLst>
                <a:gd name="T0" fmla="*/ 0 w 1577"/>
                <a:gd name="T1" fmla="*/ 1908 h 1908"/>
                <a:gd name="T2" fmla="*/ 239 w 1577"/>
                <a:gd name="T3" fmla="*/ 1443 h 1908"/>
                <a:gd name="T4" fmla="*/ 264 w 1577"/>
                <a:gd name="T5" fmla="*/ 1523 h 1908"/>
                <a:gd name="T6" fmla="*/ 1387 w 1577"/>
                <a:gd name="T7" fmla="*/ 0 h 1908"/>
                <a:gd name="T8" fmla="*/ 1577 w 1577"/>
                <a:gd name="T9" fmla="*/ 161 h 1908"/>
                <a:gd name="T10" fmla="*/ 341 w 1577"/>
                <a:gd name="T11" fmla="*/ 1588 h 1908"/>
                <a:gd name="T12" fmla="*/ 422 w 1577"/>
                <a:gd name="T13" fmla="*/ 1601 h 1908"/>
                <a:gd name="T14" fmla="*/ 0 w 1577"/>
                <a:gd name="T15" fmla="*/ 1908 h 19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908">
                  <a:moveTo>
                    <a:pt x="0" y="1908"/>
                  </a:moveTo>
                  <a:lnTo>
                    <a:pt x="239" y="1443"/>
                  </a:lnTo>
                  <a:lnTo>
                    <a:pt x="264" y="1523"/>
                  </a:lnTo>
                  <a:lnTo>
                    <a:pt x="1387" y="0"/>
                  </a:lnTo>
                  <a:lnTo>
                    <a:pt x="1577" y="161"/>
                  </a:lnTo>
                  <a:lnTo>
                    <a:pt x="341" y="1588"/>
                  </a:lnTo>
                  <a:lnTo>
                    <a:pt x="422" y="1601"/>
                  </a:lnTo>
                  <a:lnTo>
                    <a:pt x="0" y="1908"/>
                  </a:lnTo>
                  <a:close/>
                </a:path>
              </a:pathLst>
            </a:custGeom>
            <a:gr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13" name="Freeform 9"/>
          <p:cNvSpPr/>
          <p:nvPr/>
        </p:nvSpPr>
        <p:spPr bwMode="auto">
          <a:xfrm>
            <a:off x="1753803" y="3007103"/>
            <a:ext cx="1422030" cy="1420972"/>
          </a:xfrm>
          <a:custGeom>
            <a:avLst/>
            <a:gdLst>
              <a:gd name="T0" fmla="*/ 250 w 500"/>
              <a:gd name="T1" fmla="*/ 500 h 500"/>
              <a:gd name="T2" fmla="*/ 0 w 500"/>
              <a:gd name="T3" fmla="*/ 250 h 500"/>
              <a:gd name="T4" fmla="*/ 250 w 500"/>
              <a:gd name="T5" fmla="*/ 0 h 500"/>
              <a:gd name="T6" fmla="*/ 348 w 500"/>
              <a:gd name="T7" fmla="*/ 20 h 500"/>
              <a:gd name="T8" fmla="*/ 311 w 500"/>
              <a:gd name="T9" fmla="*/ 75 h 500"/>
              <a:gd name="T10" fmla="*/ 250 w 500"/>
              <a:gd name="T11" fmla="*/ 64 h 500"/>
              <a:gd name="T12" fmla="*/ 64 w 500"/>
              <a:gd name="T13" fmla="*/ 250 h 500"/>
              <a:gd name="T14" fmla="*/ 250 w 500"/>
              <a:gd name="T15" fmla="*/ 435 h 500"/>
              <a:gd name="T16" fmla="*/ 435 w 500"/>
              <a:gd name="T17" fmla="*/ 250 h 500"/>
              <a:gd name="T18" fmla="*/ 414 w 500"/>
              <a:gd name="T19" fmla="*/ 164 h 500"/>
              <a:gd name="T20" fmla="*/ 460 w 500"/>
              <a:gd name="T21" fmla="*/ 114 h 500"/>
              <a:gd name="T22" fmla="*/ 500 w 500"/>
              <a:gd name="T23" fmla="*/ 250 h 500"/>
              <a:gd name="T24" fmla="*/ 250 w 500"/>
              <a:gd name="T25" fmla="*/ 50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0" h="500">
                <a:moveTo>
                  <a:pt x="250" y="500"/>
                </a:moveTo>
                <a:cubicBezTo>
                  <a:pt x="112" y="500"/>
                  <a:pt x="0" y="388"/>
                  <a:pt x="0" y="250"/>
                </a:cubicBezTo>
                <a:cubicBezTo>
                  <a:pt x="0" y="112"/>
                  <a:pt x="112" y="0"/>
                  <a:pt x="250" y="0"/>
                </a:cubicBezTo>
                <a:cubicBezTo>
                  <a:pt x="285" y="0"/>
                  <a:pt x="318" y="7"/>
                  <a:pt x="348" y="20"/>
                </a:cubicBezTo>
                <a:cubicBezTo>
                  <a:pt x="311" y="75"/>
                  <a:pt x="311" y="75"/>
                  <a:pt x="311" y="75"/>
                </a:cubicBezTo>
                <a:cubicBezTo>
                  <a:pt x="291" y="68"/>
                  <a:pt x="271" y="64"/>
                  <a:pt x="250" y="64"/>
                </a:cubicBezTo>
                <a:cubicBezTo>
                  <a:pt x="147" y="64"/>
                  <a:pt x="64" y="147"/>
                  <a:pt x="64" y="250"/>
                </a:cubicBezTo>
                <a:cubicBezTo>
                  <a:pt x="64" y="352"/>
                  <a:pt x="147" y="435"/>
                  <a:pt x="250" y="435"/>
                </a:cubicBezTo>
                <a:cubicBezTo>
                  <a:pt x="352" y="435"/>
                  <a:pt x="435" y="352"/>
                  <a:pt x="435" y="250"/>
                </a:cubicBezTo>
                <a:cubicBezTo>
                  <a:pt x="435" y="219"/>
                  <a:pt x="427" y="189"/>
                  <a:pt x="414" y="164"/>
                </a:cubicBezTo>
                <a:cubicBezTo>
                  <a:pt x="460" y="114"/>
                  <a:pt x="460" y="114"/>
                  <a:pt x="460" y="114"/>
                </a:cubicBezTo>
                <a:cubicBezTo>
                  <a:pt x="485" y="153"/>
                  <a:pt x="500" y="200"/>
                  <a:pt x="500" y="250"/>
                </a:cubicBezTo>
                <a:cubicBezTo>
                  <a:pt x="500" y="388"/>
                  <a:pt x="388" y="500"/>
                  <a:pt x="250" y="50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4" name="Freeform 10"/>
          <p:cNvSpPr/>
          <p:nvPr/>
        </p:nvSpPr>
        <p:spPr bwMode="auto">
          <a:xfrm>
            <a:off x="1376076" y="2628741"/>
            <a:ext cx="2175367" cy="2174309"/>
          </a:xfrm>
          <a:custGeom>
            <a:avLst/>
            <a:gdLst>
              <a:gd name="T0" fmla="*/ 383 w 765"/>
              <a:gd name="T1" fmla="*/ 765 h 765"/>
              <a:gd name="T2" fmla="*/ 0 w 765"/>
              <a:gd name="T3" fmla="*/ 383 h 765"/>
              <a:gd name="T4" fmla="*/ 383 w 765"/>
              <a:gd name="T5" fmla="*/ 0 h 765"/>
              <a:gd name="T6" fmla="*/ 562 w 765"/>
              <a:gd name="T7" fmla="*/ 45 h 765"/>
              <a:gd name="T8" fmla="*/ 529 w 765"/>
              <a:gd name="T9" fmla="*/ 93 h 765"/>
              <a:gd name="T10" fmla="*/ 383 w 765"/>
              <a:gd name="T11" fmla="*/ 58 h 765"/>
              <a:gd name="T12" fmla="*/ 153 w 765"/>
              <a:gd name="T13" fmla="*/ 153 h 765"/>
              <a:gd name="T14" fmla="*/ 58 w 765"/>
              <a:gd name="T15" fmla="*/ 383 h 765"/>
              <a:gd name="T16" fmla="*/ 153 w 765"/>
              <a:gd name="T17" fmla="*/ 612 h 765"/>
              <a:gd name="T18" fmla="*/ 383 w 765"/>
              <a:gd name="T19" fmla="*/ 707 h 765"/>
              <a:gd name="T20" fmla="*/ 612 w 765"/>
              <a:gd name="T21" fmla="*/ 612 h 765"/>
              <a:gd name="T22" fmla="*/ 707 w 765"/>
              <a:gd name="T23" fmla="*/ 383 h 765"/>
              <a:gd name="T24" fmla="*/ 640 w 765"/>
              <a:gd name="T25" fmla="*/ 186 h 765"/>
              <a:gd name="T26" fmla="*/ 680 w 765"/>
              <a:gd name="T27" fmla="*/ 143 h 765"/>
              <a:gd name="T28" fmla="*/ 765 w 765"/>
              <a:gd name="T29" fmla="*/ 383 h 765"/>
              <a:gd name="T30" fmla="*/ 383 w 765"/>
              <a:gd name="T31" fmla="*/ 76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5" h="765">
                <a:moveTo>
                  <a:pt x="383" y="765"/>
                </a:moveTo>
                <a:cubicBezTo>
                  <a:pt x="171" y="765"/>
                  <a:pt x="0" y="594"/>
                  <a:pt x="0" y="383"/>
                </a:cubicBezTo>
                <a:cubicBezTo>
                  <a:pt x="0" y="171"/>
                  <a:pt x="171" y="0"/>
                  <a:pt x="383" y="0"/>
                </a:cubicBezTo>
                <a:cubicBezTo>
                  <a:pt x="447" y="0"/>
                  <a:pt x="508" y="16"/>
                  <a:pt x="562" y="45"/>
                </a:cubicBezTo>
                <a:cubicBezTo>
                  <a:pt x="529" y="93"/>
                  <a:pt x="529" y="93"/>
                  <a:pt x="529" y="93"/>
                </a:cubicBezTo>
                <a:cubicBezTo>
                  <a:pt x="485" y="71"/>
                  <a:pt x="435" y="58"/>
                  <a:pt x="383" y="58"/>
                </a:cubicBezTo>
                <a:cubicBezTo>
                  <a:pt x="293" y="59"/>
                  <a:pt x="212" y="95"/>
                  <a:pt x="153" y="153"/>
                </a:cubicBezTo>
                <a:cubicBezTo>
                  <a:pt x="95" y="212"/>
                  <a:pt x="59" y="293"/>
                  <a:pt x="58" y="383"/>
                </a:cubicBezTo>
                <a:cubicBezTo>
                  <a:pt x="59" y="472"/>
                  <a:pt x="95" y="553"/>
                  <a:pt x="153" y="612"/>
                </a:cubicBezTo>
                <a:cubicBezTo>
                  <a:pt x="212" y="671"/>
                  <a:pt x="293" y="707"/>
                  <a:pt x="383" y="707"/>
                </a:cubicBezTo>
                <a:cubicBezTo>
                  <a:pt x="472" y="707"/>
                  <a:pt x="553" y="671"/>
                  <a:pt x="612" y="612"/>
                </a:cubicBezTo>
                <a:cubicBezTo>
                  <a:pt x="671" y="553"/>
                  <a:pt x="707" y="472"/>
                  <a:pt x="707" y="383"/>
                </a:cubicBezTo>
                <a:cubicBezTo>
                  <a:pt x="707" y="309"/>
                  <a:pt x="682" y="240"/>
                  <a:pt x="640" y="186"/>
                </a:cubicBezTo>
                <a:cubicBezTo>
                  <a:pt x="680" y="143"/>
                  <a:pt x="680" y="143"/>
                  <a:pt x="680" y="143"/>
                </a:cubicBezTo>
                <a:cubicBezTo>
                  <a:pt x="733" y="208"/>
                  <a:pt x="765" y="292"/>
                  <a:pt x="765" y="383"/>
                </a:cubicBezTo>
                <a:cubicBezTo>
                  <a:pt x="765" y="594"/>
                  <a:pt x="594" y="765"/>
                  <a:pt x="383" y="765"/>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5" name="Freeform 11"/>
          <p:cNvSpPr/>
          <p:nvPr/>
        </p:nvSpPr>
        <p:spPr bwMode="auto">
          <a:xfrm>
            <a:off x="989885" y="2242127"/>
            <a:ext cx="2950923" cy="2947749"/>
          </a:xfrm>
          <a:custGeom>
            <a:avLst/>
            <a:gdLst>
              <a:gd name="T0" fmla="*/ 519 w 1038"/>
              <a:gd name="T1" fmla="*/ 0 h 1037"/>
              <a:gd name="T2" fmla="*/ 775 w 1038"/>
              <a:gd name="T3" fmla="*/ 68 h 1037"/>
              <a:gd name="T4" fmla="*/ 740 w 1038"/>
              <a:gd name="T5" fmla="*/ 119 h 1037"/>
              <a:gd name="T6" fmla="*/ 519 w 1038"/>
              <a:gd name="T7" fmla="*/ 62 h 1037"/>
              <a:gd name="T8" fmla="*/ 196 w 1038"/>
              <a:gd name="T9" fmla="*/ 196 h 1037"/>
              <a:gd name="T10" fmla="*/ 62 w 1038"/>
              <a:gd name="T11" fmla="*/ 519 h 1037"/>
              <a:gd name="T12" fmla="*/ 196 w 1038"/>
              <a:gd name="T13" fmla="*/ 842 h 1037"/>
              <a:gd name="T14" fmla="*/ 519 w 1038"/>
              <a:gd name="T15" fmla="*/ 976 h 1037"/>
              <a:gd name="T16" fmla="*/ 842 w 1038"/>
              <a:gd name="T17" fmla="*/ 842 h 1037"/>
              <a:gd name="T18" fmla="*/ 976 w 1038"/>
              <a:gd name="T19" fmla="*/ 519 h 1037"/>
              <a:gd name="T20" fmla="*/ 867 w 1038"/>
              <a:gd name="T21" fmla="*/ 224 h 1037"/>
              <a:gd name="T22" fmla="*/ 910 w 1038"/>
              <a:gd name="T23" fmla="*/ 178 h 1037"/>
              <a:gd name="T24" fmla="*/ 1038 w 1038"/>
              <a:gd name="T25" fmla="*/ 519 h 1037"/>
              <a:gd name="T26" fmla="*/ 519 w 1038"/>
              <a:gd name="T27" fmla="*/ 1037 h 1037"/>
              <a:gd name="T28" fmla="*/ 0 w 1038"/>
              <a:gd name="T29" fmla="*/ 519 h 1037"/>
              <a:gd name="T30" fmla="*/ 519 w 1038"/>
              <a:gd name="T31" fmla="*/ 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8" h="1037">
                <a:moveTo>
                  <a:pt x="519" y="0"/>
                </a:moveTo>
                <a:cubicBezTo>
                  <a:pt x="612" y="0"/>
                  <a:pt x="700" y="25"/>
                  <a:pt x="775" y="68"/>
                </a:cubicBezTo>
                <a:cubicBezTo>
                  <a:pt x="740" y="119"/>
                  <a:pt x="740" y="119"/>
                  <a:pt x="740" y="119"/>
                </a:cubicBezTo>
                <a:cubicBezTo>
                  <a:pt x="675" y="83"/>
                  <a:pt x="599" y="62"/>
                  <a:pt x="519" y="62"/>
                </a:cubicBezTo>
                <a:cubicBezTo>
                  <a:pt x="392" y="62"/>
                  <a:pt x="278" y="113"/>
                  <a:pt x="196" y="196"/>
                </a:cubicBezTo>
                <a:cubicBezTo>
                  <a:pt x="113" y="278"/>
                  <a:pt x="62" y="392"/>
                  <a:pt x="62" y="519"/>
                </a:cubicBezTo>
                <a:cubicBezTo>
                  <a:pt x="62" y="645"/>
                  <a:pt x="113" y="759"/>
                  <a:pt x="196" y="842"/>
                </a:cubicBezTo>
                <a:cubicBezTo>
                  <a:pt x="278" y="925"/>
                  <a:pt x="392" y="976"/>
                  <a:pt x="519" y="976"/>
                </a:cubicBezTo>
                <a:cubicBezTo>
                  <a:pt x="645" y="976"/>
                  <a:pt x="759" y="925"/>
                  <a:pt x="842" y="842"/>
                </a:cubicBezTo>
                <a:cubicBezTo>
                  <a:pt x="925" y="759"/>
                  <a:pt x="976" y="645"/>
                  <a:pt x="976" y="519"/>
                </a:cubicBezTo>
                <a:cubicBezTo>
                  <a:pt x="976" y="406"/>
                  <a:pt x="935" y="303"/>
                  <a:pt x="867" y="224"/>
                </a:cubicBezTo>
                <a:cubicBezTo>
                  <a:pt x="910" y="178"/>
                  <a:pt x="910" y="178"/>
                  <a:pt x="910" y="178"/>
                </a:cubicBezTo>
                <a:cubicBezTo>
                  <a:pt x="989" y="269"/>
                  <a:pt x="1037" y="388"/>
                  <a:pt x="1038" y="519"/>
                </a:cubicBezTo>
                <a:cubicBezTo>
                  <a:pt x="1037" y="805"/>
                  <a:pt x="805" y="1037"/>
                  <a:pt x="519" y="1037"/>
                </a:cubicBezTo>
                <a:cubicBezTo>
                  <a:pt x="232" y="1037"/>
                  <a:pt x="0" y="805"/>
                  <a:pt x="0" y="519"/>
                </a:cubicBezTo>
                <a:cubicBezTo>
                  <a:pt x="0" y="232"/>
                  <a:pt x="232" y="0"/>
                  <a:pt x="519"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6" name="TextBox 58"/>
          <p:cNvSpPr txBox="1"/>
          <p:nvPr/>
        </p:nvSpPr>
        <p:spPr>
          <a:xfrm>
            <a:off x="5886450" y="1013460"/>
            <a:ext cx="5960110" cy="2306955"/>
          </a:xfrm>
          <a:prstGeom prst="rect">
            <a:avLst/>
          </a:prstGeom>
          <a:noFill/>
        </p:spPr>
        <p:txBody>
          <a:bodyPr wrap="square" numCol="1" rtlCol="0">
            <a:spAutoFit/>
          </a:bodyPr>
          <a:lstStyle/>
          <a:p>
            <a:pPr>
              <a:lnSpc>
                <a:spcPct val="150000"/>
              </a:lnSpc>
            </a:pPr>
            <a:r>
              <a:rPr lang="en-US" altLang="zh-CN" sz="2400" dirty="0">
                <a:solidFill>
                  <a:srgbClr val="FFFFFF"/>
                </a:solidFill>
                <a:latin typeface="微软雅黑 Light" panose="020B0502040204020203" charset="-122"/>
                <a:ea typeface="微软雅黑 Light" panose="020B0502040204020203" charset="-122"/>
                <a:cs typeface="微软雅黑 Light" panose="020B0502040204020203" charset="-122"/>
              </a:rPr>
              <a:t>1.</a:t>
            </a: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rPr>
              <a:t>中国改革开放以来，城市化进程加速，城市数量和规模都有了明显增长，原有的城市规模划分标准和方针已经</a:t>
            </a:r>
            <a:r>
              <a:rPr lang="zh-CN" altLang="en-US" sz="2400" dirty="0">
                <a:solidFill>
                  <a:schemeClr val="accent2">
                    <a:lumMod val="60000"/>
                    <a:lumOff val="40000"/>
                  </a:schemeClr>
                </a:solidFill>
                <a:latin typeface="微软雅黑 Light" panose="020B0502040204020203" charset="-122"/>
                <a:ea typeface="微软雅黑 Light" panose="020B0502040204020203" charset="-122"/>
                <a:cs typeface="微软雅黑 Light" panose="020B0502040204020203" charset="-122"/>
              </a:rPr>
              <a:t>难以适应</a:t>
            </a: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rPr>
              <a:t>城镇化发展新形势要求</a:t>
            </a:r>
            <a:endPar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endParaRPr>
          </a:p>
        </p:txBody>
      </p:sp>
      <p:sp>
        <p:nvSpPr>
          <p:cNvPr id="17" name="TextBox 74"/>
          <p:cNvSpPr txBox="1"/>
          <p:nvPr/>
        </p:nvSpPr>
        <p:spPr>
          <a:xfrm>
            <a:off x="6044565" y="3996055"/>
            <a:ext cx="5946775" cy="2306955"/>
          </a:xfrm>
          <a:prstGeom prst="rect">
            <a:avLst/>
          </a:prstGeom>
          <a:noFill/>
        </p:spPr>
        <p:txBody>
          <a:bodyPr wrap="square" numCol="1" rtlCol="0">
            <a:spAutoFit/>
          </a:bodyPr>
          <a:lstStyle/>
          <a:p>
            <a:pPr>
              <a:lnSpc>
                <a:spcPct val="150000"/>
              </a:lnSpc>
            </a:pPr>
            <a:r>
              <a:rPr lang="en-US" altLang="zh-CN" sz="2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制定新的城市评定标准能很好的与快速提升的城市规模体系相适应，符合劳动力的就业实际和人口空间分布常态，能够确保城市之间的资源均衡，有利于新型城镇化。</a:t>
            </a:r>
            <a:endParaRPr lang="zh-CN" altLang="en-US" sz="24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Group 3"/>
          <p:cNvGrpSpPr/>
          <p:nvPr/>
        </p:nvGrpSpPr>
        <p:grpSpPr>
          <a:xfrm>
            <a:off x="4554303" y="1770838"/>
            <a:ext cx="425165" cy="3494974"/>
            <a:chOff x="8046720" y="3256287"/>
            <a:chExt cx="637913" cy="5243827"/>
          </a:xfrm>
        </p:grpSpPr>
        <p:cxnSp>
          <p:nvCxnSpPr>
            <p:cNvPr id="22" name="Straight Arrow Connector 91"/>
            <p:cNvCxnSpPr/>
            <p:nvPr/>
          </p:nvCxnSpPr>
          <p:spPr>
            <a:xfrm>
              <a:off x="8046720" y="3256287"/>
              <a:ext cx="637913" cy="0"/>
            </a:xfrm>
            <a:prstGeom prst="straightConnector1">
              <a:avLst/>
            </a:prstGeom>
            <a:noFill/>
            <a:ln w="9525" cap="flat" cmpd="sng" algn="ctr">
              <a:solidFill>
                <a:schemeClr val="bg1"/>
              </a:solidFill>
              <a:prstDash val="solid"/>
              <a:miter lim="800000"/>
              <a:tailEnd type="triangle"/>
            </a:ln>
            <a:effectLst/>
          </p:spPr>
        </p:cxnSp>
        <p:cxnSp>
          <p:nvCxnSpPr>
            <p:cNvPr id="23" name="Straight Arrow Connector 100"/>
            <p:cNvCxnSpPr/>
            <p:nvPr/>
          </p:nvCxnSpPr>
          <p:spPr>
            <a:xfrm flipV="1">
              <a:off x="8046720" y="8500112"/>
              <a:ext cx="637913" cy="2"/>
            </a:xfrm>
            <a:prstGeom prst="straightConnector1">
              <a:avLst/>
            </a:prstGeom>
            <a:noFill/>
            <a:ln w="9525" cap="flat" cmpd="sng" algn="ctr">
              <a:solidFill>
                <a:schemeClr val="bg1"/>
              </a:solidFill>
              <a:prstDash val="solid"/>
              <a:miter lim="800000"/>
              <a:tailEnd type="triangle"/>
            </a:ln>
            <a:effectLst/>
          </p:spPr>
        </p:cxnSp>
      </p:grpSp>
      <p:grpSp>
        <p:nvGrpSpPr>
          <p:cNvPr id="24" name="Group 9"/>
          <p:cNvGrpSpPr/>
          <p:nvPr/>
        </p:nvGrpSpPr>
        <p:grpSpPr>
          <a:xfrm>
            <a:off x="5007833" y="4803556"/>
            <a:ext cx="906703" cy="908468"/>
            <a:chOff x="8866294" y="6047430"/>
            <a:chExt cx="1360409" cy="1363057"/>
          </a:xfrm>
        </p:grpSpPr>
        <p:sp>
          <p:nvSpPr>
            <p:cNvPr id="25" name="Oval 15"/>
            <p:cNvSpPr>
              <a:spLocks noChangeArrowheads="1"/>
            </p:cNvSpPr>
            <p:nvPr/>
          </p:nvSpPr>
          <p:spPr bwMode="auto">
            <a:xfrm>
              <a:off x="8866294" y="6047430"/>
              <a:ext cx="1360409" cy="1363057"/>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26" name="Freeform 5"/>
            <p:cNvSpPr>
              <a:spLocks noEditPoints="1"/>
            </p:cNvSpPr>
            <p:nvPr/>
          </p:nvSpPr>
          <p:spPr bwMode="auto">
            <a:xfrm>
              <a:off x="9152142" y="6420502"/>
              <a:ext cx="782395" cy="616911"/>
            </a:xfrm>
            <a:custGeom>
              <a:avLst/>
              <a:gdLst>
                <a:gd name="T0" fmla="*/ 969 w 1152"/>
                <a:gd name="T1" fmla="*/ 520 h 908"/>
                <a:gd name="T2" fmla="*/ 1145 w 1152"/>
                <a:gd name="T3" fmla="*/ 882 h 908"/>
                <a:gd name="T4" fmla="*/ 1128 w 1152"/>
                <a:gd name="T5" fmla="*/ 908 h 908"/>
                <a:gd name="T6" fmla="*/ 24 w 1152"/>
                <a:gd name="T7" fmla="*/ 908 h 908"/>
                <a:gd name="T8" fmla="*/ 7 w 1152"/>
                <a:gd name="T9" fmla="*/ 882 h 908"/>
                <a:gd name="T10" fmla="*/ 183 w 1152"/>
                <a:gd name="T11" fmla="*/ 520 h 908"/>
                <a:gd name="T12" fmla="*/ 200 w 1152"/>
                <a:gd name="T13" fmla="*/ 510 h 908"/>
                <a:gd name="T14" fmla="*/ 351 w 1152"/>
                <a:gd name="T15" fmla="*/ 510 h 908"/>
                <a:gd name="T16" fmla="*/ 365 w 1152"/>
                <a:gd name="T17" fmla="*/ 516 h 908"/>
                <a:gd name="T18" fmla="*/ 396 w 1152"/>
                <a:gd name="T19" fmla="*/ 551 h 908"/>
                <a:gd name="T20" fmla="*/ 426 w 1152"/>
                <a:gd name="T21" fmla="*/ 584 h 908"/>
                <a:gd name="T22" fmla="*/ 246 w 1152"/>
                <a:gd name="T23" fmla="*/ 584 h 908"/>
                <a:gd name="T24" fmla="*/ 230 w 1152"/>
                <a:gd name="T25" fmla="*/ 594 h 908"/>
                <a:gd name="T26" fmla="*/ 113 w 1152"/>
                <a:gd name="T27" fmla="*/ 834 h 908"/>
                <a:gd name="T28" fmla="*/ 1039 w 1152"/>
                <a:gd name="T29" fmla="*/ 834 h 908"/>
                <a:gd name="T30" fmla="*/ 922 w 1152"/>
                <a:gd name="T31" fmla="*/ 594 h 908"/>
                <a:gd name="T32" fmla="*/ 906 w 1152"/>
                <a:gd name="T33" fmla="*/ 584 h 908"/>
                <a:gd name="T34" fmla="*/ 726 w 1152"/>
                <a:gd name="T35" fmla="*/ 584 h 908"/>
                <a:gd name="T36" fmla="*/ 756 w 1152"/>
                <a:gd name="T37" fmla="*/ 551 h 908"/>
                <a:gd name="T38" fmla="*/ 787 w 1152"/>
                <a:gd name="T39" fmla="*/ 516 h 908"/>
                <a:gd name="T40" fmla="*/ 801 w 1152"/>
                <a:gd name="T41" fmla="*/ 510 h 908"/>
                <a:gd name="T42" fmla="*/ 952 w 1152"/>
                <a:gd name="T43" fmla="*/ 510 h 908"/>
                <a:gd name="T44" fmla="*/ 969 w 1152"/>
                <a:gd name="T45" fmla="*/ 520 h 908"/>
                <a:gd name="T46" fmla="*/ 835 w 1152"/>
                <a:gd name="T47" fmla="*/ 273 h 908"/>
                <a:gd name="T48" fmla="*/ 593 w 1152"/>
                <a:gd name="T49" fmla="*/ 697 h 908"/>
                <a:gd name="T50" fmla="*/ 559 w 1152"/>
                <a:gd name="T51" fmla="*/ 697 h 908"/>
                <a:gd name="T52" fmla="*/ 321 w 1152"/>
                <a:gd name="T53" fmla="*/ 327 h 908"/>
                <a:gd name="T54" fmla="*/ 551 w 1152"/>
                <a:gd name="T55" fmla="*/ 15 h 908"/>
                <a:gd name="T56" fmla="*/ 835 w 1152"/>
                <a:gd name="T57" fmla="*/ 273 h 908"/>
                <a:gd name="T58" fmla="*/ 713 w 1152"/>
                <a:gd name="T59" fmla="*/ 273 h 908"/>
                <a:gd name="T60" fmla="*/ 576 w 1152"/>
                <a:gd name="T61" fmla="*/ 136 h 908"/>
                <a:gd name="T62" fmla="*/ 439 w 1152"/>
                <a:gd name="T63" fmla="*/ 273 h 908"/>
                <a:gd name="T64" fmla="*/ 576 w 1152"/>
                <a:gd name="T65" fmla="*/ 410 h 908"/>
                <a:gd name="T66" fmla="*/ 713 w 1152"/>
                <a:gd name="T67" fmla="*/ 273 h 908"/>
                <a:gd name="T68" fmla="*/ 713 w 1152"/>
                <a:gd name="T69" fmla="*/ 273 h 908"/>
                <a:gd name="T70" fmla="*/ 713 w 1152"/>
                <a:gd name="T71" fmla="*/ 273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ysClr val="window" lastClr="FFFFFF"/>
            </a:solid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30" name="Group 4"/>
          <p:cNvGrpSpPr/>
          <p:nvPr/>
        </p:nvGrpSpPr>
        <p:grpSpPr>
          <a:xfrm>
            <a:off x="4979893" y="1384549"/>
            <a:ext cx="906703" cy="908468"/>
            <a:chOff x="8866293" y="2049856"/>
            <a:chExt cx="1360409" cy="1363056"/>
          </a:xfrm>
        </p:grpSpPr>
        <p:sp>
          <p:nvSpPr>
            <p:cNvPr id="31" name="Oval 15"/>
            <p:cNvSpPr>
              <a:spLocks noChangeArrowheads="1"/>
            </p:cNvSpPr>
            <p:nvPr/>
          </p:nvSpPr>
          <p:spPr bwMode="auto">
            <a:xfrm>
              <a:off x="8866293" y="2049856"/>
              <a:ext cx="1360409" cy="136305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32" name="Freeform 13"/>
            <p:cNvSpPr/>
            <p:nvPr/>
          </p:nvSpPr>
          <p:spPr bwMode="auto">
            <a:xfrm>
              <a:off x="9207501" y="2422525"/>
              <a:ext cx="679449" cy="619126"/>
            </a:xfrm>
            <a:custGeom>
              <a:avLst/>
              <a:gdLst>
                <a:gd name="T0" fmla="*/ 65 w 84"/>
                <a:gd name="T1" fmla="*/ 32 h 76"/>
                <a:gd name="T2" fmla="*/ 76 w 84"/>
                <a:gd name="T3" fmla="*/ 30 h 76"/>
                <a:gd name="T4" fmla="*/ 82 w 84"/>
                <a:gd name="T5" fmla="*/ 10 h 76"/>
                <a:gd name="T6" fmla="*/ 74 w 84"/>
                <a:gd name="T7" fmla="*/ 1 h 76"/>
                <a:gd name="T8" fmla="*/ 54 w 84"/>
                <a:gd name="T9" fmla="*/ 5 h 76"/>
                <a:gd name="T10" fmla="*/ 50 w 84"/>
                <a:gd name="T11" fmla="*/ 15 h 76"/>
                <a:gd name="T12" fmla="*/ 55 w 84"/>
                <a:gd name="T13" fmla="*/ 21 h 76"/>
                <a:gd name="T14" fmla="*/ 11 w 84"/>
                <a:gd name="T15" fmla="*/ 60 h 76"/>
                <a:gd name="T16" fmla="*/ 9 w 84"/>
                <a:gd name="T17" fmla="*/ 33 h 76"/>
                <a:gd name="T18" fmla="*/ 13 w 84"/>
                <a:gd name="T19" fmla="*/ 29 h 76"/>
                <a:gd name="T20" fmla="*/ 28 w 84"/>
                <a:gd name="T21" fmla="*/ 28 h 76"/>
                <a:gd name="T22" fmla="*/ 30 w 84"/>
                <a:gd name="T23" fmla="*/ 9 h 76"/>
                <a:gd name="T24" fmla="*/ 11 w 84"/>
                <a:gd name="T25" fmla="*/ 8 h 76"/>
                <a:gd name="T26" fmla="*/ 7 w 84"/>
                <a:gd name="T27" fmla="*/ 23 h 76"/>
                <a:gd name="T28" fmla="*/ 4 w 84"/>
                <a:gd name="T29" fmla="*/ 27 h 76"/>
                <a:gd name="T30" fmla="*/ 0 w 84"/>
                <a:gd name="T31" fmla="*/ 35 h 76"/>
                <a:gd name="T32" fmla="*/ 3 w 84"/>
                <a:gd name="T33" fmla="*/ 66 h 76"/>
                <a:gd name="T34" fmla="*/ 42 w 84"/>
                <a:gd name="T35" fmla="*/ 75 h 76"/>
                <a:gd name="T36" fmla="*/ 51 w 84"/>
                <a:gd name="T37" fmla="*/ 73 h 76"/>
                <a:gd name="T38" fmla="*/ 57 w 84"/>
                <a:gd name="T39" fmla="*/ 68 h 76"/>
                <a:gd name="T40" fmla="*/ 58 w 84"/>
                <a:gd name="T41" fmla="*/ 70 h 76"/>
                <a:gd name="T42" fmla="*/ 69 w 84"/>
                <a:gd name="T43" fmla="*/ 71 h 76"/>
                <a:gd name="T44" fmla="*/ 77 w 84"/>
                <a:gd name="T45" fmla="*/ 63 h 76"/>
                <a:gd name="T46" fmla="*/ 78 w 84"/>
                <a:gd name="T47" fmla="*/ 53 h 76"/>
                <a:gd name="T48" fmla="*/ 69 w 84"/>
                <a:gd name="T49" fmla="*/ 43 h 76"/>
                <a:gd name="T50" fmla="*/ 58 w 84"/>
                <a:gd name="T51" fmla="*/ 42 h 76"/>
                <a:gd name="T52" fmla="*/ 50 w 84"/>
                <a:gd name="T53" fmla="*/ 50 h 76"/>
                <a:gd name="T54" fmla="*/ 49 w 84"/>
                <a:gd name="T55" fmla="*/ 60 h 76"/>
                <a:gd name="T56" fmla="*/ 51 w 84"/>
                <a:gd name="T57" fmla="*/ 62 h 76"/>
                <a:gd name="T58" fmla="*/ 45 w 84"/>
                <a:gd name="T59" fmla="*/ 67 h 76"/>
                <a:gd name="T60" fmla="*/ 22 w 84"/>
                <a:gd name="T61" fmla="*/ 62 h 76"/>
                <a:gd name="T62" fmla="*/ 61 w 84"/>
                <a:gd name="T63" fmla="*/ 27 h 76"/>
                <a:gd name="T64" fmla="*/ 65 w 84"/>
                <a:gd name="T65"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ysClr val="window" lastClr="FFFFFF"/>
            </a:solidFill>
            <a:ln>
              <a:noFill/>
            </a:ln>
          </p:spPr>
          <p:txBody>
            <a:bodyPr vert="horz" wrap="square" lIns="60944" tIns="30472" rIns="60944" bIns="30472"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2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36" name="文本框 25"/>
          <p:cNvSpPr txBox="1"/>
          <p:nvPr/>
        </p:nvSpPr>
        <p:spPr>
          <a:xfrm>
            <a:off x="530225" y="245110"/>
            <a:ext cx="9861550" cy="768350"/>
          </a:xfrm>
          <a:prstGeom prst="rect">
            <a:avLst/>
          </a:prstGeom>
          <a:noFill/>
        </p:spPr>
        <p:txBody>
          <a:bodyPr wrap="square" rtlCol="0">
            <a:spAutoFit/>
          </a:bodyPr>
          <a:p>
            <a:r>
              <a:rPr lang="zh-CN" altLang="en-US" sz="4400" b="1" dirty="0">
                <a:solidFill>
                  <a:schemeClr val="accent2">
                    <a:lumMod val="60000"/>
                    <a:lumOff val="40000"/>
                  </a:schemeClr>
                </a:solidFill>
                <a:latin typeface="微软雅黑" panose="020B0503020204020204" pitchFamily="34" charset="-122"/>
                <a:ea typeface="微软雅黑" panose="020B0503020204020204" pitchFamily="34" charset="-122"/>
              </a:rPr>
              <a:t>为什么要不断更新城市评判标准？</a:t>
            </a:r>
            <a:endParaRPr lang="zh-CN" altLang="en-US" sz="44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25"/>
          <p:cNvSpPr txBox="1"/>
          <p:nvPr/>
        </p:nvSpPr>
        <p:spPr>
          <a:xfrm flipH="1">
            <a:off x="480695" y="705485"/>
            <a:ext cx="5143500" cy="768350"/>
          </a:xfrm>
          <a:prstGeom prst="rect">
            <a:avLst/>
          </a:prstGeom>
          <a:noFill/>
        </p:spPr>
        <p:txBody>
          <a:bodyPr wrap="square" rtlCol="0">
            <a:spAutoFit/>
          </a:bodyPr>
          <a:p>
            <a:r>
              <a:rPr lang="en-US" altLang="zh-CN" sz="4400" b="1" dirty="0">
                <a:solidFill>
                  <a:schemeClr val="accent5">
                    <a:lumMod val="40000"/>
                    <a:lumOff val="60000"/>
                  </a:schemeClr>
                </a:solidFill>
                <a:latin typeface="微软雅黑" panose="020B0503020204020204" pitchFamily="34" charset="-122"/>
                <a:ea typeface="微软雅黑" panose="020B0503020204020204" pitchFamily="34" charset="-122"/>
              </a:rPr>
              <a:t>10   </a:t>
            </a:r>
            <a:r>
              <a:rPr lang="zh-CN" altLang="en-US" sz="4400" b="1" dirty="0">
                <a:solidFill>
                  <a:schemeClr val="accent5">
                    <a:lumMod val="40000"/>
                    <a:lumOff val="60000"/>
                  </a:schemeClr>
                </a:solidFill>
                <a:latin typeface="微软雅黑" panose="020B0503020204020204" pitchFamily="34" charset="-122"/>
                <a:ea typeface="微软雅黑" panose="020B0503020204020204" pitchFamily="34" charset="-122"/>
              </a:rPr>
              <a:t>重点城市</a:t>
            </a:r>
            <a:endParaRPr lang="zh-CN" altLang="en-US" sz="4400" b="1" dirty="0">
              <a:solidFill>
                <a:schemeClr val="accent5">
                  <a:lumMod val="40000"/>
                  <a:lumOff val="60000"/>
                </a:schemeClr>
              </a:solidFill>
              <a:latin typeface="微软雅黑" panose="020B0503020204020204" pitchFamily="34" charset="-122"/>
              <a:ea typeface="微软雅黑" panose="020B0503020204020204" pitchFamily="34" charset="-122"/>
            </a:endParaRPr>
          </a:p>
        </p:txBody>
      </p:sp>
      <p:sp>
        <p:nvSpPr>
          <p:cNvPr id="16" name="TextBox 58"/>
          <p:cNvSpPr txBox="1"/>
          <p:nvPr/>
        </p:nvSpPr>
        <p:spPr>
          <a:xfrm>
            <a:off x="610235" y="1866265"/>
            <a:ext cx="5013960" cy="3969385"/>
          </a:xfrm>
          <a:prstGeom prst="rect">
            <a:avLst/>
          </a:prstGeom>
          <a:noFill/>
        </p:spPr>
        <p:txBody>
          <a:bodyPr wrap="square" numCol="1" rtlCol="0">
            <a:spAutoFit/>
          </a:bodyPr>
          <a:p>
            <a:pPr>
              <a:lnSpc>
                <a:spcPct val="150000"/>
              </a:lnSpc>
            </a:pP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rPr>
              <a:t>根据不同的评判标准，重点城市的名单各不相同。包括4个直辖市：北京、上海、天津和重庆，以及北上广深的一线城市，还有2个特别行政区（香港和澳门）等。</a:t>
            </a:r>
            <a:endPar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endParaRPr>
          </a:p>
          <a:p>
            <a:pPr>
              <a:lnSpc>
                <a:spcPct val="150000"/>
              </a:lnSpc>
            </a:pP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rPr>
              <a:t>依据</a:t>
            </a:r>
            <a:r>
              <a:rPr lang="zh-CN" altLang="en-US" sz="2400" b="1" dirty="0">
                <a:solidFill>
                  <a:schemeClr val="accent2">
                    <a:lumMod val="60000"/>
                    <a:lumOff val="40000"/>
                  </a:schemeClr>
                </a:solidFill>
                <a:latin typeface="Impact" panose="020B0806030902050204" pitchFamily="34" charset="0"/>
                <a:ea typeface="微软雅黑" panose="020B0503020204020204" pitchFamily="34" charset="-122"/>
                <a:sym typeface="+mn-ea"/>
              </a:rPr>
              <a:t>中国各类型城市名单汇总网站</a:t>
            </a:r>
            <a:r>
              <a:rPr lang="zh-CN" altLang="en-US" sz="2400" b="1" dirty="0">
                <a:blipFill dpi="0" rotWithShape="1">
                  <a:blip r:embed="rId1">
                    <a:extLst>
                      <a:ext uri="{28A0092B-C50C-407E-A947-70E740481C1C}">
                        <a14:useLocalDpi xmlns:a14="http://schemas.microsoft.com/office/drawing/2010/main" val="0"/>
                      </a:ext>
                    </a:extLst>
                  </a:blip>
                  <a:srcRect/>
                  <a:stretch>
                    <a:fillRect/>
                  </a:stretch>
                </a:blipFill>
                <a:latin typeface="Impact" panose="020B0806030902050204" pitchFamily="34" charset="0"/>
                <a:ea typeface="微软雅黑" panose="020B0503020204020204" pitchFamily="34" charset="-122"/>
                <a:sym typeface="+mn-ea"/>
              </a:rPr>
              <a:t>，</a:t>
            </a: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sym typeface="+mn-ea"/>
              </a:rPr>
              <a:t>有如图</a:t>
            </a:r>
            <a:r>
              <a:rPr lang="en-US" altLang="zh-CN" sz="2400" dirty="0">
                <a:solidFill>
                  <a:srgbClr val="FFFFFF"/>
                </a:solidFill>
                <a:latin typeface="微软雅黑 Light" panose="020B0502040204020203" charset="-122"/>
                <a:ea typeface="微软雅黑 Light" panose="020B0502040204020203" charset="-122"/>
                <a:cs typeface="微软雅黑 Light" panose="020B0502040204020203" charset="-122"/>
                <a:sym typeface="+mn-ea"/>
              </a:rPr>
              <a:t>20</a:t>
            </a:r>
            <a:r>
              <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sym typeface="+mn-ea"/>
              </a:rPr>
              <a:t>个。（具体介绍见文件）</a:t>
            </a:r>
            <a:endParaRPr lang="zh-CN" altLang="en-US" sz="2400" dirty="0">
              <a:solidFill>
                <a:srgbClr val="FFFFFF"/>
              </a:solidFill>
              <a:latin typeface="微软雅黑 Light" panose="020B0502040204020203" charset="-122"/>
              <a:ea typeface="微软雅黑 Light" panose="020B0502040204020203" charset="-122"/>
              <a:cs typeface="微软雅黑 Light" panose="020B0502040204020203" charset="-122"/>
              <a:sym typeface="+mn-ea"/>
            </a:endParaRPr>
          </a:p>
        </p:txBody>
      </p:sp>
      <p:graphicFrame>
        <p:nvGraphicFramePr>
          <p:cNvPr id="4" name="表格 3"/>
          <p:cNvGraphicFramePr/>
          <p:nvPr>
            <p:custDataLst>
              <p:tags r:id="rId2"/>
            </p:custDataLst>
          </p:nvPr>
        </p:nvGraphicFramePr>
        <p:xfrm>
          <a:off x="6116955" y="155427"/>
          <a:ext cx="2371090" cy="6546850"/>
        </p:xfrm>
        <a:graphic>
          <a:graphicData uri="http://schemas.openxmlformats.org/drawingml/2006/table">
            <a:tbl>
              <a:tblPr firstRow="1" bandRow="1">
                <a:tableStyleId>{5940675A-B579-460E-94D1-54222C63F5DA}</a:tableStyleId>
              </a:tblPr>
              <a:tblGrid>
                <a:gridCol w="2371090"/>
              </a:tblGrid>
              <a:tr h="546735">
                <a:tc>
                  <a:txBody>
                    <a:bodyPr/>
                    <a:p>
                      <a:pPr indent="0" algn="ctr">
                        <a:lnSpc>
                          <a:spcPct val="120000"/>
                        </a:lnSpc>
                        <a:spcBef>
                          <a:spcPts val="0"/>
                        </a:spcBef>
                        <a:spcAft>
                          <a:spcPts val="0"/>
                        </a:spcAft>
                        <a:buNone/>
                      </a:pPr>
                      <a:r>
                        <a:rPr lang="en-US" sz="2400" b="1" spc="130">
                          <a:solidFill>
                            <a:srgbClr val="646464"/>
                          </a:solidFill>
                          <a:latin typeface="微软雅黑" panose="020B0503020204020204" pitchFamily="34" charset="-122"/>
                          <a:ea typeface="微软雅黑" panose="020B0503020204020204" pitchFamily="34" charset="-122"/>
                        </a:rPr>
                        <a:t>北京市</a:t>
                      </a:r>
                      <a:endParaRPr lang="en-US" sz="2400" b="1" spc="13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r h="546100">
                <a:tc>
                  <a:txBody>
                    <a:bodyPr/>
                    <a:p>
                      <a:pPr indent="0" algn="ctr">
                        <a:lnSpc>
                          <a:spcPct val="120000"/>
                        </a:lnSpc>
                        <a:spcBef>
                          <a:spcPts val="0"/>
                        </a:spcBef>
                        <a:spcAft>
                          <a:spcPts val="0"/>
                        </a:spcAft>
                        <a:buNone/>
                      </a:pPr>
                      <a:r>
                        <a:rPr lang="en-US" sz="2400" b="1" spc="130">
                          <a:solidFill>
                            <a:srgbClr val="646464"/>
                          </a:solidFill>
                          <a:latin typeface="微软雅黑" panose="020B0503020204020204" pitchFamily="34" charset="-122"/>
                          <a:ea typeface="微软雅黑" panose="020B0503020204020204" pitchFamily="34" charset="-122"/>
                        </a:rPr>
                        <a:t>上海市</a:t>
                      </a:r>
                      <a:endParaRPr lang="en-US" sz="2400" b="1" spc="13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509270">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广州市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509905">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深圳市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270">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天津市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905">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重庆市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270">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成都市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270">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杭州市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905">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武汉市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09270">
                <a:tc>
                  <a:txBody>
                    <a:bodyPr/>
                    <a:p>
                      <a:pPr indent="0" algn="ctr">
                        <a:lnSpc>
                          <a:spcPct val="120000"/>
                        </a:lnSpc>
                        <a:spcBef>
                          <a:spcPts val="0"/>
                        </a:spcBef>
                        <a:spcAft>
                          <a:spcPts val="0"/>
                        </a:spcAft>
                        <a:buNone/>
                      </a:pPr>
                      <a:r>
                        <a:rPr lang="en-US" sz="2400" b="1" spc="120">
                          <a:solidFill>
                            <a:srgbClr val="646464"/>
                          </a:solidFill>
                          <a:latin typeface="微软雅黑" panose="020B0503020204020204" pitchFamily="34" charset="-122"/>
                          <a:ea typeface="微软雅黑" panose="020B0503020204020204" pitchFamily="34" charset="-122"/>
                        </a:rPr>
                        <a:t>南京市</a:t>
                      </a:r>
                      <a:endParaRPr lang="en-US" sz="2400" b="1" spc="120">
                        <a:solidFill>
                          <a:srgbClr val="646464"/>
                        </a:solidFill>
                        <a:latin typeface="微软雅黑" panose="020B0503020204020204" pitchFamily="34" charset="-122"/>
                        <a:ea typeface="微软雅黑" panose="020B0503020204020204" pitchFamily="34" charset="-122"/>
                      </a:endParaRPr>
                    </a:p>
                  </a:txBody>
                  <a:tcPr marL="177800" marR="177800" marT="107950" marB="1079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graphicFrame>
        <p:nvGraphicFramePr>
          <p:cNvPr id="6" name="表格 5"/>
          <p:cNvGraphicFramePr/>
          <p:nvPr/>
        </p:nvGraphicFramePr>
        <p:xfrm>
          <a:off x="8930640" y="155575"/>
          <a:ext cx="2940050" cy="6587490"/>
        </p:xfrm>
        <a:graphic>
          <a:graphicData uri="http://schemas.openxmlformats.org/drawingml/2006/table">
            <a:tbl>
              <a:tblPr firstRow="1" bandRow="1">
                <a:tableStyleId>{5940675A-B579-460E-94D1-54222C63F5DA}</a:tableStyleId>
              </a:tblPr>
              <a:tblGrid>
                <a:gridCol w="2940050"/>
              </a:tblGrid>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西安市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长沙市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青岛市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沈阳市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大连市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厦门市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苏州市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宁波市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3246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无锡市</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661670">
                <a:tc>
                  <a:txBody>
                    <a:bodyPr/>
                    <a:p>
                      <a:pPr indent="0" algn="ctr">
                        <a:lnSpc>
                          <a:spcPct val="120000"/>
                        </a:lnSpc>
                        <a:spcBef>
                          <a:spcPts val="0"/>
                        </a:spcBef>
                        <a:spcAft>
                          <a:spcPts val="0"/>
                        </a:spcAft>
                        <a:buNone/>
                      </a:pPr>
                      <a:r>
                        <a:rPr lang="en-US" sz="2000" b="1" spc="130">
                          <a:solidFill>
                            <a:srgbClr val="646464"/>
                          </a:solidFill>
                          <a:latin typeface="微软雅黑" panose="020B0503020204020204" pitchFamily="34" charset="-122"/>
                          <a:ea typeface="微软雅黑" panose="020B0503020204020204" pitchFamily="34" charset="-122"/>
                        </a:rPr>
                        <a:t>香港特别行政区</a:t>
                      </a:r>
                      <a:endParaRPr lang="en-US" sz="2000" b="1" spc="130">
                        <a:solidFill>
                          <a:srgbClr val="646464"/>
                        </a:solidFill>
                        <a:latin typeface="微软雅黑" panose="020B0503020204020204" pitchFamily="34" charset="-122"/>
                        <a:ea typeface="微软雅黑" panose="020B0503020204020204" pitchFamily="34" charset="-122"/>
                      </a:endParaRPr>
                    </a:p>
                  </a:txBody>
                  <a:tcPr marL="215900" marR="215900" marT="133350" marB="133350" vert="horz"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1309047" y="2484813"/>
            <a:ext cx="1915474" cy="2664047"/>
          </a:xfrm>
          <a:custGeom>
            <a:avLst/>
            <a:gdLst>
              <a:gd name="T0" fmla="*/ 212 w 292"/>
              <a:gd name="T1" fmla="*/ 74 h 407"/>
              <a:gd name="T2" fmla="*/ 216 w 292"/>
              <a:gd name="T3" fmla="*/ 34 h 407"/>
              <a:gd name="T4" fmla="*/ 81 w 292"/>
              <a:gd name="T5" fmla="*/ 21 h 407"/>
              <a:gd name="T6" fmla="*/ 78 w 292"/>
              <a:gd name="T7" fmla="*/ 36 h 407"/>
              <a:gd name="T8" fmla="*/ 82 w 292"/>
              <a:gd name="T9" fmla="*/ 71 h 407"/>
              <a:gd name="T10" fmla="*/ 23 w 292"/>
              <a:gd name="T11" fmla="*/ 140 h 407"/>
              <a:gd name="T12" fmla="*/ 128 w 292"/>
              <a:gd name="T13" fmla="*/ 258 h 407"/>
              <a:gd name="T14" fmla="*/ 78 w 292"/>
              <a:gd name="T15" fmla="*/ 291 h 407"/>
              <a:gd name="T16" fmla="*/ 55 w 292"/>
              <a:gd name="T17" fmla="*/ 328 h 407"/>
              <a:gd name="T18" fmla="*/ 227 w 292"/>
              <a:gd name="T19" fmla="*/ 340 h 407"/>
              <a:gd name="T20" fmla="*/ 197 w 292"/>
              <a:gd name="T21" fmla="*/ 287 h 407"/>
              <a:gd name="T22" fmla="*/ 152 w 292"/>
              <a:gd name="T23" fmla="*/ 261 h 407"/>
              <a:gd name="T24" fmla="*/ 207 w 292"/>
              <a:gd name="T25" fmla="*/ 195 h 407"/>
              <a:gd name="T26" fmla="*/ 290 w 292"/>
              <a:gd name="T27" fmla="*/ 100 h 407"/>
              <a:gd name="T28" fmla="*/ 28 w 292"/>
              <a:gd name="T29" fmla="*/ 88 h 407"/>
              <a:gd name="T30" fmla="*/ 68 w 292"/>
              <a:gd name="T31" fmla="*/ 162 h 407"/>
              <a:gd name="T32" fmla="*/ 70 w 292"/>
              <a:gd name="T33" fmla="*/ 176 h 407"/>
              <a:gd name="T34" fmla="*/ 46 w 292"/>
              <a:gd name="T35" fmla="*/ 79 h 407"/>
              <a:gd name="T36" fmla="*/ 94 w 292"/>
              <a:gd name="T37" fmla="*/ 29 h 407"/>
              <a:gd name="T38" fmla="*/ 194 w 292"/>
              <a:gd name="T39" fmla="*/ 36 h 407"/>
              <a:gd name="T40" fmla="*/ 95 w 292"/>
              <a:gd name="T41" fmla="*/ 36 h 407"/>
              <a:gd name="T42" fmla="*/ 83 w 292"/>
              <a:gd name="T43" fmla="*/ 42 h 407"/>
              <a:gd name="T44" fmla="*/ 212 w 292"/>
              <a:gd name="T45" fmla="*/ 43 h 407"/>
              <a:gd name="T46" fmla="*/ 119 w 292"/>
              <a:gd name="T47" fmla="*/ 66 h 407"/>
              <a:gd name="T48" fmla="*/ 87 w 292"/>
              <a:gd name="T49" fmla="*/ 306 h 407"/>
              <a:gd name="T50" fmla="*/ 136 w 292"/>
              <a:gd name="T51" fmla="*/ 347 h 407"/>
              <a:gd name="T52" fmla="*/ 211 w 292"/>
              <a:gd name="T53" fmla="*/ 345 h 407"/>
              <a:gd name="T54" fmla="*/ 80 w 292"/>
              <a:gd name="T55" fmla="*/ 327 h 407"/>
              <a:gd name="T56" fmla="*/ 85 w 292"/>
              <a:gd name="T57" fmla="*/ 335 h 407"/>
              <a:gd name="T58" fmla="*/ 164 w 292"/>
              <a:gd name="T59" fmla="*/ 355 h 407"/>
              <a:gd name="T60" fmla="*/ 188 w 292"/>
              <a:gd name="T61" fmla="*/ 314 h 407"/>
              <a:gd name="T62" fmla="*/ 184 w 292"/>
              <a:gd name="T63" fmla="*/ 326 h 407"/>
              <a:gd name="T64" fmla="*/ 146 w 292"/>
              <a:gd name="T65" fmla="*/ 312 h 407"/>
              <a:gd name="T66" fmla="*/ 164 w 292"/>
              <a:gd name="T67" fmla="*/ 284 h 407"/>
              <a:gd name="T68" fmla="*/ 141 w 292"/>
              <a:gd name="T69" fmla="*/ 301 h 407"/>
              <a:gd name="T70" fmla="*/ 105 w 292"/>
              <a:gd name="T71" fmla="*/ 281 h 407"/>
              <a:gd name="T72" fmla="*/ 164 w 292"/>
              <a:gd name="T73" fmla="*/ 284 h 407"/>
              <a:gd name="T74" fmla="*/ 155 w 292"/>
              <a:gd name="T75" fmla="*/ 275 h 407"/>
              <a:gd name="T76" fmla="*/ 156 w 292"/>
              <a:gd name="T77" fmla="*/ 277 h 407"/>
              <a:gd name="T78" fmla="*/ 153 w 292"/>
              <a:gd name="T79" fmla="*/ 279 h 407"/>
              <a:gd name="T80" fmla="*/ 149 w 292"/>
              <a:gd name="T81" fmla="*/ 279 h 407"/>
              <a:gd name="T82" fmla="*/ 128 w 292"/>
              <a:gd name="T83" fmla="*/ 279 h 407"/>
              <a:gd name="T84" fmla="*/ 127 w 292"/>
              <a:gd name="T85" fmla="*/ 279 h 407"/>
              <a:gd name="T86" fmla="*/ 116 w 292"/>
              <a:gd name="T87" fmla="*/ 276 h 407"/>
              <a:gd name="T88" fmla="*/ 113 w 292"/>
              <a:gd name="T89" fmla="*/ 275 h 407"/>
              <a:gd name="T90" fmla="*/ 115 w 292"/>
              <a:gd name="T91" fmla="*/ 273 h 407"/>
              <a:gd name="T92" fmla="*/ 129 w 292"/>
              <a:gd name="T93" fmla="*/ 265 h 407"/>
              <a:gd name="T94" fmla="*/ 146 w 292"/>
              <a:gd name="T95" fmla="*/ 270 h 407"/>
              <a:gd name="T96" fmla="*/ 153 w 292"/>
              <a:gd name="T97" fmla="*/ 274 h 407"/>
              <a:gd name="T98" fmla="*/ 145 w 292"/>
              <a:gd name="T99" fmla="*/ 256 h 407"/>
              <a:gd name="T100" fmla="*/ 137 w 292"/>
              <a:gd name="T101" fmla="*/ 245 h 407"/>
              <a:gd name="T102" fmla="*/ 146 w 292"/>
              <a:gd name="T103" fmla="*/ 79 h 407"/>
              <a:gd name="T104" fmla="*/ 136 w 292"/>
              <a:gd name="T105" fmla="*/ 233 h 407"/>
              <a:gd name="T106" fmla="*/ 217 w 292"/>
              <a:gd name="T107" fmla="*/ 146 h 407"/>
              <a:gd name="T108" fmla="*/ 259 w 292"/>
              <a:gd name="T109" fmla="*/ 85 h 407"/>
              <a:gd name="T110" fmla="*/ 256 w 292"/>
              <a:gd name="T111" fmla="*/ 96 h 407"/>
              <a:gd name="T112" fmla="*/ 215 w 292"/>
              <a:gd name="T113" fmla="*/ 87 h 407"/>
              <a:gd name="T114" fmla="*/ 270 w 292"/>
              <a:gd name="T115" fmla="*/ 119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2" h="407">
                <a:moveTo>
                  <a:pt x="268" y="66"/>
                </a:moveTo>
                <a:cubicBezTo>
                  <a:pt x="250" y="61"/>
                  <a:pt x="229" y="74"/>
                  <a:pt x="214" y="83"/>
                </a:cubicBezTo>
                <a:cubicBezTo>
                  <a:pt x="213" y="80"/>
                  <a:pt x="213" y="77"/>
                  <a:pt x="212" y="74"/>
                </a:cubicBezTo>
                <a:cubicBezTo>
                  <a:pt x="211" y="72"/>
                  <a:pt x="209" y="70"/>
                  <a:pt x="207" y="70"/>
                </a:cubicBezTo>
                <a:cubicBezTo>
                  <a:pt x="213" y="69"/>
                  <a:pt x="219" y="67"/>
                  <a:pt x="224" y="64"/>
                </a:cubicBezTo>
                <a:cubicBezTo>
                  <a:pt x="246" y="54"/>
                  <a:pt x="233" y="40"/>
                  <a:pt x="216" y="34"/>
                </a:cubicBezTo>
                <a:cubicBezTo>
                  <a:pt x="214" y="33"/>
                  <a:pt x="212" y="34"/>
                  <a:pt x="211" y="35"/>
                </a:cubicBezTo>
                <a:cubicBezTo>
                  <a:pt x="218" y="17"/>
                  <a:pt x="185" y="3"/>
                  <a:pt x="172" y="2"/>
                </a:cubicBezTo>
                <a:cubicBezTo>
                  <a:pt x="146" y="0"/>
                  <a:pt x="102" y="3"/>
                  <a:pt x="81" y="21"/>
                </a:cubicBezTo>
                <a:cubicBezTo>
                  <a:pt x="79" y="23"/>
                  <a:pt x="80" y="26"/>
                  <a:pt x="82" y="28"/>
                </a:cubicBezTo>
                <a:cubicBezTo>
                  <a:pt x="81" y="29"/>
                  <a:pt x="80" y="30"/>
                  <a:pt x="79" y="30"/>
                </a:cubicBezTo>
                <a:cubicBezTo>
                  <a:pt x="78" y="32"/>
                  <a:pt x="77" y="34"/>
                  <a:pt x="78" y="36"/>
                </a:cubicBezTo>
                <a:cubicBezTo>
                  <a:pt x="71" y="35"/>
                  <a:pt x="64" y="36"/>
                  <a:pt x="60" y="43"/>
                </a:cubicBezTo>
                <a:cubicBezTo>
                  <a:pt x="56" y="50"/>
                  <a:pt x="58" y="59"/>
                  <a:pt x="65" y="63"/>
                </a:cubicBezTo>
                <a:cubicBezTo>
                  <a:pt x="70" y="66"/>
                  <a:pt x="75" y="69"/>
                  <a:pt x="82" y="71"/>
                </a:cubicBezTo>
                <a:cubicBezTo>
                  <a:pt x="81" y="74"/>
                  <a:pt x="80" y="77"/>
                  <a:pt x="79" y="79"/>
                </a:cubicBezTo>
                <a:cubicBezTo>
                  <a:pt x="59" y="73"/>
                  <a:pt x="13" y="47"/>
                  <a:pt x="5" y="78"/>
                </a:cubicBezTo>
                <a:cubicBezTo>
                  <a:pt x="0" y="98"/>
                  <a:pt x="14" y="123"/>
                  <a:pt x="23" y="140"/>
                </a:cubicBezTo>
                <a:cubicBezTo>
                  <a:pt x="34" y="158"/>
                  <a:pt x="52" y="183"/>
                  <a:pt x="73" y="191"/>
                </a:cubicBezTo>
                <a:cubicBezTo>
                  <a:pt x="80" y="219"/>
                  <a:pt x="98" y="241"/>
                  <a:pt x="131" y="244"/>
                </a:cubicBezTo>
                <a:cubicBezTo>
                  <a:pt x="129" y="249"/>
                  <a:pt x="128" y="254"/>
                  <a:pt x="128" y="258"/>
                </a:cubicBezTo>
                <a:cubicBezTo>
                  <a:pt x="121" y="260"/>
                  <a:pt x="108" y="264"/>
                  <a:pt x="104" y="271"/>
                </a:cubicBezTo>
                <a:cubicBezTo>
                  <a:pt x="95" y="273"/>
                  <a:pt x="87" y="277"/>
                  <a:pt x="80" y="282"/>
                </a:cubicBezTo>
                <a:cubicBezTo>
                  <a:pt x="77" y="284"/>
                  <a:pt x="76" y="288"/>
                  <a:pt x="78" y="291"/>
                </a:cubicBezTo>
                <a:cubicBezTo>
                  <a:pt x="77" y="295"/>
                  <a:pt x="78" y="299"/>
                  <a:pt x="78" y="303"/>
                </a:cubicBezTo>
                <a:cubicBezTo>
                  <a:pt x="78" y="307"/>
                  <a:pt x="79" y="311"/>
                  <a:pt x="79" y="315"/>
                </a:cubicBezTo>
                <a:cubicBezTo>
                  <a:pt x="70" y="318"/>
                  <a:pt x="63" y="322"/>
                  <a:pt x="55" y="328"/>
                </a:cubicBezTo>
                <a:cubicBezTo>
                  <a:pt x="52" y="330"/>
                  <a:pt x="51" y="333"/>
                  <a:pt x="53" y="337"/>
                </a:cubicBezTo>
                <a:cubicBezTo>
                  <a:pt x="89" y="407"/>
                  <a:pt x="175" y="397"/>
                  <a:pt x="227" y="351"/>
                </a:cubicBezTo>
                <a:cubicBezTo>
                  <a:pt x="230" y="348"/>
                  <a:pt x="229" y="343"/>
                  <a:pt x="227" y="340"/>
                </a:cubicBezTo>
                <a:cubicBezTo>
                  <a:pt x="219" y="331"/>
                  <a:pt x="210" y="324"/>
                  <a:pt x="200" y="319"/>
                </a:cubicBezTo>
                <a:cubicBezTo>
                  <a:pt x="202" y="310"/>
                  <a:pt x="203" y="300"/>
                  <a:pt x="200" y="291"/>
                </a:cubicBezTo>
                <a:cubicBezTo>
                  <a:pt x="200" y="289"/>
                  <a:pt x="199" y="287"/>
                  <a:pt x="197" y="287"/>
                </a:cubicBezTo>
                <a:cubicBezTo>
                  <a:pt x="197" y="286"/>
                  <a:pt x="196" y="285"/>
                  <a:pt x="195" y="285"/>
                </a:cubicBezTo>
                <a:cubicBezTo>
                  <a:pt x="185" y="277"/>
                  <a:pt x="175" y="271"/>
                  <a:pt x="163" y="269"/>
                </a:cubicBezTo>
                <a:cubicBezTo>
                  <a:pt x="159" y="266"/>
                  <a:pt x="155" y="263"/>
                  <a:pt x="152" y="261"/>
                </a:cubicBezTo>
                <a:cubicBezTo>
                  <a:pt x="152" y="261"/>
                  <a:pt x="152" y="261"/>
                  <a:pt x="152" y="260"/>
                </a:cubicBezTo>
                <a:cubicBezTo>
                  <a:pt x="154" y="256"/>
                  <a:pt x="155" y="249"/>
                  <a:pt x="153" y="244"/>
                </a:cubicBezTo>
                <a:cubicBezTo>
                  <a:pt x="180" y="240"/>
                  <a:pt x="197" y="220"/>
                  <a:pt x="207" y="195"/>
                </a:cubicBezTo>
                <a:cubicBezTo>
                  <a:pt x="207" y="195"/>
                  <a:pt x="207" y="195"/>
                  <a:pt x="207" y="195"/>
                </a:cubicBezTo>
                <a:cubicBezTo>
                  <a:pt x="224" y="182"/>
                  <a:pt x="241" y="167"/>
                  <a:pt x="256" y="152"/>
                </a:cubicBezTo>
                <a:cubicBezTo>
                  <a:pt x="270" y="139"/>
                  <a:pt x="288" y="120"/>
                  <a:pt x="290" y="100"/>
                </a:cubicBezTo>
                <a:cubicBezTo>
                  <a:pt x="292" y="84"/>
                  <a:pt x="284" y="70"/>
                  <a:pt x="268" y="66"/>
                </a:cubicBezTo>
                <a:close/>
                <a:moveTo>
                  <a:pt x="75" y="95"/>
                </a:moveTo>
                <a:cubicBezTo>
                  <a:pt x="60" y="90"/>
                  <a:pt x="44" y="84"/>
                  <a:pt x="28" y="88"/>
                </a:cubicBezTo>
                <a:cubicBezTo>
                  <a:pt x="26" y="89"/>
                  <a:pt x="25" y="91"/>
                  <a:pt x="25" y="93"/>
                </a:cubicBezTo>
                <a:cubicBezTo>
                  <a:pt x="24" y="122"/>
                  <a:pt x="45" y="145"/>
                  <a:pt x="64" y="165"/>
                </a:cubicBezTo>
                <a:cubicBezTo>
                  <a:pt x="66" y="166"/>
                  <a:pt x="69" y="164"/>
                  <a:pt x="68" y="162"/>
                </a:cubicBezTo>
                <a:cubicBezTo>
                  <a:pt x="53" y="142"/>
                  <a:pt x="34" y="122"/>
                  <a:pt x="34" y="96"/>
                </a:cubicBezTo>
                <a:cubicBezTo>
                  <a:pt x="47" y="94"/>
                  <a:pt x="60" y="99"/>
                  <a:pt x="73" y="103"/>
                </a:cubicBezTo>
                <a:cubicBezTo>
                  <a:pt x="69" y="126"/>
                  <a:pt x="67" y="152"/>
                  <a:pt x="70" y="176"/>
                </a:cubicBezTo>
                <a:cubicBezTo>
                  <a:pt x="60" y="166"/>
                  <a:pt x="49" y="156"/>
                  <a:pt x="40" y="144"/>
                </a:cubicBezTo>
                <a:cubicBezTo>
                  <a:pt x="28" y="127"/>
                  <a:pt x="18" y="108"/>
                  <a:pt x="16" y="87"/>
                </a:cubicBezTo>
                <a:cubicBezTo>
                  <a:pt x="15" y="69"/>
                  <a:pt x="36" y="76"/>
                  <a:pt x="46" y="79"/>
                </a:cubicBezTo>
                <a:cubicBezTo>
                  <a:pt x="57" y="82"/>
                  <a:pt x="67" y="84"/>
                  <a:pt x="77" y="85"/>
                </a:cubicBezTo>
                <a:cubicBezTo>
                  <a:pt x="76" y="88"/>
                  <a:pt x="76" y="92"/>
                  <a:pt x="75" y="95"/>
                </a:cubicBezTo>
                <a:close/>
                <a:moveTo>
                  <a:pt x="94" y="29"/>
                </a:moveTo>
                <a:cubicBezTo>
                  <a:pt x="108" y="26"/>
                  <a:pt x="123" y="20"/>
                  <a:pt x="136" y="17"/>
                </a:cubicBezTo>
                <a:cubicBezTo>
                  <a:pt x="149" y="15"/>
                  <a:pt x="162" y="14"/>
                  <a:pt x="175" y="16"/>
                </a:cubicBezTo>
                <a:cubicBezTo>
                  <a:pt x="182" y="17"/>
                  <a:pt x="207" y="27"/>
                  <a:pt x="194" y="36"/>
                </a:cubicBezTo>
                <a:cubicBezTo>
                  <a:pt x="180" y="46"/>
                  <a:pt x="155" y="45"/>
                  <a:pt x="138" y="44"/>
                </a:cubicBezTo>
                <a:cubicBezTo>
                  <a:pt x="128" y="44"/>
                  <a:pt x="118" y="43"/>
                  <a:pt x="108" y="40"/>
                </a:cubicBezTo>
                <a:cubicBezTo>
                  <a:pt x="104" y="39"/>
                  <a:pt x="99" y="38"/>
                  <a:pt x="95" y="36"/>
                </a:cubicBezTo>
                <a:cubicBezTo>
                  <a:pt x="89" y="33"/>
                  <a:pt x="90" y="32"/>
                  <a:pt x="94" y="29"/>
                </a:cubicBezTo>
                <a:close/>
                <a:moveTo>
                  <a:pt x="80" y="59"/>
                </a:moveTo>
                <a:cubicBezTo>
                  <a:pt x="67" y="55"/>
                  <a:pt x="75" y="45"/>
                  <a:pt x="83" y="42"/>
                </a:cubicBezTo>
                <a:cubicBezTo>
                  <a:pt x="100" y="55"/>
                  <a:pt x="128" y="56"/>
                  <a:pt x="147" y="56"/>
                </a:cubicBezTo>
                <a:cubicBezTo>
                  <a:pt x="165" y="57"/>
                  <a:pt x="198" y="57"/>
                  <a:pt x="209" y="39"/>
                </a:cubicBezTo>
                <a:cubicBezTo>
                  <a:pt x="209" y="41"/>
                  <a:pt x="210" y="43"/>
                  <a:pt x="212" y="43"/>
                </a:cubicBezTo>
                <a:cubicBezTo>
                  <a:pt x="233" y="54"/>
                  <a:pt x="210" y="58"/>
                  <a:pt x="197" y="61"/>
                </a:cubicBezTo>
                <a:cubicBezTo>
                  <a:pt x="182" y="64"/>
                  <a:pt x="167" y="66"/>
                  <a:pt x="151" y="67"/>
                </a:cubicBezTo>
                <a:cubicBezTo>
                  <a:pt x="140" y="68"/>
                  <a:pt x="130" y="67"/>
                  <a:pt x="119" y="66"/>
                </a:cubicBezTo>
                <a:cubicBezTo>
                  <a:pt x="109" y="65"/>
                  <a:pt x="100" y="64"/>
                  <a:pt x="91" y="62"/>
                </a:cubicBezTo>
                <a:cubicBezTo>
                  <a:pt x="87" y="61"/>
                  <a:pt x="84" y="60"/>
                  <a:pt x="80" y="59"/>
                </a:cubicBezTo>
                <a:close/>
                <a:moveTo>
                  <a:pt x="87" y="306"/>
                </a:moveTo>
                <a:cubicBezTo>
                  <a:pt x="88" y="303"/>
                  <a:pt x="88" y="300"/>
                  <a:pt x="88" y="297"/>
                </a:cubicBezTo>
                <a:cubicBezTo>
                  <a:pt x="103" y="305"/>
                  <a:pt x="119" y="312"/>
                  <a:pt x="136" y="313"/>
                </a:cubicBezTo>
                <a:cubicBezTo>
                  <a:pt x="134" y="324"/>
                  <a:pt x="134" y="335"/>
                  <a:pt x="136" y="347"/>
                </a:cubicBezTo>
                <a:cubicBezTo>
                  <a:pt x="118" y="345"/>
                  <a:pt x="100" y="337"/>
                  <a:pt x="86" y="326"/>
                </a:cubicBezTo>
                <a:cubicBezTo>
                  <a:pt x="87" y="320"/>
                  <a:pt x="87" y="313"/>
                  <a:pt x="87" y="306"/>
                </a:cubicBezTo>
                <a:close/>
                <a:moveTo>
                  <a:pt x="211" y="345"/>
                </a:moveTo>
                <a:cubicBezTo>
                  <a:pt x="189" y="363"/>
                  <a:pt x="163" y="373"/>
                  <a:pt x="135" y="374"/>
                </a:cubicBezTo>
                <a:cubicBezTo>
                  <a:pt x="109" y="375"/>
                  <a:pt x="49" y="348"/>
                  <a:pt x="79" y="323"/>
                </a:cubicBezTo>
                <a:cubicBezTo>
                  <a:pt x="79" y="324"/>
                  <a:pt x="80" y="325"/>
                  <a:pt x="80" y="327"/>
                </a:cubicBezTo>
                <a:cubicBezTo>
                  <a:pt x="79" y="328"/>
                  <a:pt x="79" y="329"/>
                  <a:pt x="80" y="331"/>
                </a:cubicBezTo>
                <a:cubicBezTo>
                  <a:pt x="80" y="332"/>
                  <a:pt x="80" y="333"/>
                  <a:pt x="80" y="333"/>
                </a:cubicBezTo>
                <a:cubicBezTo>
                  <a:pt x="80" y="336"/>
                  <a:pt x="83" y="337"/>
                  <a:pt x="85" y="335"/>
                </a:cubicBezTo>
                <a:cubicBezTo>
                  <a:pt x="100" y="349"/>
                  <a:pt x="119" y="356"/>
                  <a:pt x="139" y="357"/>
                </a:cubicBezTo>
                <a:cubicBezTo>
                  <a:pt x="140" y="358"/>
                  <a:pt x="141" y="358"/>
                  <a:pt x="142" y="358"/>
                </a:cubicBezTo>
                <a:cubicBezTo>
                  <a:pt x="149" y="358"/>
                  <a:pt x="157" y="357"/>
                  <a:pt x="164" y="355"/>
                </a:cubicBezTo>
                <a:cubicBezTo>
                  <a:pt x="178" y="352"/>
                  <a:pt x="188" y="343"/>
                  <a:pt x="195" y="333"/>
                </a:cubicBezTo>
                <a:cubicBezTo>
                  <a:pt x="200" y="336"/>
                  <a:pt x="206" y="340"/>
                  <a:pt x="211" y="345"/>
                </a:cubicBezTo>
                <a:close/>
                <a:moveTo>
                  <a:pt x="188" y="314"/>
                </a:moveTo>
                <a:cubicBezTo>
                  <a:pt x="187" y="314"/>
                  <a:pt x="185" y="314"/>
                  <a:pt x="184" y="313"/>
                </a:cubicBezTo>
                <a:cubicBezTo>
                  <a:pt x="178" y="312"/>
                  <a:pt x="174" y="320"/>
                  <a:pt x="180" y="324"/>
                </a:cubicBezTo>
                <a:cubicBezTo>
                  <a:pt x="181" y="324"/>
                  <a:pt x="182" y="325"/>
                  <a:pt x="184" y="326"/>
                </a:cubicBezTo>
                <a:cubicBezTo>
                  <a:pt x="179" y="335"/>
                  <a:pt x="171" y="341"/>
                  <a:pt x="157" y="345"/>
                </a:cubicBezTo>
                <a:cubicBezTo>
                  <a:pt x="153" y="346"/>
                  <a:pt x="150" y="346"/>
                  <a:pt x="146" y="347"/>
                </a:cubicBezTo>
                <a:cubicBezTo>
                  <a:pt x="144" y="335"/>
                  <a:pt x="145" y="324"/>
                  <a:pt x="146" y="312"/>
                </a:cubicBezTo>
                <a:cubicBezTo>
                  <a:pt x="161" y="310"/>
                  <a:pt x="176" y="303"/>
                  <a:pt x="189" y="297"/>
                </a:cubicBezTo>
                <a:cubicBezTo>
                  <a:pt x="189" y="303"/>
                  <a:pt x="189" y="309"/>
                  <a:pt x="188" y="314"/>
                </a:cubicBezTo>
                <a:close/>
                <a:moveTo>
                  <a:pt x="164" y="284"/>
                </a:moveTo>
                <a:cubicBezTo>
                  <a:pt x="165" y="283"/>
                  <a:pt x="166" y="282"/>
                  <a:pt x="166" y="281"/>
                </a:cubicBezTo>
                <a:cubicBezTo>
                  <a:pt x="171" y="284"/>
                  <a:pt x="176" y="286"/>
                  <a:pt x="180" y="289"/>
                </a:cubicBezTo>
                <a:cubicBezTo>
                  <a:pt x="168" y="294"/>
                  <a:pt x="155" y="299"/>
                  <a:pt x="141" y="301"/>
                </a:cubicBezTo>
                <a:cubicBezTo>
                  <a:pt x="125" y="302"/>
                  <a:pt x="109" y="294"/>
                  <a:pt x="94" y="286"/>
                </a:cubicBezTo>
                <a:cubicBezTo>
                  <a:pt x="97" y="284"/>
                  <a:pt x="100" y="281"/>
                  <a:pt x="104" y="279"/>
                </a:cubicBezTo>
                <a:cubicBezTo>
                  <a:pt x="104" y="280"/>
                  <a:pt x="105" y="280"/>
                  <a:pt x="105" y="281"/>
                </a:cubicBezTo>
                <a:cubicBezTo>
                  <a:pt x="108" y="285"/>
                  <a:pt x="114" y="287"/>
                  <a:pt x="118" y="288"/>
                </a:cubicBezTo>
                <a:cubicBezTo>
                  <a:pt x="124" y="289"/>
                  <a:pt x="131" y="290"/>
                  <a:pt x="137" y="290"/>
                </a:cubicBezTo>
                <a:cubicBezTo>
                  <a:pt x="146" y="290"/>
                  <a:pt x="157" y="290"/>
                  <a:pt x="164" y="284"/>
                </a:cubicBezTo>
                <a:close/>
                <a:moveTo>
                  <a:pt x="153" y="274"/>
                </a:moveTo>
                <a:cubicBezTo>
                  <a:pt x="153" y="274"/>
                  <a:pt x="154" y="274"/>
                  <a:pt x="154" y="275"/>
                </a:cubicBezTo>
                <a:cubicBezTo>
                  <a:pt x="154" y="275"/>
                  <a:pt x="154" y="275"/>
                  <a:pt x="155" y="275"/>
                </a:cubicBezTo>
                <a:cubicBezTo>
                  <a:pt x="155" y="276"/>
                  <a:pt x="155" y="276"/>
                  <a:pt x="156" y="277"/>
                </a:cubicBezTo>
                <a:cubicBezTo>
                  <a:pt x="156" y="277"/>
                  <a:pt x="156" y="277"/>
                  <a:pt x="156" y="277"/>
                </a:cubicBezTo>
                <a:cubicBezTo>
                  <a:pt x="156" y="277"/>
                  <a:pt x="156" y="277"/>
                  <a:pt x="156" y="277"/>
                </a:cubicBezTo>
                <a:cubicBezTo>
                  <a:pt x="156" y="277"/>
                  <a:pt x="156" y="278"/>
                  <a:pt x="155" y="278"/>
                </a:cubicBezTo>
                <a:cubicBezTo>
                  <a:pt x="155" y="278"/>
                  <a:pt x="155" y="278"/>
                  <a:pt x="155" y="278"/>
                </a:cubicBezTo>
                <a:cubicBezTo>
                  <a:pt x="154" y="278"/>
                  <a:pt x="154" y="278"/>
                  <a:pt x="153" y="279"/>
                </a:cubicBezTo>
                <a:cubicBezTo>
                  <a:pt x="152" y="279"/>
                  <a:pt x="151" y="279"/>
                  <a:pt x="150" y="279"/>
                </a:cubicBezTo>
                <a:cubicBezTo>
                  <a:pt x="149" y="279"/>
                  <a:pt x="149" y="279"/>
                  <a:pt x="149" y="279"/>
                </a:cubicBezTo>
                <a:cubicBezTo>
                  <a:pt x="149" y="279"/>
                  <a:pt x="149" y="279"/>
                  <a:pt x="149" y="279"/>
                </a:cubicBezTo>
                <a:cubicBezTo>
                  <a:pt x="148" y="280"/>
                  <a:pt x="147" y="280"/>
                  <a:pt x="146" y="280"/>
                </a:cubicBezTo>
                <a:cubicBezTo>
                  <a:pt x="143" y="280"/>
                  <a:pt x="140" y="280"/>
                  <a:pt x="137" y="280"/>
                </a:cubicBezTo>
                <a:cubicBezTo>
                  <a:pt x="134" y="280"/>
                  <a:pt x="131" y="280"/>
                  <a:pt x="128" y="279"/>
                </a:cubicBezTo>
                <a:cubicBezTo>
                  <a:pt x="128" y="279"/>
                  <a:pt x="128" y="279"/>
                  <a:pt x="128" y="279"/>
                </a:cubicBezTo>
                <a:cubicBezTo>
                  <a:pt x="128" y="279"/>
                  <a:pt x="128" y="279"/>
                  <a:pt x="128" y="279"/>
                </a:cubicBezTo>
                <a:cubicBezTo>
                  <a:pt x="128" y="279"/>
                  <a:pt x="127" y="279"/>
                  <a:pt x="127" y="279"/>
                </a:cubicBezTo>
                <a:cubicBezTo>
                  <a:pt x="126" y="279"/>
                  <a:pt x="126" y="279"/>
                  <a:pt x="125" y="279"/>
                </a:cubicBezTo>
                <a:cubicBezTo>
                  <a:pt x="124" y="278"/>
                  <a:pt x="122" y="278"/>
                  <a:pt x="121" y="278"/>
                </a:cubicBezTo>
                <a:cubicBezTo>
                  <a:pt x="119" y="277"/>
                  <a:pt x="118" y="277"/>
                  <a:pt x="116" y="276"/>
                </a:cubicBezTo>
                <a:cubicBezTo>
                  <a:pt x="116" y="276"/>
                  <a:pt x="116" y="276"/>
                  <a:pt x="115" y="276"/>
                </a:cubicBezTo>
                <a:cubicBezTo>
                  <a:pt x="115" y="276"/>
                  <a:pt x="114" y="275"/>
                  <a:pt x="114" y="275"/>
                </a:cubicBezTo>
                <a:cubicBezTo>
                  <a:pt x="114" y="275"/>
                  <a:pt x="114" y="275"/>
                  <a:pt x="113" y="275"/>
                </a:cubicBezTo>
                <a:cubicBezTo>
                  <a:pt x="113" y="275"/>
                  <a:pt x="113" y="275"/>
                  <a:pt x="113" y="275"/>
                </a:cubicBezTo>
                <a:cubicBezTo>
                  <a:pt x="113" y="275"/>
                  <a:pt x="114" y="275"/>
                  <a:pt x="114" y="274"/>
                </a:cubicBezTo>
                <a:cubicBezTo>
                  <a:pt x="114" y="274"/>
                  <a:pt x="115" y="273"/>
                  <a:pt x="115" y="273"/>
                </a:cubicBezTo>
                <a:cubicBezTo>
                  <a:pt x="116" y="273"/>
                  <a:pt x="116" y="272"/>
                  <a:pt x="117" y="272"/>
                </a:cubicBezTo>
                <a:cubicBezTo>
                  <a:pt x="116" y="273"/>
                  <a:pt x="117" y="272"/>
                  <a:pt x="117" y="272"/>
                </a:cubicBezTo>
                <a:cubicBezTo>
                  <a:pt x="121" y="269"/>
                  <a:pt x="125" y="267"/>
                  <a:pt x="129" y="265"/>
                </a:cubicBezTo>
                <a:cubicBezTo>
                  <a:pt x="130" y="267"/>
                  <a:pt x="131" y="270"/>
                  <a:pt x="132" y="273"/>
                </a:cubicBezTo>
                <a:cubicBezTo>
                  <a:pt x="134" y="275"/>
                  <a:pt x="136" y="275"/>
                  <a:pt x="139" y="274"/>
                </a:cubicBezTo>
                <a:cubicBezTo>
                  <a:pt x="142" y="273"/>
                  <a:pt x="144" y="271"/>
                  <a:pt x="146" y="270"/>
                </a:cubicBezTo>
                <a:cubicBezTo>
                  <a:pt x="146" y="270"/>
                  <a:pt x="146" y="270"/>
                  <a:pt x="146" y="270"/>
                </a:cubicBezTo>
                <a:cubicBezTo>
                  <a:pt x="148" y="271"/>
                  <a:pt x="150" y="272"/>
                  <a:pt x="151" y="273"/>
                </a:cubicBezTo>
                <a:cubicBezTo>
                  <a:pt x="152" y="273"/>
                  <a:pt x="153" y="274"/>
                  <a:pt x="153" y="274"/>
                </a:cubicBezTo>
                <a:close/>
                <a:moveTo>
                  <a:pt x="137" y="245"/>
                </a:moveTo>
                <a:cubicBezTo>
                  <a:pt x="140" y="245"/>
                  <a:pt x="142" y="245"/>
                  <a:pt x="145" y="245"/>
                </a:cubicBezTo>
                <a:cubicBezTo>
                  <a:pt x="144" y="248"/>
                  <a:pt x="145" y="252"/>
                  <a:pt x="145" y="256"/>
                </a:cubicBezTo>
                <a:cubicBezTo>
                  <a:pt x="144" y="259"/>
                  <a:pt x="142" y="262"/>
                  <a:pt x="139" y="264"/>
                </a:cubicBezTo>
                <a:cubicBezTo>
                  <a:pt x="136" y="258"/>
                  <a:pt x="137" y="252"/>
                  <a:pt x="137" y="246"/>
                </a:cubicBezTo>
                <a:cubicBezTo>
                  <a:pt x="137" y="245"/>
                  <a:pt x="137" y="245"/>
                  <a:pt x="137" y="245"/>
                </a:cubicBezTo>
                <a:close/>
                <a:moveTo>
                  <a:pt x="136" y="233"/>
                </a:moveTo>
                <a:cubicBezTo>
                  <a:pt x="63" y="236"/>
                  <a:pt x="78" y="120"/>
                  <a:pt x="87" y="73"/>
                </a:cubicBezTo>
                <a:cubicBezTo>
                  <a:pt x="106" y="78"/>
                  <a:pt x="128" y="79"/>
                  <a:pt x="146" y="79"/>
                </a:cubicBezTo>
                <a:cubicBezTo>
                  <a:pt x="164" y="78"/>
                  <a:pt x="185" y="76"/>
                  <a:pt x="204" y="71"/>
                </a:cubicBezTo>
                <a:cubicBezTo>
                  <a:pt x="202" y="72"/>
                  <a:pt x="201" y="74"/>
                  <a:pt x="202" y="77"/>
                </a:cubicBezTo>
                <a:cubicBezTo>
                  <a:pt x="215" y="131"/>
                  <a:pt x="210" y="230"/>
                  <a:pt x="136" y="233"/>
                </a:cubicBezTo>
                <a:close/>
                <a:moveTo>
                  <a:pt x="270" y="119"/>
                </a:moveTo>
                <a:cubicBezTo>
                  <a:pt x="255" y="142"/>
                  <a:pt x="233" y="157"/>
                  <a:pt x="213" y="174"/>
                </a:cubicBezTo>
                <a:cubicBezTo>
                  <a:pt x="215" y="165"/>
                  <a:pt x="217" y="155"/>
                  <a:pt x="217" y="146"/>
                </a:cubicBezTo>
                <a:cubicBezTo>
                  <a:pt x="227" y="147"/>
                  <a:pt x="239" y="137"/>
                  <a:pt x="245" y="131"/>
                </a:cubicBezTo>
                <a:cubicBezTo>
                  <a:pt x="257" y="121"/>
                  <a:pt x="268" y="105"/>
                  <a:pt x="265" y="89"/>
                </a:cubicBezTo>
                <a:cubicBezTo>
                  <a:pt x="265" y="86"/>
                  <a:pt x="262" y="85"/>
                  <a:pt x="259" y="85"/>
                </a:cubicBezTo>
                <a:cubicBezTo>
                  <a:pt x="243" y="88"/>
                  <a:pt x="225" y="92"/>
                  <a:pt x="219" y="109"/>
                </a:cubicBezTo>
                <a:cubicBezTo>
                  <a:pt x="217" y="112"/>
                  <a:pt x="222" y="114"/>
                  <a:pt x="224" y="111"/>
                </a:cubicBezTo>
                <a:cubicBezTo>
                  <a:pt x="232" y="100"/>
                  <a:pt x="243" y="97"/>
                  <a:pt x="256" y="96"/>
                </a:cubicBezTo>
                <a:cubicBezTo>
                  <a:pt x="255" y="106"/>
                  <a:pt x="244" y="114"/>
                  <a:pt x="237" y="121"/>
                </a:cubicBezTo>
                <a:cubicBezTo>
                  <a:pt x="233" y="125"/>
                  <a:pt x="225" y="131"/>
                  <a:pt x="218" y="133"/>
                </a:cubicBezTo>
                <a:cubicBezTo>
                  <a:pt x="218" y="117"/>
                  <a:pt x="217" y="101"/>
                  <a:pt x="215" y="87"/>
                </a:cubicBezTo>
                <a:cubicBezTo>
                  <a:pt x="215" y="87"/>
                  <a:pt x="215" y="87"/>
                  <a:pt x="215" y="87"/>
                </a:cubicBezTo>
                <a:cubicBezTo>
                  <a:pt x="229" y="81"/>
                  <a:pt x="244" y="76"/>
                  <a:pt x="259" y="75"/>
                </a:cubicBezTo>
                <a:cubicBezTo>
                  <a:pt x="287" y="74"/>
                  <a:pt x="279" y="105"/>
                  <a:pt x="270" y="119"/>
                </a:cubicBezTo>
                <a:close/>
              </a:path>
            </a:pathLst>
          </a:custGeom>
          <a:solidFill>
            <a:srgbClr val="C68959"/>
          </a:solidFill>
          <a:ln>
            <a:noFill/>
          </a:ln>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2057624" y="3073766"/>
            <a:ext cx="426579" cy="726558"/>
          </a:xfrm>
          <a:custGeom>
            <a:avLst/>
            <a:gdLst>
              <a:gd name="T0" fmla="*/ 65 w 65"/>
              <a:gd name="T1" fmla="*/ 12 h 111"/>
              <a:gd name="T2" fmla="*/ 60 w 65"/>
              <a:gd name="T3" fmla="*/ 7 h 111"/>
              <a:gd name="T4" fmla="*/ 21 w 65"/>
              <a:gd name="T5" fmla="*/ 2 h 111"/>
              <a:gd name="T6" fmla="*/ 4 w 65"/>
              <a:gd name="T7" fmla="*/ 35 h 111"/>
              <a:gd name="T8" fmla="*/ 4 w 65"/>
              <a:gd name="T9" fmla="*/ 43 h 111"/>
              <a:gd name="T10" fmla="*/ 26 w 65"/>
              <a:gd name="T11" fmla="*/ 46 h 111"/>
              <a:gd name="T12" fmla="*/ 17 w 65"/>
              <a:gd name="T13" fmla="*/ 98 h 111"/>
              <a:gd name="T14" fmla="*/ 19 w 65"/>
              <a:gd name="T15" fmla="*/ 105 h 111"/>
              <a:gd name="T16" fmla="*/ 48 w 65"/>
              <a:gd name="T17" fmla="*/ 101 h 111"/>
              <a:gd name="T18" fmla="*/ 49 w 65"/>
              <a:gd name="T19" fmla="*/ 96 h 111"/>
              <a:gd name="T20" fmla="*/ 56 w 65"/>
              <a:gd name="T21" fmla="*/ 63 h 111"/>
              <a:gd name="T22" fmla="*/ 65 w 65"/>
              <a:gd name="T23" fmla="*/ 12 h 111"/>
              <a:gd name="T24" fmla="*/ 45 w 65"/>
              <a:gd name="T25" fmla="*/ 59 h 111"/>
              <a:gd name="T26" fmla="*/ 40 w 65"/>
              <a:gd name="T27" fmla="*/ 93 h 111"/>
              <a:gd name="T28" fmla="*/ 29 w 65"/>
              <a:gd name="T29" fmla="*/ 95 h 111"/>
              <a:gd name="T30" fmla="*/ 33 w 65"/>
              <a:gd name="T31" fmla="*/ 46 h 111"/>
              <a:gd name="T32" fmla="*/ 35 w 65"/>
              <a:gd name="T33" fmla="*/ 46 h 111"/>
              <a:gd name="T34" fmla="*/ 35 w 65"/>
              <a:gd name="T35" fmla="*/ 37 h 111"/>
              <a:gd name="T36" fmla="*/ 21 w 65"/>
              <a:gd name="T37" fmla="*/ 37 h 111"/>
              <a:gd name="T38" fmla="*/ 13 w 65"/>
              <a:gd name="T39" fmla="*/ 36 h 111"/>
              <a:gd name="T40" fmla="*/ 25 w 65"/>
              <a:gd name="T41" fmla="*/ 14 h 111"/>
              <a:gd name="T42" fmla="*/ 53 w 65"/>
              <a:gd name="T43" fmla="*/ 16 h 111"/>
              <a:gd name="T44" fmla="*/ 45 w 65"/>
              <a:gd name="T45" fmla="*/ 5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111">
                <a:moveTo>
                  <a:pt x="65" y="12"/>
                </a:moveTo>
                <a:cubicBezTo>
                  <a:pt x="65" y="10"/>
                  <a:pt x="63" y="7"/>
                  <a:pt x="60" y="7"/>
                </a:cubicBezTo>
                <a:cubicBezTo>
                  <a:pt x="47" y="4"/>
                  <a:pt x="34" y="0"/>
                  <a:pt x="21" y="2"/>
                </a:cubicBezTo>
                <a:cubicBezTo>
                  <a:pt x="13" y="3"/>
                  <a:pt x="6" y="26"/>
                  <a:pt x="4" y="35"/>
                </a:cubicBezTo>
                <a:cubicBezTo>
                  <a:pt x="1" y="37"/>
                  <a:pt x="0" y="42"/>
                  <a:pt x="4" y="43"/>
                </a:cubicBezTo>
                <a:cubicBezTo>
                  <a:pt x="11" y="45"/>
                  <a:pt x="19" y="46"/>
                  <a:pt x="26" y="46"/>
                </a:cubicBezTo>
                <a:cubicBezTo>
                  <a:pt x="24" y="64"/>
                  <a:pt x="19" y="81"/>
                  <a:pt x="17" y="98"/>
                </a:cubicBezTo>
                <a:cubicBezTo>
                  <a:pt x="16" y="101"/>
                  <a:pt x="17" y="104"/>
                  <a:pt x="19" y="105"/>
                </a:cubicBezTo>
                <a:cubicBezTo>
                  <a:pt x="29" y="109"/>
                  <a:pt x="40" y="111"/>
                  <a:pt x="48" y="101"/>
                </a:cubicBezTo>
                <a:cubicBezTo>
                  <a:pt x="49" y="99"/>
                  <a:pt x="49" y="97"/>
                  <a:pt x="49" y="96"/>
                </a:cubicBezTo>
                <a:cubicBezTo>
                  <a:pt x="54" y="86"/>
                  <a:pt x="54" y="73"/>
                  <a:pt x="56" y="63"/>
                </a:cubicBezTo>
                <a:cubicBezTo>
                  <a:pt x="59" y="46"/>
                  <a:pt x="62" y="29"/>
                  <a:pt x="65" y="12"/>
                </a:cubicBezTo>
                <a:close/>
                <a:moveTo>
                  <a:pt x="45" y="59"/>
                </a:moveTo>
                <a:cubicBezTo>
                  <a:pt x="43" y="70"/>
                  <a:pt x="39" y="82"/>
                  <a:pt x="40" y="93"/>
                </a:cubicBezTo>
                <a:cubicBezTo>
                  <a:pt x="36" y="95"/>
                  <a:pt x="33" y="96"/>
                  <a:pt x="29" y="95"/>
                </a:cubicBezTo>
                <a:cubicBezTo>
                  <a:pt x="31" y="79"/>
                  <a:pt x="33" y="63"/>
                  <a:pt x="33" y="46"/>
                </a:cubicBezTo>
                <a:cubicBezTo>
                  <a:pt x="33" y="46"/>
                  <a:pt x="34" y="47"/>
                  <a:pt x="35" y="46"/>
                </a:cubicBezTo>
                <a:cubicBezTo>
                  <a:pt x="41" y="46"/>
                  <a:pt x="41" y="37"/>
                  <a:pt x="35" y="37"/>
                </a:cubicBezTo>
                <a:cubicBezTo>
                  <a:pt x="30" y="36"/>
                  <a:pt x="26" y="37"/>
                  <a:pt x="21" y="37"/>
                </a:cubicBezTo>
                <a:cubicBezTo>
                  <a:pt x="19" y="37"/>
                  <a:pt x="16" y="37"/>
                  <a:pt x="13" y="36"/>
                </a:cubicBezTo>
                <a:cubicBezTo>
                  <a:pt x="17" y="29"/>
                  <a:pt x="21" y="22"/>
                  <a:pt x="25" y="14"/>
                </a:cubicBezTo>
                <a:cubicBezTo>
                  <a:pt x="28" y="9"/>
                  <a:pt x="44" y="14"/>
                  <a:pt x="53" y="16"/>
                </a:cubicBezTo>
                <a:cubicBezTo>
                  <a:pt x="50" y="31"/>
                  <a:pt x="48" y="45"/>
                  <a:pt x="45" y="59"/>
                </a:cubicBezTo>
                <a:close/>
              </a:path>
            </a:pathLst>
          </a:custGeom>
          <a:solidFill>
            <a:srgbClr val="FDAF6B"/>
          </a:solidFill>
          <a:ln>
            <a:noFill/>
          </a:ln>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404301" y="2456597"/>
            <a:ext cx="703972" cy="478013"/>
          </a:xfrm>
          <a:custGeom>
            <a:avLst/>
            <a:gdLst>
              <a:gd name="T0" fmla="*/ 457 w 499"/>
              <a:gd name="T1" fmla="*/ 199 h 338"/>
              <a:gd name="T2" fmla="*/ 450 w 499"/>
              <a:gd name="T3" fmla="*/ 184 h 338"/>
              <a:gd name="T4" fmla="*/ 442 w 499"/>
              <a:gd name="T5" fmla="*/ 156 h 338"/>
              <a:gd name="T6" fmla="*/ 433 w 499"/>
              <a:gd name="T7" fmla="*/ 112 h 338"/>
              <a:gd name="T8" fmla="*/ 295 w 499"/>
              <a:gd name="T9" fmla="*/ 0 h 338"/>
              <a:gd name="T10" fmla="*/ 67 w 499"/>
              <a:gd name="T11" fmla="*/ 70 h 338"/>
              <a:gd name="T12" fmla="*/ 30 w 499"/>
              <a:gd name="T13" fmla="*/ 76 h 338"/>
              <a:gd name="T14" fmla="*/ 30 w 499"/>
              <a:gd name="T15" fmla="*/ 166 h 338"/>
              <a:gd name="T16" fmla="*/ 131 w 499"/>
              <a:gd name="T17" fmla="*/ 122 h 338"/>
              <a:gd name="T18" fmla="*/ 245 w 499"/>
              <a:gd name="T19" fmla="*/ 189 h 338"/>
              <a:gd name="T20" fmla="*/ 243 w 499"/>
              <a:gd name="T21" fmla="*/ 198 h 338"/>
              <a:gd name="T22" fmla="*/ 236 w 499"/>
              <a:gd name="T23" fmla="*/ 204 h 338"/>
              <a:gd name="T24" fmla="*/ 244 w 499"/>
              <a:gd name="T25" fmla="*/ 251 h 338"/>
              <a:gd name="T26" fmla="*/ 301 w 499"/>
              <a:gd name="T27" fmla="*/ 247 h 338"/>
              <a:gd name="T28" fmla="*/ 307 w 499"/>
              <a:gd name="T29" fmla="*/ 258 h 338"/>
              <a:gd name="T30" fmla="*/ 231 w 499"/>
              <a:gd name="T31" fmla="*/ 264 h 338"/>
              <a:gd name="T32" fmla="*/ 227 w 499"/>
              <a:gd name="T33" fmla="*/ 265 h 338"/>
              <a:gd name="T34" fmla="*/ 233 w 499"/>
              <a:gd name="T35" fmla="*/ 185 h 338"/>
              <a:gd name="T36" fmla="*/ 62 w 499"/>
              <a:gd name="T37" fmla="*/ 109 h 338"/>
              <a:gd name="T38" fmla="*/ 199 w 499"/>
              <a:gd name="T39" fmla="*/ 248 h 338"/>
              <a:gd name="T40" fmla="*/ 16 w 499"/>
              <a:gd name="T41" fmla="*/ 170 h 338"/>
              <a:gd name="T42" fmla="*/ 221 w 499"/>
              <a:gd name="T43" fmla="*/ 273 h 338"/>
              <a:gd name="T44" fmla="*/ 231 w 499"/>
              <a:gd name="T45" fmla="*/ 273 h 338"/>
              <a:gd name="T46" fmla="*/ 307 w 499"/>
              <a:gd name="T47" fmla="*/ 265 h 338"/>
              <a:gd name="T48" fmla="*/ 369 w 499"/>
              <a:gd name="T49" fmla="*/ 311 h 338"/>
              <a:gd name="T50" fmla="*/ 484 w 499"/>
              <a:gd name="T51" fmla="*/ 212 h 338"/>
              <a:gd name="T52" fmla="*/ 72 w 499"/>
              <a:gd name="T53" fmla="*/ 75 h 338"/>
              <a:gd name="T54" fmla="*/ 188 w 499"/>
              <a:gd name="T55" fmla="*/ 29 h 338"/>
              <a:gd name="T56" fmla="*/ 333 w 499"/>
              <a:gd name="T57" fmla="*/ 30 h 338"/>
              <a:gd name="T58" fmla="*/ 433 w 499"/>
              <a:gd name="T59" fmla="*/ 127 h 338"/>
              <a:gd name="T60" fmla="*/ 431 w 499"/>
              <a:gd name="T61" fmla="*/ 151 h 338"/>
              <a:gd name="T62" fmla="*/ 256 w 499"/>
              <a:gd name="T63" fmla="*/ 188 h 338"/>
              <a:gd name="T64" fmla="*/ 126 w 499"/>
              <a:gd name="T65" fmla="*/ 108 h 338"/>
              <a:gd name="T66" fmla="*/ 293 w 499"/>
              <a:gd name="T67" fmla="*/ 238 h 338"/>
              <a:gd name="T68" fmla="*/ 244 w 499"/>
              <a:gd name="T69" fmla="*/ 207 h 338"/>
              <a:gd name="T70" fmla="*/ 380 w 499"/>
              <a:gd name="T71" fmla="*/ 185 h 338"/>
              <a:gd name="T72" fmla="*/ 439 w 499"/>
              <a:gd name="T73" fmla="*/ 184 h 338"/>
              <a:gd name="T74" fmla="*/ 282 w 499"/>
              <a:gd name="T75" fmla="*/ 223 h 338"/>
              <a:gd name="T76" fmla="*/ 448 w 499"/>
              <a:gd name="T77" fmla="*/ 199 h 338"/>
              <a:gd name="T78" fmla="*/ 319 w 499"/>
              <a:gd name="T79" fmla="*/ 234 h 338"/>
              <a:gd name="T80" fmla="*/ 360 w 499"/>
              <a:gd name="T81" fmla="*/ 296 h 338"/>
              <a:gd name="T82" fmla="*/ 323 w 499"/>
              <a:gd name="T83" fmla="*/ 266 h 338"/>
              <a:gd name="T84" fmla="*/ 303 w 499"/>
              <a:gd name="T85" fmla="*/ 238 h 338"/>
              <a:gd name="T86" fmla="*/ 317 w 499"/>
              <a:gd name="T87" fmla="*/ 244 h 338"/>
              <a:gd name="T88" fmla="*/ 360 w 499"/>
              <a:gd name="T89" fmla="*/ 296 h 338"/>
              <a:gd name="T90" fmla="*/ 406 w 499"/>
              <a:gd name="T91" fmla="*/ 242 h 338"/>
              <a:gd name="T92" fmla="*/ 341 w 499"/>
              <a:gd name="T93" fmla="*/ 253 h 338"/>
              <a:gd name="T94" fmla="*/ 466 w 499"/>
              <a:gd name="T95" fmla="*/ 21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9" h="338">
                <a:moveTo>
                  <a:pt x="484" y="212"/>
                </a:moveTo>
                <a:cubicBezTo>
                  <a:pt x="479" y="202"/>
                  <a:pt x="469" y="199"/>
                  <a:pt x="457" y="199"/>
                </a:cubicBezTo>
                <a:cubicBezTo>
                  <a:pt x="456" y="197"/>
                  <a:pt x="455" y="194"/>
                  <a:pt x="454" y="192"/>
                </a:cubicBezTo>
                <a:cubicBezTo>
                  <a:pt x="456" y="189"/>
                  <a:pt x="454" y="184"/>
                  <a:pt x="450" y="184"/>
                </a:cubicBezTo>
                <a:cubicBezTo>
                  <a:pt x="449" y="180"/>
                  <a:pt x="447" y="177"/>
                  <a:pt x="446" y="174"/>
                </a:cubicBezTo>
                <a:cubicBezTo>
                  <a:pt x="444" y="168"/>
                  <a:pt x="444" y="162"/>
                  <a:pt x="442" y="156"/>
                </a:cubicBezTo>
                <a:cubicBezTo>
                  <a:pt x="443" y="154"/>
                  <a:pt x="445" y="152"/>
                  <a:pt x="446" y="149"/>
                </a:cubicBezTo>
                <a:cubicBezTo>
                  <a:pt x="452" y="136"/>
                  <a:pt x="440" y="121"/>
                  <a:pt x="433" y="112"/>
                </a:cubicBezTo>
                <a:cubicBezTo>
                  <a:pt x="412" y="86"/>
                  <a:pt x="382" y="67"/>
                  <a:pt x="359" y="43"/>
                </a:cubicBezTo>
                <a:cubicBezTo>
                  <a:pt x="343" y="25"/>
                  <a:pt x="322" y="0"/>
                  <a:pt x="295" y="0"/>
                </a:cubicBezTo>
                <a:cubicBezTo>
                  <a:pt x="268" y="0"/>
                  <a:pt x="240" y="8"/>
                  <a:pt x="213" y="13"/>
                </a:cubicBezTo>
                <a:cubicBezTo>
                  <a:pt x="168" y="22"/>
                  <a:pt x="95" y="28"/>
                  <a:pt x="67" y="70"/>
                </a:cubicBezTo>
                <a:cubicBezTo>
                  <a:pt x="66" y="71"/>
                  <a:pt x="66" y="72"/>
                  <a:pt x="67" y="73"/>
                </a:cubicBezTo>
                <a:cubicBezTo>
                  <a:pt x="55" y="70"/>
                  <a:pt x="43" y="70"/>
                  <a:pt x="30" y="76"/>
                </a:cubicBezTo>
                <a:cubicBezTo>
                  <a:pt x="0" y="92"/>
                  <a:pt x="11" y="145"/>
                  <a:pt x="23" y="168"/>
                </a:cubicBezTo>
                <a:cubicBezTo>
                  <a:pt x="25" y="172"/>
                  <a:pt x="32" y="170"/>
                  <a:pt x="30" y="166"/>
                </a:cubicBezTo>
                <a:cubicBezTo>
                  <a:pt x="22" y="141"/>
                  <a:pt x="10" y="82"/>
                  <a:pt x="54" y="79"/>
                </a:cubicBezTo>
                <a:cubicBezTo>
                  <a:pt x="80" y="78"/>
                  <a:pt x="111" y="109"/>
                  <a:pt x="131" y="122"/>
                </a:cubicBezTo>
                <a:cubicBezTo>
                  <a:pt x="155" y="137"/>
                  <a:pt x="180" y="149"/>
                  <a:pt x="206" y="162"/>
                </a:cubicBezTo>
                <a:cubicBezTo>
                  <a:pt x="216" y="166"/>
                  <a:pt x="242" y="177"/>
                  <a:pt x="245" y="189"/>
                </a:cubicBezTo>
                <a:cubicBezTo>
                  <a:pt x="243" y="191"/>
                  <a:pt x="243" y="194"/>
                  <a:pt x="244" y="196"/>
                </a:cubicBezTo>
                <a:cubicBezTo>
                  <a:pt x="244" y="196"/>
                  <a:pt x="243" y="197"/>
                  <a:pt x="243" y="198"/>
                </a:cubicBezTo>
                <a:cubicBezTo>
                  <a:pt x="241" y="196"/>
                  <a:pt x="238" y="197"/>
                  <a:pt x="237" y="200"/>
                </a:cubicBezTo>
                <a:cubicBezTo>
                  <a:pt x="237" y="201"/>
                  <a:pt x="236" y="202"/>
                  <a:pt x="236" y="204"/>
                </a:cubicBezTo>
                <a:cubicBezTo>
                  <a:pt x="236" y="204"/>
                  <a:pt x="235" y="205"/>
                  <a:pt x="236" y="206"/>
                </a:cubicBezTo>
                <a:cubicBezTo>
                  <a:pt x="232" y="222"/>
                  <a:pt x="229" y="241"/>
                  <a:pt x="244" y="251"/>
                </a:cubicBezTo>
                <a:cubicBezTo>
                  <a:pt x="259" y="261"/>
                  <a:pt x="285" y="251"/>
                  <a:pt x="301" y="247"/>
                </a:cubicBezTo>
                <a:cubicBezTo>
                  <a:pt x="301" y="247"/>
                  <a:pt x="301" y="247"/>
                  <a:pt x="301" y="247"/>
                </a:cubicBezTo>
                <a:cubicBezTo>
                  <a:pt x="303" y="250"/>
                  <a:pt x="306" y="254"/>
                  <a:pt x="308" y="258"/>
                </a:cubicBezTo>
                <a:cubicBezTo>
                  <a:pt x="308" y="258"/>
                  <a:pt x="308" y="258"/>
                  <a:pt x="307" y="258"/>
                </a:cubicBezTo>
                <a:cubicBezTo>
                  <a:pt x="297" y="256"/>
                  <a:pt x="287" y="259"/>
                  <a:pt x="277" y="260"/>
                </a:cubicBezTo>
                <a:cubicBezTo>
                  <a:pt x="262" y="263"/>
                  <a:pt x="247" y="265"/>
                  <a:pt x="231" y="264"/>
                </a:cubicBezTo>
                <a:cubicBezTo>
                  <a:pt x="230" y="264"/>
                  <a:pt x="229" y="265"/>
                  <a:pt x="228" y="265"/>
                </a:cubicBezTo>
                <a:cubicBezTo>
                  <a:pt x="228" y="265"/>
                  <a:pt x="228" y="265"/>
                  <a:pt x="227" y="265"/>
                </a:cubicBezTo>
                <a:cubicBezTo>
                  <a:pt x="199" y="243"/>
                  <a:pt x="216" y="216"/>
                  <a:pt x="235" y="195"/>
                </a:cubicBezTo>
                <a:cubicBezTo>
                  <a:pt x="239" y="192"/>
                  <a:pt x="237" y="186"/>
                  <a:pt x="233" y="185"/>
                </a:cubicBezTo>
                <a:cubicBezTo>
                  <a:pt x="175" y="168"/>
                  <a:pt x="114" y="142"/>
                  <a:pt x="69" y="103"/>
                </a:cubicBezTo>
                <a:cubicBezTo>
                  <a:pt x="64" y="99"/>
                  <a:pt x="58" y="105"/>
                  <a:pt x="62" y="109"/>
                </a:cubicBezTo>
                <a:cubicBezTo>
                  <a:pt x="103" y="151"/>
                  <a:pt x="165" y="174"/>
                  <a:pt x="219" y="193"/>
                </a:cubicBezTo>
                <a:cubicBezTo>
                  <a:pt x="206" y="208"/>
                  <a:pt x="195" y="230"/>
                  <a:pt x="199" y="248"/>
                </a:cubicBezTo>
                <a:cubicBezTo>
                  <a:pt x="142" y="214"/>
                  <a:pt x="77" y="192"/>
                  <a:pt x="17" y="167"/>
                </a:cubicBezTo>
                <a:cubicBezTo>
                  <a:pt x="16" y="167"/>
                  <a:pt x="15" y="169"/>
                  <a:pt x="16" y="170"/>
                </a:cubicBezTo>
                <a:cubicBezTo>
                  <a:pt x="80" y="204"/>
                  <a:pt x="145" y="239"/>
                  <a:pt x="212" y="268"/>
                </a:cubicBezTo>
                <a:cubicBezTo>
                  <a:pt x="214" y="270"/>
                  <a:pt x="217" y="272"/>
                  <a:pt x="221" y="273"/>
                </a:cubicBezTo>
                <a:cubicBezTo>
                  <a:pt x="223" y="274"/>
                  <a:pt x="226" y="273"/>
                  <a:pt x="228" y="271"/>
                </a:cubicBezTo>
                <a:cubicBezTo>
                  <a:pt x="229" y="272"/>
                  <a:pt x="230" y="273"/>
                  <a:pt x="231" y="273"/>
                </a:cubicBezTo>
                <a:cubicBezTo>
                  <a:pt x="243" y="275"/>
                  <a:pt x="255" y="273"/>
                  <a:pt x="268" y="272"/>
                </a:cubicBezTo>
                <a:cubicBezTo>
                  <a:pt x="281" y="270"/>
                  <a:pt x="295" y="270"/>
                  <a:pt x="307" y="265"/>
                </a:cubicBezTo>
                <a:cubicBezTo>
                  <a:pt x="309" y="264"/>
                  <a:pt x="310" y="263"/>
                  <a:pt x="310" y="261"/>
                </a:cubicBezTo>
                <a:cubicBezTo>
                  <a:pt x="327" y="289"/>
                  <a:pt x="350" y="338"/>
                  <a:pt x="369" y="311"/>
                </a:cubicBezTo>
                <a:cubicBezTo>
                  <a:pt x="379" y="298"/>
                  <a:pt x="362" y="277"/>
                  <a:pt x="351" y="265"/>
                </a:cubicBezTo>
                <a:cubicBezTo>
                  <a:pt x="387" y="260"/>
                  <a:pt x="499" y="243"/>
                  <a:pt x="484" y="212"/>
                </a:cubicBezTo>
                <a:close/>
                <a:moveTo>
                  <a:pt x="126" y="108"/>
                </a:moveTo>
                <a:cubicBezTo>
                  <a:pt x="110" y="98"/>
                  <a:pt x="92" y="83"/>
                  <a:pt x="72" y="75"/>
                </a:cubicBezTo>
                <a:cubicBezTo>
                  <a:pt x="73" y="75"/>
                  <a:pt x="73" y="75"/>
                  <a:pt x="73" y="75"/>
                </a:cubicBezTo>
                <a:cubicBezTo>
                  <a:pt x="99" y="43"/>
                  <a:pt x="151" y="36"/>
                  <a:pt x="188" y="29"/>
                </a:cubicBezTo>
                <a:cubicBezTo>
                  <a:pt x="205" y="26"/>
                  <a:pt x="222" y="23"/>
                  <a:pt x="239" y="20"/>
                </a:cubicBezTo>
                <a:cubicBezTo>
                  <a:pt x="276" y="14"/>
                  <a:pt x="301" y="3"/>
                  <a:pt x="333" y="30"/>
                </a:cubicBezTo>
                <a:cubicBezTo>
                  <a:pt x="350" y="45"/>
                  <a:pt x="365" y="63"/>
                  <a:pt x="382" y="78"/>
                </a:cubicBezTo>
                <a:cubicBezTo>
                  <a:pt x="400" y="93"/>
                  <a:pt x="419" y="108"/>
                  <a:pt x="433" y="127"/>
                </a:cubicBezTo>
                <a:cubicBezTo>
                  <a:pt x="439" y="134"/>
                  <a:pt x="439" y="141"/>
                  <a:pt x="435" y="147"/>
                </a:cubicBezTo>
                <a:cubicBezTo>
                  <a:pt x="433" y="147"/>
                  <a:pt x="431" y="148"/>
                  <a:pt x="431" y="151"/>
                </a:cubicBezTo>
                <a:cubicBezTo>
                  <a:pt x="430" y="151"/>
                  <a:pt x="430" y="152"/>
                  <a:pt x="430" y="153"/>
                </a:cubicBezTo>
                <a:cubicBezTo>
                  <a:pt x="400" y="178"/>
                  <a:pt x="291" y="187"/>
                  <a:pt x="256" y="188"/>
                </a:cubicBezTo>
                <a:cubicBezTo>
                  <a:pt x="255" y="183"/>
                  <a:pt x="251" y="178"/>
                  <a:pt x="246" y="174"/>
                </a:cubicBezTo>
                <a:cubicBezTo>
                  <a:pt x="212" y="145"/>
                  <a:pt x="164" y="131"/>
                  <a:pt x="126" y="108"/>
                </a:cubicBezTo>
                <a:close/>
                <a:moveTo>
                  <a:pt x="294" y="230"/>
                </a:moveTo>
                <a:cubicBezTo>
                  <a:pt x="291" y="232"/>
                  <a:pt x="291" y="235"/>
                  <a:pt x="293" y="238"/>
                </a:cubicBezTo>
                <a:cubicBezTo>
                  <a:pt x="280" y="241"/>
                  <a:pt x="265" y="246"/>
                  <a:pt x="252" y="242"/>
                </a:cubicBezTo>
                <a:cubicBezTo>
                  <a:pt x="241" y="239"/>
                  <a:pt x="242" y="219"/>
                  <a:pt x="244" y="207"/>
                </a:cubicBezTo>
                <a:cubicBezTo>
                  <a:pt x="250" y="205"/>
                  <a:pt x="254" y="202"/>
                  <a:pt x="256" y="198"/>
                </a:cubicBezTo>
                <a:cubicBezTo>
                  <a:pt x="298" y="199"/>
                  <a:pt x="339" y="195"/>
                  <a:pt x="380" y="185"/>
                </a:cubicBezTo>
                <a:cubicBezTo>
                  <a:pt x="396" y="181"/>
                  <a:pt x="417" y="177"/>
                  <a:pt x="432" y="166"/>
                </a:cubicBezTo>
                <a:cubicBezTo>
                  <a:pt x="433" y="172"/>
                  <a:pt x="436" y="178"/>
                  <a:pt x="439" y="184"/>
                </a:cubicBezTo>
                <a:cubicBezTo>
                  <a:pt x="385" y="187"/>
                  <a:pt x="337" y="218"/>
                  <a:pt x="282" y="217"/>
                </a:cubicBezTo>
                <a:cubicBezTo>
                  <a:pt x="278" y="217"/>
                  <a:pt x="279" y="222"/>
                  <a:pt x="282" y="223"/>
                </a:cubicBezTo>
                <a:cubicBezTo>
                  <a:pt x="337" y="227"/>
                  <a:pt x="391" y="205"/>
                  <a:pt x="445" y="194"/>
                </a:cubicBezTo>
                <a:cubicBezTo>
                  <a:pt x="446" y="196"/>
                  <a:pt x="447" y="198"/>
                  <a:pt x="448" y="199"/>
                </a:cubicBezTo>
                <a:cubicBezTo>
                  <a:pt x="437" y="200"/>
                  <a:pt x="425" y="203"/>
                  <a:pt x="418" y="204"/>
                </a:cubicBezTo>
                <a:cubicBezTo>
                  <a:pt x="384" y="211"/>
                  <a:pt x="352" y="223"/>
                  <a:pt x="319" y="234"/>
                </a:cubicBezTo>
                <a:cubicBezTo>
                  <a:pt x="311" y="229"/>
                  <a:pt x="302" y="226"/>
                  <a:pt x="294" y="230"/>
                </a:cubicBezTo>
                <a:close/>
                <a:moveTo>
                  <a:pt x="360" y="296"/>
                </a:moveTo>
                <a:cubicBezTo>
                  <a:pt x="362" y="300"/>
                  <a:pt x="364" y="310"/>
                  <a:pt x="355" y="307"/>
                </a:cubicBezTo>
                <a:cubicBezTo>
                  <a:pt x="341" y="300"/>
                  <a:pt x="331" y="278"/>
                  <a:pt x="323" y="266"/>
                </a:cubicBezTo>
                <a:cubicBezTo>
                  <a:pt x="319" y="259"/>
                  <a:pt x="312" y="246"/>
                  <a:pt x="304" y="240"/>
                </a:cubicBezTo>
                <a:cubicBezTo>
                  <a:pt x="304" y="239"/>
                  <a:pt x="303" y="239"/>
                  <a:pt x="303" y="238"/>
                </a:cubicBezTo>
                <a:cubicBezTo>
                  <a:pt x="306" y="238"/>
                  <a:pt x="309" y="239"/>
                  <a:pt x="312" y="240"/>
                </a:cubicBezTo>
                <a:cubicBezTo>
                  <a:pt x="313" y="243"/>
                  <a:pt x="314" y="244"/>
                  <a:pt x="317" y="244"/>
                </a:cubicBezTo>
                <a:cubicBezTo>
                  <a:pt x="328" y="252"/>
                  <a:pt x="339" y="266"/>
                  <a:pt x="343" y="271"/>
                </a:cubicBezTo>
                <a:cubicBezTo>
                  <a:pt x="349" y="279"/>
                  <a:pt x="355" y="287"/>
                  <a:pt x="360" y="296"/>
                </a:cubicBezTo>
                <a:close/>
                <a:moveTo>
                  <a:pt x="450" y="231"/>
                </a:moveTo>
                <a:cubicBezTo>
                  <a:pt x="436" y="236"/>
                  <a:pt x="421" y="239"/>
                  <a:pt x="406" y="242"/>
                </a:cubicBezTo>
                <a:cubicBezTo>
                  <a:pt x="385" y="247"/>
                  <a:pt x="363" y="249"/>
                  <a:pt x="341" y="253"/>
                </a:cubicBezTo>
                <a:cubicBezTo>
                  <a:pt x="341" y="253"/>
                  <a:pt x="341" y="253"/>
                  <a:pt x="341" y="253"/>
                </a:cubicBezTo>
                <a:cubicBezTo>
                  <a:pt x="337" y="249"/>
                  <a:pt x="333" y="244"/>
                  <a:pt x="328" y="240"/>
                </a:cubicBezTo>
                <a:cubicBezTo>
                  <a:pt x="371" y="227"/>
                  <a:pt x="422" y="206"/>
                  <a:pt x="466" y="212"/>
                </a:cubicBezTo>
                <a:cubicBezTo>
                  <a:pt x="486" y="215"/>
                  <a:pt x="454" y="230"/>
                  <a:pt x="450" y="23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a:spLocks noEditPoints="1"/>
          </p:cNvSpPr>
          <p:nvPr/>
        </p:nvSpPr>
        <p:spPr bwMode="auto">
          <a:xfrm>
            <a:off x="900023" y="3909685"/>
            <a:ext cx="468007" cy="853339"/>
          </a:xfrm>
          <a:custGeom>
            <a:avLst/>
            <a:gdLst>
              <a:gd name="T0" fmla="*/ 222 w 273"/>
              <a:gd name="T1" fmla="*/ 182 h 500"/>
              <a:gd name="T2" fmla="*/ 188 w 273"/>
              <a:gd name="T3" fmla="*/ 175 h 500"/>
              <a:gd name="T4" fmla="*/ 185 w 273"/>
              <a:gd name="T5" fmla="*/ 164 h 500"/>
              <a:gd name="T6" fmla="*/ 160 w 273"/>
              <a:gd name="T7" fmla="*/ 117 h 500"/>
              <a:gd name="T8" fmla="*/ 145 w 273"/>
              <a:gd name="T9" fmla="*/ 172 h 500"/>
              <a:gd name="T10" fmla="*/ 138 w 273"/>
              <a:gd name="T11" fmla="*/ 284 h 500"/>
              <a:gd name="T12" fmla="*/ 142 w 273"/>
              <a:gd name="T13" fmla="*/ 62 h 500"/>
              <a:gd name="T14" fmla="*/ 135 w 273"/>
              <a:gd name="T15" fmla="*/ 5 h 500"/>
              <a:gd name="T16" fmla="*/ 119 w 273"/>
              <a:gd name="T17" fmla="*/ 80 h 500"/>
              <a:gd name="T18" fmla="*/ 128 w 273"/>
              <a:gd name="T19" fmla="*/ 196 h 500"/>
              <a:gd name="T20" fmla="*/ 72 w 273"/>
              <a:gd name="T21" fmla="*/ 148 h 500"/>
              <a:gd name="T22" fmla="*/ 71 w 273"/>
              <a:gd name="T23" fmla="*/ 195 h 500"/>
              <a:gd name="T24" fmla="*/ 58 w 273"/>
              <a:gd name="T25" fmla="*/ 153 h 500"/>
              <a:gd name="T26" fmla="*/ 73 w 273"/>
              <a:gd name="T27" fmla="*/ 143 h 500"/>
              <a:gd name="T28" fmla="*/ 64 w 273"/>
              <a:gd name="T29" fmla="*/ 82 h 500"/>
              <a:gd name="T30" fmla="*/ 51 w 273"/>
              <a:gd name="T31" fmla="*/ 85 h 500"/>
              <a:gd name="T32" fmla="*/ 38 w 273"/>
              <a:gd name="T33" fmla="*/ 88 h 500"/>
              <a:gd name="T34" fmla="*/ 33 w 273"/>
              <a:gd name="T35" fmla="*/ 109 h 500"/>
              <a:gd name="T36" fmla="*/ 41 w 273"/>
              <a:gd name="T37" fmla="*/ 146 h 500"/>
              <a:gd name="T38" fmla="*/ 48 w 273"/>
              <a:gd name="T39" fmla="*/ 152 h 500"/>
              <a:gd name="T40" fmla="*/ 65 w 273"/>
              <a:gd name="T41" fmla="*/ 226 h 500"/>
              <a:gd name="T42" fmla="*/ 40 w 273"/>
              <a:gd name="T43" fmla="*/ 201 h 500"/>
              <a:gd name="T44" fmla="*/ 38 w 273"/>
              <a:gd name="T45" fmla="*/ 192 h 500"/>
              <a:gd name="T46" fmla="*/ 5 w 273"/>
              <a:gd name="T47" fmla="*/ 206 h 500"/>
              <a:gd name="T48" fmla="*/ 41 w 273"/>
              <a:gd name="T49" fmla="*/ 310 h 500"/>
              <a:gd name="T50" fmla="*/ 56 w 273"/>
              <a:gd name="T51" fmla="*/ 483 h 500"/>
              <a:gd name="T52" fmla="*/ 44 w 273"/>
              <a:gd name="T53" fmla="*/ 316 h 500"/>
              <a:gd name="T54" fmla="*/ 30 w 273"/>
              <a:gd name="T55" fmla="*/ 207 h 500"/>
              <a:gd name="T56" fmla="*/ 51 w 273"/>
              <a:gd name="T57" fmla="*/ 324 h 500"/>
              <a:gd name="T58" fmla="*/ 104 w 273"/>
              <a:gd name="T59" fmla="*/ 332 h 500"/>
              <a:gd name="T60" fmla="*/ 168 w 273"/>
              <a:gd name="T61" fmla="*/ 472 h 500"/>
              <a:gd name="T62" fmla="*/ 77 w 273"/>
              <a:gd name="T63" fmla="*/ 478 h 500"/>
              <a:gd name="T64" fmla="*/ 181 w 273"/>
              <a:gd name="T65" fmla="*/ 479 h 500"/>
              <a:gd name="T66" fmla="*/ 194 w 273"/>
              <a:gd name="T67" fmla="*/ 306 h 500"/>
              <a:gd name="T68" fmla="*/ 192 w 273"/>
              <a:gd name="T69" fmla="*/ 291 h 500"/>
              <a:gd name="T70" fmla="*/ 272 w 273"/>
              <a:gd name="T71" fmla="*/ 149 h 500"/>
              <a:gd name="T72" fmla="*/ 12 w 273"/>
              <a:gd name="T73" fmla="*/ 202 h 500"/>
              <a:gd name="T74" fmla="*/ 20 w 273"/>
              <a:gd name="T75" fmla="*/ 198 h 500"/>
              <a:gd name="T76" fmla="*/ 77 w 273"/>
              <a:gd name="T77" fmla="*/ 246 h 500"/>
              <a:gd name="T78" fmla="*/ 70 w 273"/>
              <a:gd name="T79" fmla="*/ 205 h 500"/>
              <a:gd name="T80" fmla="*/ 85 w 273"/>
              <a:gd name="T81" fmla="*/ 198 h 500"/>
              <a:gd name="T82" fmla="*/ 166 w 273"/>
              <a:gd name="T83" fmla="*/ 130 h 500"/>
              <a:gd name="T84" fmla="*/ 152 w 273"/>
              <a:gd name="T85" fmla="*/ 167 h 500"/>
              <a:gd name="T86" fmla="*/ 137 w 273"/>
              <a:gd name="T87" fmla="*/ 291 h 500"/>
              <a:gd name="T88" fmla="*/ 153 w 273"/>
              <a:gd name="T89" fmla="*/ 296 h 500"/>
              <a:gd name="T90" fmla="*/ 159 w 273"/>
              <a:gd name="T91" fmla="*/ 318 h 500"/>
              <a:gd name="T92" fmla="*/ 180 w 273"/>
              <a:gd name="T93" fmla="*/ 177 h 500"/>
              <a:gd name="T94" fmla="*/ 185 w 273"/>
              <a:gd name="T95" fmla="*/ 298 h 500"/>
              <a:gd name="T96" fmla="*/ 192 w 273"/>
              <a:gd name="T97" fmla="*/ 280 h 500"/>
              <a:gd name="T98" fmla="*/ 226 w 273"/>
              <a:gd name="T99" fmla="*/ 193 h 500"/>
              <a:gd name="T100" fmla="*/ 231 w 273"/>
              <a:gd name="T101" fmla="*/ 18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3" h="500">
                <a:moveTo>
                  <a:pt x="263" y="143"/>
                </a:moveTo>
                <a:cubicBezTo>
                  <a:pt x="248" y="153"/>
                  <a:pt x="237" y="168"/>
                  <a:pt x="223" y="180"/>
                </a:cubicBezTo>
                <a:cubicBezTo>
                  <a:pt x="222" y="180"/>
                  <a:pt x="222" y="181"/>
                  <a:pt x="222" y="182"/>
                </a:cubicBezTo>
                <a:cubicBezTo>
                  <a:pt x="214" y="186"/>
                  <a:pt x="208" y="198"/>
                  <a:pt x="204" y="205"/>
                </a:cubicBezTo>
                <a:cubicBezTo>
                  <a:pt x="199" y="211"/>
                  <a:pt x="195" y="218"/>
                  <a:pt x="192" y="225"/>
                </a:cubicBezTo>
                <a:cubicBezTo>
                  <a:pt x="191" y="208"/>
                  <a:pt x="190" y="192"/>
                  <a:pt x="188" y="175"/>
                </a:cubicBezTo>
                <a:cubicBezTo>
                  <a:pt x="189" y="175"/>
                  <a:pt x="189" y="175"/>
                  <a:pt x="190" y="175"/>
                </a:cubicBezTo>
                <a:cubicBezTo>
                  <a:pt x="195" y="172"/>
                  <a:pt x="192" y="165"/>
                  <a:pt x="187" y="164"/>
                </a:cubicBezTo>
                <a:cubicBezTo>
                  <a:pt x="187" y="164"/>
                  <a:pt x="186" y="164"/>
                  <a:pt x="185" y="164"/>
                </a:cubicBezTo>
                <a:cubicBezTo>
                  <a:pt x="185" y="164"/>
                  <a:pt x="184" y="164"/>
                  <a:pt x="183" y="164"/>
                </a:cubicBezTo>
                <a:cubicBezTo>
                  <a:pt x="183" y="147"/>
                  <a:pt x="178" y="130"/>
                  <a:pt x="168" y="116"/>
                </a:cubicBezTo>
                <a:cubicBezTo>
                  <a:pt x="166" y="113"/>
                  <a:pt x="161" y="113"/>
                  <a:pt x="160" y="117"/>
                </a:cubicBezTo>
                <a:cubicBezTo>
                  <a:pt x="154" y="134"/>
                  <a:pt x="153" y="153"/>
                  <a:pt x="145" y="169"/>
                </a:cubicBezTo>
                <a:cubicBezTo>
                  <a:pt x="145" y="169"/>
                  <a:pt x="145" y="170"/>
                  <a:pt x="145" y="171"/>
                </a:cubicBezTo>
                <a:cubicBezTo>
                  <a:pt x="145" y="171"/>
                  <a:pt x="145" y="172"/>
                  <a:pt x="145" y="172"/>
                </a:cubicBezTo>
                <a:cubicBezTo>
                  <a:pt x="145" y="210"/>
                  <a:pt x="153" y="248"/>
                  <a:pt x="153" y="286"/>
                </a:cubicBezTo>
                <a:cubicBezTo>
                  <a:pt x="150" y="285"/>
                  <a:pt x="145" y="285"/>
                  <a:pt x="142" y="284"/>
                </a:cubicBezTo>
                <a:cubicBezTo>
                  <a:pt x="140" y="284"/>
                  <a:pt x="139" y="284"/>
                  <a:pt x="138" y="284"/>
                </a:cubicBezTo>
                <a:cubicBezTo>
                  <a:pt x="148" y="219"/>
                  <a:pt x="136" y="146"/>
                  <a:pt x="135" y="82"/>
                </a:cubicBezTo>
                <a:cubicBezTo>
                  <a:pt x="135" y="80"/>
                  <a:pt x="134" y="78"/>
                  <a:pt x="132" y="77"/>
                </a:cubicBezTo>
                <a:cubicBezTo>
                  <a:pt x="137" y="74"/>
                  <a:pt x="140" y="68"/>
                  <a:pt x="142" y="62"/>
                </a:cubicBezTo>
                <a:cubicBezTo>
                  <a:pt x="147" y="47"/>
                  <a:pt x="144" y="29"/>
                  <a:pt x="135" y="16"/>
                </a:cubicBezTo>
                <a:cubicBezTo>
                  <a:pt x="133" y="15"/>
                  <a:pt x="132" y="14"/>
                  <a:pt x="130" y="14"/>
                </a:cubicBezTo>
                <a:cubicBezTo>
                  <a:pt x="132" y="11"/>
                  <a:pt x="133" y="8"/>
                  <a:pt x="135" y="5"/>
                </a:cubicBezTo>
                <a:cubicBezTo>
                  <a:pt x="136" y="3"/>
                  <a:pt x="132" y="0"/>
                  <a:pt x="130" y="3"/>
                </a:cubicBezTo>
                <a:cubicBezTo>
                  <a:pt x="120" y="17"/>
                  <a:pt x="110" y="31"/>
                  <a:pt x="105" y="48"/>
                </a:cubicBezTo>
                <a:cubicBezTo>
                  <a:pt x="102" y="59"/>
                  <a:pt x="105" y="76"/>
                  <a:pt x="119" y="80"/>
                </a:cubicBezTo>
                <a:cubicBezTo>
                  <a:pt x="121" y="80"/>
                  <a:pt x="123" y="80"/>
                  <a:pt x="125" y="80"/>
                </a:cubicBezTo>
                <a:cubicBezTo>
                  <a:pt x="125" y="81"/>
                  <a:pt x="125" y="81"/>
                  <a:pt x="125" y="82"/>
                </a:cubicBezTo>
                <a:cubicBezTo>
                  <a:pt x="125" y="120"/>
                  <a:pt x="126" y="158"/>
                  <a:pt x="128" y="196"/>
                </a:cubicBezTo>
                <a:cubicBezTo>
                  <a:pt x="129" y="237"/>
                  <a:pt x="125" y="278"/>
                  <a:pt x="126" y="318"/>
                </a:cubicBezTo>
                <a:cubicBezTo>
                  <a:pt x="113" y="260"/>
                  <a:pt x="95" y="203"/>
                  <a:pt x="77" y="147"/>
                </a:cubicBezTo>
                <a:cubicBezTo>
                  <a:pt x="75" y="144"/>
                  <a:pt x="71" y="145"/>
                  <a:pt x="72" y="148"/>
                </a:cubicBezTo>
                <a:cubicBezTo>
                  <a:pt x="75" y="162"/>
                  <a:pt x="79" y="176"/>
                  <a:pt x="83" y="190"/>
                </a:cubicBezTo>
                <a:cubicBezTo>
                  <a:pt x="82" y="190"/>
                  <a:pt x="82" y="190"/>
                  <a:pt x="81" y="190"/>
                </a:cubicBezTo>
                <a:cubicBezTo>
                  <a:pt x="78" y="192"/>
                  <a:pt x="74" y="193"/>
                  <a:pt x="71" y="195"/>
                </a:cubicBezTo>
                <a:cubicBezTo>
                  <a:pt x="68" y="196"/>
                  <a:pt x="64" y="198"/>
                  <a:pt x="63" y="201"/>
                </a:cubicBezTo>
                <a:cubicBezTo>
                  <a:pt x="58" y="184"/>
                  <a:pt x="55" y="167"/>
                  <a:pt x="58" y="153"/>
                </a:cubicBezTo>
                <a:cubicBezTo>
                  <a:pt x="58" y="153"/>
                  <a:pt x="58" y="153"/>
                  <a:pt x="58" y="153"/>
                </a:cubicBezTo>
                <a:cubicBezTo>
                  <a:pt x="61" y="152"/>
                  <a:pt x="63" y="152"/>
                  <a:pt x="65" y="152"/>
                </a:cubicBezTo>
                <a:cubicBezTo>
                  <a:pt x="67" y="151"/>
                  <a:pt x="68" y="150"/>
                  <a:pt x="68" y="149"/>
                </a:cubicBezTo>
                <a:cubicBezTo>
                  <a:pt x="71" y="148"/>
                  <a:pt x="73" y="146"/>
                  <a:pt x="73" y="143"/>
                </a:cubicBezTo>
                <a:cubicBezTo>
                  <a:pt x="73" y="123"/>
                  <a:pt x="76" y="102"/>
                  <a:pt x="75" y="82"/>
                </a:cubicBezTo>
                <a:cubicBezTo>
                  <a:pt x="74" y="75"/>
                  <a:pt x="64" y="75"/>
                  <a:pt x="64" y="82"/>
                </a:cubicBezTo>
                <a:cubicBezTo>
                  <a:pt x="64" y="82"/>
                  <a:pt x="64" y="82"/>
                  <a:pt x="64" y="82"/>
                </a:cubicBezTo>
                <a:cubicBezTo>
                  <a:pt x="60" y="79"/>
                  <a:pt x="52" y="81"/>
                  <a:pt x="53" y="87"/>
                </a:cubicBezTo>
                <a:cubicBezTo>
                  <a:pt x="53" y="89"/>
                  <a:pt x="54" y="91"/>
                  <a:pt x="54" y="93"/>
                </a:cubicBezTo>
                <a:cubicBezTo>
                  <a:pt x="53" y="91"/>
                  <a:pt x="52" y="88"/>
                  <a:pt x="51" y="85"/>
                </a:cubicBezTo>
                <a:cubicBezTo>
                  <a:pt x="48" y="78"/>
                  <a:pt x="38" y="81"/>
                  <a:pt x="39" y="89"/>
                </a:cubicBezTo>
                <a:cubicBezTo>
                  <a:pt x="39" y="90"/>
                  <a:pt x="39" y="91"/>
                  <a:pt x="40" y="92"/>
                </a:cubicBezTo>
                <a:cubicBezTo>
                  <a:pt x="39" y="91"/>
                  <a:pt x="39" y="89"/>
                  <a:pt x="38" y="88"/>
                </a:cubicBezTo>
                <a:cubicBezTo>
                  <a:pt x="36" y="81"/>
                  <a:pt x="25" y="84"/>
                  <a:pt x="27" y="91"/>
                </a:cubicBezTo>
                <a:cubicBezTo>
                  <a:pt x="28" y="93"/>
                  <a:pt x="29" y="96"/>
                  <a:pt x="29" y="98"/>
                </a:cubicBezTo>
                <a:cubicBezTo>
                  <a:pt x="31" y="102"/>
                  <a:pt x="32" y="106"/>
                  <a:pt x="33" y="109"/>
                </a:cubicBezTo>
                <a:cubicBezTo>
                  <a:pt x="29" y="103"/>
                  <a:pt x="26" y="96"/>
                  <a:pt x="23" y="89"/>
                </a:cubicBezTo>
                <a:cubicBezTo>
                  <a:pt x="20" y="83"/>
                  <a:pt x="11" y="88"/>
                  <a:pt x="14" y="94"/>
                </a:cubicBezTo>
                <a:cubicBezTo>
                  <a:pt x="22" y="111"/>
                  <a:pt x="29" y="131"/>
                  <a:pt x="41" y="146"/>
                </a:cubicBezTo>
                <a:cubicBezTo>
                  <a:pt x="42" y="147"/>
                  <a:pt x="42" y="147"/>
                  <a:pt x="43" y="148"/>
                </a:cubicBezTo>
                <a:cubicBezTo>
                  <a:pt x="43" y="149"/>
                  <a:pt x="44" y="150"/>
                  <a:pt x="45" y="150"/>
                </a:cubicBezTo>
                <a:cubicBezTo>
                  <a:pt x="46" y="151"/>
                  <a:pt x="47" y="152"/>
                  <a:pt x="48" y="152"/>
                </a:cubicBezTo>
                <a:cubicBezTo>
                  <a:pt x="49" y="153"/>
                  <a:pt x="50" y="153"/>
                  <a:pt x="51" y="153"/>
                </a:cubicBezTo>
                <a:cubicBezTo>
                  <a:pt x="51" y="154"/>
                  <a:pt x="52" y="155"/>
                  <a:pt x="53" y="156"/>
                </a:cubicBezTo>
                <a:cubicBezTo>
                  <a:pt x="46" y="176"/>
                  <a:pt x="60" y="209"/>
                  <a:pt x="65" y="226"/>
                </a:cubicBezTo>
                <a:cubicBezTo>
                  <a:pt x="73" y="257"/>
                  <a:pt x="81" y="289"/>
                  <a:pt x="92" y="319"/>
                </a:cubicBezTo>
                <a:cubicBezTo>
                  <a:pt x="87" y="318"/>
                  <a:pt x="81" y="318"/>
                  <a:pt x="75" y="318"/>
                </a:cubicBezTo>
                <a:cubicBezTo>
                  <a:pt x="73" y="277"/>
                  <a:pt x="56" y="238"/>
                  <a:pt x="40" y="201"/>
                </a:cubicBezTo>
                <a:cubicBezTo>
                  <a:pt x="40" y="200"/>
                  <a:pt x="39" y="199"/>
                  <a:pt x="38" y="199"/>
                </a:cubicBezTo>
                <a:cubicBezTo>
                  <a:pt x="38" y="198"/>
                  <a:pt x="38" y="197"/>
                  <a:pt x="37" y="197"/>
                </a:cubicBezTo>
                <a:cubicBezTo>
                  <a:pt x="39" y="196"/>
                  <a:pt x="40" y="194"/>
                  <a:pt x="38" y="192"/>
                </a:cubicBezTo>
                <a:cubicBezTo>
                  <a:pt x="30" y="179"/>
                  <a:pt x="21" y="167"/>
                  <a:pt x="10" y="156"/>
                </a:cubicBezTo>
                <a:cubicBezTo>
                  <a:pt x="7" y="154"/>
                  <a:pt x="0" y="155"/>
                  <a:pt x="1" y="160"/>
                </a:cubicBezTo>
                <a:cubicBezTo>
                  <a:pt x="3" y="175"/>
                  <a:pt x="3" y="191"/>
                  <a:pt x="5" y="206"/>
                </a:cubicBezTo>
                <a:cubicBezTo>
                  <a:pt x="5" y="207"/>
                  <a:pt x="6" y="208"/>
                  <a:pt x="6" y="209"/>
                </a:cubicBezTo>
                <a:cubicBezTo>
                  <a:pt x="6" y="209"/>
                  <a:pt x="6" y="210"/>
                  <a:pt x="6" y="210"/>
                </a:cubicBezTo>
                <a:cubicBezTo>
                  <a:pt x="14" y="244"/>
                  <a:pt x="28" y="277"/>
                  <a:pt x="41" y="310"/>
                </a:cubicBezTo>
                <a:cubicBezTo>
                  <a:pt x="41" y="310"/>
                  <a:pt x="41" y="310"/>
                  <a:pt x="41" y="310"/>
                </a:cubicBezTo>
                <a:cubicBezTo>
                  <a:pt x="26" y="330"/>
                  <a:pt x="32" y="368"/>
                  <a:pt x="35" y="391"/>
                </a:cubicBezTo>
                <a:cubicBezTo>
                  <a:pt x="37" y="419"/>
                  <a:pt x="39" y="459"/>
                  <a:pt x="56" y="483"/>
                </a:cubicBezTo>
                <a:cubicBezTo>
                  <a:pt x="58" y="487"/>
                  <a:pt x="64" y="486"/>
                  <a:pt x="64" y="481"/>
                </a:cubicBezTo>
                <a:cubicBezTo>
                  <a:pt x="62" y="456"/>
                  <a:pt x="52" y="431"/>
                  <a:pt x="48" y="406"/>
                </a:cubicBezTo>
                <a:cubicBezTo>
                  <a:pt x="43" y="376"/>
                  <a:pt x="46" y="346"/>
                  <a:pt x="44" y="316"/>
                </a:cubicBezTo>
                <a:cubicBezTo>
                  <a:pt x="47" y="319"/>
                  <a:pt x="52" y="316"/>
                  <a:pt x="51" y="312"/>
                </a:cubicBezTo>
                <a:cubicBezTo>
                  <a:pt x="42" y="278"/>
                  <a:pt x="32" y="244"/>
                  <a:pt x="17" y="212"/>
                </a:cubicBezTo>
                <a:cubicBezTo>
                  <a:pt x="22" y="211"/>
                  <a:pt x="26" y="209"/>
                  <a:pt x="30" y="207"/>
                </a:cubicBezTo>
                <a:cubicBezTo>
                  <a:pt x="45" y="243"/>
                  <a:pt x="60" y="280"/>
                  <a:pt x="67" y="318"/>
                </a:cubicBezTo>
                <a:cubicBezTo>
                  <a:pt x="61" y="318"/>
                  <a:pt x="56" y="320"/>
                  <a:pt x="52" y="322"/>
                </a:cubicBezTo>
                <a:cubicBezTo>
                  <a:pt x="51" y="322"/>
                  <a:pt x="51" y="323"/>
                  <a:pt x="51" y="324"/>
                </a:cubicBezTo>
                <a:cubicBezTo>
                  <a:pt x="61" y="332"/>
                  <a:pt x="81" y="332"/>
                  <a:pt x="97" y="332"/>
                </a:cubicBezTo>
                <a:cubicBezTo>
                  <a:pt x="97" y="333"/>
                  <a:pt x="97" y="333"/>
                  <a:pt x="98" y="334"/>
                </a:cubicBezTo>
                <a:cubicBezTo>
                  <a:pt x="99" y="337"/>
                  <a:pt x="105" y="336"/>
                  <a:pt x="104" y="332"/>
                </a:cubicBezTo>
                <a:cubicBezTo>
                  <a:pt x="108" y="332"/>
                  <a:pt x="112" y="332"/>
                  <a:pt x="115" y="332"/>
                </a:cubicBezTo>
                <a:cubicBezTo>
                  <a:pt x="138" y="332"/>
                  <a:pt x="170" y="334"/>
                  <a:pt x="193" y="323"/>
                </a:cubicBezTo>
                <a:cubicBezTo>
                  <a:pt x="189" y="373"/>
                  <a:pt x="180" y="423"/>
                  <a:pt x="168" y="472"/>
                </a:cubicBezTo>
                <a:cubicBezTo>
                  <a:pt x="167" y="473"/>
                  <a:pt x="167" y="473"/>
                  <a:pt x="167" y="474"/>
                </a:cubicBezTo>
                <a:cubicBezTo>
                  <a:pt x="155" y="479"/>
                  <a:pt x="144" y="485"/>
                  <a:pt x="128" y="485"/>
                </a:cubicBezTo>
                <a:cubicBezTo>
                  <a:pt x="112" y="486"/>
                  <a:pt x="93" y="483"/>
                  <a:pt x="77" y="478"/>
                </a:cubicBezTo>
                <a:cubicBezTo>
                  <a:pt x="74" y="476"/>
                  <a:pt x="71" y="482"/>
                  <a:pt x="75" y="484"/>
                </a:cubicBezTo>
                <a:cubicBezTo>
                  <a:pt x="94" y="495"/>
                  <a:pt x="112" y="500"/>
                  <a:pt x="134" y="499"/>
                </a:cubicBezTo>
                <a:cubicBezTo>
                  <a:pt x="150" y="498"/>
                  <a:pt x="172" y="494"/>
                  <a:pt x="181" y="479"/>
                </a:cubicBezTo>
                <a:cubicBezTo>
                  <a:pt x="182" y="477"/>
                  <a:pt x="182" y="475"/>
                  <a:pt x="181" y="473"/>
                </a:cubicBezTo>
                <a:cubicBezTo>
                  <a:pt x="196" y="419"/>
                  <a:pt x="204" y="363"/>
                  <a:pt x="207" y="306"/>
                </a:cubicBezTo>
                <a:cubicBezTo>
                  <a:pt x="207" y="298"/>
                  <a:pt x="195" y="298"/>
                  <a:pt x="194" y="306"/>
                </a:cubicBezTo>
                <a:cubicBezTo>
                  <a:pt x="194" y="307"/>
                  <a:pt x="194" y="308"/>
                  <a:pt x="194" y="308"/>
                </a:cubicBezTo>
                <a:cubicBezTo>
                  <a:pt x="193" y="309"/>
                  <a:pt x="192" y="309"/>
                  <a:pt x="191" y="310"/>
                </a:cubicBezTo>
                <a:cubicBezTo>
                  <a:pt x="192" y="303"/>
                  <a:pt x="192" y="297"/>
                  <a:pt x="192" y="291"/>
                </a:cubicBezTo>
                <a:cubicBezTo>
                  <a:pt x="213" y="271"/>
                  <a:pt x="251" y="230"/>
                  <a:pt x="246" y="201"/>
                </a:cubicBezTo>
                <a:cubicBezTo>
                  <a:pt x="247" y="201"/>
                  <a:pt x="248" y="201"/>
                  <a:pt x="249" y="199"/>
                </a:cubicBezTo>
                <a:cubicBezTo>
                  <a:pt x="259" y="184"/>
                  <a:pt x="269" y="168"/>
                  <a:pt x="272" y="149"/>
                </a:cubicBezTo>
                <a:cubicBezTo>
                  <a:pt x="273" y="145"/>
                  <a:pt x="268" y="140"/>
                  <a:pt x="263" y="143"/>
                </a:cubicBezTo>
                <a:close/>
                <a:moveTo>
                  <a:pt x="20" y="198"/>
                </a:moveTo>
                <a:cubicBezTo>
                  <a:pt x="17" y="199"/>
                  <a:pt x="15" y="201"/>
                  <a:pt x="12" y="202"/>
                </a:cubicBezTo>
                <a:cubicBezTo>
                  <a:pt x="13" y="192"/>
                  <a:pt x="13" y="182"/>
                  <a:pt x="13" y="173"/>
                </a:cubicBezTo>
                <a:cubicBezTo>
                  <a:pt x="19" y="179"/>
                  <a:pt x="25" y="186"/>
                  <a:pt x="30" y="194"/>
                </a:cubicBezTo>
                <a:cubicBezTo>
                  <a:pt x="27" y="195"/>
                  <a:pt x="23" y="197"/>
                  <a:pt x="20" y="198"/>
                </a:cubicBezTo>
                <a:close/>
                <a:moveTo>
                  <a:pt x="103" y="319"/>
                </a:moveTo>
                <a:cubicBezTo>
                  <a:pt x="102" y="319"/>
                  <a:pt x="102" y="319"/>
                  <a:pt x="101" y="319"/>
                </a:cubicBezTo>
                <a:cubicBezTo>
                  <a:pt x="95" y="294"/>
                  <a:pt x="84" y="270"/>
                  <a:pt x="77" y="246"/>
                </a:cubicBezTo>
                <a:cubicBezTo>
                  <a:pt x="74" y="235"/>
                  <a:pt x="68" y="220"/>
                  <a:pt x="64" y="206"/>
                </a:cubicBezTo>
                <a:cubicBezTo>
                  <a:pt x="65" y="206"/>
                  <a:pt x="66" y="206"/>
                  <a:pt x="67" y="206"/>
                </a:cubicBezTo>
                <a:cubicBezTo>
                  <a:pt x="68" y="205"/>
                  <a:pt x="69" y="205"/>
                  <a:pt x="70" y="205"/>
                </a:cubicBezTo>
                <a:cubicBezTo>
                  <a:pt x="70" y="205"/>
                  <a:pt x="70" y="205"/>
                  <a:pt x="70" y="204"/>
                </a:cubicBezTo>
                <a:cubicBezTo>
                  <a:pt x="72" y="203"/>
                  <a:pt x="74" y="203"/>
                  <a:pt x="75" y="202"/>
                </a:cubicBezTo>
                <a:cubicBezTo>
                  <a:pt x="78" y="201"/>
                  <a:pt x="82" y="200"/>
                  <a:pt x="85" y="198"/>
                </a:cubicBezTo>
                <a:cubicBezTo>
                  <a:pt x="96" y="239"/>
                  <a:pt x="108" y="278"/>
                  <a:pt x="118" y="319"/>
                </a:cubicBezTo>
                <a:cubicBezTo>
                  <a:pt x="113" y="319"/>
                  <a:pt x="108" y="319"/>
                  <a:pt x="103" y="319"/>
                </a:cubicBezTo>
                <a:close/>
                <a:moveTo>
                  <a:pt x="166" y="130"/>
                </a:moveTo>
                <a:cubicBezTo>
                  <a:pt x="172" y="141"/>
                  <a:pt x="173" y="153"/>
                  <a:pt x="174" y="165"/>
                </a:cubicBezTo>
                <a:cubicBezTo>
                  <a:pt x="171" y="166"/>
                  <a:pt x="167" y="166"/>
                  <a:pt x="164" y="167"/>
                </a:cubicBezTo>
                <a:cubicBezTo>
                  <a:pt x="161" y="167"/>
                  <a:pt x="156" y="166"/>
                  <a:pt x="152" y="167"/>
                </a:cubicBezTo>
                <a:cubicBezTo>
                  <a:pt x="160" y="157"/>
                  <a:pt x="163" y="143"/>
                  <a:pt x="166" y="130"/>
                </a:cubicBezTo>
                <a:close/>
                <a:moveTo>
                  <a:pt x="130" y="319"/>
                </a:moveTo>
                <a:cubicBezTo>
                  <a:pt x="133" y="310"/>
                  <a:pt x="135" y="301"/>
                  <a:pt x="137" y="291"/>
                </a:cubicBezTo>
                <a:cubicBezTo>
                  <a:pt x="137" y="292"/>
                  <a:pt x="138" y="292"/>
                  <a:pt x="138" y="292"/>
                </a:cubicBezTo>
                <a:cubicBezTo>
                  <a:pt x="143" y="293"/>
                  <a:pt x="148" y="294"/>
                  <a:pt x="153" y="296"/>
                </a:cubicBezTo>
                <a:cubicBezTo>
                  <a:pt x="153" y="296"/>
                  <a:pt x="153" y="296"/>
                  <a:pt x="153" y="296"/>
                </a:cubicBezTo>
                <a:cubicBezTo>
                  <a:pt x="153" y="303"/>
                  <a:pt x="153" y="311"/>
                  <a:pt x="152" y="318"/>
                </a:cubicBezTo>
                <a:cubicBezTo>
                  <a:pt x="145" y="319"/>
                  <a:pt x="137" y="319"/>
                  <a:pt x="130" y="319"/>
                </a:cubicBezTo>
                <a:close/>
                <a:moveTo>
                  <a:pt x="159" y="318"/>
                </a:moveTo>
                <a:cubicBezTo>
                  <a:pt x="169" y="274"/>
                  <a:pt x="164" y="219"/>
                  <a:pt x="151" y="177"/>
                </a:cubicBezTo>
                <a:cubicBezTo>
                  <a:pt x="156" y="178"/>
                  <a:pt x="162" y="177"/>
                  <a:pt x="166" y="177"/>
                </a:cubicBezTo>
                <a:cubicBezTo>
                  <a:pt x="170" y="177"/>
                  <a:pt x="175" y="177"/>
                  <a:pt x="180" y="177"/>
                </a:cubicBezTo>
                <a:cubicBezTo>
                  <a:pt x="179" y="215"/>
                  <a:pt x="181" y="253"/>
                  <a:pt x="184" y="291"/>
                </a:cubicBezTo>
                <a:cubicBezTo>
                  <a:pt x="183" y="293"/>
                  <a:pt x="182" y="294"/>
                  <a:pt x="182" y="295"/>
                </a:cubicBezTo>
                <a:cubicBezTo>
                  <a:pt x="181" y="297"/>
                  <a:pt x="183" y="299"/>
                  <a:pt x="185" y="298"/>
                </a:cubicBezTo>
                <a:cubicBezTo>
                  <a:pt x="185" y="303"/>
                  <a:pt x="185" y="307"/>
                  <a:pt x="185" y="312"/>
                </a:cubicBezTo>
                <a:cubicBezTo>
                  <a:pt x="177" y="315"/>
                  <a:pt x="168" y="317"/>
                  <a:pt x="159" y="318"/>
                </a:cubicBezTo>
                <a:close/>
                <a:moveTo>
                  <a:pt x="192" y="280"/>
                </a:moveTo>
                <a:cubicBezTo>
                  <a:pt x="193" y="267"/>
                  <a:pt x="193" y="253"/>
                  <a:pt x="192" y="240"/>
                </a:cubicBezTo>
                <a:cubicBezTo>
                  <a:pt x="198" y="231"/>
                  <a:pt x="204" y="222"/>
                  <a:pt x="210" y="213"/>
                </a:cubicBezTo>
                <a:cubicBezTo>
                  <a:pt x="214" y="207"/>
                  <a:pt x="221" y="200"/>
                  <a:pt x="226" y="193"/>
                </a:cubicBezTo>
                <a:cubicBezTo>
                  <a:pt x="249" y="209"/>
                  <a:pt x="213" y="253"/>
                  <a:pt x="192" y="280"/>
                </a:cubicBezTo>
                <a:close/>
                <a:moveTo>
                  <a:pt x="241" y="191"/>
                </a:moveTo>
                <a:cubicBezTo>
                  <a:pt x="239" y="187"/>
                  <a:pt x="236" y="184"/>
                  <a:pt x="231" y="182"/>
                </a:cubicBezTo>
                <a:cubicBezTo>
                  <a:pt x="240" y="176"/>
                  <a:pt x="248" y="169"/>
                  <a:pt x="256" y="162"/>
                </a:cubicBezTo>
                <a:cubicBezTo>
                  <a:pt x="253" y="172"/>
                  <a:pt x="247" y="182"/>
                  <a:pt x="241" y="19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7" name="Group 17"/>
          <p:cNvGrpSpPr>
            <a:grpSpLocks noChangeAspect="1"/>
          </p:cNvGrpSpPr>
          <p:nvPr/>
        </p:nvGrpSpPr>
        <p:grpSpPr bwMode="auto">
          <a:xfrm>
            <a:off x="1134027" y="1709140"/>
            <a:ext cx="643891" cy="691270"/>
            <a:chOff x="3837" y="771"/>
            <a:chExt cx="829" cy="890"/>
          </a:xfrm>
        </p:grpSpPr>
        <p:sp>
          <p:nvSpPr>
            <p:cNvPr id="19" name="Freeform 18"/>
            <p:cNvSpPr>
              <a:spLocks noEditPoints="1"/>
            </p:cNvSpPr>
            <p:nvPr/>
          </p:nvSpPr>
          <p:spPr bwMode="auto">
            <a:xfrm>
              <a:off x="3837" y="771"/>
              <a:ext cx="829" cy="890"/>
            </a:xfrm>
            <a:custGeom>
              <a:avLst/>
              <a:gdLst>
                <a:gd name="T0" fmla="*/ 255 w 348"/>
                <a:gd name="T1" fmla="*/ 92 h 374"/>
                <a:gd name="T2" fmla="*/ 285 w 348"/>
                <a:gd name="T3" fmla="*/ 49 h 374"/>
                <a:gd name="T4" fmla="*/ 68 w 348"/>
                <a:gd name="T5" fmla="*/ 47 h 374"/>
                <a:gd name="T6" fmla="*/ 5 w 348"/>
                <a:gd name="T7" fmla="*/ 110 h 374"/>
                <a:gd name="T8" fmla="*/ 94 w 348"/>
                <a:gd name="T9" fmla="*/ 255 h 374"/>
                <a:gd name="T10" fmla="*/ 68 w 348"/>
                <a:gd name="T11" fmla="*/ 61 h 374"/>
                <a:gd name="T12" fmla="*/ 124 w 348"/>
                <a:gd name="T13" fmla="*/ 105 h 374"/>
                <a:gd name="T14" fmla="*/ 93 w 348"/>
                <a:gd name="T15" fmla="*/ 106 h 374"/>
                <a:gd name="T16" fmla="*/ 73 w 348"/>
                <a:gd name="T17" fmla="*/ 112 h 374"/>
                <a:gd name="T18" fmla="*/ 90 w 348"/>
                <a:gd name="T19" fmla="*/ 226 h 374"/>
                <a:gd name="T20" fmla="*/ 240 w 348"/>
                <a:gd name="T21" fmla="*/ 337 h 374"/>
                <a:gd name="T22" fmla="*/ 345 w 348"/>
                <a:gd name="T23" fmla="*/ 257 h 374"/>
                <a:gd name="T24" fmla="*/ 134 w 348"/>
                <a:gd name="T25" fmla="*/ 82 h 374"/>
                <a:gd name="T26" fmla="*/ 83 w 348"/>
                <a:gd name="T27" fmla="*/ 49 h 374"/>
                <a:gd name="T28" fmla="*/ 234 w 348"/>
                <a:gd name="T29" fmla="*/ 13 h 374"/>
                <a:gd name="T30" fmla="*/ 192 w 348"/>
                <a:gd name="T31" fmla="*/ 108 h 374"/>
                <a:gd name="T32" fmla="*/ 134 w 348"/>
                <a:gd name="T33" fmla="*/ 82 h 374"/>
                <a:gd name="T34" fmla="*/ 110 w 348"/>
                <a:gd name="T35" fmla="*/ 259 h 374"/>
                <a:gd name="T36" fmla="*/ 115 w 348"/>
                <a:gd name="T37" fmla="*/ 237 h 374"/>
                <a:gd name="T38" fmla="*/ 137 w 348"/>
                <a:gd name="T39" fmla="*/ 315 h 374"/>
                <a:gd name="T40" fmla="*/ 132 w 348"/>
                <a:gd name="T41" fmla="*/ 289 h 374"/>
                <a:gd name="T42" fmla="*/ 146 w 348"/>
                <a:gd name="T43" fmla="*/ 319 h 374"/>
                <a:gd name="T44" fmla="*/ 161 w 348"/>
                <a:gd name="T45" fmla="*/ 334 h 374"/>
                <a:gd name="T46" fmla="*/ 174 w 348"/>
                <a:gd name="T47" fmla="*/ 345 h 374"/>
                <a:gd name="T48" fmla="*/ 174 w 348"/>
                <a:gd name="T49" fmla="*/ 347 h 374"/>
                <a:gd name="T50" fmla="*/ 291 w 348"/>
                <a:gd name="T51" fmla="*/ 301 h 374"/>
                <a:gd name="T52" fmla="*/ 180 w 348"/>
                <a:gd name="T53" fmla="*/ 347 h 374"/>
                <a:gd name="T54" fmla="*/ 180 w 348"/>
                <a:gd name="T55" fmla="*/ 341 h 374"/>
                <a:gd name="T56" fmla="*/ 185 w 348"/>
                <a:gd name="T57" fmla="*/ 332 h 374"/>
                <a:gd name="T58" fmla="*/ 178 w 348"/>
                <a:gd name="T59" fmla="*/ 332 h 374"/>
                <a:gd name="T60" fmla="*/ 158 w 348"/>
                <a:gd name="T61" fmla="*/ 303 h 374"/>
                <a:gd name="T62" fmla="*/ 139 w 348"/>
                <a:gd name="T63" fmla="*/ 250 h 374"/>
                <a:gd name="T64" fmla="*/ 127 w 348"/>
                <a:gd name="T65" fmla="*/ 260 h 374"/>
                <a:gd name="T66" fmla="*/ 110 w 348"/>
                <a:gd name="T67" fmla="*/ 210 h 374"/>
                <a:gd name="T68" fmla="*/ 94 w 348"/>
                <a:gd name="T69" fmla="*/ 154 h 374"/>
                <a:gd name="T70" fmla="*/ 89 w 348"/>
                <a:gd name="T71" fmla="*/ 195 h 374"/>
                <a:gd name="T72" fmla="*/ 103 w 348"/>
                <a:gd name="T73" fmla="*/ 138 h 374"/>
                <a:gd name="T74" fmla="*/ 189 w 348"/>
                <a:gd name="T75" fmla="*/ 328 h 374"/>
                <a:gd name="T76" fmla="*/ 291 w 348"/>
                <a:gd name="T77" fmla="*/ 301 h 374"/>
                <a:gd name="T78" fmla="*/ 323 w 348"/>
                <a:gd name="T79" fmla="*/ 259 h 374"/>
                <a:gd name="T80" fmla="*/ 313 w 348"/>
                <a:gd name="T81" fmla="*/ 268 h 374"/>
                <a:gd name="T82" fmla="*/ 201 w 348"/>
                <a:gd name="T83" fmla="*/ 315 h 374"/>
                <a:gd name="T84" fmla="*/ 109 w 348"/>
                <a:gd name="T85" fmla="*/ 137 h 374"/>
                <a:gd name="T86" fmla="*/ 112 w 348"/>
                <a:gd name="T87" fmla="*/ 138 h 374"/>
                <a:gd name="T88" fmla="*/ 247 w 348"/>
                <a:gd name="T89" fmla="*/ 96 h 374"/>
                <a:gd name="T90" fmla="*/ 312 w 348"/>
                <a:gd name="T91" fmla="*/ 219 h 374"/>
                <a:gd name="T92" fmla="*/ 329 w 348"/>
                <a:gd name="T93" fmla="*/ 25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374">
                  <a:moveTo>
                    <a:pt x="346" y="249"/>
                  </a:moveTo>
                  <a:cubicBezTo>
                    <a:pt x="311" y="200"/>
                    <a:pt x="284" y="145"/>
                    <a:pt x="255" y="92"/>
                  </a:cubicBezTo>
                  <a:cubicBezTo>
                    <a:pt x="255" y="92"/>
                    <a:pt x="255" y="92"/>
                    <a:pt x="254" y="92"/>
                  </a:cubicBezTo>
                  <a:cubicBezTo>
                    <a:pt x="270" y="81"/>
                    <a:pt x="284" y="68"/>
                    <a:pt x="285" y="49"/>
                  </a:cubicBezTo>
                  <a:cubicBezTo>
                    <a:pt x="288" y="13"/>
                    <a:pt x="242" y="0"/>
                    <a:pt x="216" y="2"/>
                  </a:cubicBezTo>
                  <a:cubicBezTo>
                    <a:pt x="166" y="5"/>
                    <a:pt x="113" y="28"/>
                    <a:pt x="68" y="47"/>
                  </a:cubicBezTo>
                  <a:cubicBezTo>
                    <a:pt x="66" y="47"/>
                    <a:pt x="66" y="48"/>
                    <a:pt x="65" y="49"/>
                  </a:cubicBezTo>
                  <a:cubicBezTo>
                    <a:pt x="33" y="53"/>
                    <a:pt x="0" y="76"/>
                    <a:pt x="5" y="110"/>
                  </a:cubicBezTo>
                  <a:cubicBezTo>
                    <a:pt x="15" y="166"/>
                    <a:pt x="83" y="197"/>
                    <a:pt x="83" y="255"/>
                  </a:cubicBezTo>
                  <a:cubicBezTo>
                    <a:pt x="82" y="262"/>
                    <a:pt x="93" y="262"/>
                    <a:pt x="94" y="255"/>
                  </a:cubicBezTo>
                  <a:cubicBezTo>
                    <a:pt x="94" y="206"/>
                    <a:pt x="48" y="170"/>
                    <a:pt x="25" y="132"/>
                  </a:cubicBezTo>
                  <a:cubicBezTo>
                    <a:pt x="4" y="96"/>
                    <a:pt x="30" y="63"/>
                    <a:pt x="68" y="61"/>
                  </a:cubicBezTo>
                  <a:cubicBezTo>
                    <a:pt x="84" y="60"/>
                    <a:pt x="102" y="64"/>
                    <a:pt x="115" y="75"/>
                  </a:cubicBezTo>
                  <a:cubicBezTo>
                    <a:pt x="124" y="83"/>
                    <a:pt x="126" y="94"/>
                    <a:pt x="124" y="105"/>
                  </a:cubicBezTo>
                  <a:cubicBezTo>
                    <a:pt x="120" y="120"/>
                    <a:pt x="112" y="127"/>
                    <a:pt x="99" y="127"/>
                  </a:cubicBezTo>
                  <a:cubicBezTo>
                    <a:pt x="85" y="127"/>
                    <a:pt x="83" y="119"/>
                    <a:pt x="93" y="106"/>
                  </a:cubicBezTo>
                  <a:cubicBezTo>
                    <a:pt x="98" y="102"/>
                    <a:pt x="94" y="95"/>
                    <a:pt x="88" y="98"/>
                  </a:cubicBezTo>
                  <a:cubicBezTo>
                    <a:pt x="79" y="102"/>
                    <a:pt x="74" y="107"/>
                    <a:pt x="73" y="112"/>
                  </a:cubicBezTo>
                  <a:cubicBezTo>
                    <a:pt x="72" y="111"/>
                    <a:pt x="69" y="112"/>
                    <a:pt x="69" y="114"/>
                  </a:cubicBezTo>
                  <a:cubicBezTo>
                    <a:pt x="66" y="150"/>
                    <a:pt x="79" y="191"/>
                    <a:pt x="90" y="226"/>
                  </a:cubicBezTo>
                  <a:cubicBezTo>
                    <a:pt x="101" y="266"/>
                    <a:pt x="116" y="311"/>
                    <a:pt x="143" y="344"/>
                  </a:cubicBezTo>
                  <a:cubicBezTo>
                    <a:pt x="168" y="374"/>
                    <a:pt x="212" y="350"/>
                    <a:pt x="240" y="337"/>
                  </a:cubicBezTo>
                  <a:cubicBezTo>
                    <a:pt x="281" y="317"/>
                    <a:pt x="315" y="310"/>
                    <a:pt x="334" y="267"/>
                  </a:cubicBezTo>
                  <a:cubicBezTo>
                    <a:pt x="338" y="264"/>
                    <a:pt x="342" y="260"/>
                    <a:pt x="345" y="257"/>
                  </a:cubicBezTo>
                  <a:cubicBezTo>
                    <a:pt x="347" y="255"/>
                    <a:pt x="348" y="252"/>
                    <a:pt x="346" y="249"/>
                  </a:cubicBezTo>
                  <a:close/>
                  <a:moveTo>
                    <a:pt x="134" y="82"/>
                  </a:moveTo>
                  <a:cubicBezTo>
                    <a:pt x="128" y="63"/>
                    <a:pt x="106" y="54"/>
                    <a:pt x="88" y="50"/>
                  </a:cubicBezTo>
                  <a:cubicBezTo>
                    <a:pt x="87" y="50"/>
                    <a:pt x="85" y="50"/>
                    <a:pt x="83" y="49"/>
                  </a:cubicBezTo>
                  <a:cubicBezTo>
                    <a:pt x="113" y="39"/>
                    <a:pt x="143" y="29"/>
                    <a:pt x="174" y="21"/>
                  </a:cubicBezTo>
                  <a:cubicBezTo>
                    <a:pt x="193" y="16"/>
                    <a:pt x="214" y="13"/>
                    <a:pt x="234" y="13"/>
                  </a:cubicBezTo>
                  <a:cubicBezTo>
                    <a:pt x="253" y="13"/>
                    <a:pt x="278" y="34"/>
                    <a:pt x="273" y="55"/>
                  </a:cubicBezTo>
                  <a:cubicBezTo>
                    <a:pt x="267" y="83"/>
                    <a:pt x="216" y="100"/>
                    <a:pt x="192" y="108"/>
                  </a:cubicBezTo>
                  <a:cubicBezTo>
                    <a:pt x="170" y="117"/>
                    <a:pt x="146" y="124"/>
                    <a:pt x="123" y="130"/>
                  </a:cubicBezTo>
                  <a:cubicBezTo>
                    <a:pt x="136" y="119"/>
                    <a:pt x="139" y="97"/>
                    <a:pt x="134" y="82"/>
                  </a:cubicBezTo>
                  <a:close/>
                  <a:moveTo>
                    <a:pt x="121" y="284"/>
                  </a:moveTo>
                  <a:cubicBezTo>
                    <a:pt x="117" y="276"/>
                    <a:pt x="114" y="268"/>
                    <a:pt x="110" y="259"/>
                  </a:cubicBezTo>
                  <a:cubicBezTo>
                    <a:pt x="111" y="258"/>
                    <a:pt x="112" y="258"/>
                    <a:pt x="112" y="256"/>
                  </a:cubicBezTo>
                  <a:cubicBezTo>
                    <a:pt x="113" y="250"/>
                    <a:pt x="114" y="244"/>
                    <a:pt x="115" y="237"/>
                  </a:cubicBezTo>
                  <a:cubicBezTo>
                    <a:pt x="117" y="253"/>
                    <a:pt x="118" y="269"/>
                    <a:pt x="121" y="284"/>
                  </a:cubicBezTo>
                  <a:close/>
                  <a:moveTo>
                    <a:pt x="137" y="315"/>
                  </a:moveTo>
                  <a:cubicBezTo>
                    <a:pt x="133" y="308"/>
                    <a:pt x="129" y="301"/>
                    <a:pt x="125" y="294"/>
                  </a:cubicBezTo>
                  <a:cubicBezTo>
                    <a:pt x="128" y="294"/>
                    <a:pt x="132" y="292"/>
                    <a:pt x="132" y="289"/>
                  </a:cubicBezTo>
                  <a:cubicBezTo>
                    <a:pt x="133" y="283"/>
                    <a:pt x="134" y="277"/>
                    <a:pt x="135" y="271"/>
                  </a:cubicBezTo>
                  <a:cubicBezTo>
                    <a:pt x="139" y="287"/>
                    <a:pt x="142" y="303"/>
                    <a:pt x="146" y="319"/>
                  </a:cubicBezTo>
                  <a:cubicBezTo>
                    <a:pt x="147" y="323"/>
                    <a:pt x="153" y="324"/>
                    <a:pt x="155" y="322"/>
                  </a:cubicBezTo>
                  <a:cubicBezTo>
                    <a:pt x="157" y="326"/>
                    <a:pt x="159" y="330"/>
                    <a:pt x="161" y="334"/>
                  </a:cubicBezTo>
                  <a:cubicBezTo>
                    <a:pt x="163" y="339"/>
                    <a:pt x="171" y="339"/>
                    <a:pt x="171" y="333"/>
                  </a:cubicBezTo>
                  <a:cubicBezTo>
                    <a:pt x="171" y="337"/>
                    <a:pt x="172" y="341"/>
                    <a:pt x="174" y="345"/>
                  </a:cubicBezTo>
                  <a:cubicBezTo>
                    <a:pt x="175" y="346"/>
                    <a:pt x="176" y="347"/>
                    <a:pt x="177" y="347"/>
                  </a:cubicBezTo>
                  <a:cubicBezTo>
                    <a:pt x="176" y="347"/>
                    <a:pt x="175" y="347"/>
                    <a:pt x="174" y="347"/>
                  </a:cubicBezTo>
                  <a:cubicBezTo>
                    <a:pt x="156" y="349"/>
                    <a:pt x="145" y="328"/>
                    <a:pt x="137" y="315"/>
                  </a:cubicBezTo>
                  <a:close/>
                  <a:moveTo>
                    <a:pt x="291" y="301"/>
                  </a:moveTo>
                  <a:cubicBezTo>
                    <a:pt x="275" y="310"/>
                    <a:pt x="257" y="315"/>
                    <a:pt x="241" y="323"/>
                  </a:cubicBezTo>
                  <a:cubicBezTo>
                    <a:pt x="221" y="333"/>
                    <a:pt x="202" y="343"/>
                    <a:pt x="180" y="347"/>
                  </a:cubicBezTo>
                  <a:cubicBezTo>
                    <a:pt x="181" y="346"/>
                    <a:pt x="182" y="345"/>
                    <a:pt x="183" y="344"/>
                  </a:cubicBezTo>
                  <a:cubicBezTo>
                    <a:pt x="180" y="341"/>
                    <a:pt x="180" y="341"/>
                    <a:pt x="180" y="341"/>
                  </a:cubicBezTo>
                  <a:cubicBezTo>
                    <a:pt x="184" y="346"/>
                    <a:pt x="190" y="339"/>
                    <a:pt x="186" y="334"/>
                  </a:cubicBezTo>
                  <a:cubicBezTo>
                    <a:pt x="186" y="333"/>
                    <a:pt x="185" y="333"/>
                    <a:pt x="185" y="332"/>
                  </a:cubicBezTo>
                  <a:cubicBezTo>
                    <a:pt x="183" y="331"/>
                    <a:pt x="181" y="330"/>
                    <a:pt x="179" y="331"/>
                  </a:cubicBezTo>
                  <a:cubicBezTo>
                    <a:pt x="179" y="332"/>
                    <a:pt x="178" y="332"/>
                    <a:pt x="178" y="332"/>
                  </a:cubicBezTo>
                  <a:cubicBezTo>
                    <a:pt x="176" y="327"/>
                    <a:pt x="172" y="323"/>
                    <a:pt x="167" y="323"/>
                  </a:cubicBezTo>
                  <a:cubicBezTo>
                    <a:pt x="165" y="316"/>
                    <a:pt x="161" y="310"/>
                    <a:pt x="158" y="303"/>
                  </a:cubicBezTo>
                  <a:cubicBezTo>
                    <a:pt x="157" y="301"/>
                    <a:pt x="155" y="300"/>
                    <a:pt x="152" y="301"/>
                  </a:cubicBezTo>
                  <a:cubicBezTo>
                    <a:pt x="149" y="284"/>
                    <a:pt x="146" y="266"/>
                    <a:pt x="139" y="250"/>
                  </a:cubicBezTo>
                  <a:cubicBezTo>
                    <a:pt x="137" y="246"/>
                    <a:pt x="130" y="247"/>
                    <a:pt x="129" y="251"/>
                  </a:cubicBezTo>
                  <a:cubicBezTo>
                    <a:pt x="129" y="254"/>
                    <a:pt x="128" y="257"/>
                    <a:pt x="127" y="260"/>
                  </a:cubicBezTo>
                  <a:cubicBezTo>
                    <a:pt x="125" y="243"/>
                    <a:pt x="123" y="226"/>
                    <a:pt x="119" y="210"/>
                  </a:cubicBezTo>
                  <a:cubicBezTo>
                    <a:pt x="118" y="205"/>
                    <a:pt x="111" y="205"/>
                    <a:pt x="110" y="210"/>
                  </a:cubicBezTo>
                  <a:cubicBezTo>
                    <a:pt x="109" y="216"/>
                    <a:pt x="107" y="222"/>
                    <a:pt x="106" y="228"/>
                  </a:cubicBezTo>
                  <a:cubicBezTo>
                    <a:pt x="102" y="203"/>
                    <a:pt x="99" y="179"/>
                    <a:pt x="94" y="154"/>
                  </a:cubicBezTo>
                  <a:cubicBezTo>
                    <a:pt x="93" y="150"/>
                    <a:pt x="86" y="151"/>
                    <a:pt x="87" y="155"/>
                  </a:cubicBezTo>
                  <a:cubicBezTo>
                    <a:pt x="87" y="168"/>
                    <a:pt x="88" y="182"/>
                    <a:pt x="89" y="195"/>
                  </a:cubicBezTo>
                  <a:cubicBezTo>
                    <a:pt x="83" y="172"/>
                    <a:pt x="79" y="148"/>
                    <a:pt x="75" y="126"/>
                  </a:cubicBezTo>
                  <a:cubicBezTo>
                    <a:pt x="80" y="133"/>
                    <a:pt x="91" y="139"/>
                    <a:pt x="103" y="138"/>
                  </a:cubicBezTo>
                  <a:cubicBezTo>
                    <a:pt x="108" y="208"/>
                    <a:pt x="151" y="265"/>
                    <a:pt x="183" y="326"/>
                  </a:cubicBezTo>
                  <a:cubicBezTo>
                    <a:pt x="184" y="328"/>
                    <a:pt x="187" y="329"/>
                    <a:pt x="189" y="328"/>
                  </a:cubicBezTo>
                  <a:cubicBezTo>
                    <a:pt x="230" y="317"/>
                    <a:pt x="273" y="306"/>
                    <a:pt x="310" y="284"/>
                  </a:cubicBezTo>
                  <a:cubicBezTo>
                    <a:pt x="305" y="290"/>
                    <a:pt x="299" y="296"/>
                    <a:pt x="291" y="301"/>
                  </a:cubicBezTo>
                  <a:close/>
                  <a:moveTo>
                    <a:pt x="329" y="256"/>
                  </a:moveTo>
                  <a:cubicBezTo>
                    <a:pt x="327" y="256"/>
                    <a:pt x="325" y="256"/>
                    <a:pt x="323" y="259"/>
                  </a:cubicBezTo>
                  <a:cubicBezTo>
                    <a:pt x="323" y="260"/>
                    <a:pt x="322" y="261"/>
                    <a:pt x="322" y="263"/>
                  </a:cubicBezTo>
                  <a:cubicBezTo>
                    <a:pt x="319" y="265"/>
                    <a:pt x="315" y="266"/>
                    <a:pt x="313" y="268"/>
                  </a:cubicBezTo>
                  <a:cubicBezTo>
                    <a:pt x="294" y="281"/>
                    <a:pt x="272" y="291"/>
                    <a:pt x="251" y="300"/>
                  </a:cubicBezTo>
                  <a:cubicBezTo>
                    <a:pt x="235" y="306"/>
                    <a:pt x="218" y="311"/>
                    <a:pt x="201" y="315"/>
                  </a:cubicBezTo>
                  <a:cubicBezTo>
                    <a:pt x="184" y="319"/>
                    <a:pt x="171" y="279"/>
                    <a:pt x="163" y="266"/>
                  </a:cubicBezTo>
                  <a:cubicBezTo>
                    <a:pt x="140" y="225"/>
                    <a:pt x="117" y="184"/>
                    <a:pt x="109" y="137"/>
                  </a:cubicBezTo>
                  <a:cubicBezTo>
                    <a:pt x="109" y="137"/>
                    <a:pt x="110" y="137"/>
                    <a:pt x="110" y="137"/>
                  </a:cubicBezTo>
                  <a:cubicBezTo>
                    <a:pt x="110" y="138"/>
                    <a:pt x="111" y="139"/>
                    <a:pt x="112" y="138"/>
                  </a:cubicBezTo>
                  <a:cubicBezTo>
                    <a:pt x="149" y="134"/>
                    <a:pt x="185" y="124"/>
                    <a:pt x="218" y="110"/>
                  </a:cubicBezTo>
                  <a:cubicBezTo>
                    <a:pt x="227" y="106"/>
                    <a:pt x="238" y="102"/>
                    <a:pt x="247" y="96"/>
                  </a:cubicBezTo>
                  <a:cubicBezTo>
                    <a:pt x="247" y="96"/>
                    <a:pt x="247" y="96"/>
                    <a:pt x="247" y="96"/>
                  </a:cubicBezTo>
                  <a:cubicBezTo>
                    <a:pt x="269" y="137"/>
                    <a:pt x="288" y="179"/>
                    <a:pt x="312" y="219"/>
                  </a:cubicBezTo>
                  <a:cubicBezTo>
                    <a:pt x="317" y="228"/>
                    <a:pt x="324" y="237"/>
                    <a:pt x="330" y="247"/>
                  </a:cubicBezTo>
                  <a:cubicBezTo>
                    <a:pt x="332" y="250"/>
                    <a:pt x="331" y="253"/>
                    <a:pt x="329" y="25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4164" y="1073"/>
              <a:ext cx="255" cy="88"/>
            </a:xfrm>
            <a:custGeom>
              <a:avLst/>
              <a:gdLst>
                <a:gd name="T0" fmla="*/ 101 w 107"/>
                <a:gd name="T1" fmla="*/ 1 h 37"/>
                <a:gd name="T2" fmla="*/ 4 w 107"/>
                <a:gd name="T3" fmla="*/ 30 h 37"/>
                <a:gd name="T4" fmla="*/ 5 w 107"/>
                <a:gd name="T5" fmla="*/ 36 h 37"/>
                <a:gd name="T6" fmla="*/ 104 w 107"/>
                <a:gd name="T7" fmla="*/ 7 h 37"/>
                <a:gd name="T8" fmla="*/ 101 w 107"/>
                <a:gd name="T9" fmla="*/ 1 h 37"/>
              </a:gdLst>
              <a:ahLst/>
              <a:cxnLst>
                <a:cxn ang="0">
                  <a:pos x="T0" y="T1"/>
                </a:cxn>
                <a:cxn ang="0">
                  <a:pos x="T2" y="T3"/>
                </a:cxn>
                <a:cxn ang="0">
                  <a:pos x="T4" y="T5"/>
                </a:cxn>
                <a:cxn ang="0">
                  <a:pos x="T6" y="T7"/>
                </a:cxn>
                <a:cxn ang="0">
                  <a:pos x="T8" y="T9"/>
                </a:cxn>
              </a:cxnLst>
              <a:rect l="0" t="0" r="r" b="b"/>
              <a:pathLst>
                <a:path w="107" h="37">
                  <a:moveTo>
                    <a:pt x="101" y="1"/>
                  </a:moveTo>
                  <a:cubicBezTo>
                    <a:pt x="68" y="7"/>
                    <a:pt x="37" y="22"/>
                    <a:pt x="4" y="30"/>
                  </a:cubicBezTo>
                  <a:cubicBezTo>
                    <a:pt x="0" y="31"/>
                    <a:pt x="2" y="37"/>
                    <a:pt x="5" y="36"/>
                  </a:cubicBezTo>
                  <a:cubicBezTo>
                    <a:pt x="38" y="29"/>
                    <a:pt x="73" y="20"/>
                    <a:pt x="104" y="7"/>
                  </a:cubicBezTo>
                  <a:cubicBezTo>
                    <a:pt x="107" y="5"/>
                    <a:pt x="104" y="0"/>
                    <a:pt x="101"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4178" y="1135"/>
              <a:ext cx="260" cy="109"/>
            </a:xfrm>
            <a:custGeom>
              <a:avLst/>
              <a:gdLst>
                <a:gd name="T0" fmla="*/ 103 w 109"/>
                <a:gd name="T1" fmla="*/ 0 h 46"/>
                <a:gd name="T2" fmla="*/ 5 w 109"/>
                <a:gd name="T3" fmla="*/ 37 h 46"/>
                <a:gd name="T4" fmla="*/ 7 w 109"/>
                <a:gd name="T5" fmla="*/ 45 h 46"/>
                <a:gd name="T6" fmla="*/ 104 w 109"/>
                <a:gd name="T7" fmla="*/ 9 h 46"/>
                <a:gd name="T8" fmla="*/ 103 w 109"/>
                <a:gd name="T9" fmla="*/ 0 h 46"/>
              </a:gdLst>
              <a:ahLst/>
              <a:cxnLst>
                <a:cxn ang="0">
                  <a:pos x="T0" y="T1"/>
                </a:cxn>
                <a:cxn ang="0">
                  <a:pos x="T2" y="T3"/>
                </a:cxn>
                <a:cxn ang="0">
                  <a:pos x="T4" y="T5"/>
                </a:cxn>
                <a:cxn ang="0">
                  <a:pos x="T6" y="T7"/>
                </a:cxn>
                <a:cxn ang="0">
                  <a:pos x="T8" y="T9"/>
                </a:cxn>
              </a:cxnLst>
              <a:rect l="0" t="0" r="r" b="b"/>
              <a:pathLst>
                <a:path w="109" h="46">
                  <a:moveTo>
                    <a:pt x="103" y="0"/>
                  </a:moveTo>
                  <a:cubicBezTo>
                    <a:pt x="69" y="5"/>
                    <a:pt x="37" y="25"/>
                    <a:pt x="5" y="37"/>
                  </a:cubicBezTo>
                  <a:cubicBezTo>
                    <a:pt x="0" y="39"/>
                    <a:pt x="2" y="46"/>
                    <a:pt x="7" y="45"/>
                  </a:cubicBezTo>
                  <a:cubicBezTo>
                    <a:pt x="40" y="33"/>
                    <a:pt x="72" y="20"/>
                    <a:pt x="104" y="9"/>
                  </a:cubicBezTo>
                  <a:cubicBezTo>
                    <a:pt x="109" y="7"/>
                    <a:pt x="108" y="0"/>
                    <a:pt x="103"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4245" y="1202"/>
              <a:ext cx="247" cy="121"/>
            </a:xfrm>
            <a:custGeom>
              <a:avLst/>
              <a:gdLst>
                <a:gd name="T0" fmla="*/ 95 w 104"/>
                <a:gd name="T1" fmla="*/ 2 h 51"/>
                <a:gd name="T2" fmla="*/ 40 w 104"/>
                <a:gd name="T3" fmla="*/ 25 h 51"/>
                <a:gd name="T4" fmla="*/ 2 w 104"/>
                <a:gd name="T5" fmla="*/ 46 h 51"/>
                <a:gd name="T6" fmla="*/ 7 w 104"/>
                <a:gd name="T7" fmla="*/ 49 h 51"/>
                <a:gd name="T8" fmla="*/ 48 w 104"/>
                <a:gd name="T9" fmla="*/ 32 h 51"/>
                <a:gd name="T10" fmla="*/ 99 w 104"/>
                <a:gd name="T11" fmla="*/ 9 h 51"/>
                <a:gd name="T12" fmla="*/ 95 w 104"/>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104" h="51">
                  <a:moveTo>
                    <a:pt x="95" y="2"/>
                  </a:moveTo>
                  <a:cubicBezTo>
                    <a:pt x="77" y="10"/>
                    <a:pt x="58" y="17"/>
                    <a:pt x="40" y="25"/>
                  </a:cubicBezTo>
                  <a:cubicBezTo>
                    <a:pt x="28" y="30"/>
                    <a:pt x="10" y="34"/>
                    <a:pt x="2" y="46"/>
                  </a:cubicBezTo>
                  <a:cubicBezTo>
                    <a:pt x="0" y="48"/>
                    <a:pt x="4" y="51"/>
                    <a:pt x="7" y="49"/>
                  </a:cubicBezTo>
                  <a:cubicBezTo>
                    <a:pt x="17" y="41"/>
                    <a:pt x="36" y="37"/>
                    <a:pt x="48" y="32"/>
                  </a:cubicBezTo>
                  <a:cubicBezTo>
                    <a:pt x="65" y="25"/>
                    <a:pt x="83" y="19"/>
                    <a:pt x="99" y="9"/>
                  </a:cubicBezTo>
                  <a:cubicBezTo>
                    <a:pt x="104" y="6"/>
                    <a:pt x="100" y="0"/>
                    <a:pt x="95"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259" y="1292"/>
              <a:ext cx="252" cy="119"/>
            </a:xfrm>
            <a:custGeom>
              <a:avLst/>
              <a:gdLst>
                <a:gd name="T0" fmla="*/ 96 w 106"/>
                <a:gd name="T1" fmla="*/ 3 h 50"/>
                <a:gd name="T2" fmla="*/ 5 w 106"/>
                <a:gd name="T3" fmla="*/ 42 h 50"/>
                <a:gd name="T4" fmla="*/ 7 w 106"/>
                <a:gd name="T5" fmla="*/ 49 h 50"/>
                <a:gd name="T6" fmla="*/ 101 w 106"/>
                <a:gd name="T7" fmla="*/ 11 h 50"/>
                <a:gd name="T8" fmla="*/ 96 w 106"/>
                <a:gd name="T9" fmla="*/ 3 h 50"/>
              </a:gdLst>
              <a:ahLst/>
              <a:cxnLst>
                <a:cxn ang="0">
                  <a:pos x="T0" y="T1"/>
                </a:cxn>
                <a:cxn ang="0">
                  <a:pos x="T2" y="T3"/>
                </a:cxn>
                <a:cxn ang="0">
                  <a:pos x="T4" y="T5"/>
                </a:cxn>
                <a:cxn ang="0">
                  <a:pos x="T6" y="T7"/>
                </a:cxn>
                <a:cxn ang="0">
                  <a:pos x="T8" y="T9"/>
                </a:cxn>
              </a:cxnLst>
              <a:rect l="0" t="0" r="r" b="b"/>
              <a:pathLst>
                <a:path w="106" h="50">
                  <a:moveTo>
                    <a:pt x="96" y="3"/>
                  </a:moveTo>
                  <a:cubicBezTo>
                    <a:pt x="65" y="16"/>
                    <a:pt x="37" y="32"/>
                    <a:pt x="5" y="42"/>
                  </a:cubicBezTo>
                  <a:cubicBezTo>
                    <a:pt x="0" y="43"/>
                    <a:pt x="2" y="50"/>
                    <a:pt x="7" y="49"/>
                  </a:cubicBezTo>
                  <a:cubicBezTo>
                    <a:pt x="39" y="42"/>
                    <a:pt x="72" y="27"/>
                    <a:pt x="101" y="11"/>
                  </a:cubicBezTo>
                  <a:cubicBezTo>
                    <a:pt x="106" y="8"/>
                    <a:pt x="101" y="0"/>
                    <a:pt x="96" y="3"/>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4311" y="1371"/>
              <a:ext cx="236" cy="123"/>
            </a:xfrm>
            <a:custGeom>
              <a:avLst/>
              <a:gdLst>
                <a:gd name="T0" fmla="*/ 92 w 99"/>
                <a:gd name="T1" fmla="*/ 1 h 52"/>
                <a:gd name="T2" fmla="*/ 52 w 99"/>
                <a:gd name="T3" fmla="*/ 19 h 52"/>
                <a:gd name="T4" fmla="*/ 4 w 99"/>
                <a:gd name="T5" fmla="*/ 43 h 52"/>
                <a:gd name="T6" fmla="*/ 8 w 99"/>
                <a:gd name="T7" fmla="*/ 50 h 52"/>
                <a:gd name="T8" fmla="*/ 55 w 99"/>
                <a:gd name="T9" fmla="*/ 27 h 52"/>
                <a:gd name="T10" fmla="*/ 95 w 99"/>
                <a:gd name="T11" fmla="*/ 9 h 52"/>
                <a:gd name="T12" fmla="*/ 92 w 99"/>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99" h="52">
                  <a:moveTo>
                    <a:pt x="92" y="1"/>
                  </a:moveTo>
                  <a:cubicBezTo>
                    <a:pt x="78" y="5"/>
                    <a:pt x="65" y="13"/>
                    <a:pt x="52" y="19"/>
                  </a:cubicBezTo>
                  <a:cubicBezTo>
                    <a:pt x="36" y="26"/>
                    <a:pt x="19" y="34"/>
                    <a:pt x="4" y="43"/>
                  </a:cubicBezTo>
                  <a:cubicBezTo>
                    <a:pt x="0" y="46"/>
                    <a:pt x="4" y="52"/>
                    <a:pt x="8" y="50"/>
                  </a:cubicBezTo>
                  <a:cubicBezTo>
                    <a:pt x="23" y="41"/>
                    <a:pt x="39" y="33"/>
                    <a:pt x="55" y="27"/>
                  </a:cubicBezTo>
                  <a:cubicBezTo>
                    <a:pt x="69" y="22"/>
                    <a:pt x="84" y="17"/>
                    <a:pt x="95" y="9"/>
                  </a:cubicBezTo>
                  <a:cubicBezTo>
                    <a:pt x="99" y="6"/>
                    <a:pt x="97" y="0"/>
                    <a:pt x="92"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5" name="图片 24"/>
          <p:cNvPicPr>
            <a:picLocks noChangeAspect="1"/>
          </p:cNvPicPr>
          <p:nvPr/>
        </p:nvPicPr>
        <p:blipFill>
          <a:blip r:embed="rId1"/>
          <a:stretch>
            <a:fillRect/>
          </a:stretch>
        </p:blipFill>
        <p:spPr>
          <a:xfrm>
            <a:off x="3165540" y="3909685"/>
            <a:ext cx="438456" cy="853339"/>
          </a:xfrm>
          <a:prstGeom prst="rect">
            <a:avLst/>
          </a:prstGeom>
        </p:spPr>
      </p:pic>
      <p:pic>
        <p:nvPicPr>
          <p:cNvPr id="26" name="图片 25"/>
          <p:cNvPicPr>
            <a:picLocks noChangeAspect="1"/>
          </p:cNvPicPr>
          <p:nvPr/>
        </p:nvPicPr>
        <p:blipFill>
          <a:blip r:embed="rId2"/>
          <a:stretch>
            <a:fillRect/>
          </a:stretch>
        </p:blipFill>
        <p:spPr>
          <a:xfrm>
            <a:off x="3384974" y="2313238"/>
            <a:ext cx="662403" cy="621371"/>
          </a:xfrm>
          <a:prstGeom prst="rect">
            <a:avLst/>
          </a:prstGeom>
        </p:spPr>
      </p:pic>
      <p:pic>
        <p:nvPicPr>
          <p:cNvPr id="27" name="图片 26"/>
          <p:cNvPicPr>
            <a:picLocks noChangeAspect="1"/>
          </p:cNvPicPr>
          <p:nvPr/>
        </p:nvPicPr>
        <p:blipFill>
          <a:blip r:embed="rId3"/>
          <a:stretch>
            <a:fillRect/>
          </a:stretch>
        </p:blipFill>
        <p:spPr>
          <a:xfrm>
            <a:off x="2308099" y="1803419"/>
            <a:ext cx="819326" cy="376890"/>
          </a:xfrm>
          <a:prstGeom prst="rect">
            <a:avLst/>
          </a:prstGeom>
        </p:spPr>
      </p:pic>
      <p:pic>
        <p:nvPicPr>
          <p:cNvPr id="28" name="图片 27"/>
          <p:cNvPicPr>
            <a:picLocks noChangeAspect="1"/>
          </p:cNvPicPr>
          <p:nvPr/>
        </p:nvPicPr>
        <p:blipFill>
          <a:blip r:embed="rId4"/>
          <a:stretch>
            <a:fillRect/>
          </a:stretch>
        </p:blipFill>
        <p:spPr>
          <a:xfrm>
            <a:off x="662575" y="3038051"/>
            <a:ext cx="237448" cy="732695"/>
          </a:xfrm>
          <a:prstGeom prst="rect">
            <a:avLst/>
          </a:prstGeom>
        </p:spPr>
      </p:pic>
      <p:pic>
        <p:nvPicPr>
          <p:cNvPr id="29" name="图片 28"/>
          <p:cNvPicPr>
            <a:picLocks noChangeAspect="1"/>
          </p:cNvPicPr>
          <p:nvPr/>
        </p:nvPicPr>
        <p:blipFill>
          <a:blip r:embed="rId5"/>
          <a:stretch>
            <a:fillRect/>
          </a:stretch>
        </p:blipFill>
        <p:spPr>
          <a:xfrm>
            <a:off x="3464147" y="3329694"/>
            <a:ext cx="504057" cy="441051"/>
          </a:xfrm>
          <a:prstGeom prst="rect">
            <a:avLst/>
          </a:prstGeom>
        </p:spPr>
      </p:pic>
      <p:sp>
        <p:nvSpPr>
          <p:cNvPr id="32" name="文本框 10"/>
          <p:cNvSpPr txBox="1"/>
          <p:nvPr/>
        </p:nvSpPr>
        <p:spPr>
          <a:xfrm>
            <a:off x="4047492" y="2600066"/>
            <a:ext cx="7372542" cy="1200329"/>
          </a:xfrm>
          <a:prstGeom prst="rect">
            <a:avLst/>
          </a:prstGeom>
          <a:noFill/>
        </p:spPr>
        <p:txBody>
          <a:bodyPr wrap="square" rtlCol="0">
            <a:spAutoFit/>
          </a:bodyPr>
          <a:lstStyle/>
          <a:p>
            <a:pPr algn="dist"/>
            <a:r>
              <a:rPr lang="zh-CN" altLang="en-US" sz="72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rPr>
              <a:t>感谢您的聆听</a:t>
            </a:r>
            <a:endParaRPr lang="zh-CN" altLang="en-US" sz="7200" dirty="0">
              <a:solidFill>
                <a:schemeClr val="accent5">
                  <a:lumMod val="40000"/>
                  <a:lumOff val="60000"/>
                </a:schemeClr>
              </a:solidFill>
              <a:latin typeface="方正正大黑简体" panose="02000000000000000000" pitchFamily="2" charset="-122"/>
              <a:ea typeface="方正正大黑简体" panose="02000000000000000000" pitchFamily="2" charset="-122"/>
              <a:cs typeface="Mongolian Baiti" panose="03000500000000000000" pitchFamily="66" charset="0"/>
            </a:endParaRPr>
          </a:p>
        </p:txBody>
      </p:sp>
      <p:grpSp>
        <p:nvGrpSpPr>
          <p:cNvPr id="33" name="组合 32"/>
          <p:cNvGrpSpPr/>
          <p:nvPr/>
        </p:nvGrpSpPr>
        <p:grpSpPr>
          <a:xfrm>
            <a:off x="4078008" y="3909527"/>
            <a:ext cx="6985120" cy="211101"/>
            <a:chOff x="2804139" y="4450982"/>
            <a:chExt cx="7078926" cy="223551"/>
          </a:xfrm>
        </p:grpSpPr>
        <p:sp>
          <p:nvSpPr>
            <p:cNvPr id="34" name="Freeform 334"/>
            <p:cNvSpPr>
              <a:spLocks noEditPoints="1"/>
            </p:cNvSpPr>
            <p:nvPr/>
          </p:nvSpPr>
          <p:spPr bwMode="auto">
            <a:xfrm rot="10800000">
              <a:off x="28041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 name="组合 2"/>
          <p:cNvGrpSpPr/>
          <p:nvPr/>
        </p:nvGrpSpPr>
        <p:grpSpPr>
          <a:xfrm>
            <a:off x="7937759" y="4498985"/>
            <a:ext cx="3125347" cy="1447377"/>
            <a:chOff x="4982784" y="3631900"/>
            <a:chExt cx="3125347" cy="1447377"/>
          </a:xfrm>
        </p:grpSpPr>
        <p:sp>
          <p:nvSpPr>
            <p:cNvPr id="39" name="文本框 138"/>
            <p:cNvSpPr txBox="1"/>
            <p:nvPr/>
          </p:nvSpPr>
          <p:spPr>
            <a:xfrm>
              <a:off x="5582101" y="3762785"/>
              <a:ext cx="1402080" cy="460375"/>
            </a:xfrm>
            <a:prstGeom prst="rect">
              <a:avLst/>
            </a:prstGeom>
            <a:noFill/>
          </p:spPr>
          <p:txBody>
            <a:bodyPr wrap="none" rtlCol="0">
              <a:spAutoFit/>
            </a:bodyPr>
            <a:lstStyle/>
            <a:p>
              <a:pPr algn="l"/>
              <a:r>
                <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rPr>
                <a:t>第二小组</a:t>
              </a:r>
              <a:endPar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029670" y="3631900"/>
              <a:ext cx="396185" cy="565304"/>
              <a:chOff x="33337638" y="3176"/>
              <a:chExt cx="2930537" cy="4181471"/>
            </a:xfrm>
            <a:blipFill dpi="0" rotWithShape="1">
              <a:blip r:embed="rId6">
                <a:extLst>
                  <a:ext uri="{28A0092B-C50C-407E-A947-70E740481C1C}">
                    <a14:useLocalDpi xmlns:a14="http://schemas.microsoft.com/office/drawing/2010/main" val="0"/>
                  </a:ext>
                </a:extLst>
              </a:blip>
              <a:srcRect/>
              <a:stretch>
                <a:fillRect/>
              </a:stretch>
            </a:blipFill>
          </p:grpSpPr>
          <p:sp>
            <p:nvSpPr>
              <p:cNvPr id="41" name="Freeform 25"/>
              <p:cNvSpPr/>
              <p:nvPr/>
            </p:nvSpPr>
            <p:spPr bwMode="auto">
              <a:xfrm>
                <a:off x="35061668" y="2049464"/>
                <a:ext cx="1163642" cy="2033587"/>
              </a:xfrm>
              <a:custGeom>
                <a:avLst/>
                <a:gdLst>
                  <a:gd name="T0" fmla="*/ 64 w 275"/>
                  <a:gd name="T1" fmla="*/ 480 h 480"/>
                  <a:gd name="T2" fmla="*/ 275 w 275"/>
                  <a:gd name="T3" fmla="*/ 421 h 480"/>
                  <a:gd name="T4" fmla="*/ 258 w 275"/>
                  <a:gd name="T5" fmla="*/ 163 h 480"/>
                  <a:gd name="T6" fmla="*/ 135 w 275"/>
                  <a:gd name="T7" fmla="*/ 52 h 480"/>
                  <a:gd name="T8" fmla="*/ 36 w 275"/>
                  <a:gd name="T9" fmla="*/ 0 h 480"/>
                  <a:gd name="T10" fmla="*/ 0 w 275"/>
                  <a:gd name="T11" fmla="*/ 26 h 480"/>
                  <a:gd name="T12" fmla="*/ 64 w 275"/>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275" h="480">
                    <a:moveTo>
                      <a:pt x="64" y="480"/>
                    </a:moveTo>
                    <a:cubicBezTo>
                      <a:pt x="196" y="460"/>
                      <a:pt x="275" y="421"/>
                      <a:pt x="275" y="421"/>
                    </a:cubicBezTo>
                    <a:cubicBezTo>
                      <a:pt x="275" y="421"/>
                      <a:pt x="268" y="194"/>
                      <a:pt x="258" y="163"/>
                    </a:cubicBezTo>
                    <a:cubicBezTo>
                      <a:pt x="248" y="133"/>
                      <a:pt x="173" y="76"/>
                      <a:pt x="135" y="52"/>
                    </a:cubicBezTo>
                    <a:cubicBezTo>
                      <a:pt x="98" y="29"/>
                      <a:pt x="36" y="0"/>
                      <a:pt x="36" y="0"/>
                    </a:cubicBezTo>
                    <a:cubicBezTo>
                      <a:pt x="36" y="0"/>
                      <a:pt x="21" y="13"/>
                      <a:pt x="0" y="26"/>
                    </a:cubicBezTo>
                    <a:lnTo>
                      <a:pt x="64" y="4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26"/>
              <p:cNvSpPr/>
              <p:nvPr/>
            </p:nvSpPr>
            <p:spPr bwMode="auto">
              <a:xfrm>
                <a:off x="34379039" y="2189161"/>
                <a:ext cx="263529" cy="1931984"/>
              </a:xfrm>
              <a:custGeom>
                <a:avLst/>
                <a:gdLst>
                  <a:gd name="T0" fmla="*/ 0 w 62"/>
                  <a:gd name="T1" fmla="*/ 453 h 456"/>
                  <a:gd name="T2" fmla="*/ 28 w 62"/>
                  <a:gd name="T3" fmla="*/ 456 h 456"/>
                  <a:gd name="T4" fmla="*/ 62 w 62"/>
                  <a:gd name="T5" fmla="*/ 7 h 456"/>
                  <a:gd name="T6" fmla="*/ 48 w 62"/>
                  <a:gd name="T7" fmla="*/ 0 h 456"/>
                  <a:gd name="T8" fmla="*/ 0 w 62"/>
                  <a:gd name="T9" fmla="*/ 453 h 456"/>
                </a:gdLst>
                <a:ahLst/>
                <a:cxnLst>
                  <a:cxn ang="0">
                    <a:pos x="T0" y="T1"/>
                  </a:cxn>
                  <a:cxn ang="0">
                    <a:pos x="T2" y="T3"/>
                  </a:cxn>
                  <a:cxn ang="0">
                    <a:pos x="T4" y="T5"/>
                  </a:cxn>
                  <a:cxn ang="0">
                    <a:pos x="T6" y="T7"/>
                  </a:cxn>
                  <a:cxn ang="0">
                    <a:pos x="T8" y="T9"/>
                  </a:cxn>
                </a:cxnLst>
                <a:rect l="0" t="0" r="r" b="b"/>
                <a:pathLst>
                  <a:path w="62" h="456">
                    <a:moveTo>
                      <a:pt x="0" y="453"/>
                    </a:moveTo>
                    <a:cubicBezTo>
                      <a:pt x="9" y="454"/>
                      <a:pt x="18" y="455"/>
                      <a:pt x="28" y="456"/>
                    </a:cubicBezTo>
                    <a:cubicBezTo>
                      <a:pt x="62" y="7"/>
                      <a:pt x="62" y="7"/>
                      <a:pt x="62" y="7"/>
                    </a:cubicBezTo>
                    <a:cubicBezTo>
                      <a:pt x="57" y="5"/>
                      <a:pt x="53" y="3"/>
                      <a:pt x="48" y="0"/>
                    </a:cubicBezTo>
                    <a:lnTo>
                      <a:pt x="0" y="4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Freeform 27"/>
              <p:cNvSpPr/>
              <p:nvPr/>
            </p:nvSpPr>
            <p:spPr bwMode="auto">
              <a:xfrm>
                <a:off x="33396377" y="2032000"/>
                <a:ext cx="1127131" cy="2058988"/>
              </a:xfrm>
              <a:custGeom>
                <a:avLst/>
                <a:gdLst>
                  <a:gd name="T0" fmla="*/ 266 w 266"/>
                  <a:gd name="T1" fmla="*/ 27 h 486"/>
                  <a:gd name="T2" fmla="*/ 235 w 266"/>
                  <a:gd name="T3" fmla="*/ 0 h 486"/>
                  <a:gd name="T4" fmla="*/ 67 w 266"/>
                  <a:gd name="T5" fmla="*/ 101 h 486"/>
                  <a:gd name="T6" fmla="*/ 7 w 266"/>
                  <a:gd name="T7" fmla="*/ 235 h 486"/>
                  <a:gd name="T8" fmla="*/ 0 w 266"/>
                  <a:gd name="T9" fmla="*/ 428 h 486"/>
                  <a:gd name="T10" fmla="*/ 201 w 266"/>
                  <a:gd name="T11" fmla="*/ 486 h 486"/>
                  <a:gd name="T12" fmla="*/ 266 w 266"/>
                  <a:gd name="T13" fmla="*/ 27 h 486"/>
                </a:gdLst>
                <a:ahLst/>
                <a:cxnLst>
                  <a:cxn ang="0">
                    <a:pos x="T0" y="T1"/>
                  </a:cxn>
                  <a:cxn ang="0">
                    <a:pos x="T2" y="T3"/>
                  </a:cxn>
                  <a:cxn ang="0">
                    <a:pos x="T4" y="T5"/>
                  </a:cxn>
                  <a:cxn ang="0">
                    <a:pos x="T6" y="T7"/>
                  </a:cxn>
                  <a:cxn ang="0">
                    <a:pos x="T8" y="T9"/>
                  </a:cxn>
                  <a:cxn ang="0">
                    <a:pos x="T10" y="T11"/>
                  </a:cxn>
                  <a:cxn ang="0">
                    <a:pos x="T12" y="T13"/>
                  </a:cxn>
                </a:cxnLst>
                <a:rect l="0" t="0" r="r" b="b"/>
                <a:pathLst>
                  <a:path w="266" h="486">
                    <a:moveTo>
                      <a:pt x="266" y="27"/>
                    </a:moveTo>
                    <a:cubicBezTo>
                      <a:pt x="248" y="14"/>
                      <a:pt x="235" y="0"/>
                      <a:pt x="235" y="0"/>
                    </a:cubicBezTo>
                    <a:cubicBezTo>
                      <a:pt x="235" y="0"/>
                      <a:pt x="91" y="70"/>
                      <a:pt x="67" y="101"/>
                    </a:cubicBezTo>
                    <a:cubicBezTo>
                      <a:pt x="43" y="131"/>
                      <a:pt x="9" y="156"/>
                      <a:pt x="7" y="235"/>
                    </a:cubicBezTo>
                    <a:cubicBezTo>
                      <a:pt x="5" y="315"/>
                      <a:pt x="0" y="428"/>
                      <a:pt x="0" y="428"/>
                    </a:cubicBezTo>
                    <a:cubicBezTo>
                      <a:pt x="0" y="428"/>
                      <a:pt x="83" y="467"/>
                      <a:pt x="201" y="486"/>
                    </a:cubicBezTo>
                    <a:lnTo>
                      <a:pt x="266"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Freeform 28"/>
              <p:cNvSpPr/>
              <p:nvPr/>
            </p:nvSpPr>
            <p:spPr bwMode="auto">
              <a:xfrm>
                <a:off x="34947371" y="2197098"/>
                <a:ext cx="254002" cy="1914520"/>
              </a:xfrm>
              <a:custGeom>
                <a:avLst/>
                <a:gdLst>
                  <a:gd name="T0" fmla="*/ 12 w 60"/>
                  <a:gd name="T1" fmla="*/ 0 h 452"/>
                  <a:gd name="T2" fmla="*/ 0 w 60"/>
                  <a:gd name="T3" fmla="*/ 6 h 452"/>
                  <a:gd name="T4" fmla="*/ 36 w 60"/>
                  <a:gd name="T5" fmla="*/ 452 h 452"/>
                  <a:gd name="T6" fmla="*/ 60 w 60"/>
                  <a:gd name="T7" fmla="*/ 450 h 452"/>
                  <a:gd name="T8" fmla="*/ 12 w 60"/>
                  <a:gd name="T9" fmla="*/ 0 h 452"/>
                </a:gdLst>
                <a:ahLst/>
                <a:cxnLst>
                  <a:cxn ang="0">
                    <a:pos x="T0" y="T1"/>
                  </a:cxn>
                  <a:cxn ang="0">
                    <a:pos x="T2" y="T3"/>
                  </a:cxn>
                  <a:cxn ang="0">
                    <a:pos x="T4" y="T5"/>
                  </a:cxn>
                  <a:cxn ang="0">
                    <a:pos x="T6" y="T7"/>
                  </a:cxn>
                  <a:cxn ang="0">
                    <a:pos x="T8" y="T9"/>
                  </a:cxn>
                </a:cxnLst>
                <a:rect l="0" t="0" r="r" b="b"/>
                <a:pathLst>
                  <a:path w="60" h="452">
                    <a:moveTo>
                      <a:pt x="12" y="0"/>
                    </a:moveTo>
                    <a:cubicBezTo>
                      <a:pt x="8" y="2"/>
                      <a:pt x="4" y="4"/>
                      <a:pt x="0" y="6"/>
                    </a:cubicBezTo>
                    <a:cubicBezTo>
                      <a:pt x="36" y="452"/>
                      <a:pt x="36" y="452"/>
                      <a:pt x="36" y="452"/>
                    </a:cubicBezTo>
                    <a:cubicBezTo>
                      <a:pt x="44" y="452"/>
                      <a:pt x="52" y="451"/>
                      <a:pt x="60" y="45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29"/>
              <p:cNvSpPr/>
              <p:nvPr/>
            </p:nvSpPr>
            <p:spPr bwMode="auto">
              <a:xfrm>
                <a:off x="33337638" y="1981198"/>
                <a:ext cx="2930537" cy="2203449"/>
              </a:xfrm>
              <a:custGeom>
                <a:avLst/>
                <a:gdLst>
                  <a:gd name="T0" fmla="*/ 692 w 692"/>
                  <a:gd name="T1" fmla="*/ 438 h 520"/>
                  <a:gd name="T2" fmla="*/ 681 w 692"/>
                  <a:gd name="T3" fmla="*/ 209 h 520"/>
                  <a:gd name="T4" fmla="*/ 593 w 692"/>
                  <a:gd name="T5" fmla="*/ 86 h 520"/>
                  <a:gd name="T6" fmla="*/ 550 w 692"/>
                  <a:gd name="T7" fmla="*/ 62 h 520"/>
                  <a:gd name="T8" fmla="*/ 456 w 692"/>
                  <a:gd name="T9" fmla="*/ 4 h 520"/>
                  <a:gd name="T10" fmla="*/ 452 w 692"/>
                  <a:gd name="T11" fmla="*/ 0 h 520"/>
                  <a:gd name="T12" fmla="*/ 447 w 692"/>
                  <a:gd name="T13" fmla="*/ 0 h 520"/>
                  <a:gd name="T14" fmla="*/ 424 w 692"/>
                  <a:gd name="T15" fmla="*/ 24 h 520"/>
                  <a:gd name="T16" fmla="*/ 442 w 692"/>
                  <a:gd name="T17" fmla="*/ 24 h 520"/>
                  <a:gd name="T18" fmla="*/ 539 w 692"/>
                  <a:gd name="T19" fmla="*/ 84 h 520"/>
                  <a:gd name="T20" fmla="*/ 580 w 692"/>
                  <a:gd name="T21" fmla="*/ 106 h 520"/>
                  <a:gd name="T22" fmla="*/ 657 w 692"/>
                  <a:gd name="T23" fmla="*/ 211 h 520"/>
                  <a:gd name="T24" fmla="*/ 667 w 692"/>
                  <a:gd name="T25" fmla="*/ 430 h 520"/>
                  <a:gd name="T26" fmla="*/ 343 w 692"/>
                  <a:gd name="T27" fmla="*/ 496 h 520"/>
                  <a:gd name="T28" fmla="*/ 25 w 692"/>
                  <a:gd name="T29" fmla="*/ 431 h 520"/>
                  <a:gd name="T30" fmla="*/ 36 w 692"/>
                  <a:gd name="T31" fmla="*/ 211 h 520"/>
                  <a:gd name="T32" fmla="*/ 112 w 692"/>
                  <a:gd name="T33" fmla="*/ 106 h 520"/>
                  <a:gd name="T34" fmla="*/ 154 w 692"/>
                  <a:gd name="T35" fmla="*/ 84 h 520"/>
                  <a:gd name="T36" fmla="*/ 251 w 692"/>
                  <a:gd name="T37" fmla="*/ 24 h 520"/>
                  <a:gd name="T38" fmla="*/ 260 w 692"/>
                  <a:gd name="T39" fmla="*/ 24 h 520"/>
                  <a:gd name="T40" fmla="*/ 241 w 692"/>
                  <a:gd name="T41" fmla="*/ 0 h 520"/>
                  <a:gd name="T42" fmla="*/ 240 w 692"/>
                  <a:gd name="T43" fmla="*/ 0 h 520"/>
                  <a:gd name="T44" fmla="*/ 237 w 692"/>
                  <a:gd name="T45" fmla="*/ 4 h 520"/>
                  <a:gd name="T46" fmla="*/ 142 w 692"/>
                  <a:gd name="T47" fmla="*/ 62 h 520"/>
                  <a:gd name="T48" fmla="*/ 100 w 692"/>
                  <a:gd name="T49" fmla="*/ 86 h 520"/>
                  <a:gd name="T50" fmla="*/ 12 w 692"/>
                  <a:gd name="T51" fmla="*/ 209 h 520"/>
                  <a:gd name="T52" fmla="*/ 1 w 692"/>
                  <a:gd name="T53" fmla="*/ 438 h 520"/>
                  <a:gd name="T54" fmla="*/ 0 w 692"/>
                  <a:gd name="T55" fmla="*/ 446 h 520"/>
                  <a:gd name="T56" fmla="*/ 8 w 692"/>
                  <a:gd name="T57" fmla="*/ 449 h 520"/>
                  <a:gd name="T58" fmla="*/ 343 w 692"/>
                  <a:gd name="T59" fmla="*/ 520 h 520"/>
                  <a:gd name="T60" fmla="*/ 685 w 692"/>
                  <a:gd name="T61" fmla="*/ 449 h 520"/>
                  <a:gd name="T62" fmla="*/ 692 w 692"/>
                  <a:gd name="T63" fmla="*/ 446 h 520"/>
                  <a:gd name="T64" fmla="*/ 692 w 692"/>
                  <a:gd name="T65" fmla="*/ 43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2" h="520">
                    <a:moveTo>
                      <a:pt x="692" y="438"/>
                    </a:moveTo>
                    <a:cubicBezTo>
                      <a:pt x="692" y="436"/>
                      <a:pt x="685" y="268"/>
                      <a:pt x="681" y="209"/>
                    </a:cubicBezTo>
                    <a:cubicBezTo>
                      <a:pt x="677" y="137"/>
                      <a:pt x="614" y="99"/>
                      <a:pt x="593" y="86"/>
                    </a:cubicBezTo>
                    <a:cubicBezTo>
                      <a:pt x="582" y="80"/>
                      <a:pt x="567" y="72"/>
                      <a:pt x="550" y="62"/>
                    </a:cubicBezTo>
                    <a:cubicBezTo>
                      <a:pt x="516" y="44"/>
                      <a:pt x="469" y="19"/>
                      <a:pt x="456" y="4"/>
                    </a:cubicBezTo>
                    <a:cubicBezTo>
                      <a:pt x="452" y="0"/>
                      <a:pt x="452" y="0"/>
                      <a:pt x="452" y="0"/>
                    </a:cubicBezTo>
                    <a:cubicBezTo>
                      <a:pt x="447" y="0"/>
                      <a:pt x="447" y="0"/>
                      <a:pt x="447" y="0"/>
                    </a:cubicBezTo>
                    <a:cubicBezTo>
                      <a:pt x="441" y="7"/>
                      <a:pt x="433" y="16"/>
                      <a:pt x="424" y="24"/>
                    </a:cubicBezTo>
                    <a:cubicBezTo>
                      <a:pt x="442" y="24"/>
                      <a:pt x="442" y="24"/>
                      <a:pt x="442" y="24"/>
                    </a:cubicBezTo>
                    <a:cubicBezTo>
                      <a:pt x="460" y="42"/>
                      <a:pt x="502" y="64"/>
                      <a:pt x="539" y="84"/>
                    </a:cubicBezTo>
                    <a:cubicBezTo>
                      <a:pt x="555" y="92"/>
                      <a:pt x="570" y="100"/>
                      <a:pt x="580" y="106"/>
                    </a:cubicBezTo>
                    <a:cubicBezTo>
                      <a:pt x="612" y="126"/>
                      <a:pt x="654" y="158"/>
                      <a:pt x="657" y="211"/>
                    </a:cubicBezTo>
                    <a:cubicBezTo>
                      <a:pt x="660" y="262"/>
                      <a:pt x="666" y="396"/>
                      <a:pt x="667" y="430"/>
                    </a:cubicBezTo>
                    <a:cubicBezTo>
                      <a:pt x="634" y="444"/>
                      <a:pt x="496" y="496"/>
                      <a:pt x="343" y="496"/>
                    </a:cubicBezTo>
                    <a:cubicBezTo>
                      <a:pt x="190" y="496"/>
                      <a:pt x="57" y="444"/>
                      <a:pt x="25" y="431"/>
                    </a:cubicBezTo>
                    <a:cubicBezTo>
                      <a:pt x="27" y="396"/>
                      <a:pt x="32" y="262"/>
                      <a:pt x="36" y="211"/>
                    </a:cubicBezTo>
                    <a:cubicBezTo>
                      <a:pt x="39" y="158"/>
                      <a:pt x="81" y="126"/>
                      <a:pt x="112" y="106"/>
                    </a:cubicBezTo>
                    <a:cubicBezTo>
                      <a:pt x="122" y="100"/>
                      <a:pt x="137" y="92"/>
                      <a:pt x="154" y="84"/>
                    </a:cubicBezTo>
                    <a:cubicBezTo>
                      <a:pt x="191" y="64"/>
                      <a:pt x="232" y="42"/>
                      <a:pt x="251" y="24"/>
                    </a:cubicBezTo>
                    <a:cubicBezTo>
                      <a:pt x="260" y="24"/>
                      <a:pt x="260" y="24"/>
                      <a:pt x="260" y="24"/>
                    </a:cubicBezTo>
                    <a:cubicBezTo>
                      <a:pt x="253" y="17"/>
                      <a:pt x="247" y="9"/>
                      <a:pt x="241" y="0"/>
                    </a:cubicBezTo>
                    <a:cubicBezTo>
                      <a:pt x="240" y="0"/>
                      <a:pt x="240" y="0"/>
                      <a:pt x="240" y="0"/>
                    </a:cubicBezTo>
                    <a:cubicBezTo>
                      <a:pt x="237" y="4"/>
                      <a:pt x="237" y="4"/>
                      <a:pt x="237" y="4"/>
                    </a:cubicBezTo>
                    <a:cubicBezTo>
                      <a:pt x="223" y="19"/>
                      <a:pt x="177" y="44"/>
                      <a:pt x="142" y="62"/>
                    </a:cubicBezTo>
                    <a:cubicBezTo>
                      <a:pt x="125" y="72"/>
                      <a:pt x="110" y="80"/>
                      <a:pt x="100" y="86"/>
                    </a:cubicBezTo>
                    <a:cubicBezTo>
                      <a:pt x="79" y="99"/>
                      <a:pt x="16" y="137"/>
                      <a:pt x="12" y="209"/>
                    </a:cubicBezTo>
                    <a:cubicBezTo>
                      <a:pt x="8" y="268"/>
                      <a:pt x="1" y="436"/>
                      <a:pt x="1" y="438"/>
                    </a:cubicBezTo>
                    <a:cubicBezTo>
                      <a:pt x="0" y="446"/>
                      <a:pt x="0" y="446"/>
                      <a:pt x="0" y="446"/>
                    </a:cubicBezTo>
                    <a:cubicBezTo>
                      <a:pt x="8" y="449"/>
                      <a:pt x="8" y="449"/>
                      <a:pt x="8" y="449"/>
                    </a:cubicBezTo>
                    <a:cubicBezTo>
                      <a:pt x="14" y="452"/>
                      <a:pt x="163" y="520"/>
                      <a:pt x="343" y="520"/>
                    </a:cubicBezTo>
                    <a:cubicBezTo>
                      <a:pt x="522" y="520"/>
                      <a:pt x="678" y="452"/>
                      <a:pt x="685" y="449"/>
                    </a:cubicBezTo>
                    <a:cubicBezTo>
                      <a:pt x="692" y="446"/>
                      <a:pt x="692" y="446"/>
                      <a:pt x="692" y="446"/>
                    </a:cubicBezTo>
                    <a:lnTo>
                      <a:pt x="692" y="4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30"/>
              <p:cNvSpPr/>
              <p:nvPr/>
            </p:nvSpPr>
            <p:spPr bwMode="auto">
              <a:xfrm>
                <a:off x="33952001" y="1265235"/>
                <a:ext cx="258765" cy="482600"/>
              </a:xfrm>
              <a:custGeom>
                <a:avLst/>
                <a:gdLst>
                  <a:gd name="T0" fmla="*/ 40 w 61"/>
                  <a:gd name="T1" fmla="*/ 7 h 114"/>
                  <a:gd name="T2" fmla="*/ 5 w 61"/>
                  <a:gd name="T3" fmla="*/ 14 h 114"/>
                  <a:gd name="T4" fmla="*/ 17 w 61"/>
                  <a:gd name="T5" fmla="*/ 69 h 114"/>
                  <a:gd name="T6" fmla="*/ 35 w 61"/>
                  <a:gd name="T7" fmla="*/ 93 h 114"/>
                  <a:gd name="T8" fmla="*/ 54 w 61"/>
                  <a:gd name="T9" fmla="*/ 98 h 114"/>
                  <a:gd name="T10" fmla="*/ 40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40" y="7"/>
                    </a:moveTo>
                    <a:cubicBezTo>
                      <a:pt x="29" y="0"/>
                      <a:pt x="12" y="0"/>
                      <a:pt x="5" y="14"/>
                    </a:cubicBezTo>
                    <a:cubicBezTo>
                      <a:pt x="0" y="25"/>
                      <a:pt x="7" y="54"/>
                      <a:pt x="17" y="69"/>
                    </a:cubicBezTo>
                    <a:cubicBezTo>
                      <a:pt x="26" y="83"/>
                      <a:pt x="33" y="88"/>
                      <a:pt x="35" y="93"/>
                    </a:cubicBezTo>
                    <a:cubicBezTo>
                      <a:pt x="37" y="100"/>
                      <a:pt x="48" y="114"/>
                      <a:pt x="54" y="98"/>
                    </a:cubicBezTo>
                    <a:cubicBezTo>
                      <a:pt x="61" y="81"/>
                      <a:pt x="40" y="7"/>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31"/>
              <p:cNvSpPr/>
              <p:nvPr/>
            </p:nvSpPr>
            <p:spPr bwMode="auto">
              <a:xfrm>
                <a:off x="35399809" y="1252534"/>
                <a:ext cx="258765" cy="482600"/>
              </a:xfrm>
              <a:custGeom>
                <a:avLst/>
                <a:gdLst>
                  <a:gd name="T0" fmla="*/ 21 w 61"/>
                  <a:gd name="T1" fmla="*/ 7 h 114"/>
                  <a:gd name="T2" fmla="*/ 56 w 61"/>
                  <a:gd name="T3" fmla="*/ 14 h 114"/>
                  <a:gd name="T4" fmla="*/ 44 w 61"/>
                  <a:gd name="T5" fmla="*/ 69 h 114"/>
                  <a:gd name="T6" fmla="*/ 26 w 61"/>
                  <a:gd name="T7" fmla="*/ 93 h 114"/>
                  <a:gd name="T8" fmla="*/ 6 w 61"/>
                  <a:gd name="T9" fmla="*/ 97 h 114"/>
                  <a:gd name="T10" fmla="*/ 21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21" y="7"/>
                    </a:moveTo>
                    <a:cubicBezTo>
                      <a:pt x="32" y="0"/>
                      <a:pt x="49" y="0"/>
                      <a:pt x="56" y="14"/>
                    </a:cubicBezTo>
                    <a:cubicBezTo>
                      <a:pt x="61" y="25"/>
                      <a:pt x="54" y="54"/>
                      <a:pt x="44" y="69"/>
                    </a:cubicBezTo>
                    <a:cubicBezTo>
                      <a:pt x="35" y="82"/>
                      <a:pt x="28" y="88"/>
                      <a:pt x="26" y="93"/>
                    </a:cubicBezTo>
                    <a:cubicBezTo>
                      <a:pt x="23" y="100"/>
                      <a:pt x="13" y="114"/>
                      <a:pt x="6" y="97"/>
                    </a:cubicBezTo>
                    <a:cubicBezTo>
                      <a:pt x="0" y="81"/>
                      <a:pt x="21"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32"/>
              <p:cNvSpPr/>
              <p:nvPr/>
            </p:nvSpPr>
            <p:spPr bwMode="auto">
              <a:xfrm>
                <a:off x="33977402" y="815972"/>
                <a:ext cx="1630371" cy="1495422"/>
              </a:xfrm>
              <a:custGeom>
                <a:avLst/>
                <a:gdLst>
                  <a:gd name="T0" fmla="*/ 201 w 385"/>
                  <a:gd name="T1" fmla="*/ 24 h 353"/>
                  <a:gd name="T2" fmla="*/ 361 w 385"/>
                  <a:gd name="T3" fmla="*/ 24 h 353"/>
                  <a:gd name="T4" fmla="*/ 193 w 385"/>
                  <a:gd name="T5" fmla="*/ 329 h 353"/>
                  <a:gd name="T6" fmla="*/ 24 w 385"/>
                  <a:gd name="T7" fmla="*/ 24 h 353"/>
                  <a:gd name="T8" fmla="*/ 183 w 385"/>
                  <a:gd name="T9" fmla="*/ 24 h 353"/>
                  <a:gd name="T10" fmla="*/ 111 w 385"/>
                  <a:gd name="T11" fmla="*/ 0 h 353"/>
                  <a:gd name="T12" fmla="*/ 0 w 385"/>
                  <a:gd name="T13" fmla="*/ 0 h 353"/>
                  <a:gd name="T14" fmla="*/ 0 w 385"/>
                  <a:gd name="T15" fmla="*/ 12 h 353"/>
                  <a:gd name="T16" fmla="*/ 193 w 385"/>
                  <a:gd name="T17" fmla="*/ 353 h 353"/>
                  <a:gd name="T18" fmla="*/ 385 w 385"/>
                  <a:gd name="T19" fmla="*/ 12 h 353"/>
                  <a:gd name="T20" fmla="*/ 385 w 385"/>
                  <a:gd name="T21" fmla="*/ 0 h 353"/>
                  <a:gd name="T22" fmla="*/ 273 w 385"/>
                  <a:gd name="T23" fmla="*/ 0 h 353"/>
                  <a:gd name="T24" fmla="*/ 201 w 385"/>
                  <a:gd name="T25" fmla="*/ 2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53">
                    <a:moveTo>
                      <a:pt x="201" y="24"/>
                    </a:moveTo>
                    <a:cubicBezTo>
                      <a:pt x="361" y="24"/>
                      <a:pt x="361" y="24"/>
                      <a:pt x="361" y="24"/>
                    </a:cubicBezTo>
                    <a:cubicBezTo>
                      <a:pt x="357" y="156"/>
                      <a:pt x="299" y="329"/>
                      <a:pt x="193" y="329"/>
                    </a:cubicBezTo>
                    <a:cubicBezTo>
                      <a:pt x="86" y="329"/>
                      <a:pt x="28" y="156"/>
                      <a:pt x="24" y="24"/>
                    </a:cubicBezTo>
                    <a:cubicBezTo>
                      <a:pt x="183" y="24"/>
                      <a:pt x="183" y="24"/>
                      <a:pt x="183" y="24"/>
                    </a:cubicBezTo>
                    <a:cubicBezTo>
                      <a:pt x="111" y="0"/>
                      <a:pt x="111" y="0"/>
                      <a:pt x="111" y="0"/>
                    </a:cubicBezTo>
                    <a:cubicBezTo>
                      <a:pt x="0" y="0"/>
                      <a:pt x="0" y="0"/>
                      <a:pt x="0" y="0"/>
                    </a:cubicBezTo>
                    <a:cubicBezTo>
                      <a:pt x="0" y="12"/>
                      <a:pt x="0" y="12"/>
                      <a:pt x="0" y="12"/>
                    </a:cubicBezTo>
                    <a:cubicBezTo>
                      <a:pt x="0" y="150"/>
                      <a:pt x="61" y="353"/>
                      <a:pt x="193" y="353"/>
                    </a:cubicBezTo>
                    <a:cubicBezTo>
                      <a:pt x="324" y="353"/>
                      <a:pt x="385" y="150"/>
                      <a:pt x="385" y="12"/>
                    </a:cubicBezTo>
                    <a:cubicBezTo>
                      <a:pt x="385" y="0"/>
                      <a:pt x="385" y="0"/>
                      <a:pt x="385" y="0"/>
                    </a:cubicBezTo>
                    <a:cubicBezTo>
                      <a:pt x="273" y="0"/>
                      <a:pt x="273" y="0"/>
                      <a:pt x="273" y="0"/>
                    </a:cubicBezTo>
                    <a:lnTo>
                      <a:pt x="20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Freeform 33"/>
              <p:cNvSpPr/>
              <p:nvPr/>
            </p:nvSpPr>
            <p:spPr bwMode="auto">
              <a:xfrm>
                <a:off x="33918663" y="638174"/>
                <a:ext cx="1743085" cy="636588"/>
              </a:xfrm>
              <a:custGeom>
                <a:avLst/>
                <a:gdLst>
                  <a:gd name="T0" fmla="*/ 206 w 412"/>
                  <a:gd name="T1" fmla="*/ 69 h 150"/>
                  <a:gd name="T2" fmla="*/ 0 w 412"/>
                  <a:gd name="T3" fmla="*/ 0 h 150"/>
                  <a:gd name="T4" fmla="*/ 0 w 412"/>
                  <a:gd name="T5" fmla="*/ 98 h 150"/>
                  <a:gd name="T6" fmla="*/ 206 w 412"/>
                  <a:gd name="T7" fmla="*/ 150 h 150"/>
                  <a:gd name="T8" fmla="*/ 412 w 412"/>
                  <a:gd name="T9" fmla="*/ 98 h 150"/>
                  <a:gd name="T10" fmla="*/ 412 w 412"/>
                  <a:gd name="T11" fmla="*/ 0 h 150"/>
                  <a:gd name="T12" fmla="*/ 206 w 412"/>
                  <a:gd name="T13" fmla="*/ 69 h 150"/>
                </a:gdLst>
                <a:ahLst/>
                <a:cxnLst>
                  <a:cxn ang="0">
                    <a:pos x="T0" y="T1"/>
                  </a:cxn>
                  <a:cxn ang="0">
                    <a:pos x="T2" y="T3"/>
                  </a:cxn>
                  <a:cxn ang="0">
                    <a:pos x="T4" y="T5"/>
                  </a:cxn>
                  <a:cxn ang="0">
                    <a:pos x="T6" y="T7"/>
                  </a:cxn>
                  <a:cxn ang="0">
                    <a:pos x="T8" y="T9"/>
                  </a:cxn>
                  <a:cxn ang="0">
                    <a:pos x="T10" y="T11"/>
                  </a:cxn>
                  <a:cxn ang="0">
                    <a:pos x="T12" y="T13"/>
                  </a:cxn>
                </a:cxnLst>
                <a:rect l="0" t="0" r="r" b="b"/>
                <a:pathLst>
                  <a:path w="412" h="150">
                    <a:moveTo>
                      <a:pt x="206" y="69"/>
                    </a:moveTo>
                    <a:cubicBezTo>
                      <a:pt x="0" y="0"/>
                      <a:pt x="0" y="0"/>
                      <a:pt x="0" y="0"/>
                    </a:cubicBezTo>
                    <a:cubicBezTo>
                      <a:pt x="0" y="98"/>
                      <a:pt x="0" y="98"/>
                      <a:pt x="0" y="98"/>
                    </a:cubicBezTo>
                    <a:cubicBezTo>
                      <a:pt x="0" y="118"/>
                      <a:pt x="92" y="150"/>
                      <a:pt x="206" y="150"/>
                    </a:cubicBezTo>
                    <a:cubicBezTo>
                      <a:pt x="320" y="150"/>
                      <a:pt x="412" y="118"/>
                      <a:pt x="412" y="98"/>
                    </a:cubicBezTo>
                    <a:cubicBezTo>
                      <a:pt x="412" y="0"/>
                      <a:pt x="412" y="0"/>
                      <a:pt x="412" y="0"/>
                    </a:cubicBezTo>
                    <a:lnTo>
                      <a:pt x="20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Freeform 34"/>
              <p:cNvSpPr/>
              <p:nvPr/>
            </p:nvSpPr>
            <p:spPr bwMode="auto">
              <a:xfrm>
                <a:off x="33571002" y="3176"/>
                <a:ext cx="2438407" cy="822323"/>
              </a:xfrm>
              <a:custGeom>
                <a:avLst/>
                <a:gdLst>
                  <a:gd name="T0" fmla="*/ 1536 w 1536"/>
                  <a:gd name="T1" fmla="*/ 259 h 518"/>
                  <a:gd name="T2" fmla="*/ 768 w 1536"/>
                  <a:gd name="T3" fmla="*/ 518 h 518"/>
                  <a:gd name="T4" fmla="*/ 0 w 1536"/>
                  <a:gd name="T5" fmla="*/ 259 h 518"/>
                  <a:gd name="T6" fmla="*/ 768 w 1536"/>
                  <a:gd name="T7" fmla="*/ 0 h 518"/>
                  <a:gd name="T8" fmla="*/ 1536 w 1536"/>
                  <a:gd name="T9" fmla="*/ 259 h 518"/>
                </a:gdLst>
                <a:ahLst/>
                <a:cxnLst>
                  <a:cxn ang="0">
                    <a:pos x="T0" y="T1"/>
                  </a:cxn>
                  <a:cxn ang="0">
                    <a:pos x="T2" y="T3"/>
                  </a:cxn>
                  <a:cxn ang="0">
                    <a:pos x="T4" y="T5"/>
                  </a:cxn>
                  <a:cxn ang="0">
                    <a:pos x="T6" y="T7"/>
                  </a:cxn>
                  <a:cxn ang="0">
                    <a:pos x="T8" y="T9"/>
                  </a:cxn>
                </a:cxnLst>
                <a:rect l="0" t="0" r="r" b="b"/>
                <a:pathLst>
                  <a:path w="1536" h="518">
                    <a:moveTo>
                      <a:pt x="1536" y="259"/>
                    </a:moveTo>
                    <a:lnTo>
                      <a:pt x="768" y="518"/>
                    </a:lnTo>
                    <a:lnTo>
                      <a:pt x="0" y="259"/>
                    </a:lnTo>
                    <a:lnTo>
                      <a:pt x="768" y="0"/>
                    </a:lnTo>
                    <a:lnTo>
                      <a:pt x="15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Rectangle 35"/>
              <p:cNvSpPr>
                <a:spLocks noChangeArrowheads="1"/>
              </p:cNvSpPr>
              <p:nvPr/>
            </p:nvSpPr>
            <p:spPr bwMode="auto">
              <a:xfrm>
                <a:off x="35869711" y="427038"/>
                <a:ext cx="55565" cy="3476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36"/>
              <p:cNvSpPr/>
              <p:nvPr/>
            </p:nvSpPr>
            <p:spPr bwMode="auto">
              <a:xfrm>
                <a:off x="35840989" y="688975"/>
                <a:ext cx="122241" cy="284165"/>
              </a:xfrm>
              <a:custGeom>
                <a:avLst/>
                <a:gdLst>
                  <a:gd name="T0" fmla="*/ 29 w 29"/>
                  <a:gd name="T1" fmla="*/ 52 h 67"/>
                  <a:gd name="T2" fmla="*/ 14 w 29"/>
                  <a:gd name="T3" fmla="*/ 67 h 67"/>
                  <a:gd name="T4" fmla="*/ 14 w 29"/>
                  <a:gd name="T5" fmla="*/ 67 h 67"/>
                  <a:gd name="T6" fmla="*/ 0 w 29"/>
                  <a:gd name="T7" fmla="*/ 52 h 67"/>
                  <a:gd name="T8" fmla="*/ 0 w 29"/>
                  <a:gd name="T9" fmla="*/ 15 h 67"/>
                  <a:gd name="T10" fmla="*/ 14 w 29"/>
                  <a:gd name="T11" fmla="*/ 0 h 67"/>
                  <a:gd name="T12" fmla="*/ 14 w 29"/>
                  <a:gd name="T13" fmla="*/ 0 h 67"/>
                  <a:gd name="T14" fmla="*/ 29 w 29"/>
                  <a:gd name="T15" fmla="*/ 15 h 67"/>
                  <a:gd name="T16" fmla="*/ 29 w 29"/>
                  <a:gd name="T17"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7">
                    <a:moveTo>
                      <a:pt x="29" y="52"/>
                    </a:moveTo>
                    <a:cubicBezTo>
                      <a:pt x="29" y="60"/>
                      <a:pt x="23" y="67"/>
                      <a:pt x="14" y="67"/>
                    </a:cubicBezTo>
                    <a:cubicBezTo>
                      <a:pt x="14" y="67"/>
                      <a:pt x="14" y="67"/>
                      <a:pt x="14" y="67"/>
                    </a:cubicBezTo>
                    <a:cubicBezTo>
                      <a:pt x="6" y="67"/>
                      <a:pt x="0" y="60"/>
                      <a:pt x="0" y="52"/>
                    </a:cubicBezTo>
                    <a:cubicBezTo>
                      <a:pt x="0" y="15"/>
                      <a:pt x="0" y="15"/>
                      <a:pt x="0" y="15"/>
                    </a:cubicBezTo>
                    <a:cubicBezTo>
                      <a:pt x="0" y="7"/>
                      <a:pt x="6" y="0"/>
                      <a:pt x="14" y="0"/>
                    </a:cubicBezTo>
                    <a:cubicBezTo>
                      <a:pt x="14" y="0"/>
                      <a:pt x="14" y="0"/>
                      <a:pt x="14" y="0"/>
                    </a:cubicBezTo>
                    <a:cubicBezTo>
                      <a:pt x="23" y="0"/>
                      <a:pt x="29" y="7"/>
                      <a:pt x="29" y="15"/>
                    </a:cubicBezTo>
                    <a:lnTo>
                      <a:pt x="2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cxnSp>
          <p:nvCxnSpPr>
            <p:cNvPr id="53" name="直接连接符 52"/>
            <p:cNvCxnSpPr/>
            <p:nvPr/>
          </p:nvCxnSpPr>
          <p:spPr>
            <a:xfrm>
              <a:off x="5582104" y="4197204"/>
              <a:ext cx="2357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KSO_Shape"/>
            <p:cNvSpPr/>
            <p:nvPr/>
          </p:nvSpPr>
          <p:spPr bwMode="auto">
            <a:xfrm>
              <a:off x="4982784" y="4489235"/>
              <a:ext cx="529018" cy="52990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81" name="文本框 176"/>
            <p:cNvSpPr txBox="1"/>
            <p:nvPr/>
          </p:nvSpPr>
          <p:spPr>
            <a:xfrm>
              <a:off x="5521141" y="4618902"/>
              <a:ext cx="2586990" cy="460375"/>
            </a:xfrm>
            <a:prstGeom prst="rect">
              <a:avLst/>
            </a:prstGeom>
            <a:noFill/>
          </p:spPr>
          <p:txBody>
            <a:bodyPr wrap="none" rtlCol="0">
              <a:spAutoFit/>
            </a:bodyPr>
            <a:lstStyle/>
            <a:p>
              <a:r>
                <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rPr>
                <a:t>时间：</a:t>
              </a:r>
              <a:r>
                <a:rPr lang="en-US" altLang="zh-CN" sz="2400" b="1" dirty="0">
                  <a:solidFill>
                    <a:schemeClr val="accent6">
                      <a:lumMod val="40000"/>
                      <a:lumOff val="60000"/>
                    </a:schemeClr>
                  </a:solidFill>
                  <a:latin typeface="微软雅黑" panose="020B0503020204020204" pitchFamily="34" charset="-122"/>
                  <a:ea typeface="微软雅黑" panose="020B0503020204020204" pitchFamily="34" charset="-122"/>
                </a:rPr>
                <a:t>2020.3.30</a:t>
              </a:r>
              <a:endParaRPr lang="en-US" altLang="zh-CN" sz="24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cxnSp>
          <p:nvCxnSpPr>
            <p:cNvPr id="82" name="直接连接符 81"/>
            <p:cNvCxnSpPr/>
            <p:nvPr/>
          </p:nvCxnSpPr>
          <p:spPr>
            <a:xfrm>
              <a:off x="5582103" y="5017682"/>
              <a:ext cx="2357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H_Others_1"/>
          <p:cNvSpPr/>
          <p:nvPr>
            <p:custDataLst>
              <p:tags r:id="rId1"/>
            </p:custDataLst>
          </p:nvPr>
        </p:nvSpPr>
        <p:spPr>
          <a:xfrm>
            <a:off x="1552488" y="1697546"/>
            <a:ext cx="1618180" cy="493358"/>
          </a:xfrm>
          <a:prstGeom prst="rect">
            <a:avLst/>
          </a:prstGeom>
        </p:spPr>
        <p:txBody>
          <a:bodyPr wrap="none" anchor="ctr" anchorCtr="0">
            <a:noAutofit/>
          </a:bodyPr>
          <a:lstStyle/>
          <a:p>
            <a:pPr algn="ctr">
              <a:defRPr/>
            </a:pPr>
            <a:r>
              <a:rPr lang="en-US" altLang="zh-CN" sz="2000" b="1" spc="500" dirty="0">
                <a:solidFill>
                  <a:srgbClr val="F9F9F9"/>
                </a:solidFill>
                <a:latin typeface="Impact" panose="020B0806030902050204" pitchFamily="34" charset="0"/>
                <a:ea typeface="微软雅黑" panose="020B0503020204020204" pitchFamily="34" charset="-122"/>
              </a:rPr>
              <a:t>CONTENTS</a:t>
            </a:r>
            <a:endParaRPr lang="zh-CN" altLang="en-US" sz="2000" b="1" spc="500" dirty="0">
              <a:solidFill>
                <a:srgbClr val="F9F9F9"/>
              </a:solidFill>
              <a:latin typeface="Impact" panose="020B0806030902050204" pitchFamily="34" charset="0"/>
              <a:ea typeface="微软雅黑" panose="020B0503020204020204" pitchFamily="34" charset="-122"/>
            </a:endParaRPr>
          </a:p>
        </p:txBody>
      </p:sp>
      <p:sp>
        <p:nvSpPr>
          <p:cNvPr id="2" name="文本框 1"/>
          <p:cNvSpPr txBox="1"/>
          <p:nvPr/>
        </p:nvSpPr>
        <p:spPr>
          <a:xfrm>
            <a:off x="5089525" y="2291715"/>
            <a:ext cx="956310" cy="706755"/>
          </a:xfrm>
          <a:prstGeom prst="rect">
            <a:avLst/>
          </a:prstGeom>
          <a:noFill/>
        </p:spPr>
        <p:txBody>
          <a:bodyPr wrap="square" rtlCol="0">
            <a:spAutoFit/>
          </a:bodyPr>
          <a:lstStyle/>
          <a:p>
            <a:pPr algn="ctr"/>
            <a:r>
              <a:rPr lang="en-US" altLang="zh-CN" sz="4000" dirty="0">
                <a:solidFill>
                  <a:schemeClr val="tx2">
                    <a:lumMod val="40000"/>
                    <a:lumOff val="60000"/>
                  </a:schemeClr>
                </a:solidFill>
                <a:latin typeface="Impact" panose="020B0806030902050204" pitchFamily="34" charset="0"/>
              </a:rPr>
              <a:t>06</a:t>
            </a:r>
            <a:endParaRPr lang="en-US" altLang="zh-CN" sz="4000" dirty="0">
              <a:solidFill>
                <a:schemeClr val="tx2">
                  <a:lumMod val="40000"/>
                  <a:lumOff val="60000"/>
                </a:schemeClr>
              </a:solidFill>
              <a:latin typeface="Impact" panose="020B0806030902050204" pitchFamily="34" charset="0"/>
            </a:endParaRPr>
          </a:p>
        </p:txBody>
      </p:sp>
      <p:cxnSp>
        <p:nvCxnSpPr>
          <p:cNvPr id="3" name="直接连接符 2"/>
          <p:cNvCxnSpPr/>
          <p:nvPr/>
        </p:nvCxnSpPr>
        <p:spPr>
          <a:xfrm>
            <a:off x="6200270" y="2384279"/>
            <a:ext cx="0" cy="43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494699" y="2323580"/>
            <a:ext cx="4018963" cy="583565"/>
          </a:xfrm>
          <a:prstGeom prst="rect">
            <a:avLst/>
          </a:prstGeom>
          <a:noFill/>
        </p:spPr>
        <p:txBody>
          <a:bodyPr wrap="square" rtlCol="0">
            <a:spAutoFit/>
          </a:bodyPr>
          <a:lstStyle/>
          <a:p>
            <a:pPr algn="dist"/>
            <a:r>
              <a:rPr lang="zh-CN" altLang="en-US" sz="3200" b="1" dirty="0">
                <a:solidFill>
                  <a:schemeClr val="tx2">
                    <a:lumMod val="40000"/>
                    <a:lumOff val="60000"/>
                  </a:schemeClr>
                </a:solidFill>
                <a:latin typeface="微软雅黑" panose="020B0503020204020204" pitchFamily="34" charset="-122"/>
                <a:ea typeface="微软雅黑" panose="020B0503020204020204" pitchFamily="34" charset="-122"/>
              </a:rPr>
              <a:t>正省级城市</a:t>
            </a:r>
            <a:endParaRPr lang="zh-CN" altLang="en-US" sz="3200" b="1" dirty="0">
              <a:solidFill>
                <a:schemeClr val="tx2">
                  <a:lumMod val="40000"/>
                  <a:lumOff val="6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223170" y="3042172"/>
            <a:ext cx="822686" cy="706755"/>
          </a:xfrm>
          <a:prstGeom prst="rect">
            <a:avLst/>
          </a:prstGeom>
          <a:noFill/>
        </p:spPr>
        <p:txBody>
          <a:bodyPr wrap="square" rtlCol="0">
            <a:spAutoFit/>
          </a:bodyPr>
          <a:lstStyle/>
          <a:p>
            <a:pPr algn="ctr"/>
            <a:r>
              <a:rPr lang="en-US" altLang="zh-CN" sz="4000" dirty="0">
                <a:solidFill>
                  <a:schemeClr val="accent2">
                    <a:lumMod val="40000"/>
                    <a:lumOff val="60000"/>
                  </a:schemeClr>
                </a:solidFill>
                <a:latin typeface="Impact" panose="020B0806030902050204" pitchFamily="34" charset="0"/>
              </a:rPr>
              <a:t>07</a:t>
            </a:r>
            <a:r>
              <a:rPr lang="en-US" altLang="zh-CN" sz="4000" dirty="0">
                <a:blipFill dpi="0" rotWithShape="1">
                  <a:blip r:embed="rId2">
                    <a:extLst>
                      <a:ext uri="{28A0092B-C50C-407E-A947-70E740481C1C}">
                        <a14:useLocalDpi xmlns:a14="http://schemas.microsoft.com/office/drawing/2010/main" val="0"/>
                      </a:ext>
                    </a:extLst>
                  </a:blip>
                  <a:srcRect/>
                  <a:stretch>
                    <a:fillRect/>
                  </a:stretch>
                </a:blipFill>
                <a:latin typeface="Impact" panose="020B0806030902050204" pitchFamily="34" charset="0"/>
              </a:rPr>
              <a:t> </a:t>
            </a:r>
            <a:endParaRPr lang="zh-CN" altLang="en-US" sz="4000" dirty="0">
              <a:blipFill dpi="0" rotWithShape="1">
                <a:blip r:embed="rId2">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cxnSp>
        <p:nvCxnSpPr>
          <p:cNvPr id="6" name="直接连接符 5"/>
          <p:cNvCxnSpPr/>
          <p:nvPr/>
        </p:nvCxnSpPr>
        <p:spPr>
          <a:xfrm>
            <a:off x="6200270" y="3117125"/>
            <a:ext cx="0" cy="43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494699" y="3056426"/>
            <a:ext cx="4018963" cy="583565"/>
          </a:xfrm>
          <a:prstGeom prst="rect">
            <a:avLst/>
          </a:prstGeom>
          <a:noFill/>
        </p:spPr>
        <p:txBody>
          <a:bodyPr wrap="square" rtlCol="0">
            <a:spAutoFit/>
          </a:bodyPr>
          <a:lstStyle/>
          <a:p>
            <a:pPr algn="dist"/>
            <a:r>
              <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rPr>
              <a:t>副省级城市</a:t>
            </a:r>
            <a:endParaRPr lang="zh-CN" altLang="en-US" sz="3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233330" y="3749206"/>
            <a:ext cx="822686" cy="706755"/>
          </a:xfrm>
          <a:prstGeom prst="rect">
            <a:avLst/>
          </a:prstGeom>
          <a:noFill/>
        </p:spPr>
        <p:txBody>
          <a:bodyPr wrap="square" rtlCol="0">
            <a:spAutoFit/>
          </a:bodyPr>
          <a:lstStyle/>
          <a:p>
            <a:pPr algn="ctr"/>
            <a:r>
              <a:rPr lang="en-US" altLang="zh-CN" sz="4000" dirty="0">
                <a:solidFill>
                  <a:schemeClr val="accent4">
                    <a:lumMod val="40000"/>
                    <a:lumOff val="60000"/>
                  </a:schemeClr>
                </a:solidFill>
                <a:latin typeface="Impact" panose="020B0806030902050204" pitchFamily="34" charset="0"/>
              </a:rPr>
              <a:t>08</a:t>
            </a:r>
            <a:r>
              <a:rPr lang="en-US" altLang="zh-CN" sz="4000" dirty="0">
                <a:blipFill dpi="0" rotWithShape="1">
                  <a:blip r:embed="rId3">
                    <a:extLst>
                      <a:ext uri="{28A0092B-C50C-407E-A947-70E740481C1C}">
                        <a14:useLocalDpi xmlns:a14="http://schemas.microsoft.com/office/drawing/2010/main" val="0"/>
                      </a:ext>
                    </a:extLst>
                  </a:blip>
                  <a:srcRect/>
                  <a:stretch>
                    <a:fillRect/>
                  </a:stretch>
                </a:blipFill>
                <a:latin typeface="Impact" panose="020B0806030902050204" pitchFamily="34" charset="0"/>
              </a:rPr>
              <a:t> </a:t>
            </a:r>
            <a:endParaRPr lang="zh-CN" altLang="en-US" sz="4000" dirty="0">
              <a:blipFill dpi="0" rotWithShape="1">
                <a:blip r:embed="rId3">
                  <a:extLst>
                    <a:ext uri="{28A0092B-C50C-407E-A947-70E740481C1C}">
                      <a14:useLocalDpi xmlns:a14="http://schemas.microsoft.com/office/drawing/2010/main" val="0"/>
                    </a:ext>
                  </a:extLst>
                </a:blip>
                <a:srcRect/>
                <a:stretch>
                  <a:fillRect/>
                </a:stretch>
              </a:blipFill>
              <a:latin typeface="Impact" panose="020B0806030902050204" pitchFamily="34" charset="0"/>
            </a:endParaRPr>
          </a:p>
        </p:txBody>
      </p:sp>
      <p:cxnSp>
        <p:nvCxnSpPr>
          <p:cNvPr id="9" name="直接连接符 8"/>
          <p:cNvCxnSpPr/>
          <p:nvPr/>
        </p:nvCxnSpPr>
        <p:spPr>
          <a:xfrm>
            <a:off x="6200270" y="3859341"/>
            <a:ext cx="0" cy="43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494699" y="3798642"/>
            <a:ext cx="4018963" cy="583565"/>
          </a:xfrm>
          <a:prstGeom prst="rect">
            <a:avLst/>
          </a:prstGeom>
          <a:noFill/>
        </p:spPr>
        <p:txBody>
          <a:bodyPr wrap="square" rtlCol="0">
            <a:spAutoFit/>
          </a:bodyPr>
          <a:lstStyle/>
          <a:p>
            <a:pPr algn="dist"/>
            <a:r>
              <a:rPr lang="zh-CN" altLang="en-US" sz="3200" b="1" dirty="0">
                <a:solidFill>
                  <a:schemeClr val="accent4">
                    <a:lumMod val="40000"/>
                    <a:lumOff val="60000"/>
                  </a:schemeClr>
                </a:solidFill>
                <a:latin typeface="微软雅黑" panose="020B0503020204020204" pitchFamily="34" charset="-122"/>
                <a:ea typeface="微软雅黑" panose="020B0503020204020204" pitchFamily="34" charset="-122"/>
              </a:rPr>
              <a:t>超大城市</a:t>
            </a:r>
            <a:endParaRPr lang="zh-CN" altLang="en-US" sz="32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233035" y="4478020"/>
            <a:ext cx="776605" cy="706755"/>
          </a:xfrm>
          <a:prstGeom prst="rect">
            <a:avLst/>
          </a:prstGeom>
          <a:noFill/>
        </p:spPr>
        <p:txBody>
          <a:bodyPr wrap="square" rtlCol="0">
            <a:spAutoFit/>
          </a:bodyPr>
          <a:lstStyle/>
          <a:p>
            <a:pPr algn="ctr"/>
            <a:r>
              <a:rPr lang="en-US" altLang="zh-CN" sz="4000" dirty="0">
                <a:solidFill>
                  <a:schemeClr val="accent6">
                    <a:lumMod val="40000"/>
                    <a:lumOff val="60000"/>
                  </a:schemeClr>
                </a:solidFill>
                <a:latin typeface="Impact" panose="020B0806030902050204" pitchFamily="34" charset="0"/>
              </a:rPr>
              <a:t>09</a:t>
            </a:r>
            <a:endParaRPr lang="en-US" altLang="zh-CN" sz="4000" dirty="0">
              <a:solidFill>
                <a:schemeClr val="accent6">
                  <a:lumMod val="40000"/>
                  <a:lumOff val="60000"/>
                </a:schemeClr>
              </a:solidFill>
              <a:latin typeface="Impact" panose="020B0806030902050204" pitchFamily="34" charset="0"/>
            </a:endParaRPr>
          </a:p>
        </p:txBody>
      </p:sp>
      <p:cxnSp>
        <p:nvCxnSpPr>
          <p:cNvPr id="12" name="直接连接符 11"/>
          <p:cNvCxnSpPr/>
          <p:nvPr/>
        </p:nvCxnSpPr>
        <p:spPr>
          <a:xfrm>
            <a:off x="6200270" y="4601557"/>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494699" y="4540858"/>
            <a:ext cx="4018963" cy="583565"/>
          </a:xfrm>
          <a:prstGeom prst="rect">
            <a:avLst/>
          </a:prstGeom>
          <a:noFill/>
        </p:spPr>
        <p:txBody>
          <a:bodyPr wrap="square" rtlCol="0">
            <a:spAutoFit/>
          </a:bodyPr>
          <a:lstStyle/>
          <a:p>
            <a:pPr algn="dist"/>
            <a:r>
              <a:rPr lang="zh-CN" altLang="en-US" sz="3200" b="1" dirty="0">
                <a:solidFill>
                  <a:schemeClr val="accent6">
                    <a:lumMod val="40000"/>
                    <a:lumOff val="60000"/>
                  </a:schemeClr>
                </a:solidFill>
                <a:latin typeface="微软雅黑" panose="020B0503020204020204" pitchFamily="34" charset="-122"/>
                <a:ea typeface="微软雅黑" panose="020B0503020204020204" pitchFamily="34" charset="-122"/>
              </a:rPr>
              <a:t>特大城市</a:t>
            </a:r>
            <a:endParaRPr lang="zh-CN" altLang="en-US" sz="32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22" name="文本框 10"/>
          <p:cNvSpPr txBox="1"/>
          <p:nvPr/>
        </p:nvSpPr>
        <p:spPr>
          <a:xfrm>
            <a:off x="5279882" y="5206455"/>
            <a:ext cx="729582" cy="707886"/>
          </a:xfrm>
          <a:prstGeom prst="rect">
            <a:avLst/>
          </a:prstGeom>
          <a:noFill/>
        </p:spPr>
        <p:txBody>
          <a:bodyPr wrap="square" rtlCol="0">
            <a:spAutoFit/>
          </a:bodyPr>
          <a:lstStyle/>
          <a:p>
            <a:pPr algn="ctr"/>
            <a:r>
              <a:rPr lang="en-US" altLang="zh-CN" sz="4000" dirty="0">
                <a:solidFill>
                  <a:schemeClr val="accent3">
                    <a:lumMod val="40000"/>
                    <a:lumOff val="60000"/>
                  </a:schemeClr>
                </a:solidFill>
                <a:latin typeface="Impact" panose="020B0806030902050204" pitchFamily="34" charset="0"/>
              </a:rPr>
              <a:t>05</a:t>
            </a:r>
            <a:endParaRPr lang="en-US" altLang="zh-CN" sz="4000" dirty="0">
              <a:solidFill>
                <a:schemeClr val="accent3">
                  <a:lumMod val="40000"/>
                  <a:lumOff val="60000"/>
                </a:schemeClr>
              </a:solidFill>
              <a:latin typeface="Impact" panose="020B0806030902050204" pitchFamily="34" charset="0"/>
            </a:endParaRPr>
          </a:p>
        </p:txBody>
      </p:sp>
      <p:cxnSp>
        <p:nvCxnSpPr>
          <p:cNvPr id="23" name="直接连接符 22"/>
          <p:cNvCxnSpPr/>
          <p:nvPr/>
        </p:nvCxnSpPr>
        <p:spPr>
          <a:xfrm>
            <a:off x="6201272" y="5333406"/>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4" name="文本框 12"/>
          <p:cNvSpPr txBox="1"/>
          <p:nvPr/>
        </p:nvSpPr>
        <p:spPr>
          <a:xfrm>
            <a:off x="6495701" y="5272707"/>
            <a:ext cx="4018963" cy="583565"/>
          </a:xfrm>
          <a:prstGeom prst="rect">
            <a:avLst/>
          </a:prstGeom>
          <a:noFill/>
        </p:spPr>
        <p:txBody>
          <a:bodyPr wrap="square" rtlCol="0">
            <a:spAutoFit/>
          </a:bodyPr>
          <a:lstStyle/>
          <a:p>
            <a:pPr algn="dist"/>
            <a:r>
              <a:rPr lang="zh-CN" altLang="en-US" sz="3200" b="1" dirty="0">
                <a:solidFill>
                  <a:schemeClr val="accent3">
                    <a:lumMod val="40000"/>
                    <a:lumOff val="60000"/>
                  </a:schemeClr>
                </a:solidFill>
                <a:latin typeface="微软雅黑" panose="020B0503020204020204" pitchFamily="34" charset="-122"/>
                <a:ea typeface="微软雅黑" panose="020B0503020204020204" pitchFamily="34" charset="-122"/>
              </a:rPr>
              <a:t>重点城市</a:t>
            </a:r>
            <a:endParaRPr lang="zh-CN" altLang="en-US" sz="3200" b="1" dirty="0">
              <a:solidFill>
                <a:schemeClr val="accent3">
                  <a:lumMod val="40000"/>
                  <a:lumOff val="60000"/>
                </a:schemeClr>
              </a:solidFill>
              <a:latin typeface="微软雅黑" panose="020B0503020204020204" pitchFamily="34" charset="-122"/>
              <a:ea typeface="微软雅黑" panose="020B0503020204020204" pitchFamily="34" charset="-122"/>
            </a:endParaRPr>
          </a:p>
        </p:txBody>
      </p:sp>
      <p:grpSp>
        <p:nvGrpSpPr>
          <p:cNvPr id="15" name="Group 4"/>
          <p:cNvGrpSpPr>
            <a:grpSpLocks noChangeAspect="1"/>
          </p:cNvGrpSpPr>
          <p:nvPr/>
        </p:nvGrpSpPr>
        <p:grpSpPr bwMode="auto">
          <a:xfrm>
            <a:off x="913163" y="2475962"/>
            <a:ext cx="3375025" cy="3254375"/>
            <a:chOff x="-209" y="1719"/>
            <a:chExt cx="2126" cy="2050"/>
          </a:xfrm>
          <a:solidFill>
            <a:srgbClr val="BC8456"/>
          </a:solidFill>
        </p:grpSpPr>
        <p:sp>
          <p:nvSpPr>
            <p:cNvPr id="17" name="Freeform 5"/>
            <p:cNvSpPr/>
            <p:nvPr/>
          </p:nvSpPr>
          <p:spPr bwMode="auto">
            <a:xfrm>
              <a:off x="642" y="2025"/>
              <a:ext cx="224" cy="267"/>
            </a:xfrm>
            <a:custGeom>
              <a:avLst/>
              <a:gdLst>
                <a:gd name="T0" fmla="*/ 42 w 46"/>
                <a:gd name="T1" fmla="*/ 24 h 55"/>
                <a:gd name="T2" fmla="*/ 43 w 46"/>
                <a:gd name="T3" fmla="*/ 20 h 55"/>
                <a:gd name="T4" fmla="*/ 34 w 46"/>
                <a:gd name="T5" fmla="*/ 13 h 55"/>
                <a:gd name="T6" fmla="*/ 35 w 46"/>
                <a:gd name="T7" fmla="*/ 11 h 55"/>
                <a:gd name="T8" fmla="*/ 27 w 46"/>
                <a:gd name="T9" fmla="*/ 3 h 55"/>
                <a:gd name="T10" fmla="*/ 3 w 46"/>
                <a:gd name="T11" fmla="*/ 30 h 55"/>
                <a:gd name="T12" fmla="*/ 12 w 46"/>
                <a:gd name="T13" fmla="*/ 36 h 55"/>
                <a:gd name="T14" fmla="*/ 23 w 46"/>
                <a:gd name="T15" fmla="*/ 41 h 55"/>
                <a:gd name="T16" fmla="*/ 27 w 46"/>
                <a:gd name="T17" fmla="*/ 36 h 55"/>
                <a:gd name="T18" fmla="*/ 24 w 46"/>
                <a:gd name="T19" fmla="*/ 42 h 55"/>
                <a:gd name="T20" fmla="*/ 35 w 46"/>
                <a:gd name="T21" fmla="*/ 48 h 55"/>
                <a:gd name="T22" fmla="*/ 36 w 46"/>
                <a:gd name="T23" fmla="*/ 47 h 55"/>
                <a:gd name="T24" fmla="*/ 39 w 46"/>
                <a:gd name="T25" fmla="*/ 47 h 55"/>
                <a:gd name="T26" fmla="*/ 46 w 46"/>
                <a:gd name="T27" fmla="*/ 30 h 55"/>
                <a:gd name="T28" fmla="*/ 42 w 46"/>
                <a:gd name="T29"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5">
                  <a:moveTo>
                    <a:pt x="42" y="24"/>
                  </a:moveTo>
                  <a:cubicBezTo>
                    <a:pt x="42" y="23"/>
                    <a:pt x="42" y="21"/>
                    <a:pt x="43" y="20"/>
                  </a:cubicBezTo>
                  <a:cubicBezTo>
                    <a:pt x="44" y="15"/>
                    <a:pt x="38" y="10"/>
                    <a:pt x="34" y="13"/>
                  </a:cubicBezTo>
                  <a:cubicBezTo>
                    <a:pt x="34" y="12"/>
                    <a:pt x="35" y="12"/>
                    <a:pt x="35" y="11"/>
                  </a:cubicBezTo>
                  <a:cubicBezTo>
                    <a:pt x="37" y="7"/>
                    <a:pt x="32" y="0"/>
                    <a:pt x="27" y="3"/>
                  </a:cubicBezTo>
                  <a:cubicBezTo>
                    <a:pt x="17" y="10"/>
                    <a:pt x="8" y="19"/>
                    <a:pt x="3" y="30"/>
                  </a:cubicBezTo>
                  <a:cubicBezTo>
                    <a:pt x="0" y="36"/>
                    <a:pt x="8" y="41"/>
                    <a:pt x="12" y="36"/>
                  </a:cubicBezTo>
                  <a:cubicBezTo>
                    <a:pt x="11" y="42"/>
                    <a:pt x="18" y="46"/>
                    <a:pt x="23" y="41"/>
                  </a:cubicBezTo>
                  <a:cubicBezTo>
                    <a:pt x="24" y="39"/>
                    <a:pt x="26" y="37"/>
                    <a:pt x="27" y="36"/>
                  </a:cubicBezTo>
                  <a:cubicBezTo>
                    <a:pt x="26" y="38"/>
                    <a:pt x="25" y="40"/>
                    <a:pt x="24" y="42"/>
                  </a:cubicBezTo>
                  <a:cubicBezTo>
                    <a:pt x="20" y="49"/>
                    <a:pt x="31" y="55"/>
                    <a:pt x="35" y="48"/>
                  </a:cubicBezTo>
                  <a:cubicBezTo>
                    <a:pt x="35" y="48"/>
                    <a:pt x="36" y="47"/>
                    <a:pt x="36" y="47"/>
                  </a:cubicBezTo>
                  <a:cubicBezTo>
                    <a:pt x="37" y="47"/>
                    <a:pt x="38" y="47"/>
                    <a:pt x="39" y="47"/>
                  </a:cubicBezTo>
                  <a:cubicBezTo>
                    <a:pt x="45" y="45"/>
                    <a:pt x="46" y="36"/>
                    <a:pt x="46" y="30"/>
                  </a:cubicBezTo>
                  <a:cubicBezTo>
                    <a:pt x="46" y="27"/>
                    <a:pt x="44" y="25"/>
                    <a:pt x="4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18" name="Freeform 6"/>
            <p:cNvSpPr>
              <a:spLocks noEditPoints="1"/>
            </p:cNvSpPr>
            <p:nvPr/>
          </p:nvSpPr>
          <p:spPr bwMode="auto">
            <a:xfrm>
              <a:off x="-209" y="1719"/>
              <a:ext cx="2126" cy="2050"/>
            </a:xfrm>
            <a:custGeom>
              <a:avLst/>
              <a:gdLst>
                <a:gd name="T0" fmla="*/ 418 w 437"/>
                <a:gd name="T1" fmla="*/ 253 h 422"/>
                <a:gd name="T2" fmla="*/ 420 w 437"/>
                <a:gd name="T3" fmla="*/ 226 h 422"/>
                <a:gd name="T4" fmla="*/ 430 w 437"/>
                <a:gd name="T5" fmla="*/ 177 h 422"/>
                <a:gd name="T6" fmla="*/ 415 w 437"/>
                <a:gd name="T7" fmla="*/ 161 h 422"/>
                <a:gd name="T8" fmla="*/ 409 w 437"/>
                <a:gd name="T9" fmla="*/ 129 h 422"/>
                <a:gd name="T10" fmla="*/ 243 w 437"/>
                <a:gd name="T11" fmla="*/ 25 h 422"/>
                <a:gd name="T12" fmla="*/ 224 w 437"/>
                <a:gd name="T13" fmla="*/ 8 h 422"/>
                <a:gd name="T14" fmla="*/ 161 w 437"/>
                <a:gd name="T15" fmla="*/ 102 h 422"/>
                <a:gd name="T16" fmla="*/ 118 w 437"/>
                <a:gd name="T17" fmla="*/ 149 h 422"/>
                <a:gd name="T18" fmla="*/ 150 w 437"/>
                <a:gd name="T19" fmla="*/ 198 h 422"/>
                <a:gd name="T20" fmla="*/ 136 w 437"/>
                <a:gd name="T21" fmla="*/ 213 h 422"/>
                <a:gd name="T22" fmla="*/ 91 w 437"/>
                <a:gd name="T23" fmla="*/ 246 h 422"/>
                <a:gd name="T24" fmla="*/ 251 w 437"/>
                <a:gd name="T25" fmla="*/ 384 h 422"/>
                <a:gd name="T26" fmla="*/ 270 w 437"/>
                <a:gd name="T27" fmla="*/ 421 h 422"/>
                <a:gd name="T28" fmla="*/ 403 w 437"/>
                <a:gd name="T29" fmla="*/ 370 h 422"/>
                <a:gd name="T30" fmla="*/ 393 w 437"/>
                <a:gd name="T31" fmla="*/ 324 h 422"/>
                <a:gd name="T32" fmla="*/ 412 w 437"/>
                <a:gd name="T33" fmla="*/ 312 h 422"/>
                <a:gd name="T34" fmla="*/ 425 w 437"/>
                <a:gd name="T35" fmla="*/ 268 h 422"/>
                <a:gd name="T36" fmla="*/ 412 w 437"/>
                <a:gd name="T37" fmla="*/ 173 h 422"/>
                <a:gd name="T38" fmla="*/ 372 w 437"/>
                <a:gd name="T39" fmla="*/ 156 h 422"/>
                <a:gd name="T40" fmla="*/ 225 w 437"/>
                <a:gd name="T41" fmla="*/ 42 h 422"/>
                <a:gd name="T42" fmla="*/ 216 w 437"/>
                <a:gd name="T43" fmla="*/ 57 h 422"/>
                <a:gd name="T44" fmla="*/ 265 w 437"/>
                <a:gd name="T45" fmla="*/ 74 h 422"/>
                <a:gd name="T46" fmla="*/ 242 w 437"/>
                <a:gd name="T47" fmla="*/ 51 h 422"/>
                <a:gd name="T48" fmla="*/ 301 w 437"/>
                <a:gd name="T49" fmla="*/ 83 h 422"/>
                <a:gd name="T50" fmla="*/ 254 w 437"/>
                <a:gd name="T51" fmla="*/ 128 h 422"/>
                <a:gd name="T52" fmla="*/ 193 w 437"/>
                <a:gd name="T53" fmla="*/ 136 h 422"/>
                <a:gd name="T54" fmla="*/ 172 w 437"/>
                <a:gd name="T55" fmla="*/ 85 h 422"/>
                <a:gd name="T56" fmla="*/ 129 w 437"/>
                <a:gd name="T57" fmla="*/ 151 h 422"/>
                <a:gd name="T58" fmla="*/ 247 w 437"/>
                <a:gd name="T59" fmla="*/ 135 h 422"/>
                <a:gd name="T60" fmla="*/ 385 w 437"/>
                <a:gd name="T61" fmla="*/ 136 h 422"/>
                <a:gd name="T62" fmla="*/ 146 w 437"/>
                <a:gd name="T63" fmla="*/ 149 h 422"/>
                <a:gd name="T64" fmla="*/ 335 w 437"/>
                <a:gd name="T65" fmla="*/ 185 h 422"/>
                <a:gd name="T66" fmla="*/ 130 w 437"/>
                <a:gd name="T67" fmla="*/ 156 h 422"/>
                <a:gd name="T68" fmla="*/ 360 w 437"/>
                <a:gd name="T69" fmla="*/ 221 h 422"/>
                <a:gd name="T70" fmla="*/ 396 w 437"/>
                <a:gd name="T71" fmla="*/ 201 h 422"/>
                <a:gd name="T72" fmla="*/ 149 w 437"/>
                <a:gd name="T73" fmla="*/ 209 h 422"/>
                <a:gd name="T74" fmla="*/ 275 w 437"/>
                <a:gd name="T75" fmla="*/ 253 h 422"/>
                <a:gd name="T76" fmla="*/ 143 w 437"/>
                <a:gd name="T77" fmla="*/ 219 h 422"/>
                <a:gd name="T78" fmla="*/ 308 w 437"/>
                <a:gd name="T79" fmla="*/ 372 h 422"/>
                <a:gd name="T80" fmla="*/ 350 w 437"/>
                <a:gd name="T81" fmla="*/ 359 h 422"/>
                <a:gd name="T82" fmla="*/ 346 w 437"/>
                <a:gd name="T83" fmla="*/ 338 h 422"/>
                <a:gd name="T84" fmla="*/ 290 w 437"/>
                <a:gd name="T85" fmla="*/ 350 h 422"/>
                <a:gd name="T86" fmla="*/ 285 w 437"/>
                <a:gd name="T87" fmla="*/ 364 h 422"/>
                <a:gd name="T88" fmla="*/ 264 w 437"/>
                <a:gd name="T89" fmla="*/ 362 h 422"/>
                <a:gd name="T90" fmla="*/ 308 w 437"/>
                <a:gd name="T91" fmla="*/ 332 h 422"/>
                <a:gd name="T92" fmla="*/ 291 w 437"/>
                <a:gd name="T93" fmla="*/ 380 h 422"/>
                <a:gd name="T94" fmla="*/ 224 w 437"/>
                <a:gd name="T95" fmla="*/ 335 h 422"/>
                <a:gd name="T96" fmla="*/ 91 w 437"/>
                <a:gd name="T97" fmla="*/ 257 h 422"/>
                <a:gd name="T98" fmla="*/ 225 w 437"/>
                <a:gd name="T99" fmla="*/ 340 h 422"/>
                <a:gd name="T100" fmla="*/ 146 w 437"/>
                <a:gd name="T101" fmla="*/ 254 h 422"/>
                <a:gd name="T102" fmla="*/ 322 w 437"/>
                <a:gd name="T103" fmla="*/ 297 h 422"/>
                <a:gd name="T104" fmla="*/ 297 w 437"/>
                <a:gd name="T105" fmla="*/ 319 h 422"/>
                <a:gd name="T106" fmla="*/ 410 w 437"/>
                <a:gd name="T107" fmla="*/ 27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7" h="422">
                  <a:moveTo>
                    <a:pt x="425" y="268"/>
                  </a:moveTo>
                  <a:cubicBezTo>
                    <a:pt x="423" y="268"/>
                    <a:pt x="422" y="268"/>
                    <a:pt x="420" y="269"/>
                  </a:cubicBezTo>
                  <a:cubicBezTo>
                    <a:pt x="420" y="263"/>
                    <a:pt x="419" y="258"/>
                    <a:pt x="418" y="253"/>
                  </a:cubicBezTo>
                  <a:cubicBezTo>
                    <a:pt x="417" y="245"/>
                    <a:pt x="419" y="236"/>
                    <a:pt x="416" y="228"/>
                  </a:cubicBezTo>
                  <a:cubicBezTo>
                    <a:pt x="415" y="228"/>
                    <a:pt x="415" y="228"/>
                    <a:pt x="415" y="227"/>
                  </a:cubicBezTo>
                  <a:cubicBezTo>
                    <a:pt x="417" y="227"/>
                    <a:pt x="419" y="226"/>
                    <a:pt x="420" y="226"/>
                  </a:cubicBezTo>
                  <a:cubicBezTo>
                    <a:pt x="423" y="225"/>
                    <a:pt x="426" y="221"/>
                    <a:pt x="425" y="218"/>
                  </a:cubicBezTo>
                  <a:cubicBezTo>
                    <a:pt x="420" y="208"/>
                    <a:pt x="416" y="200"/>
                    <a:pt x="407" y="193"/>
                  </a:cubicBezTo>
                  <a:cubicBezTo>
                    <a:pt x="417" y="187"/>
                    <a:pt x="425" y="181"/>
                    <a:pt x="430" y="177"/>
                  </a:cubicBezTo>
                  <a:cubicBezTo>
                    <a:pt x="437" y="172"/>
                    <a:pt x="430" y="160"/>
                    <a:pt x="423" y="165"/>
                  </a:cubicBezTo>
                  <a:cubicBezTo>
                    <a:pt x="420" y="167"/>
                    <a:pt x="418" y="168"/>
                    <a:pt x="416" y="170"/>
                  </a:cubicBezTo>
                  <a:cubicBezTo>
                    <a:pt x="417" y="167"/>
                    <a:pt x="416" y="164"/>
                    <a:pt x="415" y="161"/>
                  </a:cubicBezTo>
                  <a:cubicBezTo>
                    <a:pt x="414" y="154"/>
                    <a:pt x="414" y="147"/>
                    <a:pt x="415" y="141"/>
                  </a:cubicBezTo>
                  <a:cubicBezTo>
                    <a:pt x="416" y="138"/>
                    <a:pt x="414" y="135"/>
                    <a:pt x="412" y="134"/>
                  </a:cubicBezTo>
                  <a:cubicBezTo>
                    <a:pt x="413" y="132"/>
                    <a:pt x="411" y="129"/>
                    <a:pt x="409" y="129"/>
                  </a:cubicBezTo>
                  <a:cubicBezTo>
                    <a:pt x="408" y="126"/>
                    <a:pt x="406" y="123"/>
                    <a:pt x="402" y="123"/>
                  </a:cubicBezTo>
                  <a:cubicBezTo>
                    <a:pt x="369" y="121"/>
                    <a:pt x="341" y="109"/>
                    <a:pt x="312" y="97"/>
                  </a:cubicBezTo>
                  <a:cubicBezTo>
                    <a:pt x="328" y="52"/>
                    <a:pt x="285" y="10"/>
                    <a:pt x="243" y="25"/>
                  </a:cubicBezTo>
                  <a:cubicBezTo>
                    <a:pt x="243" y="19"/>
                    <a:pt x="244" y="13"/>
                    <a:pt x="242" y="7"/>
                  </a:cubicBezTo>
                  <a:cubicBezTo>
                    <a:pt x="241" y="3"/>
                    <a:pt x="238" y="2"/>
                    <a:pt x="235" y="2"/>
                  </a:cubicBezTo>
                  <a:cubicBezTo>
                    <a:pt x="231" y="0"/>
                    <a:pt x="224" y="2"/>
                    <a:pt x="224" y="8"/>
                  </a:cubicBezTo>
                  <a:cubicBezTo>
                    <a:pt x="224" y="16"/>
                    <a:pt x="224" y="24"/>
                    <a:pt x="225" y="32"/>
                  </a:cubicBezTo>
                  <a:cubicBezTo>
                    <a:pt x="209" y="33"/>
                    <a:pt x="192" y="37"/>
                    <a:pt x="179" y="45"/>
                  </a:cubicBezTo>
                  <a:cubicBezTo>
                    <a:pt x="161" y="57"/>
                    <a:pt x="158" y="82"/>
                    <a:pt x="161" y="102"/>
                  </a:cubicBezTo>
                  <a:cubicBezTo>
                    <a:pt x="161" y="107"/>
                    <a:pt x="163" y="111"/>
                    <a:pt x="164" y="116"/>
                  </a:cubicBezTo>
                  <a:cubicBezTo>
                    <a:pt x="159" y="120"/>
                    <a:pt x="153" y="126"/>
                    <a:pt x="148" y="131"/>
                  </a:cubicBezTo>
                  <a:cubicBezTo>
                    <a:pt x="139" y="138"/>
                    <a:pt x="129" y="144"/>
                    <a:pt x="118" y="149"/>
                  </a:cubicBezTo>
                  <a:cubicBezTo>
                    <a:pt x="115" y="151"/>
                    <a:pt x="117" y="155"/>
                    <a:pt x="120" y="154"/>
                  </a:cubicBezTo>
                  <a:cubicBezTo>
                    <a:pt x="121" y="154"/>
                    <a:pt x="122" y="154"/>
                    <a:pt x="123" y="153"/>
                  </a:cubicBezTo>
                  <a:cubicBezTo>
                    <a:pt x="109" y="173"/>
                    <a:pt x="123" y="188"/>
                    <a:pt x="150" y="198"/>
                  </a:cubicBezTo>
                  <a:cubicBezTo>
                    <a:pt x="150" y="198"/>
                    <a:pt x="150" y="198"/>
                    <a:pt x="150" y="198"/>
                  </a:cubicBezTo>
                  <a:cubicBezTo>
                    <a:pt x="145" y="202"/>
                    <a:pt x="145" y="203"/>
                    <a:pt x="139" y="208"/>
                  </a:cubicBezTo>
                  <a:cubicBezTo>
                    <a:pt x="137" y="209"/>
                    <a:pt x="136" y="211"/>
                    <a:pt x="136" y="213"/>
                  </a:cubicBezTo>
                  <a:cubicBezTo>
                    <a:pt x="127" y="225"/>
                    <a:pt x="131" y="237"/>
                    <a:pt x="144" y="248"/>
                  </a:cubicBezTo>
                  <a:cubicBezTo>
                    <a:pt x="127" y="243"/>
                    <a:pt x="111" y="243"/>
                    <a:pt x="94" y="245"/>
                  </a:cubicBezTo>
                  <a:cubicBezTo>
                    <a:pt x="93" y="245"/>
                    <a:pt x="92" y="246"/>
                    <a:pt x="91" y="246"/>
                  </a:cubicBezTo>
                  <a:cubicBezTo>
                    <a:pt x="91" y="246"/>
                    <a:pt x="91" y="246"/>
                    <a:pt x="90" y="247"/>
                  </a:cubicBezTo>
                  <a:cubicBezTo>
                    <a:pt x="0" y="321"/>
                    <a:pt x="198" y="377"/>
                    <a:pt x="245" y="388"/>
                  </a:cubicBezTo>
                  <a:cubicBezTo>
                    <a:pt x="248" y="389"/>
                    <a:pt x="251" y="387"/>
                    <a:pt x="251" y="384"/>
                  </a:cubicBezTo>
                  <a:cubicBezTo>
                    <a:pt x="256" y="386"/>
                    <a:pt x="261" y="387"/>
                    <a:pt x="267" y="388"/>
                  </a:cubicBezTo>
                  <a:cubicBezTo>
                    <a:pt x="267" y="396"/>
                    <a:pt x="266" y="404"/>
                    <a:pt x="264" y="413"/>
                  </a:cubicBezTo>
                  <a:cubicBezTo>
                    <a:pt x="263" y="417"/>
                    <a:pt x="266" y="421"/>
                    <a:pt x="270" y="421"/>
                  </a:cubicBezTo>
                  <a:cubicBezTo>
                    <a:pt x="292" y="422"/>
                    <a:pt x="296" y="407"/>
                    <a:pt x="293" y="390"/>
                  </a:cubicBezTo>
                  <a:cubicBezTo>
                    <a:pt x="337" y="392"/>
                    <a:pt x="390" y="384"/>
                    <a:pt x="406" y="381"/>
                  </a:cubicBezTo>
                  <a:cubicBezTo>
                    <a:pt x="413" y="380"/>
                    <a:pt x="410" y="368"/>
                    <a:pt x="403" y="370"/>
                  </a:cubicBezTo>
                  <a:cubicBezTo>
                    <a:pt x="401" y="370"/>
                    <a:pt x="400" y="370"/>
                    <a:pt x="399" y="371"/>
                  </a:cubicBezTo>
                  <a:cubicBezTo>
                    <a:pt x="399" y="371"/>
                    <a:pt x="399" y="371"/>
                    <a:pt x="399" y="371"/>
                  </a:cubicBezTo>
                  <a:cubicBezTo>
                    <a:pt x="390" y="355"/>
                    <a:pt x="391" y="340"/>
                    <a:pt x="393" y="324"/>
                  </a:cubicBezTo>
                  <a:cubicBezTo>
                    <a:pt x="393" y="323"/>
                    <a:pt x="393" y="323"/>
                    <a:pt x="393" y="323"/>
                  </a:cubicBezTo>
                  <a:cubicBezTo>
                    <a:pt x="398" y="322"/>
                    <a:pt x="403" y="322"/>
                    <a:pt x="408" y="321"/>
                  </a:cubicBezTo>
                  <a:cubicBezTo>
                    <a:pt x="412" y="320"/>
                    <a:pt x="414" y="315"/>
                    <a:pt x="412" y="312"/>
                  </a:cubicBezTo>
                  <a:cubicBezTo>
                    <a:pt x="408" y="304"/>
                    <a:pt x="404" y="296"/>
                    <a:pt x="399" y="289"/>
                  </a:cubicBezTo>
                  <a:cubicBezTo>
                    <a:pt x="412" y="286"/>
                    <a:pt x="423" y="282"/>
                    <a:pt x="429" y="278"/>
                  </a:cubicBezTo>
                  <a:cubicBezTo>
                    <a:pt x="435" y="275"/>
                    <a:pt x="431" y="266"/>
                    <a:pt x="425" y="268"/>
                  </a:cubicBezTo>
                  <a:close/>
                  <a:moveTo>
                    <a:pt x="403" y="162"/>
                  </a:moveTo>
                  <a:cubicBezTo>
                    <a:pt x="404" y="165"/>
                    <a:pt x="405" y="168"/>
                    <a:pt x="407" y="170"/>
                  </a:cubicBezTo>
                  <a:cubicBezTo>
                    <a:pt x="408" y="173"/>
                    <a:pt x="410" y="173"/>
                    <a:pt x="412" y="173"/>
                  </a:cubicBezTo>
                  <a:cubicBezTo>
                    <a:pt x="406" y="177"/>
                    <a:pt x="399" y="182"/>
                    <a:pt x="392" y="186"/>
                  </a:cubicBezTo>
                  <a:cubicBezTo>
                    <a:pt x="384" y="191"/>
                    <a:pt x="362" y="205"/>
                    <a:pt x="352" y="197"/>
                  </a:cubicBezTo>
                  <a:cubicBezTo>
                    <a:pt x="337" y="185"/>
                    <a:pt x="364" y="162"/>
                    <a:pt x="372" y="156"/>
                  </a:cubicBezTo>
                  <a:cubicBezTo>
                    <a:pt x="382" y="150"/>
                    <a:pt x="391" y="143"/>
                    <a:pt x="402" y="139"/>
                  </a:cubicBezTo>
                  <a:cubicBezTo>
                    <a:pt x="400" y="147"/>
                    <a:pt x="401" y="154"/>
                    <a:pt x="403" y="162"/>
                  </a:cubicBezTo>
                  <a:close/>
                  <a:moveTo>
                    <a:pt x="225" y="42"/>
                  </a:moveTo>
                  <a:cubicBezTo>
                    <a:pt x="225" y="44"/>
                    <a:pt x="226" y="47"/>
                    <a:pt x="226" y="49"/>
                  </a:cubicBezTo>
                  <a:cubicBezTo>
                    <a:pt x="222" y="49"/>
                    <a:pt x="218" y="50"/>
                    <a:pt x="216" y="52"/>
                  </a:cubicBezTo>
                  <a:cubicBezTo>
                    <a:pt x="214" y="53"/>
                    <a:pt x="215" y="55"/>
                    <a:pt x="216" y="57"/>
                  </a:cubicBezTo>
                  <a:cubicBezTo>
                    <a:pt x="221" y="61"/>
                    <a:pt x="229" y="61"/>
                    <a:pt x="236" y="62"/>
                  </a:cubicBezTo>
                  <a:cubicBezTo>
                    <a:pt x="241" y="63"/>
                    <a:pt x="247" y="64"/>
                    <a:pt x="252" y="66"/>
                  </a:cubicBezTo>
                  <a:cubicBezTo>
                    <a:pt x="257" y="68"/>
                    <a:pt x="261" y="71"/>
                    <a:pt x="265" y="74"/>
                  </a:cubicBezTo>
                  <a:cubicBezTo>
                    <a:pt x="269" y="76"/>
                    <a:pt x="275" y="72"/>
                    <a:pt x="273" y="68"/>
                  </a:cubicBezTo>
                  <a:cubicBezTo>
                    <a:pt x="269" y="57"/>
                    <a:pt x="254" y="53"/>
                    <a:pt x="244" y="51"/>
                  </a:cubicBezTo>
                  <a:cubicBezTo>
                    <a:pt x="243" y="51"/>
                    <a:pt x="242" y="51"/>
                    <a:pt x="242" y="51"/>
                  </a:cubicBezTo>
                  <a:cubicBezTo>
                    <a:pt x="242" y="46"/>
                    <a:pt x="242" y="41"/>
                    <a:pt x="242" y="36"/>
                  </a:cubicBezTo>
                  <a:cubicBezTo>
                    <a:pt x="256" y="34"/>
                    <a:pt x="268" y="32"/>
                    <a:pt x="281" y="38"/>
                  </a:cubicBezTo>
                  <a:cubicBezTo>
                    <a:pt x="299" y="46"/>
                    <a:pt x="302" y="66"/>
                    <a:pt x="301" y="83"/>
                  </a:cubicBezTo>
                  <a:cubicBezTo>
                    <a:pt x="300" y="97"/>
                    <a:pt x="292" y="110"/>
                    <a:pt x="284" y="121"/>
                  </a:cubicBezTo>
                  <a:cubicBezTo>
                    <a:pt x="279" y="126"/>
                    <a:pt x="274" y="131"/>
                    <a:pt x="269" y="135"/>
                  </a:cubicBezTo>
                  <a:cubicBezTo>
                    <a:pt x="260" y="140"/>
                    <a:pt x="258" y="135"/>
                    <a:pt x="254" y="128"/>
                  </a:cubicBezTo>
                  <a:cubicBezTo>
                    <a:pt x="253" y="127"/>
                    <a:pt x="250" y="126"/>
                    <a:pt x="249" y="128"/>
                  </a:cubicBezTo>
                  <a:cubicBezTo>
                    <a:pt x="247" y="124"/>
                    <a:pt x="242" y="123"/>
                    <a:pt x="239" y="127"/>
                  </a:cubicBezTo>
                  <a:cubicBezTo>
                    <a:pt x="226" y="145"/>
                    <a:pt x="211" y="151"/>
                    <a:pt x="193" y="136"/>
                  </a:cubicBezTo>
                  <a:cubicBezTo>
                    <a:pt x="186" y="130"/>
                    <a:pt x="181" y="122"/>
                    <a:pt x="177" y="114"/>
                  </a:cubicBezTo>
                  <a:cubicBezTo>
                    <a:pt x="177" y="114"/>
                    <a:pt x="177" y="113"/>
                    <a:pt x="177" y="113"/>
                  </a:cubicBezTo>
                  <a:cubicBezTo>
                    <a:pt x="173" y="104"/>
                    <a:pt x="172" y="94"/>
                    <a:pt x="172" y="85"/>
                  </a:cubicBezTo>
                  <a:cubicBezTo>
                    <a:pt x="173" y="53"/>
                    <a:pt x="201" y="49"/>
                    <a:pt x="225" y="42"/>
                  </a:cubicBezTo>
                  <a:close/>
                  <a:moveTo>
                    <a:pt x="130" y="156"/>
                  </a:moveTo>
                  <a:cubicBezTo>
                    <a:pt x="131" y="154"/>
                    <a:pt x="130" y="152"/>
                    <a:pt x="129" y="151"/>
                  </a:cubicBezTo>
                  <a:cubicBezTo>
                    <a:pt x="136" y="148"/>
                    <a:pt x="143" y="145"/>
                    <a:pt x="150" y="140"/>
                  </a:cubicBezTo>
                  <a:cubicBezTo>
                    <a:pt x="156" y="136"/>
                    <a:pt x="164" y="132"/>
                    <a:pt x="170" y="126"/>
                  </a:cubicBezTo>
                  <a:cubicBezTo>
                    <a:pt x="188" y="156"/>
                    <a:pt x="226" y="173"/>
                    <a:pt x="247" y="135"/>
                  </a:cubicBezTo>
                  <a:cubicBezTo>
                    <a:pt x="248" y="146"/>
                    <a:pt x="259" y="152"/>
                    <a:pt x="270" y="147"/>
                  </a:cubicBezTo>
                  <a:cubicBezTo>
                    <a:pt x="288" y="140"/>
                    <a:pt x="301" y="121"/>
                    <a:pt x="309" y="104"/>
                  </a:cubicBezTo>
                  <a:cubicBezTo>
                    <a:pt x="331" y="120"/>
                    <a:pt x="358" y="132"/>
                    <a:pt x="385" y="136"/>
                  </a:cubicBezTo>
                  <a:cubicBezTo>
                    <a:pt x="365" y="143"/>
                    <a:pt x="344" y="157"/>
                    <a:pt x="337" y="175"/>
                  </a:cubicBezTo>
                  <a:cubicBezTo>
                    <a:pt x="309" y="167"/>
                    <a:pt x="278" y="166"/>
                    <a:pt x="250" y="162"/>
                  </a:cubicBezTo>
                  <a:cubicBezTo>
                    <a:pt x="215" y="158"/>
                    <a:pt x="181" y="153"/>
                    <a:pt x="146" y="149"/>
                  </a:cubicBezTo>
                  <a:cubicBezTo>
                    <a:pt x="143" y="148"/>
                    <a:pt x="142" y="154"/>
                    <a:pt x="146" y="155"/>
                  </a:cubicBezTo>
                  <a:cubicBezTo>
                    <a:pt x="176" y="164"/>
                    <a:pt x="207" y="170"/>
                    <a:pt x="238" y="174"/>
                  </a:cubicBezTo>
                  <a:cubicBezTo>
                    <a:pt x="269" y="178"/>
                    <a:pt x="303" y="185"/>
                    <a:pt x="335" y="185"/>
                  </a:cubicBezTo>
                  <a:cubicBezTo>
                    <a:pt x="335" y="190"/>
                    <a:pt x="336" y="195"/>
                    <a:pt x="338" y="200"/>
                  </a:cubicBezTo>
                  <a:cubicBezTo>
                    <a:pt x="340" y="205"/>
                    <a:pt x="343" y="208"/>
                    <a:pt x="346" y="210"/>
                  </a:cubicBezTo>
                  <a:cubicBezTo>
                    <a:pt x="292" y="214"/>
                    <a:pt x="105" y="203"/>
                    <a:pt x="130" y="156"/>
                  </a:cubicBezTo>
                  <a:close/>
                  <a:moveTo>
                    <a:pt x="153" y="201"/>
                  </a:moveTo>
                  <a:cubicBezTo>
                    <a:pt x="153" y="201"/>
                    <a:pt x="153" y="200"/>
                    <a:pt x="153" y="199"/>
                  </a:cubicBezTo>
                  <a:cubicBezTo>
                    <a:pt x="215" y="223"/>
                    <a:pt x="337" y="227"/>
                    <a:pt x="360" y="221"/>
                  </a:cubicBezTo>
                  <a:cubicBezTo>
                    <a:pt x="363" y="220"/>
                    <a:pt x="364" y="216"/>
                    <a:pt x="363" y="213"/>
                  </a:cubicBezTo>
                  <a:cubicBezTo>
                    <a:pt x="374" y="212"/>
                    <a:pt x="385" y="207"/>
                    <a:pt x="396" y="200"/>
                  </a:cubicBezTo>
                  <a:cubicBezTo>
                    <a:pt x="396" y="200"/>
                    <a:pt x="396" y="200"/>
                    <a:pt x="396" y="201"/>
                  </a:cubicBezTo>
                  <a:cubicBezTo>
                    <a:pt x="428" y="221"/>
                    <a:pt x="375" y="227"/>
                    <a:pt x="363" y="231"/>
                  </a:cubicBezTo>
                  <a:cubicBezTo>
                    <a:pt x="338" y="239"/>
                    <a:pt x="313" y="243"/>
                    <a:pt x="286" y="242"/>
                  </a:cubicBezTo>
                  <a:cubicBezTo>
                    <a:pt x="241" y="240"/>
                    <a:pt x="193" y="223"/>
                    <a:pt x="149" y="209"/>
                  </a:cubicBezTo>
                  <a:cubicBezTo>
                    <a:pt x="151" y="207"/>
                    <a:pt x="152" y="204"/>
                    <a:pt x="153" y="201"/>
                  </a:cubicBezTo>
                  <a:close/>
                  <a:moveTo>
                    <a:pt x="143" y="219"/>
                  </a:moveTo>
                  <a:cubicBezTo>
                    <a:pt x="185" y="235"/>
                    <a:pt x="231" y="248"/>
                    <a:pt x="275" y="253"/>
                  </a:cubicBezTo>
                  <a:cubicBezTo>
                    <a:pt x="281" y="253"/>
                    <a:pt x="286" y="254"/>
                    <a:pt x="292" y="254"/>
                  </a:cubicBezTo>
                  <a:cubicBezTo>
                    <a:pt x="287" y="268"/>
                    <a:pt x="290" y="279"/>
                    <a:pt x="297" y="285"/>
                  </a:cubicBezTo>
                  <a:cubicBezTo>
                    <a:pt x="245" y="276"/>
                    <a:pt x="133" y="255"/>
                    <a:pt x="143" y="219"/>
                  </a:cubicBezTo>
                  <a:close/>
                  <a:moveTo>
                    <a:pt x="291" y="380"/>
                  </a:moveTo>
                  <a:cubicBezTo>
                    <a:pt x="290" y="377"/>
                    <a:pt x="288" y="373"/>
                    <a:pt x="287" y="370"/>
                  </a:cubicBezTo>
                  <a:cubicBezTo>
                    <a:pt x="293" y="372"/>
                    <a:pt x="303" y="371"/>
                    <a:pt x="308" y="372"/>
                  </a:cubicBezTo>
                  <a:cubicBezTo>
                    <a:pt x="326" y="373"/>
                    <a:pt x="345" y="374"/>
                    <a:pt x="363" y="374"/>
                  </a:cubicBezTo>
                  <a:cubicBezTo>
                    <a:pt x="370" y="375"/>
                    <a:pt x="371" y="364"/>
                    <a:pt x="364" y="362"/>
                  </a:cubicBezTo>
                  <a:cubicBezTo>
                    <a:pt x="360" y="361"/>
                    <a:pt x="355" y="360"/>
                    <a:pt x="350" y="359"/>
                  </a:cubicBezTo>
                  <a:cubicBezTo>
                    <a:pt x="351" y="359"/>
                    <a:pt x="352" y="358"/>
                    <a:pt x="353" y="358"/>
                  </a:cubicBezTo>
                  <a:cubicBezTo>
                    <a:pt x="360" y="356"/>
                    <a:pt x="359" y="345"/>
                    <a:pt x="351" y="344"/>
                  </a:cubicBezTo>
                  <a:cubicBezTo>
                    <a:pt x="351" y="341"/>
                    <a:pt x="349" y="338"/>
                    <a:pt x="346" y="338"/>
                  </a:cubicBezTo>
                  <a:cubicBezTo>
                    <a:pt x="338" y="339"/>
                    <a:pt x="330" y="342"/>
                    <a:pt x="321" y="342"/>
                  </a:cubicBezTo>
                  <a:cubicBezTo>
                    <a:pt x="317" y="342"/>
                    <a:pt x="315" y="346"/>
                    <a:pt x="315" y="350"/>
                  </a:cubicBezTo>
                  <a:cubicBezTo>
                    <a:pt x="307" y="350"/>
                    <a:pt x="298" y="350"/>
                    <a:pt x="290" y="350"/>
                  </a:cubicBezTo>
                  <a:cubicBezTo>
                    <a:pt x="283" y="349"/>
                    <a:pt x="281" y="361"/>
                    <a:pt x="288" y="362"/>
                  </a:cubicBezTo>
                  <a:cubicBezTo>
                    <a:pt x="289" y="362"/>
                    <a:pt x="290" y="363"/>
                    <a:pt x="291" y="363"/>
                  </a:cubicBezTo>
                  <a:cubicBezTo>
                    <a:pt x="288" y="363"/>
                    <a:pt x="286" y="364"/>
                    <a:pt x="285" y="364"/>
                  </a:cubicBezTo>
                  <a:cubicBezTo>
                    <a:pt x="283" y="362"/>
                    <a:pt x="282" y="360"/>
                    <a:pt x="281" y="359"/>
                  </a:cubicBezTo>
                  <a:cubicBezTo>
                    <a:pt x="279" y="354"/>
                    <a:pt x="273" y="355"/>
                    <a:pt x="271" y="358"/>
                  </a:cubicBezTo>
                  <a:cubicBezTo>
                    <a:pt x="268" y="356"/>
                    <a:pt x="264" y="358"/>
                    <a:pt x="264" y="362"/>
                  </a:cubicBezTo>
                  <a:cubicBezTo>
                    <a:pt x="265" y="367"/>
                    <a:pt x="266" y="372"/>
                    <a:pt x="266" y="377"/>
                  </a:cubicBezTo>
                  <a:cubicBezTo>
                    <a:pt x="244" y="372"/>
                    <a:pt x="230" y="360"/>
                    <a:pt x="239" y="338"/>
                  </a:cubicBezTo>
                  <a:cubicBezTo>
                    <a:pt x="261" y="340"/>
                    <a:pt x="288" y="333"/>
                    <a:pt x="308" y="332"/>
                  </a:cubicBezTo>
                  <a:cubicBezTo>
                    <a:pt x="332" y="330"/>
                    <a:pt x="356" y="328"/>
                    <a:pt x="380" y="325"/>
                  </a:cubicBezTo>
                  <a:cubicBezTo>
                    <a:pt x="376" y="341"/>
                    <a:pt x="380" y="359"/>
                    <a:pt x="388" y="373"/>
                  </a:cubicBezTo>
                  <a:cubicBezTo>
                    <a:pt x="365" y="377"/>
                    <a:pt x="324" y="382"/>
                    <a:pt x="291" y="380"/>
                  </a:cubicBezTo>
                  <a:close/>
                  <a:moveTo>
                    <a:pt x="297" y="319"/>
                  </a:moveTo>
                  <a:cubicBezTo>
                    <a:pt x="276" y="321"/>
                    <a:pt x="241" y="318"/>
                    <a:pt x="224" y="334"/>
                  </a:cubicBezTo>
                  <a:cubicBezTo>
                    <a:pt x="223" y="334"/>
                    <a:pt x="223" y="335"/>
                    <a:pt x="224" y="335"/>
                  </a:cubicBezTo>
                  <a:cubicBezTo>
                    <a:pt x="226" y="336"/>
                    <a:pt x="228" y="336"/>
                    <a:pt x="231" y="337"/>
                  </a:cubicBezTo>
                  <a:cubicBezTo>
                    <a:pt x="222" y="353"/>
                    <a:pt x="223" y="364"/>
                    <a:pt x="230" y="372"/>
                  </a:cubicBezTo>
                  <a:cubicBezTo>
                    <a:pt x="170" y="356"/>
                    <a:pt x="45" y="323"/>
                    <a:pt x="91" y="257"/>
                  </a:cubicBezTo>
                  <a:cubicBezTo>
                    <a:pt x="108" y="276"/>
                    <a:pt x="128" y="290"/>
                    <a:pt x="149" y="303"/>
                  </a:cubicBezTo>
                  <a:cubicBezTo>
                    <a:pt x="172" y="317"/>
                    <a:pt x="196" y="335"/>
                    <a:pt x="221" y="345"/>
                  </a:cubicBezTo>
                  <a:cubicBezTo>
                    <a:pt x="224" y="346"/>
                    <a:pt x="227" y="342"/>
                    <a:pt x="225" y="340"/>
                  </a:cubicBezTo>
                  <a:cubicBezTo>
                    <a:pt x="212" y="321"/>
                    <a:pt x="187" y="311"/>
                    <a:pt x="169" y="301"/>
                  </a:cubicBezTo>
                  <a:cubicBezTo>
                    <a:pt x="146" y="288"/>
                    <a:pt x="125" y="275"/>
                    <a:pt x="108" y="256"/>
                  </a:cubicBezTo>
                  <a:cubicBezTo>
                    <a:pt x="121" y="254"/>
                    <a:pt x="133" y="253"/>
                    <a:pt x="146" y="254"/>
                  </a:cubicBezTo>
                  <a:cubicBezTo>
                    <a:pt x="148" y="254"/>
                    <a:pt x="149" y="253"/>
                    <a:pt x="149" y="252"/>
                  </a:cubicBezTo>
                  <a:cubicBezTo>
                    <a:pt x="191" y="282"/>
                    <a:pt x="295" y="303"/>
                    <a:pt x="317" y="301"/>
                  </a:cubicBezTo>
                  <a:cubicBezTo>
                    <a:pt x="319" y="301"/>
                    <a:pt x="321" y="299"/>
                    <a:pt x="322" y="297"/>
                  </a:cubicBezTo>
                  <a:cubicBezTo>
                    <a:pt x="341" y="300"/>
                    <a:pt x="365" y="297"/>
                    <a:pt x="387" y="292"/>
                  </a:cubicBezTo>
                  <a:cubicBezTo>
                    <a:pt x="390" y="298"/>
                    <a:pt x="393" y="304"/>
                    <a:pt x="397" y="310"/>
                  </a:cubicBezTo>
                  <a:cubicBezTo>
                    <a:pt x="364" y="315"/>
                    <a:pt x="331" y="316"/>
                    <a:pt x="297" y="319"/>
                  </a:cubicBezTo>
                  <a:close/>
                  <a:moveTo>
                    <a:pt x="297" y="254"/>
                  </a:moveTo>
                  <a:cubicBezTo>
                    <a:pt x="335" y="253"/>
                    <a:pt x="370" y="242"/>
                    <a:pt x="406" y="230"/>
                  </a:cubicBezTo>
                  <a:cubicBezTo>
                    <a:pt x="401" y="242"/>
                    <a:pt x="405" y="260"/>
                    <a:pt x="410" y="272"/>
                  </a:cubicBezTo>
                  <a:cubicBezTo>
                    <a:pt x="370" y="284"/>
                    <a:pt x="301" y="306"/>
                    <a:pt x="29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19" name="Freeform 7"/>
            <p:cNvSpPr/>
            <p:nvPr/>
          </p:nvSpPr>
          <p:spPr bwMode="auto">
            <a:xfrm>
              <a:off x="1382" y="2938"/>
              <a:ext cx="345" cy="141"/>
            </a:xfrm>
            <a:custGeom>
              <a:avLst/>
              <a:gdLst>
                <a:gd name="T0" fmla="*/ 67 w 71"/>
                <a:gd name="T1" fmla="*/ 13 h 29"/>
                <a:gd name="T2" fmla="*/ 66 w 71"/>
                <a:gd name="T3" fmla="*/ 5 h 29"/>
                <a:gd name="T4" fmla="*/ 62 w 71"/>
                <a:gd name="T5" fmla="*/ 2 h 29"/>
                <a:gd name="T6" fmla="*/ 56 w 71"/>
                <a:gd name="T7" fmla="*/ 1 h 29"/>
                <a:gd name="T8" fmla="*/ 48 w 71"/>
                <a:gd name="T9" fmla="*/ 0 h 29"/>
                <a:gd name="T10" fmla="*/ 41 w 71"/>
                <a:gd name="T11" fmla="*/ 6 h 29"/>
                <a:gd name="T12" fmla="*/ 9 w 71"/>
                <a:gd name="T13" fmla="*/ 10 h 29"/>
                <a:gd name="T14" fmla="*/ 9 w 71"/>
                <a:gd name="T15" fmla="*/ 10 h 29"/>
                <a:gd name="T16" fmla="*/ 9 w 71"/>
                <a:gd name="T17" fmla="*/ 10 h 29"/>
                <a:gd name="T18" fmla="*/ 7 w 71"/>
                <a:gd name="T19" fmla="*/ 10 h 29"/>
                <a:gd name="T20" fmla="*/ 3 w 71"/>
                <a:gd name="T21" fmla="*/ 22 h 29"/>
                <a:gd name="T22" fmla="*/ 7 w 71"/>
                <a:gd name="T23" fmla="*/ 29 h 29"/>
                <a:gd name="T24" fmla="*/ 63 w 71"/>
                <a:gd name="T25" fmla="*/ 24 h 29"/>
                <a:gd name="T26" fmla="*/ 67 w 71"/>
                <a:gd name="T27" fmla="*/ 1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29">
                  <a:moveTo>
                    <a:pt x="67" y="13"/>
                  </a:moveTo>
                  <a:cubicBezTo>
                    <a:pt x="68" y="10"/>
                    <a:pt x="68" y="7"/>
                    <a:pt x="66" y="5"/>
                  </a:cubicBezTo>
                  <a:cubicBezTo>
                    <a:pt x="65" y="3"/>
                    <a:pt x="64" y="2"/>
                    <a:pt x="62" y="2"/>
                  </a:cubicBezTo>
                  <a:cubicBezTo>
                    <a:pt x="60" y="1"/>
                    <a:pt x="58" y="1"/>
                    <a:pt x="56" y="1"/>
                  </a:cubicBezTo>
                  <a:cubicBezTo>
                    <a:pt x="53" y="1"/>
                    <a:pt x="51" y="0"/>
                    <a:pt x="48" y="0"/>
                  </a:cubicBezTo>
                  <a:cubicBezTo>
                    <a:pt x="44" y="0"/>
                    <a:pt x="42" y="3"/>
                    <a:pt x="41" y="6"/>
                  </a:cubicBezTo>
                  <a:cubicBezTo>
                    <a:pt x="31" y="8"/>
                    <a:pt x="20" y="9"/>
                    <a:pt x="9" y="10"/>
                  </a:cubicBezTo>
                  <a:cubicBezTo>
                    <a:pt x="9" y="10"/>
                    <a:pt x="9" y="10"/>
                    <a:pt x="9" y="10"/>
                  </a:cubicBezTo>
                  <a:cubicBezTo>
                    <a:pt x="9" y="10"/>
                    <a:pt x="9" y="10"/>
                    <a:pt x="9" y="10"/>
                  </a:cubicBezTo>
                  <a:cubicBezTo>
                    <a:pt x="8" y="10"/>
                    <a:pt x="8" y="10"/>
                    <a:pt x="7" y="10"/>
                  </a:cubicBezTo>
                  <a:cubicBezTo>
                    <a:pt x="1" y="11"/>
                    <a:pt x="0" y="18"/>
                    <a:pt x="3" y="22"/>
                  </a:cubicBezTo>
                  <a:cubicBezTo>
                    <a:pt x="1" y="24"/>
                    <a:pt x="3" y="29"/>
                    <a:pt x="7" y="29"/>
                  </a:cubicBezTo>
                  <a:cubicBezTo>
                    <a:pt x="25" y="28"/>
                    <a:pt x="44" y="25"/>
                    <a:pt x="63" y="24"/>
                  </a:cubicBezTo>
                  <a:cubicBezTo>
                    <a:pt x="70" y="24"/>
                    <a:pt x="71" y="17"/>
                    <a:pt x="6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sp>
          <p:nvSpPr>
            <p:cNvPr id="20" name="Freeform 8"/>
            <p:cNvSpPr/>
            <p:nvPr/>
          </p:nvSpPr>
          <p:spPr bwMode="auto">
            <a:xfrm>
              <a:off x="1489" y="2501"/>
              <a:ext cx="253" cy="136"/>
            </a:xfrm>
            <a:custGeom>
              <a:avLst/>
              <a:gdLst>
                <a:gd name="T0" fmla="*/ 41 w 52"/>
                <a:gd name="T1" fmla="*/ 2 h 28"/>
                <a:gd name="T2" fmla="*/ 40 w 52"/>
                <a:gd name="T3" fmla="*/ 2 h 28"/>
                <a:gd name="T4" fmla="*/ 36 w 52"/>
                <a:gd name="T5" fmla="*/ 0 h 28"/>
                <a:gd name="T6" fmla="*/ 6 w 52"/>
                <a:gd name="T7" fmla="*/ 15 h 28"/>
                <a:gd name="T8" fmla="*/ 11 w 52"/>
                <a:gd name="T9" fmla="*/ 26 h 28"/>
                <a:gd name="T10" fmla="*/ 21 w 52"/>
                <a:gd name="T11" fmla="*/ 23 h 28"/>
                <a:gd name="T12" fmla="*/ 22 w 52"/>
                <a:gd name="T13" fmla="*/ 24 h 28"/>
                <a:gd name="T14" fmla="*/ 33 w 52"/>
                <a:gd name="T15" fmla="*/ 21 h 28"/>
                <a:gd name="T16" fmla="*/ 45 w 52"/>
                <a:gd name="T17" fmla="*/ 13 h 28"/>
                <a:gd name="T18" fmla="*/ 46 w 52"/>
                <a:gd name="T19" fmla="*/ 13 h 28"/>
                <a:gd name="T20" fmla="*/ 46 w 52"/>
                <a:gd name="T21" fmla="*/ 13 h 28"/>
                <a:gd name="T22" fmla="*/ 47 w 52"/>
                <a:gd name="T23" fmla="*/ 12 h 28"/>
                <a:gd name="T24" fmla="*/ 41 w 52"/>
                <a:gd name="T25"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8">
                  <a:moveTo>
                    <a:pt x="41" y="2"/>
                  </a:moveTo>
                  <a:cubicBezTo>
                    <a:pt x="41" y="2"/>
                    <a:pt x="41" y="2"/>
                    <a:pt x="40" y="2"/>
                  </a:cubicBezTo>
                  <a:cubicBezTo>
                    <a:pt x="40" y="1"/>
                    <a:pt x="38" y="0"/>
                    <a:pt x="36" y="0"/>
                  </a:cubicBezTo>
                  <a:cubicBezTo>
                    <a:pt x="25" y="0"/>
                    <a:pt x="15" y="10"/>
                    <a:pt x="6" y="15"/>
                  </a:cubicBezTo>
                  <a:cubicBezTo>
                    <a:pt x="0" y="18"/>
                    <a:pt x="4" y="28"/>
                    <a:pt x="11" y="26"/>
                  </a:cubicBezTo>
                  <a:cubicBezTo>
                    <a:pt x="14" y="25"/>
                    <a:pt x="17" y="24"/>
                    <a:pt x="21" y="23"/>
                  </a:cubicBezTo>
                  <a:cubicBezTo>
                    <a:pt x="21" y="23"/>
                    <a:pt x="22" y="24"/>
                    <a:pt x="22" y="24"/>
                  </a:cubicBezTo>
                  <a:cubicBezTo>
                    <a:pt x="26" y="24"/>
                    <a:pt x="30" y="22"/>
                    <a:pt x="33" y="21"/>
                  </a:cubicBezTo>
                  <a:cubicBezTo>
                    <a:pt x="37" y="19"/>
                    <a:pt x="41" y="16"/>
                    <a:pt x="45" y="13"/>
                  </a:cubicBezTo>
                  <a:cubicBezTo>
                    <a:pt x="45" y="13"/>
                    <a:pt x="46" y="13"/>
                    <a:pt x="46" y="13"/>
                  </a:cubicBezTo>
                  <a:cubicBezTo>
                    <a:pt x="46" y="13"/>
                    <a:pt x="46" y="13"/>
                    <a:pt x="46" y="13"/>
                  </a:cubicBezTo>
                  <a:cubicBezTo>
                    <a:pt x="46" y="13"/>
                    <a:pt x="47" y="12"/>
                    <a:pt x="47" y="12"/>
                  </a:cubicBezTo>
                  <a:cubicBezTo>
                    <a:pt x="52" y="8"/>
                    <a:pt x="47" y="0"/>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D5D41"/>
                </a:solidFill>
              </a:endParaRPr>
            </a:p>
          </p:txBody>
        </p:sp>
      </p:grpSp>
      <p:sp>
        <p:nvSpPr>
          <p:cNvPr id="26" name="文本框 10"/>
          <p:cNvSpPr txBox="1"/>
          <p:nvPr/>
        </p:nvSpPr>
        <p:spPr>
          <a:xfrm>
            <a:off x="1326554" y="602172"/>
            <a:ext cx="2070049" cy="1200329"/>
          </a:xfrm>
          <a:prstGeom prst="rect">
            <a:avLst/>
          </a:prstGeom>
          <a:noFill/>
        </p:spPr>
        <p:txBody>
          <a:bodyPr wrap="square" rtlCol="0">
            <a:spAutoFit/>
          </a:bodyPr>
          <a:lstStyle/>
          <a:p>
            <a:r>
              <a:rPr lang="zh-CN" altLang="en-US" sz="7200" dirty="0">
                <a:blipFill dpi="0" rotWithShape="1">
                  <a:blip r:embed="rId4">
                    <a:extLst>
                      <a:ext uri="{28A0092B-C50C-407E-A947-70E740481C1C}">
                        <a14:useLocalDpi xmlns:a14="http://schemas.microsoft.com/office/drawing/2010/main" val="0"/>
                      </a:ext>
                    </a:extLst>
                  </a:blip>
                  <a:srcRect/>
                  <a:stretch>
                    <a:fillRect/>
                  </a:stretch>
                </a:blipFill>
                <a:latin typeface="方正正大黑简体" panose="02000000000000000000" pitchFamily="2" charset="-122"/>
                <a:ea typeface="方正正大黑简体" panose="02000000000000000000" pitchFamily="2" charset="-122"/>
                <a:cs typeface="Mongolian Baiti" panose="03000500000000000000" pitchFamily="66" charset="0"/>
              </a:rPr>
              <a:t>目录</a:t>
            </a:r>
            <a:endParaRPr lang="zh-CN" altLang="en-US" sz="7200" dirty="0">
              <a:blipFill dpi="0" rotWithShape="1">
                <a:blip r:embed="rId4">
                  <a:extLst>
                    <a:ext uri="{28A0092B-C50C-407E-A947-70E740481C1C}">
                      <a14:useLocalDpi xmlns:a14="http://schemas.microsoft.com/office/drawing/2010/main" val="0"/>
                    </a:ext>
                  </a:extLst>
                </a:blip>
                <a:srcRect/>
                <a:stretch>
                  <a:fillRect/>
                </a:stretch>
              </a:blipFill>
              <a:latin typeface="方正正大黑简体" panose="02000000000000000000" pitchFamily="2" charset="-122"/>
              <a:ea typeface="方正正大黑简体" panose="02000000000000000000" pitchFamily="2" charset="-122"/>
              <a:cs typeface="Mongolian Baiti" panose="03000500000000000000"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763563" y="1897720"/>
            <a:ext cx="633285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4290082" y="548668"/>
            <a:ext cx="7571303" cy="1200329"/>
          </a:xfrm>
          <a:prstGeom prst="rect">
            <a:avLst/>
          </a:prstGeom>
          <a:noFill/>
        </p:spPr>
        <p:txBody>
          <a:bodyPr wrap="none" rtlCol="0">
            <a:spAutoFit/>
          </a:bodyPr>
          <a:lstStyle/>
          <a:p>
            <a:pPr algn="dist"/>
            <a:r>
              <a:rPr lang="zh-CN" altLang="en-US" sz="7200" b="1" dirty="0">
                <a:solidFill>
                  <a:schemeClr val="accent2">
                    <a:lumMod val="40000"/>
                    <a:lumOff val="60000"/>
                  </a:schemeClr>
                </a:solidFill>
                <a:latin typeface="微软雅黑" panose="020B0503020204020204" pitchFamily="34" charset="-122"/>
                <a:ea typeface="微软雅黑" panose="020B0503020204020204" pitchFamily="34" charset="-122"/>
              </a:rPr>
              <a:t>中国省会城市名单</a:t>
            </a:r>
            <a:endParaRPr lang="zh-CN" altLang="en-US" sz="7200" b="1" dirty="0">
              <a:solidFill>
                <a:schemeClr val="accent2">
                  <a:lumMod val="40000"/>
                  <a:lumOff val="60000"/>
                </a:schemeClr>
              </a:solidFill>
              <a:latin typeface="微软雅黑" panose="020B0503020204020204" pitchFamily="34" charset="-122"/>
              <a:ea typeface="微软雅黑" panose="020B0503020204020204" pitchFamily="34" charset="-122"/>
            </a:endParaRPr>
          </a:p>
        </p:txBody>
      </p:sp>
      <p:sp>
        <p:nvSpPr>
          <p:cNvPr id="10" name="Freeform 5"/>
          <p:cNvSpPr>
            <a:spLocks noEditPoints="1"/>
          </p:cNvSpPr>
          <p:nvPr/>
        </p:nvSpPr>
        <p:spPr bwMode="auto">
          <a:xfrm rot="20865242">
            <a:off x="325989" y="269267"/>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EFA2EB"/>
          </a:solidFill>
          <a:ln>
            <a:noFill/>
          </a:ln>
        </p:spPr>
        <p:txBody>
          <a:bodyPr vert="horz" wrap="square" lIns="91440" tIns="45720" rIns="91440" bIns="45720" numCol="1" anchor="t" anchorCtr="0" compatLnSpc="1"/>
          <a:lstStyle/>
          <a:p>
            <a:endParaRPr lang="zh-CN" altLang="en-US"/>
          </a:p>
        </p:txBody>
      </p:sp>
      <p:sp>
        <p:nvSpPr>
          <p:cNvPr id="6" name="流程图: 离页连接符 5"/>
          <p:cNvSpPr/>
          <p:nvPr/>
        </p:nvSpPr>
        <p:spPr>
          <a:xfrm>
            <a:off x="2329243" y="548801"/>
            <a:ext cx="1692234" cy="1773054"/>
          </a:xfrm>
          <a:prstGeom prst="flowChartOffpageConnector">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lang="en-US" altLang="zh-CN" sz="9600" b="1" kern="0" dirty="0">
                <a:solidFill>
                  <a:prstClr val="white"/>
                </a:solidFill>
                <a:latin typeface="Impact" panose="020B0806030902050204" pitchFamily="34" charset="0"/>
                <a:ea typeface="微软雅黑" panose="020B0503020204020204" pitchFamily="34" charset="-122"/>
              </a:rPr>
              <a:t>01</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7" name="矩形 122"/>
          <p:cNvSpPr>
            <a:spLocks noChangeArrowheads="1"/>
          </p:cNvSpPr>
          <p:nvPr/>
        </p:nvSpPr>
        <p:spPr bwMode="auto">
          <a:xfrm>
            <a:off x="4021149" y="2195826"/>
            <a:ext cx="7564189" cy="42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342900" indent="-342900">
              <a:spcBef>
                <a:spcPct val="0"/>
              </a:spcBef>
            </a:pPr>
            <a:r>
              <a:rPr lang="zh-CN" altLang="zh-CN" sz="2000" dirty="0">
                <a:solidFill>
                  <a:schemeClr val="accent5">
                    <a:lumMod val="60000"/>
                    <a:lumOff val="40000"/>
                  </a:schemeClr>
                </a:solidFill>
              </a:rPr>
              <a:t>中国共计</a:t>
            </a:r>
            <a:r>
              <a:rPr lang="en-US" altLang="zh-CN" sz="2000" dirty="0">
                <a:solidFill>
                  <a:schemeClr val="accent5">
                    <a:lumMod val="60000"/>
                    <a:lumOff val="40000"/>
                  </a:schemeClr>
                </a:solidFill>
              </a:rPr>
              <a:t>28</a:t>
            </a:r>
            <a:r>
              <a:rPr lang="zh-CN" altLang="zh-CN" sz="2000" dirty="0">
                <a:solidFill>
                  <a:schemeClr val="accent5">
                    <a:lumMod val="60000"/>
                    <a:lumOff val="40000"/>
                  </a:schemeClr>
                </a:solidFill>
              </a:rPr>
              <a:t>座省会城市（不包括</a:t>
            </a:r>
            <a:r>
              <a:rPr lang="en-US" altLang="zh-CN" sz="2000" dirty="0">
                <a:solidFill>
                  <a:schemeClr val="accent5">
                    <a:lumMod val="60000"/>
                    <a:lumOff val="40000"/>
                  </a:schemeClr>
                </a:solidFill>
              </a:rPr>
              <a:t>4</a:t>
            </a:r>
            <a:r>
              <a:rPr lang="zh-CN" altLang="zh-CN" sz="2000" dirty="0">
                <a:solidFill>
                  <a:schemeClr val="accent5">
                    <a:lumMod val="60000"/>
                    <a:lumOff val="40000"/>
                  </a:schemeClr>
                </a:solidFill>
              </a:rPr>
              <a:t>个直辖市和</a:t>
            </a:r>
            <a:r>
              <a:rPr lang="en-US" altLang="zh-CN" sz="2000" dirty="0">
                <a:solidFill>
                  <a:schemeClr val="accent5">
                    <a:lumMod val="60000"/>
                    <a:lumOff val="40000"/>
                  </a:schemeClr>
                </a:solidFill>
              </a:rPr>
              <a:t>2</a:t>
            </a:r>
            <a:r>
              <a:rPr lang="zh-CN" altLang="zh-CN" sz="2000" dirty="0">
                <a:solidFill>
                  <a:schemeClr val="accent5">
                    <a:lumMod val="60000"/>
                    <a:lumOff val="40000"/>
                  </a:schemeClr>
                </a:solidFill>
              </a:rPr>
              <a:t>个特别行政区）</a:t>
            </a:r>
            <a:r>
              <a:rPr lang="zh-CN" altLang="zh-CN" sz="2000" dirty="0">
                <a:solidFill>
                  <a:srgbClr val="FFA9F8"/>
                </a:solidFill>
              </a:rPr>
              <a:t> </a:t>
            </a:r>
            <a:endParaRPr lang="zh-CN" altLang="en-US" sz="2000" dirty="0">
              <a:solidFill>
                <a:srgbClr val="FFA9F8"/>
              </a:solidFill>
              <a:sym typeface="微软雅黑" panose="020B0503020204020204" pitchFamily="34" charset="-122"/>
            </a:endParaRPr>
          </a:p>
        </p:txBody>
      </p:sp>
      <p:sp>
        <p:nvSpPr>
          <p:cNvPr id="2" name="文本框 1"/>
          <p:cNvSpPr txBox="1"/>
          <p:nvPr/>
        </p:nvSpPr>
        <p:spPr>
          <a:xfrm>
            <a:off x="1134745" y="2820035"/>
            <a:ext cx="9962515" cy="3046095"/>
          </a:xfrm>
          <a:prstGeom prst="rect">
            <a:avLst/>
          </a:prstGeom>
          <a:noFill/>
        </p:spPr>
        <p:txBody>
          <a:bodyPr wrap="square" rtlCol="0">
            <a:spAutoFit/>
          </a:bodyPr>
          <a:lstStyle/>
          <a:p>
            <a:pPr marL="342900" indent="-342900">
              <a:buFont typeface="Arial" panose="020B0604020202020204" pitchFamily="34" charset="0"/>
              <a:buChar char="•"/>
            </a:pPr>
            <a:r>
              <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省会城市是一省的</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行政中心</a:t>
            </a:r>
            <a:r>
              <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，一般为省的政治、经济、科教、文化、交通中心，这里涵盖了人口，经济，文化，交通，各行各业行政机关单位等各个方面的汇聚中心，一个省级管理部门都设在这个城市，是一个</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省的象征和标志</a:t>
            </a:r>
            <a:r>
              <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342900" indent="-342900">
              <a:buFont typeface="Arial" panose="020B0604020202020204" pitchFamily="34" charset="0"/>
              <a:buChar char="•"/>
            </a:pPr>
            <a:endPar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marL="342900" indent="-342900">
              <a:buFont typeface="Arial" panose="020B0604020202020204" pitchFamily="34" charset="0"/>
              <a:buChar char="•"/>
            </a:pPr>
            <a:r>
              <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正式文件中自治区、直辖市和特别行政区的行政中心并不称作省会，自治区的行政驻地通常称首府，</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“首府”和“省会”</a:t>
            </a:r>
            <a:r>
              <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本质上没有区别，所以自治区的首府在要求不严格的情况下，也被称为省会城市。</a:t>
            </a:r>
            <a:endParaRPr lang="zh-CN"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25"/>
          <p:cNvSpPr txBox="1"/>
          <p:nvPr/>
        </p:nvSpPr>
        <p:spPr>
          <a:xfrm rot="10800000" flipV="1">
            <a:off x="1225550" y="1137920"/>
            <a:ext cx="142240" cy="5015865"/>
          </a:xfrm>
          <a:prstGeom prst="rect">
            <a:avLst/>
          </a:prstGeom>
          <a:noFill/>
        </p:spPr>
        <p:txBody>
          <a:bodyPr wrap="square" rtlCol="0">
            <a:spAutoFit/>
          </a:bodyPr>
          <a:lstStyle/>
          <a:p>
            <a:pPr defTabSz="685800"/>
            <a:r>
              <a:rPr lang="zh-CN" altLang="en-US" sz="4000" b="1" dirty="0">
                <a:solidFill>
                  <a:schemeClr val="accent2">
                    <a:lumMod val="40000"/>
                    <a:lumOff val="60000"/>
                  </a:schemeClr>
                </a:solidFill>
                <a:latin typeface="Impact" panose="020B0806030902050204" pitchFamily="34" charset="0"/>
                <a:ea typeface="微软雅黑" panose="020B0503020204020204" pitchFamily="34" charset="-122"/>
              </a:rPr>
              <a:t>中国省会城市名单</a:t>
            </a:r>
            <a:endParaRPr lang="zh-CN" altLang="en-US" sz="4000" b="1" dirty="0">
              <a:solidFill>
                <a:schemeClr val="accent2">
                  <a:lumMod val="40000"/>
                  <a:lumOff val="60000"/>
                </a:schemeClr>
              </a:solidFill>
              <a:latin typeface="Impact" panose="020B0806030902050204" pitchFamily="34" charset="0"/>
              <a:ea typeface="微软雅黑" panose="020B0503020204020204" pitchFamily="34" charset="-122"/>
            </a:endParaRPr>
          </a:p>
        </p:txBody>
      </p:sp>
      <p:sp>
        <p:nvSpPr>
          <p:cNvPr id="49" name="文本框 26"/>
          <p:cNvSpPr txBox="1"/>
          <p:nvPr/>
        </p:nvSpPr>
        <p:spPr>
          <a:xfrm>
            <a:off x="1113155" y="318135"/>
            <a:ext cx="867410" cy="706755"/>
          </a:xfrm>
          <a:prstGeom prst="rect">
            <a:avLst/>
          </a:prstGeom>
          <a:noFill/>
        </p:spPr>
        <p:txBody>
          <a:bodyPr wrap="square" rtlCol="0">
            <a:spAutoFit/>
          </a:bodyPr>
          <a:lstStyle/>
          <a:p>
            <a:pPr algn="ctr" defTabSz="685800"/>
            <a:r>
              <a:rPr lang="en-US" altLang="zh-CN" sz="4000" dirty="0">
                <a:solidFill>
                  <a:schemeClr val="accent2">
                    <a:lumMod val="40000"/>
                    <a:lumOff val="60000"/>
                  </a:schemeClr>
                </a:solidFill>
                <a:latin typeface="Impact" panose="020B0806030902050204" pitchFamily="34" charset="0"/>
                <a:ea typeface="微软雅黑" panose="020B0503020204020204" pitchFamily="34" charset="-122"/>
              </a:rPr>
              <a:t>01</a:t>
            </a:r>
            <a:endParaRPr lang="en-US" altLang="zh-CN" sz="4000" dirty="0">
              <a:solidFill>
                <a:schemeClr val="accent2">
                  <a:lumMod val="40000"/>
                  <a:lumOff val="60000"/>
                </a:schemeClr>
              </a:solidFill>
              <a:latin typeface="Impact" panose="020B0806030902050204" pitchFamily="34" charset="0"/>
              <a:ea typeface="微软雅黑" panose="020B0503020204020204" pitchFamily="34" charset="-122"/>
            </a:endParaRPr>
          </a:p>
        </p:txBody>
      </p:sp>
      <p:graphicFrame>
        <p:nvGraphicFramePr>
          <p:cNvPr id="50" name="表格 49"/>
          <p:cNvGraphicFramePr>
            <a:graphicFrameLocks noGrp="1"/>
          </p:cNvGraphicFramePr>
          <p:nvPr>
            <p:custDataLst>
              <p:tags r:id="rId1"/>
            </p:custDataLst>
          </p:nvPr>
        </p:nvGraphicFramePr>
        <p:xfrm>
          <a:off x="2671445" y="234950"/>
          <a:ext cx="9004935" cy="6388100"/>
        </p:xfrm>
        <a:graphic>
          <a:graphicData uri="http://schemas.openxmlformats.org/drawingml/2006/table">
            <a:tbl>
              <a:tblPr firstRow="1" firstCol="1" bandRow="1">
                <a:effectLst>
                  <a:outerShdw blurRad="50800" dist="38100" dir="10800000" algn="r" rotWithShape="0">
                    <a:prstClr val="black">
                      <a:alpha val="40000"/>
                    </a:prstClr>
                  </a:outerShdw>
                </a:effectLst>
                <a:tableStyleId>{5C22544A-7EE6-4342-B048-85BDC9FD1C3A}</a:tableStyleId>
              </a:tblPr>
              <a:tblGrid>
                <a:gridCol w="2435860"/>
                <a:gridCol w="1941830"/>
                <a:gridCol w="2685415"/>
                <a:gridCol w="1941830"/>
              </a:tblGrid>
              <a:tr h="319405">
                <a:tc>
                  <a:txBody>
                    <a:bodyPr/>
                    <a:lstStyle/>
                    <a:p>
                      <a:pPr indent="0" algn="ctr">
                        <a:lnSpc>
                          <a:spcPct val="120000"/>
                        </a:lnSpc>
                        <a:spcBef>
                          <a:spcPts val="0"/>
                        </a:spcBef>
                        <a:spcAft>
                          <a:spcPts val="0"/>
                        </a:spcAft>
                      </a:pPr>
                      <a:r>
                        <a:rPr lang="zh-CN" altLang="en-US" sz="2000" b="1" spc="120">
                          <a:solidFill>
                            <a:srgbClr val="7D5CB8"/>
                          </a:solidFill>
                          <a:latin typeface="微软雅黑" panose="020B0503020204020204" pitchFamily="34" charset="-122"/>
                          <a:ea typeface="微软雅黑" panose="020B0503020204020204" pitchFamily="34" charset="-122"/>
                        </a:rPr>
                        <a:t>省份</a:t>
                      </a:r>
                      <a:endParaRPr lang="zh-CN" altLang="en-US" sz="2000" b="1"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2000" b="1"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2000" b="1"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w="19050">
                      <a:solidFill>
                        <a:srgbClr val="7D5CB8"/>
                      </a:solidFill>
                      <a:prstDash val="solid"/>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2000" b="1" spc="120">
                          <a:solidFill>
                            <a:srgbClr val="7D5CB8"/>
                          </a:solidFill>
                          <a:latin typeface="微软雅黑" panose="020B0503020204020204" pitchFamily="34" charset="-122"/>
                          <a:ea typeface="微软雅黑" panose="020B0503020204020204" pitchFamily="34" charset="-122"/>
                        </a:rPr>
                        <a:t>省份</a:t>
                      </a:r>
                      <a:endParaRPr lang="zh-CN" altLang="en-US" sz="2000" b="1"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2000" b="1"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2000" b="1"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w="19050">
                      <a:solidFill>
                        <a:srgbClr val="7D5CB8"/>
                      </a:solidFill>
                      <a:prstDash val="solid"/>
                    </a:lnT>
                    <a:lnB w="19050">
                      <a:solidFill>
                        <a:srgbClr val="7D5CB8"/>
                      </a:solidFill>
                      <a:prstDash val="solid"/>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河北省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石家庄</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湖北省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武汉</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w="19050">
                      <a:solidFill>
                        <a:srgbClr val="7D5CB8"/>
                      </a:solidFill>
                      <a:prstDash val="solid"/>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山西省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太原</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湖南省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长沙</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辽宁省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沈阳</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河南省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郑州</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吉林省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长春</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海南省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海口</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黑龙江省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哈尔滨</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四川省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成都</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江苏省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南京</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贵州省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贵阳</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浙江省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杭州</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云南省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昆明</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安徽省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合肥</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陕西省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西安</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福建省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福州</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甘肃省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兰州</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江西省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南昌</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青海省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西宁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山东省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济南</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台湾省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台北</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广东省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广州</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直辖市</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内蒙古自治区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呼和浩特</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北京市</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北京</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广西壮族自治区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南宁</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天津市</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天津</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西藏自治区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拉萨</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上海市</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上海</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宁夏回族自治区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银川</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重庆市</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重庆</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新疆维吾尔自治区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乌鲁木齐</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FFFFFF"/>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特别行政区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特别行政区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rPr>
                        <a:t>省会/首府</a:t>
                      </a:r>
                      <a:endParaRPr lang="zh-CN" altLang="en-US" sz="1600" b="0" spc="120">
                        <a:solidFill>
                          <a:srgbClr val="7D5CB8"/>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a:lnL>
                      <a:noFill/>
                    </a:lnL>
                    <a:lnR>
                      <a:noFill/>
                    </a:lnR>
                    <a:lnT>
                      <a:noFill/>
                    </a:lnT>
                    <a:lnB>
                      <a:noFill/>
                    </a:lnB>
                    <a:cell3D prstMaterial="dkEdge">
                      <a:bevel/>
                      <a:lightRig rig="flood" dir="t"/>
                    </a:cell3D>
                    <a:solidFill>
                      <a:srgbClr val="E5DEF1"/>
                    </a:solidFill>
                  </a:tcPr>
                </a:tc>
              </a:tr>
              <a:tr h="319405">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香港特别行政区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香港</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澳门特别行政区</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w="19050">
                      <a:solidFill>
                        <a:srgbClr val="7D5CB8"/>
                      </a:solidFill>
                      <a:prstDash val="solid"/>
                    </a:lnB>
                    <a:cell3D prstMaterial="dkEdge">
                      <a:bevel/>
                      <a:lightRig rig="flood" dir="t"/>
                    </a:cell3D>
                    <a:solidFill>
                      <a:srgbClr val="FFFFFF"/>
                    </a:solidFill>
                  </a:tcPr>
                </a:tc>
                <a:tc>
                  <a:txBody>
                    <a:bodyPr/>
                    <a:lstStyle/>
                    <a:p>
                      <a:pPr indent="0" algn="ctr">
                        <a:lnSpc>
                          <a:spcPct val="120000"/>
                        </a:lnSpc>
                        <a:spcBef>
                          <a:spcPts val="0"/>
                        </a:spcBef>
                        <a:spcAft>
                          <a:spcPts val="0"/>
                        </a:spcAft>
                      </a:pPr>
                      <a:r>
                        <a:rPr lang="zh-CN" altLang="en-US" sz="1600" b="0" spc="120">
                          <a:solidFill>
                            <a:srgbClr val="7D5CB8"/>
                          </a:solidFill>
                          <a:latin typeface="微软雅黑" panose="020B0503020204020204" pitchFamily="34" charset="-122"/>
                          <a:ea typeface="微软雅黑" panose="020B0503020204020204" pitchFamily="34" charset="-122"/>
                        </a:rPr>
                        <a:t>澳门</a:t>
                      </a:r>
                      <a:endParaRPr lang="zh-CN" altLang="en-US" sz="1600" b="0" spc="120">
                        <a:solidFill>
                          <a:srgbClr val="7D5CB8"/>
                        </a:solidFill>
                        <a:latin typeface="微软雅黑" panose="020B0503020204020204" pitchFamily="34" charset="-122"/>
                        <a:ea typeface="微软雅黑" panose="020B0503020204020204" pitchFamily="34" charset="-122"/>
                      </a:endParaRPr>
                    </a:p>
                  </a:txBody>
                  <a:tcPr marL="177800" marR="177800" marT="6350" marB="6350" anchor="ctr">
                    <a:lnL>
                      <a:noFill/>
                    </a:lnL>
                    <a:lnR>
                      <a:noFill/>
                    </a:lnR>
                    <a:lnT>
                      <a:noFill/>
                    </a:lnT>
                    <a:lnB w="19050">
                      <a:solidFill>
                        <a:srgbClr val="7D5CB8"/>
                      </a:solidFill>
                      <a:prstDash val="solid"/>
                    </a:lnB>
                    <a:cell3D prstMaterial="dkEdge">
                      <a:bevel/>
                      <a:lightRig rig="flood" dir="t"/>
                    </a:cell3D>
                    <a:solidFill>
                      <a:srgbClr val="FFFFFF"/>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99070" y="1129030"/>
            <a:ext cx="3796030" cy="4154170"/>
          </a:xfrm>
          <a:prstGeom prst="rect">
            <a:avLst/>
          </a:prstGeom>
          <a:noFill/>
        </p:spPr>
        <p:txBody>
          <a:bodyPr wrap="square" rtlCol="0">
            <a:spAutoFit/>
          </a:bodyPr>
          <a:p>
            <a:r>
              <a:rPr lang="zh-CN" altLang="en-US" sz="2400">
                <a:solidFill>
                  <a:schemeClr val="bg1"/>
                </a:solidFill>
              </a:rPr>
              <a:t>另外，省会城市是一省的</a:t>
            </a:r>
            <a:r>
              <a:rPr lang="zh-CN" altLang="en-US" sz="2400">
                <a:solidFill>
                  <a:schemeClr val="accent2">
                    <a:lumMod val="60000"/>
                    <a:lumOff val="40000"/>
                  </a:schemeClr>
                </a:solidFill>
              </a:rPr>
              <a:t>经济支柱</a:t>
            </a:r>
            <a:r>
              <a:rPr lang="zh-CN" altLang="en-US" sz="2400">
                <a:solidFill>
                  <a:schemeClr val="bg1"/>
                </a:solidFill>
              </a:rPr>
              <a:t>，在28座省会城市中，GDP最高的是广东的省会城市</a:t>
            </a:r>
            <a:r>
              <a:rPr lang="zh-CN" altLang="en-US" sz="2400">
                <a:solidFill>
                  <a:schemeClr val="accent2">
                    <a:lumMod val="60000"/>
                    <a:lumOff val="40000"/>
                  </a:schemeClr>
                </a:solidFill>
              </a:rPr>
              <a:t>广州</a:t>
            </a:r>
            <a:r>
              <a:rPr lang="zh-CN" altLang="en-US" sz="2400">
                <a:solidFill>
                  <a:schemeClr val="bg1"/>
                </a:solidFill>
              </a:rPr>
              <a:t>，据广州市统计局官方数据显示，广州2018年GDP高达22859亿元，其次是成都和武汉，2018年GDP分别达到了15342亿元和14847亿元，这些城市的GDP甚至比一些省份的GDP都要高。</a:t>
            </a:r>
            <a:endParaRPr lang="zh-CN" altLang="en-US" sz="2400">
              <a:solidFill>
                <a:schemeClr val="bg1"/>
              </a:solidFill>
            </a:endParaRPr>
          </a:p>
        </p:txBody>
      </p:sp>
      <p:graphicFrame>
        <p:nvGraphicFramePr>
          <p:cNvPr id="3" name="表格 2"/>
          <p:cNvGraphicFramePr/>
          <p:nvPr>
            <p:custDataLst>
              <p:tags r:id="rId1"/>
            </p:custDataLst>
          </p:nvPr>
        </p:nvGraphicFramePr>
        <p:xfrm>
          <a:off x="641985" y="474980"/>
          <a:ext cx="6590665" cy="5783580"/>
        </p:xfrm>
        <a:graphic>
          <a:graphicData uri="http://schemas.openxmlformats.org/drawingml/2006/table">
            <a:tbl>
              <a:tblPr firstRow="1" bandRow="1">
                <a:tableStyleId>{5940675A-B579-460E-94D1-54222C63F5DA}</a:tableStyleId>
              </a:tblPr>
              <a:tblGrid>
                <a:gridCol w="572770"/>
                <a:gridCol w="951230"/>
                <a:gridCol w="1725930"/>
                <a:gridCol w="618490"/>
                <a:gridCol w="1005840"/>
                <a:gridCol w="1716405"/>
              </a:tblGrid>
              <a:tr h="329565">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排行</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省会城市</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GDP（单位：亿元）</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排行</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省会城市</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c>
                  <a:txBody>
                    <a:bodyPr/>
                    <a:p>
                      <a:pPr indent="0" algn="ctr">
                        <a:buNone/>
                      </a:pPr>
                      <a:r>
                        <a:rPr 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rPr>
                        <a:t>GDP（单位：亿元）</a:t>
                      </a:r>
                      <a:endParaRPr lang="en-US" altLang="en-US" sz="2000" b="0">
                        <a:solidFill>
                          <a:schemeClr val="tx2">
                            <a:lumMod val="50000"/>
                          </a:schemeClr>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FCECE"/>
                    </a:solid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广州</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22859</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15</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沈阳</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6350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成都</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15342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16</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台北</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5412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3</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武汉</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14847</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17</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昆明</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5350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杭州</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13500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南昌</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5274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5</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南京</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12820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19</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南宁</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4408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6</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长沙</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11527</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太原</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3884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7</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郑州</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10200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21</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贵阳</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3800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济南</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8862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乌鲁木齐</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3184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9</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西安</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8349</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23</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兰州</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2582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福州</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7856</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呼和浩特</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2508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11</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合肥</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7822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25</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银川</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1901</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长春</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7085</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26</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海口</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1510</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13</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哈尔滨</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7002</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27</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西宁</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1286</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9565">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14</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石家庄</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6963</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28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拉萨</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chemeClr val="bg1"/>
                          </a:solidFill>
                          <a:latin typeface="宋体" panose="02010600030101010101" pitchFamily="2" charset="-122"/>
                          <a:ea typeface="宋体" panose="02010600030101010101" pitchFamily="2" charset="-122"/>
                          <a:cs typeface="宋体" panose="02010600030101010101" pitchFamily="2" charset="-122"/>
                        </a:rPr>
                        <a:t>528</a:t>
                      </a:r>
                      <a:endParaRPr lang="en-US" altLang="en-US" sz="2000" b="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391535" y="4434205"/>
            <a:ext cx="5080000" cy="275590"/>
          </a:xfrm>
          <a:prstGeom prst="rect">
            <a:avLst/>
          </a:prstGeom>
          <a:noFill/>
          <a:ln w="9525">
            <a:noFill/>
          </a:ln>
        </p:spPr>
        <p:txBody>
          <a:bodyPr>
            <a:spAutoFit/>
          </a:bodyPr>
          <a:p>
            <a:pPr indent="0"/>
            <a:r>
              <a:rPr lang="en-US" sz="1200" b="0">
                <a:latin typeface="Calibri" panose="020F0502020204030204" pitchFamily="34" charset="0"/>
                <a:ea typeface="宋体" panose="02010600030101010101" pitchFamily="2" charset="-122"/>
                <a:cs typeface="Times New Roman" panose="02020603050405020304" charset="0"/>
              </a:rPr>
              <a:t> </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440553" y="3267850"/>
            <a:ext cx="6298116" cy="0"/>
          </a:xfrm>
          <a:prstGeom prst="line">
            <a:avLst/>
          </a:prstGeom>
          <a:noFill/>
          <a:ln w="12700" cap="flat" cmpd="sng" algn="ctr">
            <a:solidFill>
              <a:schemeClr val="bg1"/>
            </a:solidFill>
            <a:prstDash val="solid"/>
            <a:miter lim="800000"/>
          </a:ln>
          <a:effectLst/>
        </p:spPr>
      </p:cxnSp>
      <p:sp>
        <p:nvSpPr>
          <p:cNvPr id="4" name="文本框 32"/>
          <p:cNvSpPr txBox="1"/>
          <p:nvPr/>
        </p:nvSpPr>
        <p:spPr>
          <a:xfrm>
            <a:off x="4705276" y="2067521"/>
            <a:ext cx="5724644" cy="1200329"/>
          </a:xfrm>
          <a:prstGeom prst="rect">
            <a:avLst/>
          </a:prstGeom>
          <a:noFill/>
        </p:spPr>
        <p:txBody>
          <a:bodyPr wrap="none" rtlCol="0">
            <a:spAutoFit/>
          </a:bodyPr>
          <a:lstStyle/>
          <a:p>
            <a:pPr algn="dist"/>
            <a:r>
              <a:rPr lang="zh-CN" altLang="en-US" sz="7200" b="1" dirty="0">
                <a:solidFill>
                  <a:schemeClr val="accent6">
                    <a:lumMod val="40000"/>
                    <a:lumOff val="60000"/>
                  </a:schemeClr>
                </a:solidFill>
                <a:latin typeface="微软雅黑" panose="020B0503020204020204" pitchFamily="34" charset="-122"/>
                <a:ea typeface="微软雅黑" panose="020B0503020204020204" pitchFamily="34" charset="-122"/>
              </a:rPr>
              <a:t>国家中心城市</a:t>
            </a:r>
            <a:endParaRPr lang="zh-CN" altLang="en-US" sz="72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2" name="流程图: 离页连接符 1"/>
          <p:cNvSpPr/>
          <p:nvPr/>
        </p:nvSpPr>
        <p:spPr>
          <a:xfrm>
            <a:off x="2255950" y="2067521"/>
            <a:ext cx="1692234" cy="1773054"/>
          </a:xfrm>
          <a:prstGeom prst="flowChartOffpageConnector">
            <a:avLst/>
          </a:prstGeom>
          <a:blipFill dpi="0" rotWithShape="1">
            <a:blip r:embed="rId1">
              <a:duotone>
                <a:prstClr val="black"/>
                <a:srgbClr val="F38089">
                  <a:tint val="45000"/>
                  <a:satMod val="400000"/>
                </a:srgbClr>
              </a:duotone>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02</a:t>
            </a:r>
            <a:endParaRPr kumimoji="0" lang="zh-CN" altLang="en-US" sz="9600" b="1"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sp>
        <p:nvSpPr>
          <p:cNvPr id="10" name="Freeform 5"/>
          <p:cNvSpPr>
            <a:spLocks noEditPoints="1"/>
          </p:cNvSpPr>
          <p:nvPr/>
        </p:nvSpPr>
        <p:spPr bwMode="auto">
          <a:xfrm rot="20865242">
            <a:off x="1300421" y="1005809"/>
            <a:ext cx="1771649" cy="1304924"/>
          </a:xfrm>
          <a:custGeom>
            <a:avLst/>
            <a:gdLst>
              <a:gd name="T0" fmla="*/ 456 w 469"/>
              <a:gd name="T1" fmla="*/ 95 h 345"/>
              <a:gd name="T2" fmla="*/ 274 w 469"/>
              <a:gd name="T3" fmla="*/ 18 h 345"/>
              <a:gd name="T4" fmla="*/ 131 w 469"/>
              <a:gd name="T5" fmla="*/ 55 h 345"/>
              <a:gd name="T6" fmla="*/ 145 w 469"/>
              <a:gd name="T7" fmla="*/ 67 h 345"/>
              <a:gd name="T8" fmla="*/ 447 w 469"/>
              <a:gd name="T9" fmla="*/ 98 h 345"/>
              <a:gd name="T10" fmla="*/ 225 w 469"/>
              <a:gd name="T11" fmla="*/ 220 h 345"/>
              <a:gd name="T12" fmla="*/ 99 w 469"/>
              <a:gd name="T13" fmla="*/ 166 h 345"/>
              <a:gd name="T14" fmla="*/ 211 w 469"/>
              <a:gd name="T15" fmla="*/ 105 h 345"/>
              <a:gd name="T16" fmla="*/ 79 w 469"/>
              <a:gd name="T17" fmla="*/ 156 h 345"/>
              <a:gd name="T18" fmla="*/ 11 w 469"/>
              <a:gd name="T19" fmla="*/ 116 h 345"/>
              <a:gd name="T20" fmla="*/ 1 w 469"/>
              <a:gd name="T21" fmla="*/ 148 h 345"/>
              <a:gd name="T22" fmla="*/ 53 w 469"/>
              <a:gd name="T23" fmla="*/ 253 h 345"/>
              <a:gd name="T24" fmla="*/ 59 w 469"/>
              <a:gd name="T25" fmla="*/ 290 h 345"/>
              <a:gd name="T26" fmla="*/ 53 w 469"/>
              <a:gd name="T27" fmla="*/ 329 h 345"/>
              <a:gd name="T28" fmla="*/ 69 w 469"/>
              <a:gd name="T29" fmla="*/ 326 h 345"/>
              <a:gd name="T30" fmla="*/ 89 w 469"/>
              <a:gd name="T31" fmla="*/ 331 h 345"/>
              <a:gd name="T32" fmla="*/ 89 w 469"/>
              <a:gd name="T33" fmla="*/ 276 h 345"/>
              <a:gd name="T34" fmla="*/ 81 w 469"/>
              <a:gd name="T35" fmla="*/ 204 h 345"/>
              <a:gd name="T36" fmla="*/ 107 w 469"/>
              <a:gd name="T37" fmla="*/ 259 h 345"/>
              <a:gd name="T38" fmla="*/ 381 w 469"/>
              <a:gd name="T39" fmla="*/ 264 h 345"/>
              <a:gd name="T40" fmla="*/ 467 w 469"/>
              <a:gd name="T41" fmla="*/ 97 h 345"/>
              <a:gd name="T42" fmla="*/ 72 w 469"/>
              <a:gd name="T43" fmla="*/ 165 h 345"/>
              <a:gd name="T44" fmla="*/ 78 w 469"/>
              <a:gd name="T45" fmla="*/ 271 h 345"/>
              <a:gd name="T46" fmla="*/ 69 w 469"/>
              <a:gd name="T47" fmla="*/ 261 h 345"/>
              <a:gd name="T48" fmla="*/ 78 w 469"/>
              <a:gd name="T49" fmla="*/ 271 h 345"/>
              <a:gd name="T50" fmla="*/ 91 w 469"/>
              <a:gd name="T51" fmla="*/ 174 h 345"/>
              <a:gd name="T52" fmla="*/ 120 w 469"/>
              <a:gd name="T53" fmla="*/ 214 h 345"/>
              <a:gd name="T54" fmla="*/ 119 w 469"/>
              <a:gd name="T55" fmla="*/ 229 h 345"/>
              <a:gd name="T56" fmla="*/ 219 w 469"/>
              <a:gd name="T57" fmla="*/ 256 h 345"/>
              <a:gd name="T58" fmla="*/ 282 w 469"/>
              <a:gd name="T59" fmla="*/ 265 h 345"/>
              <a:gd name="T60" fmla="*/ 300 w 469"/>
              <a:gd name="T61" fmla="*/ 263 h 345"/>
              <a:gd name="T62" fmla="*/ 312 w 469"/>
              <a:gd name="T63" fmla="*/ 256 h 345"/>
              <a:gd name="T64" fmla="*/ 326 w 469"/>
              <a:gd name="T65" fmla="*/ 259 h 345"/>
              <a:gd name="T66" fmla="*/ 349 w 469"/>
              <a:gd name="T67" fmla="*/ 259 h 345"/>
              <a:gd name="T68" fmla="*/ 378 w 469"/>
              <a:gd name="T69" fmla="*/ 205 h 345"/>
              <a:gd name="T70" fmla="*/ 378 w 469"/>
              <a:gd name="T71" fmla="*/ 205 h 345"/>
              <a:gd name="T72" fmla="*/ 356 w 469"/>
              <a:gd name="T73" fmla="*/ 219 h 345"/>
              <a:gd name="T74" fmla="*/ 335 w 469"/>
              <a:gd name="T75" fmla="*/ 227 h 345"/>
              <a:gd name="T76" fmla="*/ 322 w 469"/>
              <a:gd name="T77" fmla="*/ 239 h 345"/>
              <a:gd name="T78" fmla="*/ 305 w 469"/>
              <a:gd name="T79" fmla="*/ 242 h 345"/>
              <a:gd name="T80" fmla="*/ 331 w 469"/>
              <a:gd name="T81" fmla="*/ 220 h 345"/>
              <a:gd name="T82" fmla="*/ 360 w 469"/>
              <a:gd name="T83" fmla="*/ 259 h 345"/>
              <a:gd name="T84" fmla="*/ 372 w 469"/>
              <a:gd name="T85" fmla="*/ 245 h 345"/>
              <a:gd name="T86" fmla="*/ 374 w 469"/>
              <a:gd name="T87" fmla="*/ 236 h 345"/>
              <a:gd name="T88" fmla="*/ 331 w 469"/>
              <a:gd name="T89" fmla="*/ 206 h 345"/>
              <a:gd name="T90" fmla="*/ 226 w 469"/>
              <a:gd name="T91" fmla="*/ 233 h 345"/>
              <a:gd name="T92" fmla="*/ 226 w 469"/>
              <a:gd name="T93" fmla="*/ 231 h 345"/>
              <a:gd name="T94" fmla="*/ 232 w 469"/>
              <a:gd name="T95" fmla="*/ 230 h 345"/>
              <a:gd name="T96" fmla="*/ 331 w 469"/>
              <a:gd name="T97" fmla="*/ 20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9" h="345">
                <a:moveTo>
                  <a:pt x="467" y="97"/>
                </a:moveTo>
                <a:cubicBezTo>
                  <a:pt x="466" y="91"/>
                  <a:pt x="459" y="91"/>
                  <a:pt x="456" y="95"/>
                </a:cubicBezTo>
                <a:cubicBezTo>
                  <a:pt x="456" y="95"/>
                  <a:pt x="456" y="95"/>
                  <a:pt x="456" y="95"/>
                </a:cubicBezTo>
                <a:cubicBezTo>
                  <a:pt x="459" y="91"/>
                  <a:pt x="458" y="84"/>
                  <a:pt x="451" y="82"/>
                </a:cubicBezTo>
                <a:cubicBezTo>
                  <a:pt x="413" y="68"/>
                  <a:pt x="372" y="59"/>
                  <a:pt x="334" y="46"/>
                </a:cubicBezTo>
                <a:cubicBezTo>
                  <a:pt x="313" y="38"/>
                  <a:pt x="293" y="29"/>
                  <a:pt x="274" y="18"/>
                </a:cubicBezTo>
                <a:cubicBezTo>
                  <a:pt x="265" y="12"/>
                  <a:pt x="256" y="0"/>
                  <a:pt x="245" y="0"/>
                </a:cubicBezTo>
                <a:cubicBezTo>
                  <a:pt x="234" y="0"/>
                  <a:pt x="215" y="17"/>
                  <a:pt x="205" y="23"/>
                </a:cubicBezTo>
                <a:cubicBezTo>
                  <a:pt x="182" y="36"/>
                  <a:pt x="157" y="46"/>
                  <a:pt x="131" y="55"/>
                </a:cubicBezTo>
                <a:cubicBezTo>
                  <a:pt x="92" y="70"/>
                  <a:pt x="52" y="84"/>
                  <a:pt x="16" y="106"/>
                </a:cubicBezTo>
                <a:cubicBezTo>
                  <a:pt x="11" y="109"/>
                  <a:pt x="16" y="116"/>
                  <a:pt x="21" y="114"/>
                </a:cubicBezTo>
                <a:cubicBezTo>
                  <a:pt x="62" y="96"/>
                  <a:pt x="104" y="83"/>
                  <a:pt x="145" y="67"/>
                </a:cubicBezTo>
                <a:cubicBezTo>
                  <a:pt x="162" y="61"/>
                  <a:pt x="179" y="54"/>
                  <a:pt x="195" y="47"/>
                </a:cubicBezTo>
                <a:cubicBezTo>
                  <a:pt x="202" y="43"/>
                  <a:pt x="244" y="14"/>
                  <a:pt x="249" y="19"/>
                </a:cubicBezTo>
                <a:cubicBezTo>
                  <a:pt x="305" y="62"/>
                  <a:pt x="381" y="77"/>
                  <a:pt x="447" y="98"/>
                </a:cubicBezTo>
                <a:cubicBezTo>
                  <a:pt x="448" y="99"/>
                  <a:pt x="448" y="99"/>
                  <a:pt x="449" y="99"/>
                </a:cubicBezTo>
                <a:cubicBezTo>
                  <a:pt x="403" y="124"/>
                  <a:pt x="361" y="156"/>
                  <a:pt x="313" y="179"/>
                </a:cubicBezTo>
                <a:cubicBezTo>
                  <a:pt x="285" y="192"/>
                  <a:pt x="248" y="199"/>
                  <a:pt x="225" y="220"/>
                </a:cubicBezTo>
                <a:cubicBezTo>
                  <a:pt x="225" y="221"/>
                  <a:pt x="224" y="221"/>
                  <a:pt x="224" y="222"/>
                </a:cubicBezTo>
                <a:cubicBezTo>
                  <a:pt x="224" y="222"/>
                  <a:pt x="224" y="222"/>
                  <a:pt x="223" y="221"/>
                </a:cubicBezTo>
                <a:cubicBezTo>
                  <a:pt x="182" y="201"/>
                  <a:pt x="140" y="185"/>
                  <a:pt x="99" y="166"/>
                </a:cubicBezTo>
                <a:cubicBezTo>
                  <a:pt x="102" y="163"/>
                  <a:pt x="105" y="161"/>
                  <a:pt x="109" y="158"/>
                </a:cubicBezTo>
                <a:cubicBezTo>
                  <a:pt x="131" y="142"/>
                  <a:pt x="156" y="128"/>
                  <a:pt x="181" y="117"/>
                </a:cubicBezTo>
                <a:cubicBezTo>
                  <a:pt x="192" y="112"/>
                  <a:pt x="202" y="109"/>
                  <a:pt x="211" y="105"/>
                </a:cubicBezTo>
                <a:cubicBezTo>
                  <a:pt x="220" y="101"/>
                  <a:pt x="217" y="86"/>
                  <a:pt x="206" y="89"/>
                </a:cubicBezTo>
                <a:cubicBezTo>
                  <a:pt x="165" y="101"/>
                  <a:pt x="124" y="120"/>
                  <a:pt x="90" y="147"/>
                </a:cubicBezTo>
                <a:cubicBezTo>
                  <a:pt x="86" y="150"/>
                  <a:pt x="82" y="153"/>
                  <a:pt x="79" y="156"/>
                </a:cubicBezTo>
                <a:cubicBezTo>
                  <a:pt x="57" y="146"/>
                  <a:pt x="36" y="134"/>
                  <a:pt x="16" y="120"/>
                </a:cubicBezTo>
                <a:cubicBezTo>
                  <a:pt x="16" y="119"/>
                  <a:pt x="15" y="118"/>
                  <a:pt x="14" y="117"/>
                </a:cubicBezTo>
                <a:cubicBezTo>
                  <a:pt x="13" y="116"/>
                  <a:pt x="12" y="116"/>
                  <a:pt x="11" y="116"/>
                </a:cubicBezTo>
                <a:cubicBezTo>
                  <a:pt x="10" y="116"/>
                  <a:pt x="9" y="116"/>
                  <a:pt x="9" y="116"/>
                </a:cubicBezTo>
                <a:cubicBezTo>
                  <a:pt x="7" y="116"/>
                  <a:pt x="6" y="118"/>
                  <a:pt x="6" y="120"/>
                </a:cubicBezTo>
                <a:cubicBezTo>
                  <a:pt x="3" y="129"/>
                  <a:pt x="2" y="138"/>
                  <a:pt x="1" y="148"/>
                </a:cubicBezTo>
                <a:cubicBezTo>
                  <a:pt x="0" y="151"/>
                  <a:pt x="3" y="153"/>
                  <a:pt x="5" y="152"/>
                </a:cubicBezTo>
                <a:cubicBezTo>
                  <a:pt x="23" y="163"/>
                  <a:pt x="41" y="176"/>
                  <a:pt x="59" y="189"/>
                </a:cubicBezTo>
                <a:cubicBezTo>
                  <a:pt x="53" y="208"/>
                  <a:pt x="52" y="229"/>
                  <a:pt x="53" y="253"/>
                </a:cubicBezTo>
                <a:cubicBezTo>
                  <a:pt x="53" y="256"/>
                  <a:pt x="54" y="258"/>
                  <a:pt x="55" y="259"/>
                </a:cubicBezTo>
                <a:cubicBezTo>
                  <a:pt x="51" y="262"/>
                  <a:pt x="48" y="266"/>
                  <a:pt x="48" y="273"/>
                </a:cubicBezTo>
                <a:cubicBezTo>
                  <a:pt x="48" y="280"/>
                  <a:pt x="52" y="287"/>
                  <a:pt x="59" y="290"/>
                </a:cubicBezTo>
                <a:cubicBezTo>
                  <a:pt x="53" y="303"/>
                  <a:pt x="48" y="316"/>
                  <a:pt x="40" y="328"/>
                </a:cubicBezTo>
                <a:cubicBezTo>
                  <a:pt x="37" y="334"/>
                  <a:pt x="46" y="340"/>
                  <a:pt x="50" y="334"/>
                </a:cubicBezTo>
                <a:cubicBezTo>
                  <a:pt x="51" y="332"/>
                  <a:pt x="52" y="331"/>
                  <a:pt x="53" y="329"/>
                </a:cubicBezTo>
                <a:cubicBezTo>
                  <a:pt x="53" y="331"/>
                  <a:pt x="52" y="333"/>
                  <a:pt x="52" y="334"/>
                </a:cubicBezTo>
                <a:cubicBezTo>
                  <a:pt x="51" y="340"/>
                  <a:pt x="59" y="345"/>
                  <a:pt x="62" y="339"/>
                </a:cubicBezTo>
                <a:cubicBezTo>
                  <a:pt x="65" y="334"/>
                  <a:pt x="67" y="330"/>
                  <a:pt x="69" y="326"/>
                </a:cubicBezTo>
                <a:cubicBezTo>
                  <a:pt x="70" y="329"/>
                  <a:pt x="71" y="332"/>
                  <a:pt x="72" y="335"/>
                </a:cubicBezTo>
                <a:cubicBezTo>
                  <a:pt x="74" y="340"/>
                  <a:pt x="81" y="340"/>
                  <a:pt x="82" y="335"/>
                </a:cubicBezTo>
                <a:cubicBezTo>
                  <a:pt x="85" y="337"/>
                  <a:pt x="90" y="335"/>
                  <a:pt x="89" y="331"/>
                </a:cubicBezTo>
                <a:cubicBezTo>
                  <a:pt x="88" y="318"/>
                  <a:pt x="84" y="306"/>
                  <a:pt x="82" y="293"/>
                </a:cubicBezTo>
                <a:cubicBezTo>
                  <a:pt x="82" y="291"/>
                  <a:pt x="80" y="289"/>
                  <a:pt x="78" y="289"/>
                </a:cubicBezTo>
                <a:cubicBezTo>
                  <a:pt x="83" y="286"/>
                  <a:pt x="87" y="281"/>
                  <a:pt x="89" y="276"/>
                </a:cubicBezTo>
                <a:cubicBezTo>
                  <a:pt x="92" y="265"/>
                  <a:pt x="83" y="252"/>
                  <a:pt x="72" y="251"/>
                </a:cubicBezTo>
                <a:cubicBezTo>
                  <a:pt x="72" y="250"/>
                  <a:pt x="72" y="250"/>
                  <a:pt x="72" y="249"/>
                </a:cubicBezTo>
                <a:cubicBezTo>
                  <a:pt x="80" y="236"/>
                  <a:pt x="80" y="220"/>
                  <a:pt x="81" y="204"/>
                </a:cubicBezTo>
                <a:cubicBezTo>
                  <a:pt x="92" y="212"/>
                  <a:pt x="103" y="219"/>
                  <a:pt x="115" y="226"/>
                </a:cubicBezTo>
                <a:cubicBezTo>
                  <a:pt x="114" y="226"/>
                  <a:pt x="113" y="227"/>
                  <a:pt x="113" y="228"/>
                </a:cubicBezTo>
                <a:cubicBezTo>
                  <a:pt x="111" y="236"/>
                  <a:pt x="109" y="253"/>
                  <a:pt x="107" y="259"/>
                </a:cubicBezTo>
                <a:cubicBezTo>
                  <a:pt x="106" y="261"/>
                  <a:pt x="107" y="264"/>
                  <a:pt x="108" y="265"/>
                </a:cubicBezTo>
                <a:cubicBezTo>
                  <a:pt x="161" y="309"/>
                  <a:pt x="236" y="307"/>
                  <a:pt x="299" y="294"/>
                </a:cubicBezTo>
                <a:cubicBezTo>
                  <a:pt x="327" y="288"/>
                  <a:pt x="357" y="282"/>
                  <a:pt x="381" y="264"/>
                </a:cubicBezTo>
                <a:cubicBezTo>
                  <a:pt x="396" y="252"/>
                  <a:pt x="398" y="214"/>
                  <a:pt x="395" y="197"/>
                </a:cubicBezTo>
                <a:cubicBezTo>
                  <a:pt x="395" y="195"/>
                  <a:pt x="394" y="193"/>
                  <a:pt x="393" y="192"/>
                </a:cubicBezTo>
                <a:cubicBezTo>
                  <a:pt x="433" y="172"/>
                  <a:pt x="469" y="143"/>
                  <a:pt x="467" y="97"/>
                </a:cubicBezTo>
                <a:close/>
                <a:moveTo>
                  <a:pt x="8" y="148"/>
                </a:moveTo>
                <a:cubicBezTo>
                  <a:pt x="10" y="141"/>
                  <a:pt x="12" y="134"/>
                  <a:pt x="14" y="127"/>
                </a:cubicBezTo>
                <a:cubicBezTo>
                  <a:pt x="32" y="142"/>
                  <a:pt x="51" y="154"/>
                  <a:pt x="72" y="165"/>
                </a:cubicBezTo>
                <a:cubicBezTo>
                  <a:pt x="68" y="169"/>
                  <a:pt x="66" y="173"/>
                  <a:pt x="64" y="178"/>
                </a:cubicBezTo>
                <a:cubicBezTo>
                  <a:pt x="46" y="166"/>
                  <a:pt x="28" y="156"/>
                  <a:pt x="8" y="148"/>
                </a:cubicBezTo>
                <a:close/>
                <a:moveTo>
                  <a:pt x="78" y="271"/>
                </a:moveTo>
                <a:cubicBezTo>
                  <a:pt x="77" y="276"/>
                  <a:pt x="71" y="281"/>
                  <a:pt x="66" y="279"/>
                </a:cubicBezTo>
                <a:cubicBezTo>
                  <a:pt x="63" y="278"/>
                  <a:pt x="61" y="275"/>
                  <a:pt x="60" y="272"/>
                </a:cubicBezTo>
                <a:cubicBezTo>
                  <a:pt x="59" y="267"/>
                  <a:pt x="66" y="263"/>
                  <a:pt x="69" y="261"/>
                </a:cubicBezTo>
                <a:cubicBezTo>
                  <a:pt x="70" y="260"/>
                  <a:pt x="71" y="259"/>
                  <a:pt x="71" y="258"/>
                </a:cubicBezTo>
                <a:cubicBezTo>
                  <a:pt x="71" y="258"/>
                  <a:pt x="71" y="258"/>
                  <a:pt x="71" y="257"/>
                </a:cubicBezTo>
                <a:cubicBezTo>
                  <a:pt x="75" y="261"/>
                  <a:pt x="80" y="265"/>
                  <a:pt x="78" y="271"/>
                </a:cubicBezTo>
                <a:close/>
                <a:moveTo>
                  <a:pt x="83" y="191"/>
                </a:moveTo>
                <a:cubicBezTo>
                  <a:pt x="84" y="187"/>
                  <a:pt x="85" y="183"/>
                  <a:pt x="87" y="180"/>
                </a:cubicBezTo>
                <a:cubicBezTo>
                  <a:pt x="88" y="178"/>
                  <a:pt x="89" y="176"/>
                  <a:pt x="91" y="174"/>
                </a:cubicBezTo>
                <a:cubicBezTo>
                  <a:pt x="131" y="194"/>
                  <a:pt x="174" y="210"/>
                  <a:pt x="214" y="230"/>
                </a:cubicBezTo>
                <a:cubicBezTo>
                  <a:pt x="205" y="246"/>
                  <a:pt x="215" y="249"/>
                  <a:pt x="187" y="243"/>
                </a:cubicBezTo>
                <a:cubicBezTo>
                  <a:pt x="163" y="239"/>
                  <a:pt x="141" y="226"/>
                  <a:pt x="120" y="214"/>
                </a:cubicBezTo>
                <a:cubicBezTo>
                  <a:pt x="107" y="207"/>
                  <a:pt x="95" y="199"/>
                  <a:pt x="83" y="191"/>
                </a:cubicBezTo>
                <a:close/>
                <a:moveTo>
                  <a:pt x="294" y="278"/>
                </a:moveTo>
                <a:cubicBezTo>
                  <a:pt x="249" y="288"/>
                  <a:pt x="114" y="304"/>
                  <a:pt x="119" y="229"/>
                </a:cubicBezTo>
                <a:cubicBezTo>
                  <a:pt x="119" y="229"/>
                  <a:pt x="119" y="228"/>
                  <a:pt x="119" y="228"/>
                </a:cubicBezTo>
                <a:cubicBezTo>
                  <a:pt x="148" y="245"/>
                  <a:pt x="179" y="257"/>
                  <a:pt x="213" y="259"/>
                </a:cubicBezTo>
                <a:cubicBezTo>
                  <a:pt x="216" y="260"/>
                  <a:pt x="218" y="258"/>
                  <a:pt x="219" y="256"/>
                </a:cubicBezTo>
                <a:cubicBezTo>
                  <a:pt x="233" y="261"/>
                  <a:pt x="262" y="252"/>
                  <a:pt x="287" y="241"/>
                </a:cubicBezTo>
                <a:cubicBezTo>
                  <a:pt x="286" y="241"/>
                  <a:pt x="286" y="242"/>
                  <a:pt x="286" y="242"/>
                </a:cubicBezTo>
                <a:cubicBezTo>
                  <a:pt x="284" y="250"/>
                  <a:pt x="283" y="257"/>
                  <a:pt x="282" y="265"/>
                </a:cubicBezTo>
                <a:cubicBezTo>
                  <a:pt x="282" y="269"/>
                  <a:pt x="288" y="270"/>
                  <a:pt x="289" y="267"/>
                </a:cubicBezTo>
                <a:cubicBezTo>
                  <a:pt x="292" y="270"/>
                  <a:pt x="297" y="269"/>
                  <a:pt x="299" y="264"/>
                </a:cubicBezTo>
                <a:cubicBezTo>
                  <a:pt x="299" y="264"/>
                  <a:pt x="300" y="263"/>
                  <a:pt x="300" y="263"/>
                </a:cubicBezTo>
                <a:cubicBezTo>
                  <a:pt x="303" y="265"/>
                  <a:pt x="307" y="264"/>
                  <a:pt x="308" y="261"/>
                </a:cubicBezTo>
                <a:cubicBezTo>
                  <a:pt x="309" y="259"/>
                  <a:pt x="310" y="257"/>
                  <a:pt x="312" y="255"/>
                </a:cubicBezTo>
                <a:cubicBezTo>
                  <a:pt x="312" y="255"/>
                  <a:pt x="312" y="255"/>
                  <a:pt x="312" y="256"/>
                </a:cubicBezTo>
                <a:cubicBezTo>
                  <a:pt x="312" y="261"/>
                  <a:pt x="320" y="265"/>
                  <a:pt x="323" y="259"/>
                </a:cubicBezTo>
                <a:cubicBezTo>
                  <a:pt x="324" y="257"/>
                  <a:pt x="325" y="255"/>
                  <a:pt x="326" y="254"/>
                </a:cubicBezTo>
                <a:cubicBezTo>
                  <a:pt x="326" y="255"/>
                  <a:pt x="326" y="257"/>
                  <a:pt x="326" y="259"/>
                </a:cubicBezTo>
                <a:cubicBezTo>
                  <a:pt x="324" y="267"/>
                  <a:pt x="337" y="271"/>
                  <a:pt x="339" y="262"/>
                </a:cubicBezTo>
                <a:cubicBezTo>
                  <a:pt x="339" y="261"/>
                  <a:pt x="340" y="260"/>
                  <a:pt x="340" y="259"/>
                </a:cubicBezTo>
                <a:cubicBezTo>
                  <a:pt x="343" y="261"/>
                  <a:pt x="347" y="261"/>
                  <a:pt x="349" y="259"/>
                </a:cubicBezTo>
                <a:cubicBezTo>
                  <a:pt x="351" y="260"/>
                  <a:pt x="354" y="261"/>
                  <a:pt x="357" y="260"/>
                </a:cubicBezTo>
                <a:cubicBezTo>
                  <a:pt x="338" y="271"/>
                  <a:pt x="308" y="275"/>
                  <a:pt x="294" y="278"/>
                </a:cubicBezTo>
                <a:close/>
                <a:moveTo>
                  <a:pt x="378" y="205"/>
                </a:moveTo>
                <a:cubicBezTo>
                  <a:pt x="376" y="203"/>
                  <a:pt x="375" y="202"/>
                  <a:pt x="373" y="202"/>
                </a:cubicBezTo>
                <a:cubicBezTo>
                  <a:pt x="375" y="201"/>
                  <a:pt x="377" y="200"/>
                  <a:pt x="379" y="199"/>
                </a:cubicBezTo>
                <a:cubicBezTo>
                  <a:pt x="379" y="201"/>
                  <a:pt x="378" y="203"/>
                  <a:pt x="378" y="205"/>
                </a:cubicBezTo>
                <a:close/>
                <a:moveTo>
                  <a:pt x="364" y="207"/>
                </a:moveTo>
                <a:cubicBezTo>
                  <a:pt x="363" y="209"/>
                  <a:pt x="363" y="211"/>
                  <a:pt x="362" y="214"/>
                </a:cubicBezTo>
                <a:cubicBezTo>
                  <a:pt x="360" y="214"/>
                  <a:pt x="357" y="216"/>
                  <a:pt x="356" y="219"/>
                </a:cubicBezTo>
                <a:cubicBezTo>
                  <a:pt x="354" y="218"/>
                  <a:pt x="352" y="220"/>
                  <a:pt x="350" y="222"/>
                </a:cubicBezTo>
                <a:cubicBezTo>
                  <a:pt x="349" y="223"/>
                  <a:pt x="349" y="224"/>
                  <a:pt x="348" y="225"/>
                </a:cubicBezTo>
                <a:cubicBezTo>
                  <a:pt x="345" y="220"/>
                  <a:pt x="337" y="220"/>
                  <a:pt x="335" y="227"/>
                </a:cubicBezTo>
                <a:cubicBezTo>
                  <a:pt x="335" y="228"/>
                  <a:pt x="335" y="229"/>
                  <a:pt x="334" y="230"/>
                </a:cubicBezTo>
                <a:cubicBezTo>
                  <a:pt x="332" y="229"/>
                  <a:pt x="329" y="230"/>
                  <a:pt x="327" y="233"/>
                </a:cubicBezTo>
                <a:cubicBezTo>
                  <a:pt x="325" y="235"/>
                  <a:pt x="323" y="237"/>
                  <a:pt x="322" y="239"/>
                </a:cubicBezTo>
                <a:cubicBezTo>
                  <a:pt x="322" y="238"/>
                  <a:pt x="321" y="237"/>
                  <a:pt x="321" y="236"/>
                </a:cubicBezTo>
                <a:cubicBezTo>
                  <a:pt x="321" y="231"/>
                  <a:pt x="313" y="227"/>
                  <a:pt x="310" y="233"/>
                </a:cubicBezTo>
                <a:cubicBezTo>
                  <a:pt x="309" y="236"/>
                  <a:pt x="307" y="239"/>
                  <a:pt x="305" y="242"/>
                </a:cubicBezTo>
                <a:cubicBezTo>
                  <a:pt x="303" y="239"/>
                  <a:pt x="298" y="238"/>
                  <a:pt x="296" y="242"/>
                </a:cubicBezTo>
                <a:cubicBezTo>
                  <a:pt x="295" y="240"/>
                  <a:pt x="293" y="239"/>
                  <a:pt x="292" y="239"/>
                </a:cubicBezTo>
                <a:cubicBezTo>
                  <a:pt x="309" y="231"/>
                  <a:pt x="324" y="223"/>
                  <a:pt x="331" y="220"/>
                </a:cubicBezTo>
                <a:cubicBezTo>
                  <a:pt x="341" y="216"/>
                  <a:pt x="352" y="211"/>
                  <a:pt x="364" y="206"/>
                </a:cubicBezTo>
                <a:cubicBezTo>
                  <a:pt x="364" y="206"/>
                  <a:pt x="364" y="207"/>
                  <a:pt x="364" y="207"/>
                </a:cubicBezTo>
                <a:close/>
                <a:moveTo>
                  <a:pt x="360" y="259"/>
                </a:moveTo>
                <a:cubicBezTo>
                  <a:pt x="361" y="258"/>
                  <a:pt x="361" y="257"/>
                  <a:pt x="362" y="255"/>
                </a:cubicBezTo>
                <a:cubicBezTo>
                  <a:pt x="362" y="254"/>
                  <a:pt x="363" y="252"/>
                  <a:pt x="363" y="251"/>
                </a:cubicBezTo>
                <a:cubicBezTo>
                  <a:pt x="367" y="252"/>
                  <a:pt x="371" y="250"/>
                  <a:pt x="372" y="245"/>
                </a:cubicBezTo>
                <a:cubicBezTo>
                  <a:pt x="372" y="243"/>
                  <a:pt x="373" y="240"/>
                  <a:pt x="373" y="237"/>
                </a:cubicBezTo>
                <a:cubicBezTo>
                  <a:pt x="374" y="237"/>
                  <a:pt x="374" y="237"/>
                  <a:pt x="374" y="237"/>
                </a:cubicBezTo>
                <a:cubicBezTo>
                  <a:pt x="374" y="236"/>
                  <a:pt x="374" y="236"/>
                  <a:pt x="374" y="236"/>
                </a:cubicBezTo>
                <a:cubicBezTo>
                  <a:pt x="374" y="238"/>
                  <a:pt x="374" y="240"/>
                  <a:pt x="374" y="242"/>
                </a:cubicBezTo>
                <a:cubicBezTo>
                  <a:pt x="372" y="249"/>
                  <a:pt x="367" y="254"/>
                  <a:pt x="360" y="259"/>
                </a:cubicBezTo>
                <a:close/>
                <a:moveTo>
                  <a:pt x="331" y="206"/>
                </a:moveTo>
                <a:cubicBezTo>
                  <a:pt x="312" y="213"/>
                  <a:pt x="294" y="221"/>
                  <a:pt x="276" y="228"/>
                </a:cubicBezTo>
                <a:cubicBezTo>
                  <a:pt x="263" y="233"/>
                  <a:pt x="239" y="245"/>
                  <a:pt x="222" y="246"/>
                </a:cubicBezTo>
                <a:cubicBezTo>
                  <a:pt x="224" y="242"/>
                  <a:pt x="225" y="237"/>
                  <a:pt x="226" y="233"/>
                </a:cubicBezTo>
                <a:cubicBezTo>
                  <a:pt x="226" y="232"/>
                  <a:pt x="226" y="232"/>
                  <a:pt x="226" y="231"/>
                </a:cubicBezTo>
                <a:cubicBezTo>
                  <a:pt x="226" y="231"/>
                  <a:pt x="226" y="231"/>
                  <a:pt x="226" y="231"/>
                </a:cubicBezTo>
                <a:cubicBezTo>
                  <a:pt x="226" y="231"/>
                  <a:pt x="226" y="231"/>
                  <a:pt x="226" y="231"/>
                </a:cubicBezTo>
                <a:cubicBezTo>
                  <a:pt x="226" y="230"/>
                  <a:pt x="226" y="229"/>
                  <a:pt x="225" y="229"/>
                </a:cubicBezTo>
                <a:cubicBezTo>
                  <a:pt x="225" y="229"/>
                  <a:pt x="225" y="229"/>
                  <a:pt x="225" y="229"/>
                </a:cubicBezTo>
                <a:cubicBezTo>
                  <a:pt x="227" y="230"/>
                  <a:pt x="230" y="231"/>
                  <a:pt x="232" y="230"/>
                </a:cubicBezTo>
                <a:cubicBezTo>
                  <a:pt x="260" y="211"/>
                  <a:pt x="294" y="203"/>
                  <a:pt x="324" y="188"/>
                </a:cubicBezTo>
                <a:cubicBezTo>
                  <a:pt x="366" y="168"/>
                  <a:pt x="420" y="143"/>
                  <a:pt x="454" y="109"/>
                </a:cubicBezTo>
                <a:cubicBezTo>
                  <a:pt x="442" y="165"/>
                  <a:pt x="379" y="185"/>
                  <a:pt x="331" y="206"/>
                </a:cubicBezTo>
                <a:close/>
              </a:path>
            </a:pathLst>
          </a:custGeom>
          <a:solidFill>
            <a:srgbClr val="EA7B84"/>
          </a:solidFill>
          <a:ln>
            <a:noFill/>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4409467" y="4119909"/>
            <a:ext cx="204811" cy="1222851"/>
            <a:chOff x="6962660" y="2067973"/>
            <a:chExt cx="200967" cy="1199904"/>
          </a:xfrm>
          <a:solidFill>
            <a:srgbClr val="F2F2F2"/>
          </a:solidFill>
        </p:grpSpPr>
        <p:cxnSp>
          <p:nvCxnSpPr>
            <p:cNvPr id="8" name="直接连接符 7"/>
            <p:cNvCxnSpPr>
              <a:endCxn id="12" idx="4"/>
            </p:cNvCxnSpPr>
            <p:nvPr/>
          </p:nvCxnSpPr>
          <p:spPr>
            <a:xfrm>
              <a:off x="7063143" y="2225033"/>
              <a:ext cx="1" cy="1042844"/>
            </a:xfrm>
            <a:prstGeom prst="line">
              <a:avLst/>
            </a:prstGeom>
            <a:grpFill/>
            <a:ln w="15875" cap="flat" cmpd="sng" algn="ctr">
              <a:solidFill>
                <a:srgbClr val="DB747D"/>
              </a:solidFill>
              <a:prstDash val="solid"/>
              <a:miter lim="800000"/>
            </a:ln>
            <a:effectLst/>
          </p:spPr>
        </p:cxnSp>
        <p:sp>
          <p:nvSpPr>
            <p:cNvPr id="9" name="椭圆 8"/>
            <p:cNvSpPr/>
            <p:nvPr/>
          </p:nvSpPr>
          <p:spPr>
            <a:xfrm>
              <a:off x="6962660" y="2067973"/>
              <a:ext cx="200967" cy="200967"/>
            </a:xfrm>
            <a:prstGeom prst="ellipse">
              <a:avLst/>
            </a:prstGeom>
            <a:blipFill dpi="0" rotWithShape="1">
              <a:blip r:embed="rId2" cstate="print">
                <a:duotone>
                  <a:prstClr val="black"/>
                  <a:srgbClr val="F68189">
                    <a:tint val="45000"/>
                    <a:satMod val="400000"/>
                  </a:srgbClr>
                </a:duotone>
                <a:extLst>
                  <a:ext uri="{28A0092B-C50C-407E-A947-70E740481C1C}">
                    <a14:useLocalDpi xmlns:a14="http://schemas.microsoft.com/office/drawing/2010/main" val="0"/>
                  </a:ext>
                </a:extLst>
              </a:blip>
              <a:srcRect/>
              <a:stretch>
                <a:fillRect/>
              </a:stretch>
            </a:blipFill>
            <a:ln w="15875" cap="flat" cmpd="sng" algn="ctr">
              <a:solidFill>
                <a:srgbClr val="DB747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椭圆 10"/>
            <p:cNvSpPr/>
            <p:nvPr/>
          </p:nvSpPr>
          <p:spPr>
            <a:xfrm>
              <a:off x="6962660" y="2561033"/>
              <a:ext cx="200967" cy="200967"/>
            </a:xfrm>
            <a:prstGeom prst="ellipse">
              <a:avLst/>
            </a:prstGeom>
            <a:blipFill dpi="0" rotWithShape="1">
              <a:blip r:embed="rId2" cstate="print">
                <a:duotone>
                  <a:prstClr val="black"/>
                  <a:srgbClr val="F68189">
                    <a:tint val="45000"/>
                    <a:satMod val="400000"/>
                  </a:srgbClr>
                </a:duotone>
                <a:extLst>
                  <a:ext uri="{28A0092B-C50C-407E-A947-70E740481C1C}">
                    <a14:useLocalDpi xmlns:a14="http://schemas.microsoft.com/office/drawing/2010/main" val="0"/>
                  </a:ext>
                </a:extLst>
              </a:blip>
              <a:srcRect/>
              <a:stretch>
                <a:fillRect/>
              </a:stretch>
            </a:blipFill>
            <a:ln w="15875" cap="flat" cmpd="sng" algn="ctr">
              <a:solidFill>
                <a:srgbClr val="DB747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11"/>
            <p:cNvSpPr/>
            <p:nvPr/>
          </p:nvSpPr>
          <p:spPr>
            <a:xfrm>
              <a:off x="6962660" y="3066910"/>
              <a:ext cx="200967" cy="200967"/>
            </a:xfrm>
            <a:prstGeom prst="ellipse">
              <a:avLst/>
            </a:prstGeom>
            <a:blipFill dpi="0" rotWithShape="1">
              <a:blip r:embed="rId2" cstate="print">
                <a:duotone>
                  <a:prstClr val="black"/>
                  <a:srgbClr val="F68189">
                    <a:tint val="45000"/>
                    <a:satMod val="400000"/>
                  </a:srgbClr>
                </a:duotone>
                <a:extLst>
                  <a:ext uri="{28A0092B-C50C-407E-A947-70E740481C1C}">
                    <a14:useLocalDpi xmlns:a14="http://schemas.microsoft.com/office/drawing/2010/main" val="0"/>
                  </a:ext>
                </a:extLst>
              </a:blip>
              <a:srcRect/>
              <a:stretch>
                <a:fillRect/>
              </a:stretch>
            </a:blipFill>
            <a:ln w="15875" cap="flat" cmpd="sng" algn="ctr">
              <a:solidFill>
                <a:srgbClr val="DB747D"/>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85"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5" name="矩形 122"/>
          <p:cNvSpPr>
            <a:spLocks noChangeArrowheads="1"/>
          </p:cNvSpPr>
          <p:nvPr/>
        </p:nvSpPr>
        <p:spPr bwMode="auto">
          <a:xfrm>
            <a:off x="4614278" y="3993824"/>
            <a:ext cx="3202386" cy="4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rPr>
              <a:t>国家中心城市定义</a:t>
            </a:r>
            <a:endPar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22"/>
          <p:cNvSpPr>
            <a:spLocks noChangeArrowheads="1"/>
          </p:cNvSpPr>
          <p:nvPr/>
        </p:nvSpPr>
        <p:spPr bwMode="auto">
          <a:xfrm>
            <a:off x="4614278" y="4509376"/>
            <a:ext cx="3202386" cy="4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rPr>
              <a:t>国家中心城市依据</a:t>
            </a:r>
            <a:endPar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22"/>
          <p:cNvSpPr>
            <a:spLocks noChangeArrowheads="1"/>
          </p:cNvSpPr>
          <p:nvPr/>
        </p:nvSpPr>
        <p:spPr bwMode="auto">
          <a:xfrm>
            <a:off x="4614278" y="5020656"/>
            <a:ext cx="3202386" cy="4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6" tIns="60943" rIns="121886" bIns="6094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pPr>
            <a:r>
              <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rPr>
              <a:t>国际中心城市定位</a:t>
            </a:r>
            <a:endParaRPr lang="zh-CN" altLang="en-US" sz="2400" dirty="0">
              <a:solidFill>
                <a:srgbClr val="F28088"/>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
          <p:cNvSpPr txBox="1"/>
          <p:nvPr/>
        </p:nvSpPr>
        <p:spPr>
          <a:xfrm>
            <a:off x="8039758" y="4806644"/>
            <a:ext cx="2819313" cy="523220"/>
          </a:xfrm>
          <a:prstGeom prst="rect">
            <a:avLst/>
          </a:prstGeom>
          <a:noFill/>
        </p:spPr>
        <p:txBody>
          <a:bodyPr wrap="square" rtlCol="0">
            <a:spAutoFit/>
          </a:bodyPr>
          <a:lstStyle/>
          <a:p>
            <a:r>
              <a:rPr lang="zh-CN" altLang="en-US" sz="2800" b="1" spc="600" dirty="0">
                <a:solidFill>
                  <a:srgbClr val="73ADC9"/>
                </a:solidFill>
                <a:latin typeface="微软雅黑" panose="020B0503020204020204" pitchFamily="34" charset="-122"/>
                <a:ea typeface="微软雅黑" panose="020B0503020204020204" pitchFamily="34" charset="-122"/>
              </a:rPr>
              <a:t>依据</a:t>
            </a:r>
            <a:endParaRPr lang="zh-CN" altLang="en-US" sz="2200" b="1" spc="600" dirty="0">
              <a:solidFill>
                <a:srgbClr val="73ADC9"/>
              </a:solidFill>
              <a:latin typeface="微软雅黑" panose="020B0503020204020204" pitchFamily="34" charset="-122"/>
              <a:ea typeface="微软雅黑" panose="020B0503020204020204" pitchFamily="34" charset="-122"/>
            </a:endParaRPr>
          </a:p>
        </p:txBody>
      </p:sp>
      <p:sp>
        <p:nvSpPr>
          <p:cNvPr id="3" name="文本框 22"/>
          <p:cNvSpPr txBox="1"/>
          <p:nvPr/>
        </p:nvSpPr>
        <p:spPr>
          <a:xfrm>
            <a:off x="2273300" y="5330190"/>
            <a:ext cx="9109710" cy="1198880"/>
          </a:xfrm>
          <a:prstGeom prst="rect">
            <a:avLst/>
          </a:prstGeom>
          <a:noFill/>
        </p:spPr>
        <p:txBody>
          <a:bodyPr wrap="square" rtlCol="0">
            <a:spAutoFit/>
          </a:bodyPr>
          <a:lstStyle/>
          <a:p>
            <a:r>
              <a:rPr lang="zh-CN" altLang="zh-CN" sz="2400" dirty="0">
                <a:solidFill>
                  <a:srgbClr val="FFFFFF"/>
                </a:solidFill>
                <a:latin typeface="微软雅黑" panose="020B0503020204020204" pitchFamily="34" charset="-122"/>
                <a:ea typeface="微软雅黑" panose="020B0503020204020204" pitchFamily="34" charset="-122"/>
              </a:rPr>
              <a:t>国家中心城市是中国城镇体系规划设置的最高层级，最早在</a:t>
            </a:r>
            <a:r>
              <a:rPr lang="en-US" altLang="zh-CN" sz="2400" dirty="0">
                <a:solidFill>
                  <a:srgbClr val="FFFFFF"/>
                </a:solidFill>
                <a:latin typeface="微软雅黑" panose="020B0503020204020204" pitchFamily="34" charset="-122"/>
                <a:ea typeface="微软雅黑" panose="020B0503020204020204" pitchFamily="34" charset="-122"/>
              </a:rPr>
              <a:t>2005</a:t>
            </a:r>
            <a:r>
              <a:rPr lang="zh-CN" altLang="zh-CN" sz="2400" dirty="0">
                <a:solidFill>
                  <a:srgbClr val="FFFFFF"/>
                </a:solidFill>
                <a:latin typeface="微软雅黑" panose="020B0503020204020204" pitchFamily="34" charset="-122"/>
                <a:ea typeface="微软雅黑" panose="020B0503020204020204" pitchFamily="34" charset="-122"/>
              </a:rPr>
              <a:t>年由原中华人民共和国建设部（现住房和城乡建设部）依据《城市规划法》编制全国城镇体系规划时提出</a:t>
            </a:r>
            <a:r>
              <a:rPr lang="zh-CN" altLang="zh-CN" sz="2000" dirty="0">
                <a:solidFill>
                  <a:srgbClr val="FFFFFF"/>
                </a:solidFill>
                <a:latin typeface="微软雅黑" panose="020B0503020204020204" pitchFamily="34" charset="-122"/>
                <a:ea typeface="微软雅黑" panose="020B0503020204020204" pitchFamily="34" charset="-122"/>
              </a:rPr>
              <a:t>。</a:t>
            </a:r>
            <a:endParaRPr lang="zh-CN" altLang="zh-CN" sz="2000" dirty="0">
              <a:solidFill>
                <a:srgbClr val="FFFFFF"/>
              </a:solidFill>
              <a:latin typeface="微软雅黑" panose="020B0503020204020204" pitchFamily="34" charset="-122"/>
              <a:ea typeface="微软雅黑" panose="020B0503020204020204" pitchFamily="34" charset="-122"/>
            </a:endParaRPr>
          </a:p>
        </p:txBody>
      </p:sp>
      <p:sp>
        <p:nvSpPr>
          <p:cNvPr id="4" name="文本框 24"/>
          <p:cNvSpPr txBox="1"/>
          <p:nvPr/>
        </p:nvSpPr>
        <p:spPr>
          <a:xfrm>
            <a:off x="6768117" y="1342168"/>
            <a:ext cx="2788590" cy="523220"/>
          </a:xfrm>
          <a:prstGeom prst="rect">
            <a:avLst/>
          </a:prstGeom>
          <a:noFill/>
        </p:spPr>
        <p:txBody>
          <a:bodyPr wrap="square" rtlCol="0">
            <a:spAutoFit/>
          </a:bodyPr>
          <a:lstStyle/>
          <a:p>
            <a:r>
              <a:rPr lang="zh-CN" altLang="en-US" sz="2800" b="1" spc="600" dirty="0">
                <a:solidFill>
                  <a:srgbClr val="FF5E72"/>
                </a:solidFill>
                <a:latin typeface="微软雅黑" panose="020B0503020204020204" pitchFamily="34" charset="-122"/>
                <a:ea typeface="微软雅黑" panose="020B0503020204020204" pitchFamily="34" charset="-122"/>
              </a:rPr>
              <a:t>定义</a:t>
            </a:r>
            <a:endParaRPr lang="zh-CN" altLang="en-US" sz="2200" b="1" spc="600" dirty="0">
              <a:solidFill>
                <a:srgbClr val="FF5E72"/>
              </a:solidFill>
              <a:latin typeface="微软雅黑" panose="020B0503020204020204" pitchFamily="34" charset="-122"/>
              <a:ea typeface="微软雅黑" panose="020B0503020204020204" pitchFamily="34" charset="-122"/>
            </a:endParaRPr>
          </a:p>
        </p:txBody>
      </p:sp>
      <p:sp>
        <p:nvSpPr>
          <p:cNvPr id="5" name="文本框 25"/>
          <p:cNvSpPr txBox="1"/>
          <p:nvPr/>
        </p:nvSpPr>
        <p:spPr>
          <a:xfrm>
            <a:off x="560705" y="1342390"/>
            <a:ext cx="6527165" cy="1476375"/>
          </a:xfrm>
          <a:prstGeom prst="rect">
            <a:avLst/>
          </a:prstGeom>
          <a:noFill/>
        </p:spPr>
        <p:txBody>
          <a:bodyPr wrap="square" rtlCol="0">
            <a:spAutoFit/>
          </a:bodyPr>
          <a:lstStyle/>
          <a:p>
            <a:r>
              <a:rPr lang="zh-CN" altLang="zh-CN" sz="2400" dirty="0">
                <a:solidFill>
                  <a:srgbClr val="FFFFFF"/>
                </a:solidFill>
                <a:latin typeface="微软雅黑" panose="020B0503020204020204" pitchFamily="34" charset="-122"/>
                <a:ea typeface="微软雅黑" panose="020B0503020204020204" pitchFamily="34" charset="-122"/>
              </a:rPr>
              <a:t>国家中心城市，是住房和城乡建设部编制的《全国城镇体系规划》中提出的处于城镇体系</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rPr>
              <a:t>最高位置的城镇层级</a:t>
            </a:r>
            <a:r>
              <a:rPr lang="zh-CN" altLang="zh-CN" sz="2400" dirty="0">
                <a:solidFill>
                  <a:srgbClr val="FFFFFF"/>
                </a:solidFill>
                <a:latin typeface="微软雅黑" panose="020B0503020204020204" pitchFamily="34" charset="-122"/>
                <a:ea typeface="微软雅黑" panose="020B0503020204020204" pitchFamily="34" charset="-122"/>
              </a:rPr>
              <a:t>。</a:t>
            </a:r>
            <a:endParaRPr lang="zh-CN" altLang="zh-CN" sz="2400" dirty="0">
              <a:solidFill>
                <a:srgbClr val="FFFFFF"/>
              </a:solidFill>
              <a:latin typeface="微软雅黑" panose="020B0503020204020204" pitchFamily="34" charset="-122"/>
              <a:ea typeface="微软雅黑" panose="020B0503020204020204" pitchFamily="34" charset="-122"/>
            </a:endParaRPr>
          </a:p>
          <a:p>
            <a:endParaRPr lang="zh-CN" altLang="zh-CN" dirty="0">
              <a:solidFill>
                <a:srgbClr val="FFFFFF"/>
              </a:solidFill>
              <a:latin typeface="微软雅黑" panose="020B0503020204020204" pitchFamily="34" charset="-122"/>
              <a:ea typeface="微软雅黑" panose="020B0503020204020204" pitchFamily="34" charset="-122"/>
            </a:endParaRPr>
          </a:p>
        </p:txBody>
      </p:sp>
      <p:graphicFrame>
        <p:nvGraphicFramePr>
          <p:cNvPr id="6" name="图表 5"/>
          <p:cNvGraphicFramePr/>
          <p:nvPr/>
        </p:nvGraphicFramePr>
        <p:xfrm>
          <a:off x="8146395" y="2006458"/>
          <a:ext cx="3236712" cy="2335942"/>
        </p:xfrm>
        <a:graphic>
          <a:graphicData uri="http://schemas.openxmlformats.org/drawingml/2006/chart">
            <c:chart xmlns:c="http://schemas.openxmlformats.org/drawingml/2006/chart" xmlns:r="http://schemas.openxmlformats.org/officeDocument/2006/relationships" r:id="rId1"/>
          </a:graphicData>
        </a:graphic>
      </p:graphicFrame>
      <p:sp>
        <p:nvSpPr>
          <p:cNvPr id="9" name="Freeform 6"/>
          <p:cNvSpPr>
            <a:spLocks noEditPoints="1"/>
          </p:cNvSpPr>
          <p:nvPr/>
        </p:nvSpPr>
        <p:spPr bwMode="auto">
          <a:xfrm rot="11220000" flipH="1">
            <a:off x="7574049" y="1932734"/>
            <a:ext cx="1144692" cy="630483"/>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a:spLocks noEditPoints="1"/>
          </p:cNvSpPr>
          <p:nvPr/>
        </p:nvSpPr>
        <p:spPr bwMode="auto">
          <a:xfrm>
            <a:off x="9086912" y="4332653"/>
            <a:ext cx="1144692" cy="630483"/>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文本框 25"/>
          <p:cNvSpPr txBox="1"/>
          <p:nvPr/>
        </p:nvSpPr>
        <p:spPr>
          <a:xfrm>
            <a:off x="1024368" y="585106"/>
            <a:ext cx="2929970" cy="461665"/>
          </a:xfrm>
          <a:prstGeom prst="rect">
            <a:avLst/>
          </a:prstGeom>
          <a:noFill/>
        </p:spPr>
        <p:txBody>
          <a:bodyPr wrap="square" rtlCol="0">
            <a:spAutoFit/>
          </a:bodyPr>
          <a:lstStyle/>
          <a:p>
            <a:r>
              <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rPr>
              <a:t>国家中心城市</a:t>
            </a:r>
            <a:endPar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25" name="文本框 26"/>
          <p:cNvSpPr txBox="1"/>
          <p:nvPr/>
        </p:nvSpPr>
        <p:spPr>
          <a:xfrm>
            <a:off x="460976" y="523551"/>
            <a:ext cx="631840" cy="584775"/>
          </a:xfrm>
          <a:prstGeom prst="rect">
            <a:avLst/>
          </a:prstGeom>
          <a:noFill/>
        </p:spPr>
        <p:txBody>
          <a:bodyPr wrap="square" rtlCol="0">
            <a:spAutoFit/>
          </a:bodyPr>
          <a:lstStyle/>
          <a:p>
            <a:pPr algn="ctr" defTabSz="685800"/>
            <a:r>
              <a:rPr lang="en-US" altLang="zh-CN" sz="3200" b="1" dirty="0">
                <a:solidFill>
                  <a:schemeClr val="accent6">
                    <a:lumMod val="40000"/>
                    <a:lumOff val="60000"/>
                  </a:schemeClr>
                </a:solidFill>
                <a:latin typeface="Impact" panose="020B0806030902050204" pitchFamily="34" charset="0"/>
                <a:ea typeface="微软雅黑" panose="020B0503020204020204" pitchFamily="34" charset="-122"/>
              </a:rPr>
              <a:t>02</a:t>
            </a:r>
            <a:endParaRPr lang="en-US" altLang="zh-CN" sz="3200" b="1" dirty="0">
              <a:solidFill>
                <a:schemeClr val="accent6">
                  <a:lumMod val="40000"/>
                  <a:lumOff val="60000"/>
                </a:schemeClr>
              </a:solidFill>
              <a:latin typeface="Impact" panose="020B0806030902050204" pitchFamily="34" charset="0"/>
              <a:ea typeface="微软雅黑" panose="020B0503020204020204" pitchFamily="34" charset="-122"/>
            </a:endParaRPr>
          </a:p>
        </p:txBody>
      </p:sp>
      <p:sp>
        <p:nvSpPr>
          <p:cNvPr id="7" name="文本框 25"/>
          <p:cNvSpPr txBox="1"/>
          <p:nvPr/>
        </p:nvSpPr>
        <p:spPr>
          <a:xfrm>
            <a:off x="215265" y="3025140"/>
            <a:ext cx="6800215" cy="2245360"/>
          </a:xfrm>
          <a:prstGeom prst="rect">
            <a:avLst/>
          </a:prstGeom>
          <a:noFill/>
        </p:spPr>
        <p:txBody>
          <a:bodyPr wrap="square" rtlCol="0">
            <a:spAutoFit/>
          </a:bodyPr>
          <a:p>
            <a:r>
              <a:rPr lang="zh-CN" altLang="zh-CN" sz="2400" dirty="0">
                <a:solidFill>
                  <a:srgbClr val="FFFFFF"/>
                </a:solidFill>
                <a:latin typeface="微软雅黑" panose="020B0503020204020204" pitchFamily="34" charset="-122"/>
                <a:ea typeface="微软雅黑" panose="020B0503020204020204" pitchFamily="34" charset="-122"/>
                <a:sym typeface="+mn-ea"/>
              </a:rPr>
              <a:t>国家中心城市所必须具有的五大特征：一是国家组织</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经济</a:t>
            </a:r>
            <a:r>
              <a:rPr lang="zh-CN" altLang="zh-CN" sz="2400" dirty="0">
                <a:solidFill>
                  <a:srgbClr val="FFFFFF"/>
                </a:solidFill>
                <a:latin typeface="微软雅黑" panose="020B0503020204020204" pitchFamily="34" charset="-122"/>
                <a:ea typeface="微软雅黑" panose="020B0503020204020204" pitchFamily="34" charset="-122"/>
                <a:sym typeface="+mn-ea"/>
              </a:rPr>
              <a:t>活动和</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配置资源</a:t>
            </a:r>
            <a:r>
              <a:rPr lang="zh-CN" altLang="zh-CN" sz="2400" dirty="0">
                <a:solidFill>
                  <a:srgbClr val="FFFFFF"/>
                </a:solidFill>
                <a:latin typeface="微软雅黑" panose="020B0503020204020204" pitchFamily="34" charset="-122"/>
                <a:ea typeface="微软雅黑" panose="020B0503020204020204" pitchFamily="34" charset="-122"/>
                <a:sym typeface="+mn-ea"/>
              </a:rPr>
              <a:t>的中枢；二是国家综合</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交通</a:t>
            </a:r>
            <a:r>
              <a:rPr lang="zh-CN" altLang="zh-CN" sz="2400" dirty="0">
                <a:solidFill>
                  <a:srgbClr val="FFFFFF"/>
                </a:solidFill>
                <a:latin typeface="微软雅黑" panose="020B0503020204020204" pitchFamily="34" charset="-122"/>
                <a:ea typeface="微软雅黑" panose="020B0503020204020204" pitchFamily="34" charset="-122"/>
                <a:sym typeface="+mn-ea"/>
              </a:rPr>
              <a:t>和</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信息</a:t>
            </a:r>
            <a:r>
              <a:rPr lang="zh-CN" altLang="zh-CN" sz="2400" dirty="0">
                <a:solidFill>
                  <a:srgbClr val="FFFFFF"/>
                </a:solidFill>
                <a:latin typeface="微软雅黑" panose="020B0503020204020204" pitchFamily="34" charset="-122"/>
                <a:ea typeface="微软雅黑" panose="020B0503020204020204" pitchFamily="34" charset="-122"/>
                <a:sym typeface="+mn-ea"/>
              </a:rPr>
              <a:t>网络枢纽；三是国家</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科教、文化、创新</a:t>
            </a:r>
            <a:r>
              <a:rPr lang="zh-CN" altLang="zh-CN" sz="2400" dirty="0">
                <a:solidFill>
                  <a:srgbClr val="FFFFFF"/>
                </a:solidFill>
                <a:latin typeface="微软雅黑" panose="020B0503020204020204" pitchFamily="34" charset="-122"/>
                <a:ea typeface="微软雅黑" panose="020B0503020204020204" pitchFamily="34" charset="-122"/>
                <a:sym typeface="+mn-ea"/>
              </a:rPr>
              <a:t>中心；四是具有</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国际</a:t>
            </a:r>
            <a:r>
              <a:rPr lang="zh-CN" altLang="zh-CN" sz="2400" dirty="0">
                <a:solidFill>
                  <a:srgbClr val="FFFFFF"/>
                </a:solidFill>
                <a:latin typeface="微软雅黑" panose="020B0503020204020204" pitchFamily="34" charset="-122"/>
                <a:ea typeface="微软雅黑" panose="020B0503020204020204" pitchFamily="34" charset="-122"/>
                <a:sym typeface="+mn-ea"/>
              </a:rPr>
              <a:t>影响力和竞争力；五是国家城市体系中</a:t>
            </a:r>
            <a:r>
              <a:rPr lang="zh-CN" altLang="zh-CN" sz="2400" dirty="0">
                <a:solidFill>
                  <a:schemeClr val="accent2">
                    <a:lumMod val="60000"/>
                    <a:lumOff val="40000"/>
                  </a:schemeClr>
                </a:solidFill>
                <a:latin typeface="微软雅黑" panose="020B0503020204020204" pitchFamily="34" charset="-122"/>
                <a:ea typeface="微软雅黑" panose="020B0503020204020204" pitchFamily="34" charset="-122"/>
                <a:sym typeface="+mn-ea"/>
              </a:rPr>
              <a:t>综合实力最强</a:t>
            </a:r>
            <a:r>
              <a:rPr lang="zh-CN" altLang="zh-CN" sz="2400" dirty="0">
                <a:solidFill>
                  <a:srgbClr val="FFFFFF"/>
                </a:solidFill>
                <a:latin typeface="微软雅黑" panose="020B0503020204020204" pitchFamily="34" charset="-122"/>
                <a:ea typeface="微软雅黑" panose="020B0503020204020204" pitchFamily="34" charset="-122"/>
                <a:sym typeface="+mn-ea"/>
              </a:rPr>
              <a:t>的“塔尖城市”</a:t>
            </a:r>
            <a:r>
              <a:rPr lang="zh-CN" altLang="zh-CN" sz="2000" dirty="0">
                <a:solidFill>
                  <a:srgbClr val="FFFFFF"/>
                </a:solidFill>
                <a:latin typeface="微软雅黑" panose="020B0503020204020204" pitchFamily="34" charset="-122"/>
                <a:ea typeface="微软雅黑" panose="020B0503020204020204" pitchFamily="34" charset="-122"/>
                <a:sym typeface="+mn-ea"/>
              </a:rPr>
              <a:t>。</a:t>
            </a:r>
            <a:endParaRPr lang="zh-CN" altLang="zh-CN" sz="2000" dirty="0">
              <a:solidFill>
                <a:srgbClr val="FFFFFF"/>
              </a:solidFill>
              <a:latin typeface="微软雅黑" panose="020B0503020204020204" pitchFamily="34" charset="-122"/>
              <a:ea typeface="微软雅黑" panose="020B0503020204020204" pitchFamily="34" charset="-122"/>
            </a:endParaRPr>
          </a:p>
          <a:p>
            <a:endParaRPr lang="zh-CN" altLang="zh-CN" sz="2000" dirty="0">
              <a:solidFill>
                <a:srgbClr val="FFFFFF"/>
              </a:solidFill>
              <a:latin typeface="微软雅黑" panose="020B0503020204020204" pitchFamily="34" charset="-122"/>
              <a:ea typeface="微软雅黑" panose="020B0503020204020204" pitchFamily="34" charset="-122"/>
            </a:endParaRPr>
          </a:p>
        </p:txBody>
      </p:sp>
      <p:sp>
        <p:nvSpPr>
          <p:cNvPr id="8" name="Freeform 6"/>
          <p:cNvSpPr>
            <a:spLocks noEditPoints="1"/>
          </p:cNvSpPr>
          <p:nvPr/>
        </p:nvSpPr>
        <p:spPr bwMode="auto">
          <a:xfrm>
            <a:off x="7540052" y="3340148"/>
            <a:ext cx="1144692" cy="630483"/>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文本框 10"/>
          <p:cNvSpPr txBox="1"/>
          <p:nvPr/>
        </p:nvSpPr>
        <p:spPr>
          <a:xfrm>
            <a:off x="7015480" y="3168015"/>
            <a:ext cx="894080" cy="521970"/>
          </a:xfrm>
          <a:prstGeom prst="rect">
            <a:avLst/>
          </a:prstGeom>
          <a:noFill/>
        </p:spPr>
        <p:txBody>
          <a:bodyPr wrap="none" rtlCol="0" anchor="t">
            <a:spAutoFit/>
          </a:bodyPr>
          <a:p>
            <a:r>
              <a:rPr lang="zh-CN" altLang="en-US" sz="2800" b="1"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rPr>
              <a:t>特征</a:t>
            </a:r>
            <a:endParaRPr lang="zh-CN" altLang="en-US" sz="2800" b="1" dirty="0">
              <a:solidFill>
                <a:schemeClr val="accent6">
                  <a:lumMod val="60000"/>
                  <a:lumOff val="4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25"/>
          <p:cNvSpPr txBox="1"/>
          <p:nvPr/>
        </p:nvSpPr>
        <p:spPr>
          <a:xfrm>
            <a:off x="153670" y="892810"/>
            <a:ext cx="621030" cy="3046095"/>
          </a:xfrm>
          <a:prstGeom prst="rect">
            <a:avLst/>
          </a:prstGeom>
          <a:noFill/>
        </p:spPr>
        <p:txBody>
          <a:bodyPr wrap="square" rtlCol="0">
            <a:spAutoFit/>
          </a:bodyPr>
          <a:lstStyle/>
          <a:p>
            <a:r>
              <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rPr>
              <a:t>国家城市中心定位</a:t>
            </a:r>
            <a:endParaRPr lang="zh-CN" altLang="en-US" sz="24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sp>
        <p:nvSpPr>
          <p:cNvPr id="91" name="文本框 26"/>
          <p:cNvSpPr txBox="1"/>
          <p:nvPr/>
        </p:nvSpPr>
        <p:spPr>
          <a:xfrm>
            <a:off x="142695" y="308283"/>
            <a:ext cx="631840" cy="584775"/>
          </a:xfrm>
          <a:prstGeom prst="rect">
            <a:avLst/>
          </a:prstGeom>
          <a:noFill/>
        </p:spPr>
        <p:txBody>
          <a:bodyPr wrap="square" rtlCol="0">
            <a:spAutoFit/>
          </a:bodyPr>
          <a:lstStyle/>
          <a:p>
            <a:pPr algn="ctr" defTabSz="685800"/>
            <a:r>
              <a:rPr lang="en-US" altLang="zh-CN" sz="3200" b="1" dirty="0">
                <a:solidFill>
                  <a:schemeClr val="accent6">
                    <a:lumMod val="40000"/>
                    <a:lumOff val="60000"/>
                  </a:schemeClr>
                </a:solidFill>
                <a:latin typeface="Impact" panose="020B0806030902050204" pitchFamily="34" charset="0"/>
                <a:ea typeface="微软雅黑" panose="020B0503020204020204" pitchFamily="34" charset="-122"/>
              </a:rPr>
              <a:t>02</a:t>
            </a:r>
            <a:endParaRPr lang="en-US" altLang="zh-CN" sz="3200" b="1" dirty="0">
              <a:solidFill>
                <a:schemeClr val="accent6">
                  <a:lumMod val="40000"/>
                  <a:lumOff val="60000"/>
                </a:schemeClr>
              </a:solidFill>
              <a:latin typeface="Impact" panose="020B0806030902050204" pitchFamily="34" charset="0"/>
              <a:ea typeface="微软雅黑" panose="020B0503020204020204" pitchFamily="34" charset="-122"/>
            </a:endParaRPr>
          </a:p>
        </p:txBody>
      </p:sp>
      <p:graphicFrame>
        <p:nvGraphicFramePr>
          <p:cNvPr id="92" name="表格 91"/>
          <p:cNvGraphicFramePr>
            <a:graphicFrameLocks noGrp="1"/>
          </p:cNvGraphicFramePr>
          <p:nvPr>
            <p:custDataLst>
              <p:tags r:id="rId1"/>
            </p:custDataLst>
          </p:nvPr>
        </p:nvGraphicFramePr>
        <p:xfrm>
          <a:off x="774700" y="-182880"/>
          <a:ext cx="11130915" cy="6949440"/>
        </p:xfrm>
        <a:graphic>
          <a:graphicData uri="http://schemas.openxmlformats.org/drawingml/2006/table">
            <a:tbl>
              <a:tblPr firstRow="1" firstCol="1" bandRow="1">
                <a:effectLst>
                  <a:outerShdw blurRad="50800" dist="38100" dir="10800000" algn="r" rotWithShape="0">
                    <a:prstClr val="black">
                      <a:alpha val="40000"/>
                    </a:prstClr>
                  </a:outerShdw>
                </a:effectLst>
                <a:tableStyleId>{5C22544A-7EE6-4342-B048-85BDC9FD1C3A}</a:tableStyleId>
              </a:tblPr>
              <a:tblGrid>
                <a:gridCol w="736600"/>
                <a:gridCol w="944880"/>
                <a:gridCol w="9449435"/>
              </a:tblGrid>
              <a:tr h="731520">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序号</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国家中心城市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定位</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1</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北京</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中国首都，全国政治中心、文化中心、国际交往中心、科技创新中心。打造北京</a:t>
                      </a:r>
                      <a:r>
                        <a:rPr lang="en-US" sz="1600" b="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天津国际性综合交通枢纽。是世界著名的古都和现代国际都市。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2</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天津</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中国直辖市之一，环渤海地区的经济中心。打造北京</a:t>
                      </a:r>
                      <a:r>
                        <a:rPr lang="en-US" sz="1600" b="0" kern="1200" dirty="0">
                          <a:solidFill>
                            <a:srgbClr val="FFFFFF"/>
                          </a:solidFill>
                          <a:latin typeface="微软雅黑" panose="020B0503020204020204" pitchFamily="34" charset="-122"/>
                          <a:ea typeface="微软雅黑" panose="020B0503020204020204" pitchFamily="34" charset="-122"/>
                          <a:cs typeface="+mn-cs"/>
                        </a:rPr>
                        <a:t>——</a:t>
                      </a: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天津国际性综合交通枢纽。中国北方经济中心，国际港口城市，北方国际航运中心，北方国际物流中心。</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3</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上海</a:t>
                      </a:r>
                      <a:endPar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中国直辖市之一，国际经济、金融、贸易、航运、科技创新中心。打造上海国际性综合交通枢纽。全国重要的经济中心，国际大都市。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36576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4</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广州</a:t>
                      </a:r>
                      <a:endPar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广东省省会，国家历史文化名城，全国重要的中心城市。国家综合性门户城市、国际大都市。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5</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rPr>
                        <a:t>重庆</a:t>
                      </a:r>
                      <a:endParaRPr lang="zh-CN" altLang="en-US" sz="2000" b="1" kern="1200" dirty="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中国直辖市之一，全国重要的中心城市之一，国家历史文化名城，长江上游地区经济中心，国家重要的现代制造业基地，西南地区综合交通枢纽。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6</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成都</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四川省省会，国家历史文化名城，国家重要的高新技术产业基地、商贸物流中心和综合交通枢纽，西部地区重要的中心城市。</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7</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武汉</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湖北省省会，国家历史文化名城，中国中部地区的中心城市，全国重要的工业基地、科教基地和综合交通枢纽。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8</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郑州</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河南省省会，国家历史文化名城，中国中部地区重要的中心城市，国家重要的综合交通枢纽。建设郑州国际性综合交通枢纽。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r h="731520">
                <a:tc>
                  <a:txBody>
                    <a:bodyPr/>
                    <a:lstStyle/>
                    <a:p>
                      <a:pPr algn="ctr">
                        <a:lnSpc>
                          <a:spcPct val="150000"/>
                        </a:lnSpc>
                        <a:spcAft>
                          <a:spcPts val="0"/>
                        </a:spcAft>
                      </a:pPr>
                      <a:r>
                        <a:rPr lang="en-US" sz="1600" b="0" kern="1200" dirty="0">
                          <a:solidFill>
                            <a:srgbClr val="FFFFFF"/>
                          </a:solidFill>
                          <a:latin typeface="微软雅黑" panose="020B0503020204020204" pitchFamily="34" charset="-122"/>
                          <a:ea typeface="微软雅黑" panose="020B0503020204020204" pitchFamily="34" charset="-122"/>
                          <a:cs typeface="+mn-cs"/>
                        </a:rPr>
                        <a:t>9</a:t>
                      </a:r>
                      <a:endParaRPr lang="en-US"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ctr">
                        <a:lnSpc>
                          <a:spcPct val="150000"/>
                        </a:lnSpc>
                        <a:spcAft>
                          <a:spcPts val="0"/>
                        </a:spcAft>
                      </a:pPr>
                      <a:r>
                        <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rPr>
                        <a:t>西安</a:t>
                      </a:r>
                      <a:endParaRPr lang="zh-CN" altLang="en-US" sz="2000" b="1" kern="1200">
                        <a:solidFill>
                          <a:schemeClr val="accent2">
                            <a:lumMod val="60000"/>
                            <a:lumOff val="40000"/>
                          </a:schemeClr>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c>
                  <a:txBody>
                    <a:bodyPr/>
                    <a:lstStyle/>
                    <a:p>
                      <a:pPr algn="just">
                        <a:lnSpc>
                          <a:spcPct val="150000"/>
                        </a:lnSpc>
                        <a:spcAft>
                          <a:spcPts val="0"/>
                        </a:spcAft>
                      </a:pPr>
                      <a:r>
                        <a:rPr lang="zh-CN" altLang="en-US" sz="1600" b="0" kern="1200" dirty="0">
                          <a:solidFill>
                            <a:srgbClr val="FFFFFF"/>
                          </a:solidFill>
                          <a:latin typeface="微软雅黑" panose="020B0503020204020204" pitchFamily="34" charset="-122"/>
                          <a:ea typeface="微软雅黑" panose="020B0503020204020204" pitchFamily="34" charset="-122"/>
                          <a:cs typeface="+mn-cs"/>
                        </a:rPr>
                        <a:t>陕西省省会，国家历史文化名城，中国西部地区重要的中心城市，国家重要的科研、教育和工业基地。建设西安国际性综合交通枢纽。</a:t>
                      </a:r>
                      <a:endParaRPr lang="zh-CN" altLang="en-US" sz="1600" b="0" kern="1200" dirty="0">
                        <a:solidFill>
                          <a:srgbClr val="FFFFFF"/>
                        </a:solidFill>
                        <a:latin typeface="微软雅黑" panose="020B0503020204020204" pitchFamily="34" charset="-122"/>
                        <a:ea typeface="微软雅黑" panose="020B0503020204020204" pitchFamily="34" charset="-122"/>
                        <a:cs typeface="+mn-cs"/>
                      </a:endParaRPr>
                    </a:p>
                  </a:txBody>
                  <a:tcPr marL="62609" marR="62609" marT="0" marB="0" anchor="ctr">
                    <a:cell3D prstMaterial="dkEdge">
                      <a:bevel/>
                      <a:lightRig rig="flood" dir="t"/>
                    </a:cell3D>
                    <a:noFill/>
                  </a:tcPr>
                </a:tc>
              </a:tr>
            </a:tbl>
          </a:graphicData>
        </a:graphic>
      </p:graphicFrame>
    </p:spTree>
  </p:cSld>
  <p:clrMapOvr>
    <a:masterClrMapping/>
  </p:clrMapOvr>
</p:sld>
</file>

<file path=ppt/tags/tag1.xml><?xml version="1.0" encoding="utf-8"?>
<p:tagLst xmlns:p="http://schemas.openxmlformats.org/presentationml/2006/main">
  <p:tag name="MH" val="20150429225421"/>
  <p:tag name="MH_LIBRARY" val="CONTENTS"/>
  <p:tag name="MH_TYPE" val="OTHERS"/>
  <p:tag name="ID" val="547142"/>
</p:tagLst>
</file>

<file path=ppt/tags/tag10.xml><?xml version="1.0" encoding="utf-8"?>
<p:tagLst xmlns:p="http://schemas.openxmlformats.org/presentationml/2006/main">
  <p:tag name="KSO_WM_UNIT_TABLE_BEAUTIFY" val="smartTable{33fe06e4-2e0e-4318-a6ea-5ab3573d4fad}"/>
  <p:tag name="TABLE_RECT" val="17*42.85*926*454.3"/>
  <p:tag name="TABLE_EMPHASIZE_COLOR" val="14850714"/>
  <p:tag name="TABLE_ONEKEY_SKIN_IDX" val="0"/>
  <p:tag name="TABLE_SKINIDX" val="3"/>
  <p:tag name="TABLE_COLORIDX" val="h"/>
</p:tagLst>
</file>

<file path=ppt/tags/tag11.xml><?xml version="1.0" encoding="utf-8"?>
<p:tagLst xmlns:p="http://schemas.openxmlformats.org/presentationml/2006/main">
  <p:tag name="KSO_WM_UNIT_TABLE_BEAUTIFY" val="smartTable{19f0271b-a7a6-492b-b168-6ad9165b0b17}"/>
</p:tagLst>
</file>

<file path=ppt/tags/tag12.xml><?xml version="1.0" encoding="utf-8"?>
<p:tagLst xmlns:p="http://schemas.openxmlformats.org/presentationml/2006/main">
  <p:tag name="REFSHAPE" val="1073502284"/>
  <p:tag name="KSO_WM_UNIT_PLACING_PICTURE_USER_VIEWPORT" val="{&quot;height&quot;:7073,&quot;width&quot;:7093}"/>
</p:tagLst>
</file>

<file path=ppt/tags/tag13.xml><?xml version="1.0" encoding="utf-8"?>
<p:tagLst xmlns:p="http://schemas.openxmlformats.org/presentationml/2006/main">
  <p:tag name="KSO_WM_UNIT_TABLE_BEAUTIFY" val="smartTable{255b49b4-9b25-449b-9eed-0532aed0be05}"/>
  <p:tag name="TABLE_RECT" val="17*33.2*926*473.6"/>
  <p:tag name="TABLE_EMPHASIZE_COLOR" val="9032147"/>
  <p:tag name="TABLE_ONEKEY_SKIN_IDX" val="0"/>
  <p:tag name="TABLE_SKINIDX" val="3"/>
  <p:tag name="TABLE_COLORIDX" val="j"/>
</p:tagLst>
</file>

<file path=ppt/tags/tag14.xml><?xml version="1.0" encoding="utf-8"?>
<p:tagLst xmlns:p="http://schemas.openxmlformats.org/presentationml/2006/main">
  <p:tag name="TABLE_RECT" val="102.423*241.438*666.85*262.3"/>
  <p:tag name="TABLE_EMPHASIZE_COLOR" val="9032147"/>
  <p:tag name="TABLE_ONEKEY_SKIN_IDX" val="0"/>
  <p:tag name="TABLE_SKINIDX" val="3"/>
  <p:tag name="TABLE_COLORIDX" val="j"/>
  <p:tag name="KSO_WM_UNIT_TABLE_BEAUTIFY" val="smartTable{059f03d0-d0aa-43dc-80b6-a7245d1e4799}"/>
</p:tagLst>
</file>

<file path=ppt/tags/tag15.xml><?xml version="1.0" encoding="utf-8"?>
<p:tagLst xmlns:p="http://schemas.openxmlformats.org/presentationml/2006/main">
  <p:tag name="TABLE_RECT" val="227.05*115.388*505.9*407"/>
  <p:tag name="TABLE_EMPHASIZE_COLOR" val="6579300"/>
  <p:tag name="TABLE_ONEKEY_SKIN_IDX" val="0"/>
  <p:tag name="TABLE_SKINIDX" val="-1"/>
  <p:tag name="TABLE_COLORIDX" val="l"/>
</p:tagLst>
</file>

<file path=ppt/tags/tag2.xml><?xml version="1.0" encoding="utf-8"?>
<p:tagLst xmlns:p="http://schemas.openxmlformats.org/presentationml/2006/main">
  <p:tag name="MH" val="20150429225421"/>
  <p:tag name="MH_LIBRARY" val="CONTENTS"/>
  <p:tag name="MH_TYPE" val="OTHERS"/>
  <p:tag name="ID" val="547142"/>
</p:tagLst>
</file>

<file path=ppt/tags/tag3.xml><?xml version="1.0" encoding="utf-8"?>
<p:tagLst xmlns:p="http://schemas.openxmlformats.org/presentationml/2006/main">
  <p:tag name="KSO_WM_UNIT_TABLE_BEAUTIFY" val="smartTable{0df9c4a9-5239-4bda-a68f-31591da64b1c}"/>
  <p:tag name="TABLE_RECT" val="178.813*51.55*658.5*436.9"/>
  <p:tag name="TABLE_EMPHASIZE_COLOR" val="8215736"/>
  <p:tag name="TABLE_ONEKEY_SKIN_IDX" val="0"/>
  <p:tag name="TABLE_SKINIDX" val="4"/>
  <p:tag name="TABLE_COLORIDX" val="f"/>
</p:tagLst>
</file>

<file path=ppt/tags/tag4.xml><?xml version="1.0" encoding="utf-8"?>
<p:tagLst xmlns:p="http://schemas.openxmlformats.org/presentationml/2006/main">
  <p:tag name="TABLE_RECT" val="125.675*26.0366*708.65*314.85"/>
  <p:tag name="TABLE_EMPHASIZE_COLOR" val="6579300"/>
  <p:tag name="TABLE_ONEKEY_SKIN_IDX" val="0"/>
  <p:tag name="TABLE_SKINIDX" val="-1"/>
  <p:tag name="TABLE_COLORIDX" val="l"/>
  <p:tag name="KSO_WM_UNIT_TABLE_BEAUTIFY" val="smartTable{0e7cafbc-8c8e-4afe-b71e-58b16d704549}"/>
</p:tagLst>
</file>

<file path=ppt/tags/tag5.xml><?xml version="1.0" encoding="utf-8"?>
<p:tagLst xmlns:p="http://schemas.openxmlformats.org/presentationml/2006/main">
  <p:tag name="KSO_WM_UNIT_TABLE_BEAUTIFY" val="smartTable{9bb7ed08-16f6-4756-89b4-3f84b7d6d797}"/>
</p:tagLst>
</file>

<file path=ppt/tags/tag6.xml><?xml version="1.0" encoding="utf-8"?>
<p:tagLst xmlns:p="http://schemas.openxmlformats.org/presentationml/2006/main">
  <p:tag name="KSO_WM_UNIT_TABLE_BEAUTIFY" val="smartTable{d3ee9b2c-66c5-4dca-877d-65befe05b9fe}"/>
</p:tagLst>
</file>

<file path=ppt/tags/tag7.xml><?xml version="1.0" encoding="utf-8"?>
<p:tagLst xmlns:p="http://schemas.openxmlformats.org/presentationml/2006/main">
  <p:tag name="KSO_WM_UNIT_TABLE_BEAUTIFY" val="smartTable{c6adf30f-52d6-41d9-8f83-6f13a44ab02c}"/>
</p:tagLst>
</file>

<file path=ppt/tags/tag8.xml><?xml version="1.0" encoding="utf-8"?>
<p:tagLst xmlns:p="http://schemas.openxmlformats.org/presentationml/2006/main">
  <p:tag name="KSO_WM_UNIT_TABLE_BEAUTIFY" val="smartTable{c16de881-ccf2-4381-a3f3-ba3cc63794b1}"/>
</p:tagLst>
</file>

<file path=ppt/tags/tag9.xml><?xml version="1.0" encoding="utf-8"?>
<p:tagLst xmlns:p="http://schemas.openxmlformats.org/presentationml/2006/main">
  <p:tag name="KSO_WM_UNIT_TABLE_BEAUTIFY" val="smartTable{d6b9c3c6-2fe7-406b-a5a7-481d5b60dfb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7526</Words>
  <Application>WPS 演示</Application>
  <PresentationFormat>宽屏</PresentationFormat>
  <Paragraphs>1038</Paragraphs>
  <Slides>29</Slides>
  <Notes>3</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Arial</vt:lpstr>
      <vt:lpstr>宋体</vt:lpstr>
      <vt:lpstr>Wingdings</vt:lpstr>
      <vt:lpstr>方正正大黑简体</vt:lpstr>
      <vt:lpstr>黑体</vt:lpstr>
      <vt:lpstr>Mongolian Baiti</vt:lpstr>
      <vt:lpstr>微软雅黑</vt:lpstr>
      <vt:lpstr>Calibri</vt:lpstr>
      <vt:lpstr>Impact</vt:lpstr>
      <vt:lpstr>Times New Roman</vt:lpstr>
      <vt:lpstr>Arial Unicode MS</vt:lpstr>
      <vt:lpstr>Calibri Light</vt:lpstr>
      <vt:lpstr>华文细黑</vt:lpstr>
      <vt:lpstr>Arial</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Long WAY</cp:lastModifiedBy>
  <cp:revision>44</cp:revision>
  <dcterms:created xsi:type="dcterms:W3CDTF">2015-05-05T08:02:00Z</dcterms:created>
  <dcterms:modified xsi:type="dcterms:W3CDTF">2020-03-31T12:39:54Z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