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handoutMasterIdLst>
    <p:handoutMasterId r:id="rId35"/>
  </p:handoutMasterIdLst>
  <p:sldIdLst>
    <p:sldId id="256" r:id="rId2"/>
    <p:sldId id="258" r:id="rId3"/>
    <p:sldId id="257" r:id="rId4"/>
    <p:sldId id="262" r:id="rId5"/>
    <p:sldId id="259" r:id="rId6"/>
    <p:sldId id="260" r:id="rId7"/>
    <p:sldId id="279" r:id="rId8"/>
    <p:sldId id="280" r:id="rId9"/>
    <p:sldId id="281" r:id="rId10"/>
    <p:sldId id="282" r:id="rId11"/>
    <p:sldId id="283" r:id="rId12"/>
    <p:sldId id="284" r:id="rId13"/>
    <p:sldId id="285" r:id="rId14"/>
    <p:sldId id="286" r:id="rId15"/>
    <p:sldId id="287" r:id="rId16"/>
    <p:sldId id="288" r:id="rId17"/>
    <p:sldId id="275" r:id="rId18"/>
    <p:sldId id="274" r:id="rId19"/>
    <p:sldId id="263" r:id="rId20"/>
    <p:sldId id="264" r:id="rId21"/>
    <p:sldId id="265" r:id="rId22"/>
    <p:sldId id="266" r:id="rId23"/>
    <p:sldId id="267" r:id="rId24"/>
    <p:sldId id="268" r:id="rId25"/>
    <p:sldId id="269" r:id="rId26"/>
    <p:sldId id="270" r:id="rId27"/>
    <p:sldId id="273" r:id="rId28"/>
    <p:sldId id="271" r:id="rId29"/>
    <p:sldId id="272" r:id="rId30"/>
    <p:sldId id="276" r:id="rId31"/>
    <p:sldId id="277" r:id="rId32"/>
    <p:sldId id="278" r:id="rId33"/>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微软雅黑" panose="020B0503020204020204" charset="-122"/>
        <a:cs typeface="+mn-cs"/>
      </a:defRPr>
    </a:lvl9pPr>
  </p:defaultTextStyle>
  <p:extLst>
    <p:ext uri="{EFAFB233-063F-42B5-8137-9DF3F51BA10A}">
      <p15:sldGuideLst xmlns:p15="http://schemas.microsoft.com/office/powerpoint/2012/main">
        <p15:guide id="1" orient="horz" pos="222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B7CD"/>
    <a:srgbClr val="6380A4"/>
    <a:srgbClr val="FFFFFF"/>
    <a:srgbClr val="A1B4CB"/>
    <a:srgbClr val="BECBDB"/>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78"/>
    <p:restoredTop sz="99262" autoAdjust="0"/>
  </p:normalViewPr>
  <p:slideViewPr>
    <p:cSldViewPr snapToGrid="0" showGuides="1">
      <p:cViewPr varScale="1">
        <p:scale>
          <a:sx n="76" d="100"/>
          <a:sy n="76" d="100"/>
        </p:scale>
        <p:origin x="774" y="90"/>
      </p:cViewPr>
      <p:guideLst>
        <p:guide orient="horz" pos="2221"/>
        <p:guide pos="3840"/>
      </p:guideLst>
    </p:cSldViewPr>
  </p:slideViewPr>
  <p:notesTextViewPr>
    <p:cViewPr>
      <p:scale>
        <a:sx n="3" d="2"/>
        <a:sy n="3" d="2"/>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0F9B84EA-7D68-4D60-9CB1-D50884785D1C}" type="datetimeFigureOut">
              <a:rPr lang="zh-CN" altLang="en-US" strike="noStrike" noProof="1" smtClean="0">
                <a:latin typeface="微软雅黑" panose="020B0503020204020204" charset="-122"/>
                <a:ea typeface="微软雅黑" panose="020B0503020204020204" charset="-122"/>
                <a:cs typeface="+mn-cs"/>
              </a:rPr>
              <a:t>2020/3/30</a:t>
            </a:fld>
            <a:endParaRPr lang="zh-CN" altLang="en-US" strike="noStrike" noProof="1">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D4E0FC9-F1F8-4FAE-9988-3BA365CFD46F}" type="slidenum">
              <a:rPr lang="zh-CN" altLang="en-US" strike="noStrike" noProof="1" smtClean="0">
                <a:latin typeface="微软雅黑" panose="020B0503020204020204" charset="-122"/>
                <a:ea typeface="微软雅黑" panose="020B0503020204020204" charset="-122"/>
                <a:cs typeface="+mn-cs"/>
              </a:rPr>
              <a:t>‹#›</a:t>
            </a:fld>
            <a:endParaRPr lang="zh-CN" altLang="en-US" strike="noStrike" noProof="1">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015885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pPr fontAlgn="auto"/>
            <a:fld id="{1AC49D05-6128-4D0D-A32A-06A5E73B386C}" type="datetimeFigureOut">
              <a:rPr lang="zh-CN" altLang="en-US" strike="noStrike" noProof="1" smtClean="0">
                <a:latin typeface="微软雅黑" panose="020B0503020204020204" charset="-122"/>
                <a:ea typeface="微软雅黑" panose="020B0503020204020204" charset="-122"/>
                <a:cs typeface="+mn-cs"/>
              </a:rPr>
              <a:t>2020/3/30</a:t>
            </a:fld>
            <a:endParaRPr lang="zh-CN" altLang="en-US" strike="noStrike" noProof="1"/>
          </a:p>
        </p:txBody>
      </p:sp>
      <p:sp>
        <p:nvSpPr>
          <p:cNvPr id="307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3077"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pPr fontAlgn="auto"/>
            <a:fld id="{5849F42C-2DAE-424C-A4B8-3140182C3E9F}" type="slidenum">
              <a:rPr lang="zh-CN" altLang="en-US" strike="noStrike" noProof="1" smtClean="0">
                <a:latin typeface="微软雅黑" panose="020B0503020204020204" charset="-122"/>
                <a:ea typeface="微软雅黑" panose="020B0503020204020204" charset="-122"/>
                <a:cs typeface="+mn-cs"/>
              </a:rPr>
              <a:t>‹#›</a:t>
            </a:fld>
            <a:endParaRPr lang="zh-CN" altLang="en-US" strike="noStrike" noProof="1"/>
          </a:p>
        </p:txBody>
      </p:sp>
    </p:spTree>
    <p:extLst>
      <p:ext uri="{BB962C8B-B14F-4D97-AF65-F5344CB8AC3E}">
        <p14:creationId xmlns:p14="http://schemas.microsoft.com/office/powerpoint/2010/main" val="236140339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备注占位符 2"/>
          <p:cNvSpPr>
            <a:spLocks noGrp="1"/>
          </p:cNvSpPr>
          <p:nvPr>
            <p:ph type="body"/>
          </p:nvPr>
        </p:nvSpPr>
        <p:spPr/>
        <p:txBody>
          <a:bodyPr lIns="91440" tIns="45720" rIns="91440" bIns="45720" anchor="t"/>
          <a:lstStyle/>
          <a:p>
            <a:pPr lvl="0"/>
            <a:endParaRPr lang="zh-CN" altLang="en-US"/>
          </a:p>
        </p:txBody>
      </p:sp>
      <p:sp>
        <p:nvSpPr>
          <p:cNvPr id="512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微软雅黑" panose="020B0503020204020204" charset="-122"/>
                <a:ea typeface="微软雅黑" panose="020B0503020204020204" charset="-122"/>
              </a:rPr>
              <a:t>1</a:t>
            </a:fld>
            <a:endParaRPr lang="zh-CN" altLang="en-US" sz="12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9718517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98078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pPr fontAlgn="auto"/>
            <a:r>
              <a:rPr lang="zh-CN" altLang="en-US" strike="noStrike" noProof="1"/>
              <a:t>单击此处编辑标题</a:t>
            </a:r>
          </a:p>
        </p:txBody>
      </p:sp>
      <p:sp>
        <p:nvSpPr>
          <p:cNvPr id="3" name="副标题 2"/>
          <p:cNvSpPr>
            <a:spLocks noGrp="1"/>
          </p:cNvSpPr>
          <p:nvPr>
            <p:ph type="subTitle" idx="1" hasCustomPrompt="1"/>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单击此处编辑副标题</a:t>
            </a:r>
          </a:p>
        </p:txBody>
      </p:sp>
      <p:sp>
        <p:nvSpPr>
          <p:cNvPr id="4" name="日期占位符 3"/>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2020/3/30</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a:t>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2" name="日期占位符 1"/>
          <p:cNvSpPr>
            <a:spLocks noGrp="1"/>
          </p:cNvSpPr>
          <p:nvPr>
            <p:ph type="dt" sz="half" idx="14"/>
          </p:nvPr>
        </p:nvSpPr>
        <p:spPr/>
        <p:txBody>
          <a:bodyPr/>
          <a:lstStyle/>
          <a:p>
            <a:pPr fontAlgn="auto"/>
            <a:fld id="{760FBDFE-C587-4B4C-A407-44438C67B59E}" type="datetimeFigureOut">
              <a:rPr lang="zh-CN" altLang="en-US" strike="noStrike" noProof="1" smtClean="0">
                <a:latin typeface="+mn-lt"/>
                <a:ea typeface="+mn-ea"/>
                <a:cs typeface="+mn-cs"/>
              </a:rPr>
              <a:t>2020/3/30</a:t>
            </a:fld>
            <a:endParaRPr lang="zh-CN" altLang="en-US" strike="noStrike" noProof="1"/>
          </a:p>
        </p:txBody>
      </p:sp>
      <p:sp>
        <p:nvSpPr>
          <p:cNvPr id="3" name="页脚占位符 2"/>
          <p:cNvSpPr>
            <a:spLocks noGrp="1"/>
          </p:cNvSpPr>
          <p:nvPr>
            <p:ph type="ftr" sz="quarter" idx="15"/>
          </p:nvPr>
        </p:nvSpPr>
        <p:spPr/>
        <p:txBody>
          <a:bodyPr/>
          <a:lstStyle/>
          <a:p>
            <a:pPr fontAlgn="auto"/>
            <a:endParaRPr lang="zh-CN" altLang="en-US" strike="noStrike" noProof="1"/>
          </a:p>
        </p:txBody>
      </p:sp>
      <p:sp>
        <p:nvSpPr>
          <p:cNvPr id="4" name="灯片编号占位符 3"/>
          <p:cNvSpPr>
            <a:spLocks noGrp="1"/>
          </p:cNvSpPr>
          <p:nvPr>
            <p:ph type="sldNum" sz="quarter" idx="16"/>
          </p:nvPr>
        </p:nvSpPr>
        <p:spPr/>
        <p:txBody>
          <a:bodyPr/>
          <a:lstStyle/>
          <a:p>
            <a:pPr fontAlgn="auto"/>
            <a:fld id="{49AE70B2-8BF9-45C0-BB95-33D1B9D3A854}" type="slidenum">
              <a:rPr lang="zh-CN" altLang="en-US" strike="noStrike" noProof="1" smtClean="0">
                <a:latin typeface="+mn-lt"/>
                <a:ea typeface="+mn-ea"/>
                <a:cs typeface="+mn-cs"/>
              </a:rPr>
              <a:t>‹#›</a:t>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fontAlgn="auto"/>
            <a:r>
              <a:rPr strike="noStrike" noProof="1">
                <a:sym typeface="+mn-ea"/>
              </a:rPr>
              <a:t>单击此处编辑标题</a:t>
            </a:r>
          </a:p>
        </p:txBody>
      </p:sp>
      <p:sp>
        <p:nvSpPr>
          <p:cNvPr id="3" name="日期占位符 2"/>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2020/3/30</a:t>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a:t>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p:ph idx="1"/>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4" name="日期占位符 3"/>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2020/3/30</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a:t>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pPr fontAlgn="auto"/>
            <a:r>
              <a:rPr lang="zh-CN" altLang="en-US" strike="noStrike" noProof="1"/>
              <a:t>单击此处编辑母版标题样式</a:t>
            </a:r>
          </a:p>
        </p:txBody>
      </p:sp>
      <p:sp>
        <p:nvSpPr>
          <p:cNvPr id="3" name="文本占位符 2"/>
          <p:cNvSpPr>
            <a:spLocks noGrp="1"/>
          </p:cNvSpPr>
          <p:nvPr>
            <p:ph type="body" idx="1"/>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单击此处编辑母版文本样式</a:t>
            </a:r>
          </a:p>
        </p:txBody>
      </p:sp>
      <p:sp>
        <p:nvSpPr>
          <p:cNvPr id="4" name="日期占位符 3"/>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2020/3/30</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a:t>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p:ph sz="half" idx="1"/>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4" name="内容占位符 3"/>
          <p:cNvSpPr>
            <a:spLocks noGrp="1"/>
          </p:cNvSpPr>
          <p:nvPr>
            <p:ph sz="half" idx="2"/>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日期占位符 4"/>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2020/3/30</a:t>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a:t>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p>
        </p:txBody>
      </p:sp>
      <p:sp>
        <p:nvSpPr>
          <p:cNvPr id="3" name="文本占位符 2"/>
          <p:cNvSpPr>
            <a:spLocks noGrp="1"/>
          </p:cNvSpPr>
          <p:nvPr>
            <p:ph type="body" idx="1" hasCustomPrompt="1"/>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p>
        </p:txBody>
      </p:sp>
      <p:sp>
        <p:nvSpPr>
          <p:cNvPr id="4" name="内容占位符 3"/>
          <p:cNvSpPr>
            <a:spLocks noGrp="1"/>
          </p:cNvSpPr>
          <p:nvPr>
            <p:ph sz="half" idx="2"/>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5" name="文本占位符 4"/>
          <p:cNvSpPr>
            <a:spLocks noGrp="1"/>
          </p:cNvSpPr>
          <p:nvPr>
            <p:ph type="body" sz="quarter" idx="3" hasCustomPrompt="1"/>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p>
        </p:txBody>
      </p:sp>
      <p:sp>
        <p:nvSpPr>
          <p:cNvPr id="6" name="内容占位符 5"/>
          <p:cNvSpPr>
            <a:spLocks noGrp="1"/>
          </p:cNvSpPr>
          <p:nvPr>
            <p:ph sz="quarter" idx="4"/>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7" name="日期占位符 6"/>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2020/3/30</a:t>
            </a:fld>
            <a:endParaRPr lang="zh-CN" altLang="en-US" strike="noStrike" noProof="1"/>
          </a:p>
        </p:txBody>
      </p:sp>
      <p:sp>
        <p:nvSpPr>
          <p:cNvPr id="8" name="页脚占位符 7"/>
          <p:cNvSpPr>
            <a:spLocks noGrp="1"/>
          </p:cNvSpPr>
          <p:nvPr>
            <p:ph type="ftr" sz="quarter" idx="11"/>
          </p:nvPr>
        </p:nvSpPr>
        <p:spPr/>
        <p:txBody>
          <a:bodyPr/>
          <a:lstStyle/>
          <a:p>
            <a:pPr fontAlgn="auto"/>
            <a:endParaRPr lang="zh-CN" altLang="en-US" strike="noStrike" noProof="1"/>
          </a:p>
        </p:txBody>
      </p:sp>
      <p:sp>
        <p:nvSpPr>
          <p:cNvPr id="9" name="灯片编号占位符 8"/>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a:t>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2020/3/30</a:t>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a:t>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2020/3/30</a:t>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a:t>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fontAlgn="auto"/>
            <a:r>
              <a:rPr strike="noStrike" noProof="1">
                <a:sym typeface="+mn-ea"/>
              </a:rPr>
              <a:t>单击此处编辑母版文本样式</a:t>
            </a:r>
          </a:p>
        </p:txBody>
      </p:sp>
      <p:sp>
        <p:nvSpPr>
          <p:cNvPr id="9" name="标题 8"/>
          <p:cNvSpPr>
            <a:spLocks noGrp="1"/>
          </p:cNvSpPr>
          <p:nvPr>
            <p:ph type="title"/>
          </p:nvPr>
        </p:nvSpPr>
        <p:spPr/>
        <p:txBody>
          <a:bodyPr/>
          <a:lstStyle/>
          <a:p>
            <a:pPr fontAlgn="auto"/>
            <a:r>
              <a:rPr lang="zh-CN" altLang="en-US" strike="noStrike" noProof="1"/>
              <a:t>单击此处编辑母版标题样式</a:t>
            </a:r>
          </a:p>
        </p:txBody>
      </p:sp>
      <p:sp>
        <p:nvSpPr>
          <p:cNvPr id="2" name="日期占位符 1"/>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2020/3/30</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a:t>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t>2020/3/30</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t>‹#›</a:t>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9"/>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custDataLst>
              <p:tags r:id="rId13"/>
            </p:custDataLst>
          </p:nvPr>
        </p:nvSpPr>
        <p:spPr>
          <a:xfrm>
            <a:off x="669925" y="431800"/>
            <a:ext cx="10852150" cy="647700"/>
          </a:xfrm>
          <a:prstGeom prst="rect">
            <a:avLst/>
          </a:prstGeom>
          <a:noFill/>
          <a:ln w="9525">
            <a:noFill/>
          </a:ln>
        </p:spPr>
        <p:txBody>
          <a:bodyPr vert="horz" lIns="101600" tIns="38100" rIns="76200" bIns="38100" anchor="ctr"/>
          <a:lstStyle/>
          <a:p>
            <a:pPr lvl="0"/>
            <a:r>
              <a:rPr lang="zh-CN" altLang="en-US" dirty="0"/>
              <a:t>单击此处编辑母版标题样式</a:t>
            </a:r>
          </a:p>
        </p:txBody>
      </p:sp>
      <p:sp>
        <p:nvSpPr>
          <p:cNvPr id="1027" name="文本占位符 2"/>
          <p:cNvSpPr>
            <a:spLocks noGrp="1"/>
          </p:cNvSpPr>
          <p:nvPr>
            <p:ph type="body"/>
            <p:custDataLst>
              <p:tags r:id="rId14"/>
            </p:custDataLst>
          </p:nvPr>
        </p:nvSpPr>
        <p:spPr>
          <a:xfrm>
            <a:off x="669925" y="1295400"/>
            <a:ext cx="10852150" cy="5040313"/>
          </a:xfrm>
          <a:prstGeom prst="rect">
            <a:avLst/>
          </a:prstGeom>
          <a:noFill/>
          <a:ln w="9525">
            <a:noFill/>
          </a:ln>
        </p:spPr>
        <p:txBody>
          <a:bodyPr vert="horz" lIns="101600" tIns="0" rIns="82550" bIns="0" anchor="t"/>
          <a:lstStyle/>
          <a:p>
            <a:pPr lvl="0"/>
            <a:r>
              <a:rPr lang="zh-CN" altLang="en-US" dirty="0"/>
              <a:t>单击此处编辑母版文本样式</a:t>
            </a:r>
          </a:p>
          <a:p>
            <a:pPr lvl="1" indent="-22860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4" name="日期占位符 3"/>
          <p:cNvSpPr>
            <a:spLocks noGrp="1"/>
          </p:cNvSpPr>
          <p:nvPr>
            <p:ph type="dt" sz="half" idx="2"/>
            <p:custDataLst>
              <p:tags r:id="rId15"/>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auto"/>
            <a:fld id="{760FBDFE-C587-4B4C-A407-44438C67B59E}" type="datetimeFigureOut">
              <a:rPr lang="zh-CN" altLang="en-US" strike="noStrike" noProof="1" smtClean="0">
                <a:latin typeface="+mn-lt"/>
                <a:ea typeface="+mn-ea"/>
                <a:cs typeface="+mn-cs"/>
              </a:rPr>
              <a:t>2020/3/30</a:t>
            </a:fld>
            <a:endParaRPr lang="zh-CN" altLang="en-US" strike="noStrike" noProof="1"/>
          </a:p>
        </p:txBody>
      </p:sp>
      <p:sp>
        <p:nvSpPr>
          <p:cNvPr id="5" name="页脚占位符 4"/>
          <p:cNvSpPr>
            <a:spLocks noGrp="1"/>
          </p:cNvSpPr>
          <p:nvPr>
            <p:ph type="ftr" sz="quarter" idx="3"/>
            <p:custDataLst>
              <p:tags r:id="rId16"/>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custDataLst>
              <p:tags r:id="rId17"/>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auto"/>
            <a:fld id="{49AE70B2-8BF9-45C0-BB95-33D1B9D3A854}" type="slidenum">
              <a:rPr lang="zh-CN" altLang="en-US" strike="noStrike" noProof="1" smtClean="0">
                <a:latin typeface="+mn-lt"/>
                <a:ea typeface="+mn-ea"/>
                <a:cs typeface="+mn-cs"/>
              </a:rPr>
              <a:t>‹#›</a:t>
            </a:fld>
            <a:endParaRPr lang="zh-CN" altLang="en-US" strike="noStrike" noProof="1"/>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13.jpg"/></Relationships>
</file>

<file path=ppt/slides/_rels/slide22.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6.jpg"/><Relationship Id="rId7" Type="http://schemas.openxmlformats.org/officeDocument/2006/relationships/image" Target="../media/image20.jpg"/><Relationship Id="rId2" Type="http://schemas.openxmlformats.org/officeDocument/2006/relationships/image" Target="../media/image15.jpg"/><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image" Target="../media/image24.jpg"/></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31.jpg"/><Relationship Id="rId2" Type="http://schemas.openxmlformats.org/officeDocument/2006/relationships/image" Target="../media/image26.jpg"/><Relationship Id="rId1" Type="http://schemas.openxmlformats.org/officeDocument/2006/relationships/slideLayout" Target="../slideLayouts/slideLayout2.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25.xml.rels><?xml version="1.0" encoding="UTF-8" standalone="yes"?>
<Relationships xmlns="http://schemas.openxmlformats.org/package/2006/relationships"><Relationship Id="rId8" Type="http://schemas.openxmlformats.org/officeDocument/2006/relationships/image" Target="../media/image37.jpg"/><Relationship Id="rId3" Type="http://schemas.openxmlformats.org/officeDocument/2006/relationships/image" Target="../media/image32.jpg"/><Relationship Id="rId7" Type="http://schemas.openxmlformats.org/officeDocument/2006/relationships/image" Target="../media/image36.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5.jpg"/><Relationship Id="rId5" Type="http://schemas.openxmlformats.org/officeDocument/2006/relationships/image" Target="../media/image34.jpg"/><Relationship Id="rId4" Type="http://schemas.openxmlformats.org/officeDocument/2006/relationships/image" Target="../media/image33.jpg"/></Relationships>
</file>

<file path=ppt/slides/_rels/slide26.xml.rels><?xml version="1.0" encoding="UTF-8" standalone="yes"?>
<Relationships xmlns="http://schemas.openxmlformats.org/package/2006/relationships"><Relationship Id="rId3" Type="http://schemas.openxmlformats.org/officeDocument/2006/relationships/image" Target="../media/image39.jpg"/><Relationship Id="rId7" Type="http://schemas.openxmlformats.org/officeDocument/2006/relationships/image" Target="../media/image43.jpg"/><Relationship Id="rId2" Type="http://schemas.openxmlformats.org/officeDocument/2006/relationships/image" Target="../media/image38.jpg"/><Relationship Id="rId1" Type="http://schemas.openxmlformats.org/officeDocument/2006/relationships/slideLayout" Target="../slideLayouts/slideLayout2.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40.jpg"/></Relationships>
</file>

<file path=ppt/slides/_rels/slide27.xml.rels><?xml version="1.0" encoding="UTF-8" standalone="yes"?>
<Relationships xmlns="http://schemas.openxmlformats.org/package/2006/relationships"><Relationship Id="rId3" Type="http://schemas.openxmlformats.org/officeDocument/2006/relationships/image" Target="../media/image45.jpg"/><Relationship Id="rId7" Type="http://schemas.openxmlformats.org/officeDocument/2006/relationships/image" Target="../media/image49.jpg"/><Relationship Id="rId2" Type="http://schemas.openxmlformats.org/officeDocument/2006/relationships/image" Target="../media/image44.jpg"/><Relationship Id="rId1" Type="http://schemas.openxmlformats.org/officeDocument/2006/relationships/slideLayout" Target="../slideLayouts/slideLayout2.xml"/><Relationship Id="rId6" Type="http://schemas.openxmlformats.org/officeDocument/2006/relationships/image" Target="../media/image48.jpg"/><Relationship Id="rId5" Type="http://schemas.openxmlformats.org/officeDocument/2006/relationships/image" Target="../media/image47.jpg"/><Relationship Id="rId4" Type="http://schemas.openxmlformats.org/officeDocument/2006/relationships/image" Target="../media/image46.jpg"/></Relationships>
</file>

<file path=ppt/slides/_rels/slide28.xml.rels><?xml version="1.0" encoding="UTF-8" standalone="yes"?>
<Relationships xmlns="http://schemas.openxmlformats.org/package/2006/relationships"><Relationship Id="rId3" Type="http://schemas.openxmlformats.org/officeDocument/2006/relationships/image" Target="../media/image51.jpg"/><Relationship Id="rId7" Type="http://schemas.openxmlformats.org/officeDocument/2006/relationships/image" Target="../media/image55.jpg"/><Relationship Id="rId2" Type="http://schemas.openxmlformats.org/officeDocument/2006/relationships/image" Target="../media/image50.jpg"/><Relationship Id="rId1" Type="http://schemas.openxmlformats.org/officeDocument/2006/relationships/slideLayout" Target="../slideLayouts/slideLayout2.xml"/><Relationship Id="rId6" Type="http://schemas.openxmlformats.org/officeDocument/2006/relationships/image" Target="../media/image54.jpg"/><Relationship Id="rId5" Type="http://schemas.openxmlformats.org/officeDocument/2006/relationships/image" Target="../media/image53.jpg"/><Relationship Id="rId4" Type="http://schemas.openxmlformats.org/officeDocument/2006/relationships/image" Target="../media/image52.jpg"/></Relationships>
</file>

<file path=ppt/slides/_rels/slide29.xml.rels><?xml version="1.0" encoding="UTF-8" standalone="yes"?>
<Relationships xmlns="http://schemas.openxmlformats.org/package/2006/relationships"><Relationship Id="rId8" Type="http://schemas.openxmlformats.org/officeDocument/2006/relationships/image" Target="../media/image61.jpg"/><Relationship Id="rId13" Type="http://schemas.openxmlformats.org/officeDocument/2006/relationships/image" Target="../media/image66.jpg"/><Relationship Id="rId3" Type="http://schemas.openxmlformats.org/officeDocument/2006/relationships/image" Target="../media/image56.jpg"/><Relationship Id="rId7" Type="http://schemas.openxmlformats.org/officeDocument/2006/relationships/image" Target="../media/image60.jpg"/><Relationship Id="rId12" Type="http://schemas.openxmlformats.org/officeDocument/2006/relationships/image" Target="../media/image65.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9.jpg"/><Relationship Id="rId11" Type="http://schemas.openxmlformats.org/officeDocument/2006/relationships/image" Target="../media/image64.jpg"/><Relationship Id="rId5" Type="http://schemas.openxmlformats.org/officeDocument/2006/relationships/image" Target="../media/image58.jpg"/><Relationship Id="rId10" Type="http://schemas.openxmlformats.org/officeDocument/2006/relationships/image" Target="../media/image63.jpg"/><Relationship Id="rId4" Type="http://schemas.openxmlformats.org/officeDocument/2006/relationships/image" Target="../media/image57.jpg"/><Relationship Id="rId9" Type="http://schemas.openxmlformats.org/officeDocument/2006/relationships/image" Target="../media/image62.jpeg"/><Relationship Id="rId14" Type="http://schemas.openxmlformats.org/officeDocument/2006/relationships/image" Target="../media/image67.jp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8" Type="http://schemas.openxmlformats.org/officeDocument/2006/relationships/image" Target="../media/image74.jpg"/><Relationship Id="rId3" Type="http://schemas.openxmlformats.org/officeDocument/2006/relationships/image" Target="../media/image69.jpg"/><Relationship Id="rId7" Type="http://schemas.openxmlformats.org/officeDocument/2006/relationships/image" Target="../media/image73.jpg"/><Relationship Id="rId2" Type="http://schemas.openxmlformats.org/officeDocument/2006/relationships/image" Target="../media/image68.jpg"/><Relationship Id="rId1" Type="http://schemas.openxmlformats.org/officeDocument/2006/relationships/slideLayout" Target="../slideLayouts/slideLayout2.xml"/><Relationship Id="rId6" Type="http://schemas.openxmlformats.org/officeDocument/2006/relationships/image" Target="../media/image72.jpg"/><Relationship Id="rId5" Type="http://schemas.openxmlformats.org/officeDocument/2006/relationships/image" Target="../media/image71.jpg"/><Relationship Id="rId10" Type="http://schemas.openxmlformats.org/officeDocument/2006/relationships/image" Target="../media/image76.jpg"/><Relationship Id="rId4" Type="http://schemas.openxmlformats.org/officeDocument/2006/relationships/image" Target="../media/image70.jpg"/><Relationship Id="rId9" Type="http://schemas.openxmlformats.org/officeDocument/2006/relationships/image" Target="../media/image75.jpg"/></Relationships>
</file>

<file path=ppt/slides/_rels/slide31.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78.jpg"/><Relationship Id="rId7" Type="http://schemas.openxmlformats.org/officeDocument/2006/relationships/image" Target="../media/image82.jpg"/><Relationship Id="rId12" Type="http://schemas.openxmlformats.org/officeDocument/2006/relationships/image" Target="../media/image87.jpg"/><Relationship Id="rId2" Type="http://schemas.openxmlformats.org/officeDocument/2006/relationships/image" Target="../media/image77.jpg"/><Relationship Id="rId1" Type="http://schemas.openxmlformats.org/officeDocument/2006/relationships/slideLayout" Target="../slideLayouts/slideLayout2.xml"/><Relationship Id="rId6" Type="http://schemas.openxmlformats.org/officeDocument/2006/relationships/image" Target="../media/image81.jpg"/><Relationship Id="rId11" Type="http://schemas.openxmlformats.org/officeDocument/2006/relationships/image" Target="../media/image86.jpg"/><Relationship Id="rId5" Type="http://schemas.openxmlformats.org/officeDocument/2006/relationships/image" Target="../media/image80.jpg"/><Relationship Id="rId10" Type="http://schemas.openxmlformats.org/officeDocument/2006/relationships/image" Target="../media/image85.jpg"/><Relationship Id="rId4" Type="http://schemas.openxmlformats.org/officeDocument/2006/relationships/image" Target="../media/image79.jpg"/><Relationship Id="rId9" Type="http://schemas.openxmlformats.org/officeDocument/2006/relationships/image" Target="../media/image84.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vmlDrawing" Target="../drawings/vmlDrawing1.vml"/><Relationship Id="rId5" Type="http://schemas.openxmlformats.org/officeDocument/2006/relationships/image" Target="../media/image3.png"/><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669925" y="2587625"/>
            <a:ext cx="10852150" cy="900113"/>
          </a:xfrm>
        </p:spPr>
        <p:txBody>
          <a:bodyPr lIns="101600" tIns="38100" rIns="25400" bIns="38100" anchor="t" anchorCtr="0">
            <a:noAutofit/>
          </a:bodyPr>
          <a:lstStyle/>
          <a:p>
            <a:pPr marL="0" marR="0" indent="0" algn="ctr" defTabSz="914400" rtl="0" eaLnBrk="1" fontAlgn="auto" latinLnBrk="0" hangingPunct="1">
              <a:lnSpc>
                <a:spcPct val="100000"/>
              </a:lnSpc>
              <a:spcBef>
                <a:spcPct val="0"/>
              </a:spcBef>
              <a:spcAft>
                <a:spcPct val="0"/>
              </a:spcAft>
              <a:buClrTx/>
              <a:buSzTx/>
              <a:buFontTx/>
              <a:buNone/>
            </a:pPr>
            <a:r>
              <a:rPr kumimoji="0" lang="zh-CN" altLang="en-US" sz="5400" b="0" i="0" u="none" strike="noStrike" kern="1200" cap="none" spc="600" normalizeH="0" baseline="0" noProof="1">
                <a:solidFill>
                  <a:srgbClr val="6380A4"/>
                </a:solidFill>
                <a:effectLst>
                  <a:outerShdw blurRad="38100" dist="38100" dir="2700000" algn="tl">
                    <a:srgbClr val="000000">
                      <a:alpha val="43137"/>
                    </a:srgbClr>
                  </a:outerShdw>
                </a:effectLst>
                <a:uFillTx/>
                <a:latin typeface="+mj-lt"/>
                <a:ea typeface="+mj-ea"/>
                <a:cs typeface="+mj-cs"/>
              </a:rPr>
              <a:t>城市榜单</a:t>
            </a:r>
            <a:r>
              <a:rPr kumimoji="0" lang="en-US" altLang="zh-CN" sz="5400" b="0" i="0" u="none" strike="noStrike" kern="1200" cap="none" spc="600" normalizeH="0" baseline="0" noProof="1">
                <a:solidFill>
                  <a:srgbClr val="6380A4"/>
                </a:solidFill>
                <a:effectLst>
                  <a:outerShdw blurRad="38100" dist="38100" dir="2700000" algn="tl">
                    <a:srgbClr val="000000">
                      <a:alpha val="43137"/>
                    </a:srgbClr>
                  </a:outerShdw>
                </a:effectLst>
                <a:uFillTx/>
                <a:latin typeface="+mj-lt"/>
                <a:ea typeface="+mj-ea"/>
                <a:cs typeface="+mj-cs"/>
              </a:rPr>
              <a:t>·</a:t>
            </a:r>
            <a:r>
              <a:rPr kumimoji="0" lang="zh-CN" altLang="en-US" sz="5400" b="0" i="0" u="none" strike="noStrike" kern="1200" cap="none" spc="600" normalizeH="0" baseline="0" noProof="1">
                <a:solidFill>
                  <a:srgbClr val="6380A4"/>
                </a:solidFill>
                <a:effectLst>
                  <a:outerShdw blurRad="38100" dist="38100" dir="2700000" algn="tl">
                    <a:srgbClr val="000000">
                      <a:alpha val="43137"/>
                    </a:srgbClr>
                  </a:outerShdw>
                </a:effectLst>
                <a:uFillTx/>
                <a:latin typeface="+mj-lt"/>
                <a:ea typeface="+mj-ea"/>
                <a:cs typeface="+mj-cs"/>
              </a:rPr>
              <a:t>其他</a:t>
            </a:r>
          </a:p>
        </p:txBody>
      </p:sp>
      <p:sp>
        <p:nvSpPr>
          <p:cNvPr id="4098" name="副标题 2"/>
          <p:cNvSpPr>
            <a:spLocks noGrp="1"/>
          </p:cNvSpPr>
          <p:nvPr>
            <p:ph type="subTitle" idx="1"/>
            <p:custDataLst>
              <p:tags r:id="rId3"/>
            </p:custDataLst>
          </p:nvPr>
        </p:nvSpPr>
        <p:spPr>
          <a:xfrm>
            <a:off x="533400" y="5400675"/>
            <a:ext cx="11125200" cy="1365250"/>
          </a:xfrm>
        </p:spPr>
        <p:txBody>
          <a:bodyPr vert="horz" lIns="101600" tIns="38100" rIns="76200" bIns="38100" anchor="t"/>
          <a:lstStyle/>
          <a:p>
            <a:pPr algn="l" defTabSz="914400">
              <a:buClrTx/>
              <a:buSzTx/>
            </a:pPr>
            <a:r>
              <a:rPr lang="zh-CN" altLang="en-US" sz="1200" kern="1200" spc="150" normalizeH="0" baseline="0" dirty="0">
                <a:solidFill>
                  <a:srgbClr val="6380A4"/>
                </a:solidFill>
                <a:latin typeface="+mn-lt"/>
                <a:ea typeface="+mn-ea"/>
                <a:cs typeface="+mn-cs"/>
              </a:rPr>
              <a:t>组长：马园园 20181332072 </a:t>
            </a:r>
          </a:p>
          <a:p>
            <a:pPr algn="l" defTabSz="914400">
              <a:buClrTx/>
              <a:buSzTx/>
            </a:pPr>
            <a:r>
              <a:rPr lang="zh-CN" altLang="en-US" sz="1200" kern="1200" spc="150" normalizeH="0" baseline="0" dirty="0">
                <a:solidFill>
                  <a:srgbClr val="6380A4"/>
                </a:solidFill>
                <a:latin typeface="+mn-lt"/>
                <a:ea typeface="+mn-ea"/>
                <a:cs typeface="+mn-cs"/>
              </a:rPr>
              <a:t>组员：肖峰     20181332037   翦梓萱 20181332002   刘焜林 20181332045 汪建兴 20161380098   张纯  20181332058</a:t>
            </a:r>
          </a:p>
          <a:p>
            <a:pPr algn="l" defTabSz="914400">
              <a:buClrTx/>
              <a:buSzTx/>
            </a:pPr>
            <a:r>
              <a:rPr lang="zh-CN" altLang="en-US" sz="1200" kern="1200" spc="150" normalizeH="0" baseline="0" dirty="0">
                <a:solidFill>
                  <a:srgbClr val="6380A4"/>
                </a:solidFill>
                <a:latin typeface="+mn-lt"/>
                <a:ea typeface="+mn-ea"/>
                <a:cs typeface="+mn-cs"/>
              </a:rPr>
              <a:t>谢玉秀 20181332027  曹熙曼 20181332078  刘汝婵 20181332067   黄杰彬 20181332014   邱翼峰 20181332032</a:t>
            </a:r>
          </a:p>
          <a:p>
            <a:pPr algn="l" defTabSz="914400">
              <a:buClrTx/>
              <a:buSzTx/>
            </a:pPr>
            <a:r>
              <a:rPr lang="zh-CN" altLang="en-US" sz="1200" kern="1200" spc="150" normalizeH="0" baseline="0" dirty="0">
                <a:solidFill>
                  <a:srgbClr val="6380A4"/>
                </a:solidFill>
                <a:latin typeface="+mn-lt"/>
                <a:ea typeface="+mn-ea"/>
                <a:cs typeface="+mn-cs"/>
              </a:rPr>
              <a:t>杜若希 20181332074   刘晨阳 20181332064   冯辉     20172433004  蔡维嘉 20181332021</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99"/>
          <p:cNvSpPr txBox="1"/>
          <p:nvPr/>
        </p:nvSpPr>
        <p:spPr>
          <a:xfrm>
            <a:off x="3652044" y="6050109"/>
            <a:ext cx="5080000" cy="336550"/>
          </a:xfrm>
          <a:prstGeom prst="rect">
            <a:avLst/>
          </a:prstGeom>
          <a:noFill/>
          <a:ln w="9525">
            <a:noFill/>
          </a:ln>
        </p:spPr>
        <p:txBody>
          <a:bodyPr anchor="t">
            <a:spAutoFit/>
          </a:bodyPr>
          <a:lstStyle/>
          <a:p>
            <a:pPr algn="ctr"/>
            <a:r>
              <a:rPr lang="en-US" altLang="zh-CN" sz="1600" b="1" dirty="0">
                <a:solidFill>
                  <a:srgbClr val="6380A4"/>
                </a:solidFill>
                <a:latin typeface="微软雅黑" panose="020B0503020204020204" charset="-122"/>
                <a:ea typeface="微软雅黑" panose="020B0503020204020204" charset="-122"/>
              </a:rPr>
              <a:t>2019</a:t>
            </a:r>
            <a:r>
              <a:rPr lang="zh-CN" altLang="en-US" sz="1600" b="1" dirty="0">
                <a:solidFill>
                  <a:srgbClr val="6380A4"/>
                </a:solidFill>
                <a:latin typeface="微软雅黑" panose="020B0503020204020204" charset="-122"/>
                <a:ea typeface="微软雅黑" panose="020B0503020204020204" charset="-122"/>
              </a:rPr>
              <a:t>年全国小康城市前</a:t>
            </a:r>
            <a:r>
              <a:rPr lang="en-US" altLang="zh-CN" sz="1600" b="1" dirty="0">
                <a:solidFill>
                  <a:srgbClr val="6380A4"/>
                </a:solidFill>
                <a:latin typeface="微软雅黑" panose="020B0503020204020204" charset="-122"/>
                <a:ea typeface="微软雅黑" panose="020B0503020204020204" charset="-122"/>
              </a:rPr>
              <a:t>50</a:t>
            </a:r>
            <a:r>
              <a:rPr lang="zh-CN" altLang="en-US" sz="1600" b="1" dirty="0">
                <a:solidFill>
                  <a:srgbClr val="6380A4"/>
                </a:solidFill>
                <a:latin typeface="微软雅黑" panose="020B0503020204020204" charset="-122"/>
                <a:ea typeface="微软雅黑" panose="020B0503020204020204" charset="-122"/>
              </a:rPr>
              <a:t>强汇总</a:t>
            </a:r>
          </a:p>
        </p:txBody>
      </p:sp>
      <p:sp>
        <p:nvSpPr>
          <p:cNvPr id="9219" name="文本框 4"/>
          <p:cNvSpPr txBox="1"/>
          <p:nvPr/>
        </p:nvSpPr>
        <p:spPr>
          <a:xfrm>
            <a:off x="1271588" y="4457700"/>
            <a:ext cx="9840912" cy="461665"/>
          </a:xfrm>
          <a:prstGeom prst="rect">
            <a:avLst/>
          </a:prstGeom>
          <a:solidFill>
            <a:schemeClr val="bg1">
              <a:alpha val="78000"/>
            </a:schemeClr>
          </a:solidFill>
          <a:ln w="9525">
            <a:noFill/>
          </a:ln>
        </p:spPr>
        <p:txBody>
          <a:bodyPr wrap="square" anchor="t">
            <a:spAutoFit/>
          </a:bodyPr>
          <a:lstStyle/>
          <a:p>
            <a:pPr indent="609600"/>
            <a:endParaRPr lang="zh-CN" altLang="en-US" sz="2400" dirty="0">
              <a:solidFill>
                <a:srgbClr val="6380A4"/>
              </a:solidFill>
              <a:latin typeface="Arial" panose="020B0604020202020204" pitchFamily="34" charset="0"/>
              <a:ea typeface="微软雅黑" panose="020B0503020204020204" charset="-122"/>
            </a:endParaRPr>
          </a:p>
        </p:txBody>
      </p:sp>
      <p:sp>
        <p:nvSpPr>
          <p:cNvPr id="9220" name="文本框 5"/>
          <p:cNvSpPr txBox="1"/>
          <p:nvPr/>
        </p:nvSpPr>
        <p:spPr>
          <a:xfrm>
            <a:off x="5522913" y="101600"/>
            <a:ext cx="2947987" cy="522288"/>
          </a:xfrm>
          <a:prstGeom prst="rect">
            <a:avLst/>
          </a:prstGeom>
          <a:noFill/>
          <a:ln w="9525">
            <a:noFill/>
          </a:ln>
        </p:spPr>
        <p:txBody>
          <a:bodyPr wrap="square" anchor="t">
            <a:spAutoFit/>
          </a:bodyPr>
          <a:lstStyle/>
          <a:p>
            <a:r>
              <a:rPr lang="zh-CN" altLang="en-US" sz="2800" b="1" dirty="0">
                <a:solidFill>
                  <a:srgbClr val="6380A4"/>
                </a:solidFill>
                <a:latin typeface="Arial" panose="020B0604020202020204" pitchFamily="34" charset="0"/>
                <a:ea typeface="微软雅黑" panose="020B0503020204020204" charset="-122"/>
              </a:rPr>
              <a:t>分   析</a:t>
            </a:r>
          </a:p>
        </p:txBody>
      </p:sp>
      <p:graphicFrame>
        <p:nvGraphicFramePr>
          <p:cNvPr id="3" name="表格 2">
            <a:extLst>
              <a:ext uri="{FF2B5EF4-FFF2-40B4-BE49-F238E27FC236}">
                <a16:creationId xmlns:a16="http://schemas.microsoft.com/office/drawing/2014/main" id="{4BF40790-C826-4AE4-A333-E2B68AEA60AC}"/>
              </a:ext>
            </a:extLst>
          </p:cNvPr>
          <p:cNvGraphicFramePr>
            <a:graphicFrameLocks noGrp="1"/>
          </p:cNvGraphicFramePr>
          <p:nvPr>
            <p:extLst>
              <p:ext uri="{D42A27DB-BD31-4B8C-83A1-F6EECF244321}">
                <p14:modId xmlns:p14="http://schemas.microsoft.com/office/powerpoint/2010/main" val="786009861"/>
              </p:ext>
            </p:extLst>
          </p:nvPr>
        </p:nvGraphicFramePr>
        <p:xfrm>
          <a:off x="2331044" y="623888"/>
          <a:ext cx="7721999" cy="5146998"/>
        </p:xfrm>
        <a:graphic>
          <a:graphicData uri="http://schemas.openxmlformats.org/drawingml/2006/table">
            <a:tbl>
              <a:tblPr firstRow="1" firstCol="1" bandRow="1">
                <a:tableStyleId>{5C22544A-7EE6-4342-B048-85BDC9FD1C3A}</a:tableStyleId>
              </a:tblPr>
              <a:tblGrid>
                <a:gridCol w="422598">
                  <a:extLst>
                    <a:ext uri="{9D8B030D-6E8A-4147-A177-3AD203B41FA5}">
                      <a16:colId xmlns:a16="http://schemas.microsoft.com/office/drawing/2014/main" val="1575850685"/>
                    </a:ext>
                  </a:extLst>
                </a:gridCol>
                <a:gridCol w="1247104">
                  <a:extLst>
                    <a:ext uri="{9D8B030D-6E8A-4147-A177-3AD203B41FA5}">
                      <a16:colId xmlns:a16="http://schemas.microsoft.com/office/drawing/2014/main" val="2377294231"/>
                    </a:ext>
                  </a:extLst>
                </a:gridCol>
                <a:gridCol w="422598">
                  <a:extLst>
                    <a:ext uri="{9D8B030D-6E8A-4147-A177-3AD203B41FA5}">
                      <a16:colId xmlns:a16="http://schemas.microsoft.com/office/drawing/2014/main" val="2638368299"/>
                    </a:ext>
                  </a:extLst>
                </a:gridCol>
                <a:gridCol w="833373">
                  <a:extLst>
                    <a:ext uri="{9D8B030D-6E8A-4147-A177-3AD203B41FA5}">
                      <a16:colId xmlns:a16="http://schemas.microsoft.com/office/drawing/2014/main" val="368283255"/>
                    </a:ext>
                  </a:extLst>
                </a:gridCol>
                <a:gridCol w="422598">
                  <a:extLst>
                    <a:ext uri="{9D8B030D-6E8A-4147-A177-3AD203B41FA5}">
                      <a16:colId xmlns:a16="http://schemas.microsoft.com/office/drawing/2014/main" val="2334193321"/>
                    </a:ext>
                  </a:extLst>
                </a:gridCol>
                <a:gridCol w="1040238">
                  <a:extLst>
                    <a:ext uri="{9D8B030D-6E8A-4147-A177-3AD203B41FA5}">
                      <a16:colId xmlns:a16="http://schemas.microsoft.com/office/drawing/2014/main" val="2229226636"/>
                    </a:ext>
                  </a:extLst>
                </a:gridCol>
                <a:gridCol w="626507">
                  <a:extLst>
                    <a:ext uri="{9D8B030D-6E8A-4147-A177-3AD203B41FA5}">
                      <a16:colId xmlns:a16="http://schemas.microsoft.com/office/drawing/2014/main" val="66526045"/>
                    </a:ext>
                  </a:extLst>
                </a:gridCol>
                <a:gridCol w="1040238">
                  <a:extLst>
                    <a:ext uri="{9D8B030D-6E8A-4147-A177-3AD203B41FA5}">
                      <a16:colId xmlns:a16="http://schemas.microsoft.com/office/drawing/2014/main" val="3494006283"/>
                    </a:ext>
                  </a:extLst>
                </a:gridCol>
                <a:gridCol w="626507">
                  <a:extLst>
                    <a:ext uri="{9D8B030D-6E8A-4147-A177-3AD203B41FA5}">
                      <a16:colId xmlns:a16="http://schemas.microsoft.com/office/drawing/2014/main" val="1850691291"/>
                    </a:ext>
                  </a:extLst>
                </a:gridCol>
                <a:gridCol w="1040238">
                  <a:extLst>
                    <a:ext uri="{9D8B030D-6E8A-4147-A177-3AD203B41FA5}">
                      <a16:colId xmlns:a16="http://schemas.microsoft.com/office/drawing/2014/main" val="841508601"/>
                    </a:ext>
                  </a:extLst>
                </a:gridCol>
              </a:tblGrid>
              <a:tr h="474653">
                <a:tc>
                  <a:txBody>
                    <a:bodyPr/>
                    <a:lstStyle/>
                    <a:p>
                      <a:pPr algn="ctr">
                        <a:spcAft>
                          <a:spcPts val="0"/>
                        </a:spcAft>
                      </a:pPr>
                      <a:r>
                        <a:rPr lang="zh-CN" sz="1050" kern="100" dirty="0">
                          <a:effectLst/>
                        </a:rPr>
                        <a:t>排</a:t>
                      </a:r>
                    </a:p>
                    <a:p>
                      <a:pPr algn="ctr">
                        <a:spcAft>
                          <a:spcPts val="0"/>
                        </a:spcAft>
                      </a:pPr>
                      <a:r>
                        <a:rPr lang="zh-CN" sz="1050" kern="100" dirty="0">
                          <a:effectLst/>
                        </a:rPr>
                        <a:t>名</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排</a:t>
                      </a:r>
                    </a:p>
                    <a:p>
                      <a:pPr algn="ctr">
                        <a:spcAft>
                          <a:spcPts val="0"/>
                        </a:spcAft>
                      </a:pPr>
                      <a:r>
                        <a:rPr lang="zh-CN" sz="1050" kern="100">
                          <a:effectLst/>
                        </a:rPr>
                        <a:t>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排</a:t>
                      </a:r>
                    </a:p>
                    <a:p>
                      <a:pPr algn="ctr">
                        <a:spcAft>
                          <a:spcPts val="0"/>
                        </a:spcAft>
                      </a:pPr>
                      <a:r>
                        <a:rPr lang="zh-CN" sz="1050" kern="100">
                          <a:effectLst/>
                        </a:rPr>
                        <a:t>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排名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排名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76336329"/>
                  </a:ext>
                </a:extLst>
              </a:tr>
              <a:tr h="497918">
                <a:tc>
                  <a:txBody>
                    <a:bodyPr/>
                    <a:lstStyle/>
                    <a:p>
                      <a:pPr algn="ctr">
                        <a:spcAft>
                          <a:spcPts val="0"/>
                        </a:spcAft>
                      </a:pPr>
                      <a:r>
                        <a:rPr lang="en-US" sz="1050" kern="100">
                          <a:effectLst/>
                        </a:rPr>
                        <a:t>51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嘉峪关市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乌海市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255270" algn="l"/>
                        </a:tabLst>
                      </a:pPr>
                      <a:r>
                        <a:rPr lang="en-US" sz="1050" kern="100">
                          <a:effectLst/>
                        </a:rPr>
                        <a:t>71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宣城市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荆门市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兰州市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81006302"/>
                  </a:ext>
                </a:extLst>
              </a:tr>
              <a:tr h="497918">
                <a:tc>
                  <a:txBody>
                    <a:bodyPr/>
                    <a:lstStyle/>
                    <a:p>
                      <a:pPr algn="ctr">
                        <a:spcAft>
                          <a:spcPts val="0"/>
                        </a:spcAft>
                      </a:pPr>
                      <a:r>
                        <a:rPr lang="en-US" sz="1050" kern="100">
                          <a:effectLst/>
                        </a:rPr>
                        <a:t>52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马鞍山市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太原市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盐城市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唐山市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铜陵市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79807996"/>
                  </a:ext>
                </a:extLst>
              </a:tr>
              <a:tr h="497918">
                <a:tc>
                  <a:txBody>
                    <a:bodyPr/>
                    <a:lstStyle/>
                    <a:p>
                      <a:pPr algn="ctr">
                        <a:spcAft>
                          <a:spcPts val="0"/>
                        </a:spcAft>
                      </a:pPr>
                      <a:r>
                        <a:rPr lang="en-US" sz="1050" kern="100">
                          <a:effectLst/>
                        </a:rPr>
                        <a:t>53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昆明市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龙岩市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潍坊市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湘潭市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防城港市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38074615"/>
                  </a:ext>
                </a:extLst>
              </a:tr>
              <a:tr h="497918">
                <a:tc>
                  <a:txBody>
                    <a:bodyPr/>
                    <a:lstStyle/>
                    <a:p>
                      <a:pPr algn="ctr">
                        <a:spcAft>
                          <a:spcPts val="0"/>
                        </a:spcAft>
                      </a:pPr>
                      <a:r>
                        <a:rPr lang="en-US" sz="1050" kern="100">
                          <a:effectLst/>
                        </a:rPr>
                        <a:t>54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株洲市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襄阳市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盘锦市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漳州市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玉溪市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00071620"/>
                  </a:ext>
                </a:extLst>
              </a:tr>
              <a:tr h="191083">
                <a:tc>
                  <a:txBody>
                    <a:bodyPr/>
                    <a:lstStyle/>
                    <a:p>
                      <a:pPr algn="ctr">
                        <a:spcAft>
                          <a:spcPts val="0"/>
                        </a:spcAft>
                      </a:pPr>
                      <a:r>
                        <a:rPr lang="en-US" sz="1050" kern="100">
                          <a:effectLst/>
                        </a:rPr>
                        <a:t>55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海口市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莆田市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日照市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南宁市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景德镇市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86236287"/>
                  </a:ext>
                </a:extLst>
              </a:tr>
              <a:tr h="497918">
                <a:tc>
                  <a:txBody>
                    <a:bodyPr/>
                    <a:lstStyle/>
                    <a:p>
                      <a:pPr algn="ctr">
                        <a:spcAft>
                          <a:spcPts val="0"/>
                        </a:spcAft>
                      </a:pPr>
                      <a:r>
                        <a:rPr lang="en-US" sz="1050" kern="100">
                          <a:effectLst/>
                        </a:rPr>
                        <a:t>56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宜昌市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新余市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攀枝花市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鹰潭市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柳州市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78118840"/>
                  </a:ext>
                </a:extLst>
              </a:tr>
              <a:tr h="497918">
                <a:tc>
                  <a:txBody>
                    <a:bodyPr/>
                    <a:lstStyle/>
                    <a:p>
                      <a:pPr algn="ctr">
                        <a:spcAft>
                          <a:spcPts val="0"/>
                        </a:spcAft>
                      </a:pPr>
                      <a:r>
                        <a:rPr lang="en-US" sz="1050" kern="100">
                          <a:effectLst/>
                        </a:rPr>
                        <a:t>57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包头市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三明市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江门市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黄石市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宁德市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05225183"/>
                  </a:ext>
                </a:extLst>
              </a:tr>
              <a:tr h="497918">
                <a:tc>
                  <a:txBody>
                    <a:bodyPr/>
                    <a:lstStyle/>
                    <a:p>
                      <a:pPr algn="ctr">
                        <a:spcAft>
                          <a:spcPts val="0"/>
                        </a:spcAft>
                      </a:pPr>
                      <a:r>
                        <a:rPr lang="en-US" sz="1050" kern="100">
                          <a:effectLst/>
                        </a:rPr>
                        <a:t>58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长春市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廊坊市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拉萨市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哈尔滨市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石家庄市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96195796"/>
                  </a:ext>
                </a:extLst>
              </a:tr>
              <a:tr h="497918">
                <a:tc>
                  <a:txBody>
                    <a:bodyPr/>
                    <a:lstStyle/>
                    <a:p>
                      <a:pPr algn="ctr">
                        <a:spcAft>
                          <a:spcPts val="0"/>
                        </a:spcAft>
                      </a:pPr>
                      <a:r>
                        <a:rPr lang="en-US" sz="1050" kern="100">
                          <a:effectLst/>
                        </a:rPr>
                        <a:t>59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银川市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大庆市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徐州市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淮安市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北海市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388710"/>
                  </a:ext>
                </a:extLst>
              </a:tr>
              <a:tr h="497918">
                <a:tc>
                  <a:txBody>
                    <a:bodyPr/>
                    <a:lstStyle/>
                    <a:p>
                      <a:pPr algn="ctr">
                        <a:spcAft>
                          <a:spcPts val="0"/>
                        </a:spcAft>
                      </a:pPr>
                      <a:r>
                        <a:rPr lang="en-US" sz="1050" kern="100">
                          <a:effectLst/>
                        </a:rPr>
                        <a:t>60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呼和浩特市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鄂州市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榆林市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蚌埠市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洛阳市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60696747"/>
                  </a:ext>
                </a:extLst>
              </a:tr>
            </a:tbl>
          </a:graphicData>
        </a:graphic>
      </p:graphicFrame>
    </p:spTree>
    <p:custDataLst>
      <p:tags r:id="rId1"/>
    </p:custDataLst>
    <p:extLst>
      <p:ext uri="{BB962C8B-B14F-4D97-AF65-F5344CB8AC3E}">
        <p14:creationId xmlns:p14="http://schemas.microsoft.com/office/powerpoint/2010/main" val="3541664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1"/>
          <p:cNvSpPr>
            <a:spLocks noGrp="1"/>
          </p:cNvSpPr>
          <p:nvPr>
            <p:ph type="title"/>
          </p:nvPr>
        </p:nvSpPr>
        <p:spPr>
          <a:xfrm>
            <a:off x="669882" y="41034"/>
            <a:ext cx="10852237" cy="648000"/>
          </a:xfrm>
        </p:spPr>
        <p:txBody>
          <a:bodyPr lIns="101600" tIns="38100" rIns="76200" bIns="38100" anchor="ctr"/>
          <a:lstStyle/>
          <a:p>
            <a:pPr indent="0" algn="ctr" defTabSz="914400"/>
            <a:r>
              <a:rPr lang="zh-CN" altLang="en-US" kern="1200" spc="200" normalizeH="0" baseline="0" dirty="0">
                <a:solidFill>
                  <a:srgbClr val="6380A4"/>
                </a:solidFill>
                <a:latin typeface="+mj-lt"/>
                <a:ea typeface="+mj-ea"/>
                <a:cs typeface="+mj-cs"/>
                <a:sym typeface="微软雅黑" panose="020B0503020204020204" charset="-122"/>
              </a:rPr>
              <a:t>中国</a:t>
            </a:r>
            <a:r>
              <a:rPr lang="zh-CN" altLang="en-US" dirty="0">
                <a:solidFill>
                  <a:srgbClr val="6380A4"/>
                </a:solidFill>
                <a:sym typeface="微软雅黑" panose="020B0503020204020204" charset="-122"/>
              </a:rPr>
              <a:t>小康</a:t>
            </a:r>
            <a:r>
              <a:rPr lang="zh-CN" altLang="en-US" kern="1200" spc="200" normalizeH="0" baseline="0" dirty="0">
                <a:solidFill>
                  <a:srgbClr val="6380A4"/>
                </a:solidFill>
                <a:latin typeface="+mj-lt"/>
                <a:ea typeface="+mj-ea"/>
                <a:cs typeface="+mj-cs"/>
                <a:sym typeface="微软雅黑" panose="020B0503020204020204" charset="-122"/>
              </a:rPr>
              <a:t>城市排行榜分析</a:t>
            </a:r>
          </a:p>
        </p:txBody>
      </p:sp>
      <p:sp>
        <p:nvSpPr>
          <p:cNvPr id="8194" name="文本框 3"/>
          <p:cNvSpPr txBox="1"/>
          <p:nvPr/>
        </p:nvSpPr>
        <p:spPr>
          <a:xfrm>
            <a:off x="6488156" y="1080000"/>
            <a:ext cx="5033962" cy="5871607"/>
          </a:xfrm>
          <a:prstGeom prst="rect">
            <a:avLst/>
          </a:prstGeom>
          <a:solidFill>
            <a:srgbClr val="FFFFFF">
              <a:alpha val="71999"/>
            </a:srgbClr>
          </a:solidFill>
          <a:ln w="9525">
            <a:noFill/>
          </a:ln>
        </p:spPr>
        <p:txBody>
          <a:bodyPr wrap="square" anchor="t">
            <a:spAutoFit/>
          </a:bodyPr>
          <a:lstStyle/>
          <a:p>
            <a:r>
              <a:rPr lang="en-US" altLang="zh-CN" sz="2400" dirty="0">
                <a:solidFill>
                  <a:srgbClr val="6380A4"/>
                </a:solidFill>
              </a:rPr>
              <a:t>       </a:t>
            </a:r>
            <a:r>
              <a:rPr lang="zh-CN" altLang="zh-CN" sz="2000" dirty="0">
                <a:solidFill>
                  <a:srgbClr val="6380A4"/>
                </a:solidFill>
              </a:rPr>
              <a:t>从表中可以总结出一些信息，从总量上看，百强小康城市全面小康指数均高于全面小康指数</a:t>
            </a:r>
            <a:r>
              <a:rPr lang="en-US" altLang="zh-CN" sz="2000" dirty="0">
                <a:solidFill>
                  <a:srgbClr val="6380A4"/>
                </a:solidFill>
              </a:rPr>
              <a:t>99.18</a:t>
            </a:r>
            <a:r>
              <a:rPr lang="zh-CN" altLang="zh-CN" sz="2000" dirty="0">
                <a:solidFill>
                  <a:srgbClr val="6380A4"/>
                </a:solidFill>
              </a:rPr>
              <a:t>，意味着百强城市的小康发展水平都比较高，我国小康城市发展取得了一定的成绩。</a:t>
            </a:r>
            <a:endParaRPr lang="en-US" altLang="zh-CN" sz="2000" dirty="0">
              <a:solidFill>
                <a:srgbClr val="6380A4"/>
              </a:solidFill>
            </a:endParaRPr>
          </a:p>
          <a:p>
            <a:r>
              <a:rPr lang="en-US" altLang="zh-CN" sz="2000" dirty="0">
                <a:solidFill>
                  <a:srgbClr val="6380A4"/>
                </a:solidFill>
              </a:rPr>
              <a:t>       </a:t>
            </a:r>
            <a:r>
              <a:rPr lang="zh-CN" altLang="zh-CN" sz="2000" dirty="0">
                <a:solidFill>
                  <a:srgbClr val="6380A4"/>
                </a:solidFill>
              </a:rPr>
              <a:t>但是，分开细细来看，百强地级市小康城市主要集中在广东省，浙江省，江苏省，山东省，湖北省，安徽省这几大省份，这意味着百强小康城市主要分布在我国沿海地区以及华中地区，西部地区百强城市占比少之又少，这也反应了我国城市发展存在东西部发展不平衡的问题，东部城市小康水平发展较为迅速，而西部城市较为缓慢，实质上也反映了我国东西部经济发展不平衡的问题</a:t>
            </a:r>
            <a:r>
              <a:rPr lang="zh-CN" altLang="en-US" sz="2000" dirty="0">
                <a:solidFill>
                  <a:srgbClr val="6380A4"/>
                </a:solidFill>
              </a:rPr>
              <a:t>。</a:t>
            </a:r>
            <a:endParaRPr lang="en-US" altLang="zh-CN" sz="2000" dirty="0">
              <a:solidFill>
                <a:srgbClr val="6380A4"/>
              </a:solidFill>
            </a:endParaRPr>
          </a:p>
          <a:p>
            <a:r>
              <a:rPr lang="en-US" altLang="zh-CN" sz="2000" dirty="0">
                <a:solidFill>
                  <a:srgbClr val="6380A4"/>
                </a:solidFill>
              </a:rPr>
              <a:t>       </a:t>
            </a:r>
            <a:r>
              <a:rPr lang="zh-CN" altLang="zh-CN" sz="2000" dirty="0">
                <a:solidFill>
                  <a:srgbClr val="6380A4"/>
                </a:solidFill>
              </a:rPr>
              <a:t>如何解决小康城市东西部发展不平衡的问题，应该是下一步如何实现全面小康，更高质量的小康的题中之义。</a:t>
            </a:r>
          </a:p>
          <a:p>
            <a:pPr indent="609600">
              <a:lnSpc>
                <a:spcPct val="150000"/>
              </a:lnSpc>
            </a:pPr>
            <a:endParaRPr lang="zh-CN" altLang="en-US" sz="2400" dirty="0">
              <a:solidFill>
                <a:srgbClr val="6380A4"/>
              </a:solidFill>
              <a:latin typeface="Arial" panose="020B0604020202020204" pitchFamily="34" charset="0"/>
              <a:ea typeface="微软雅黑" panose="020B0503020204020204" charset="-122"/>
            </a:endParaRPr>
          </a:p>
        </p:txBody>
      </p:sp>
      <p:graphicFrame>
        <p:nvGraphicFramePr>
          <p:cNvPr id="2" name="表格 1">
            <a:extLst>
              <a:ext uri="{FF2B5EF4-FFF2-40B4-BE49-F238E27FC236}">
                <a16:creationId xmlns:a16="http://schemas.microsoft.com/office/drawing/2014/main" id="{AB691BD0-2E2D-43BD-9245-E371DDD41BA1}"/>
              </a:ext>
            </a:extLst>
          </p:cNvPr>
          <p:cNvGraphicFramePr>
            <a:graphicFrameLocks noGrp="1"/>
          </p:cNvGraphicFramePr>
          <p:nvPr>
            <p:extLst>
              <p:ext uri="{D42A27DB-BD31-4B8C-83A1-F6EECF244321}">
                <p14:modId xmlns:p14="http://schemas.microsoft.com/office/powerpoint/2010/main" val="1293177415"/>
              </p:ext>
            </p:extLst>
          </p:nvPr>
        </p:nvGraphicFramePr>
        <p:xfrm>
          <a:off x="147595" y="584701"/>
          <a:ext cx="5757906" cy="2651770"/>
        </p:xfrm>
        <a:graphic>
          <a:graphicData uri="http://schemas.openxmlformats.org/drawingml/2006/table">
            <a:tbl>
              <a:tblPr firstRow="1" firstCol="1" bandRow="1">
                <a:tableStyleId>{5C22544A-7EE6-4342-B048-85BDC9FD1C3A}</a:tableStyleId>
              </a:tblPr>
              <a:tblGrid>
                <a:gridCol w="440412">
                  <a:extLst>
                    <a:ext uri="{9D8B030D-6E8A-4147-A177-3AD203B41FA5}">
                      <a16:colId xmlns:a16="http://schemas.microsoft.com/office/drawing/2014/main" val="4138696989"/>
                    </a:ext>
                  </a:extLst>
                </a:gridCol>
                <a:gridCol w="876670">
                  <a:extLst>
                    <a:ext uri="{9D8B030D-6E8A-4147-A177-3AD203B41FA5}">
                      <a16:colId xmlns:a16="http://schemas.microsoft.com/office/drawing/2014/main" val="1145471304"/>
                    </a:ext>
                  </a:extLst>
                </a:gridCol>
                <a:gridCol w="440412">
                  <a:extLst>
                    <a:ext uri="{9D8B030D-6E8A-4147-A177-3AD203B41FA5}">
                      <a16:colId xmlns:a16="http://schemas.microsoft.com/office/drawing/2014/main" val="2110289144"/>
                    </a:ext>
                  </a:extLst>
                </a:gridCol>
                <a:gridCol w="626686">
                  <a:extLst>
                    <a:ext uri="{9D8B030D-6E8A-4147-A177-3AD203B41FA5}">
                      <a16:colId xmlns:a16="http://schemas.microsoft.com/office/drawing/2014/main" val="3404637555"/>
                    </a:ext>
                  </a:extLst>
                </a:gridCol>
                <a:gridCol w="440412">
                  <a:extLst>
                    <a:ext uri="{9D8B030D-6E8A-4147-A177-3AD203B41FA5}">
                      <a16:colId xmlns:a16="http://schemas.microsoft.com/office/drawing/2014/main" val="1433374518"/>
                    </a:ext>
                  </a:extLst>
                </a:gridCol>
                <a:gridCol w="876670">
                  <a:extLst>
                    <a:ext uri="{9D8B030D-6E8A-4147-A177-3AD203B41FA5}">
                      <a16:colId xmlns:a16="http://schemas.microsoft.com/office/drawing/2014/main" val="2290385369"/>
                    </a:ext>
                  </a:extLst>
                </a:gridCol>
                <a:gridCol w="297071">
                  <a:extLst>
                    <a:ext uri="{9D8B030D-6E8A-4147-A177-3AD203B41FA5}">
                      <a16:colId xmlns:a16="http://schemas.microsoft.com/office/drawing/2014/main" val="3418223464"/>
                    </a:ext>
                  </a:extLst>
                </a:gridCol>
                <a:gridCol w="876670">
                  <a:extLst>
                    <a:ext uri="{9D8B030D-6E8A-4147-A177-3AD203B41FA5}">
                      <a16:colId xmlns:a16="http://schemas.microsoft.com/office/drawing/2014/main" val="1453356584"/>
                    </a:ext>
                  </a:extLst>
                </a:gridCol>
                <a:gridCol w="297071">
                  <a:extLst>
                    <a:ext uri="{9D8B030D-6E8A-4147-A177-3AD203B41FA5}">
                      <a16:colId xmlns:a16="http://schemas.microsoft.com/office/drawing/2014/main" val="1779777294"/>
                    </a:ext>
                  </a:extLst>
                </a:gridCol>
                <a:gridCol w="585832">
                  <a:extLst>
                    <a:ext uri="{9D8B030D-6E8A-4147-A177-3AD203B41FA5}">
                      <a16:colId xmlns:a16="http://schemas.microsoft.com/office/drawing/2014/main" val="1806200004"/>
                    </a:ext>
                  </a:extLst>
                </a:gridCol>
              </a:tblGrid>
              <a:tr h="233173">
                <a:tc>
                  <a:txBody>
                    <a:bodyPr/>
                    <a:lstStyle/>
                    <a:p>
                      <a:pPr algn="ctr">
                        <a:spcAft>
                          <a:spcPts val="0"/>
                        </a:spcAft>
                      </a:pPr>
                      <a:r>
                        <a:rPr lang="zh-CN" sz="1050" kern="100">
                          <a:effectLst/>
                        </a:rPr>
                        <a:t>排</a:t>
                      </a:r>
                    </a:p>
                    <a:p>
                      <a:pPr algn="ctr">
                        <a:spcAft>
                          <a:spcPts val="0"/>
                        </a:spcAft>
                      </a:pPr>
                      <a:r>
                        <a:rPr lang="zh-CN" sz="1050" kern="100">
                          <a:effectLst/>
                        </a:rPr>
                        <a:t>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排</a:t>
                      </a:r>
                    </a:p>
                    <a:p>
                      <a:pPr algn="ctr">
                        <a:spcAft>
                          <a:spcPts val="0"/>
                        </a:spcAft>
                      </a:pPr>
                      <a:r>
                        <a:rPr lang="zh-CN" sz="1050" kern="100">
                          <a:effectLst/>
                        </a:rPr>
                        <a:t>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排</a:t>
                      </a:r>
                    </a:p>
                    <a:p>
                      <a:pPr algn="ctr">
                        <a:spcAft>
                          <a:spcPts val="0"/>
                        </a:spcAft>
                      </a:pPr>
                      <a:r>
                        <a:rPr lang="zh-CN" sz="1050" kern="100">
                          <a:effectLst/>
                        </a:rPr>
                        <a:t>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排名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排名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06782909"/>
                  </a:ext>
                </a:extLst>
              </a:tr>
              <a:tr h="233173">
                <a:tc>
                  <a:txBody>
                    <a:bodyPr/>
                    <a:lstStyle/>
                    <a:p>
                      <a:pPr algn="ctr">
                        <a:spcAft>
                          <a:spcPts val="0"/>
                        </a:spcAft>
                      </a:pPr>
                      <a:r>
                        <a:rPr lang="en-US" sz="1050" kern="10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深圳市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常州市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255270" algn="l"/>
                        </a:tabLst>
                      </a:pPr>
                      <a:r>
                        <a:rPr lang="en-US" sz="1050" kern="100">
                          <a:effectLst/>
                        </a:rPr>
                        <a:t>21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克拉玛依市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成都市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泉州市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43583088"/>
                  </a:ext>
                </a:extLst>
              </a:tr>
              <a:tr h="233173">
                <a:tc>
                  <a:txBody>
                    <a:bodyPr/>
                    <a:lstStyle/>
                    <a:p>
                      <a:pPr algn="ctr">
                        <a:spcAft>
                          <a:spcPts val="0"/>
                        </a:spcAft>
                      </a:pPr>
                      <a:r>
                        <a:rPr lang="en-US" sz="1050" kern="100">
                          <a:effectLst/>
                        </a:rPr>
                        <a:t>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杭州市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长沙市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青岛市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济南市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西安市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941208"/>
                  </a:ext>
                </a:extLst>
              </a:tr>
              <a:tr h="233173">
                <a:tc>
                  <a:txBody>
                    <a:bodyPr/>
                    <a:lstStyle/>
                    <a:p>
                      <a:pPr algn="ctr">
                        <a:spcAft>
                          <a:spcPts val="0"/>
                        </a:spcAft>
                      </a:pPr>
                      <a:r>
                        <a:rPr lang="en-US" sz="1050" kern="100">
                          <a:effectLst/>
                        </a:rPr>
                        <a:t>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苏州市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厦门市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镇江市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扬州市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泰州市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001775947"/>
                  </a:ext>
                </a:extLst>
              </a:tr>
              <a:tr h="233173">
                <a:tc>
                  <a:txBody>
                    <a:bodyPr/>
                    <a:lstStyle/>
                    <a:p>
                      <a:pPr algn="ctr">
                        <a:spcAft>
                          <a:spcPts val="0"/>
                        </a:spcAft>
                      </a:pPr>
                      <a:r>
                        <a:rPr lang="en-US" sz="1050" kern="100">
                          <a:effectLst/>
                        </a:rPr>
                        <a:t>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无锡市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中山市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台州市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烟台市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三亚市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03746541"/>
                  </a:ext>
                </a:extLst>
              </a:tr>
              <a:tr h="233173">
                <a:tc>
                  <a:txBody>
                    <a:bodyPr/>
                    <a:lstStyle/>
                    <a:p>
                      <a:pPr algn="ctr">
                        <a:spcAft>
                          <a:spcPts val="0"/>
                        </a:spcAft>
                      </a:pPr>
                      <a:r>
                        <a:rPr lang="en-US" sz="1050" kern="100">
                          <a:effectLst/>
                        </a:rPr>
                        <a:t>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珠海市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嘉兴市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威海市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郑州市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丽水市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35281171"/>
                  </a:ext>
                </a:extLst>
              </a:tr>
              <a:tr h="233173">
                <a:tc>
                  <a:txBody>
                    <a:bodyPr/>
                    <a:lstStyle/>
                    <a:p>
                      <a:pPr algn="ctr">
                        <a:spcAft>
                          <a:spcPts val="0"/>
                        </a:spcAft>
                      </a:pPr>
                      <a:r>
                        <a:rPr lang="en-US" sz="1050" kern="100">
                          <a:effectLst/>
                        </a:rPr>
                        <a:t>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南京市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绍兴市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南通市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衢州市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淄博市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10861069"/>
                  </a:ext>
                </a:extLst>
              </a:tr>
              <a:tr h="233173">
                <a:tc>
                  <a:txBody>
                    <a:bodyPr/>
                    <a:lstStyle/>
                    <a:p>
                      <a:pPr algn="ctr">
                        <a:spcAft>
                          <a:spcPts val="0"/>
                        </a:spcAft>
                      </a:pPr>
                      <a:r>
                        <a:rPr lang="en-US" sz="1050" kern="100">
                          <a:effectLst/>
                        </a:rPr>
                        <a:t>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宁波市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佛山市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温州市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合肥市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芜湖市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44025723"/>
                  </a:ext>
                </a:extLst>
              </a:tr>
              <a:tr h="233173">
                <a:tc>
                  <a:txBody>
                    <a:bodyPr/>
                    <a:lstStyle/>
                    <a:p>
                      <a:pPr algn="ctr">
                        <a:spcAft>
                          <a:spcPts val="0"/>
                        </a:spcAft>
                      </a:pPr>
                      <a:r>
                        <a:rPr lang="en-US" sz="1050" kern="100">
                          <a:effectLst/>
                        </a:rPr>
                        <a:t>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舟山市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东莞市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金华市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惠州市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南昌市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58853793"/>
                  </a:ext>
                </a:extLst>
              </a:tr>
              <a:tr h="233173">
                <a:tc>
                  <a:txBody>
                    <a:bodyPr/>
                    <a:lstStyle/>
                    <a:p>
                      <a:pPr algn="ctr">
                        <a:spcAft>
                          <a:spcPts val="0"/>
                        </a:spcAft>
                      </a:pPr>
                      <a:r>
                        <a:rPr lang="en-US" sz="1050" kern="100">
                          <a:effectLst/>
                        </a:rPr>
                        <a:t>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广州市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武汉市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东营市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大连市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贵阳市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92881352"/>
                  </a:ext>
                </a:extLst>
              </a:tr>
              <a:tr h="233173">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鄂尔多斯市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湖州市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福州市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乌鲁木齐市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50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沈阳市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74548620"/>
                  </a:ext>
                </a:extLst>
              </a:tr>
            </a:tbl>
          </a:graphicData>
        </a:graphic>
      </p:graphicFrame>
      <p:graphicFrame>
        <p:nvGraphicFramePr>
          <p:cNvPr id="3" name="表格 2">
            <a:extLst>
              <a:ext uri="{FF2B5EF4-FFF2-40B4-BE49-F238E27FC236}">
                <a16:creationId xmlns:a16="http://schemas.microsoft.com/office/drawing/2014/main" id="{A09DDFE5-F1BF-4AD5-8125-EB2051744528}"/>
              </a:ext>
            </a:extLst>
          </p:cNvPr>
          <p:cNvGraphicFramePr>
            <a:graphicFrameLocks noGrp="1"/>
          </p:cNvGraphicFramePr>
          <p:nvPr>
            <p:extLst>
              <p:ext uri="{D42A27DB-BD31-4B8C-83A1-F6EECF244321}">
                <p14:modId xmlns:p14="http://schemas.microsoft.com/office/powerpoint/2010/main" val="2007029889"/>
              </p:ext>
            </p:extLst>
          </p:nvPr>
        </p:nvGraphicFramePr>
        <p:xfrm>
          <a:off x="147595" y="3273559"/>
          <a:ext cx="5757906" cy="3520440"/>
        </p:xfrm>
        <a:graphic>
          <a:graphicData uri="http://schemas.openxmlformats.org/drawingml/2006/table">
            <a:tbl>
              <a:tblPr firstRow="1" firstCol="1" bandRow="1">
                <a:tableStyleId>{5C22544A-7EE6-4342-B048-85BDC9FD1C3A}</a:tableStyleId>
              </a:tblPr>
              <a:tblGrid>
                <a:gridCol w="523756">
                  <a:extLst>
                    <a:ext uri="{9D8B030D-6E8A-4147-A177-3AD203B41FA5}">
                      <a16:colId xmlns:a16="http://schemas.microsoft.com/office/drawing/2014/main" val="1112132000"/>
                    </a:ext>
                  </a:extLst>
                </a:gridCol>
                <a:gridCol w="746742">
                  <a:extLst>
                    <a:ext uri="{9D8B030D-6E8A-4147-A177-3AD203B41FA5}">
                      <a16:colId xmlns:a16="http://schemas.microsoft.com/office/drawing/2014/main" val="4113198248"/>
                    </a:ext>
                  </a:extLst>
                </a:gridCol>
                <a:gridCol w="523756">
                  <a:extLst>
                    <a:ext uri="{9D8B030D-6E8A-4147-A177-3AD203B41FA5}">
                      <a16:colId xmlns:a16="http://schemas.microsoft.com/office/drawing/2014/main" val="2720152064"/>
                    </a:ext>
                  </a:extLst>
                </a:gridCol>
                <a:gridCol w="523756">
                  <a:extLst>
                    <a:ext uri="{9D8B030D-6E8A-4147-A177-3AD203B41FA5}">
                      <a16:colId xmlns:a16="http://schemas.microsoft.com/office/drawing/2014/main" val="3645802885"/>
                    </a:ext>
                  </a:extLst>
                </a:gridCol>
                <a:gridCol w="523756">
                  <a:extLst>
                    <a:ext uri="{9D8B030D-6E8A-4147-A177-3AD203B41FA5}">
                      <a16:colId xmlns:a16="http://schemas.microsoft.com/office/drawing/2014/main" val="3479195521"/>
                    </a:ext>
                  </a:extLst>
                </a:gridCol>
                <a:gridCol w="622876">
                  <a:extLst>
                    <a:ext uri="{9D8B030D-6E8A-4147-A177-3AD203B41FA5}">
                      <a16:colId xmlns:a16="http://schemas.microsoft.com/office/drawing/2014/main" val="4170418013"/>
                    </a:ext>
                  </a:extLst>
                </a:gridCol>
                <a:gridCol w="523756">
                  <a:extLst>
                    <a:ext uri="{9D8B030D-6E8A-4147-A177-3AD203B41FA5}">
                      <a16:colId xmlns:a16="http://schemas.microsoft.com/office/drawing/2014/main" val="3241012285"/>
                    </a:ext>
                  </a:extLst>
                </a:gridCol>
                <a:gridCol w="622876">
                  <a:extLst>
                    <a:ext uri="{9D8B030D-6E8A-4147-A177-3AD203B41FA5}">
                      <a16:colId xmlns:a16="http://schemas.microsoft.com/office/drawing/2014/main" val="707890215"/>
                    </a:ext>
                  </a:extLst>
                </a:gridCol>
                <a:gridCol w="523756">
                  <a:extLst>
                    <a:ext uri="{9D8B030D-6E8A-4147-A177-3AD203B41FA5}">
                      <a16:colId xmlns:a16="http://schemas.microsoft.com/office/drawing/2014/main" val="3943611671"/>
                    </a:ext>
                  </a:extLst>
                </a:gridCol>
                <a:gridCol w="622876">
                  <a:extLst>
                    <a:ext uri="{9D8B030D-6E8A-4147-A177-3AD203B41FA5}">
                      <a16:colId xmlns:a16="http://schemas.microsoft.com/office/drawing/2014/main" val="19657054"/>
                    </a:ext>
                  </a:extLst>
                </a:gridCol>
              </a:tblGrid>
              <a:tr h="250961">
                <a:tc>
                  <a:txBody>
                    <a:bodyPr/>
                    <a:lstStyle/>
                    <a:p>
                      <a:pPr algn="ctr">
                        <a:spcAft>
                          <a:spcPts val="0"/>
                        </a:spcAft>
                      </a:pPr>
                      <a:r>
                        <a:rPr lang="zh-CN" sz="1050" kern="100">
                          <a:effectLst/>
                        </a:rPr>
                        <a:t>排</a:t>
                      </a:r>
                    </a:p>
                    <a:p>
                      <a:pPr algn="ctr">
                        <a:spcAft>
                          <a:spcPts val="0"/>
                        </a:spcAft>
                      </a:pPr>
                      <a:r>
                        <a:rPr lang="zh-CN" sz="1050" kern="100">
                          <a:effectLst/>
                        </a:rPr>
                        <a:t>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排</a:t>
                      </a:r>
                    </a:p>
                    <a:p>
                      <a:pPr algn="ctr">
                        <a:spcAft>
                          <a:spcPts val="0"/>
                        </a:spcAft>
                      </a:pPr>
                      <a:r>
                        <a:rPr lang="zh-CN" sz="1050" kern="100">
                          <a:effectLst/>
                        </a:rPr>
                        <a:t>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排</a:t>
                      </a:r>
                    </a:p>
                    <a:p>
                      <a:pPr algn="ctr">
                        <a:spcAft>
                          <a:spcPts val="0"/>
                        </a:spcAft>
                      </a:pPr>
                      <a:r>
                        <a:rPr lang="zh-CN" sz="1050" kern="100">
                          <a:effectLst/>
                        </a:rPr>
                        <a:t>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排名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排名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48970865"/>
                  </a:ext>
                </a:extLst>
              </a:tr>
              <a:tr h="251762">
                <a:tc>
                  <a:txBody>
                    <a:bodyPr/>
                    <a:lstStyle/>
                    <a:p>
                      <a:pPr algn="ctr">
                        <a:spcAft>
                          <a:spcPts val="0"/>
                        </a:spcAft>
                      </a:pPr>
                      <a:r>
                        <a:rPr lang="en-US" sz="1050" kern="100">
                          <a:effectLst/>
                        </a:rPr>
                        <a:t>51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嘉峪关市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乌海市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255270" algn="l"/>
                        </a:tabLst>
                      </a:pPr>
                      <a:r>
                        <a:rPr lang="en-US" sz="1050" kern="100">
                          <a:effectLst/>
                        </a:rPr>
                        <a:t>71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宣城市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荆门市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兰州市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70092119"/>
                  </a:ext>
                </a:extLst>
              </a:tr>
              <a:tr h="251762">
                <a:tc>
                  <a:txBody>
                    <a:bodyPr/>
                    <a:lstStyle/>
                    <a:p>
                      <a:pPr algn="ctr">
                        <a:spcAft>
                          <a:spcPts val="0"/>
                        </a:spcAft>
                      </a:pPr>
                      <a:r>
                        <a:rPr lang="en-US" sz="1050" kern="100">
                          <a:effectLst/>
                        </a:rPr>
                        <a:t>52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马鞍山市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太原市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盐城市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唐山市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铜陵市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273810910"/>
                  </a:ext>
                </a:extLst>
              </a:tr>
              <a:tr h="309532">
                <a:tc>
                  <a:txBody>
                    <a:bodyPr/>
                    <a:lstStyle/>
                    <a:p>
                      <a:pPr algn="ctr">
                        <a:spcAft>
                          <a:spcPts val="0"/>
                        </a:spcAft>
                      </a:pPr>
                      <a:r>
                        <a:rPr lang="en-US" sz="1050" kern="100">
                          <a:effectLst/>
                        </a:rPr>
                        <a:t>53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昆明市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龙岩市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潍坊市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湘潭市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防城港市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3991555"/>
                  </a:ext>
                </a:extLst>
              </a:tr>
              <a:tr h="250961">
                <a:tc>
                  <a:txBody>
                    <a:bodyPr/>
                    <a:lstStyle/>
                    <a:p>
                      <a:pPr algn="ctr">
                        <a:spcAft>
                          <a:spcPts val="0"/>
                        </a:spcAft>
                      </a:pPr>
                      <a:r>
                        <a:rPr lang="en-US" sz="1050" kern="100">
                          <a:effectLst/>
                        </a:rPr>
                        <a:t>54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株洲市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襄阳市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盘锦市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漳州市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玉溪市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78324407"/>
                  </a:ext>
                </a:extLst>
              </a:tr>
              <a:tr h="309532">
                <a:tc>
                  <a:txBody>
                    <a:bodyPr/>
                    <a:lstStyle/>
                    <a:p>
                      <a:pPr algn="ctr">
                        <a:spcAft>
                          <a:spcPts val="0"/>
                        </a:spcAft>
                      </a:pPr>
                      <a:r>
                        <a:rPr lang="en-US" sz="1050" kern="100">
                          <a:effectLst/>
                        </a:rPr>
                        <a:t>55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海口市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莆田市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日照市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南宁市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景德镇市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40072126"/>
                  </a:ext>
                </a:extLst>
              </a:tr>
              <a:tr h="309532">
                <a:tc>
                  <a:txBody>
                    <a:bodyPr/>
                    <a:lstStyle/>
                    <a:p>
                      <a:pPr algn="ctr">
                        <a:spcAft>
                          <a:spcPts val="0"/>
                        </a:spcAft>
                      </a:pPr>
                      <a:r>
                        <a:rPr lang="en-US" sz="1050" kern="100">
                          <a:effectLst/>
                        </a:rPr>
                        <a:t>56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宜昌市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新余市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攀枝花市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鹰潭市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柳州市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024835623"/>
                  </a:ext>
                </a:extLst>
              </a:tr>
              <a:tr h="250961">
                <a:tc>
                  <a:txBody>
                    <a:bodyPr/>
                    <a:lstStyle/>
                    <a:p>
                      <a:pPr algn="ctr">
                        <a:spcAft>
                          <a:spcPts val="0"/>
                        </a:spcAft>
                      </a:pPr>
                      <a:r>
                        <a:rPr lang="en-US" sz="1050" kern="100">
                          <a:effectLst/>
                        </a:rPr>
                        <a:t>57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包头市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三明市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江门市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黄石市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dirty="0">
                          <a:effectLst/>
                        </a:rPr>
                        <a:t>97</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宁德市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36817273"/>
                  </a:ext>
                </a:extLst>
              </a:tr>
              <a:tr h="309532">
                <a:tc>
                  <a:txBody>
                    <a:bodyPr/>
                    <a:lstStyle/>
                    <a:p>
                      <a:pPr algn="ctr">
                        <a:spcAft>
                          <a:spcPts val="0"/>
                        </a:spcAft>
                      </a:pPr>
                      <a:r>
                        <a:rPr lang="en-US" sz="1050" kern="100">
                          <a:effectLst/>
                        </a:rPr>
                        <a:t>58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长春市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廊坊市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拉萨市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哈尔滨市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石家庄市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8800488"/>
                  </a:ext>
                </a:extLst>
              </a:tr>
              <a:tr h="250961">
                <a:tc>
                  <a:txBody>
                    <a:bodyPr/>
                    <a:lstStyle/>
                    <a:p>
                      <a:pPr algn="ctr">
                        <a:spcAft>
                          <a:spcPts val="0"/>
                        </a:spcAft>
                      </a:pPr>
                      <a:r>
                        <a:rPr lang="en-US" sz="1050" kern="100">
                          <a:effectLst/>
                        </a:rPr>
                        <a:t>59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银川市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69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大庆市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徐州市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淮安市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北海市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71817705"/>
                  </a:ext>
                </a:extLst>
              </a:tr>
              <a:tr h="314703">
                <a:tc>
                  <a:txBody>
                    <a:bodyPr/>
                    <a:lstStyle/>
                    <a:p>
                      <a:pPr algn="ctr">
                        <a:spcAft>
                          <a:spcPts val="0"/>
                        </a:spcAft>
                      </a:pPr>
                      <a:r>
                        <a:rPr lang="en-US" sz="1050" kern="100">
                          <a:effectLst/>
                        </a:rPr>
                        <a:t>60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呼和浩特市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70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鄂州市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80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榆林市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90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蚌埠市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洛阳市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92138206"/>
                  </a:ext>
                </a:extLst>
              </a:tr>
            </a:tbl>
          </a:graphicData>
        </a:graphic>
      </p:graphicFrame>
    </p:spTree>
    <p:custDataLst>
      <p:tags r:id="rId1"/>
    </p:custDataLst>
    <p:extLst>
      <p:ext uri="{BB962C8B-B14F-4D97-AF65-F5344CB8AC3E}">
        <p14:creationId xmlns:p14="http://schemas.microsoft.com/office/powerpoint/2010/main" val="6819667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未标1"/>
          <p:cNvPicPr>
            <a:picLocks noChangeAspect="1"/>
          </p:cNvPicPr>
          <p:nvPr/>
        </p:nvPicPr>
        <p:blipFill>
          <a:blip r:embed="rId3"/>
          <a:stretch>
            <a:fillRect/>
          </a:stretch>
        </p:blipFill>
        <p:spPr>
          <a:xfrm>
            <a:off x="1640205" y="2088515"/>
            <a:ext cx="1343660" cy="1657350"/>
          </a:xfrm>
          <a:prstGeom prst="rect">
            <a:avLst/>
          </a:prstGeom>
        </p:spPr>
      </p:pic>
      <p:sp>
        <p:nvSpPr>
          <p:cNvPr id="5" name="文本框 4"/>
          <p:cNvSpPr txBox="1"/>
          <p:nvPr/>
        </p:nvSpPr>
        <p:spPr>
          <a:xfrm>
            <a:off x="2442845" y="1799590"/>
            <a:ext cx="2255520" cy="583565"/>
          </a:xfrm>
          <a:prstGeom prst="rect">
            <a:avLst/>
          </a:prstGeom>
          <a:noFill/>
        </p:spPr>
        <p:txBody>
          <a:bodyPr wrap="square" rtlCol="0">
            <a:spAutoFit/>
          </a:bodyPr>
          <a:lstStyle/>
          <a:p>
            <a:r>
              <a:rPr lang="en-US" altLang="zh-CN" sz="3200" b="1">
                <a:solidFill>
                  <a:srgbClr val="A5B7CD"/>
                </a:solidFill>
                <a:latin typeface="微软雅黑" panose="020B0503020204020204" charset="-122"/>
              </a:rPr>
              <a:t>100+</a:t>
            </a:r>
          </a:p>
        </p:txBody>
      </p:sp>
      <p:sp>
        <p:nvSpPr>
          <p:cNvPr id="6" name="文本框 5"/>
          <p:cNvSpPr txBox="1"/>
          <p:nvPr/>
        </p:nvSpPr>
        <p:spPr>
          <a:xfrm>
            <a:off x="3908630" y="2501900"/>
            <a:ext cx="6955750" cy="830997"/>
          </a:xfrm>
          <a:prstGeom prst="rect">
            <a:avLst/>
          </a:prstGeom>
          <a:noFill/>
        </p:spPr>
        <p:txBody>
          <a:bodyPr wrap="none" rtlCol="0" anchor="t">
            <a:spAutoFit/>
          </a:bodyPr>
          <a:lstStyle/>
          <a:p>
            <a:r>
              <a:rPr lang="en-US" altLang="zh-CN" sz="4800" b="1" dirty="0" err="1">
                <a:solidFill>
                  <a:srgbClr val="6380A4"/>
                </a:solidFill>
                <a:sym typeface="+mn-ea"/>
              </a:rPr>
              <a:t>中国</a:t>
            </a:r>
            <a:r>
              <a:rPr lang="zh-CN" altLang="en-US" sz="4800" b="1" dirty="0">
                <a:solidFill>
                  <a:srgbClr val="6380A4"/>
                </a:solidFill>
                <a:sym typeface="+mn-ea"/>
              </a:rPr>
              <a:t>魅力城市排行榜介绍</a:t>
            </a:r>
            <a:endParaRPr lang="en-US" altLang="zh-CN" sz="4800" b="1" dirty="0">
              <a:solidFill>
                <a:srgbClr val="6380A4"/>
              </a:solidFill>
              <a:sym typeface="+mn-ea"/>
            </a:endParaRPr>
          </a:p>
        </p:txBody>
      </p:sp>
    </p:spTree>
    <p:custDataLst>
      <p:tags r:id="rId1"/>
    </p:custDataLst>
    <p:extLst>
      <p:ext uri="{BB962C8B-B14F-4D97-AF65-F5344CB8AC3E}">
        <p14:creationId xmlns:p14="http://schemas.microsoft.com/office/powerpoint/2010/main" val="251648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1"/>
          <p:cNvSpPr>
            <a:spLocks noGrp="1"/>
          </p:cNvSpPr>
          <p:nvPr>
            <p:ph type="title"/>
          </p:nvPr>
        </p:nvSpPr>
        <p:spPr/>
        <p:txBody>
          <a:bodyPr lIns="101600" tIns="38100" rIns="76200" bIns="38100" anchor="ctr"/>
          <a:lstStyle/>
          <a:p>
            <a:pPr indent="0" algn="ctr" defTabSz="914400"/>
            <a:r>
              <a:rPr lang="zh-CN" altLang="en-US" kern="1200" spc="200" normalizeH="0" baseline="0" dirty="0">
                <a:solidFill>
                  <a:srgbClr val="6380A4"/>
                </a:solidFill>
                <a:latin typeface="+mj-lt"/>
                <a:ea typeface="+mj-ea"/>
                <a:cs typeface="+mj-cs"/>
                <a:sym typeface="微软雅黑" panose="020B0503020204020204" charset="-122"/>
              </a:rPr>
              <a:t>中国魅力城市排行榜</a:t>
            </a:r>
          </a:p>
        </p:txBody>
      </p:sp>
      <p:sp>
        <p:nvSpPr>
          <p:cNvPr id="8194" name="文本框 3"/>
          <p:cNvSpPr txBox="1"/>
          <p:nvPr/>
        </p:nvSpPr>
        <p:spPr>
          <a:xfrm>
            <a:off x="2022475" y="1080000"/>
            <a:ext cx="7908925" cy="4732834"/>
          </a:xfrm>
          <a:prstGeom prst="rect">
            <a:avLst/>
          </a:prstGeom>
          <a:solidFill>
            <a:srgbClr val="FFFFFF">
              <a:alpha val="71999"/>
            </a:srgbClr>
          </a:solidFill>
          <a:ln w="9525">
            <a:noFill/>
          </a:ln>
        </p:spPr>
        <p:txBody>
          <a:bodyPr wrap="square" anchor="t">
            <a:spAutoFit/>
          </a:bodyPr>
          <a:lstStyle/>
          <a:p>
            <a:pPr indent="609600">
              <a:lnSpc>
                <a:spcPct val="150000"/>
              </a:lnSpc>
            </a:pPr>
            <a:r>
              <a:rPr lang="zh-CN" altLang="zh-CN" dirty="0">
                <a:solidFill>
                  <a:srgbClr val="6380A4"/>
                </a:solidFill>
              </a:rPr>
              <a:t>《城市商业魅力排行榜》由第一财经·新一线城市研究所发布</a:t>
            </a:r>
            <a:r>
              <a:rPr lang="zh-CN" altLang="en-US" dirty="0">
                <a:solidFill>
                  <a:srgbClr val="6380A4"/>
                </a:solidFill>
              </a:rPr>
              <a:t>。</a:t>
            </a:r>
            <a:r>
              <a:rPr lang="zh-CN" altLang="zh-CN" dirty="0">
                <a:solidFill>
                  <a:srgbClr val="6380A4"/>
                </a:solidFill>
              </a:rPr>
              <a:t>该榜单按照</a:t>
            </a:r>
            <a:r>
              <a:rPr lang="zh-CN" altLang="zh-CN" sz="3600" dirty="0">
                <a:solidFill>
                  <a:srgbClr val="6380A4"/>
                </a:solidFill>
              </a:rPr>
              <a:t>商业资源集聚度、城市枢纽性、城市人活跃度、生活方式多样性和未来可塑性</a:t>
            </a:r>
            <a:r>
              <a:rPr lang="zh-CN" altLang="zh-CN" dirty="0">
                <a:solidFill>
                  <a:srgbClr val="6380A4"/>
                </a:solidFill>
              </a:rPr>
              <a:t>五大维度指数来评估全国数百个地级及其他城市。从标题中就可以看出，主要是按商业魅力来排名的。在本次分析中，我们重点分析前十所城市的情况，希望可以从前十所城市的城市发展以及塑造过程中，了解到走在魅力城市排名前端的城市们是什么样子，引领我国其他城市的发展。</a:t>
            </a:r>
          </a:p>
          <a:p>
            <a:pPr indent="609600">
              <a:lnSpc>
                <a:spcPct val="150000"/>
              </a:lnSpc>
            </a:pPr>
            <a:endParaRPr lang="zh-CN" altLang="en-US" sz="2400" dirty="0">
              <a:solidFill>
                <a:srgbClr val="6380A4"/>
              </a:solidFill>
              <a:latin typeface="Arial" panose="020B0604020202020204" pitchFamily="34" charset="0"/>
              <a:ea typeface="微软雅黑" panose="020B0503020204020204" charset="-122"/>
            </a:endParaRPr>
          </a:p>
        </p:txBody>
      </p:sp>
    </p:spTree>
    <p:custDataLst>
      <p:tags r:id="rId1"/>
    </p:custDataLst>
    <p:extLst>
      <p:ext uri="{BB962C8B-B14F-4D97-AF65-F5344CB8AC3E}">
        <p14:creationId xmlns:p14="http://schemas.microsoft.com/office/powerpoint/2010/main" val="22091946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99"/>
          <p:cNvSpPr txBox="1"/>
          <p:nvPr/>
        </p:nvSpPr>
        <p:spPr>
          <a:xfrm>
            <a:off x="3652044" y="6050109"/>
            <a:ext cx="5080000" cy="336550"/>
          </a:xfrm>
          <a:prstGeom prst="rect">
            <a:avLst/>
          </a:prstGeom>
          <a:noFill/>
          <a:ln w="9525">
            <a:noFill/>
          </a:ln>
        </p:spPr>
        <p:txBody>
          <a:bodyPr wrap="square" anchor="t">
            <a:spAutoFit/>
          </a:bodyPr>
          <a:lstStyle/>
          <a:p>
            <a:pPr algn="ctr"/>
            <a:r>
              <a:rPr lang="en-US" altLang="zh-CN" sz="1600" b="1" dirty="0">
                <a:solidFill>
                  <a:srgbClr val="6380A4"/>
                </a:solidFill>
                <a:latin typeface="微软雅黑" panose="020B0503020204020204" charset="-122"/>
                <a:ea typeface="微软雅黑" panose="020B0503020204020204" charset="-122"/>
              </a:rPr>
              <a:t>2017-2019</a:t>
            </a:r>
            <a:r>
              <a:rPr lang="zh-CN" altLang="en-US" sz="1600" b="1" dirty="0">
                <a:solidFill>
                  <a:srgbClr val="6380A4"/>
                </a:solidFill>
                <a:latin typeface="微软雅黑" panose="020B0503020204020204" charset="-122"/>
                <a:ea typeface="微软雅黑" panose="020B0503020204020204" charset="-122"/>
              </a:rPr>
              <a:t>年全国</a:t>
            </a:r>
            <a:r>
              <a:rPr lang="zh-CN" altLang="en-US" sz="1600" b="1" dirty="0">
                <a:solidFill>
                  <a:srgbClr val="6380A4"/>
                </a:solidFill>
                <a:latin typeface="微软雅黑" panose="020B0503020204020204" charset="-122"/>
              </a:rPr>
              <a:t>魅力</a:t>
            </a:r>
            <a:r>
              <a:rPr lang="zh-CN" altLang="en-US" sz="1600" b="1" dirty="0">
                <a:solidFill>
                  <a:srgbClr val="6380A4"/>
                </a:solidFill>
                <a:latin typeface="微软雅黑" panose="020B0503020204020204" charset="-122"/>
                <a:ea typeface="微软雅黑" panose="020B0503020204020204" charset="-122"/>
              </a:rPr>
              <a:t>城市</a:t>
            </a:r>
            <a:r>
              <a:rPr lang="zh-CN" altLang="en-US" sz="1600" b="1" dirty="0">
                <a:solidFill>
                  <a:srgbClr val="6380A4"/>
                </a:solidFill>
                <a:latin typeface="微软雅黑" panose="020B0503020204020204" charset="-122"/>
              </a:rPr>
              <a:t>排行榜前十名单汇总</a:t>
            </a:r>
            <a:endParaRPr lang="zh-CN" altLang="en-US" sz="1600" b="1" dirty="0">
              <a:solidFill>
                <a:srgbClr val="6380A4"/>
              </a:solidFill>
              <a:latin typeface="微软雅黑" panose="020B0503020204020204" charset="-122"/>
              <a:ea typeface="微软雅黑" panose="020B0503020204020204" charset="-122"/>
            </a:endParaRPr>
          </a:p>
        </p:txBody>
      </p:sp>
      <p:sp>
        <p:nvSpPr>
          <p:cNvPr id="9219" name="文本框 4"/>
          <p:cNvSpPr txBox="1"/>
          <p:nvPr/>
        </p:nvSpPr>
        <p:spPr>
          <a:xfrm>
            <a:off x="1271588" y="4457700"/>
            <a:ext cx="9840912" cy="461665"/>
          </a:xfrm>
          <a:prstGeom prst="rect">
            <a:avLst/>
          </a:prstGeom>
          <a:solidFill>
            <a:schemeClr val="bg1">
              <a:alpha val="78000"/>
            </a:schemeClr>
          </a:solidFill>
          <a:ln w="9525">
            <a:noFill/>
          </a:ln>
        </p:spPr>
        <p:txBody>
          <a:bodyPr wrap="square" anchor="t">
            <a:spAutoFit/>
          </a:bodyPr>
          <a:lstStyle/>
          <a:p>
            <a:pPr indent="609600"/>
            <a:endParaRPr lang="zh-CN" altLang="en-US" sz="2400" dirty="0">
              <a:solidFill>
                <a:srgbClr val="6380A4"/>
              </a:solidFill>
              <a:latin typeface="Arial" panose="020B0604020202020204" pitchFamily="34" charset="0"/>
              <a:ea typeface="微软雅黑" panose="020B0503020204020204" charset="-122"/>
            </a:endParaRPr>
          </a:p>
        </p:txBody>
      </p:sp>
      <p:sp>
        <p:nvSpPr>
          <p:cNvPr id="9220" name="文本框 5"/>
          <p:cNvSpPr txBox="1"/>
          <p:nvPr/>
        </p:nvSpPr>
        <p:spPr>
          <a:xfrm>
            <a:off x="5522913" y="101600"/>
            <a:ext cx="2947987" cy="522288"/>
          </a:xfrm>
          <a:prstGeom prst="rect">
            <a:avLst/>
          </a:prstGeom>
          <a:noFill/>
          <a:ln w="9525">
            <a:noFill/>
          </a:ln>
        </p:spPr>
        <p:txBody>
          <a:bodyPr wrap="square" anchor="t">
            <a:spAutoFit/>
          </a:bodyPr>
          <a:lstStyle/>
          <a:p>
            <a:r>
              <a:rPr lang="zh-CN" altLang="en-US" sz="2800" b="1" dirty="0">
                <a:solidFill>
                  <a:srgbClr val="6380A4"/>
                </a:solidFill>
                <a:latin typeface="Arial" panose="020B0604020202020204" pitchFamily="34" charset="0"/>
                <a:ea typeface="微软雅黑" panose="020B0503020204020204" charset="-122"/>
              </a:rPr>
              <a:t>分   析</a:t>
            </a:r>
          </a:p>
        </p:txBody>
      </p:sp>
      <p:graphicFrame>
        <p:nvGraphicFramePr>
          <p:cNvPr id="3" name="表格 2">
            <a:extLst>
              <a:ext uri="{FF2B5EF4-FFF2-40B4-BE49-F238E27FC236}">
                <a16:creationId xmlns:a16="http://schemas.microsoft.com/office/drawing/2014/main" id="{C76CAC7B-73FA-4681-818C-E5B057E44914}"/>
              </a:ext>
            </a:extLst>
          </p:cNvPr>
          <p:cNvGraphicFramePr>
            <a:graphicFrameLocks noGrp="1"/>
          </p:cNvGraphicFramePr>
          <p:nvPr>
            <p:extLst>
              <p:ext uri="{D42A27DB-BD31-4B8C-83A1-F6EECF244321}">
                <p14:modId xmlns:p14="http://schemas.microsoft.com/office/powerpoint/2010/main" val="2300934993"/>
              </p:ext>
            </p:extLst>
          </p:nvPr>
        </p:nvGraphicFramePr>
        <p:xfrm>
          <a:off x="2209800" y="1079500"/>
          <a:ext cx="8178800" cy="4775200"/>
        </p:xfrm>
        <a:graphic>
          <a:graphicData uri="http://schemas.openxmlformats.org/drawingml/2006/table">
            <a:tbl>
              <a:tblPr firstRow="1" firstCol="1" bandRow="1">
                <a:tableStyleId>{5C22544A-7EE6-4342-B048-85BDC9FD1C3A}</a:tableStyleId>
              </a:tblPr>
              <a:tblGrid>
                <a:gridCol w="1943448">
                  <a:extLst>
                    <a:ext uri="{9D8B030D-6E8A-4147-A177-3AD203B41FA5}">
                      <a16:colId xmlns:a16="http://schemas.microsoft.com/office/drawing/2014/main" val="149390878"/>
                    </a:ext>
                  </a:extLst>
                </a:gridCol>
                <a:gridCol w="2077812">
                  <a:extLst>
                    <a:ext uri="{9D8B030D-6E8A-4147-A177-3AD203B41FA5}">
                      <a16:colId xmlns:a16="http://schemas.microsoft.com/office/drawing/2014/main" val="2455906359"/>
                    </a:ext>
                  </a:extLst>
                </a:gridCol>
                <a:gridCol w="2078770">
                  <a:extLst>
                    <a:ext uri="{9D8B030D-6E8A-4147-A177-3AD203B41FA5}">
                      <a16:colId xmlns:a16="http://schemas.microsoft.com/office/drawing/2014/main" val="2987154439"/>
                    </a:ext>
                  </a:extLst>
                </a:gridCol>
                <a:gridCol w="2078770">
                  <a:extLst>
                    <a:ext uri="{9D8B030D-6E8A-4147-A177-3AD203B41FA5}">
                      <a16:colId xmlns:a16="http://schemas.microsoft.com/office/drawing/2014/main" val="1890191486"/>
                    </a:ext>
                  </a:extLst>
                </a:gridCol>
              </a:tblGrid>
              <a:tr h="929400">
                <a:tc>
                  <a:txBody>
                    <a:bodyPr/>
                    <a:lstStyle/>
                    <a:p>
                      <a:pPr algn="ctr">
                        <a:spcAft>
                          <a:spcPts val="0"/>
                        </a:spcAft>
                      </a:pPr>
                      <a:r>
                        <a:rPr lang="zh-CN" sz="1050" kern="100">
                          <a:effectLst/>
                        </a:rPr>
                        <a:t>排名名</a:t>
                      </a:r>
                    </a:p>
                    <a:p>
                      <a:pPr algn="ctr">
                        <a:spcAft>
                          <a:spcPts val="0"/>
                        </a:spcAft>
                      </a:pPr>
                      <a:r>
                        <a:rPr lang="zh-CN" sz="1050" kern="100">
                          <a:effectLst/>
                        </a:rPr>
                        <a:t>年份</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2017</a:t>
                      </a:r>
                      <a:r>
                        <a:rPr lang="zh-CN" sz="1050" kern="10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2018</a:t>
                      </a:r>
                      <a:r>
                        <a:rPr lang="zh-CN" sz="1050" kern="10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2019</a:t>
                      </a:r>
                      <a:r>
                        <a:rPr lang="zh-CN" sz="1050" kern="10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41897909"/>
                  </a:ext>
                </a:extLst>
              </a:tr>
              <a:tr h="384580">
                <a:tc>
                  <a:txBody>
                    <a:bodyPr/>
                    <a:lstStyle/>
                    <a:p>
                      <a:pPr algn="ctr">
                        <a:spcAft>
                          <a:spcPts val="0"/>
                        </a:spcAft>
                      </a:pPr>
                      <a:r>
                        <a:rPr lang="en-US" sz="1050" kern="10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北京市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上海市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北京市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35620340"/>
                  </a:ext>
                </a:extLst>
              </a:tr>
              <a:tr h="384580">
                <a:tc>
                  <a:txBody>
                    <a:bodyPr/>
                    <a:lstStyle/>
                    <a:p>
                      <a:pPr algn="ctr">
                        <a:spcAft>
                          <a:spcPts val="0"/>
                        </a:spcAft>
                      </a:pPr>
                      <a:r>
                        <a:rPr lang="en-US" sz="1050" kern="100">
                          <a:effectLst/>
                        </a:rPr>
                        <a:t>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上海市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北京市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上海市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85842989"/>
                  </a:ext>
                </a:extLst>
              </a:tr>
              <a:tr h="384580">
                <a:tc>
                  <a:txBody>
                    <a:bodyPr/>
                    <a:lstStyle/>
                    <a:p>
                      <a:pPr algn="ctr">
                        <a:spcAft>
                          <a:spcPts val="0"/>
                        </a:spcAft>
                      </a:pPr>
                      <a:r>
                        <a:rPr lang="en-US" sz="1050" kern="100">
                          <a:effectLst/>
                        </a:rPr>
                        <a:t>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广州市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深圳市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广州市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58982705"/>
                  </a:ext>
                </a:extLst>
              </a:tr>
              <a:tr h="384580">
                <a:tc>
                  <a:txBody>
                    <a:bodyPr/>
                    <a:lstStyle/>
                    <a:p>
                      <a:pPr algn="ctr">
                        <a:spcAft>
                          <a:spcPts val="0"/>
                        </a:spcAft>
                      </a:pPr>
                      <a:r>
                        <a:rPr lang="en-US" sz="1050" kern="100">
                          <a:effectLst/>
                        </a:rPr>
                        <a:t>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深圳市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广州市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深圳市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87046379"/>
                  </a:ext>
                </a:extLst>
              </a:tr>
              <a:tr h="384580">
                <a:tc>
                  <a:txBody>
                    <a:bodyPr/>
                    <a:lstStyle/>
                    <a:p>
                      <a:pPr algn="ctr">
                        <a:spcAft>
                          <a:spcPts val="0"/>
                        </a:spcAft>
                      </a:pPr>
                      <a:r>
                        <a:rPr lang="en-US" sz="1050" kern="100">
                          <a:effectLst/>
                        </a:rPr>
                        <a:t>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成都市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成都市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成都市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62172780"/>
                  </a:ext>
                </a:extLst>
              </a:tr>
              <a:tr h="384580">
                <a:tc>
                  <a:txBody>
                    <a:bodyPr/>
                    <a:lstStyle/>
                    <a:p>
                      <a:pPr algn="ctr">
                        <a:spcAft>
                          <a:spcPts val="0"/>
                        </a:spcAft>
                      </a:pPr>
                      <a:r>
                        <a:rPr lang="en-US" sz="1050" kern="100">
                          <a:effectLst/>
                        </a:rPr>
                        <a:t>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杭州市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杭州市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杭州市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50579327"/>
                  </a:ext>
                </a:extLst>
              </a:tr>
              <a:tr h="384580">
                <a:tc>
                  <a:txBody>
                    <a:bodyPr/>
                    <a:lstStyle/>
                    <a:p>
                      <a:pPr algn="ctr">
                        <a:spcAft>
                          <a:spcPts val="0"/>
                        </a:spcAft>
                      </a:pPr>
                      <a:r>
                        <a:rPr lang="en-US" sz="1050" kern="100">
                          <a:effectLst/>
                        </a:rPr>
                        <a:t>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武汉市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重庆市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重庆市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89382892"/>
                  </a:ext>
                </a:extLst>
              </a:tr>
              <a:tr h="384580">
                <a:tc>
                  <a:txBody>
                    <a:bodyPr/>
                    <a:lstStyle/>
                    <a:p>
                      <a:pPr algn="ctr">
                        <a:spcAft>
                          <a:spcPts val="0"/>
                        </a:spcAft>
                      </a:pPr>
                      <a:r>
                        <a:rPr lang="en-US" sz="1050" kern="100">
                          <a:effectLst/>
                        </a:rPr>
                        <a:t>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重庆市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武汉市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武汉市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28618768"/>
                  </a:ext>
                </a:extLst>
              </a:tr>
              <a:tr h="384580">
                <a:tc>
                  <a:txBody>
                    <a:bodyPr/>
                    <a:lstStyle/>
                    <a:p>
                      <a:pPr algn="ctr">
                        <a:spcAft>
                          <a:spcPts val="0"/>
                        </a:spcAft>
                      </a:pPr>
                      <a:r>
                        <a:rPr lang="en-US" sz="1050" kern="100">
                          <a:effectLst/>
                        </a:rPr>
                        <a:t>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南京市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苏州市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西安市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16671516"/>
                  </a:ext>
                </a:extLst>
              </a:tr>
              <a:tr h="384580">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天津市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西安市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苏州市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85219996"/>
                  </a:ext>
                </a:extLst>
              </a:tr>
            </a:tbl>
          </a:graphicData>
        </a:graphic>
      </p:graphicFrame>
    </p:spTree>
    <p:custDataLst>
      <p:tags r:id="rId1"/>
    </p:custDataLst>
    <p:extLst>
      <p:ext uri="{BB962C8B-B14F-4D97-AF65-F5344CB8AC3E}">
        <p14:creationId xmlns:p14="http://schemas.microsoft.com/office/powerpoint/2010/main" val="3557132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1"/>
          <p:cNvSpPr>
            <a:spLocks noGrp="1"/>
          </p:cNvSpPr>
          <p:nvPr>
            <p:ph type="title"/>
          </p:nvPr>
        </p:nvSpPr>
        <p:spPr>
          <a:xfrm>
            <a:off x="669882" y="41034"/>
            <a:ext cx="10852237" cy="648000"/>
          </a:xfrm>
        </p:spPr>
        <p:txBody>
          <a:bodyPr lIns="101600" tIns="38100" rIns="76200" bIns="38100" anchor="ctr"/>
          <a:lstStyle/>
          <a:p>
            <a:pPr indent="0" algn="ctr" defTabSz="914400"/>
            <a:r>
              <a:rPr lang="zh-CN" altLang="en-US" kern="1200" spc="200" normalizeH="0" baseline="0" dirty="0">
                <a:solidFill>
                  <a:srgbClr val="6380A4"/>
                </a:solidFill>
                <a:latin typeface="+mj-lt"/>
                <a:ea typeface="+mj-ea"/>
                <a:cs typeface="+mj-cs"/>
                <a:sym typeface="微软雅黑" panose="020B0503020204020204" charset="-122"/>
              </a:rPr>
              <a:t>中国</a:t>
            </a:r>
            <a:r>
              <a:rPr lang="zh-CN" altLang="en-US" dirty="0">
                <a:solidFill>
                  <a:srgbClr val="6380A4"/>
                </a:solidFill>
                <a:sym typeface="微软雅黑" panose="020B0503020204020204" charset="-122"/>
              </a:rPr>
              <a:t>小康</a:t>
            </a:r>
            <a:r>
              <a:rPr lang="zh-CN" altLang="en-US" kern="1200" spc="200" normalizeH="0" baseline="0" dirty="0">
                <a:solidFill>
                  <a:srgbClr val="6380A4"/>
                </a:solidFill>
                <a:latin typeface="+mj-lt"/>
                <a:ea typeface="+mj-ea"/>
                <a:cs typeface="+mj-cs"/>
                <a:sym typeface="微软雅黑" panose="020B0503020204020204" charset="-122"/>
              </a:rPr>
              <a:t>城市排行榜分析</a:t>
            </a:r>
          </a:p>
        </p:txBody>
      </p:sp>
      <p:sp>
        <p:nvSpPr>
          <p:cNvPr id="8194" name="文本框 3"/>
          <p:cNvSpPr txBox="1"/>
          <p:nvPr/>
        </p:nvSpPr>
        <p:spPr>
          <a:xfrm>
            <a:off x="6462756" y="889500"/>
            <a:ext cx="5246644" cy="5262979"/>
          </a:xfrm>
          <a:prstGeom prst="rect">
            <a:avLst/>
          </a:prstGeom>
          <a:solidFill>
            <a:srgbClr val="FFFFFF">
              <a:alpha val="71999"/>
            </a:srgbClr>
          </a:solidFill>
          <a:ln w="9525">
            <a:noFill/>
          </a:ln>
        </p:spPr>
        <p:txBody>
          <a:bodyPr wrap="square" anchor="t">
            <a:spAutoFit/>
          </a:bodyPr>
          <a:lstStyle/>
          <a:p>
            <a:r>
              <a:rPr lang="en-US" altLang="zh-CN" sz="2000" dirty="0">
                <a:solidFill>
                  <a:srgbClr val="6380A4"/>
                </a:solidFill>
              </a:rPr>
              <a:t>          </a:t>
            </a:r>
            <a:r>
              <a:rPr lang="zh-CN" altLang="zh-CN" sz="2400" dirty="0">
                <a:solidFill>
                  <a:srgbClr val="6380A4"/>
                </a:solidFill>
              </a:rPr>
              <a:t>从商业实力来看，南北商业实力差距显而易见地进一步拉大。西北、华北和东北地区商业资源集聚度平均排名集体下滑，华南、华东城市排位整体向上走。而南方的珠三角城市整体更受大品牌青睐，商业实力大幅提升。</a:t>
            </a:r>
            <a:endParaRPr lang="en-US" altLang="zh-CN" sz="2400" dirty="0">
              <a:solidFill>
                <a:srgbClr val="6380A4"/>
              </a:solidFill>
            </a:endParaRPr>
          </a:p>
          <a:p>
            <a:r>
              <a:rPr lang="en-US" altLang="zh-CN" sz="2400" dirty="0">
                <a:solidFill>
                  <a:srgbClr val="6380A4"/>
                </a:solidFill>
              </a:rPr>
              <a:t>       </a:t>
            </a:r>
            <a:r>
              <a:rPr lang="zh-CN" altLang="zh-CN" sz="2400" dirty="0">
                <a:solidFill>
                  <a:srgbClr val="6380A4"/>
                </a:solidFill>
              </a:rPr>
              <a:t>从交通情况来看，北京和西安分别在华北地区和西北地区具有商业首位优势，对经济腹地有一定辐射力。这反映了北京和西安在区域内部商业资源集聚程度，也就是其在商业上的枢纽程度。</a:t>
            </a:r>
          </a:p>
          <a:p>
            <a:r>
              <a:rPr lang="en-US" altLang="zh-CN" sz="2400" dirty="0">
                <a:solidFill>
                  <a:srgbClr val="6380A4"/>
                </a:solidFill>
              </a:rPr>
              <a:t>        </a:t>
            </a:r>
            <a:endParaRPr lang="zh-CN" altLang="en-US" sz="2400" dirty="0">
              <a:solidFill>
                <a:srgbClr val="6380A4"/>
              </a:solidFill>
              <a:latin typeface="Arial" panose="020B0604020202020204" pitchFamily="34" charset="0"/>
              <a:ea typeface="微软雅黑" panose="020B0503020204020204" charset="-122"/>
            </a:endParaRPr>
          </a:p>
        </p:txBody>
      </p:sp>
      <p:graphicFrame>
        <p:nvGraphicFramePr>
          <p:cNvPr id="4" name="表格 3">
            <a:extLst>
              <a:ext uri="{FF2B5EF4-FFF2-40B4-BE49-F238E27FC236}">
                <a16:creationId xmlns:a16="http://schemas.microsoft.com/office/drawing/2014/main" id="{97E2B6F7-160C-4AD2-AD0F-B68338967AF8}"/>
              </a:ext>
            </a:extLst>
          </p:cNvPr>
          <p:cNvGraphicFramePr>
            <a:graphicFrameLocks noGrp="1"/>
          </p:cNvGraphicFramePr>
          <p:nvPr>
            <p:extLst>
              <p:ext uri="{D42A27DB-BD31-4B8C-83A1-F6EECF244321}">
                <p14:modId xmlns:p14="http://schemas.microsoft.com/office/powerpoint/2010/main" val="877183919"/>
              </p:ext>
            </p:extLst>
          </p:nvPr>
        </p:nvGraphicFramePr>
        <p:xfrm>
          <a:off x="342900" y="1143000"/>
          <a:ext cx="5549901" cy="4800597"/>
        </p:xfrm>
        <a:graphic>
          <a:graphicData uri="http://schemas.openxmlformats.org/drawingml/2006/table">
            <a:tbl>
              <a:tblPr firstRow="1" firstCol="1" bandRow="1">
                <a:tableStyleId>{5C22544A-7EE6-4342-B048-85BDC9FD1C3A}</a:tableStyleId>
              </a:tblPr>
              <a:tblGrid>
                <a:gridCol w="1318770">
                  <a:extLst>
                    <a:ext uri="{9D8B030D-6E8A-4147-A177-3AD203B41FA5}">
                      <a16:colId xmlns:a16="http://schemas.microsoft.com/office/drawing/2014/main" val="3167132718"/>
                    </a:ext>
                  </a:extLst>
                </a:gridCol>
                <a:gridCol w="1409943">
                  <a:extLst>
                    <a:ext uri="{9D8B030D-6E8A-4147-A177-3AD203B41FA5}">
                      <a16:colId xmlns:a16="http://schemas.microsoft.com/office/drawing/2014/main" val="2354677515"/>
                    </a:ext>
                  </a:extLst>
                </a:gridCol>
                <a:gridCol w="1410594">
                  <a:extLst>
                    <a:ext uri="{9D8B030D-6E8A-4147-A177-3AD203B41FA5}">
                      <a16:colId xmlns:a16="http://schemas.microsoft.com/office/drawing/2014/main" val="1637507180"/>
                    </a:ext>
                  </a:extLst>
                </a:gridCol>
                <a:gridCol w="1410594">
                  <a:extLst>
                    <a:ext uri="{9D8B030D-6E8A-4147-A177-3AD203B41FA5}">
                      <a16:colId xmlns:a16="http://schemas.microsoft.com/office/drawing/2014/main" val="1675966172"/>
                    </a:ext>
                  </a:extLst>
                </a:gridCol>
              </a:tblGrid>
              <a:tr h="934347">
                <a:tc>
                  <a:txBody>
                    <a:bodyPr/>
                    <a:lstStyle/>
                    <a:p>
                      <a:pPr algn="ctr">
                        <a:spcAft>
                          <a:spcPts val="0"/>
                        </a:spcAft>
                      </a:pPr>
                      <a:r>
                        <a:rPr lang="zh-CN" sz="1050" kern="100">
                          <a:effectLst/>
                        </a:rPr>
                        <a:t>排名名</a:t>
                      </a:r>
                    </a:p>
                    <a:p>
                      <a:pPr algn="ctr">
                        <a:spcAft>
                          <a:spcPts val="0"/>
                        </a:spcAft>
                      </a:pPr>
                      <a:r>
                        <a:rPr lang="zh-CN" sz="1050" kern="100">
                          <a:effectLst/>
                        </a:rPr>
                        <a:t>年份</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2017</a:t>
                      </a:r>
                      <a:r>
                        <a:rPr lang="zh-CN" sz="1050" kern="10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2018</a:t>
                      </a:r>
                      <a:r>
                        <a:rPr lang="zh-CN" sz="1050" kern="10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2019</a:t>
                      </a:r>
                      <a:r>
                        <a:rPr lang="zh-CN" sz="1050" kern="10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3334239"/>
                  </a:ext>
                </a:extLst>
              </a:tr>
              <a:tr h="386625">
                <a:tc>
                  <a:txBody>
                    <a:bodyPr/>
                    <a:lstStyle/>
                    <a:p>
                      <a:pPr algn="ctr">
                        <a:spcAft>
                          <a:spcPts val="0"/>
                        </a:spcAft>
                      </a:pPr>
                      <a:r>
                        <a:rPr lang="en-US" sz="1050" kern="10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北京市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上海市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北京市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4181406"/>
                  </a:ext>
                </a:extLst>
              </a:tr>
              <a:tr h="386625">
                <a:tc>
                  <a:txBody>
                    <a:bodyPr/>
                    <a:lstStyle/>
                    <a:p>
                      <a:pPr algn="ctr">
                        <a:spcAft>
                          <a:spcPts val="0"/>
                        </a:spcAft>
                      </a:pPr>
                      <a:r>
                        <a:rPr lang="en-US" sz="1050" kern="100">
                          <a:effectLst/>
                        </a:rPr>
                        <a:t>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上海市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北京市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上海市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29464086"/>
                  </a:ext>
                </a:extLst>
              </a:tr>
              <a:tr h="386625">
                <a:tc>
                  <a:txBody>
                    <a:bodyPr/>
                    <a:lstStyle/>
                    <a:p>
                      <a:pPr algn="ctr">
                        <a:spcAft>
                          <a:spcPts val="0"/>
                        </a:spcAft>
                      </a:pPr>
                      <a:r>
                        <a:rPr lang="en-US" sz="1050" kern="100">
                          <a:effectLst/>
                        </a:rPr>
                        <a:t>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广州市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深圳市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广州市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12879398"/>
                  </a:ext>
                </a:extLst>
              </a:tr>
              <a:tr h="386625">
                <a:tc>
                  <a:txBody>
                    <a:bodyPr/>
                    <a:lstStyle/>
                    <a:p>
                      <a:pPr algn="ctr">
                        <a:spcAft>
                          <a:spcPts val="0"/>
                        </a:spcAft>
                      </a:pPr>
                      <a:r>
                        <a:rPr lang="en-US" sz="1050" kern="100">
                          <a:effectLst/>
                        </a:rPr>
                        <a:t>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深圳市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广州市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深圳市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28923563"/>
                  </a:ext>
                </a:extLst>
              </a:tr>
              <a:tr h="386625">
                <a:tc>
                  <a:txBody>
                    <a:bodyPr/>
                    <a:lstStyle/>
                    <a:p>
                      <a:pPr algn="ctr">
                        <a:spcAft>
                          <a:spcPts val="0"/>
                        </a:spcAft>
                      </a:pPr>
                      <a:r>
                        <a:rPr lang="en-US" sz="1050" kern="100">
                          <a:effectLst/>
                        </a:rPr>
                        <a:t>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成都市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成都市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成都市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15706046"/>
                  </a:ext>
                </a:extLst>
              </a:tr>
              <a:tr h="386625">
                <a:tc>
                  <a:txBody>
                    <a:bodyPr/>
                    <a:lstStyle/>
                    <a:p>
                      <a:pPr algn="ctr">
                        <a:spcAft>
                          <a:spcPts val="0"/>
                        </a:spcAft>
                      </a:pPr>
                      <a:r>
                        <a:rPr lang="en-US" sz="1050" kern="100">
                          <a:effectLst/>
                        </a:rPr>
                        <a:t>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杭州市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杭州市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杭州市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76430326"/>
                  </a:ext>
                </a:extLst>
              </a:tr>
              <a:tr h="386625">
                <a:tc>
                  <a:txBody>
                    <a:bodyPr/>
                    <a:lstStyle/>
                    <a:p>
                      <a:pPr algn="ctr">
                        <a:spcAft>
                          <a:spcPts val="0"/>
                        </a:spcAft>
                      </a:pPr>
                      <a:r>
                        <a:rPr lang="en-US" sz="1050" kern="100">
                          <a:effectLst/>
                        </a:rPr>
                        <a:t>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武汉市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重庆市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重庆市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47356874"/>
                  </a:ext>
                </a:extLst>
              </a:tr>
              <a:tr h="386625">
                <a:tc>
                  <a:txBody>
                    <a:bodyPr/>
                    <a:lstStyle/>
                    <a:p>
                      <a:pPr algn="ctr">
                        <a:spcAft>
                          <a:spcPts val="0"/>
                        </a:spcAft>
                      </a:pPr>
                      <a:r>
                        <a:rPr lang="en-US" sz="1050" kern="100">
                          <a:effectLst/>
                        </a:rPr>
                        <a:t>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重庆市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武汉市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武汉市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50093164"/>
                  </a:ext>
                </a:extLst>
              </a:tr>
              <a:tr h="386625">
                <a:tc>
                  <a:txBody>
                    <a:bodyPr/>
                    <a:lstStyle/>
                    <a:p>
                      <a:pPr algn="ctr">
                        <a:spcAft>
                          <a:spcPts val="0"/>
                        </a:spcAft>
                      </a:pPr>
                      <a:r>
                        <a:rPr lang="en-US" sz="1050" kern="100">
                          <a:effectLst/>
                        </a:rPr>
                        <a:t>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南京市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苏州市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西安市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33470172"/>
                  </a:ext>
                </a:extLst>
              </a:tr>
              <a:tr h="386625">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天津市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西安市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苏州市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48151033"/>
                  </a:ext>
                </a:extLst>
              </a:tr>
            </a:tbl>
          </a:graphicData>
        </a:graphic>
      </p:graphicFrame>
    </p:spTree>
    <p:custDataLst>
      <p:tags r:id="rId1"/>
    </p:custDataLst>
    <p:extLst>
      <p:ext uri="{BB962C8B-B14F-4D97-AF65-F5344CB8AC3E}">
        <p14:creationId xmlns:p14="http://schemas.microsoft.com/office/powerpoint/2010/main" val="17403954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1"/>
          <p:cNvSpPr>
            <a:spLocks noGrp="1"/>
          </p:cNvSpPr>
          <p:nvPr>
            <p:ph type="title"/>
          </p:nvPr>
        </p:nvSpPr>
        <p:spPr>
          <a:xfrm>
            <a:off x="669882" y="41034"/>
            <a:ext cx="10852237" cy="648000"/>
          </a:xfrm>
        </p:spPr>
        <p:txBody>
          <a:bodyPr lIns="101600" tIns="38100" rIns="76200" bIns="38100" anchor="ctr"/>
          <a:lstStyle/>
          <a:p>
            <a:pPr indent="0" algn="ctr" defTabSz="914400"/>
            <a:r>
              <a:rPr lang="zh-CN" altLang="en-US" kern="1200" spc="200" normalizeH="0" baseline="0" dirty="0">
                <a:solidFill>
                  <a:srgbClr val="6380A4"/>
                </a:solidFill>
                <a:latin typeface="+mj-lt"/>
                <a:ea typeface="+mj-ea"/>
                <a:cs typeface="+mj-cs"/>
                <a:sym typeface="微软雅黑" panose="020B0503020204020204" charset="-122"/>
              </a:rPr>
              <a:t>中国</a:t>
            </a:r>
            <a:r>
              <a:rPr lang="zh-CN" altLang="en-US" dirty="0">
                <a:solidFill>
                  <a:srgbClr val="6380A4"/>
                </a:solidFill>
                <a:sym typeface="微软雅黑" panose="020B0503020204020204" charset="-122"/>
              </a:rPr>
              <a:t>小康</a:t>
            </a:r>
            <a:r>
              <a:rPr lang="zh-CN" altLang="en-US" kern="1200" spc="200" normalizeH="0" baseline="0" dirty="0">
                <a:solidFill>
                  <a:srgbClr val="6380A4"/>
                </a:solidFill>
                <a:latin typeface="+mj-lt"/>
                <a:ea typeface="+mj-ea"/>
                <a:cs typeface="+mj-cs"/>
                <a:sym typeface="微软雅黑" panose="020B0503020204020204" charset="-122"/>
              </a:rPr>
              <a:t>城市排行榜分析</a:t>
            </a:r>
          </a:p>
        </p:txBody>
      </p:sp>
      <p:sp>
        <p:nvSpPr>
          <p:cNvPr id="8194" name="文本框 3"/>
          <p:cNvSpPr txBox="1"/>
          <p:nvPr/>
        </p:nvSpPr>
        <p:spPr>
          <a:xfrm>
            <a:off x="6462756" y="889500"/>
            <a:ext cx="5246644" cy="5324535"/>
          </a:xfrm>
          <a:prstGeom prst="rect">
            <a:avLst/>
          </a:prstGeom>
          <a:solidFill>
            <a:srgbClr val="FFFFFF">
              <a:alpha val="71999"/>
            </a:srgbClr>
          </a:solidFill>
          <a:ln w="9525">
            <a:noFill/>
          </a:ln>
        </p:spPr>
        <p:txBody>
          <a:bodyPr wrap="square" anchor="t">
            <a:spAutoFit/>
          </a:bodyPr>
          <a:lstStyle/>
          <a:p>
            <a:r>
              <a:rPr lang="en-US" altLang="zh-CN" sz="2000" dirty="0">
                <a:solidFill>
                  <a:srgbClr val="6380A4"/>
                </a:solidFill>
              </a:rPr>
              <a:t>        </a:t>
            </a:r>
            <a:r>
              <a:rPr lang="zh-CN" altLang="zh-CN" sz="2000" dirty="0">
                <a:solidFill>
                  <a:srgbClr val="6380A4"/>
                </a:solidFill>
              </a:rPr>
              <a:t>从人口的活跃来看，沿海城市的消费能力依然明显强于其他地区，杭州的消费活跃度仅次于上海，超过了其他一线城市；而西南地区的成都和重庆更乐于分享生活。</a:t>
            </a:r>
          </a:p>
          <a:p>
            <a:r>
              <a:rPr lang="zh-CN" altLang="zh-CN" sz="2000" dirty="0">
                <a:solidFill>
                  <a:srgbClr val="6380A4"/>
                </a:solidFill>
              </a:rPr>
              <a:t>从生活方式来看，小众运动空间丰富了人们的运动选择，咖啡馆提供了活力与创新的土壤。此外，城市里的展览馆、书店、电影院等活动空间，建构了一座城市的休闲文化网络。</a:t>
            </a:r>
            <a:endParaRPr lang="en-US" altLang="zh-CN" sz="2000" dirty="0">
              <a:solidFill>
                <a:srgbClr val="6380A4"/>
              </a:solidFill>
            </a:endParaRPr>
          </a:p>
          <a:p>
            <a:r>
              <a:rPr lang="en-US" altLang="zh-CN" sz="2000" dirty="0">
                <a:solidFill>
                  <a:srgbClr val="6380A4"/>
                </a:solidFill>
              </a:rPr>
              <a:t>       </a:t>
            </a:r>
            <a:r>
              <a:rPr lang="zh-CN" altLang="zh-CN" sz="2000" dirty="0">
                <a:solidFill>
                  <a:srgbClr val="6380A4"/>
                </a:solidFill>
              </a:rPr>
              <a:t>从未来可塑性来看，北京、深圳、广州、上海、成都和西安是年轻人指数最高的</a:t>
            </a:r>
            <a:r>
              <a:rPr lang="en-US" altLang="zh-CN" sz="2000" dirty="0">
                <a:solidFill>
                  <a:srgbClr val="6380A4"/>
                </a:solidFill>
              </a:rPr>
              <a:t>6</a:t>
            </a:r>
            <a:r>
              <a:rPr lang="zh-CN" altLang="zh-CN" sz="2000" dirty="0">
                <a:solidFill>
                  <a:srgbClr val="6380A4"/>
                </a:solidFill>
              </a:rPr>
              <a:t>个城市。上海的年轻人指数在一线城市中最低，但上海年轻人消费力却很惊人。所以每座城市都有着属于自己城市的特点，每座城市的独特都是提升自己魅力的一大亮点，也可以给别的城市提供借鉴。</a:t>
            </a:r>
          </a:p>
          <a:p>
            <a:r>
              <a:rPr lang="en-US" altLang="zh-CN" sz="2000" dirty="0">
                <a:solidFill>
                  <a:srgbClr val="6380A4"/>
                </a:solidFill>
              </a:rPr>
              <a:t>        </a:t>
            </a:r>
            <a:endParaRPr lang="zh-CN" altLang="en-US" sz="2000" dirty="0">
              <a:solidFill>
                <a:srgbClr val="6380A4"/>
              </a:solidFill>
              <a:latin typeface="Arial" panose="020B0604020202020204" pitchFamily="34" charset="0"/>
              <a:ea typeface="微软雅黑" panose="020B0503020204020204" charset="-122"/>
            </a:endParaRPr>
          </a:p>
        </p:txBody>
      </p:sp>
      <p:graphicFrame>
        <p:nvGraphicFramePr>
          <p:cNvPr id="4" name="表格 3">
            <a:extLst>
              <a:ext uri="{FF2B5EF4-FFF2-40B4-BE49-F238E27FC236}">
                <a16:creationId xmlns:a16="http://schemas.microsoft.com/office/drawing/2014/main" id="{97E2B6F7-160C-4AD2-AD0F-B68338967AF8}"/>
              </a:ext>
            </a:extLst>
          </p:cNvPr>
          <p:cNvGraphicFramePr>
            <a:graphicFrameLocks noGrp="1"/>
          </p:cNvGraphicFramePr>
          <p:nvPr/>
        </p:nvGraphicFramePr>
        <p:xfrm>
          <a:off x="342900" y="1143000"/>
          <a:ext cx="5549901" cy="4800597"/>
        </p:xfrm>
        <a:graphic>
          <a:graphicData uri="http://schemas.openxmlformats.org/drawingml/2006/table">
            <a:tbl>
              <a:tblPr firstRow="1" firstCol="1" bandRow="1">
                <a:tableStyleId>{5C22544A-7EE6-4342-B048-85BDC9FD1C3A}</a:tableStyleId>
              </a:tblPr>
              <a:tblGrid>
                <a:gridCol w="1318770">
                  <a:extLst>
                    <a:ext uri="{9D8B030D-6E8A-4147-A177-3AD203B41FA5}">
                      <a16:colId xmlns:a16="http://schemas.microsoft.com/office/drawing/2014/main" val="3167132718"/>
                    </a:ext>
                  </a:extLst>
                </a:gridCol>
                <a:gridCol w="1409943">
                  <a:extLst>
                    <a:ext uri="{9D8B030D-6E8A-4147-A177-3AD203B41FA5}">
                      <a16:colId xmlns:a16="http://schemas.microsoft.com/office/drawing/2014/main" val="2354677515"/>
                    </a:ext>
                  </a:extLst>
                </a:gridCol>
                <a:gridCol w="1410594">
                  <a:extLst>
                    <a:ext uri="{9D8B030D-6E8A-4147-A177-3AD203B41FA5}">
                      <a16:colId xmlns:a16="http://schemas.microsoft.com/office/drawing/2014/main" val="1637507180"/>
                    </a:ext>
                  </a:extLst>
                </a:gridCol>
                <a:gridCol w="1410594">
                  <a:extLst>
                    <a:ext uri="{9D8B030D-6E8A-4147-A177-3AD203B41FA5}">
                      <a16:colId xmlns:a16="http://schemas.microsoft.com/office/drawing/2014/main" val="1675966172"/>
                    </a:ext>
                  </a:extLst>
                </a:gridCol>
              </a:tblGrid>
              <a:tr h="934347">
                <a:tc>
                  <a:txBody>
                    <a:bodyPr/>
                    <a:lstStyle/>
                    <a:p>
                      <a:pPr algn="ctr">
                        <a:spcAft>
                          <a:spcPts val="0"/>
                        </a:spcAft>
                      </a:pPr>
                      <a:r>
                        <a:rPr lang="zh-CN" sz="1050" kern="100">
                          <a:effectLst/>
                        </a:rPr>
                        <a:t>排名名</a:t>
                      </a:r>
                    </a:p>
                    <a:p>
                      <a:pPr algn="ctr">
                        <a:spcAft>
                          <a:spcPts val="0"/>
                        </a:spcAft>
                      </a:pPr>
                      <a:r>
                        <a:rPr lang="zh-CN" sz="1050" kern="100">
                          <a:effectLst/>
                        </a:rPr>
                        <a:t>年份</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2017</a:t>
                      </a:r>
                      <a:r>
                        <a:rPr lang="zh-CN" sz="1050" kern="10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2018</a:t>
                      </a:r>
                      <a:r>
                        <a:rPr lang="zh-CN" sz="1050" kern="10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2019</a:t>
                      </a:r>
                      <a:r>
                        <a:rPr lang="zh-CN" sz="1050" kern="10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3334239"/>
                  </a:ext>
                </a:extLst>
              </a:tr>
              <a:tr h="386625">
                <a:tc>
                  <a:txBody>
                    <a:bodyPr/>
                    <a:lstStyle/>
                    <a:p>
                      <a:pPr algn="ctr">
                        <a:spcAft>
                          <a:spcPts val="0"/>
                        </a:spcAft>
                      </a:pPr>
                      <a:r>
                        <a:rPr lang="en-US" sz="1050" kern="10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北京市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上海市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北京市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4181406"/>
                  </a:ext>
                </a:extLst>
              </a:tr>
              <a:tr h="386625">
                <a:tc>
                  <a:txBody>
                    <a:bodyPr/>
                    <a:lstStyle/>
                    <a:p>
                      <a:pPr algn="ctr">
                        <a:spcAft>
                          <a:spcPts val="0"/>
                        </a:spcAft>
                      </a:pPr>
                      <a:r>
                        <a:rPr lang="en-US" sz="1050" kern="100">
                          <a:effectLst/>
                        </a:rPr>
                        <a:t>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上海市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北京市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上海市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29464086"/>
                  </a:ext>
                </a:extLst>
              </a:tr>
              <a:tr h="386625">
                <a:tc>
                  <a:txBody>
                    <a:bodyPr/>
                    <a:lstStyle/>
                    <a:p>
                      <a:pPr algn="ctr">
                        <a:spcAft>
                          <a:spcPts val="0"/>
                        </a:spcAft>
                      </a:pPr>
                      <a:r>
                        <a:rPr lang="en-US" sz="1050" kern="100">
                          <a:effectLst/>
                        </a:rPr>
                        <a:t>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广州市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深圳市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广州市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12879398"/>
                  </a:ext>
                </a:extLst>
              </a:tr>
              <a:tr h="386625">
                <a:tc>
                  <a:txBody>
                    <a:bodyPr/>
                    <a:lstStyle/>
                    <a:p>
                      <a:pPr algn="ctr">
                        <a:spcAft>
                          <a:spcPts val="0"/>
                        </a:spcAft>
                      </a:pPr>
                      <a:r>
                        <a:rPr lang="en-US" sz="1050" kern="100">
                          <a:effectLst/>
                        </a:rPr>
                        <a:t>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深圳市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广州市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深圳市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28923563"/>
                  </a:ext>
                </a:extLst>
              </a:tr>
              <a:tr h="386625">
                <a:tc>
                  <a:txBody>
                    <a:bodyPr/>
                    <a:lstStyle/>
                    <a:p>
                      <a:pPr algn="ctr">
                        <a:spcAft>
                          <a:spcPts val="0"/>
                        </a:spcAft>
                      </a:pPr>
                      <a:r>
                        <a:rPr lang="en-US" sz="1050" kern="100">
                          <a:effectLst/>
                        </a:rPr>
                        <a:t>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成都市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成都市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成都市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15706046"/>
                  </a:ext>
                </a:extLst>
              </a:tr>
              <a:tr h="386625">
                <a:tc>
                  <a:txBody>
                    <a:bodyPr/>
                    <a:lstStyle/>
                    <a:p>
                      <a:pPr algn="ctr">
                        <a:spcAft>
                          <a:spcPts val="0"/>
                        </a:spcAft>
                      </a:pPr>
                      <a:r>
                        <a:rPr lang="en-US" sz="1050" kern="100">
                          <a:effectLst/>
                        </a:rPr>
                        <a:t>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杭州市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杭州市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杭州市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76430326"/>
                  </a:ext>
                </a:extLst>
              </a:tr>
              <a:tr h="386625">
                <a:tc>
                  <a:txBody>
                    <a:bodyPr/>
                    <a:lstStyle/>
                    <a:p>
                      <a:pPr algn="ctr">
                        <a:spcAft>
                          <a:spcPts val="0"/>
                        </a:spcAft>
                      </a:pPr>
                      <a:r>
                        <a:rPr lang="en-US" sz="1050" kern="100">
                          <a:effectLst/>
                        </a:rPr>
                        <a:t>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武汉市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重庆市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重庆市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47356874"/>
                  </a:ext>
                </a:extLst>
              </a:tr>
              <a:tr h="386625">
                <a:tc>
                  <a:txBody>
                    <a:bodyPr/>
                    <a:lstStyle/>
                    <a:p>
                      <a:pPr algn="ctr">
                        <a:spcAft>
                          <a:spcPts val="0"/>
                        </a:spcAft>
                      </a:pPr>
                      <a:r>
                        <a:rPr lang="en-US" sz="1050" kern="100">
                          <a:effectLst/>
                        </a:rPr>
                        <a:t>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重庆市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武汉市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武汉市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50093164"/>
                  </a:ext>
                </a:extLst>
              </a:tr>
              <a:tr h="386625">
                <a:tc>
                  <a:txBody>
                    <a:bodyPr/>
                    <a:lstStyle/>
                    <a:p>
                      <a:pPr algn="ctr">
                        <a:spcAft>
                          <a:spcPts val="0"/>
                        </a:spcAft>
                      </a:pPr>
                      <a:r>
                        <a:rPr lang="en-US" sz="1050" kern="100">
                          <a:effectLst/>
                        </a:rPr>
                        <a:t>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南京市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苏州市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西安市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33470172"/>
                  </a:ext>
                </a:extLst>
              </a:tr>
              <a:tr h="386625">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天津市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西安市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苏州市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48151033"/>
                  </a:ext>
                </a:extLst>
              </a:tr>
            </a:tbl>
          </a:graphicData>
        </a:graphic>
      </p:graphicFrame>
    </p:spTree>
    <p:custDataLst>
      <p:tags r:id="rId1"/>
    </p:custDataLst>
    <p:extLst>
      <p:ext uri="{BB962C8B-B14F-4D97-AF65-F5344CB8AC3E}">
        <p14:creationId xmlns:p14="http://schemas.microsoft.com/office/powerpoint/2010/main" val="8495318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未标1"/>
          <p:cNvPicPr>
            <a:picLocks noChangeAspect="1"/>
          </p:cNvPicPr>
          <p:nvPr/>
        </p:nvPicPr>
        <p:blipFill>
          <a:blip r:embed="rId3"/>
          <a:stretch>
            <a:fillRect/>
          </a:stretch>
        </p:blipFill>
        <p:spPr>
          <a:xfrm>
            <a:off x="1640205" y="2088515"/>
            <a:ext cx="1343660" cy="1657350"/>
          </a:xfrm>
          <a:prstGeom prst="rect">
            <a:avLst/>
          </a:prstGeom>
        </p:spPr>
      </p:pic>
      <p:sp>
        <p:nvSpPr>
          <p:cNvPr id="5" name="文本框 4"/>
          <p:cNvSpPr txBox="1"/>
          <p:nvPr/>
        </p:nvSpPr>
        <p:spPr>
          <a:xfrm>
            <a:off x="2442845" y="1799590"/>
            <a:ext cx="2255520" cy="583565"/>
          </a:xfrm>
          <a:prstGeom prst="rect">
            <a:avLst/>
          </a:prstGeom>
          <a:noFill/>
        </p:spPr>
        <p:txBody>
          <a:bodyPr wrap="square" rtlCol="0">
            <a:spAutoFit/>
          </a:bodyPr>
          <a:lstStyle/>
          <a:p>
            <a:r>
              <a:rPr lang="en-US" altLang="zh-CN" sz="3200" b="1">
                <a:solidFill>
                  <a:srgbClr val="A5B7CD"/>
                </a:solidFill>
                <a:latin typeface="微软雅黑" panose="020B0503020204020204" charset="-122"/>
              </a:rPr>
              <a:t>100+</a:t>
            </a:r>
          </a:p>
        </p:txBody>
      </p:sp>
      <p:sp>
        <p:nvSpPr>
          <p:cNvPr id="6" name="文本框 5"/>
          <p:cNvSpPr txBox="1"/>
          <p:nvPr/>
        </p:nvSpPr>
        <p:spPr>
          <a:xfrm>
            <a:off x="3908630" y="2501900"/>
            <a:ext cx="6955750" cy="830997"/>
          </a:xfrm>
          <a:prstGeom prst="rect">
            <a:avLst/>
          </a:prstGeom>
          <a:noFill/>
        </p:spPr>
        <p:txBody>
          <a:bodyPr wrap="none" rtlCol="0" anchor="t">
            <a:spAutoFit/>
          </a:bodyPr>
          <a:lstStyle/>
          <a:p>
            <a:r>
              <a:rPr lang="en-US" altLang="zh-CN" sz="4800" b="1" dirty="0" err="1">
                <a:solidFill>
                  <a:srgbClr val="6380A4"/>
                </a:solidFill>
                <a:sym typeface="+mn-ea"/>
              </a:rPr>
              <a:t>中国</a:t>
            </a:r>
            <a:r>
              <a:rPr lang="zh-CN" altLang="en-US" sz="4800" b="1" dirty="0">
                <a:solidFill>
                  <a:srgbClr val="6380A4"/>
                </a:solidFill>
                <a:sym typeface="+mn-ea"/>
              </a:rPr>
              <a:t>旅游城市排行榜介绍</a:t>
            </a:r>
            <a:endParaRPr lang="en-US" altLang="zh-CN" sz="4800" b="1" dirty="0">
              <a:solidFill>
                <a:srgbClr val="6380A4"/>
              </a:solidFill>
              <a:sym typeface="+mn-ea"/>
            </a:endParaRPr>
          </a:p>
        </p:txBody>
      </p:sp>
    </p:spTree>
    <p:custDataLst>
      <p:tags r:id="rId1"/>
    </p:custDataLst>
    <p:extLst>
      <p:ext uri="{BB962C8B-B14F-4D97-AF65-F5344CB8AC3E}">
        <p14:creationId xmlns:p14="http://schemas.microsoft.com/office/powerpoint/2010/main" val="21114529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01827" y="-34080"/>
            <a:ext cx="10852237" cy="5041355"/>
          </a:xfrm>
        </p:spPr>
        <p:txBody>
          <a:bodyPr/>
          <a:lstStyle/>
          <a:p>
            <a:r>
              <a:rPr lang="zh-CN" altLang="zh-CN" sz="2400" dirty="0"/>
              <a:t>《中国优秀旅游城市由国家旅游局发布，自</a:t>
            </a:r>
            <a:r>
              <a:rPr lang="en-US" altLang="zh-CN" sz="2400" dirty="0"/>
              <a:t>1998</a:t>
            </a:r>
            <a:r>
              <a:rPr lang="zh-CN" altLang="zh-CN" sz="2400" dirty="0"/>
              <a:t>年起，国家旅游局按照《中国优秀旅游城市检查标准》检查验收一系列创优城市，并公布了多批次“中国优秀旅游城市”名单。要获得该称号需要通过《中国优秀旅游城市检查标准》的检查验收，其检查标准有</a:t>
            </a:r>
            <a:r>
              <a:rPr lang="en-US" altLang="zh-CN" sz="2400" dirty="0"/>
              <a:t>20</a:t>
            </a:r>
            <a:r>
              <a:rPr lang="zh-CN" altLang="zh-CN" sz="2400" dirty="0"/>
              <a:t>个大类，</a:t>
            </a:r>
            <a:r>
              <a:rPr lang="en-US" altLang="zh-CN" sz="2400" dirty="0"/>
              <a:t>176</a:t>
            </a:r>
            <a:r>
              <a:rPr lang="zh-CN" altLang="zh-CN" sz="2400" dirty="0"/>
              <a:t>个小项，总分</a:t>
            </a:r>
            <a:r>
              <a:rPr lang="en-US" altLang="zh-CN" sz="2400" dirty="0"/>
              <a:t>1000</a:t>
            </a:r>
            <a:r>
              <a:rPr lang="zh-CN" altLang="zh-CN" sz="2400" dirty="0"/>
              <a:t>分。评选标准始终围绕城市自身在氛围营造、交通完善、设施建设、制度体制保障等方面的城市单体旅游建设方面。</a:t>
            </a:r>
          </a:p>
          <a:p>
            <a:r>
              <a:rPr lang="zh-CN" altLang="zh-CN" sz="2400" dirty="0"/>
              <a:t>自</a:t>
            </a:r>
            <a:r>
              <a:rPr lang="en-US" altLang="zh-CN" sz="2400" dirty="0"/>
              <a:t>1998</a:t>
            </a:r>
            <a:r>
              <a:rPr lang="zh-CN" altLang="zh-CN" sz="2400" dirty="0"/>
              <a:t>年开始创建中国优秀旅游城市以来，截止</a:t>
            </a:r>
            <a:r>
              <a:rPr lang="en-US" altLang="zh-CN" sz="2400" dirty="0"/>
              <a:t>2010</a:t>
            </a:r>
            <a:r>
              <a:rPr lang="zh-CN" altLang="zh-CN" sz="2400" dirty="0"/>
              <a:t>年末，共有分</a:t>
            </a:r>
            <a:r>
              <a:rPr lang="en-US" altLang="zh-CN" sz="2400" dirty="0"/>
              <a:t>337</a:t>
            </a:r>
            <a:r>
              <a:rPr lang="zh-CN" altLang="zh-CN" sz="2400" dirty="0"/>
              <a:t>座城市</a:t>
            </a:r>
            <a:r>
              <a:rPr lang="en-US" altLang="zh-CN" sz="2400" dirty="0"/>
              <a:t>(</a:t>
            </a:r>
            <a:r>
              <a:rPr lang="zh-CN" altLang="zh-CN" sz="2400" dirty="0"/>
              <a:t>未包括港、澳、台地区</a:t>
            </a:r>
            <a:r>
              <a:rPr lang="en-US" altLang="zh-CN" sz="2400" dirty="0"/>
              <a:t>)</a:t>
            </a:r>
            <a:r>
              <a:rPr lang="zh-CN" altLang="zh-CN" sz="2400" dirty="0"/>
              <a:t>分九批通过了验收，已遍布全国</a:t>
            </a:r>
            <a:r>
              <a:rPr lang="en-US" altLang="zh-CN" sz="2400" dirty="0"/>
              <a:t>31</a:t>
            </a:r>
            <a:r>
              <a:rPr lang="zh-CN" altLang="zh-CN" sz="2400" dirty="0"/>
              <a:t>个省区市，这其中涵盖了全部</a:t>
            </a:r>
            <a:r>
              <a:rPr lang="en-US" altLang="zh-CN" sz="2400" dirty="0"/>
              <a:t>4</a:t>
            </a:r>
            <a:r>
              <a:rPr lang="zh-CN" altLang="zh-CN" sz="2400" dirty="0"/>
              <a:t>座直辖市和</a:t>
            </a:r>
            <a:r>
              <a:rPr lang="en-US" altLang="zh-CN" sz="2400" dirty="0"/>
              <a:t>16</a:t>
            </a:r>
            <a:r>
              <a:rPr lang="zh-CN" altLang="zh-CN" sz="2400" dirty="0"/>
              <a:t>座副省级城市、</a:t>
            </a:r>
            <a:r>
              <a:rPr lang="en-US" altLang="zh-CN" sz="2400" dirty="0"/>
              <a:t>1/2</a:t>
            </a:r>
            <a:r>
              <a:rPr lang="zh-CN" altLang="zh-CN" sz="2400" dirty="0"/>
              <a:t>以上的地级市和近</a:t>
            </a:r>
            <a:r>
              <a:rPr lang="en-US" altLang="zh-CN" sz="2400" dirty="0"/>
              <a:t>1/3</a:t>
            </a:r>
            <a:r>
              <a:rPr lang="zh-CN" altLang="zh-CN" sz="2400" dirty="0"/>
              <a:t>的县级城市。在全国的</a:t>
            </a:r>
            <a:r>
              <a:rPr lang="en-US" altLang="zh-CN" sz="2400" dirty="0"/>
              <a:t>661</a:t>
            </a:r>
            <a:r>
              <a:rPr lang="zh-CN" altLang="zh-CN" sz="2400" dirty="0"/>
              <a:t>座城市中，光是优秀旅游城市就占到了</a:t>
            </a:r>
            <a:r>
              <a:rPr lang="en-US" altLang="zh-CN" sz="2400" dirty="0"/>
              <a:t>1/3</a:t>
            </a:r>
            <a:r>
              <a:rPr lang="zh-CN" altLang="zh-CN" sz="2400" dirty="0"/>
              <a:t>多。从地域分布来看，优秀城市布局整体呈现东多西少、东疏西密、空间集聚的分布状况。</a:t>
            </a:r>
          </a:p>
          <a:p>
            <a:r>
              <a:rPr lang="zh-CN" altLang="zh-CN" sz="2400" dirty="0"/>
              <a:t>优秀旅游城市评选和建设极大促进了城市旅游业的发展，给城市转型升级、扩展知名度和城市竞争力带来一定发展空间。</a:t>
            </a:r>
          </a:p>
          <a:p>
            <a:endParaRPr lang="zh-CN" altLang="en-US" sz="2400" dirty="0"/>
          </a:p>
        </p:txBody>
      </p:sp>
    </p:spTree>
    <p:extLst>
      <p:ext uri="{BB962C8B-B14F-4D97-AF65-F5344CB8AC3E}">
        <p14:creationId xmlns:p14="http://schemas.microsoft.com/office/powerpoint/2010/main" val="11661077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882" y="833795"/>
            <a:ext cx="10852237" cy="648000"/>
          </a:xfrm>
        </p:spPr>
        <p:txBody>
          <a:bodyPr/>
          <a:lstStyle/>
          <a:p>
            <a:pPr algn="ctr"/>
            <a:r>
              <a:rPr lang="zh-CN" altLang="zh-CN" dirty="0"/>
              <a:t>以</a:t>
            </a:r>
            <a:r>
              <a:rPr lang="en-US" altLang="zh-CN" dirty="0"/>
              <a:t>5A</a:t>
            </a:r>
            <a:r>
              <a:rPr lang="zh-CN" altLang="zh-CN" dirty="0"/>
              <a:t>景区最多的城市结合</a:t>
            </a:r>
            <a:r>
              <a:rPr lang="en-US" altLang="zh-CN" dirty="0"/>
              <a:t>4A</a:t>
            </a:r>
            <a:r>
              <a:rPr lang="zh-CN" altLang="zh-CN" dirty="0"/>
              <a:t>景区最多的城市为主要标准</a:t>
            </a:r>
          </a:p>
        </p:txBody>
      </p:sp>
      <p:sp>
        <p:nvSpPr>
          <p:cNvPr id="3" name="内容占位符 2"/>
          <p:cNvSpPr>
            <a:spLocks noGrp="1"/>
          </p:cNvSpPr>
          <p:nvPr>
            <p:ph idx="1"/>
          </p:nvPr>
        </p:nvSpPr>
        <p:spPr>
          <a:xfrm>
            <a:off x="974692" y="1767070"/>
            <a:ext cx="10852237" cy="5041355"/>
          </a:xfrm>
        </p:spPr>
        <p:txBody>
          <a:bodyPr/>
          <a:lstStyle/>
          <a:p>
            <a:r>
              <a:rPr lang="en-US" altLang="zh-CN" sz="3200" dirty="0"/>
              <a:t>1.</a:t>
            </a:r>
            <a:r>
              <a:rPr lang="zh-CN" altLang="zh-CN" sz="3200" dirty="0"/>
              <a:t>重庆</a:t>
            </a:r>
            <a:r>
              <a:rPr lang="en-US" altLang="zh-CN" sz="3200" dirty="0"/>
              <a:t> (8</a:t>
            </a:r>
            <a:r>
              <a:rPr lang="zh-CN" altLang="zh-CN" sz="3200" dirty="0"/>
              <a:t>个</a:t>
            </a:r>
            <a:r>
              <a:rPr lang="en-US" altLang="zh-CN" sz="3200" dirty="0"/>
              <a:t>5A</a:t>
            </a:r>
            <a:r>
              <a:rPr lang="zh-CN" altLang="zh-CN" sz="3200" dirty="0"/>
              <a:t>，</a:t>
            </a:r>
            <a:r>
              <a:rPr lang="en-US" altLang="zh-CN" sz="3200" dirty="0"/>
              <a:t>92</a:t>
            </a:r>
            <a:r>
              <a:rPr lang="zh-CN" altLang="zh-CN" sz="3200" dirty="0"/>
              <a:t>个</a:t>
            </a:r>
            <a:r>
              <a:rPr lang="en-US" altLang="zh-CN" sz="3200" dirty="0"/>
              <a:t>4A)</a:t>
            </a:r>
            <a:endParaRPr lang="zh-CN" altLang="zh-CN" sz="3200" dirty="0"/>
          </a:p>
          <a:p>
            <a:r>
              <a:rPr lang="zh-CN" altLang="zh-CN" sz="3200" dirty="0"/>
              <a:t>重庆既以江城、雾都、桥都著称，又以山城扬名。重庆是国家历史文化名城，也是</a:t>
            </a:r>
            <a:r>
              <a:rPr lang="en-US" altLang="zh-CN" sz="3200" dirty="0"/>
              <a:t>“</a:t>
            </a:r>
            <a:r>
              <a:rPr lang="zh-CN" altLang="zh-CN" sz="3200" dirty="0"/>
              <a:t>红岩精神</a:t>
            </a:r>
            <a:r>
              <a:rPr lang="en-US" altLang="zh-CN" sz="3200" dirty="0"/>
              <a:t>”</a:t>
            </a:r>
            <a:r>
              <a:rPr lang="zh-CN" altLang="zh-CN" sz="3200" dirty="0"/>
              <a:t>起源地，巴渝文化发祥地。在</a:t>
            </a:r>
            <a:r>
              <a:rPr lang="en-US" altLang="zh-CN" sz="3200" dirty="0"/>
              <a:t>3000</a:t>
            </a:r>
            <a:r>
              <a:rPr lang="zh-CN" altLang="zh-CN" sz="3200" dirty="0"/>
              <a:t>余年历史中 ，曾三为国都，四次筑城。此外，</a:t>
            </a:r>
            <a:r>
              <a:rPr lang="en-US" altLang="zh-CN" sz="3200" dirty="0"/>
              <a:t>“</a:t>
            </a:r>
            <a:r>
              <a:rPr lang="zh-CN" altLang="zh-CN" sz="3200" dirty="0"/>
              <a:t>火锅</a:t>
            </a:r>
            <a:r>
              <a:rPr lang="en-US" altLang="zh-CN" sz="3200" dirty="0"/>
              <a:t>”</a:t>
            </a:r>
            <a:r>
              <a:rPr lang="zh-CN" altLang="zh-CN" sz="3200" dirty="0"/>
              <a:t>、</a:t>
            </a:r>
            <a:r>
              <a:rPr lang="en-US" altLang="zh-CN" sz="3200" dirty="0"/>
              <a:t>“</a:t>
            </a:r>
            <a:r>
              <a:rPr lang="zh-CN" altLang="zh-CN" sz="3200" dirty="0"/>
              <a:t>吊脚楼</a:t>
            </a:r>
            <a:r>
              <a:rPr lang="en-US" altLang="zh-CN" sz="3200" dirty="0"/>
              <a:t>”</a:t>
            </a:r>
            <a:r>
              <a:rPr lang="zh-CN" altLang="zh-CN" sz="3200" dirty="0"/>
              <a:t>等影响更是深远。</a:t>
            </a:r>
            <a:endParaRPr lang="zh-CN" altLang="en-US" sz="3200" dirty="0"/>
          </a:p>
        </p:txBody>
      </p:sp>
      <p:sp>
        <p:nvSpPr>
          <p:cNvPr id="4" name="文本框 5"/>
          <p:cNvSpPr txBox="1"/>
          <p:nvPr/>
        </p:nvSpPr>
        <p:spPr>
          <a:xfrm>
            <a:off x="5522913" y="226295"/>
            <a:ext cx="2947987" cy="522288"/>
          </a:xfrm>
          <a:prstGeom prst="rect">
            <a:avLst/>
          </a:prstGeom>
          <a:noFill/>
          <a:ln w="9525">
            <a:noFill/>
          </a:ln>
        </p:spPr>
        <p:txBody>
          <a:bodyPr wrap="square" anchor="t">
            <a:spAutoFit/>
          </a:bodyPr>
          <a:lstStyle/>
          <a:p>
            <a:r>
              <a:rPr lang="zh-CN" altLang="en-US" sz="2800" b="1" dirty="0">
                <a:solidFill>
                  <a:srgbClr val="6380A4"/>
                </a:solidFill>
                <a:latin typeface="Arial" panose="020B0604020202020204" pitchFamily="34" charset="0"/>
                <a:ea typeface="微软雅黑" panose="020B0503020204020204" charset="-122"/>
              </a:rPr>
              <a:t>分   析</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0881" y="0"/>
            <a:ext cx="4890237" cy="68580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0" y="138545"/>
            <a:ext cx="10058400" cy="670560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2500" y="41565"/>
            <a:ext cx="10058400" cy="670560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5346" y="0"/>
            <a:ext cx="10058400" cy="6696286"/>
          </a:xfrm>
          <a:prstGeom prst="rect">
            <a:avLst/>
          </a:prstGeom>
        </p:spPr>
      </p:pic>
    </p:spTree>
    <p:extLst>
      <p:ext uri="{BB962C8B-B14F-4D97-AF65-F5344CB8AC3E}">
        <p14:creationId xmlns:p14="http://schemas.microsoft.com/office/powerpoint/2010/main" val="3184659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additive="base">
                                        <p:cTn id="16"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additive="base">
                                        <p:cTn id="2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arn(inVertic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内容占位符 2"/>
          <p:cNvSpPr>
            <a:spLocks noGrp="1"/>
          </p:cNvSpPr>
          <p:nvPr>
            <p:ph idx="1"/>
          </p:nvPr>
        </p:nvSpPr>
        <p:spPr>
          <a:xfrm>
            <a:off x="669925" y="1958975"/>
            <a:ext cx="10852150" cy="2667000"/>
          </a:xfrm>
        </p:spPr>
        <p:txBody>
          <a:bodyPr lIns="101600" tIns="0" rIns="82550" bIns="0" anchor="t"/>
          <a:lstStyle/>
          <a:p>
            <a:pPr indent="749300" defTabSz="914400">
              <a:buNone/>
            </a:pPr>
            <a:r>
              <a:rPr lang="zh-CN" altLang="en-US" sz="2800" b="1" kern="1200" spc="150" normalizeH="0" baseline="0">
                <a:solidFill>
                  <a:srgbClr val="6380A4"/>
                </a:solidFill>
                <a:latin typeface="+mn-lt"/>
                <a:ea typeface="+mn-ea"/>
                <a:cs typeface="+mn-cs"/>
                <a:sym typeface="微软雅黑" panose="020B0503020204020204" charset="-122"/>
              </a:rPr>
              <a:t>城市榜单“其他”类在评选时参考了多种指标，能较好的反应一座城市的综合水平，如国家创新型城市、中国百强城市排行榜、中国魅力城市排行榜等；而如优秀旅游城市、2+26城市名单等，因不好分类的原因则单独列出来。</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sz="5400" dirty="0"/>
              <a:t>大足石刻</a:t>
            </a:r>
          </a:p>
        </p:txBody>
      </p:sp>
      <p:pic>
        <p:nvPicPr>
          <p:cNvPr id="5" name="内容占位符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2007" y="182172"/>
            <a:ext cx="9924641" cy="6606553"/>
          </a:xfr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3353" y="0"/>
            <a:ext cx="10058400" cy="6839712"/>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880" y="0"/>
            <a:ext cx="11035345" cy="6872735"/>
          </a:xfrm>
          <a:prstGeom prst="rect">
            <a:avLst/>
          </a:prstGeom>
        </p:spPr>
      </p:pic>
    </p:spTree>
    <p:extLst>
      <p:ext uri="{BB962C8B-B14F-4D97-AF65-F5344CB8AC3E}">
        <p14:creationId xmlns:p14="http://schemas.microsoft.com/office/powerpoint/2010/main" val="520630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1)">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6473" y="0"/>
            <a:ext cx="11208326" cy="6802832"/>
          </a:xfr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4455" y="0"/>
            <a:ext cx="778309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7070" y="425735"/>
            <a:ext cx="9017860" cy="6242050"/>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053" y="-56341"/>
            <a:ext cx="10363777" cy="6914341"/>
          </a:xfrm>
          <a:prstGeom prst="rect">
            <a:avLst/>
          </a:prstGeom>
        </p:spPr>
      </p:pic>
    </p:spTree>
    <p:extLst>
      <p:ext uri="{BB962C8B-B14F-4D97-AF65-F5344CB8AC3E}">
        <p14:creationId xmlns:p14="http://schemas.microsoft.com/office/powerpoint/2010/main" val="1272444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48202" y="215310"/>
            <a:ext cx="10852237" cy="5041355"/>
          </a:xfrm>
        </p:spPr>
        <p:txBody>
          <a:bodyPr/>
          <a:lstStyle/>
          <a:p>
            <a:pPr algn="ctr"/>
            <a:r>
              <a:rPr lang="en-US" altLang="zh-CN" sz="3600" dirty="0"/>
              <a:t>2.</a:t>
            </a:r>
            <a:r>
              <a:rPr lang="zh-CN" altLang="zh-CN" sz="3600" dirty="0"/>
              <a:t>北京</a:t>
            </a:r>
            <a:r>
              <a:rPr lang="en-US" altLang="zh-CN" sz="3600" dirty="0"/>
              <a:t>(7</a:t>
            </a:r>
            <a:r>
              <a:rPr lang="zh-CN" altLang="zh-CN" sz="3600" dirty="0"/>
              <a:t>个</a:t>
            </a:r>
            <a:r>
              <a:rPr lang="en-US" altLang="zh-CN" sz="3600" dirty="0"/>
              <a:t>5A</a:t>
            </a:r>
            <a:r>
              <a:rPr lang="zh-CN" altLang="zh-CN" sz="3600" dirty="0"/>
              <a:t>，</a:t>
            </a:r>
            <a:r>
              <a:rPr lang="en-US" altLang="zh-CN" sz="3600" dirty="0"/>
              <a:t>71</a:t>
            </a:r>
            <a:r>
              <a:rPr lang="zh-CN" altLang="zh-CN" sz="3600" dirty="0"/>
              <a:t>个</a:t>
            </a:r>
            <a:r>
              <a:rPr lang="en-US" altLang="zh-CN" sz="3600" dirty="0"/>
              <a:t>4A) </a:t>
            </a:r>
            <a:endParaRPr lang="zh-CN" altLang="zh-CN" sz="3600" dirty="0"/>
          </a:p>
          <a:p>
            <a:r>
              <a:rPr lang="en-US" altLang="zh-CN" sz="3600" dirty="0"/>
              <a:t>  </a:t>
            </a:r>
            <a:r>
              <a:rPr lang="zh-CN" altLang="zh-CN" sz="3600" dirty="0"/>
              <a:t>北京是一座有着三千多年历史的古都，在从燕国起的</a:t>
            </a:r>
            <a:r>
              <a:rPr lang="en-US" altLang="zh-CN" sz="3600" dirty="0"/>
              <a:t>2000</a:t>
            </a:r>
            <a:r>
              <a:rPr lang="zh-CN" altLang="zh-CN" sz="3600" dirty="0"/>
              <a:t>多年里，建造了许多宫廷建筑，使北京成为中国拥有帝王宫殿、园林、庙坛和陵墓数量最多的城市。北京对外开放的旅游景点达</a:t>
            </a:r>
            <a:r>
              <a:rPr lang="en-US" altLang="zh-CN" sz="3600" dirty="0"/>
              <a:t>200</a:t>
            </a:r>
            <a:r>
              <a:rPr lang="zh-CN" altLang="zh-CN" sz="3600" dirty="0"/>
              <a:t>多处，此外，京剧、四合院、豆汁儿、冰糖葫芦、驴打滚等北京特色都吸引着国内外游客前去游览。 </a:t>
            </a:r>
          </a:p>
          <a:p>
            <a:endParaRPr lang="zh-CN" altLang="en-US" sz="3600"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93466"/>
            <a:ext cx="12192000" cy="4071068"/>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1662" y="440747"/>
            <a:ext cx="7968673" cy="5976505"/>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507" y="131913"/>
            <a:ext cx="11018982" cy="6594172"/>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9436" y="35424"/>
            <a:ext cx="11513127" cy="6787150"/>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5070" y="35424"/>
            <a:ext cx="10058400" cy="6708952"/>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1237" y="-6141"/>
            <a:ext cx="5143500" cy="6858000"/>
          </a:xfrm>
          <a:prstGeom prst="rect">
            <a:avLst/>
          </a:prstGeom>
        </p:spPr>
      </p:pic>
      <p:pic>
        <p:nvPicPr>
          <p:cNvPr id="11" name="图片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95700" y="425033"/>
            <a:ext cx="8496300" cy="5892800"/>
          </a:xfrm>
          <a:prstGeom prst="rect">
            <a:avLst/>
          </a:prstGeom>
        </p:spPr>
      </p:pic>
    </p:spTree>
    <p:extLst>
      <p:ext uri="{BB962C8B-B14F-4D97-AF65-F5344CB8AC3E}">
        <p14:creationId xmlns:p14="http://schemas.microsoft.com/office/powerpoint/2010/main" val="32589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circle(in)">
                                      <p:cBhvr>
                                        <p:cTn id="4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69882" y="326150"/>
            <a:ext cx="10852237" cy="5041355"/>
          </a:xfrm>
        </p:spPr>
        <p:txBody>
          <a:bodyPr/>
          <a:lstStyle/>
          <a:p>
            <a:r>
              <a:rPr lang="en-US" altLang="zh-CN" sz="3200" dirty="0"/>
              <a:t>3.</a:t>
            </a:r>
            <a:r>
              <a:rPr lang="zh-CN" altLang="zh-CN" sz="3200" dirty="0"/>
              <a:t>上海</a:t>
            </a:r>
            <a:r>
              <a:rPr lang="en-US" altLang="zh-CN" sz="3200" dirty="0"/>
              <a:t>(3</a:t>
            </a:r>
            <a:r>
              <a:rPr lang="zh-CN" altLang="zh-CN" sz="3200" dirty="0"/>
              <a:t>个</a:t>
            </a:r>
            <a:r>
              <a:rPr lang="en-US" altLang="zh-CN" sz="3200" dirty="0"/>
              <a:t>5A</a:t>
            </a:r>
            <a:r>
              <a:rPr lang="zh-CN" altLang="zh-CN" sz="3200" dirty="0"/>
              <a:t>，</a:t>
            </a:r>
            <a:r>
              <a:rPr lang="en-US" altLang="zh-CN" sz="3200" dirty="0"/>
              <a:t>59</a:t>
            </a:r>
            <a:r>
              <a:rPr lang="zh-CN" altLang="zh-CN" sz="3200" dirty="0"/>
              <a:t>个</a:t>
            </a:r>
            <a:r>
              <a:rPr lang="en-US" altLang="zh-CN" sz="3200" dirty="0"/>
              <a:t>4A) </a:t>
            </a:r>
            <a:endParaRPr lang="zh-CN" altLang="zh-CN" sz="3200" dirty="0"/>
          </a:p>
          <a:p>
            <a:r>
              <a:rPr lang="en-US" altLang="zh-CN" sz="3200" dirty="0"/>
              <a:t>  </a:t>
            </a:r>
            <a:r>
              <a:rPr lang="zh-CN" altLang="zh-CN" sz="3200" dirty="0"/>
              <a:t>上海是中国共产党诞生地、国家历史文化名城，不仅拥有丰富的人文资源、迷人的城市风貌，还有繁华的商业街市、欢乐的节庆活动和脍炙人口的上海菜肴。 上海有东方明珠电视塔、金茂大厦、环球金融中心、佘山国家森林公园、东滩世界地质公园等现代建筑和自然风景可参观，还有世界各国的饮食文化、经典时尚的购物和浓郁商业气息。西餐汇聚世界各地</a:t>
            </a:r>
            <a:r>
              <a:rPr lang="en-US" altLang="zh-CN" sz="3200" dirty="0"/>
              <a:t>30</a:t>
            </a:r>
            <a:r>
              <a:rPr lang="zh-CN" altLang="zh-CN" sz="3200" dirty="0"/>
              <a:t>多个国家的风味。中餐汇聚中国几乎所有地方风味，著名的有老城隍庙、云南路、黄河路、仙霞路等饮食文化区。</a:t>
            </a:r>
          </a:p>
          <a:p>
            <a:endParaRPr lang="zh-CN" altLang="en-US"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9" y="422346"/>
            <a:ext cx="12178618" cy="6075438"/>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06094" y="0"/>
            <a:ext cx="9179812" cy="6858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1420" y="0"/>
            <a:ext cx="10283787" cy="6858000"/>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221656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arn(inVertical)">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69882" y="35195"/>
            <a:ext cx="10852237" cy="5041355"/>
          </a:xfrm>
        </p:spPr>
        <p:txBody>
          <a:bodyPr/>
          <a:lstStyle/>
          <a:p>
            <a:r>
              <a:rPr lang="en-US" altLang="zh-CN" sz="3200" dirty="0"/>
              <a:t>4.</a:t>
            </a:r>
            <a:r>
              <a:rPr lang="zh-CN" altLang="zh-CN" sz="3200" dirty="0"/>
              <a:t>苏州</a:t>
            </a:r>
            <a:r>
              <a:rPr lang="en-US" altLang="zh-CN" sz="3200" dirty="0"/>
              <a:t>(6</a:t>
            </a:r>
            <a:r>
              <a:rPr lang="zh-CN" altLang="zh-CN" sz="3200" dirty="0"/>
              <a:t>个</a:t>
            </a:r>
            <a:r>
              <a:rPr lang="en-US" altLang="zh-CN" sz="3200" dirty="0"/>
              <a:t>5A</a:t>
            </a:r>
            <a:r>
              <a:rPr lang="zh-CN" altLang="zh-CN" sz="3200" dirty="0"/>
              <a:t>，</a:t>
            </a:r>
            <a:r>
              <a:rPr lang="en-US" altLang="zh-CN" sz="3200" dirty="0"/>
              <a:t>35</a:t>
            </a:r>
            <a:r>
              <a:rPr lang="zh-CN" altLang="zh-CN" sz="3200" dirty="0"/>
              <a:t>个</a:t>
            </a:r>
            <a:r>
              <a:rPr lang="en-US" altLang="zh-CN" sz="3200" dirty="0"/>
              <a:t>4A) </a:t>
            </a:r>
            <a:endParaRPr lang="zh-CN" altLang="zh-CN" sz="3200" dirty="0"/>
          </a:p>
          <a:p>
            <a:r>
              <a:rPr lang="zh-CN" altLang="zh-CN" sz="3200" dirty="0"/>
              <a:t>苏州是中国首批</a:t>
            </a:r>
            <a:r>
              <a:rPr lang="en-US" altLang="zh-CN" sz="3200" dirty="0"/>
              <a:t>24</a:t>
            </a:r>
            <a:r>
              <a:rPr lang="zh-CN" altLang="zh-CN" sz="3200" dirty="0"/>
              <a:t>座国家历史文化名城之一，有近</a:t>
            </a:r>
            <a:r>
              <a:rPr lang="en-US" altLang="zh-CN" sz="3200" dirty="0"/>
              <a:t>2500</a:t>
            </a:r>
            <a:r>
              <a:rPr lang="zh-CN" altLang="zh-CN" sz="3200" dirty="0"/>
              <a:t>年历史，是吴文化的发祥地之一，为清代</a:t>
            </a:r>
            <a:r>
              <a:rPr lang="en-US" altLang="zh-CN" sz="3200" dirty="0"/>
              <a:t>“</a:t>
            </a:r>
            <a:r>
              <a:rPr lang="zh-CN" altLang="zh-CN" sz="3200" dirty="0"/>
              <a:t>天下四聚</a:t>
            </a:r>
            <a:r>
              <a:rPr lang="en-US" altLang="zh-CN" sz="3200" dirty="0"/>
              <a:t>”</a:t>
            </a:r>
            <a:r>
              <a:rPr lang="zh-CN" altLang="zh-CN" sz="3200" dirty="0"/>
              <a:t>之一，有</a:t>
            </a:r>
            <a:r>
              <a:rPr lang="en-US" altLang="zh-CN" sz="3200" dirty="0"/>
              <a:t>“</a:t>
            </a:r>
            <a:r>
              <a:rPr lang="zh-CN" altLang="zh-CN" sz="3200" dirty="0"/>
              <a:t>人间天堂</a:t>
            </a:r>
            <a:r>
              <a:rPr lang="en-US" altLang="zh-CN" sz="3200" dirty="0"/>
              <a:t>”</a:t>
            </a:r>
            <a:r>
              <a:rPr lang="zh-CN" altLang="zh-CN" sz="3200" dirty="0"/>
              <a:t>的美誉。苏州园林是中国私家园林的代表，拙政园、留园、网师园、环秀山庄、沧浪亭、狮子林、艺圃、耦园、退思园等</a:t>
            </a:r>
            <a:r>
              <a:rPr lang="en-US" altLang="zh-CN" sz="3200" dirty="0"/>
              <a:t>9</a:t>
            </a:r>
            <a:r>
              <a:rPr lang="zh-CN" altLang="zh-CN" sz="3200" dirty="0"/>
              <a:t>个古典园林被联合国教科文组织列入《世界文化遗产名录》。中国大运河苏州段入选世界遗产名录。 </a:t>
            </a:r>
          </a:p>
          <a:p>
            <a:r>
              <a:rPr lang="zh-CN" altLang="zh-CN" sz="3200" dirty="0"/>
              <a:t>苏州也是苏式饮食文化的发扬地，苏式面条、传统苏帮菜都广受欢迎。</a:t>
            </a:r>
          </a:p>
          <a:p>
            <a:endParaRPr lang="zh-CN" altLang="en-US" sz="3200" dirty="0"/>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0" y="38100"/>
            <a:ext cx="10058400" cy="6713982"/>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000" y="39687"/>
            <a:ext cx="10058400" cy="6710839"/>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6663" y="502623"/>
            <a:ext cx="8617074" cy="5784966"/>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281" y="267157"/>
            <a:ext cx="9351837" cy="6255868"/>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60417" y="671917"/>
            <a:ext cx="8169564" cy="5446377"/>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6000" y="967985"/>
            <a:ext cx="10058400" cy="5657850"/>
          </a:xfrm>
          <a:prstGeom prst="rect">
            <a:avLst/>
          </a:prstGeom>
        </p:spPr>
      </p:pic>
    </p:spTree>
    <p:extLst>
      <p:ext uri="{BB962C8B-B14F-4D97-AF65-F5344CB8AC3E}">
        <p14:creationId xmlns:p14="http://schemas.microsoft.com/office/powerpoint/2010/main" val="2208275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arn(inVertical)">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down)">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circle(in)">
                                      <p:cBhvr>
                                        <p:cTn id="45"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86752" y="146035"/>
            <a:ext cx="10852237" cy="5041355"/>
          </a:xfrm>
        </p:spPr>
        <p:txBody>
          <a:bodyPr/>
          <a:lstStyle/>
          <a:p>
            <a:r>
              <a:rPr lang="en-US" altLang="zh-CN" sz="3200" dirty="0"/>
              <a:t>5.</a:t>
            </a:r>
            <a:r>
              <a:rPr lang="zh-CN" altLang="zh-CN" sz="3200" dirty="0"/>
              <a:t>杭州</a:t>
            </a:r>
            <a:r>
              <a:rPr lang="en-US" altLang="zh-CN" sz="3200" dirty="0"/>
              <a:t>(3</a:t>
            </a:r>
            <a:r>
              <a:rPr lang="zh-CN" altLang="zh-CN" sz="3200" dirty="0"/>
              <a:t>个</a:t>
            </a:r>
            <a:r>
              <a:rPr lang="en-US" altLang="zh-CN" sz="3200" dirty="0"/>
              <a:t>5A</a:t>
            </a:r>
            <a:r>
              <a:rPr lang="zh-CN" altLang="zh-CN" sz="3200" dirty="0"/>
              <a:t>，</a:t>
            </a:r>
            <a:r>
              <a:rPr lang="en-US" altLang="zh-CN" sz="3200" dirty="0"/>
              <a:t>33</a:t>
            </a:r>
            <a:r>
              <a:rPr lang="zh-CN" altLang="zh-CN" sz="3200" dirty="0"/>
              <a:t>个</a:t>
            </a:r>
            <a:r>
              <a:rPr lang="en-US" altLang="zh-CN" sz="3200" dirty="0"/>
              <a:t>4A) </a:t>
            </a:r>
            <a:endParaRPr lang="zh-CN" altLang="zh-CN" sz="3200" dirty="0"/>
          </a:p>
          <a:p>
            <a:r>
              <a:rPr lang="zh-CN" altLang="zh-CN" sz="3200" dirty="0"/>
              <a:t>杭州人文古迹众多，西湖及其周边有大量的自然及人文景观遗迹，具代表性的有西湖文化、良渚文化、丝绸文化、茶文化，以及流传下来的许多故事传说成为杭州文化代表。蚕桑丝织技艺、西泠印社</a:t>
            </a:r>
            <a:r>
              <a:rPr lang="en-US" altLang="zh-CN" sz="3200" dirty="0"/>
              <a:t>“</a:t>
            </a:r>
            <a:r>
              <a:rPr lang="zh-CN" altLang="zh-CN" sz="3200" dirty="0"/>
              <a:t>篆刻</a:t>
            </a:r>
            <a:r>
              <a:rPr lang="en-US" altLang="zh-CN" sz="3200" dirty="0"/>
              <a:t>”</a:t>
            </a:r>
            <a:r>
              <a:rPr lang="zh-CN" altLang="zh-CN" sz="3200" dirty="0"/>
              <a:t>列入联合国教科文组织</a:t>
            </a:r>
            <a:r>
              <a:rPr lang="en-US" altLang="zh-CN" sz="3200" dirty="0"/>
              <a:t>“</a:t>
            </a:r>
            <a:r>
              <a:rPr lang="zh-CN" altLang="zh-CN" sz="3200" dirty="0"/>
              <a:t>人类非物质文化遗产代表作</a:t>
            </a:r>
            <a:r>
              <a:rPr lang="en-US" altLang="zh-CN" sz="3200" dirty="0"/>
              <a:t>”</a:t>
            </a:r>
            <a:r>
              <a:rPr lang="zh-CN" altLang="zh-CN" sz="3200" dirty="0"/>
              <a:t>名录。 </a:t>
            </a:r>
          </a:p>
          <a:p>
            <a:r>
              <a:rPr lang="zh-CN" altLang="zh-CN" sz="3200" dirty="0"/>
              <a:t>杭州著名的旅游胜地有瑶琳仙境、桐君山、雷峰塔、岳庙、三潭映月、苏堤、六和塔、宋城、南宋御街、灵隐寺、跨湖桥遗址等。</a:t>
            </a:r>
            <a:r>
              <a:rPr lang="en-US" altLang="zh-CN" sz="3200" dirty="0"/>
              <a:t>2011</a:t>
            </a:r>
            <a:r>
              <a:rPr lang="zh-CN" altLang="zh-CN" sz="3200" dirty="0"/>
              <a:t>年</a:t>
            </a:r>
            <a:r>
              <a:rPr lang="en-US" altLang="zh-CN" sz="3200" dirty="0"/>
              <a:t>6</a:t>
            </a:r>
            <a:r>
              <a:rPr lang="zh-CN" altLang="zh-CN" sz="3200" dirty="0"/>
              <a:t>月，杭州西湖正式列入《世界遗产名录》。</a:t>
            </a:r>
          </a:p>
          <a:p>
            <a:endParaRPr lang="zh-CN" altLang="en-US" dirty="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9429"/>
            <a:ext cx="12192000" cy="5859141"/>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0" y="381000"/>
            <a:ext cx="9144000" cy="609600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593" y="0"/>
            <a:ext cx="10058400" cy="6701575"/>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3355" y="0"/>
            <a:ext cx="10058400" cy="6678857"/>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93355" y="20781"/>
            <a:ext cx="10255829" cy="6837219"/>
          </a:xfrm>
          <a:prstGeom prst="rect">
            <a:avLst/>
          </a:prstGeom>
        </p:spPr>
      </p:pic>
      <p:pic>
        <p:nvPicPr>
          <p:cNvPr id="9" name="图片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2069" y="76199"/>
            <a:ext cx="10058400" cy="6705600"/>
          </a:xfrm>
          <a:prstGeom prst="rect">
            <a:avLst/>
          </a:prstGeom>
        </p:spPr>
      </p:pic>
    </p:spTree>
    <p:extLst>
      <p:ext uri="{BB962C8B-B14F-4D97-AF65-F5344CB8AC3E}">
        <p14:creationId xmlns:p14="http://schemas.microsoft.com/office/powerpoint/2010/main" val="1809925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circle(in)">
                                      <p:cBhvr>
                                        <p:cTn id="42" dur="20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heel(1)">
                                      <p:cBhvr>
                                        <p:cTn id="4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48202" y="436990"/>
            <a:ext cx="10852237" cy="5041355"/>
          </a:xfrm>
        </p:spPr>
        <p:txBody>
          <a:bodyPr/>
          <a:lstStyle/>
          <a:p>
            <a:r>
              <a:rPr lang="en-US" altLang="zh-CN" sz="3200" dirty="0"/>
              <a:t>6.</a:t>
            </a:r>
            <a:r>
              <a:rPr lang="zh-CN" altLang="zh-CN" sz="3200" dirty="0"/>
              <a:t>桂林</a:t>
            </a:r>
            <a:r>
              <a:rPr lang="en-US" altLang="zh-CN" sz="3200" dirty="0"/>
              <a:t>(4</a:t>
            </a:r>
            <a:r>
              <a:rPr lang="zh-CN" altLang="zh-CN" sz="3200" dirty="0"/>
              <a:t>个</a:t>
            </a:r>
            <a:r>
              <a:rPr lang="en-US" altLang="zh-CN" sz="3200" dirty="0"/>
              <a:t>5A</a:t>
            </a:r>
            <a:r>
              <a:rPr lang="zh-CN" altLang="zh-CN" sz="3200" dirty="0"/>
              <a:t>，</a:t>
            </a:r>
            <a:r>
              <a:rPr lang="en-US" altLang="zh-CN" sz="3200" dirty="0"/>
              <a:t>27</a:t>
            </a:r>
            <a:r>
              <a:rPr lang="zh-CN" altLang="zh-CN" sz="3200" dirty="0"/>
              <a:t>个</a:t>
            </a:r>
            <a:r>
              <a:rPr lang="en-US" altLang="zh-CN" sz="3200" dirty="0"/>
              <a:t>4A) </a:t>
            </a:r>
            <a:endParaRPr lang="zh-CN" altLang="zh-CN" sz="3200" dirty="0"/>
          </a:p>
          <a:p>
            <a:r>
              <a:rPr lang="zh-CN" altLang="zh-CN" sz="3200" dirty="0"/>
              <a:t>桂林是世界著名的风景游览城市，自古以来就有</a:t>
            </a:r>
            <a:r>
              <a:rPr lang="en-US" altLang="zh-CN" sz="3200" dirty="0"/>
              <a:t>“</a:t>
            </a:r>
            <a:r>
              <a:rPr lang="zh-CN" altLang="zh-CN" sz="3200" dirty="0"/>
              <a:t>山水甲天下</a:t>
            </a:r>
            <a:r>
              <a:rPr lang="en-US" altLang="zh-CN" sz="3200" dirty="0"/>
              <a:t>”</a:t>
            </a:r>
            <a:r>
              <a:rPr lang="zh-CN" altLang="zh-CN" sz="3200" dirty="0"/>
              <a:t>的美誉，是世界旅游组织推荐中国最佳旅游城市之一</a:t>
            </a:r>
            <a:r>
              <a:rPr lang="en-US" altLang="zh-CN" sz="3200" dirty="0"/>
              <a:t>;</a:t>
            </a:r>
            <a:r>
              <a:rPr lang="zh-CN" altLang="zh-CN" sz="3200" dirty="0"/>
              <a:t>《福布斯》、美国</a:t>
            </a:r>
            <a:r>
              <a:rPr lang="en-US" altLang="zh-CN" sz="3200" dirty="0"/>
              <a:t>CNN</a:t>
            </a:r>
            <a:r>
              <a:rPr lang="zh-CN" altLang="zh-CN" sz="3200" dirty="0"/>
              <a:t>网评漓江是全球最美国家公园及河流、</a:t>
            </a:r>
            <a:r>
              <a:rPr lang="en-US" altLang="zh-CN" sz="3200" dirty="0"/>
              <a:t>2017</a:t>
            </a:r>
            <a:r>
              <a:rPr lang="zh-CN" altLang="zh-CN" sz="3200" dirty="0"/>
              <a:t>年桂林入境旅游目的地全国第四，仅次于京沪镐。至今，桂林接待过国外元首与政要近</a:t>
            </a:r>
            <a:r>
              <a:rPr lang="en-US" altLang="zh-CN" sz="3200" dirty="0"/>
              <a:t>200</a:t>
            </a:r>
            <a:r>
              <a:rPr lang="zh-CN" altLang="zh-CN" sz="3200" dirty="0"/>
              <a:t>位</a:t>
            </a:r>
            <a:r>
              <a:rPr lang="zh-CN" altLang="en-US" sz="3200" dirty="0"/>
              <a:t>。</a:t>
            </a:r>
            <a:endParaRPr lang="en-US" altLang="zh-CN" sz="3200" dirty="0"/>
          </a:p>
          <a:p>
            <a:r>
              <a:rPr lang="zh-CN" altLang="zh-CN" sz="3200" dirty="0"/>
              <a:t>桂林市是一座具有</a:t>
            </a:r>
            <a:r>
              <a:rPr lang="en-US" altLang="zh-CN" sz="3200" dirty="0"/>
              <a:t>2000</a:t>
            </a:r>
            <a:r>
              <a:rPr lang="zh-CN" altLang="zh-CN" sz="3200" dirty="0"/>
              <a:t>多年历史的文化名城。市区范围内有文物古迹共</a:t>
            </a:r>
            <a:r>
              <a:rPr lang="en-US" altLang="zh-CN" sz="3200" dirty="0"/>
              <a:t>552</a:t>
            </a:r>
            <a:r>
              <a:rPr lang="zh-CN" altLang="zh-CN" sz="3200" dirty="0"/>
              <a:t>处，被列为各级文物保护单位的</a:t>
            </a:r>
            <a:r>
              <a:rPr lang="en-US" altLang="zh-CN" sz="3200" dirty="0"/>
              <a:t>117</a:t>
            </a:r>
            <a:r>
              <a:rPr lang="zh-CN" altLang="zh-CN" sz="3200" dirty="0"/>
              <a:t>处，其中国家级</a:t>
            </a:r>
            <a:r>
              <a:rPr lang="en-US" altLang="zh-CN" sz="3200" dirty="0"/>
              <a:t>5</a:t>
            </a:r>
            <a:r>
              <a:rPr lang="zh-CN" altLang="zh-CN" sz="3200" dirty="0"/>
              <a:t>处、自治区级</a:t>
            </a:r>
            <a:r>
              <a:rPr lang="en-US" altLang="zh-CN" sz="3200" dirty="0"/>
              <a:t>23</a:t>
            </a:r>
            <a:r>
              <a:rPr lang="zh-CN" altLang="zh-CN" sz="3200" dirty="0"/>
              <a:t>处、市（县）级</a:t>
            </a:r>
            <a:r>
              <a:rPr lang="en-US" altLang="zh-CN" sz="3200" dirty="0"/>
              <a:t>89</a:t>
            </a:r>
            <a:r>
              <a:rPr lang="zh-CN" altLang="zh-CN" sz="3200" dirty="0"/>
              <a:t>处。</a:t>
            </a:r>
          </a:p>
          <a:p>
            <a:endParaRPr lang="zh-CN" altLang="zh-CN" sz="3200" dirty="0"/>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393" y="-55"/>
            <a:ext cx="12023767" cy="68580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993" y="-55"/>
            <a:ext cx="10718566" cy="6761421"/>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8550" y="495300"/>
            <a:ext cx="9994900" cy="586740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82203"/>
            <a:ext cx="12192000" cy="5893594"/>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5050" y="72009"/>
            <a:ext cx="10058400" cy="6713982"/>
          </a:xfrm>
          <a:prstGeom prst="rect">
            <a:avLst/>
          </a:prstGeom>
        </p:spPr>
      </p:pic>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2364412" cy="6954982"/>
          </a:xfrm>
          <a:prstGeom prst="rect">
            <a:avLst/>
          </a:prstGeom>
        </p:spPr>
      </p:pic>
    </p:spTree>
    <p:extLst>
      <p:ext uri="{BB962C8B-B14F-4D97-AF65-F5344CB8AC3E}">
        <p14:creationId xmlns:p14="http://schemas.microsoft.com/office/powerpoint/2010/main" val="672454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arn(inVertic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circle(in)">
                                      <p:cBhvr>
                                        <p:cTn id="4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34347" y="395425"/>
            <a:ext cx="10852237" cy="5041355"/>
          </a:xfrm>
        </p:spPr>
        <p:txBody>
          <a:bodyPr/>
          <a:lstStyle/>
          <a:p>
            <a:r>
              <a:rPr lang="en-US" altLang="zh-CN" sz="3200" dirty="0"/>
              <a:t>7.</a:t>
            </a:r>
            <a:r>
              <a:rPr lang="zh-CN" altLang="zh-CN" sz="3200" dirty="0"/>
              <a:t>西安</a:t>
            </a:r>
            <a:r>
              <a:rPr lang="en-US" altLang="zh-CN" sz="3200" dirty="0"/>
              <a:t>(4</a:t>
            </a:r>
            <a:r>
              <a:rPr lang="zh-CN" altLang="zh-CN" sz="3200" dirty="0"/>
              <a:t>个</a:t>
            </a:r>
            <a:r>
              <a:rPr lang="en-US" altLang="zh-CN" sz="3200" dirty="0"/>
              <a:t>5A</a:t>
            </a:r>
            <a:r>
              <a:rPr lang="zh-CN" altLang="zh-CN" sz="3200" dirty="0"/>
              <a:t>，</a:t>
            </a:r>
            <a:r>
              <a:rPr lang="en-US" altLang="zh-CN" sz="3200" dirty="0"/>
              <a:t>26</a:t>
            </a:r>
            <a:r>
              <a:rPr lang="zh-CN" altLang="zh-CN" sz="3200" dirty="0"/>
              <a:t>个</a:t>
            </a:r>
            <a:r>
              <a:rPr lang="en-US" altLang="zh-CN" sz="3200" dirty="0"/>
              <a:t>4A) </a:t>
            </a:r>
            <a:endParaRPr lang="zh-CN" altLang="zh-CN" sz="3200" dirty="0"/>
          </a:p>
          <a:p>
            <a:r>
              <a:rPr lang="zh-CN" altLang="zh-CN" sz="3200" dirty="0"/>
              <a:t>西安是中华文明和中华民族重要发祥地之一，历史上先后有十多个王朝在此建都。西安也是中国最佳旅游目的地、中国国际形象最佳城市之一，秦始皇陵及兵马俑、大雁塔、小雁塔、唐长安城大明宫遗址、汉长安城未央宫遗址、兴教寺塔被列入《世界遗产名录》。 </a:t>
            </a:r>
            <a:endParaRPr lang="en-US" altLang="zh-CN" sz="3200" dirty="0"/>
          </a:p>
          <a:p>
            <a:r>
              <a:rPr lang="zh-CN" altLang="zh-CN" sz="3200" dirty="0"/>
              <a:t>西安的文化遗存具有资源密度大、保存好、级别高的特点，在中国旅游资源普查的</a:t>
            </a:r>
            <a:r>
              <a:rPr lang="en-US" altLang="zh-CN" sz="3200" dirty="0"/>
              <a:t>155</a:t>
            </a:r>
            <a:r>
              <a:rPr lang="zh-CN" altLang="zh-CN" sz="3200" dirty="0"/>
              <a:t>个基本类型中，西安旅游资源占据</a:t>
            </a:r>
            <a:r>
              <a:rPr lang="en-US" altLang="zh-CN" sz="3200" dirty="0"/>
              <a:t>89</a:t>
            </a:r>
            <a:r>
              <a:rPr lang="zh-CN" altLang="zh-CN" sz="3200" dirty="0"/>
              <a:t>个。</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5673" y="412171"/>
            <a:ext cx="7606145" cy="6021531"/>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020" y="0"/>
            <a:ext cx="10058400" cy="6728519"/>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480" y="0"/>
            <a:ext cx="10058400" cy="6684967"/>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480" y="-1347"/>
            <a:ext cx="10289020" cy="6859347"/>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577677"/>
            <a:ext cx="12192001" cy="6107289"/>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52000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circle(in)">
                                      <p:cBhvr>
                                        <p:cTn id="4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9652" y="423133"/>
            <a:ext cx="10852237" cy="5041355"/>
          </a:xfrm>
        </p:spPr>
        <p:txBody>
          <a:bodyPr/>
          <a:lstStyle/>
          <a:p>
            <a:r>
              <a:rPr lang="en-US" altLang="zh-CN" sz="3200" dirty="0"/>
              <a:t>8.</a:t>
            </a:r>
            <a:r>
              <a:rPr lang="zh-CN" altLang="zh-CN" sz="3200" dirty="0"/>
              <a:t>洛阳</a:t>
            </a:r>
            <a:r>
              <a:rPr lang="en-US" altLang="zh-CN" sz="3200" dirty="0"/>
              <a:t>(5</a:t>
            </a:r>
            <a:r>
              <a:rPr lang="zh-CN" altLang="zh-CN" sz="3200" dirty="0"/>
              <a:t>个</a:t>
            </a:r>
            <a:r>
              <a:rPr lang="en-US" altLang="zh-CN" sz="3200" dirty="0"/>
              <a:t>5A</a:t>
            </a:r>
            <a:r>
              <a:rPr lang="zh-CN" altLang="zh-CN" sz="3200" dirty="0"/>
              <a:t>，</a:t>
            </a:r>
            <a:r>
              <a:rPr lang="en-US" altLang="zh-CN" sz="3200" dirty="0"/>
              <a:t>23</a:t>
            </a:r>
            <a:r>
              <a:rPr lang="zh-CN" altLang="zh-CN" sz="3200" dirty="0"/>
              <a:t>个</a:t>
            </a:r>
            <a:r>
              <a:rPr lang="en-US" altLang="zh-CN" sz="3200" dirty="0"/>
              <a:t>4A) </a:t>
            </a:r>
            <a:endParaRPr lang="zh-CN" altLang="zh-CN" sz="3200" dirty="0"/>
          </a:p>
          <a:p>
            <a:r>
              <a:rPr lang="zh-CN" altLang="zh-CN" sz="3200" dirty="0"/>
              <a:t>洛阳是华夏文明的发祥地之一、丝绸之路的东方起点，隋唐大运河的中心，历史上先后有十多个王朝在洛阳建都。 </a:t>
            </a:r>
          </a:p>
          <a:p>
            <a:r>
              <a:rPr lang="zh-CN" altLang="zh-CN" sz="3200" dirty="0"/>
              <a:t>洛阳市有二里头遗址、偃师商城遗址、东周王城遗址、汉魏洛阳城遗址、隋唐洛阳城遗址等遗址；白云山、中岳嵩山、抱犊寨、瀍河、花果山等自然景点，每年还会举行洛阳牡丹赏花盛会、河洛文化旅游节等。</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087"/>
            <a:ext cx="12192000" cy="6847823"/>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0520" y="-15209"/>
            <a:ext cx="10330960" cy="6888418"/>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68863" y="1190375"/>
            <a:ext cx="7054273" cy="4698146"/>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05551" y="1211069"/>
            <a:ext cx="8319438" cy="4677452"/>
          </a:xfrm>
          <a:prstGeom prst="rect">
            <a:avLst/>
          </a:prstGeom>
        </p:spPr>
      </p:pic>
    </p:spTree>
    <p:extLst>
      <p:ext uri="{BB962C8B-B14F-4D97-AF65-F5344CB8AC3E}">
        <p14:creationId xmlns:p14="http://schemas.microsoft.com/office/powerpoint/2010/main" val="1972763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arn(inVertic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2782" y="353860"/>
            <a:ext cx="10852237" cy="5041355"/>
          </a:xfrm>
        </p:spPr>
        <p:txBody>
          <a:bodyPr/>
          <a:lstStyle/>
          <a:p>
            <a:r>
              <a:rPr lang="en-US" altLang="zh-CN" sz="3200" dirty="0"/>
              <a:t>9.</a:t>
            </a:r>
            <a:r>
              <a:rPr lang="zh-CN" altLang="zh-CN" sz="3200" dirty="0"/>
              <a:t>无锡</a:t>
            </a:r>
            <a:r>
              <a:rPr lang="en-US" altLang="zh-CN" sz="3200" dirty="0"/>
              <a:t>(3</a:t>
            </a:r>
            <a:r>
              <a:rPr lang="zh-CN" altLang="zh-CN" sz="3200" dirty="0"/>
              <a:t>个</a:t>
            </a:r>
            <a:r>
              <a:rPr lang="en-US" altLang="zh-CN" sz="3200" dirty="0"/>
              <a:t>5A</a:t>
            </a:r>
            <a:r>
              <a:rPr lang="zh-CN" altLang="zh-CN" sz="3200" dirty="0"/>
              <a:t>，</a:t>
            </a:r>
            <a:r>
              <a:rPr lang="en-US" altLang="zh-CN" sz="3200" dirty="0"/>
              <a:t>27</a:t>
            </a:r>
            <a:r>
              <a:rPr lang="zh-CN" altLang="zh-CN" sz="3200" dirty="0"/>
              <a:t>个</a:t>
            </a:r>
            <a:r>
              <a:rPr lang="en-US" altLang="zh-CN" sz="3200" dirty="0"/>
              <a:t>4A) </a:t>
            </a:r>
            <a:endParaRPr lang="zh-CN" altLang="zh-CN" sz="3200" dirty="0"/>
          </a:p>
          <a:p>
            <a:r>
              <a:rPr lang="zh-CN" altLang="zh-CN" sz="3200" dirty="0"/>
              <a:t>无锡人文古迹丰富，山水风光具有，自古以来便是诸多俊秀名流耽乐驻足之地，比如滨湖区的鼋头渚、太湖、蠡园、梅园崇安寺等著名景区景点，都阐述着无锡独特的文化底蕴。 </a:t>
            </a:r>
          </a:p>
          <a:p>
            <a:r>
              <a:rPr lang="zh-CN" altLang="zh-CN" sz="3200" dirty="0"/>
              <a:t>无锡被誉为</a:t>
            </a:r>
            <a:r>
              <a:rPr lang="en-US" altLang="zh-CN" sz="3200" dirty="0"/>
              <a:t>“</a:t>
            </a:r>
            <a:r>
              <a:rPr lang="zh-CN" altLang="zh-CN" sz="3200" dirty="0"/>
              <a:t>太湖明珠</a:t>
            </a:r>
            <a:r>
              <a:rPr lang="en-US" altLang="zh-CN" sz="3200" dirty="0"/>
              <a:t>”</a:t>
            </a:r>
            <a:r>
              <a:rPr lang="zh-CN" altLang="zh-CN" sz="3200" dirty="0"/>
              <a:t>，是国家历史文化名城，自古就是鱼米之乡，素有布码头、钱码头、窑码头、丝都、米市之称。传统四大特产为：酱排骨、油面筋、惠山泥人、阳山水蜜桃。 </a:t>
            </a:r>
            <a:endParaRPr lang="en-US" altLang="zh-CN" sz="3200" dirty="0"/>
          </a:p>
          <a:p>
            <a:endParaRPr lang="zh-CN" altLang="zh-CN" sz="3200" dirty="0"/>
          </a:p>
          <a:p>
            <a:endParaRPr lang="zh-CN" altLang="en-US" dirty="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452" y="0"/>
            <a:ext cx="11344476" cy="6884678"/>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9633" y="0"/>
            <a:ext cx="10290257" cy="6869699"/>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1" y="0"/>
            <a:ext cx="12190095" cy="6858000"/>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5953"/>
            <a:ext cx="12223437" cy="6863746"/>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5009" y="0"/>
            <a:ext cx="10281981" cy="6858000"/>
          </a:xfrm>
          <a:prstGeom prst="rect">
            <a:avLst/>
          </a:prstGeom>
        </p:spPr>
      </p:pic>
      <p:pic>
        <p:nvPicPr>
          <p:cNvPr id="9" name="图片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1365250"/>
            <a:ext cx="12214170" cy="4135005"/>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2500" y="-1"/>
            <a:ext cx="10297390" cy="6864927"/>
          </a:xfrm>
          <a:prstGeom prst="rect">
            <a:avLst/>
          </a:prstGeom>
        </p:spPr>
      </p:pic>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9633" y="17533"/>
            <a:ext cx="10299131" cy="6840468"/>
          </a:xfrm>
          <a:prstGeom prst="rect">
            <a:avLst/>
          </a:prstGeom>
        </p:spPr>
      </p:pic>
      <p:pic>
        <p:nvPicPr>
          <p:cNvPr id="13" name="图片 1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032000" y="635000"/>
            <a:ext cx="8128000" cy="5588000"/>
          </a:xfrm>
          <a:prstGeom prst="rect">
            <a:avLst/>
          </a:prstGeom>
        </p:spPr>
      </p:pic>
      <p:pic>
        <p:nvPicPr>
          <p:cNvPr id="14" name="图片 1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82851" y="0"/>
            <a:ext cx="9426298" cy="6858000"/>
          </a:xfrm>
          <a:prstGeom prst="rect">
            <a:avLst/>
          </a:prstGeom>
        </p:spPr>
      </p:pic>
      <p:pic>
        <p:nvPicPr>
          <p:cNvPr id="15" name="图片 1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637731" y="-21700"/>
            <a:ext cx="8888500" cy="6879700"/>
          </a:xfrm>
          <a:prstGeom prst="rect">
            <a:avLst/>
          </a:prstGeom>
        </p:spPr>
      </p:pic>
      <p:pic>
        <p:nvPicPr>
          <p:cNvPr id="16" name="图片 1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032000" y="699684"/>
            <a:ext cx="7892247" cy="5261498"/>
          </a:xfrm>
          <a:prstGeom prst="rect">
            <a:avLst/>
          </a:prstGeom>
        </p:spPr>
      </p:pic>
    </p:spTree>
    <p:extLst>
      <p:ext uri="{BB962C8B-B14F-4D97-AF65-F5344CB8AC3E}">
        <p14:creationId xmlns:p14="http://schemas.microsoft.com/office/powerpoint/2010/main" val="1382476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barn(inVertical)">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down)">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down)">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6" presetClass="entr" presetSubtype="16"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circle(in)">
                                      <p:cBhvr>
                                        <p:cTn id="59" dur="20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21" presetClass="entr" presetSubtype="1" fill="hold"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heel(1)">
                                      <p:cBhvr>
                                        <p:cTn id="64" dur="20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nodeType="click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randombar(horizontal)">
                                      <p:cBhvr>
                                        <p:cTn id="69" dur="500"/>
                                        <p:tgtEl>
                                          <p:spTgt spid="14"/>
                                        </p:tgtEl>
                                      </p:cBhvr>
                                    </p:animEffect>
                                  </p:childTnLst>
                                </p:cTn>
                              </p:par>
                            </p:childTnLst>
                          </p:cTn>
                        </p:par>
                      </p:childTnLst>
                    </p:cTn>
                  </p:par>
                  <p:par>
                    <p:cTn id="70" fill="hold">
                      <p:stCondLst>
                        <p:cond delay="indefinite"/>
                      </p:stCondLst>
                      <p:childTnLst>
                        <p:par>
                          <p:cTn id="71" fill="hold">
                            <p:stCondLst>
                              <p:cond delay="0"/>
                            </p:stCondLst>
                            <p:childTnLst>
                              <p:par>
                                <p:cTn id="72" presetID="31" presetClass="entr" presetSubtype="0" fill="hold" nodeType="click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1000" fill="hold"/>
                                        <p:tgtEl>
                                          <p:spTgt spid="15"/>
                                        </p:tgtEl>
                                        <p:attrNameLst>
                                          <p:attrName>ppt_w</p:attrName>
                                        </p:attrNameLst>
                                      </p:cBhvr>
                                      <p:tavLst>
                                        <p:tav tm="0">
                                          <p:val>
                                            <p:fltVal val="0"/>
                                          </p:val>
                                        </p:tav>
                                        <p:tav tm="100000">
                                          <p:val>
                                            <p:strVal val="#ppt_w"/>
                                          </p:val>
                                        </p:tav>
                                      </p:tavLst>
                                    </p:anim>
                                    <p:anim calcmode="lin" valueType="num">
                                      <p:cBhvr>
                                        <p:cTn id="75" dur="1000" fill="hold"/>
                                        <p:tgtEl>
                                          <p:spTgt spid="15"/>
                                        </p:tgtEl>
                                        <p:attrNameLst>
                                          <p:attrName>ppt_h</p:attrName>
                                        </p:attrNameLst>
                                      </p:cBhvr>
                                      <p:tavLst>
                                        <p:tav tm="0">
                                          <p:val>
                                            <p:fltVal val="0"/>
                                          </p:val>
                                        </p:tav>
                                        <p:tav tm="100000">
                                          <p:val>
                                            <p:strVal val="#ppt_h"/>
                                          </p:val>
                                        </p:tav>
                                      </p:tavLst>
                                    </p:anim>
                                    <p:anim calcmode="lin" valueType="num">
                                      <p:cBhvr>
                                        <p:cTn id="76" dur="1000" fill="hold"/>
                                        <p:tgtEl>
                                          <p:spTgt spid="15"/>
                                        </p:tgtEl>
                                        <p:attrNameLst>
                                          <p:attrName>style.rotation</p:attrName>
                                        </p:attrNameLst>
                                      </p:cBhvr>
                                      <p:tavLst>
                                        <p:tav tm="0">
                                          <p:val>
                                            <p:fltVal val="90"/>
                                          </p:val>
                                        </p:tav>
                                        <p:tav tm="100000">
                                          <p:val>
                                            <p:fltVal val="0"/>
                                          </p:val>
                                        </p:tav>
                                      </p:tavLst>
                                    </p:anim>
                                    <p:animEffect transition="in" filter="fade">
                                      <p:cBhvr>
                                        <p:cTn id="77" dur="10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nodeType="click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500" fill="hold"/>
                                        <p:tgtEl>
                                          <p:spTgt spid="16"/>
                                        </p:tgtEl>
                                        <p:attrNameLst>
                                          <p:attrName>ppt_w</p:attrName>
                                        </p:attrNameLst>
                                      </p:cBhvr>
                                      <p:tavLst>
                                        <p:tav tm="0">
                                          <p:val>
                                            <p:fltVal val="0"/>
                                          </p:val>
                                        </p:tav>
                                        <p:tav tm="100000">
                                          <p:val>
                                            <p:strVal val="#ppt_w"/>
                                          </p:val>
                                        </p:tav>
                                      </p:tavLst>
                                    </p:anim>
                                    <p:anim calcmode="lin" valueType="num">
                                      <p:cBhvr>
                                        <p:cTn id="83" dur="500" fill="hold"/>
                                        <p:tgtEl>
                                          <p:spTgt spid="16"/>
                                        </p:tgtEl>
                                        <p:attrNameLst>
                                          <p:attrName>ppt_h</p:attrName>
                                        </p:attrNameLst>
                                      </p:cBhvr>
                                      <p:tavLst>
                                        <p:tav tm="0">
                                          <p:val>
                                            <p:fltVal val="0"/>
                                          </p:val>
                                        </p:tav>
                                        <p:tav tm="100000">
                                          <p:val>
                                            <p:strVal val="#ppt_h"/>
                                          </p:val>
                                        </p:tav>
                                      </p:tavLst>
                                    </p:anim>
                                    <p:animEffect transition="in" filter="fade">
                                      <p:cBhvr>
                                        <p:cTn id="8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327150" y="1481138"/>
            <a:ext cx="2778125" cy="2778125"/>
          </a:xfrm>
          <a:prstGeom prst="ellipse">
            <a:avLst/>
          </a:prstGeom>
          <a:solidFill>
            <a:srgbClr val="A1B4CB">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7170" name="文本框 4"/>
          <p:cNvSpPr txBox="1"/>
          <p:nvPr/>
        </p:nvSpPr>
        <p:spPr>
          <a:xfrm>
            <a:off x="1897063" y="2454275"/>
            <a:ext cx="1971675" cy="829945"/>
          </a:xfrm>
          <a:prstGeom prst="rect">
            <a:avLst/>
          </a:prstGeom>
          <a:noFill/>
          <a:ln w="9525">
            <a:noFill/>
          </a:ln>
        </p:spPr>
        <p:txBody>
          <a:bodyPr wrap="square" anchor="t">
            <a:spAutoFit/>
          </a:bodyPr>
          <a:lstStyle/>
          <a:p>
            <a:r>
              <a:rPr lang="zh-CN" altLang="zh-CN" sz="4800" b="1">
                <a:solidFill>
                  <a:schemeClr val="bg1"/>
                </a:solidFill>
                <a:latin typeface="Arial" panose="020B0604020202020204" pitchFamily="34" charset="0"/>
                <a:ea typeface="微软雅黑" panose="020B0503020204020204" charset="-122"/>
              </a:rPr>
              <a:t>目 录</a:t>
            </a:r>
          </a:p>
        </p:txBody>
      </p:sp>
      <p:sp>
        <p:nvSpPr>
          <p:cNvPr id="7171" name="文本框 5"/>
          <p:cNvSpPr txBox="1"/>
          <p:nvPr/>
        </p:nvSpPr>
        <p:spPr>
          <a:xfrm>
            <a:off x="4972050" y="1481138"/>
            <a:ext cx="7661275" cy="3106737"/>
          </a:xfrm>
          <a:prstGeom prst="rect">
            <a:avLst/>
          </a:prstGeom>
          <a:noFill/>
          <a:ln w="9525">
            <a:noFill/>
          </a:ln>
        </p:spPr>
        <p:txBody>
          <a:bodyPr wrap="square" anchor="t">
            <a:spAutoFit/>
          </a:bodyPr>
          <a:lstStyle/>
          <a:p>
            <a:r>
              <a:rPr lang="en-US" altLang="zh-CN" sz="2800" b="1">
                <a:solidFill>
                  <a:srgbClr val="6380A4"/>
                </a:solidFill>
                <a:latin typeface="Arial" panose="020B0604020202020204" pitchFamily="34" charset="0"/>
                <a:ea typeface="微软雅黑" panose="020B0503020204020204" charset="-122"/>
              </a:rPr>
              <a:t>1.中国百强城市排行榜介绍</a:t>
            </a:r>
            <a:r>
              <a:rPr lang="zh-CN" altLang="en-US" sz="2800" b="1">
                <a:solidFill>
                  <a:srgbClr val="6380A4"/>
                </a:solidFill>
                <a:latin typeface="Arial" panose="020B0604020202020204" pitchFamily="34" charset="0"/>
                <a:ea typeface="微软雅黑" panose="020B0503020204020204" charset="-122"/>
              </a:rPr>
              <a:t>及分析</a:t>
            </a:r>
          </a:p>
          <a:p>
            <a:endParaRPr lang="en-US" altLang="zh-CN" sz="2800" b="1">
              <a:solidFill>
                <a:srgbClr val="6380A4"/>
              </a:solidFill>
              <a:latin typeface="Arial" panose="020B0604020202020204" pitchFamily="34" charset="0"/>
              <a:ea typeface="微软雅黑" panose="020B0503020204020204" charset="-122"/>
            </a:endParaRPr>
          </a:p>
          <a:p>
            <a:r>
              <a:rPr lang="en-US" altLang="zh-CN" sz="2800" b="1">
                <a:solidFill>
                  <a:srgbClr val="6380A4"/>
                </a:solidFill>
                <a:latin typeface="Arial" panose="020B0604020202020204" pitchFamily="34" charset="0"/>
                <a:ea typeface="微软雅黑" panose="020B0503020204020204" charset="-122"/>
              </a:rPr>
              <a:t>2.中国小康城市排行榜介绍</a:t>
            </a:r>
            <a:r>
              <a:rPr lang="zh-CN" altLang="en-US" sz="2800" b="1">
                <a:solidFill>
                  <a:srgbClr val="6380A4"/>
                </a:solidFill>
                <a:latin typeface="Arial" panose="020B0604020202020204" pitchFamily="34" charset="0"/>
                <a:ea typeface="微软雅黑" panose="020B0503020204020204" charset="-122"/>
              </a:rPr>
              <a:t>及分析</a:t>
            </a:r>
          </a:p>
          <a:p>
            <a:endParaRPr lang="en-US" altLang="zh-CN" sz="2800" b="1">
              <a:solidFill>
                <a:srgbClr val="6380A4"/>
              </a:solidFill>
              <a:latin typeface="Arial" panose="020B0604020202020204" pitchFamily="34" charset="0"/>
              <a:ea typeface="微软雅黑" panose="020B0503020204020204" charset="-122"/>
            </a:endParaRPr>
          </a:p>
          <a:p>
            <a:r>
              <a:rPr lang="en-US" altLang="zh-CN" sz="2800" b="1">
                <a:solidFill>
                  <a:srgbClr val="6380A4"/>
                </a:solidFill>
                <a:latin typeface="Arial" panose="020B0604020202020204" pitchFamily="34" charset="0"/>
                <a:ea typeface="微软雅黑" panose="020B0503020204020204" charset="-122"/>
              </a:rPr>
              <a:t>3.中国魅力城市排行榜介绍</a:t>
            </a:r>
            <a:r>
              <a:rPr lang="zh-CN" altLang="en-US" sz="2800" b="1">
                <a:solidFill>
                  <a:srgbClr val="6380A4"/>
                </a:solidFill>
                <a:latin typeface="Arial" panose="020B0604020202020204" pitchFamily="34" charset="0"/>
                <a:ea typeface="微软雅黑" panose="020B0503020204020204" charset="-122"/>
              </a:rPr>
              <a:t>及分析</a:t>
            </a:r>
          </a:p>
          <a:p>
            <a:endParaRPr lang="en-US" altLang="zh-CN" sz="2800" b="1">
              <a:solidFill>
                <a:srgbClr val="6380A4"/>
              </a:solidFill>
              <a:latin typeface="Arial" panose="020B0604020202020204" pitchFamily="34" charset="0"/>
              <a:ea typeface="微软雅黑" panose="020B0503020204020204" charset="-122"/>
            </a:endParaRPr>
          </a:p>
          <a:p>
            <a:r>
              <a:rPr lang="en-US" altLang="zh-CN" sz="2800" b="1">
                <a:solidFill>
                  <a:srgbClr val="6380A4"/>
                </a:solidFill>
                <a:latin typeface="Arial" panose="020B0604020202020204" pitchFamily="34" charset="0"/>
                <a:ea typeface="微软雅黑" panose="020B0503020204020204" charset="-122"/>
              </a:rPr>
              <a:t>4.中国旅游城市排行榜介绍</a:t>
            </a:r>
            <a:r>
              <a:rPr lang="zh-CN" altLang="en-US" sz="2800" b="1">
                <a:solidFill>
                  <a:srgbClr val="6380A4"/>
                </a:solidFill>
                <a:latin typeface="Arial" panose="020B0604020202020204" pitchFamily="34" charset="0"/>
                <a:ea typeface="微软雅黑" panose="020B0503020204020204" charset="-122"/>
              </a:rPr>
              <a:t>及分析</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56234" y="408880"/>
            <a:ext cx="10852237" cy="5041355"/>
          </a:xfrm>
        </p:spPr>
        <p:txBody>
          <a:bodyPr/>
          <a:lstStyle/>
          <a:p>
            <a:r>
              <a:rPr lang="en-US" altLang="zh-CN" sz="2800" dirty="0"/>
              <a:t>10.</a:t>
            </a:r>
            <a:r>
              <a:rPr lang="zh-CN" altLang="zh-CN" sz="2800" dirty="0"/>
              <a:t>上饶</a:t>
            </a:r>
            <a:r>
              <a:rPr lang="en-US" altLang="zh-CN" sz="2800" dirty="0"/>
              <a:t>(3</a:t>
            </a:r>
            <a:r>
              <a:rPr lang="zh-CN" altLang="zh-CN" sz="2800" dirty="0"/>
              <a:t>个</a:t>
            </a:r>
            <a:r>
              <a:rPr lang="en-US" altLang="zh-CN" sz="2800" dirty="0"/>
              <a:t>5A</a:t>
            </a:r>
            <a:r>
              <a:rPr lang="zh-CN" altLang="zh-CN" sz="2800" dirty="0"/>
              <a:t>，</a:t>
            </a:r>
            <a:r>
              <a:rPr lang="en-US" altLang="zh-CN" sz="2800" dirty="0"/>
              <a:t>23</a:t>
            </a:r>
            <a:r>
              <a:rPr lang="zh-CN" altLang="zh-CN" sz="2800" dirty="0"/>
              <a:t>个</a:t>
            </a:r>
            <a:r>
              <a:rPr lang="en-US" altLang="zh-CN" sz="2800" dirty="0"/>
              <a:t>4A) </a:t>
            </a:r>
            <a:endParaRPr lang="zh-CN" altLang="zh-CN" sz="2800" dirty="0"/>
          </a:p>
          <a:p>
            <a:r>
              <a:rPr lang="zh-CN" altLang="zh-CN" sz="2800" dirty="0"/>
              <a:t>上饶，位于江西省东北部，有</a:t>
            </a:r>
            <a:r>
              <a:rPr lang="en-US" altLang="zh-CN" sz="2800" dirty="0"/>
              <a:t>“</a:t>
            </a:r>
            <a:r>
              <a:rPr lang="zh-CN" altLang="zh-CN" sz="2800" dirty="0"/>
              <a:t>上乘富饶、生态之都</a:t>
            </a:r>
            <a:r>
              <a:rPr lang="en-US" altLang="zh-CN" sz="2800" dirty="0"/>
              <a:t>”</a:t>
            </a:r>
            <a:r>
              <a:rPr lang="zh-CN" altLang="zh-CN" sz="2800" dirty="0"/>
              <a:t>、</a:t>
            </a:r>
            <a:r>
              <a:rPr lang="en-US" altLang="zh-CN" sz="2800" dirty="0"/>
              <a:t>“</a:t>
            </a:r>
            <a:r>
              <a:rPr lang="zh-CN" altLang="zh-CN" sz="2800" dirty="0"/>
              <a:t>八方通衢</a:t>
            </a:r>
            <a:r>
              <a:rPr lang="en-US" altLang="zh-CN" sz="2800" dirty="0"/>
              <a:t>”</a:t>
            </a:r>
            <a:r>
              <a:rPr lang="zh-CN" altLang="zh-CN" sz="2800" dirty="0"/>
              <a:t>和</a:t>
            </a:r>
            <a:r>
              <a:rPr lang="en-US" altLang="zh-CN" sz="2800" dirty="0"/>
              <a:t>“</a:t>
            </a:r>
            <a:r>
              <a:rPr lang="zh-CN" altLang="zh-CN" sz="2800" dirty="0"/>
              <a:t>豫章第一门户</a:t>
            </a:r>
            <a:r>
              <a:rPr lang="en-US" altLang="zh-CN" sz="2800" dirty="0"/>
              <a:t>”</a:t>
            </a:r>
            <a:r>
              <a:rPr lang="zh-CN" altLang="zh-CN" sz="2800" dirty="0"/>
              <a:t>之称。上饶名山胜迹众多，早在唐朝就已是旅游胜地，历代官宦名流、文人墨客留下的观光游记、诗词歌咏数不胜数。境内拥有丰富的山水景观、红色革命遗址和古色文化遗存。 </a:t>
            </a:r>
          </a:p>
          <a:p>
            <a:r>
              <a:rPr lang="zh-CN" altLang="zh-CN" sz="2800" dirty="0"/>
              <a:t>上饶拥有中国最美的乡村</a:t>
            </a:r>
            <a:r>
              <a:rPr lang="en-US" altLang="zh-CN" sz="2800" dirty="0"/>
              <a:t>——</a:t>
            </a:r>
            <a:r>
              <a:rPr lang="zh-CN" altLang="zh-CN" sz="2800" dirty="0"/>
              <a:t>婺源；世界自然遗产</a:t>
            </a:r>
            <a:r>
              <a:rPr lang="en-US" altLang="zh-CN" sz="2800" dirty="0"/>
              <a:t>——</a:t>
            </a:r>
            <a:r>
              <a:rPr lang="zh-CN" altLang="zh-CN" sz="2800" dirty="0"/>
              <a:t>三清山；世界自然遗产弋阳龟峰；睡美人</a:t>
            </a:r>
            <a:r>
              <a:rPr lang="en-US" altLang="zh-CN" sz="2800" dirty="0"/>
              <a:t>——</a:t>
            </a:r>
            <a:r>
              <a:rPr lang="zh-CN" altLang="zh-CN" sz="2800" dirty="0"/>
              <a:t>灵山；市内有云碧峰国家森林公园，公园的云碧阁为市区内最高点，可俯瞰信江及市景；西部的鄱阳湖，碧波浩瀚、风光旖旎，建有中国第一个自然保护区</a:t>
            </a:r>
            <a:r>
              <a:rPr lang="en-US" altLang="zh-CN" sz="2800" dirty="0"/>
              <a:t>——“</a:t>
            </a:r>
            <a:r>
              <a:rPr lang="zh-CN" altLang="zh-CN" sz="2800" dirty="0"/>
              <a:t>鄱阳湖候鸟保护区</a:t>
            </a:r>
            <a:r>
              <a:rPr lang="en-US" altLang="zh-CN" sz="2800" dirty="0"/>
              <a:t>”</a:t>
            </a:r>
            <a:r>
              <a:rPr lang="zh-CN" altLang="zh-CN" sz="2800" dirty="0"/>
              <a:t>。 </a:t>
            </a:r>
          </a:p>
          <a:p>
            <a:endParaRPr lang="zh-CN" altLang="en-US" sz="2800" dirty="0"/>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4534"/>
            <a:ext cx="12177698" cy="6661108"/>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721894"/>
            <a:ext cx="12234864" cy="5433246"/>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8920" y="0"/>
            <a:ext cx="10274157" cy="685800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9068" y="0"/>
            <a:ext cx="9173863" cy="6858000"/>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2329" y="0"/>
            <a:ext cx="10327342" cy="6858000"/>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2329" y="1030780"/>
            <a:ext cx="10300748" cy="5583303"/>
          </a:xfrm>
          <a:prstGeom prst="rect">
            <a:avLst/>
          </a:prstGeom>
        </p:spPr>
      </p:pic>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648" y="126590"/>
            <a:ext cx="12221216" cy="6517982"/>
          </a:xfrm>
          <a:prstGeom prst="rect">
            <a:avLst/>
          </a:prstGeom>
        </p:spPr>
      </p:pic>
      <p:pic>
        <p:nvPicPr>
          <p:cNvPr id="15" name="图片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32138" y="0"/>
            <a:ext cx="10299876" cy="6858000"/>
          </a:xfrm>
          <a:prstGeom prst="rect">
            <a:avLst/>
          </a:prstGeom>
        </p:spPr>
      </p:pic>
      <p:pic>
        <p:nvPicPr>
          <p:cNvPr id="17" name="图片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0884" y="0"/>
            <a:ext cx="11530229" cy="6858000"/>
          </a:xfrm>
          <a:prstGeom prst="rect">
            <a:avLst/>
          </a:prstGeom>
        </p:spPr>
      </p:pic>
    </p:spTree>
    <p:extLst>
      <p:ext uri="{BB962C8B-B14F-4D97-AF65-F5344CB8AC3E}">
        <p14:creationId xmlns:p14="http://schemas.microsoft.com/office/powerpoint/2010/main" val="1185975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barn(inVertical)">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barn(inVertical)">
                                      <p:cBhvr>
                                        <p:cTn id="49" dur="5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down)">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6" presetClass="entr" presetSubtype="16"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circle(in)">
                                      <p:cBhvr>
                                        <p:cTn id="59" dur="2000"/>
                                        <p:tgtEl>
                                          <p:spTgt spid="15"/>
                                        </p:tgtEl>
                                      </p:cBhvr>
                                    </p:animEffect>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nodeType="click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randombar(horizontal)">
                                      <p:cBhvr>
                                        <p:cTn id="6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78814" y="367952"/>
            <a:ext cx="10852237" cy="5041355"/>
          </a:xfrm>
        </p:spPr>
        <p:txBody>
          <a:bodyPr/>
          <a:lstStyle/>
          <a:p>
            <a:r>
              <a:rPr lang="en-US" altLang="zh-CN" sz="3200" dirty="0"/>
              <a:t>11.</a:t>
            </a:r>
            <a:r>
              <a:rPr lang="zh-CN" altLang="zh-CN" sz="3200" dirty="0"/>
              <a:t>黄山</a:t>
            </a:r>
            <a:r>
              <a:rPr lang="en-US" altLang="zh-CN" sz="3200" dirty="0"/>
              <a:t>(3</a:t>
            </a:r>
            <a:r>
              <a:rPr lang="zh-CN" altLang="zh-CN" sz="3200" dirty="0"/>
              <a:t>个</a:t>
            </a:r>
            <a:r>
              <a:rPr lang="en-US" altLang="zh-CN" sz="3200" dirty="0"/>
              <a:t>5A</a:t>
            </a:r>
            <a:r>
              <a:rPr lang="zh-CN" altLang="zh-CN" sz="3200" dirty="0"/>
              <a:t>，</a:t>
            </a:r>
            <a:r>
              <a:rPr lang="en-US" altLang="zh-CN" sz="3200" dirty="0"/>
              <a:t>23</a:t>
            </a:r>
            <a:r>
              <a:rPr lang="zh-CN" altLang="zh-CN" sz="3200" dirty="0"/>
              <a:t>个</a:t>
            </a:r>
            <a:r>
              <a:rPr lang="en-US" altLang="zh-CN" sz="3200" dirty="0"/>
              <a:t>4A) </a:t>
            </a:r>
            <a:endParaRPr lang="zh-CN" altLang="zh-CN" sz="3200" dirty="0"/>
          </a:p>
          <a:p>
            <a:r>
              <a:rPr lang="en-US" altLang="zh-CN" sz="3200" dirty="0"/>
              <a:t>  </a:t>
            </a:r>
            <a:r>
              <a:rPr lang="zh-CN" altLang="zh-CN" sz="3200" dirty="0"/>
              <a:t>黄山，安徽省地级市，既是徽商故里，又是徽文化的重要发祥地。徽剧是京剧的前身，徽菜是中国八大菜系之一。黄山市境内的黄山为世界自然与文化双遗产，皖南古村落西递、宏村为世界文化遗产。 </a:t>
            </a:r>
          </a:p>
          <a:p>
            <a:r>
              <a:rPr lang="en-US" altLang="zh-CN" sz="3200" dirty="0"/>
              <a:t>  </a:t>
            </a:r>
            <a:r>
              <a:rPr lang="zh-CN" altLang="zh-CN" sz="3200" dirty="0"/>
              <a:t>黄山拥有黄山风景名胜区，古徽州文化旅游区，皖南古村落</a:t>
            </a:r>
            <a:r>
              <a:rPr lang="en-US" altLang="zh-CN" sz="3200" dirty="0"/>
              <a:t>—</a:t>
            </a:r>
            <a:r>
              <a:rPr lang="zh-CN" altLang="zh-CN" sz="3200" dirty="0"/>
              <a:t>西递、宏村，三个</a:t>
            </a:r>
            <a:r>
              <a:rPr lang="en-US" altLang="zh-CN" sz="3200" dirty="0"/>
              <a:t>5A</a:t>
            </a:r>
            <a:r>
              <a:rPr lang="zh-CN" altLang="zh-CN" sz="3200" dirty="0"/>
              <a:t>级景区；拥有太平湖、齐云山、花山谜窟、新安江山水画廊等</a:t>
            </a:r>
            <a:r>
              <a:rPr lang="en-US" altLang="zh-CN" sz="3200" dirty="0"/>
              <a:t>4A</a:t>
            </a:r>
            <a:r>
              <a:rPr lang="zh-CN" altLang="zh-CN" sz="3200" dirty="0"/>
              <a:t>级景区</a:t>
            </a:r>
            <a:r>
              <a:rPr lang="en-US" altLang="zh-CN" sz="3200" dirty="0"/>
              <a:t>23</a:t>
            </a:r>
            <a:r>
              <a:rPr lang="zh-CN" altLang="zh-CN" sz="3200" dirty="0"/>
              <a:t>处。</a:t>
            </a:r>
          </a:p>
          <a:p>
            <a:endParaRPr lang="zh-CN" altLang="en-US" sz="3200"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873" y="0"/>
            <a:ext cx="10358253" cy="6858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873" y="-733"/>
            <a:ext cx="10357147" cy="6858733"/>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943" y="2723"/>
            <a:ext cx="12151057" cy="6875719"/>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7375" y="-17086"/>
            <a:ext cx="10332576" cy="687508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46909" y="0"/>
            <a:ext cx="9698182" cy="6858000"/>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2501" y="2723"/>
            <a:ext cx="10282916" cy="6855277"/>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01546" y="2723"/>
            <a:ext cx="10354024" cy="6875719"/>
          </a:xfrm>
          <a:prstGeom prst="rect">
            <a:avLst/>
          </a:prstGeom>
        </p:spPr>
      </p:pic>
      <p:pic>
        <p:nvPicPr>
          <p:cNvPr id="13" name="图片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7442" y="0"/>
            <a:ext cx="10312508" cy="6878442"/>
          </a:xfrm>
          <a:prstGeom prst="rect">
            <a:avLst/>
          </a:prstGeom>
        </p:spPr>
      </p:pic>
      <p:pic>
        <p:nvPicPr>
          <p:cNvPr id="14" name="图片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69564" y="0"/>
            <a:ext cx="10287000" cy="6858000"/>
          </a:xfrm>
          <a:prstGeom prst="rect">
            <a:avLst/>
          </a:prstGeom>
        </p:spPr>
      </p:pic>
      <p:pic>
        <p:nvPicPr>
          <p:cNvPr id="15" name="图片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71551" y="611657"/>
            <a:ext cx="10058400" cy="5657850"/>
          </a:xfrm>
          <a:prstGeom prst="rect">
            <a:avLst/>
          </a:prstGeom>
        </p:spPr>
      </p:pic>
    </p:spTree>
    <p:extLst>
      <p:ext uri="{BB962C8B-B14F-4D97-AF65-F5344CB8AC3E}">
        <p14:creationId xmlns:p14="http://schemas.microsoft.com/office/powerpoint/2010/main" val="350080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arn(inVertic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circle(in)">
                                      <p:cBhvr>
                                        <p:cTn id="52" dur="20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randombar(horizontal)">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31" presetClass="entr" presetSubtype="0"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1000" fill="hold"/>
                                        <p:tgtEl>
                                          <p:spTgt spid="13"/>
                                        </p:tgtEl>
                                        <p:attrNameLst>
                                          <p:attrName>ppt_w</p:attrName>
                                        </p:attrNameLst>
                                      </p:cBhvr>
                                      <p:tavLst>
                                        <p:tav tm="0">
                                          <p:val>
                                            <p:fltVal val="0"/>
                                          </p:val>
                                        </p:tav>
                                        <p:tav tm="100000">
                                          <p:val>
                                            <p:strVal val="#ppt_w"/>
                                          </p:val>
                                        </p:tav>
                                      </p:tavLst>
                                    </p:anim>
                                    <p:anim calcmode="lin" valueType="num">
                                      <p:cBhvr>
                                        <p:cTn id="63" dur="1000" fill="hold"/>
                                        <p:tgtEl>
                                          <p:spTgt spid="13"/>
                                        </p:tgtEl>
                                        <p:attrNameLst>
                                          <p:attrName>ppt_h</p:attrName>
                                        </p:attrNameLst>
                                      </p:cBhvr>
                                      <p:tavLst>
                                        <p:tav tm="0">
                                          <p:val>
                                            <p:fltVal val="0"/>
                                          </p:val>
                                        </p:tav>
                                        <p:tav tm="100000">
                                          <p:val>
                                            <p:strVal val="#ppt_h"/>
                                          </p:val>
                                        </p:tav>
                                      </p:tavLst>
                                    </p:anim>
                                    <p:anim calcmode="lin" valueType="num">
                                      <p:cBhvr>
                                        <p:cTn id="64" dur="1000" fill="hold"/>
                                        <p:tgtEl>
                                          <p:spTgt spid="13"/>
                                        </p:tgtEl>
                                        <p:attrNameLst>
                                          <p:attrName>style.rotation</p:attrName>
                                        </p:attrNameLst>
                                      </p:cBhvr>
                                      <p:tavLst>
                                        <p:tav tm="0">
                                          <p:val>
                                            <p:fltVal val="90"/>
                                          </p:val>
                                        </p:tav>
                                        <p:tav tm="100000">
                                          <p:val>
                                            <p:fltVal val="0"/>
                                          </p:val>
                                        </p:tav>
                                      </p:tavLst>
                                    </p:anim>
                                    <p:animEffect transition="in" filter="fade">
                                      <p:cBhvr>
                                        <p:cTn id="65" dur="10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nodeType="click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Effect transition="in" filter="fade">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45" presetClass="entr" presetSubtype="0" fill="hold"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2000"/>
                                        <p:tgtEl>
                                          <p:spTgt spid="15"/>
                                        </p:tgtEl>
                                      </p:cBhvr>
                                    </p:animEffect>
                                    <p:anim calcmode="lin" valueType="num">
                                      <p:cBhvr>
                                        <p:cTn id="78" dur="2000" fill="hold"/>
                                        <p:tgtEl>
                                          <p:spTgt spid="15"/>
                                        </p:tgtEl>
                                        <p:attrNameLst>
                                          <p:attrName>ppt_w</p:attrName>
                                        </p:attrNameLst>
                                      </p:cBhvr>
                                      <p:tavLst>
                                        <p:tav tm="0" fmla="#ppt_w*sin(2.5*pi*$)">
                                          <p:val>
                                            <p:fltVal val="0"/>
                                          </p:val>
                                        </p:tav>
                                        <p:tav tm="100000">
                                          <p:val>
                                            <p:fltVal val="1"/>
                                          </p:val>
                                        </p:tav>
                                      </p:tavLst>
                                    </p:anim>
                                    <p:anim calcmode="lin" valueType="num">
                                      <p:cBhvr>
                                        <p:cTn id="79" dur="20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2593075" y="2470254"/>
            <a:ext cx="6605516" cy="1569660"/>
          </a:xfrm>
          <a:prstGeom prst="rect">
            <a:avLst/>
          </a:prstGeom>
          <a:noFill/>
        </p:spPr>
        <p:txBody>
          <a:bodyPr wrap="square" lIns="91440" tIns="45720" rIns="91440" bIns="45720">
            <a:spAutoFit/>
          </a:bodyPr>
          <a:lstStyle/>
          <a:p>
            <a:pPr algn="ctr"/>
            <a:r>
              <a:rPr lang="zh-CN" altLang="en-US" sz="9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谢谢大家</a:t>
            </a:r>
            <a:endParaRPr lang="zh-CN" altLang="en-US" sz="9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extLst>
      <p:ext uri="{BB962C8B-B14F-4D97-AF65-F5344CB8AC3E}">
        <p14:creationId xmlns:p14="http://schemas.microsoft.com/office/powerpoint/2010/main" val="2847453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未标1"/>
          <p:cNvPicPr>
            <a:picLocks noChangeAspect="1"/>
          </p:cNvPicPr>
          <p:nvPr/>
        </p:nvPicPr>
        <p:blipFill>
          <a:blip r:embed="rId3"/>
          <a:stretch>
            <a:fillRect/>
          </a:stretch>
        </p:blipFill>
        <p:spPr>
          <a:xfrm>
            <a:off x="1640205" y="2088515"/>
            <a:ext cx="1343660" cy="1657350"/>
          </a:xfrm>
          <a:prstGeom prst="rect">
            <a:avLst/>
          </a:prstGeom>
        </p:spPr>
      </p:pic>
      <p:sp>
        <p:nvSpPr>
          <p:cNvPr id="5" name="文本框 4"/>
          <p:cNvSpPr txBox="1"/>
          <p:nvPr/>
        </p:nvSpPr>
        <p:spPr>
          <a:xfrm>
            <a:off x="2442845" y="1799590"/>
            <a:ext cx="2255520" cy="583565"/>
          </a:xfrm>
          <a:prstGeom prst="rect">
            <a:avLst/>
          </a:prstGeom>
          <a:noFill/>
        </p:spPr>
        <p:txBody>
          <a:bodyPr wrap="square" rtlCol="0">
            <a:spAutoFit/>
          </a:bodyPr>
          <a:lstStyle/>
          <a:p>
            <a:r>
              <a:rPr lang="en-US" altLang="zh-CN" sz="3200" b="1">
                <a:solidFill>
                  <a:srgbClr val="A5B7CD"/>
                </a:solidFill>
                <a:latin typeface="微软雅黑" panose="020B0503020204020204" charset="-122"/>
              </a:rPr>
              <a:t>100+</a:t>
            </a:r>
          </a:p>
        </p:txBody>
      </p:sp>
      <p:sp>
        <p:nvSpPr>
          <p:cNvPr id="6" name="文本框 5"/>
          <p:cNvSpPr txBox="1"/>
          <p:nvPr/>
        </p:nvSpPr>
        <p:spPr>
          <a:xfrm>
            <a:off x="4698365" y="2501900"/>
            <a:ext cx="5669280" cy="829945"/>
          </a:xfrm>
          <a:prstGeom prst="rect">
            <a:avLst/>
          </a:prstGeom>
          <a:noFill/>
        </p:spPr>
        <p:txBody>
          <a:bodyPr wrap="none" rtlCol="0" anchor="t">
            <a:spAutoFit/>
          </a:bodyPr>
          <a:lstStyle/>
          <a:p>
            <a:r>
              <a:rPr lang="en-US" altLang="zh-CN" sz="4800" b="1">
                <a:solidFill>
                  <a:srgbClr val="6380A4"/>
                </a:solidFill>
                <a:sym typeface="+mn-ea"/>
              </a:rPr>
              <a:t>中国百强城市排行榜</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1"/>
          <p:cNvSpPr>
            <a:spLocks noGrp="1"/>
          </p:cNvSpPr>
          <p:nvPr>
            <p:ph type="title"/>
          </p:nvPr>
        </p:nvSpPr>
        <p:spPr/>
        <p:txBody>
          <a:bodyPr lIns="101600" tIns="38100" rIns="76200" bIns="38100" anchor="ctr"/>
          <a:lstStyle/>
          <a:p>
            <a:pPr indent="0" algn="ctr" defTabSz="914400"/>
            <a:r>
              <a:rPr lang="zh-CN" altLang="en-US" kern="1200" spc="200" normalizeH="0" baseline="0">
                <a:solidFill>
                  <a:srgbClr val="6380A4"/>
                </a:solidFill>
                <a:latin typeface="+mj-lt"/>
                <a:ea typeface="+mj-ea"/>
                <a:cs typeface="+mj-cs"/>
                <a:sym typeface="微软雅黑" panose="020B0503020204020204" charset="-122"/>
              </a:rPr>
              <a:t>中国百强城市排行榜</a:t>
            </a:r>
          </a:p>
        </p:txBody>
      </p:sp>
      <p:sp>
        <p:nvSpPr>
          <p:cNvPr id="8194" name="文本框 3"/>
          <p:cNvSpPr txBox="1"/>
          <p:nvPr/>
        </p:nvSpPr>
        <p:spPr>
          <a:xfrm>
            <a:off x="549275" y="942975"/>
            <a:ext cx="6156325" cy="5632450"/>
          </a:xfrm>
          <a:prstGeom prst="rect">
            <a:avLst/>
          </a:prstGeom>
          <a:solidFill>
            <a:srgbClr val="FFFFFF">
              <a:alpha val="71999"/>
            </a:srgbClr>
          </a:solidFill>
          <a:ln w="9525">
            <a:noFill/>
          </a:ln>
        </p:spPr>
        <p:txBody>
          <a:bodyPr wrap="square" anchor="t">
            <a:spAutoFit/>
          </a:bodyPr>
          <a:lstStyle/>
          <a:p>
            <a:pPr indent="609600">
              <a:lnSpc>
                <a:spcPct val="150000"/>
              </a:lnSpc>
            </a:pPr>
            <a:r>
              <a:rPr lang="zh-CN" altLang="en-US" sz="2400" dirty="0">
                <a:solidFill>
                  <a:srgbClr val="6380A4"/>
                </a:solidFill>
                <a:latin typeface="Arial" panose="020B0604020202020204" pitchFamily="34" charset="0"/>
                <a:ea typeface="微软雅黑" panose="020B0503020204020204" charset="-122"/>
              </a:rPr>
              <a:t>中国百</a:t>
            </a:r>
            <a:r>
              <a:rPr lang="zh-CN" altLang="en-US" sz="2400" dirty="0">
                <a:solidFill>
                  <a:srgbClr val="6380A4"/>
                </a:solidFill>
              </a:rPr>
              <a:t>强经济指标和非经济（软经济城市</a:t>
            </a:r>
            <a:r>
              <a:rPr lang="zh-CN" altLang="en-US" sz="2400" dirty="0">
                <a:solidFill>
                  <a:srgbClr val="6380A4"/>
                </a:solidFill>
                <a:latin typeface="Arial" panose="020B0604020202020204" pitchFamily="34" charset="0"/>
                <a:ea typeface="微软雅黑" panose="020B0503020204020204" charset="-122"/>
              </a:rPr>
              <a:t>排行榜是华顿经济研究院根据）指标综合测算，由经济和非经济（软经济）两大系列指标综合而成，其中经济指标由GDP和居民储蓄两部分构成，占比61.8%，非经济（软经济）指标由科教、文化、卫生、生态环境四部分构成，占比38.2%。与单一维度的经济指标相比，这一指标体系可更加全面、科学地衡量一个地区政治、经济、社会、文化、生态等“五个文明”的建设发展水平。</a:t>
            </a:r>
          </a:p>
        </p:txBody>
      </p:sp>
      <p:graphicFrame>
        <p:nvGraphicFramePr>
          <p:cNvPr id="8195" name="对象 5"/>
          <p:cNvGraphicFramePr/>
          <p:nvPr/>
        </p:nvGraphicFramePr>
        <p:xfrm>
          <a:off x="6229350" y="1255713"/>
          <a:ext cx="6053138" cy="4541837"/>
        </p:xfrm>
        <a:graphic>
          <a:graphicData uri="http://schemas.openxmlformats.org/presentationml/2006/ole">
            <mc:AlternateContent xmlns:mc="http://schemas.openxmlformats.org/markup-compatibility/2006">
              <mc:Choice xmlns:v="urn:schemas-microsoft-com:vml" Requires="v">
                <p:oleObj spid="_x0000_s3105" r:id="rId4" imgW="6048375" imgH="4533900" progId="excel.sheet.8">
                  <p:embed/>
                </p:oleObj>
              </mc:Choice>
              <mc:Fallback>
                <p:oleObj r:id="rId4" imgW="6048375" imgH="4533900" progId="excel.sheet.8">
                  <p:embed/>
                  <p:pic>
                    <p:nvPicPr>
                      <p:cNvPr id="0" name="图片 3075"/>
                      <p:cNvPicPr/>
                      <p:nvPr/>
                    </p:nvPicPr>
                    <p:blipFill>
                      <a:blip r:embed="rId5"/>
                      <a:stretch>
                        <a:fillRect/>
                      </a:stretch>
                    </p:blipFill>
                    <p:spPr>
                      <a:xfrm>
                        <a:off x="6229350" y="1255713"/>
                        <a:ext cx="6053138" cy="4541837"/>
                      </a:xfrm>
                      <a:prstGeom prst="rect">
                        <a:avLst/>
                      </a:prstGeom>
                      <a:noFill/>
                      <a:ln w="38100">
                        <a:noFill/>
                        <a:miter/>
                      </a:ln>
                    </p:spPr>
                  </p:pic>
                </p:oleObj>
              </mc:Fallback>
            </mc:AlternateContent>
          </a:graphicData>
        </a:graphic>
      </p:graphicFrame>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nvGraphicFramePr>
        <p:xfrm>
          <a:off x="1605915" y="721995"/>
          <a:ext cx="8980170" cy="3161030"/>
        </p:xfrm>
        <a:graphic>
          <a:graphicData uri="http://schemas.openxmlformats.org/drawingml/2006/table">
            <a:tbl>
              <a:tblPr firstRow="1" bandRow="1">
                <a:tableStyleId>{3C2FFA5D-87B4-456A-9821-1D502468CF0F}</a:tableStyleId>
              </a:tblPr>
              <a:tblGrid>
                <a:gridCol w="1496060">
                  <a:extLst>
                    <a:ext uri="{9D8B030D-6E8A-4147-A177-3AD203B41FA5}">
                      <a16:colId xmlns:a16="http://schemas.microsoft.com/office/drawing/2014/main" val="20000"/>
                    </a:ext>
                  </a:extLst>
                </a:gridCol>
                <a:gridCol w="1496060">
                  <a:extLst>
                    <a:ext uri="{9D8B030D-6E8A-4147-A177-3AD203B41FA5}">
                      <a16:colId xmlns:a16="http://schemas.microsoft.com/office/drawing/2014/main" val="20001"/>
                    </a:ext>
                  </a:extLst>
                </a:gridCol>
                <a:gridCol w="1496695">
                  <a:extLst>
                    <a:ext uri="{9D8B030D-6E8A-4147-A177-3AD203B41FA5}">
                      <a16:colId xmlns:a16="http://schemas.microsoft.com/office/drawing/2014/main" val="20002"/>
                    </a:ext>
                  </a:extLst>
                </a:gridCol>
                <a:gridCol w="1496060">
                  <a:extLst>
                    <a:ext uri="{9D8B030D-6E8A-4147-A177-3AD203B41FA5}">
                      <a16:colId xmlns:a16="http://schemas.microsoft.com/office/drawing/2014/main" val="20003"/>
                    </a:ext>
                  </a:extLst>
                </a:gridCol>
                <a:gridCol w="1496060">
                  <a:extLst>
                    <a:ext uri="{9D8B030D-6E8A-4147-A177-3AD203B41FA5}">
                      <a16:colId xmlns:a16="http://schemas.microsoft.com/office/drawing/2014/main" val="20004"/>
                    </a:ext>
                  </a:extLst>
                </a:gridCol>
                <a:gridCol w="1499235">
                  <a:extLst>
                    <a:ext uri="{9D8B030D-6E8A-4147-A177-3AD203B41FA5}">
                      <a16:colId xmlns:a16="http://schemas.microsoft.com/office/drawing/2014/main" val="20005"/>
                    </a:ext>
                  </a:extLst>
                </a:gridCol>
              </a:tblGrid>
              <a:tr h="632460">
                <a:tc>
                  <a:txBody>
                    <a:bodyPr/>
                    <a:lstStyle/>
                    <a:p>
                      <a:pPr indent="0" algn="ctr">
                        <a:buNone/>
                      </a:pPr>
                      <a:r>
                        <a:rPr lang="en-US" sz="1600">
                          <a:solidFill>
                            <a:schemeClr val="bg1"/>
                          </a:solidFill>
                        </a:rPr>
                        <a:t>排名年份</a:t>
                      </a:r>
                      <a:endParaRPr lang="en-US" altLang="en-US" sz="1600">
                        <a:solidFill>
                          <a:schemeClr val="bg1"/>
                        </a:solidFill>
                      </a:endParaRPr>
                    </a:p>
                  </a:txBody>
                  <a:tcPr marL="68580" marR="68580" marT="0" marB="0" anchor="ctr">
                    <a:lnL>
                      <a:noFill/>
                    </a:lnL>
                    <a:lnR w="12700">
                      <a:solidFill>
                        <a:schemeClr val="bg1"/>
                      </a:solidFill>
                      <a:prstDash val="solid"/>
                    </a:lnR>
                    <a:lnT>
                      <a:noFill/>
                    </a:lnT>
                    <a:lnB>
                      <a:noFill/>
                    </a:lnB>
                  </a:tcPr>
                </a:tc>
                <a:tc>
                  <a:txBody>
                    <a:bodyPr/>
                    <a:lstStyle/>
                    <a:p>
                      <a:pPr indent="0" algn="ctr">
                        <a:buNone/>
                      </a:pPr>
                      <a:r>
                        <a:rPr lang="en-US" sz="1600">
                          <a:solidFill>
                            <a:schemeClr val="bg1"/>
                          </a:solidFill>
                        </a:rPr>
                        <a:t>2015年</a:t>
                      </a:r>
                      <a:endParaRPr lang="en-US" altLang="en-US" sz="1600">
                        <a:solidFill>
                          <a:schemeClr val="bg1"/>
                        </a:solidFill>
                      </a:endParaRPr>
                    </a:p>
                  </a:txBody>
                  <a:tcPr marL="68580" marR="68580" marT="0" marB="0" anchor="ctr">
                    <a:lnL w="12700">
                      <a:solidFill>
                        <a:schemeClr val="bg1"/>
                      </a:solidFill>
                      <a:prstDash val="solid"/>
                    </a:lnL>
                    <a:lnR w="12700">
                      <a:solidFill>
                        <a:schemeClr val="bg1"/>
                      </a:solidFill>
                      <a:prstDash val="solid"/>
                    </a:lnR>
                    <a:lnT>
                      <a:noFill/>
                    </a:lnT>
                    <a:lnB>
                      <a:noFill/>
                    </a:lnB>
                  </a:tcPr>
                </a:tc>
                <a:tc>
                  <a:txBody>
                    <a:bodyPr/>
                    <a:lstStyle/>
                    <a:p>
                      <a:pPr indent="0" algn="ctr">
                        <a:buNone/>
                      </a:pPr>
                      <a:r>
                        <a:rPr lang="en-US" sz="1600">
                          <a:solidFill>
                            <a:schemeClr val="bg1"/>
                          </a:solidFill>
                        </a:rPr>
                        <a:t>2016年</a:t>
                      </a:r>
                      <a:endParaRPr lang="en-US" altLang="en-US" sz="1600">
                        <a:solidFill>
                          <a:schemeClr val="bg1"/>
                        </a:solidFill>
                      </a:endParaRPr>
                    </a:p>
                  </a:txBody>
                  <a:tcPr marL="68580" marR="68580" marT="0" marB="0" anchor="ctr">
                    <a:lnL w="12700">
                      <a:solidFill>
                        <a:schemeClr val="bg1"/>
                      </a:solidFill>
                      <a:prstDash val="solid"/>
                    </a:lnL>
                    <a:lnR w="12700">
                      <a:solidFill>
                        <a:schemeClr val="bg1"/>
                      </a:solidFill>
                      <a:prstDash val="solid"/>
                    </a:lnR>
                    <a:lnT>
                      <a:noFill/>
                    </a:lnT>
                    <a:lnB>
                      <a:noFill/>
                    </a:lnB>
                  </a:tcPr>
                </a:tc>
                <a:tc>
                  <a:txBody>
                    <a:bodyPr/>
                    <a:lstStyle/>
                    <a:p>
                      <a:pPr indent="0" algn="ctr">
                        <a:buNone/>
                      </a:pPr>
                      <a:r>
                        <a:rPr lang="en-US" sz="1600">
                          <a:solidFill>
                            <a:schemeClr val="bg1"/>
                          </a:solidFill>
                        </a:rPr>
                        <a:t>2017年</a:t>
                      </a:r>
                      <a:endParaRPr lang="en-US" altLang="en-US" sz="1600">
                        <a:solidFill>
                          <a:schemeClr val="bg1"/>
                        </a:solidFill>
                      </a:endParaRPr>
                    </a:p>
                  </a:txBody>
                  <a:tcPr marL="68580" marR="68580" marT="0" marB="0" anchor="ctr">
                    <a:lnL w="12700">
                      <a:solidFill>
                        <a:schemeClr val="bg1"/>
                      </a:solidFill>
                      <a:prstDash val="solid"/>
                    </a:lnL>
                    <a:lnR w="12700">
                      <a:solidFill>
                        <a:schemeClr val="bg1"/>
                      </a:solidFill>
                      <a:prstDash val="solid"/>
                    </a:lnR>
                    <a:lnT>
                      <a:noFill/>
                    </a:lnT>
                    <a:lnB>
                      <a:noFill/>
                    </a:lnB>
                  </a:tcPr>
                </a:tc>
                <a:tc>
                  <a:txBody>
                    <a:bodyPr/>
                    <a:lstStyle/>
                    <a:p>
                      <a:pPr indent="0" algn="ctr">
                        <a:buNone/>
                      </a:pPr>
                      <a:r>
                        <a:rPr lang="en-US" sz="1600">
                          <a:solidFill>
                            <a:schemeClr val="bg1"/>
                          </a:solidFill>
                        </a:rPr>
                        <a:t>2018年</a:t>
                      </a:r>
                      <a:endParaRPr lang="en-US" altLang="en-US" sz="1600">
                        <a:solidFill>
                          <a:schemeClr val="bg1"/>
                        </a:solidFill>
                      </a:endParaRPr>
                    </a:p>
                  </a:txBody>
                  <a:tcPr marL="68580" marR="68580" marT="0" marB="0" anchor="ctr">
                    <a:lnL w="12700">
                      <a:solidFill>
                        <a:schemeClr val="bg1"/>
                      </a:solidFill>
                      <a:prstDash val="solid"/>
                    </a:lnL>
                    <a:lnR w="12700">
                      <a:solidFill>
                        <a:schemeClr val="bg1"/>
                      </a:solidFill>
                      <a:prstDash val="solid"/>
                    </a:lnR>
                    <a:lnT>
                      <a:noFill/>
                    </a:lnT>
                    <a:lnB>
                      <a:noFill/>
                    </a:lnB>
                  </a:tcPr>
                </a:tc>
                <a:tc>
                  <a:txBody>
                    <a:bodyPr/>
                    <a:lstStyle/>
                    <a:p>
                      <a:pPr indent="0" algn="ctr">
                        <a:buNone/>
                      </a:pPr>
                      <a:r>
                        <a:rPr lang="en-US" sz="1600">
                          <a:solidFill>
                            <a:schemeClr val="bg1"/>
                          </a:solidFill>
                        </a:rPr>
                        <a:t>2019年</a:t>
                      </a:r>
                      <a:endParaRPr lang="en-US" altLang="en-US" sz="1600">
                        <a:solidFill>
                          <a:schemeClr val="bg1"/>
                        </a:solidFill>
                      </a:endParaRPr>
                    </a:p>
                  </a:txBody>
                  <a:tcPr marL="68580" marR="68580" marT="0" marB="0" anchor="ctr">
                    <a:lnL w="12700">
                      <a:solidFill>
                        <a:schemeClr val="bg1"/>
                      </a:solidFill>
                      <a:prstDash val="solid"/>
                    </a:lnL>
                    <a:lnR>
                      <a:noFill/>
                    </a:lnR>
                    <a:lnT>
                      <a:noFill/>
                    </a:lnT>
                    <a:lnB>
                      <a:noFill/>
                    </a:lnB>
                  </a:tcPr>
                </a:tc>
                <a:extLst>
                  <a:ext uri="{0D108BD9-81ED-4DB2-BD59-A6C34878D82A}">
                    <a16:rowId xmlns:a16="http://schemas.microsoft.com/office/drawing/2014/main" val="10000"/>
                  </a:ext>
                </a:extLst>
              </a:tr>
              <a:tr h="252730">
                <a:tc>
                  <a:txBody>
                    <a:bodyPr/>
                    <a:lstStyle/>
                    <a:p>
                      <a:pPr indent="0" algn="ctr">
                        <a:buNone/>
                      </a:pPr>
                      <a:r>
                        <a:rPr lang="en-US" sz="1600">
                          <a:solidFill>
                            <a:schemeClr val="bg1"/>
                          </a:solidFill>
                        </a:rPr>
                        <a:t>1</a:t>
                      </a:r>
                      <a:endParaRPr lang="en-US" altLang="en-US" sz="1600">
                        <a:solidFill>
                          <a:schemeClr val="bg1"/>
                        </a:solidFill>
                      </a:endParaRPr>
                    </a:p>
                  </a:txBody>
                  <a:tcPr marL="68580" marR="68580" marT="0" marB="0" anchor="ctr">
                    <a:lnT>
                      <a:noFill/>
                    </a:lnT>
                  </a:tcPr>
                </a:tc>
                <a:tc>
                  <a:txBody>
                    <a:bodyPr/>
                    <a:lstStyle/>
                    <a:p>
                      <a:pPr indent="0" algn="ctr">
                        <a:buNone/>
                      </a:pPr>
                      <a:r>
                        <a:rPr lang="en-US" sz="1600">
                          <a:solidFill>
                            <a:schemeClr val="bg1"/>
                          </a:solidFill>
                        </a:rPr>
                        <a:t>北京市</a:t>
                      </a:r>
                      <a:endParaRPr lang="en-US" altLang="en-US" sz="1600">
                        <a:solidFill>
                          <a:schemeClr val="bg1"/>
                        </a:solidFill>
                      </a:endParaRPr>
                    </a:p>
                  </a:txBody>
                  <a:tcPr marL="68580" marR="68580" marT="0" marB="0" anchor="ctr">
                    <a:lnT>
                      <a:noFill/>
                    </a:lnT>
                  </a:tcPr>
                </a:tc>
                <a:tc>
                  <a:txBody>
                    <a:bodyPr/>
                    <a:lstStyle/>
                    <a:p>
                      <a:pPr indent="0" algn="ctr">
                        <a:buNone/>
                      </a:pPr>
                      <a:r>
                        <a:rPr lang="en-US" sz="1600">
                          <a:solidFill>
                            <a:schemeClr val="bg1"/>
                          </a:solidFill>
                        </a:rPr>
                        <a:t>北京市</a:t>
                      </a:r>
                      <a:endParaRPr lang="en-US" altLang="en-US" sz="1600">
                        <a:solidFill>
                          <a:schemeClr val="bg1"/>
                        </a:solidFill>
                      </a:endParaRPr>
                    </a:p>
                  </a:txBody>
                  <a:tcPr marL="68580" marR="68580" marT="0" marB="0" anchor="ctr">
                    <a:lnT>
                      <a:noFill/>
                    </a:lnT>
                  </a:tcPr>
                </a:tc>
                <a:tc>
                  <a:txBody>
                    <a:bodyPr/>
                    <a:lstStyle/>
                    <a:p>
                      <a:pPr indent="0" algn="ctr">
                        <a:buNone/>
                      </a:pPr>
                      <a:r>
                        <a:rPr lang="en-US" sz="1600">
                          <a:solidFill>
                            <a:schemeClr val="bg1"/>
                          </a:solidFill>
                        </a:rPr>
                        <a:t>北京市</a:t>
                      </a:r>
                      <a:endParaRPr lang="en-US" altLang="en-US" sz="1600">
                        <a:solidFill>
                          <a:schemeClr val="bg1"/>
                        </a:solidFill>
                      </a:endParaRPr>
                    </a:p>
                  </a:txBody>
                  <a:tcPr marL="68580" marR="68580" marT="0" marB="0" anchor="ctr">
                    <a:lnT>
                      <a:noFill/>
                    </a:lnT>
                  </a:tcPr>
                </a:tc>
                <a:tc>
                  <a:txBody>
                    <a:bodyPr/>
                    <a:lstStyle/>
                    <a:p>
                      <a:pPr indent="0" algn="ctr">
                        <a:buNone/>
                      </a:pPr>
                      <a:r>
                        <a:rPr lang="en-US" sz="1600">
                          <a:solidFill>
                            <a:schemeClr val="bg1"/>
                          </a:solidFill>
                        </a:rPr>
                        <a:t>北京市</a:t>
                      </a:r>
                      <a:endParaRPr lang="en-US" altLang="en-US" sz="1600">
                        <a:solidFill>
                          <a:schemeClr val="bg1"/>
                        </a:solidFill>
                      </a:endParaRPr>
                    </a:p>
                  </a:txBody>
                  <a:tcPr marL="68580" marR="68580" marT="0" marB="0" anchor="ctr">
                    <a:lnT>
                      <a:noFill/>
                    </a:lnT>
                  </a:tcPr>
                </a:tc>
                <a:tc>
                  <a:txBody>
                    <a:bodyPr/>
                    <a:lstStyle/>
                    <a:p>
                      <a:pPr indent="0" algn="ctr">
                        <a:buNone/>
                      </a:pPr>
                      <a:r>
                        <a:rPr lang="en-US" sz="1600">
                          <a:solidFill>
                            <a:schemeClr val="bg1"/>
                          </a:solidFill>
                        </a:rPr>
                        <a:t>北京市</a:t>
                      </a:r>
                      <a:endParaRPr lang="en-US" altLang="en-US" sz="1600">
                        <a:solidFill>
                          <a:schemeClr val="bg1"/>
                        </a:solidFill>
                      </a:endParaRPr>
                    </a:p>
                  </a:txBody>
                  <a:tcPr marL="68580" marR="68580" marT="0" marB="0" anchor="ctr">
                    <a:lnT>
                      <a:noFill/>
                    </a:lnT>
                  </a:tcPr>
                </a:tc>
                <a:extLst>
                  <a:ext uri="{0D108BD9-81ED-4DB2-BD59-A6C34878D82A}">
                    <a16:rowId xmlns:a16="http://schemas.microsoft.com/office/drawing/2014/main" val="10001"/>
                  </a:ext>
                </a:extLst>
              </a:tr>
              <a:tr h="252730">
                <a:tc>
                  <a:txBody>
                    <a:bodyPr/>
                    <a:lstStyle/>
                    <a:p>
                      <a:pPr indent="0" algn="ctr">
                        <a:buNone/>
                      </a:pPr>
                      <a:r>
                        <a:rPr lang="en-US" sz="1600">
                          <a:solidFill>
                            <a:schemeClr val="bg1"/>
                          </a:solidFill>
                        </a:rPr>
                        <a:t>2</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上海市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上海市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上海市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上海市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上海市</a:t>
                      </a:r>
                      <a:endParaRPr lang="en-US" altLang="en-US" sz="1600">
                        <a:solidFill>
                          <a:schemeClr val="bg1"/>
                        </a:solidFill>
                      </a:endParaRPr>
                    </a:p>
                  </a:txBody>
                  <a:tcPr marL="68580" marR="68580" marT="0" marB="0" anchor="ctr"/>
                </a:tc>
                <a:extLst>
                  <a:ext uri="{0D108BD9-81ED-4DB2-BD59-A6C34878D82A}">
                    <a16:rowId xmlns:a16="http://schemas.microsoft.com/office/drawing/2014/main" val="10002"/>
                  </a:ext>
                </a:extLst>
              </a:tr>
              <a:tr h="252730">
                <a:tc>
                  <a:txBody>
                    <a:bodyPr/>
                    <a:lstStyle/>
                    <a:p>
                      <a:pPr indent="0" algn="ctr">
                        <a:buNone/>
                      </a:pPr>
                      <a:r>
                        <a:rPr lang="en-US" sz="1600">
                          <a:solidFill>
                            <a:schemeClr val="bg1"/>
                          </a:solidFill>
                        </a:rPr>
                        <a:t>3</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广州市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广州市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广州市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广州市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广州市</a:t>
                      </a:r>
                      <a:endParaRPr lang="en-US" altLang="en-US" sz="1600">
                        <a:solidFill>
                          <a:schemeClr val="bg1"/>
                        </a:solidFill>
                      </a:endParaRPr>
                    </a:p>
                  </a:txBody>
                  <a:tcPr marL="68580" marR="68580" marT="0" marB="0" anchor="ctr"/>
                </a:tc>
                <a:extLst>
                  <a:ext uri="{0D108BD9-81ED-4DB2-BD59-A6C34878D82A}">
                    <a16:rowId xmlns:a16="http://schemas.microsoft.com/office/drawing/2014/main" val="10003"/>
                  </a:ext>
                </a:extLst>
              </a:tr>
              <a:tr h="253365">
                <a:tc>
                  <a:txBody>
                    <a:bodyPr/>
                    <a:lstStyle/>
                    <a:p>
                      <a:pPr indent="0" algn="ctr">
                        <a:buNone/>
                      </a:pPr>
                      <a:r>
                        <a:rPr lang="en-US" sz="1600">
                          <a:solidFill>
                            <a:schemeClr val="bg1"/>
                          </a:solidFill>
                        </a:rPr>
                        <a:t>4</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深圳市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深圳市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深圳市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深圳市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深圳市</a:t>
                      </a:r>
                      <a:endParaRPr lang="en-US" altLang="en-US" sz="1600">
                        <a:solidFill>
                          <a:schemeClr val="bg1"/>
                        </a:solidFill>
                      </a:endParaRPr>
                    </a:p>
                  </a:txBody>
                  <a:tcPr marL="68580" marR="68580" marT="0" marB="0" anchor="ctr"/>
                </a:tc>
                <a:extLst>
                  <a:ext uri="{0D108BD9-81ED-4DB2-BD59-A6C34878D82A}">
                    <a16:rowId xmlns:a16="http://schemas.microsoft.com/office/drawing/2014/main" val="10004"/>
                  </a:ext>
                </a:extLst>
              </a:tr>
              <a:tr h="252730">
                <a:tc>
                  <a:txBody>
                    <a:bodyPr/>
                    <a:lstStyle/>
                    <a:p>
                      <a:pPr indent="0" algn="ctr">
                        <a:buNone/>
                      </a:pPr>
                      <a:r>
                        <a:rPr lang="en-US" sz="1600">
                          <a:solidFill>
                            <a:schemeClr val="bg1"/>
                          </a:solidFill>
                        </a:rPr>
                        <a:t>5</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天津市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天津市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天津市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杭州市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杭州市</a:t>
                      </a:r>
                      <a:endParaRPr lang="en-US" altLang="en-US" sz="1600">
                        <a:solidFill>
                          <a:schemeClr val="bg1"/>
                        </a:solidFill>
                      </a:endParaRPr>
                    </a:p>
                  </a:txBody>
                  <a:tcPr marL="68580" marR="68580" marT="0" marB="0" anchor="ctr"/>
                </a:tc>
                <a:extLst>
                  <a:ext uri="{0D108BD9-81ED-4DB2-BD59-A6C34878D82A}">
                    <a16:rowId xmlns:a16="http://schemas.microsoft.com/office/drawing/2014/main" val="10005"/>
                  </a:ext>
                </a:extLst>
              </a:tr>
              <a:tr h="252730">
                <a:tc>
                  <a:txBody>
                    <a:bodyPr/>
                    <a:lstStyle/>
                    <a:p>
                      <a:pPr indent="0" algn="ctr">
                        <a:buNone/>
                      </a:pPr>
                      <a:r>
                        <a:rPr lang="en-US" sz="1600">
                          <a:solidFill>
                            <a:schemeClr val="bg1"/>
                          </a:solidFill>
                        </a:rPr>
                        <a:t>6</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苏州市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成都市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成都市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成都市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苏州市</a:t>
                      </a:r>
                      <a:endParaRPr lang="en-US" altLang="en-US" sz="1600">
                        <a:solidFill>
                          <a:schemeClr val="bg1"/>
                        </a:solidFill>
                      </a:endParaRPr>
                    </a:p>
                  </a:txBody>
                  <a:tcPr marL="68580" marR="68580" marT="0" marB="0" anchor="ctr"/>
                </a:tc>
                <a:extLst>
                  <a:ext uri="{0D108BD9-81ED-4DB2-BD59-A6C34878D82A}">
                    <a16:rowId xmlns:a16="http://schemas.microsoft.com/office/drawing/2014/main" val="10006"/>
                  </a:ext>
                </a:extLst>
              </a:tr>
              <a:tr h="252730">
                <a:tc>
                  <a:txBody>
                    <a:bodyPr/>
                    <a:lstStyle/>
                    <a:p>
                      <a:pPr indent="0" algn="ctr">
                        <a:buNone/>
                      </a:pPr>
                      <a:r>
                        <a:rPr lang="en-US" sz="1600">
                          <a:solidFill>
                            <a:schemeClr val="bg1"/>
                          </a:solidFill>
                        </a:rPr>
                        <a:t>7</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武汉市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苏州市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杭州市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苏州市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成都市</a:t>
                      </a:r>
                      <a:endParaRPr lang="en-US" altLang="en-US" sz="1600">
                        <a:solidFill>
                          <a:schemeClr val="bg1"/>
                        </a:solidFill>
                      </a:endParaRPr>
                    </a:p>
                  </a:txBody>
                  <a:tcPr marL="68580" marR="68580" marT="0" marB="0" anchor="ctr"/>
                </a:tc>
                <a:extLst>
                  <a:ext uri="{0D108BD9-81ED-4DB2-BD59-A6C34878D82A}">
                    <a16:rowId xmlns:a16="http://schemas.microsoft.com/office/drawing/2014/main" val="10007"/>
                  </a:ext>
                </a:extLst>
              </a:tr>
              <a:tr h="253365">
                <a:tc>
                  <a:txBody>
                    <a:bodyPr/>
                    <a:lstStyle/>
                    <a:p>
                      <a:pPr indent="0" algn="ctr">
                        <a:buNone/>
                      </a:pPr>
                      <a:r>
                        <a:rPr lang="en-US" sz="1600">
                          <a:solidFill>
                            <a:schemeClr val="bg1"/>
                          </a:solidFill>
                        </a:rPr>
                        <a:t>8</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重庆市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杭州市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苏州市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天津市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天津市</a:t>
                      </a:r>
                      <a:endParaRPr lang="en-US" altLang="en-US" sz="1600">
                        <a:solidFill>
                          <a:schemeClr val="bg1"/>
                        </a:solidFill>
                      </a:endParaRPr>
                    </a:p>
                  </a:txBody>
                  <a:tcPr marL="68580" marR="68580" marT="0" marB="0" anchor="ctr"/>
                </a:tc>
                <a:extLst>
                  <a:ext uri="{0D108BD9-81ED-4DB2-BD59-A6C34878D82A}">
                    <a16:rowId xmlns:a16="http://schemas.microsoft.com/office/drawing/2014/main" val="10008"/>
                  </a:ext>
                </a:extLst>
              </a:tr>
              <a:tr h="252730">
                <a:tc>
                  <a:txBody>
                    <a:bodyPr/>
                    <a:lstStyle/>
                    <a:p>
                      <a:pPr indent="0" algn="ctr">
                        <a:buNone/>
                      </a:pPr>
                      <a:r>
                        <a:rPr lang="en-US" sz="1600">
                          <a:solidFill>
                            <a:schemeClr val="bg1"/>
                          </a:solidFill>
                        </a:rPr>
                        <a:t>9</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杭州市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重庆市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重庆市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武汉市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武汉市</a:t>
                      </a:r>
                      <a:endParaRPr lang="en-US" altLang="en-US" sz="1600">
                        <a:solidFill>
                          <a:schemeClr val="bg1"/>
                        </a:solidFill>
                      </a:endParaRPr>
                    </a:p>
                  </a:txBody>
                  <a:tcPr marL="68580" marR="68580" marT="0" marB="0" anchor="ctr"/>
                </a:tc>
                <a:extLst>
                  <a:ext uri="{0D108BD9-81ED-4DB2-BD59-A6C34878D82A}">
                    <a16:rowId xmlns:a16="http://schemas.microsoft.com/office/drawing/2014/main" val="10009"/>
                  </a:ext>
                </a:extLst>
              </a:tr>
              <a:tr h="252730">
                <a:tc>
                  <a:txBody>
                    <a:bodyPr/>
                    <a:lstStyle/>
                    <a:p>
                      <a:pPr indent="0" algn="ctr">
                        <a:buNone/>
                      </a:pPr>
                      <a:r>
                        <a:rPr lang="en-US" sz="1600">
                          <a:solidFill>
                            <a:schemeClr val="bg1"/>
                          </a:solidFill>
                        </a:rPr>
                        <a:t>10</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成都市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武汉市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武汉市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重庆市</a:t>
                      </a:r>
                      <a:endParaRPr lang="en-US" altLang="en-US" sz="1600">
                        <a:solidFill>
                          <a:schemeClr val="bg1"/>
                        </a:solidFill>
                      </a:endParaRPr>
                    </a:p>
                  </a:txBody>
                  <a:tcPr marL="68580" marR="68580" marT="0" marB="0" anchor="ctr"/>
                </a:tc>
                <a:tc>
                  <a:txBody>
                    <a:bodyPr/>
                    <a:lstStyle/>
                    <a:p>
                      <a:pPr indent="0" algn="ctr">
                        <a:buNone/>
                      </a:pPr>
                      <a:r>
                        <a:rPr lang="en-US" sz="1600">
                          <a:solidFill>
                            <a:schemeClr val="bg1"/>
                          </a:solidFill>
                        </a:rPr>
                        <a:t>南京市</a:t>
                      </a:r>
                      <a:endParaRPr lang="en-US" altLang="en-US" sz="1600">
                        <a:solidFill>
                          <a:schemeClr val="bg1"/>
                        </a:solidFill>
                      </a:endParaRPr>
                    </a:p>
                  </a:txBody>
                  <a:tcPr marL="68580" marR="68580" marT="0" marB="0" anchor="ctr"/>
                </a:tc>
                <a:extLst>
                  <a:ext uri="{0D108BD9-81ED-4DB2-BD59-A6C34878D82A}">
                    <a16:rowId xmlns:a16="http://schemas.microsoft.com/office/drawing/2014/main" val="10010"/>
                  </a:ext>
                </a:extLst>
              </a:tr>
            </a:tbl>
          </a:graphicData>
        </a:graphic>
      </p:graphicFrame>
      <p:sp>
        <p:nvSpPr>
          <p:cNvPr id="9218" name="文本框 99"/>
          <p:cNvSpPr txBox="1"/>
          <p:nvPr/>
        </p:nvSpPr>
        <p:spPr>
          <a:xfrm>
            <a:off x="3556000" y="3978275"/>
            <a:ext cx="5080000" cy="336550"/>
          </a:xfrm>
          <a:prstGeom prst="rect">
            <a:avLst/>
          </a:prstGeom>
          <a:noFill/>
          <a:ln w="9525">
            <a:noFill/>
          </a:ln>
        </p:spPr>
        <p:txBody>
          <a:bodyPr anchor="t">
            <a:spAutoFit/>
          </a:bodyPr>
          <a:lstStyle/>
          <a:p>
            <a:r>
              <a:rPr lang="en-US" altLang="zh-CN" sz="1600" b="1" dirty="0">
                <a:solidFill>
                  <a:srgbClr val="6380A4"/>
                </a:solidFill>
                <a:latin typeface="微软雅黑" panose="020B0503020204020204" charset="-122"/>
                <a:ea typeface="微软雅黑" panose="020B0503020204020204" charset="-122"/>
              </a:rPr>
              <a:t>2015</a:t>
            </a:r>
            <a:r>
              <a:rPr lang="zh-CN" altLang="zh-CN" sz="1600" b="1" dirty="0">
                <a:solidFill>
                  <a:srgbClr val="6380A4"/>
                </a:solidFill>
                <a:latin typeface="微软雅黑" panose="020B0503020204020204" charset="-122"/>
                <a:ea typeface="微软雅黑" panose="020B0503020204020204" charset="-122"/>
              </a:rPr>
              <a:t>年</a:t>
            </a:r>
            <a:r>
              <a:rPr lang="en-US" altLang="zh-CN" sz="1600" b="1" dirty="0">
                <a:solidFill>
                  <a:srgbClr val="6380A4"/>
                </a:solidFill>
                <a:latin typeface="微软雅黑" panose="020B0503020204020204" charset="-122"/>
                <a:ea typeface="微软雅黑" panose="020B0503020204020204" charset="-122"/>
              </a:rPr>
              <a:t>~2019</a:t>
            </a:r>
            <a:r>
              <a:rPr lang="zh-CN" altLang="zh-CN" sz="1600" b="1" dirty="0">
                <a:solidFill>
                  <a:srgbClr val="6380A4"/>
                </a:solidFill>
                <a:latin typeface="微软雅黑" panose="020B0503020204020204" charset="-122"/>
                <a:ea typeface="微软雅黑" panose="020B0503020204020204" charset="-122"/>
              </a:rPr>
              <a:t>年中国百强城市前十名单汇总</a:t>
            </a:r>
            <a:endParaRPr lang="zh-CN" altLang="en-US" sz="1600" b="1" dirty="0">
              <a:solidFill>
                <a:srgbClr val="6380A4"/>
              </a:solidFill>
              <a:latin typeface="微软雅黑" panose="020B0503020204020204" charset="-122"/>
              <a:ea typeface="微软雅黑" panose="020B0503020204020204" charset="-122"/>
            </a:endParaRPr>
          </a:p>
        </p:txBody>
      </p:sp>
      <p:sp>
        <p:nvSpPr>
          <p:cNvPr id="9219" name="文本框 4"/>
          <p:cNvSpPr txBox="1"/>
          <p:nvPr/>
        </p:nvSpPr>
        <p:spPr>
          <a:xfrm>
            <a:off x="1271588" y="4457700"/>
            <a:ext cx="9840912" cy="1938338"/>
          </a:xfrm>
          <a:prstGeom prst="rect">
            <a:avLst/>
          </a:prstGeom>
          <a:solidFill>
            <a:schemeClr val="bg1">
              <a:alpha val="78000"/>
            </a:schemeClr>
          </a:solidFill>
          <a:ln w="9525">
            <a:noFill/>
          </a:ln>
        </p:spPr>
        <p:txBody>
          <a:bodyPr wrap="square" anchor="t">
            <a:spAutoFit/>
          </a:bodyPr>
          <a:lstStyle/>
          <a:p>
            <a:pPr indent="609600"/>
            <a:r>
              <a:rPr lang="zh-CN" altLang="en-US" sz="2400" dirty="0">
                <a:solidFill>
                  <a:srgbClr val="6380A4"/>
                </a:solidFill>
                <a:latin typeface="Arial" panose="020B0604020202020204" pitchFamily="34" charset="0"/>
                <a:ea typeface="微软雅黑" panose="020B0503020204020204" charset="-122"/>
              </a:rPr>
              <a:t>根据搜集表格的信息，可以看出北京、上海、广州、深圳四个城市稳居前线，也与人们认知中的发达城市较为相符。也可看出的是我国城市发展不仅仅注重居民收入、经济发展，科教、文化、卫生、生态环境也是我国城市发展战略中的重中之重，力求全面发展，为人民的美好生活不断进步、发展。</a:t>
            </a:r>
          </a:p>
        </p:txBody>
      </p:sp>
      <p:sp>
        <p:nvSpPr>
          <p:cNvPr id="9220" name="文本框 5"/>
          <p:cNvSpPr txBox="1"/>
          <p:nvPr/>
        </p:nvSpPr>
        <p:spPr>
          <a:xfrm>
            <a:off x="5522913" y="101600"/>
            <a:ext cx="2947987" cy="522288"/>
          </a:xfrm>
          <a:prstGeom prst="rect">
            <a:avLst/>
          </a:prstGeom>
          <a:noFill/>
          <a:ln w="9525">
            <a:noFill/>
          </a:ln>
        </p:spPr>
        <p:txBody>
          <a:bodyPr wrap="square" anchor="t">
            <a:spAutoFit/>
          </a:bodyPr>
          <a:lstStyle/>
          <a:p>
            <a:r>
              <a:rPr lang="zh-CN" altLang="en-US" sz="2800" b="1" dirty="0">
                <a:solidFill>
                  <a:srgbClr val="6380A4"/>
                </a:solidFill>
                <a:latin typeface="Arial" panose="020B0604020202020204" pitchFamily="34" charset="0"/>
                <a:ea typeface="微软雅黑" panose="020B0503020204020204" charset="-122"/>
              </a:rPr>
              <a:t>分   析</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未标1"/>
          <p:cNvPicPr>
            <a:picLocks noChangeAspect="1"/>
          </p:cNvPicPr>
          <p:nvPr/>
        </p:nvPicPr>
        <p:blipFill>
          <a:blip r:embed="rId3"/>
          <a:stretch>
            <a:fillRect/>
          </a:stretch>
        </p:blipFill>
        <p:spPr>
          <a:xfrm>
            <a:off x="1640205" y="2088515"/>
            <a:ext cx="1343660" cy="1657350"/>
          </a:xfrm>
          <a:prstGeom prst="rect">
            <a:avLst/>
          </a:prstGeom>
        </p:spPr>
      </p:pic>
      <p:sp>
        <p:nvSpPr>
          <p:cNvPr id="5" name="文本框 4"/>
          <p:cNvSpPr txBox="1"/>
          <p:nvPr/>
        </p:nvSpPr>
        <p:spPr>
          <a:xfrm>
            <a:off x="2442845" y="1799590"/>
            <a:ext cx="2255520" cy="583565"/>
          </a:xfrm>
          <a:prstGeom prst="rect">
            <a:avLst/>
          </a:prstGeom>
          <a:noFill/>
        </p:spPr>
        <p:txBody>
          <a:bodyPr wrap="square" rtlCol="0">
            <a:spAutoFit/>
          </a:bodyPr>
          <a:lstStyle/>
          <a:p>
            <a:r>
              <a:rPr lang="en-US" altLang="zh-CN" sz="3200" b="1">
                <a:solidFill>
                  <a:srgbClr val="A5B7CD"/>
                </a:solidFill>
                <a:latin typeface="微软雅黑" panose="020B0503020204020204" charset="-122"/>
              </a:rPr>
              <a:t>100+</a:t>
            </a:r>
          </a:p>
        </p:txBody>
      </p:sp>
      <p:sp>
        <p:nvSpPr>
          <p:cNvPr id="6" name="文本框 5"/>
          <p:cNvSpPr txBox="1"/>
          <p:nvPr/>
        </p:nvSpPr>
        <p:spPr>
          <a:xfrm>
            <a:off x="4698365" y="2501900"/>
            <a:ext cx="5724644" cy="830997"/>
          </a:xfrm>
          <a:prstGeom prst="rect">
            <a:avLst/>
          </a:prstGeom>
          <a:noFill/>
        </p:spPr>
        <p:txBody>
          <a:bodyPr wrap="none" rtlCol="0" anchor="t">
            <a:spAutoFit/>
          </a:bodyPr>
          <a:lstStyle/>
          <a:p>
            <a:r>
              <a:rPr lang="en-US" altLang="zh-CN" sz="4800" b="1" dirty="0" err="1">
                <a:solidFill>
                  <a:srgbClr val="6380A4"/>
                </a:solidFill>
                <a:sym typeface="+mn-ea"/>
              </a:rPr>
              <a:t>中国</a:t>
            </a:r>
            <a:r>
              <a:rPr lang="zh-CN" altLang="en-US" sz="4800" b="1" dirty="0">
                <a:solidFill>
                  <a:srgbClr val="6380A4"/>
                </a:solidFill>
                <a:sym typeface="+mn-ea"/>
              </a:rPr>
              <a:t>小康</a:t>
            </a:r>
            <a:r>
              <a:rPr lang="en-US" altLang="zh-CN" sz="4800" b="1" dirty="0" err="1">
                <a:solidFill>
                  <a:srgbClr val="6380A4"/>
                </a:solidFill>
                <a:sym typeface="+mn-ea"/>
              </a:rPr>
              <a:t>城市排行榜</a:t>
            </a:r>
            <a:endParaRPr lang="en-US" altLang="zh-CN" sz="4800" b="1" dirty="0">
              <a:solidFill>
                <a:srgbClr val="6380A4"/>
              </a:solidFill>
              <a:sym typeface="+mn-ea"/>
            </a:endParaRPr>
          </a:p>
        </p:txBody>
      </p:sp>
    </p:spTree>
    <p:custDataLst>
      <p:tags r:id="rId1"/>
    </p:custDataLst>
    <p:extLst>
      <p:ext uri="{BB962C8B-B14F-4D97-AF65-F5344CB8AC3E}">
        <p14:creationId xmlns:p14="http://schemas.microsoft.com/office/powerpoint/2010/main" val="3319205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1"/>
          <p:cNvSpPr>
            <a:spLocks noGrp="1"/>
          </p:cNvSpPr>
          <p:nvPr>
            <p:ph type="title"/>
          </p:nvPr>
        </p:nvSpPr>
        <p:spPr/>
        <p:txBody>
          <a:bodyPr lIns="101600" tIns="38100" rIns="76200" bIns="38100" anchor="ctr"/>
          <a:lstStyle/>
          <a:p>
            <a:pPr indent="0" algn="ctr" defTabSz="914400"/>
            <a:r>
              <a:rPr lang="zh-CN" altLang="en-US" kern="1200" spc="200" normalizeH="0" baseline="0" dirty="0">
                <a:solidFill>
                  <a:srgbClr val="6380A4"/>
                </a:solidFill>
                <a:latin typeface="+mj-lt"/>
                <a:ea typeface="+mj-ea"/>
                <a:cs typeface="+mj-cs"/>
                <a:sym typeface="微软雅黑" panose="020B0503020204020204" charset="-122"/>
              </a:rPr>
              <a:t>中国</a:t>
            </a:r>
            <a:r>
              <a:rPr lang="zh-CN" altLang="en-US" dirty="0">
                <a:solidFill>
                  <a:srgbClr val="6380A4"/>
                </a:solidFill>
                <a:sym typeface="微软雅黑" panose="020B0503020204020204" charset="-122"/>
              </a:rPr>
              <a:t>小康</a:t>
            </a:r>
            <a:r>
              <a:rPr lang="zh-CN" altLang="en-US" kern="1200" spc="200" normalizeH="0" baseline="0" dirty="0">
                <a:solidFill>
                  <a:srgbClr val="6380A4"/>
                </a:solidFill>
                <a:latin typeface="+mj-lt"/>
                <a:ea typeface="+mj-ea"/>
                <a:cs typeface="+mj-cs"/>
                <a:sym typeface="微软雅黑" panose="020B0503020204020204" charset="-122"/>
              </a:rPr>
              <a:t>城市排行榜</a:t>
            </a:r>
          </a:p>
        </p:txBody>
      </p:sp>
      <p:sp>
        <p:nvSpPr>
          <p:cNvPr id="8194" name="文本框 3"/>
          <p:cNvSpPr txBox="1"/>
          <p:nvPr/>
        </p:nvSpPr>
        <p:spPr>
          <a:xfrm>
            <a:off x="2657475" y="1400175"/>
            <a:ext cx="7223125" cy="3901837"/>
          </a:xfrm>
          <a:prstGeom prst="rect">
            <a:avLst/>
          </a:prstGeom>
          <a:solidFill>
            <a:srgbClr val="FFFFFF">
              <a:alpha val="71999"/>
            </a:srgbClr>
          </a:solidFill>
          <a:ln w="9525">
            <a:noFill/>
          </a:ln>
        </p:spPr>
        <p:txBody>
          <a:bodyPr wrap="square" anchor="t">
            <a:spAutoFit/>
          </a:bodyPr>
          <a:lstStyle/>
          <a:p>
            <a:pPr indent="609600">
              <a:lnSpc>
                <a:spcPct val="150000"/>
              </a:lnSpc>
            </a:pPr>
            <a:r>
              <a:rPr lang="zh-CN" altLang="zh-CN" sz="2400" dirty="0">
                <a:solidFill>
                  <a:srgbClr val="6380A4"/>
                </a:solidFill>
              </a:rPr>
              <a:t>中国小康城市排行榜是由第三方机构竞争力智库和中国信息协会信用专业委员会联合发布的《中国城市全面建成小康社会监测报告</a:t>
            </a:r>
            <a:r>
              <a:rPr lang="en-US" altLang="zh-CN" sz="2400" dirty="0">
                <a:solidFill>
                  <a:srgbClr val="6380A4"/>
                </a:solidFill>
              </a:rPr>
              <a:t>2019</a:t>
            </a:r>
            <a:r>
              <a:rPr lang="zh-CN" altLang="zh-CN" sz="2400" dirty="0">
                <a:solidFill>
                  <a:srgbClr val="6380A4"/>
                </a:solidFill>
              </a:rPr>
              <a:t>》，并公布了</a:t>
            </a:r>
            <a:r>
              <a:rPr lang="en-US" altLang="zh-CN" sz="2400" dirty="0">
                <a:solidFill>
                  <a:srgbClr val="6380A4"/>
                </a:solidFill>
              </a:rPr>
              <a:t>2019</a:t>
            </a:r>
            <a:r>
              <a:rPr lang="zh-CN" altLang="zh-CN" sz="2400" dirty="0">
                <a:solidFill>
                  <a:srgbClr val="6380A4"/>
                </a:solidFill>
              </a:rPr>
              <a:t>中国地级市全面小康指数前</a:t>
            </a:r>
            <a:r>
              <a:rPr lang="en-US" altLang="zh-CN" sz="2400" dirty="0">
                <a:solidFill>
                  <a:srgbClr val="6380A4"/>
                </a:solidFill>
              </a:rPr>
              <a:t>100</a:t>
            </a:r>
            <a:r>
              <a:rPr lang="zh-CN" altLang="zh-CN" sz="2400" dirty="0">
                <a:solidFill>
                  <a:srgbClr val="6380A4"/>
                </a:solidFill>
              </a:rPr>
              <a:t>名，本报告中城市排名的标准首要包含人均</a:t>
            </a:r>
            <a:r>
              <a:rPr lang="en-US" altLang="zh-CN" sz="2400" dirty="0">
                <a:solidFill>
                  <a:srgbClr val="6380A4"/>
                </a:solidFill>
              </a:rPr>
              <a:t>GDP,</a:t>
            </a:r>
            <a:r>
              <a:rPr lang="zh-CN" altLang="zh-CN" sz="2400" dirty="0">
                <a:solidFill>
                  <a:srgbClr val="6380A4"/>
                </a:solidFill>
              </a:rPr>
              <a:t>其次是恩格尔系数，城镇化率，人均生活保障率等。</a:t>
            </a:r>
          </a:p>
          <a:p>
            <a:pPr indent="609600">
              <a:lnSpc>
                <a:spcPct val="150000"/>
              </a:lnSpc>
            </a:pPr>
            <a:endParaRPr lang="zh-CN" altLang="en-US" sz="2400" dirty="0">
              <a:solidFill>
                <a:srgbClr val="6380A4"/>
              </a:solidFill>
              <a:latin typeface="Arial" panose="020B0604020202020204" pitchFamily="34" charset="0"/>
              <a:ea typeface="微软雅黑" panose="020B0503020204020204" charset="-122"/>
            </a:endParaRPr>
          </a:p>
        </p:txBody>
      </p:sp>
    </p:spTree>
    <p:custDataLst>
      <p:tags r:id="rId1"/>
    </p:custDataLst>
    <p:extLst>
      <p:ext uri="{BB962C8B-B14F-4D97-AF65-F5344CB8AC3E}">
        <p14:creationId xmlns:p14="http://schemas.microsoft.com/office/powerpoint/2010/main" val="32001564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99"/>
          <p:cNvSpPr txBox="1"/>
          <p:nvPr/>
        </p:nvSpPr>
        <p:spPr>
          <a:xfrm>
            <a:off x="3652044" y="6050109"/>
            <a:ext cx="5080000" cy="336550"/>
          </a:xfrm>
          <a:prstGeom prst="rect">
            <a:avLst/>
          </a:prstGeom>
          <a:noFill/>
          <a:ln w="9525">
            <a:noFill/>
          </a:ln>
        </p:spPr>
        <p:txBody>
          <a:bodyPr anchor="t">
            <a:spAutoFit/>
          </a:bodyPr>
          <a:lstStyle/>
          <a:p>
            <a:pPr algn="ctr"/>
            <a:r>
              <a:rPr lang="en-US" altLang="zh-CN" sz="1600" b="1" dirty="0">
                <a:solidFill>
                  <a:srgbClr val="6380A4"/>
                </a:solidFill>
                <a:latin typeface="微软雅黑" panose="020B0503020204020204" charset="-122"/>
                <a:ea typeface="微软雅黑" panose="020B0503020204020204" charset="-122"/>
              </a:rPr>
              <a:t>2019</a:t>
            </a:r>
            <a:r>
              <a:rPr lang="zh-CN" altLang="en-US" sz="1600" b="1" dirty="0">
                <a:solidFill>
                  <a:srgbClr val="6380A4"/>
                </a:solidFill>
                <a:latin typeface="微软雅黑" panose="020B0503020204020204" charset="-122"/>
                <a:ea typeface="微软雅黑" panose="020B0503020204020204" charset="-122"/>
              </a:rPr>
              <a:t>年全国小康城市</a:t>
            </a:r>
            <a:r>
              <a:rPr lang="zh-CN" altLang="en-US" sz="1600" b="1" dirty="0">
                <a:solidFill>
                  <a:srgbClr val="6380A4"/>
                </a:solidFill>
                <a:latin typeface="微软雅黑" panose="020B0503020204020204" charset="-122"/>
              </a:rPr>
              <a:t>后</a:t>
            </a:r>
            <a:r>
              <a:rPr lang="en-US" altLang="zh-CN" sz="1600" b="1" dirty="0">
                <a:solidFill>
                  <a:srgbClr val="6380A4"/>
                </a:solidFill>
                <a:latin typeface="微软雅黑" panose="020B0503020204020204" charset="-122"/>
                <a:ea typeface="微软雅黑" panose="020B0503020204020204" charset="-122"/>
              </a:rPr>
              <a:t>50</a:t>
            </a:r>
            <a:r>
              <a:rPr lang="zh-CN" altLang="en-US" sz="1600" b="1" dirty="0">
                <a:solidFill>
                  <a:srgbClr val="6380A4"/>
                </a:solidFill>
                <a:latin typeface="微软雅黑" panose="020B0503020204020204" charset="-122"/>
                <a:ea typeface="微软雅黑" panose="020B0503020204020204" charset="-122"/>
              </a:rPr>
              <a:t>强汇总</a:t>
            </a:r>
          </a:p>
        </p:txBody>
      </p:sp>
      <p:sp>
        <p:nvSpPr>
          <p:cNvPr id="9219" name="文本框 4"/>
          <p:cNvSpPr txBox="1"/>
          <p:nvPr/>
        </p:nvSpPr>
        <p:spPr>
          <a:xfrm>
            <a:off x="1271588" y="4457700"/>
            <a:ext cx="9840912" cy="461665"/>
          </a:xfrm>
          <a:prstGeom prst="rect">
            <a:avLst/>
          </a:prstGeom>
          <a:solidFill>
            <a:schemeClr val="bg1">
              <a:alpha val="78000"/>
            </a:schemeClr>
          </a:solidFill>
          <a:ln w="9525">
            <a:noFill/>
          </a:ln>
        </p:spPr>
        <p:txBody>
          <a:bodyPr wrap="square" anchor="t">
            <a:spAutoFit/>
          </a:bodyPr>
          <a:lstStyle/>
          <a:p>
            <a:pPr indent="609600"/>
            <a:endParaRPr lang="zh-CN" altLang="en-US" sz="2400" dirty="0">
              <a:solidFill>
                <a:srgbClr val="6380A4"/>
              </a:solidFill>
              <a:latin typeface="Arial" panose="020B0604020202020204" pitchFamily="34" charset="0"/>
              <a:ea typeface="微软雅黑" panose="020B0503020204020204" charset="-122"/>
            </a:endParaRPr>
          </a:p>
        </p:txBody>
      </p:sp>
      <p:sp>
        <p:nvSpPr>
          <p:cNvPr id="9220" name="文本框 5"/>
          <p:cNvSpPr txBox="1"/>
          <p:nvPr/>
        </p:nvSpPr>
        <p:spPr>
          <a:xfrm>
            <a:off x="5522913" y="101600"/>
            <a:ext cx="2947987" cy="522288"/>
          </a:xfrm>
          <a:prstGeom prst="rect">
            <a:avLst/>
          </a:prstGeom>
          <a:noFill/>
          <a:ln w="9525">
            <a:noFill/>
          </a:ln>
        </p:spPr>
        <p:txBody>
          <a:bodyPr wrap="square" anchor="t">
            <a:spAutoFit/>
          </a:bodyPr>
          <a:lstStyle/>
          <a:p>
            <a:r>
              <a:rPr lang="zh-CN" altLang="en-US" sz="2800" b="1" dirty="0">
                <a:solidFill>
                  <a:srgbClr val="6380A4"/>
                </a:solidFill>
                <a:latin typeface="Arial" panose="020B0604020202020204" pitchFamily="34" charset="0"/>
                <a:ea typeface="微软雅黑" panose="020B0503020204020204" charset="-122"/>
              </a:rPr>
              <a:t>分   析</a:t>
            </a:r>
          </a:p>
        </p:txBody>
      </p:sp>
      <p:graphicFrame>
        <p:nvGraphicFramePr>
          <p:cNvPr id="2" name="表格 1">
            <a:extLst>
              <a:ext uri="{FF2B5EF4-FFF2-40B4-BE49-F238E27FC236}">
                <a16:creationId xmlns:a16="http://schemas.microsoft.com/office/drawing/2014/main" id="{047DFD27-C7A2-44A5-B3F9-AB92DAEC0060}"/>
              </a:ext>
            </a:extLst>
          </p:cNvPr>
          <p:cNvGraphicFramePr>
            <a:graphicFrameLocks noGrp="1"/>
          </p:cNvGraphicFramePr>
          <p:nvPr>
            <p:extLst>
              <p:ext uri="{D42A27DB-BD31-4B8C-83A1-F6EECF244321}">
                <p14:modId xmlns:p14="http://schemas.microsoft.com/office/powerpoint/2010/main" val="327327064"/>
              </p:ext>
            </p:extLst>
          </p:nvPr>
        </p:nvGraphicFramePr>
        <p:xfrm>
          <a:off x="2235200" y="590476"/>
          <a:ext cx="7721600" cy="4894261"/>
        </p:xfrm>
        <a:graphic>
          <a:graphicData uri="http://schemas.openxmlformats.org/drawingml/2006/table">
            <a:tbl>
              <a:tblPr firstRow="1" firstCol="1" bandRow="1">
                <a:tableStyleId>{5C22544A-7EE6-4342-B048-85BDC9FD1C3A}</a:tableStyleId>
              </a:tblPr>
              <a:tblGrid>
                <a:gridCol w="590612">
                  <a:extLst>
                    <a:ext uri="{9D8B030D-6E8A-4147-A177-3AD203B41FA5}">
                      <a16:colId xmlns:a16="http://schemas.microsoft.com/office/drawing/2014/main" val="3239592297"/>
                    </a:ext>
                  </a:extLst>
                </a:gridCol>
                <a:gridCol w="1175651">
                  <a:extLst>
                    <a:ext uri="{9D8B030D-6E8A-4147-A177-3AD203B41FA5}">
                      <a16:colId xmlns:a16="http://schemas.microsoft.com/office/drawing/2014/main" val="4125430129"/>
                    </a:ext>
                  </a:extLst>
                </a:gridCol>
                <a:gridCol w="590612">
                  <a:extLst>
                    <a:ext uri="{9D8B030D-6E8A-4147-A177-3AD203B41FA5}">
                      <a16:colId xmlns:a16="http://schemas.microsoft.com/office/drawing/2014/main" val="3749645995"/>
                    </a:ext>
                  </a:extLst>
                </a:gridCol>
                <a:gridCol w="840414">
                  <a:extLst>
                    <a:ext uri="{9D8B030D-6E8A-4147-A177-3AD203B41FA5}">
                      <a16:colId xmlns:a16="http://schemas.microsoft.com/office/drawing/2014/main" val="2464603524"/>
                    </a:ext>
                  </a:extLst>
                </a:gridCol>
                <a:gridCol w="590612">
                  <a:extLst>
                    <a:ext uri="{9D8B030D-6E8A-4147-A177-3AD203B41FA5}">
                      <a16:colId xmlns:a16="http://schemas.microsoft.com/office/drawing/2014/main" val="4145903718"/>
                    </a:ext>
                  </a:extLst>
                </a:gridCol>
                <a:gridCol w="1175651">
                  <a:extLst>
                    <a:ext uri="{9D8B030D-6E8A-4147-A177-3AD203B41FA5}">
                      <a16:colId xmlns:a16="http://schemas.microsoft.com/office/drawing/2014/main" val="2277827448"/>
                    </a:ext>
                  </a:extLst>
                </a:gridCol>
                <a:gridCol w="398386">
                  <a:extLst>
                    <a:ext uri="{9D8B030D-6E8A-4147-A177-3AD203B41FA5}">
                      <a16:colId xmlns:a16="http://schemas.microsoft.com/office/drawing/2014/main" val="2540173306"/>
                    </a:ext>
                  </a:extLst>
                </a:gridCol>
                <a:gridCol w="1175651">
                  <a:extLst>
                    <a:ext uri="{9D8B030D-6E8A-4147-A177-3AD203B41FA5}">
                      <a16:colId xmlns:a16="http://schemas.microsoft.com/office/drawing/2014/main" val="4088720786"/>
                    </a:ext>
                  </a:extLst>
                </a:gridCol>
                <a:gridCol w="398386">
                  <a:extLst>
                    <a:ext uri="{9D8B030D-6E8A-4147-A177-3AD203B41FA5}">
                      <a16:colId xmlns:a16="http://schemas.microsoft.com/office/drawing/2014/main" val="1858543791"/>
                    </a:ext>
                  </a:extLst>
                </a:gridCol>
                <a:gridCol w="785625">
                  <a:extLst>
                    <a:ext uri="{9D8B030D-6E8A-4147-A177-3AD203B41FA5}">
                      <a16:colId xmlns:a16="http://schemas.microsoft.com/office/drawing/2014/main" val="2020901359"/>
                    </a:ext>
                  </a:extLst>
                </a:gridCol>
              </a:tblGrid>
              <a:tr h="616131">
                <a:tc>
                  <a:txBody>
                    <a:bodyPr/>
                    <a:lstStyle/>
                    <a:p>
                      <a:pPr algn="ctr">
                        <a:spcAft>
                          <a:spcPts val="0"/>
                        </a:spcAft>
                      </a:pPr>
                      <a:r>
                        <a:rPr lang="zh-CN" sz="1050" kern="100" dirty="0">
                          <a:effectLst/>
                        </a:rPr>
                        <a:t>排</a:t>
                      </a:r>
                    </a:p>
                    <a:p>
                      <a:pPr algn="ctr">
                        <a:spcAft>
                          <a:spcPts val="0"/>
                        </a:spcAft>
                      </a:pPr>
                      <a:r>
                        <a:rPr lang="zh-CN" sz="1050" kern="100" dirty="0">
                          <a:effectLst/>
                        </a:rPr>
                        <a:t>名</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城市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排</a:t>
                      </a:r>
                    </a:p>
                    <a:p>
                      <a:pPr algn="ctr">
                        <a:spcAft>
                          <a:spcPts val="0"/>
                        </a:spcAft>
                      </a:pPr>
                      <a:r>
                        <a:rPr lang="zh-CN" sz="1050" kern="100">
                          <a:effectLst/>
                        </a:rPr>
                        <a:t>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排</a:t>
                      </a:r>
                    </a:p>
                    <a:p>
                      <a:pPr algn="ctr">
                        <a:spcAft>
                          <a:spcPts val="0"/>
                        </a:spcAft>
                      </a:pPr>
                      <a:r>
                        <a:rPr lang="zh-CN" sz="1050" kern="100">
                          <a:effectLst/>
                        </a:rPr>
                        <a:t>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城市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排名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排名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18083605"/>
                  </a:ext>
                </a:extLst>
              </a:tr>
              <a:tr h="411949">
                <a:tc>
                  <a:txBody>
                    <a:bodyPr/>
                    <a:lstStyle/>
                    <a:p>
                      <a:pPr algn="ctr">
                        <a:spcAft>
                          <a:spcPts val="0"/>
                        </a:spcAft>
                      </a:pPr>
                      <a:r>
                        <a:rPr lang="en-US" sz="1050" kern="10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深圳市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常州市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tabLst>
                          <a:tab pos="255270" algn="l"/>
                        </a:tabLst>
                      </a:pPr>
                      <a:r>
                        <a:rPr lang="en-US" sz="1050" kern="100">
                          <a:effectLst/>
                        </a:rPr>
                        <a:t>21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克拉玛依市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成都市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泉州市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749940125"/>
                  </a:ext>
                </a:extLst>
              </a:tr>
              <a:tr h="411949">
                <a:tc>
                  <a:txBody>
                    <a:bodyPr/>
                    <a:lstStyle/>
                    <a:p>
                      <a:pPr algn="ctr">
                        <a:spcAft>
                          <a:spcPts val="0"/>
                        </a:spcAft>
                      </a:pPr>
                      <a:r>
                        <a:rPr lang="en-US" sz="1050" kern="100">
                          <a:effectLst/>
                        </a:rPr>
                        <a:t>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杭州市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长沙市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青岛市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济南市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西安市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18940490"/>
                  </a:ext>
                </a:extLst>
              </a:tr>
              <a:tr h="411949">
                <a:tc>
                  <a:txBody>
                    <a:bodyPr/>
                    <a:lstStyle/>
                    <a:p>
                      <a:pPr algn="ctr">
                        <a:spcAft>
                          <a:spcPts val="0"/>
                        </a:spcAft>
                      </a:pPr>
                      <a:r>
                        <a:rPr lang="en-US" sz="1050" kern="100">
                          <a:effectLst/>
                        </a:rPr>
                        <a:t>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苏州市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厦门市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镇江市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扬州市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泰州市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86861560"/>
                  </a:ext>
                </a:extLst>
              </a:tr>
              <a:tr h="411949">
                <a:tc>
                  <a:txBody>
                    <a:bodyPr/>
                    <a:lstStyle/>
                    <a:p>
                      <a:pPr algn="ctr">
                        <a:spcAft>
                          <a:spcPts val="0"/>
                        </a:spcAft>
                      </a:pPr>
                      <a:r>
                        <a:rPr lang="en-US" sz="1050" kern="100">
                          <a:effectLst/>
                        </a:rPr>
                        <a:t>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无锡市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中山市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dirty="0">
                          <a:effectLst/>
                        </a:rPr>
                        <a:t>24</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台州市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烟台市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三亚市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66468854"/>
                  </a:ext>
                </a:extLst>
              </a:tr>
              <a:tr h="411949">
                <a:tc>
                  <a:txBody>
                    <a:bodyPr/>
                    <a:lstStyle/>
                    <a:p>
                      <a:pPr algn="ctr">
                        <a:spcAft>
                          <a:spcPts val="0"/>
                        </a:spcAft>
                      </a:pPr>
                      <a:r>
                        <a:rPr lang="en-US" sz="1050" kern="100">
                          <a:effectLst/>
                        </a:rPr>
                        <a:t>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珠海市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嘉兴市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威海市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郑州市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丽水市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74190942"/>
                  </a:ext>
                </a:extLst>
              </a:tr>
              <a:tr h="411949">
                <a:tc>
                  <a:txBody>
                    <a:bodyPr/>
                    <a:lstStyle/>
                    <a:p>
                      <a:pPr algn="ctr">
                        <a:spcAft>
                          <a:spcPts val="0"/>
                        </a:spcAft>
                      </a:pPr>
                      <a:r>
                        <a:rPr lang="en-US" sz="1050" kern="100">
                          <a:effectLst/>
                        </a:rPr>
                        <a:t>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南京市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绍兴市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南通市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衢州市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淄博市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65957243"/>
                  </a:ext>
                </a:extLst>
              </a:tr>
              <a:tr h="411949">
                <a:tc>
                  <a:txBody>
                    <a:bodyPr/>
                    <a:lstStyle/>
                    <a:p>
                      <a:pPr algn="ctr">
                        <a:spcAft>
                          <a:spcPts val="0"/>
                        </a:spcAft>
                      </a:pPr>
                      <a:r>
                        <a:rPr lang="en-US" sz="1050" kern="100">
                          <a:effectLst/>
                        </a:rPr>
                        <a:t>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宁波市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佛山市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温州市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合肥市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芜湖市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19536293"/>
                  </a:ext>
                </a:extLst>
              </a:tr>
              <a:tr h="411949">
                <a:tc>
                  <a:txBody>
                    <a:bodyPr/>
                    <a:lstStyle/>
                    <a:p>
                      <a:pPr algn="ctr">
                        <a:spcAft>
                          <a:spcPts val="0"/>
                        </a:spcAft>
                      </a:pPr>
                      <a:r>
                        <a:rPr lang="en-US" sz="1050" kern="100">
                          <a:effectLst/>
                        </a:rPr>
                        <a:t>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舟山市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东莞市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金华市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惠州市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南昌市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33507565"/>
                  </a:ext>
                </a:extLst>
              </a:tr>
              <a:tr h="411949">
                <a:tc>
                  <a:txBody>
                    <a:bodyPr/>
                    <a:lstStyle/>
                    <a:p>
                      <a:pPr algn="ctr">
                        <a:spcAft>
                          <a:spcPts val="0"/>
                        </a:spcAft>
                      </a:pPr>
                      <a:r>
                        <a:rPr lang="en-US" sz="1050" kern="100">
                          <a:effectLst/>
                        </a:rPr>
                        <a:t>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广州市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19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武汉市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29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东营市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39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大连市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贵阳市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00070694"/>
                  </a:ext>
                </a:extLst>
              </a:tr>
              <a:tr h="570589">
                <a:tc>
                  <a:txBody>
                    <a:bodyPr/>
                    <a:lstStyle/>
                    <a:p>
                      <a:pPr algn="ctr">
                        <a:spcAft>
                          <a:spcPts val="0"/>
                        </a:spcAft>
                      </a:pPr>
                      <a:r>
                        <a:rPr lang="en-US" sz="1050" kern="10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鄂尔多斯市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dirty="0">
                          <a:effectLst/>
                        </a:rPr>
                        <a:t>20</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湖州市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dirty="0">
                          <a:effectLst/>
                        </a:rPr>
                        <a:t>30</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福州市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40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a:effectLst/>
                        </a:rPr>
                        <a:t>乌鲁木齐市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50" kern="100">
                          <a:effectLst/>
                        </a:rPr>
                        <a:t>50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zh-CN" sz="1050" kern="100" dirty="0">
                          <a:effectLst/>
                        </a:rPr>
                        <a:t>沈阳市</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24842924"/>
                  </a:ext>
                </a:extLst>
              </a:tr>
            </a:tbl>
          </a:graphicData>
        </a:graphic>
      </p:graphicFrame>
    </p:spTree>
    <p:custDataLst>
      <p:tags r:id="rId1"/>
    </p:custDataLst>
    <p:extLst>
      <p:ext uri="{BB962C8B-B14F-4D97-AF65-F5344CB8AC3E}">
        <p14:creationId xmlns:p14="http://schemas.microsoft.com/office/powerpoint/2010/main" val="19762383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7.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在此输入您的封面副标题"/>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7308_1*b*1"/>
  <p:tag name="KSO_WM_TEMPLATE_CATEGORY" val="custom"/>
  <p:tag name="KSO_WM_TEMPLATE_INDEX" val="20187308"/>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TotalTime>
  <Words>3490</Words>
  <Application>Microsoft Office PowerPoint</Application>
  <PresentationFormat>宽屏</PresentationFormat>
  <Paragraphs>741</Paragraphs>
  <Slides>32</Slides>
  <Notes>3</Notes>
  <HiddenSlides>0</HiddenSlides>
  <MMClips>0</MMClips>
  <ScaleCrop>false</ScaleCrop>
  <HeadingPairs>
    <vt:vector size="8" baseType="variant">
      <vt:variant>
        <vt:lpstr>已用的字体</vt:lpstr>
      </vt:variant>
      <vt:variant>
        <vt:i4>3</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37" baseType="lpstr">
      <vt:lpstr>微软雅黑</vt:lpstr>
      <vt:lpstr>Arial</vt:lpstr>
      <vt:lpstr>Calibri</vt:lpstr>
      <vt:lpstr>Office 主题​​</vt:lpstr>
      <vt:lpstr>Microsoft Excel 97-2003 Worksheet</vt:lpstr>
      <vt:lpstr>城市榜单·其他</vt:lpstr>
      <vt:lpstr>PowerPoint 演示文稿</vt:lpstr>
      <vt:lpstr>PowerPoint 演示文稿</vt:lpstr>
      <vt:lpstr>PowerPoint 演示文稿</vt:lpstr>
      <vt:lpstr>中国百强城市排行榜</vt:lpstr>
      <vt:lpstr>PowerPoint 演示文稿</vt:lpstr>
      <vt:lpstr>PowerPoint 演示文稿</vt:lpstr>
      <vt:lpstr>中国小康城市排行榜</vt:lpstr>
      <vt:lpstr>PowerPoint 演示文稿</vt:lpstr>
      <vt:lpstr>PowerPoint 演示文稿</vt:lpstr>
      <vt:lpstr>中国小康城市排行榜分析</vt:lpstr>
      <vt:lpstr>PowerPoint 演示文稿</vt:lpstr>
      <vt:lpstr>中国魅力城市排行榜</vt:lpstr>
      <vt:lpstr>PowerPoint 演示文稿</vt:lpstr>
      <vt:lpstr>中国小康城市排行榜分析</vt:lpstr>
      <vt:lpstr>中国小康城市排行榜分析</vt:lpstr>
      <vt:lpstr>PowerPoint 演示文稿</vt:lpstr>
      <vt:lpstr>PowerPoint 演示文稿</vt:lpstr>
      <vt:lpstr>以5A景区最多的城市结合4A景区最多的城市为主要标准</vt:lpstr>
      <vt:lpstr>大足石刻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城市榜单·其他</dc:title>
  <dc:creator>汪建兴</dc:creator>
  <cp:lastModifiedBy>Feng Hui</cp:lastModifiedBy>
  <cp:revision>33</cp:revision>
  <dcterms:created xsi:type="dcterms:W3CDTF">2020-03-29T12:15:00Z</dcterms:created>
  <dcterms:modified xsi:type="dcterms:W3CDTF">2020-03-30T05:46:59Z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2052-11.1.0.8642</vt:lpwstr>
  </property>
</Properties>
</file>